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4" r:id="rId1"/>
  </p:sldMasterIdLst>
  <p:sldIdLst>
    <p:sldId id="256" r:id="rId2"/>
    <p:sldId id="316" r:id="rId3"/>
    <p:sldId id="341" r:id="rId4"/>
    <p:sldId id="355" r:id="rId5"/>
    <p:sldId id="356" r:id="rId6"/>
    <p:sldId id="259" r:id="rId7"/>
    <p:sldId id="257" r:id="rId8"/>
    <p:sldId id="359" r:id="rId9"/>
    <p:sldId id="260" r:id="rId10"/>
    <p:sldId id="314" r:id="rId11"/>
    <p:sldId id="261" r:id="rId12"/>
    <p:sldId id="360" r:id="rId13"/>
    <p:sldId id="366" r:id="rId14"/>
    <p:sldId id="262" r:id="rId15"/>
    <p:sldId id="357" r:id="rId16"/>
    <p:sldId id="373" r:id="rId17"/>
    <p:sldId id="264" r:id="rId18"/>
    <p:sldId id="265" r:id="rId19"/>
    <p:sldId id="312" r:id="rId20"/>
    <p:sldId id="354" r:id="rId21"/>
    <p:sldId id="349" r:id="rId22"/>
    <p:sldId id="358" r:id="rId23"/>
    <p:sldId id="352" r:id="rId24"/>
    <p:sldId id="350" r:id="rId25"/>
    <p:sldId id="351" r:id="rId26"/>
    <p:sldId id="353" r:id="rId27"/>
    <p:sldId id="266" r:id="rId28"/>
    <p:sldId id="267" r:id="rId29"/>
    <p:sldId id="268" r:id="rId30"/>
    <p:sldId id="361" r:id="rId31"/>
    <p:sldId id="270" r:id="rId32"/>
    <p:sldId id="271" r:id="rId33"/>
    <p:sldId id="272" r:id="rId34"/>
    <p:sldId id="273" r:id="rId35"/>
    <p:sldId id="367" r:id="rId36"/>
    <p:sldId id="368" r:id="rId37"/>
    <p:sldId id="274" r:id="rId38"/>
    <p:sldId id="369" r:id="rId39"/>
    <p:sldId id="275" r:id="rId40"/>
    <p:sldId id="370" r:id="rId41"/>
    <p:sldId id="371" r:id="rId42"/>
    <p:sldId id="276" r:id="rId43"/>
    <p:sldId id="372" r:id="rId44"/>
    <p:sldId id="362" r:id="rId45"/>
    <p:sldId id="277" r:id="rId46"/>
    <p:sldId id="278" r:id="rId47"/>
    <p:sldId id="280" r:id="rId48"/>
    <p:sldId id="281" r:id="rId49"/>
    <p:sldId id="283" r:id="rId50"/>
    <p:sldId id="284" r:id="rId51"/>
    <p:sldId id="285" r:id="rId52"/>
    <p:sldId id="286" r:id="rId53"/>
    <p:sldId id="289" r:id="rId54"/>
    <p:sldId id="287" r:id="rId55"/>
    <p:sldId id="288" r:id="rId56"/>
    <p:sldId id="291" r:id="rId57"/>
    <p:sldId id="292" r:id="rId58"/>
    <p:sldId id="290" r:id="rId59"/>
    <p:sldId id="302" r:id="rId60"/>
    <p:sldId id="293" r:id="rId61"/>
    <p:sldId id="303" r:id="rId62"/>
    <p:sldId id="294" r:id="rId63"/>
    <p:sldId id="379" r:id="rId64"/>
    <p:sldId id="380" r:id="rId65"/>
    <p:sldId id="301" r:id="rId66"/>
    <p:sldId id="300" r:id="rId67"/>
    <p:sldId id="295" r:id="rId68"/>
    <p:sldId id="363" r:id="rId69"/>
    <p:sldId id="297" r:id="rId70"/>
    <p:sldId id="299" r:id="rId71"/>
    <p:sldId id="307" r:id="rId72"/>
    <p:sldId id="308" r:id="rId73"/>
    <p:sldId id="311" r:id="rId74"/>
    <p:sldId id="374" r:id="rId75"/>
    <p:sldId id="377" r:id="rId76"/>
    <p:sldId id="378" r:id="rId77"/>
    <p:sldId id="306" r:id="rId78"/>
    <p:sldId id="315" r:id="rId79"/>
    <p:sldId id="335" r:id="rId80"/>
    <p:sldId id="317" r:id="rId81"/>
    <p:sldId id="337" r:id="rId82"/>
    <p:sldId id="338" r:id="rId83"/>
    <p:sldId id="325" r:id="rId84"/>
    <p:sldId id="326" r:id="rId85"/>
    <p:sldId id="327" r:id="rId86"/>
    <p:sldId id="328" r:id="rId87"/>
    <p:sldId id="331" r:id="rId88"/>
    <p:sldId id="330" r:id="rId89"/>
    <p:sldId id="346" r:id="rId90"/>
    <p:sldId id="348" r:id="rId91"/>
    <p:sldId id="345" r:id="rId92"/>
    <p:sldId id="347" r:id="rId93"/>
    <p:sldId id="319" r:id="rId94"/>
    <p:sldId id="340" r:id="rId95"/>
    <p:sldId id="343" r:id="rId96"/>
    <p:sldId id="320" r:id="rId97"/>
    <p:sldId id="334" r:id="rId98"/>
    <p:sldId id="321" r:id="rId99"/>
    <p:sldId id="322" r:id="rId100"/>
    <p:sldId id="323" r:id="rId101"/>
    <p:sldId id="324" r:id="rId102"/>
    <p:sldId id="332" r:id="rId103"/>
    <p:sldId id="333" r:id="rId10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34" autoAdjust="0"/>
    <p:restoredTop sz="92652" autoAdjust="0"/>
  </p:normalViewPr>
  <p:slideViewPr>
    <p:cSldViewPr>
      <p:cViewPr>
        <p:scale>
          <a:sx n="70" d="100"/>
          <a:sy n="70" d="100"/>
        </p:scale>
        <p:origin x="-129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Connecteur droit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re 28"/>
          <p:cNvSpPr>
            <a:spLocks noGrp="1"/>
          </p:cNvSpPr>
          <p:nvPr>
            <p:ph type="ctrTitle"/>
          </p:nvPr>
        </p:nvSpPr>
        <p:spPr>
          <a:xfrm>
            <a:off x="381000" y="4853411"/>
            <a:ext cx="8458200" cy="1222375"/>
          </a:xfrm>
        </p:spPr>
        <p:txBody>
          <a:bodyPr anchor="t"/>
          <a:lstStyle/>
          <a:p>
            <a:r>
              <a:rPr kumimoji="0" lang="fr-FR" smtClean="0"/>
              <a:t>Cliquez pour modifier le style du titre</a:t>
            </a:r>
            <a:endParaRPr kumimoji="0" lang="en-US"/>
          </a:p>
        </p:txBody>
      </p:sp>
      <p:sp>
        <p:nvSpPr>
          <p:cNvPr id="9" name="Sous-titr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16" name="Espace réservé de la date 15"/>
          <p:cNvSpPr>
            <a:spLocks noGrp="1"/>
          </p:cNvSpPr>
          <p:nvPr>
            <p:ph type="dt" sz="half" idx="10"/>
          </p:nvPr>
        </p:nvSpPr>
        <p:spPr/>
        <p:txBody>
          <a:bodyPr/>
          <a:lstStyle/>
          <a:p>
            <a:fld id="{2647E206-C477-4894-B894-9FD21AB4FB15}" type="datetimeFigureOut">
              <a:rPr lang="fr-FR" smtClean="0"/>
              <a:pPr/>
              <a:t>14/12/2021</a:t>
            </a:fld>
            <a:endParaRPr lang="fr-FR"/>
          </a:p>
        </p:txBody>
      </p:sp>
      <p:sp>
        <p:nvSpPr>
          <p:cNvPr id="2" name="Espace réservé du pied de page 1"/>
          <p:cNvSpPr>
            <a:spLocks noGrp="1"/>
          </p:cNvSpPr>
          <p:nvPr>
            <p:ph type="ftr" sz="quarter" idx="11"/>
          </p:nvPr>
        </p:nvSpPr>
        <p:spPr/>
        <p:txBody>
          <a:bodyPr/>
          <a:lstStyle/>
          <a:p>
            <a:endParaRPr lang="fr-FR"/>
          </a:p>
        </p:txBody>
      </p:sp>
      <p:sp>
        <p:nvSpPr>
          <p:cNvPr id="15" name="Espace réservé du numéro de diapositive 14"/>
          <p:cNvSpPr>
            <a:spLocks noGrp="1"/>
          </p:cNvSpPr>
          <p:nvPr>
            <p:ph type="sldNum" sz="quarter" idx="12"/>
          </p:nvPr>
        </p:nvSpPr>
        <p:spPr>
          <a:xfrm>
            <a:off x="8229600" y="6473952"/>
            <a:ext cx="758952" cy="246888"/>
          </a:xfrm>
        </p:spPr>
        <p:txBody>
          <a:bodyPr/>
          <a:lstStyle/>
          <a:p>
            <a:fld id="{22C7F482-D47D-43B1-9601-0E946061228D}"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2647E206-C477-4894-B894-9FD21AB4FB15}" type="datetimeFigureOut">
              <a:rPr lang="fr-FR" smtClean="0"/>
              <a:pPr/>
              <a:t>14/12/2021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2C7F482-D47D-43B1-9601-0E946061228D}"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549276"/>
            <a:ext cx="18288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549276"/>
            <a:ext cx="62484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2647E206-C477-4894-B894-9FD21AB4FB15}" type="datetimeFigureOut">
              <a:rPr lang="fr-FR" smtClean="0"/>
              <a:pPr/>
              <a:t>14/12/2021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2C7F482-D47D-43B1-9601-0E946061228D}"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2" name="Titre 21"/>
          <p:cNvSpPr>
            <a:spLocks noGrp="1"/>
          </p:cNvSpPr>
          <p:nvPr>
            <p:ph type="title"/>
          </p:nvPr>
        </p:nvSpPr>
        <p:spPr/>
        <p:txBody>
          <a:bodyPr/>
          <a:lstStyle/>
          <a:p>
            <a:r>
              <a:rPr kumimoji="0" lang="fr-FR" smtClean="0"/>
              <a:t>Cliquez pour modifier le style du titre</a:t>
            </a:r>
            <a:endParaRPr kumimoji="0" lang="en-US"/>
          </a:p>
        </p:txBody>
      </p:sp>
      <p:sp>
        <p:nvSpPr>
          <p:cNvPr id="27" name="Espace réservé du contenu 26"/>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5" name="Espace réservé de la date 24"/>
          <p:cNvSpPr>
            <a:spLocks noGrp="1"/>
          </p:cNvSpPr>
          <p:nvPr>
            <p:ph type="dt" sz="half" idx="10"/>
          </p:nvPr>
        </p:nvSpPr>
        <p:spPr/>
        <p:txBody>
          <a:bodyPr/>
          <a:lstStyle/>
          <a:p>
            <a:fld id="{2647E206-C477-4894-B894-9FD21AB4FB15}" type="datetimeFigureOut">
              <a:rPr lang="fr-FR" smtClean="0"/>
              <a:pPr/>
              <a:t>14/12/2021</a:t>
            </a:fld>
            <a:endParaRPr lang="fr-FR"/>
          </a:p>
        </p:txBody>
      </p:sp>
      <p:sp>
        <p:nvSpPr>
          <p:cNvPr id="19" name="Espace réservé du pied de page 18"/>
          <p:cNvSpPr>
            <a:spLocks noGrp="1"/>
          </p:cNvSpPr>
          <p:nvPr>
            <p:ph type="ftr" sz="quarter" idx="11"/>
          </p:nvPr>
        </p:nvSpPr>
        <p:spPr>
          <a:xfrm>
            <a:off x="3581400" y="76200"/>
            <a:ext cx="2895600" cy="288925"/>
          </a:xfrm>
        </p:spPr>
        <p:txBody>
          <a:bodyPr/>
          <a:lstStyle/>
          <a:p>
            <a:endParaRPr lang="fr-FR"/>
          </a:p>
        </p:txBody>
      </p:sp>
      <p:sp>
        <p:nvSpPr>
          <p:cNvPr id="16" name="Espace réservé du numéro de diapositive 15"/>
          <p:cNvSpPr>
            <a:spLocks noGrp="1"/>
          </p:cNvSpPr>
          <p:nvPr>
            <p:ph type="sldNum" sz="quarter" idx="12"/>
          </p:nvPr>
        </p:nvSpPr>
        <p:spPr>
          <a:xfrm>
            <a:off x="8229600" y="6473952"/>
            <a:ext cx="758952" cy="246888"/>
          </a:xfrm>
        </p:spPr>
        <p:txBody>
          <a:bodyPr/>
          <a:lstStyle/>
          <a:p>
            <a:fld id="{22C7F482-D47D-43B1-9601-0E946061228D}"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2"/>
      </p:bgRef>
    </p:bg>
    <p:spTree>
      <p:nvGrpSpPr>
        <p:cNvPr id="1" name=""/>
        <p:cNvGrpSpPr/>
        <p:nvPr/>
      </p:nvGrpSpPr>
      <p:grpSpPr>
        <a:xfrm>
          <a:off x="0" y="0"/>
          <a:ext cx="0" cy="0"/>
          <a:chOff x="0" y="0"/>
          <a:chExt cx="0" cy="0"/>
        </a:xfrm>
      </p:grpSpPr>
      <p:sp>
        <p:nvSpPr>
          <p:cNvPr id="7" name="Connecteur droit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ce réservé du texte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19" name="Espace réservé de la date 18"/>
          <p:cNvSpPr>
            <a:spLocks noGrp="1"/>
          </p:cNvSpPr>
          <p:nvPr>
            <p:ph type="dt" sz="half" idx="10"/>
          </p:nvPr>
        </p:nvSpPr>
        <p:spPr/>
        <p:txBody>
          <a:bodyPr/>
          <a:lstStyle/>
          <a:p>
            <a:fld id="{2647E206-C477-4894-B894-9FD21AB4FB15}" type="datetimeFigureOut">
              <a:rPr lang="fr-FR" smtClean="0"/>
              <a:pPr/>
              <a:t>14/12/2021</a:t>
            </a:fld>
            <a:endParaRPr lang="fr-FR"/>
          </a:p>
        </p:txBody>
      </p:sp>
      <p:sp>
        <p:nvSpPr>
          <p:cNvPr id="11" name="Espace réservé du pied de page 10"/>
          <p:cNvSpPr>
            <a:spLocks noGrp="1"/>
          </p:cNvSpPr>
          <p:nvPr>
            <p:ph type="ftr" sz="quarter" idx="11"/>
          </p:nvPr>
        </p:nvSpPr>
        <p:spPr/>
        <p:txBody>
          <a:bodyPr/>
          <a:lstStyle/>
          <a:p>
            <a:endParaRPr lang="fr-FR"/>
          </a:p>
        </p:txBody>
      </p:sp>
      <p:sp>
        <p:nvSpPr>
          <p:cNvPr id="16" name="Espace réservé du numéro de diapositive 15"/>
          <p:cNvSpPr>
            <a:spLocks noGrp="1"/>
          </p:cNvSpPr>
          <p:nvPr>
            <p:ph type="sldNum" sz="quarter" idx="12"/>
          </p:nvPr>
        </p:nvSpPr>
        <p:spPr/>
        <p:txBody>
          <a:bodyPr/>
          <a:lstStyle/>
          <a:p>
            <a:fld id="{22C7F482-D47D-43B1-9601-0E946061228D}" type="slidenum">
              <a:rPr lang="fr-FR" smtClean="0"/>
              <a:pPr/>
              <a:t>‹N°›</a:t>
            </a:fld>
            <a:endParaRPr lang="fr-FR"/>
          </a:p>
        </p:txBody>
      </p:sp>
      <p:sp>
        <p:nvSpPr>
          <p:cNvPr id="8" name="Titre 7"/>
          <p:cNvSpPr>
            <a:spLocks noGrp="1"/>
          </p:cNvSpPr>
          <p:nvPr>
            <p:ph type="title"/>
          </p:nvPr>
        </p:nvSpPr>
        <p:spPr>
          <a:xfrm>
            <a:off x="180475" y="2947085"/>
            <a:ext cx="8686800" cy="1184825"/>
          </a:xfrm>
        </p:spPr>
        <p:txBody>
          <a:bodyPr rtlCol="0" anchor="t"/>
          <a:lstStyle>
            <a:lvl1pPr algn="r">
              <a:defRPr/>
            </a:lvl1pPr>
          </a:lstStyle>
          <a:p>
            <a:r>
              <a:rPr kumimoji="0" lang="fr-FR" smtClean="0"/>
              <a:t>Cliquez pour modifier le style du titre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0" name="Titre 19"/>
          <p:cNvSpPr>
            <a:spLocks noGrp="1"/>
          </p:cNvSpPr>
          <p:nvPr>
            <p:ph type="title"/>
          </p:nvPr>
        </p:nvSpPr>
        <p:spPr>
          <a:xfrm>
            <a:off x="301752" y="457200"/>
            <a:ext cx="8686800" cy="841248"/>
          </a:xfrm>
        </p:spPr>
        <p:txBody>
          <a:bodyPr/>
          <a:lstStyle/>
          <a:p>
            <a:r>
              <a:rPr kumimoji="0" lang="fr-FR" smtClean="0"/>
              <a:t>Cliquez pour modifier le style du titre</a:t>
            </a:r>
            <a:endParaRPr kumimoji="0" lang="en-US"/>
          </a:p>
        </p:txBody>
      </p:sp>
      <p:sp>
        <p:nvSpPr>
          <p:cNvPr id="14" name="Espace réservé du contenu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0"/>
          </p:nvPr>
        </p:nvSpPr>
        <p:spPr/>
        <p:txBody>
          <a:bodyPr/>
          <a:lstStyle/>
          <a:p>
            <a:fld id="{2647E206-C477-4894-B894-9FD21AB4FB15}" type="datetimeFigureOut">
              <a:rPr lang="fr-FR" smtClean="0"/>
              <a:pPr/>
              <a:t>14/12/2021</a:t>
            </a:fld>
            <a:endParaRPr lang="fr-FR"/>
          </a:p>
        </p:txBody>
      </p:sp>
      <p:sp>
        <p:nvSpPr>
          <p:cNvPr id="10" name="Espace réservé du pied de page 9"/>
          <p:cNvSpPr>
            <a:spLocks noGrp="1"/>
          </p:cNvSpPr>
          <p:nvPr>
            <p:ph type="ftr" sz="quarter" idx="11"/>
          </p:nvPr>
        </p:nvSpPr>
        <p:spPr/>
        <p:txBody>
          <a:bodyPr/>
          <a:lstStyle/>
          <a:p>
            <a:endParaRPr lang="fr-FR"/>
          </a:p>
        </p:txBody>
      </p:sp>
      <p:sp>
        <p:nvSpPr>
          <p:cNvPr id="31" name="Espace réservé du numéro de diapositive 30"/>
          <p:cNvSpPr>
            <a:spLocks noGrp="1"/>
          </p:cNvSpPr>
          <p:nvPr>
            <p:ph type="sldNum" sz="quarter" idx="12"/>
          </p:nvPr>
        </p:nvSpPr>
        <p:spPr/>
        <p:txBody>
          <a:bodyPr/>
          <a:lstStyle/>
          <a:p>
            <a:fld id="{22C7F482-D47D-43B1-9601-0E946061228D}"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9" name="Titre 28"/>
          <p:cNvSpPr>
            <a:spLocks noGrp="1"/>
          </p:cNvSpPr>
          <p:nvPr>
            <p:ph type="title"/>
          </p:nvPr>
        </p:nvSpPr>
        <p:spPr>
          <a:xfrm>
            <a:off x="304800" y="5410200"/>
            <a:ext cx="8610600" cy="882650"/>
          </a:xfrm>
        </p:spPr>
        <p:txBody>
          <a:bodyPr anchor="ctr"/>
          <a:lstStyle>
            <a:lvl1pPr>
              <a:defRPr/>
            </a:lvl1p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25" name="Espace réservé du texte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8" name="Espace réservé du contenu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 name="Espace réservé de la date 9"/>
          <p:cNvSpPr>
            <a:spLocks noGrp="1"/>
          </p:cNvSpPr>
          <p:nvPr>
            <p:ph type="dt" sz="half" idx="10"/>
          </p:nvPr>
        </p:nvSpPr>
        <p:spPr/>
        <p:txBody>
          <a:bodyPr/>
          <a:lstStyle/>
          <a:p>
            <a:fld id="{2647E206-C477-4894-B894-9FD21AB4FB15}" type="datetimeFigureOut">
              <a:rPr lang="fr-FR" smtClean="0"/>
              <a:pPr/>
              <a:t>14/12/2021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229600" y="6477000"/>
            <a:ext cx="762000" cy="246888"/>
          </a:xfrm>
        </p:spPr>
        <p:txBody>
          <a:bodyPr/>
          <a:lstStyle/>
          <a:p>
            <a:fld id="{22C7F482-D47D-43B1-9601-0E946061228D}" type="slidenum">
              <a:rPr lang="fr-FR" smtClean="0"/>
              <a:pPr/>
              <a:t>‹N°›</a:t>
            </a:fld>
            <a:endParaRPr lang="fr-FR"/>
          </a:p>
        </p:txBody>
      </p:sp>
      <p:sp>
        <p:nvSpPr>
          <p:cNvPr id="11" name="Connecteur droit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0" name="Titre 29"/>
          <p:cNvSpPr>
            <a:spLocks noGrp="1"/>
          </p:cNvSpPr>
          <p:nvPr>
            <p:ph type="title"/>
          </p:nvPr>
        </p:nvSpPr>
        <p:spPr>
          <a:xfrm>
            <a:off x="301752" y="457200"/>
            <a:ext cx="8686800" cy="841248"/>
          </a:xfrm>
        </p:spPr>
        <p:txBody>
          <a:bodyPr/>
          <a:lstStyle/>
          <a:p>
            <a:r>
              <a:rPr kumimoji="0" lang="fr-FR" smtClean="0"/>
              <a:t>Cliquez pour modifier le style du titre</a:t>
            </a:r>
            <a:endParaRPr kumimoji="0" lang="en-US"/>
          </a:p>
        </p:txBody>
      </p:sp>
      <p:sp>
        <p:nvSpPr>
          <p:cNvPr id="12" name="Espace réservé de la date 11"/>
          <p:cNvSpPr>
            <a:spLocks noGrp="1"/>
          </p:cNvSpPr>
          <p:nvPr>
            <p:ph type="dt" sz="half" idx="10"/>
          </p:nvPr>
        </p:nvSpPr>
        <p:spPr/>
        <p:txBody>
          <a:bodyPr/>
          <a:lstStyle/>
          <a:p>
            <a:fld id="{2647E206-C477-4894-B894-9FD21AB4FB15}" type="datetimeFigureOut">
              <a:rPr lang="fr-FR" smtClean="0"/>
              <a:pPr/>
              <a:t>14/12/2021</a:t>
            </a:fld>
            <a:endParaRPr lang="fr-FR"/>
          </a:p>
        </p:txBody>
      </p:sp>
      <p:sp>
        <p:nvSpPr>
          <p:cNvPr id="21" name="Espace réservé du pied de page 20"/>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2C7F482-D47D-43B1-9601-0E946061228D}"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2647E206-C477-4894-B894-9FD21AB4FB15}" type="datetimeFigureOut">
              <a:rPr lang="fr-FR" smtClean="0"/>
              <a:pPr/>
              <a:t>14/12/2021</a:t>
            </a:fld>
            <a:endParaRPr lang="fr-FR"/>
          </a:p>
        </p:txBody>
      </p:sp>
      <p:sp>
        <p:nvSpPr>
          <p:cNvPr id="24" name="Espace réservé du pied de page 23"/>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2C7F482-D47D-43B1-9601-0E946061228D}"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Connecteur droit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re 11"/>
          <p:cNvSpPr>
            <a:spLocks noGrp="1"/>
          </p:cNvSpPr>
          <p:nvPr>
            <p:ph type="title"/>
          </p:nvPr>
        </p:nvSpPr>
        <p:spPr>
          <a:xfrm>
            <a:off x="457200" y="5486400"/>
            <a:ext cx="8458200" cy="520700"/>
          </a:xfrm>
        </p:spPr>
        <p:txBody>
          <a:bodyPr anchor="ctr"/>
          <a:lstStyle>
            <a:lvl1pPr algn="l">
              <a:buNone/>
              <a:defRPr sz="2000" b="1"/>
            </a:lvl1pPr>
          </a:lstStyle>
          <a:p>
            <a:r>
              <a:rPr kumimoji="0" lang="fr-FR" smtClean="0"/>
              <a:t>Cliquez pour modifier le style du titre</a:t>
            </a:r>
            <a:endParaRPr kumimoji="0" lang="en-US"/>
          </a:p>
        </p:txBody>
      </p:sp>
      <p:sp>
        <p:nvSpPr>
          <p:cNvPr id="26" name="Espace réservé du texte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14" name="Espace réservé du contenu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5" name="Espace réservé de la date 24"/>
          <p:cNvSpPr>
            <a:spLocks noGrp="1"/>
          </p:cNvSpPr>
          <p:nvPr>
            <p:ph type="dt" sz="half" idx="10"/>
          </p:nvPr>
        </p:nvSpPr>
        <p:spPr/>
        <p:txBody>
          <a:bodyPr/>
          <a:lstStyle/>
          <a:p>
            <a:fld id="{2647E206-C477-4894-B894-9FD21AB4FB15}" type="datetimeFigureOut">
              <a:rPr lang="fr-FR" smtClean="0"/>
              <a:pPr/>
              <a:t>14/12/2021</a:t>
            </a:fld>
            <a:endParaRPr lang="fr-FR"/>
          </a:p>
        </p:txBody>
      </p:sp>
      <p:sp>
        <p:nvSpPr>
          <p:cNvPr id="29" name="Espace réservé du pied de page 28"/>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2C7F482-D47D-43B1-9601-0E946061228D}"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3" name="Espace réservé pour une imag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fr-FR" smtClean="0"/>
              <a:t>Cliquez sur l'icône pour ajouter une image</a:t>
            </a:r>
            <a:endParaRPr kumimoji="0" lang="en-US" dirty="0"/>
          </a:p>
        </p:txBody>
      </p:sp>
      <p:sp>
        <p:nvSpPr>
          <p:cNvPr id="7" name="Espace réservé de la date 6"/>
          <p:cNvSpPr>
            <a:spLocks noGrp="1"/>
          </p:cNvSpPr>
          <p:nvPr>
            <p:ph type="dt" sz="half" idx="10"/>
          </p:nvPr>
        </p:nvSpPr>
        <p:spPr/>
        <p:txBody>
          <a:bodyPr/>
          <a:lstStyle/>
          <a:p>
            <a:fld id="{2647E206-C477-4894-B894-9FD21AB4FB15}" type="datetimeFigureOut">
              <a:rPr lang="fr-FR" smtClean="0"/>
              <a:pPr/>
              <a:t>14/12/2021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31" name="Espace réservé du numéro de diapositive 30"/>
          <p:cNvSpPr>
            <a:spLocks noGrp="1"/>
          </p:cNvSpPr>
          <p:nvPr>
            <p:ph type="sldNum" sz="quarter" idx="12"/>
          </p:nvPr>
        </p:nvSpPr>
        <p:spPr/>
        <p:txBody>
          <a:bodyPr/>
          <a:lstStyle/>
          <a:p>
            <a:fld id="{22C7F482-D47D-43B1-9601-0E946061228D}" type="slidenum">
              <a:rPr lang="fr-FR" smtClean="0"/>
              <a:pPr/>
              <a:t>‹N°›</a:t>
            </a:fld>
            <a:endParaRPr lang="fr-FR"/>
          </a:p>
        </p:txBody>
      </p:sp>
      <p:sp>
        <p:nvSpPr>
          <p:cNvPr id="17" name="Titre 16"/>
          <p:cNvSpPr>
            <a:spLocks noGrp="1"/>
          </p:cNvSpPr>
          <p:nvPr>
            <p:ph type="title"/>
          </p:nvPr>
        </p:nvSpPr>
        <p:spPr>
          <a:xfrm>
            <a:off x="381000" y="4993760"/>
            <a:ext cx="5867400" cy="522288"/>
          </a:xfrm>
        </p:spPr>
        <p:txBody>
          <a:bodyPr anchor="ctr"/>
          <a:lstStyle>
            <a:lvl1pPr algn="l">
              <a:buNone/>
              <a:defRPr sz="2000" b="1"/>
            </a:lvl1pPr>
          </a:lstStyle>
          <a:p>
            <a:r>
              <a:rPr kumimoji="0" lang="fr-FR" smtClean="0"/>
              <a:t>Cliquez pour modifier le style du titre</a:t>
            </a:r>
            <a:endParaRPr kumimoji="0" lang="en-US"/>
          </a:p>
        </p:txBody>
      </p:sp>
      <p:sp>
        <p:nvSpPr>
          <p:cNvPr id="26" name="Espace réservé du texte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onnecteur droit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Espace réservé du texte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1" name="Espace réservé de la date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2647E206-C477-4894-B894-9FD21AB4FB15}" type="datetimeFigureOut">
              <a:rPr lang="fr-FR" smtClean="0"/>
              <a:pPr/>
              <a:t>14/12/2021</a:t>
            </a:fld>
            <a:endParaRPr lang="fr-FR"/>
          </a:p>
        </p:txBody>
      </p:sp>
      <p:sp>
        <p:nvSpPr>
          <p:cNvPr id="28" name="Espace réservé du pied de page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fr-FR"/>
          </a:p>
        </p:txBody>
      </p:sp>
      <p:sp>
        <p:nvSpPr>
          <p:cNvPr id="5" name="Espace réservé du numéro de diapositive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22C7F482-D47D-43B1-9601-0E946061228D}" type="slidenum">
              <a:rPr lang="fr-FR" smtClean="0"/>
              <a:pPr/>
              <a:t>‹N°›</a:t>
            </a:fld>
            <a:endParaRPr lang="fr-FR"/>
          </a:p>
        </p:txBody>
      </p:sp>
      <p:sp>
        <p:nvSpPr>
          <p:cNvPr id="10" name="Espace réservé du titre 9"/>
          <p:cNvSpPr>
            <a:spLocks noGrp="1"/>
          </p:cNvSpPr>
          <p:nvPr>
            <p:ph type="title"/>
          </p:nvPr>
        </p:nvSpPr>
        <p:spPr>
          <a:xfrm>
            <a:off x="304800" y="457200"/>
            <a:ext cx="8686800" cy="838200"/>
          </a:xfrm>
          <a:prstGeom prst="rect">
            <a:avLst/>
          </a:prstGeom>
        </p:spPr>
        <p:txBody>
          <a:bodyPr vert="horz" anchor="ctr">
            <a:normAutofit/>
          </a:bodyPr>
          <a:lstStyle/>
          <a:p>
            <a:r>
              <a:rPr kumimoji="0" lang="fr-FR" smtClean="0"/>
              <a:t>Cliquez pour modifier le style du titre</a:t>
            </a:r>
            <a:endParaRPr kumimoji="0" lang="en-US"/>
          </a:p>
        </p:txBody>
      </p:sp>
      <p:sp>
        <p:nvSpPr>
          <p:cNvPr id="9" name="Connecteur droit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Connecteur droit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4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4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image" Target="../media/image56.jpeg"/><Relationship Id="rId4" Type="http://schemas.openxmlformats.org/officeDocument/2006/relationships/image" Target="../media/image55.jpeg"/></Relationships>
</file>

<file path=ppt/slides/_rels/slide5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 Id="rId5" Type="http://schemas.openxmlformats.org/officeDocument/2006/relationships/image" Target="../media/image60.jpeg"/><Relationship Id="rId4" Type="http://schemas.openxmlformats.org/officeDocument/2006/relationships/image" Target="../media/image59.jpeg"/></Relationships>
</file>

<file path=ppt/slides/_rels/slide5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8" Type="http://schemas.openxmlformats.org/officeDocument/2006/relationships/hyperlink" Target="https://fr.wikipedia.org/wiki/Malte" TargetMode="External"/><Relationship Id="rId13" Type="http://schemas.openxmlformats.org/officeDocument/2006/relationships/hyperlink" Target="https://fr.wikipedia.org/wiki/Japon" TargetMode="External"/><Relationship Id="rId18" Type="http://schemas.openxmlformats.org/officeDocument/2006/relationships/image" Target="../media/image71.gif"/><Relationship Id="rId26" Type="http://schemas.openxmlformats.org/officeDocument/2006/relationships/image" Target="../media/image75.gif"/><Relationship Id="rId3" Type="http://schemas.openxmlformats.org/officeDocument/2006/relationships/hyperlink" Target="https://fr.wikipedia.org/wiki/Panama" TargetMode="External"/><Relationship Id="rId21" Type="http://schemas.openxmlformats.org/officeDocument/2006/relationships/hyperlink" Target="https://commons.wikimedia.org/wiki/File:Flag_of_Hong_Kong.svg?uselang=fr" TargetMode="External"/><Relationship Id="rId34" Type="http://schemas.openxmlformats.org/officeDocument/2006/relationships/image" Target="../media/image79.gif"/><Relationship Id="rId7" Type="http://schemas.openxmlformats.org/officeDocument/2006/relationships/hyperlink" Target="https://fr.wikipedia.org/wiki/Singapour" TargetMode="External"/><Relationship Id="rId12" Type="http://schemas.openxmlformats.org/officeDocument/2006/relationships/hyperlink" Target="https://fr.wikipedia.org/wiki/Royaume-Uni" TargetMode="External"/><Relationship Id="rId17" Type="http://schemas.openxmlformats.org/officeDocument/2006/relationships/hyperlink" Target="https://commons.wikimedia.org/wiki/File:Flag_of_Liberia.svg?uselang=fr" TargetMode="External"/><Relationship Id="rId25" Type="http://schemas.openxmlformats.org/officeDocument/2006/relationships/hyperlink" Target="https://commons.wikimedia.org/wiki/File:Flag_of_Malta.svg?uselang=fr" TargetMode="External"/><Relationship Id="rId33" Type="http://schemas.openxmlformats.org/officeDocument/2006/relationships/hyperlink" Target="https://commons.wikimedia.org/wiki/File:Flag_of_the_United_Kingdom.svg?uselang=fr" TargetMode="External"/><Relationship Id="rId38" Type="http://schemas.openxmlformats.org/officeDocument/2006/relationships/image" Target="../media/image81.gif"/><Relationship Id="rId2" Type="http://schemas.openxmlformats.org/officeDocument/2006/relationships/hyperlink" Target="https://fr.wikipedia.org/wiki/Port_en_lourd" TargetMode="External"/><Relationship Id="rId16" Type="http://schemas.openxmlformats.org/officeDocument/2006/relationships/image" Target="../media/image70.gif"/><Relationship Id="rId20" Type="http://schemas.openxmlformats.org/officeDocument/2006/relationships/image" Target="../media/image72.gif"/><Relationship Id="rId29" Type="http://schemas.openxmlformats.org/officeDocument/2006/relationships/hyperlink" Target="https://commons.wikimedia.org/wiki/File:Flag_of_the_People's_Republic_of_China.svg?uselang=fr" TargetMode="External"/><Relationship Id="rId1" Type="http://schemas.openxmlformats.org/officeDocument/2006/relationships/slideLayout" Target="../slideLayouts/slideLayout2.xml"/><Relationship Id="rId6" Type="http://schemas.openxmlformats.org/officeDocument/2006/relationships/hyperlink" Target="https://fr.wikipedia.org/wiki/Hong_Kong" TargetMode="External"/><Relationship Id="rId11" Type="http://schemas.openxmlformats.org/officeDocument/2006/relationships/hyperlink" Target="https://fr.wikipedia.org/wiki/Gr%C3%A8ce" TargetMode="External"/><Relationship Id="rId24" Type="http://schemas.openxmlformats.org/officeDocument/2006/relationships/image" Target="../media/image74.gif"/><Relationship Id="rId32" Type="http://schemas.openxmlformats.org/officeDocument/2006/relationships/image" Target="../media/image78.gif"/><Relationship Id="rId37" Type="http://schemas.openxmlformats.org/officeDocument/2006/relationships/hyperlink" Target="https://commons.wikimedia.org/wiki/File:Flag_of_Cyprus.svg?uselang=fr" TargetMode="External"/><Relationship Id="rId5" Type="http://schemas.openxmlformats.org/officeDocument/2006/relationships/hyperlink" Target="https://fr.wikipedia.org/wiki/%C3%8Eles_Marshall" TargetMode="External"/><Relationship Id="rId15" Type="http://schemas.openxmlformats.org/officeDocument/2006/relationships/hyperlink" Target="https://commons.wikimedia.org/wiki/File:Flag_of_Panama.svg?uselang=fr" TargetMode="External"/><Relationship Id="rId23" Type="http://schemas.openxmlformats.org/officeDocument/2006/relationships/hyperlink" Target="https://commons.wikimedia.org/wiki/File:Flag_of_Singapore.svg?uselang=fr" TargetMode="External"/><Relationship Id="rId28" Type="http://schemas.openxmlformats.org/officeDocument/2006/relationships/image" Target="../media/image76.png"/><Relationship Id="rId36" Type="http://schemas.openxmlformats.org/officeDocument/2006/relationships/image" Target="../media/image80.gif"/><Relationship Id="rId10" Type="http://schemas.openxmlformats.org/officeDocument/2006/relationships/hyperlink" Target="https://fr.wikipedia.org/wiki/Chine" TargetMode="External"/><Relationship Id="rId19" Type="http://schemas.openxmlformats.org/officeDocument/2006/relationships/hyperlink" Target="https://commons.wikimedia.org/wiki/File:Flag_of_the_Marshall_Islands.svg?uselang=fr" TargetMode="External"/><Relationship Id="rId31" Type="http://schemas.openxmlformats.org/officeDocument/2006/relationships/hyperlink" Target="https://commons.wikimedia.org/wiki/File:Flag_of_Greece.svg?uselang=fr" TargetMode="External"/><Relationship Id="rId4" Type="http://schemas.openxmlformats.org/officeDocument/2006/relationships/hyperlink" Target="https://fr.wikipedia.org/wiki/Liberia" TargetMode="External"/><Relationship Id="rId9" Type="http://schemas.openxmlformats.org/officeDocument/2006/relationships/hyperlink" Target="https://fr.wikipedia.org/wiki/Bahamas" TargetMode="External"/><Relationship Id="rId14" Type="http://schemas.openxmlformats.org/officeDocument/2006/relationships/hyperlink" Target="https://fr.wikipedia.org/wiki/Chypre_(pays)" TargetMode="External"/><Relationship Id="rId22" Type="http://schemas.openxmlformats.org/officeDocument/2006/relationships/image" Target="../media/image73.gif"/><Relationship Id="rId27" Type="http://schemas.openxmlformats.org/officeDocument/2006/relationships/hyperlink" Target="https://commons.wikimedia.org/wiki/File:Bahamas_Flag.svg?uselang=fr" TargetMode="External"/><Relationship Id="rId30" Type="http://schemas.openxmlformats.org/officeDocument/2006/relationships/image" Target="../media/image77.gif"/><Relationship Id="rId35" Type="http://schemas.openxmlformats.org/officeDocument/2006/relationships/hyperlink" Target="https://commons.wikimedia.org/wiki/File:Flag_of_Japan.svg?uselang=fr" TargetMode="External"/></Relationships>
</file>

<file path=ppt/slides/_rels/slide92.xml.rels><?xml version="1.0" encoding="UTF-8" standalone="yes"?>
<Relationships xmlns="http://schemas.openxmlformats.org/package/2006/relationships"><Relationship Id="rId8" Type="http://schemas.openxmlformats.org/officeDocument/2006/relationships/hyperlink" Target="https://fr.wikipedia.org/wiki/Hong_Kong" TargetMode="External"/><Relationship Id="rId13" Type="http://schemas.openxmlformats.org/officeDocument/2006/relationships/hyperlink" Target="https://fr.wikipedia.org/wiki/Bermudes" TargetMode="External"/><Relationship Id="rId3" Type="http://schemas.openxmlformats.org/officeDocument/2006/relationships/hyperlink" Target="https://fr.wikipedia.org/wiki/Gr%C3%A8ce" TargetMode="External"/><Relationship Id="rId7" Type="http://schemas.openxmlformats.org/officeDocument/2006/relationships/hyperlink" Target="https://fr.wikipedia.org/wiki/Singapour" TargetMode="External"/><Relationship Id="rId12" Type="http://schemas.openxmlformats.org/officeDocument/2006/relationships/hyperlink" Target="https://fr.wikipedia.org/wiki/Royaume-Uni" TargetMode="External"/><Relationship Id="rId2" Type="http://schemas.openxmlformats.org/officeDocument/2006/relationships/hyperlink" Target="https://fr.wikipedia.org/wiki/Port_en_lourd" TargetMode="External"/><Relationship Id="rId1" Type="http://schemas.openxmlformats.org/officeDocument/2006/relationships/slideLayout" Target="../slideLayouts/slideLayout2.xml"/><Relationship Id="rId6" Type="http://schemas.openxmlformats.org/officeDocument/2006/relationships/hyperlink" Target="https://fr.wikipedia.org/wiki/Allemagne" TargetMode="External"/><Relationship Id="rId11" Type="http://schemas.openxmlformats.org/officeDocument/2006/relationships/hyperlink" Target="https://fr.wikipedia.org/wiki/Norv%C3%A8ge" TargetMode="External"/><Relationship Id="rId5" Type="http://schemas.openxmlformats.org/officeDocument/2006/relationships/hyperlink" Target="https://fr.wikipedia.org/wiki/Chine" TargetMode="External"/><Relationship Id="rId10" Type="http://schemas.openxmlformats.org/officeDocument/2006/relationships/hyperlink" Target="https://fr.wikipedia.org/wiki/%C3%89tats-Unis" TargetMode="External"/><Relationship Id="rId4" Type="http://schemas.openxmlformats.org/officeDocument/2006/relationships/hyperlink" Target="https://fr.wikipedia.org/wiki/Japon" TargetMode="External"/><Relationship Id="rId9" Type="http://schemas.openxmlformats.org/officeDocument/2006/relationships/hyperlink" Target="https://fr.wikipedia.org/wiki/Cor%C3%A9e_du_Sud" TargetMode="External"/><Relationship Id="rId14" Type="http://schemas.openxmlformats.org/officeDocument/2006/relationships/hyperlink" Target="https://fr.wikipedia.org/wiki/Ta%C3%AFwan" TargetMode="External"/></Relationships>
</file>

<file path=ppt/slides/_rels/slide93.xml.rels><?xml version="1.0" encoding="UTF-8" standalone="yes"?>
<Relationships xmlns="http://schemas.openxmlformats.org/package/2006/relationships"><Relationship Id="rId3" Type="http://schemas.openxmlformats.org/officeDocument/2006/relationships/hyperlink" Target="https://fr.wikipedia.org/wiki/CMA_CGM" TargetMode="External"/><Relationship Id="rId2" Type="http://schemas.openxmlformats.org/officeDocument/2006/relationships/hyperlink" Target="https://fr.wikipedia.org/wiki/Mediterranean_Shipping_Company" TargetMode="Externa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5"/>
          <p:cNvSpPr>
            <a:spLocks noGrp="1"/>
          </p:cNvSpPr>
          <p:nvPr>
            <p:ph type="subTitle" idx="1"/>
          </p:nvPr>
        </p:nvSpPr>
        <p:spPr>
          <a:xfrm>
            <a:off x="304800" y="609600"/>
            <a:ext cx="8458200" cy="3505200"/>
          </a:xfrm>
        </p:spPr>
        <p:txBody>
          <a:bodyPr>
            <a:noAutofit/>
          </a:bodyPr>
          <a:lstStyle/>
          <a:p>
            <a:pPr algn="ctr" rtl="1">
              <a:spcBef>
                <a:spcPts val="0"/>
              </a:spcBef>
            </a:pPr>
            <a:r>
              <a:rPr lang="ar-DZ" sz="1800" b="1" i="1" dirty="0" smtClean="0">
                <a:solidFill>
                  <a:schemeClr val="tx1"/>
                </a:solidFill>
                <a:latin typeface="Times New Roman" pitchFamily="18" charset="0"/>
                <a:cs typeface="Times New Roman" pitchFamily="18" charset="0"/>
              </a:rPr>
              <a:t>الجمهــورية الجزائــرية الديمقــراطية الشعبيـــة</a:t>
            </a:r>
            <a:endParaRPr lang="en-US" sz="1800" b="1" dirty="0" smtClean="0">
              <a:solidFill>
                <a:schemeClr val="tx1"/>
              </a:solidFill>
              <a:latin typeface="Times New Roman" pitchFamily="18" charset="0"/>
              <a:cs typeface="Times New Roman" pitchFamily="18" charset="0"/>
            </a:endParaRPr>
          </a:p>
          <a:p>
            <a:pPr algn="ctr">
              <a:spcBef>
                <a:spcPts val="0"/>
              </a:spcBef>
            </a:pPr>
            <a:r>
              <a:rPr lang="fr-FR" sz="1800" b="1" i="1" dirty="0" smtClean="0">
                <a:solidFill>
                  <a:schemeClr val="tx1"/>
                </a:solidFill>
                <a:latin typeface="Times New Roman" pitchFamily="18" charset="0"/>
                <a:cs typeface="Times New Roman" pitchFamily="18" charset="0"/>
              </a:rPr>
              <a:t>République Algérienne Démocratique et Populaire</a:t>
            </a:r>
            <a:endParaRPr lang="en-US" sz="1800" b="1" dirty="0" smtClean="0">
              <a:solidFill>
                <a:schemeClr val="tx1"/>
              </a:solidFill>
              <a:latin typeface="Times New Roman" pitchFamily="18" charset="0"/>
              <a:cs typeface="Times New Roman" pitchFamily="18" charset="0"/>
            </a:endParaRPr>
          </a:p>
          <a:p>
            <a:pPr algn="ctr">
              <a:spcBef>
                <a:spcPts val="0"/>
              </a:spcBef>
            </a:pPr>
            <a:r>
              <a:rPr lang="ar-DZ" sz="1800" b="1" dirty="0" smtClean="0">
                <a:solidFill>
                  <a:schemeClr val="tx1"/>
                </a:solidFill>
                <a:latin typeface="Times New Roman" pitchFamily="18" charset="0"/>
                <a:cs typeface="Times New Roman" pitchFamily="18" charset="0"/>
              </a:rPr>
              <a:t>وزارة التعليــم العــالي </a:t>
            </a:r>
            <a:r>
              <a:rPr lang="ar-DZ" sz="1800" b="1" dirty="0" err="1" smtClean="0">
                <a:solidFill>
                  <a:schemeClr val="tx1"/>
                </a:solidFill>
                <a:latin typeface="Times New Roman" pitchFamily="18" charset="0"/>
                <a:cs typeface="Times New Roman" pitchFamily="18" charset="0"/>
              </a:rPr>
              <a:t>و</a:t>
            </a:r>
            <a:r>
              <a:rPr lang="ar-DZ" sz="1800" b="1" dirty="0" smtClean="0">
                <a:solidFill>
                  <a:schemeClr val="tx1"/>
                </a:solidFill>
                <a:latin typeface="Times New Roman" pitchFamily="18" charset="0"/>
                <a:cs typeface="Times New Roman" pitchFamily="18" charset="0"/>
              </a:rPr>
              <a:t> البحــث العلمـي</a:t>
            </a:r>
            <a:endParaRPr lang="en-US" sz="1800" b="1" dirty="0" smtClean="0">
              <a:solidFill>
                <a:schemeClr val="tx1"/>
              </a:solidFill>
              <a:latin typeface="Times New Roman" pitchFamily="18" charset="0"/>
              <a:cs typeface="Times New Roman" pitchFamily="18" charset="0"/>
            </a:endParaRPr>
          </a:p>
          <a:p>
            <a:pPr algn="ctr">
              <a:spcBef>
                <a:spcPts val="0"/>
              </a:spcBef>
            </a:pPr>
            <a:r>
              <a:rPr lang="fr-FR" sz="1800" b="1" i="1" dirty="0" smtClean="0">
                <a:solidFill>
                  <a:schemeClr val="tx1"/>
                </a:solidFill>
                <a:latin typeface="Times New Roman" pitchFamily="18" charset="0"/>
                <a:cs typeface="Times New Roman" pitchFamily="18" charset="0"/>
              </a:rPr>
              <a:t>Ministère de l’Enseignement Supérieur et de la Recherche Scientifique</a:t>
            </a:r>
            <a:endParaRPr lang="en-US" sz="1800" b="1" dirty="0" smtClean="0">
              <a:solidFill>
                <a:schemeClr val="tx1"/>
              </a:solidFill>
              <a:latin typeface="Times New Roman" pitchFamily="18" charset="0"/>
              <a:cs typeface="Times New Roman" pitchFamily="18" charset="0"/>
            </a:endParaRPr>
          </a:p>
          <a:p>
            <a:pPr algn="ctr">
              <a:spcBef>
                <a:spcPts val="0"/>
              </a:spcBef>
            </a:pPr>
            <a:r>
              <a:rPr lang="ar-DZ" sz="1800" b="1" i="1" dirty="0" smtClean="0">
                <a:solidFill>
                  <a:schemeClr val="tx1"/>
                </a:solidFill>
                <a:latin typeface="Times New Roman" pitchFamily="18" charset="0"/>
                <a:cs typeface="Times New Roman" pitchFamily="18" charset="0"/>
              </a:rPr>
              <a:t>جــامعة محــمد </a:t>
            </a:r>
            <a:r>
              <a:rPr lang="ar-DZ" sz="1800" b="1" i="1" dirty="0" err="1" smtClean="0">
                <a:solidFill>
                  <a:schemeClr val="tx1"/>
                </a:solidFill>
                <a:latin typeface="Times New Roman" pitchFamily="18" charset="0"/>
                <a:cs typeface="Times New Roman" pitchFamily="18" charset="0"/>
              </a:rPr>
              <a:t>خيضــر</a:t>
            </a:r>
            <a:r>
              <a:rPr lang="ar-DZ" sz="1800" b="1" i="1" dirty="0" smtClean="0">
                <a:solidFill>
                  <a:schemeClr val="tx1"/>
                </a:solidFill>
                <a:latin typeface="Times New Roman" pitchFamily="18" charset="0"/>
                <a:cs typeface="Times New Roman" pitchFamily="18" charset="0"/>
              </a:rPr>
              <a:t> – بسكرة –</a:t>
            </a:r>
            <a:endParaRPr lang="en-US" sz="1800" b="1" dirty="0" smtClean="0">
              <a:solidFill>
                <a:schemeClr val="tx1"/>
              </a:solidFill>
              <a:latin typeface="Times New Roman" pitchFamily="18" charset="0"/>
              <a:cs typeface="Times New Roman" pitchFamily="18" charset="0"/>
            </a:endParaRPr>
          </a:p>
          <a:p>
            <a:pPr algn="ctr">
              <a:spcBef>
                <a:spcPts val="0"/>
              </a:spcBef>
            </a:pPr>
            <a:r>
              <a:rPr lang="ar-DZ" sz="1800" b="1" i="1" dirty="0" smtClean="0">
                <a:solidFill>
                  <a:schemeClr val="tx1"/>
                </a:solidFill>
                <a:latin typeface="Times New Roman" pitchFamily="18" charset="0"/>
                <a:cs typeface="Times New Roman" pitchFamily="18" charset="0"/>
              </a:rPr>
              <a:t>كــلية العلــوم الاقتصــادية </a:t>
            </a:r>
            <a:r>
              <a:rPr lang="ar-DZ" sz="1800" b="1" i="1" dirty="0" err="1" smtClean="0">
                <a:solidFill>
                  <a:schemeClr val="tx1"/>
                </a:solidFill>
                <a:latin typeface="Times New Roman" pitchFamily="18" charset="0"/>
                <a:cs typeface="Times New Roman" pitchFamily="18" charset="0"/>
              </a:rPr>
              <a:t>و</a:t>
            </a:r>
            <a:r>
              <a:rPr lang="ar-DZ" sz="1800" b="1" i="1" dirty="0" smtClean="0">
                <a:solidFill>
                  <a:schemeClr val="tx1"/>
                </a:solidFill>
                <a:latin typeface="Times New Roman" pitchFamily="18" charset="0"/>
                <a:cs typeface="Times New Roman" pitchFamily="18" charset="0"/>
              </a:rPr>
              <a:t> التجــارية </a:t>
            </a:r>
            <a:r>
              <a:rPr lang="ar-DZ" sz="1800" b="1" i="1" dirty="0" err="1" smtClean="0">
                <a:solidFill>
                  <a:schemeClr val="tx1"/>
                </a:solidFill>
                <a:latin typeface="Times New Roman" pitchFamily="18" charset="0"/>
                <a:cs typeface="Times New Roman" pitchFamily="18" charset="0"/>
              </a:rPr>
              <a:t>و</a:t>
            </a:r>
            <a:r>
              <a:rPr lang="ar-DZ" sz="1800" b="1" i="1" dirty="0" smtClean="0">
                <a:solidFill>
                  <a:schemeClr val="tx1"/>
                </a:solidFill>
                <a:latin typeface="Times New Roman" pitchFamily="18" charset="0"/>
                <a:cs typeface="Times New Roman" pitchFamily="18" charset="0"/>
              </a:rPr>
              <a:t> علــوم التسييــر</a:t>
            </a:r>
            <a:endParaRPr lang="en-US" sz="1800" b="1" dirty="0" smtClean="0">
              <a:solidFill>
                <a:schemeClr val="tx1"/>
              </a:solidFill>
              <a:latin typeface="Times New Roman" pitchFamily="18" charset="0"/>
              <a:cs typeface="Times New Roman" pitchFamily="18" charset="0"/>
            </a:endParaRPr>
          </a:p>
          <a:p>
            <a:pPr algn="ctr">
              <a:spcBef>
                <a:spcPts val="0"/>
              </a:spcBef>
            </a:pPr>
            <a:r>
              <a:rPr lang="ar-DZ" sz="1800" b="1" i="1" dirty="0" smtClean="0">
                <a:solidFill>
                  <a:schemeClr val="tx1"/>
                </a:solidFill>
                <a:latin typeface="Times New Roman" pitchFamily="18" charset="0"/>
                <a:cs typeface="Times New Roman" pitchFamily="18" charset="0"/>
              </a:rPr>
              <a:t>قسم العلوم التجارية</a:t>
            </a:r>
            <a:endParaRPr lang="en-US" sz="1800" b="1" dirty="0" smtClean="0">
              <a:solidFill>
                <a:schemeClr val="tx1"/>
              </a:solidFill>
              <a:latin typeface="Times New Roman" pitchFamily="18" charset="0"/>
              <a:cs typeface="Times New Roman" pitchFamily="18" charset="0"/>
            </a:endParaRPr>
          </a:p>
          <a:p>
            <a:pPr algn="ctr" rtl="1">
              <a:spcBef>
                <a:spcPts val="0"/>
              </a:spcBef>
            </a:pPr>
            <a:r>
              <a:rPr lang="ar-DZ" b="1" dirty="0" smtClean="0">
                <a:solidFill>
                  <a:srgbClr val="FF0000"/>
                </a:solidFill>
                <a:latin typeface="Times New Roman" pitchFamily="18" charset="0"/>
                <a:ea typeface="Tahoma" pitchFamily="34" charset="0"/>
                <a:cs typeface="Times New Roman" pitchFamily="18" charset="0"/>
              </a:rPr>
              <a:t>سنة ثانية مالية وتجارة دولية</a:t>
            </a:r>
          </a:p>
          <a:p>
            <a:pPr algn="ctr" rtl="1">
              <a:spcBef>
                <a:spcPts val="0"/>
              </a:spcBef>
            </a:pPr>
            <a:r>
              <a:rPr lang="ar-DZ" sz="2800" b="1" dirty="0" smtClean="0">
                <a:solidFill>
                  <a:schemeClr val="tx1"/>
                </a:solidFill>
                <a:latin typeface="Times New Roman" pitchFamily="18" charset="0"/>
                <a:ea typeface="Tahoma" pitchFamily="34" charset="0"/>
                <a:cs typeface="Times New Roman" pitchFamily="18" charset="0"/>
              </a:rPr>
              <a:t>مقياس: إمداد ونقل دولي</a:t>
            </a:r>
          </a:p>
          <a:p>
            <a:pPr algn="ctr" rtl="1" fontAlgn="ctr"/>
            <a:r>
              <a:rPr lang="ar-DZ" sz="2000" b="1" dirty="0" smtClean="0">
                <a:solidFill>
                  <a:schemeClr val="tx1"/>
                </a:solidFill>
                <a:latin typeface="Times New Roman" pitchFamily="18" charset="0"/>
                <a:cs typeface="Times New Roman" pitchFamily="18" charset="0"/>
              </a:rPr>
              <a:t>الموسم الجامعي: 2020/2019</a:t>
            </a:r>
            <a:endParaRPr lang="ar-DZ" b="1" dirty="0" smtClean="0">
              <a:solidFill>
                <a:schemeClr val="tx1"/>
              </a:solidFill>
              <a:latin typeface="Times New Roman" pitchFamily="18" charset="0"/>
              <a:cs typeface="Times New Roman" pitchFamily="18" charset="0"/>
            </a:endParaRPr>
          </a:p>
        </p:txBody>
      </p:sp>
      <p:grpSp>
        <p:nvGrpSpPr>
          <p:cNvPr id="5" name="Group 1"/>
          <p:cNvGrpSpPr>
            <a:grpSpLocks/>
          </p:cNvGrpSpPr>
          <p:nvPr/>
        </p:nvGrpSpPr>
        <p:grpSpPr bwMode="auto">
          <a:xfrm>
            <a:off x="687002" y="533400"/>
            <a:ext cx="989398" cy="1143000"/>
            <a:chOff x="4041" y="5842"/>
            <a:chExt cx="1056" cy="1375"/>
          </a:xfrm>
        </p:grpSpPr>
        <p:sp>
          <p:nvSpPr>
            <p:cNvPr id="6"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vert="horz" wrap="square" lIns="91440" tIns="45720" rIns="91440" bIns="45720" numCol="1" anchor="t" anchorCtr="0" compatLnSpc="1">
              <a:prstTxWarp prst="textNoShape">
                <a:avLst/>
              </a:prstTxWarp>
            </a:bodyPr>
            <a:lstStyle/>
            <a:p>
              <a:endParaRPr lang="ar-DZ" dirty="0"/>
            </a:p>
          </p:txBody>
        </p:sp>
        <p:pic>
          <p:nvPicPr>
            <p:cNvPr id="7" name="Picture 3" descr="SigleUNI4"/>
            <p:cNvPicPr>
              <a:picLocks noChangeAspect="1" noChangeArrowheads="1"/>
            </p:cNvPicPr>
            <p:nvPr/>
          </p:nvPicPr>
          <p:blipFill>
            <a:blip r:embed="rId2" cstate="print">
              <a:extLst>
                <a:ext uri="{28A0092B-C50C-407E-A947-70E740481C1C}">
                  <a14:useLocalDpi xmlns="" xmlns:a14="http://schemas.microsoft.com/office/drawing/2010/main" val="0"/>
                </a:ext>
              </a:extLst>
            </a:blip>
            <a:srcRect l="2623" t="1465" r="1811"/>
            <a:stretch>
              <a:fillRect/>
            </a:stretch>
          </p:blipFill>
          <p:spPr bwMode="auto">
            <a:xfrm>
              <a:off x="4193" y="6073"/>
              <a:ext cx="742" cy="904"/>
            </a:xfrm>
            <a:prstGeom prst="rect">
              <a:avLst/>
            </a:prstGeom>
            <a:noFill/>
            <a:extLst>
              <a:ext uri="{909E8E84-426E-40DD-AFC4-6F175D3DCCD1}">
                <a14:hiddenFill xmlns="" xmlns:a14="http://schemas.microsoft.com/office/drawing/2010/main">
                  <a:solidFill>
                    <a:srgbClr val="FFFFFF"/>
                  </a:solidFill>
                </a14:hiddenFill>
              </a:ext>
            </a:extLst>
          </p:spPr>
        </p:pic>
        <p:sp>
          <p:nvSpPr>
            <p:cNvPr id="8" name="WordArt 4"/>
            <p:cNvSpPr>
              <a:spLocks noChangeArrowheads="1" noChangeShapeType="1" noTextEdit="1"/>
            </p:cNvSpPr>
            <p:nvPr/>
          </p:nvSpPr>
          <p:spPr bwMode="auto">
            <a:xfrm>
              <a:off x="4190" y="5978"/>
              <a:ext cx="733" cy="746"/>
            </a:xfrm>
            <a:prstGeom prst="rect">
              <a:avLst/>
            </a:prstGeo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14:hiddenEffects>
              </a:ext>
            </a:extLst>
          </p:spPr>
          <p:txBody>
            <a:bodyPr wrap="none" fromWordArt="1">
              <a:prstTxWarp prst="textArchUp">
                <a:avLst>
                  <a:gd name="adj" fmla="val 10800000"/>
                </a:avLst>
              </a:prstTxWarp>
            </a:bodyPr>
            <a:lstStyle/>
            <a:p>
              <a:pPr algn="ctr" rtl="1">
                <a:buNone/>
              </a:pPr>
              <a:r>
                <a:rPr lang="ar-DZ" sz="3600" kern="10" spc="0" dirty="0" smtClean="0">
                  <a:ln>
                    <a:noFill/>
                  </a:ln>
                  <a:solidFill>
                    <a:srgbClr val="000080"/>
                  </a:solidFill>
                  <a:effectLst/>
                  <a:latin typeface="AF_Aseer"/>
                </a:rPr>
                <a:t>جامعــــــة محمد خيضــــــــــــر</a:t>
              </a:r>
              <a:endParaRPr lang="ar-DZ" sz="3600" kern="10" spc="0" dirty="0">
                <a:ln>
                  <a:noFill/>
                </a:ln>
                <a:solidFill>
                  <a:srgbClr val="000080"/>
                </a:solidFill>
                <a:effectLst/>
                <a:latin typeface="AF_Aseer"/>
              </a:endParaRPr>
            </a:p>
          </p:txBody>
        </p:sp>
        <p:sp>
          <p:nvSpPr>
            <p:cNvPr id="9" name="WordArt 5"/>
            <p:cNvSpPr>
              <a:spLocks noChangeArrowheads="1" noChangeShapeType="1" noTextEdit="1"/>
            </p:cNvSpPr>
            <p:nvPr/>
          </p:nvSpPr>
          <p:spPr bwMode="auto">
            <a:xfrm>
              <a:off x="4316" y="7018"/>
              <a:ext cx="490" cy="123"/>
            </a:xfrm>
            <a:prstGeom prst="rect">
              <a:avLst/>
            </a:prstGeo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rtl="1">
                <a:buNone/>
              </a:pPr>
              <a:r>
                <a:rPr lang="ar-DZ" sz="3600" kern="10" spc="0" dirty="0" smtClean="0">
                  <a:ln>
                    <a:noFill/>
                  </a:ln>
                  <a:solidFill>
                    <a:srgbClr val="000080"/>
                  </a:solidFill>
                  <a:effectLst/>
                  <a:latin typeface="AF_Aseer"/>
                </a:rPr>
                <a:t>بــســكــــــــــــرة</a:t>
              </a:r>
              <a:endParaRPr lang="ar-DZ" sz="3600" kern="10" spc="0" dirty="0">
                <a:ln>
                  <a:noFill/>
                </a:ln>
                <a:solidFill>
                  <a:srgbClr val="000080"/>
                </a:solidFill>
                <a:effectLst/>
                <a:latin typeface="AF_Aseer"/>
              </a:endParaRPr>
            </a:p>
          </p:txBody>
        </p:sp>
      </p:grpSp>
      <p:grpSp>
        <p:nvGrpSpPr>
          <p:cNvPr id="10" name="Group 1"/>
          <p:cNvGrpSpPr>
            <a:grpSpLocks/>
          </p:cNvGrpSpPr>
          <p:nvPr/>
        </p:nvGrpSpPr>
        <p:grpSpPr bwMode="auto">
          <a:xfrm>
            <a:off x="7316402" y="533400"/>
            <a:ext cx="989398" cy="1143000"/>
            <a:chOff x="4041" y="5842"/>
            <a:chExt cx="1056" cy="1375"/>
          </a:xfrm>
        </p:grpSpPr>
        <p:sp>
          <p:nvSpPr>
            <p:cNvPr id="11"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vert="horz" wrap="square" lIns="91440" tIns="45720" rIns="91440" bIns="45720" numCol="1" anchor="t" anchorCtr="0" compatLnSpc="1">
              <a:prstTxWarp prst="textNoShape">
                <a:avLst/>
              </a:prstTxWarp>
            </a:bodyPr>
            <a:lstStyle/>
            <a:p>
              <a:endParaRPr lang="ar-DZ" dirty="0"/>
            </a:p>
          </p:txBody>
        </p:sp>
        <p:pic>
          <p:nvPicPr>
            <p:cNvPr id="12" name="Picture 3" descr="SigleUNI4"/>
            <p:cNvPicPr>
              <a:picLocks noChangeAspect="1" noChangeArrowheads="1"/>
            </p:cNvPicPr>
            <p:nvPr/>
          </p:nvPicPr>
          <p:blipFill>
            <a:blip r:embed="rId2" cstate="print">
              <a:extLst>
                <a:ext uri="{28A0092B-C50C-407E-A947-70E740481C1C}">
                  <a14:useLocalDpi xmlns="" xmlns:a14="http://schemas.microsoft.com/office/drawing/2010/main" val="0"/>
                </a:ext>
              </a:extLst>
            </a:blip>
            <a:srcRect l="2623" t="1465" r="1811"/>
            <a:stretch>
              <a:fillRect/>
            </a:stretch>
          </p:blipFill>
          <p:spPr bwMode="auto">
            <a:xfrm>
              <a:off x="4193" y="6073"/>
              <a:ext cx="742" cy="904"/>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WordArt 4"/>
            <p:cNvSpPr>
              <a:spLocks noChangeArrowheads="1" noChangeShapeType="1" noTextEdit="1"/>
            </p:cNvSpPr>
            <p:nvPr/>
          </p:nvSpPr>
          <p:spPr bwMode="auto">
            <a:xfrm>
              <a:off x="4190" y="5978"/>
              <a:ext cx="733" cy="746"/>
            </a:xfrm>
            <a:prstGeom prst="rect">
              <a:avLst/>
            </a:prstGeo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14:hiddenEffects>
              </a:ext>
            </a:extLst>
          </p:spPr>
          <p:txBody>
            <a:bodyPr wrap="none" fromWordArt="1">
              <a:prstTxWarp prst="textArchUp">
                <a:avLst>
                  <a:gd name="adj" fmla="val 10800000"/>
                </a:avLst>
              </a:prstTxWarp>
            </a:bodyPr>
            <a:lstStyle/>
            <a:p>
              <a:pPr algn="ctr" rtl="1">
                <a:buNone/>
              </a:pPr>
              <a:r>
                <a:rPr lang="ar-DZ" sz="3600" kern="10" spc="0" dirty="0" smtClean="0">
                  <a:ln>
                    <a:noFill/>
                  </a:ln>
                  <a:solidFill>
                    <a:srgbClr val="000080"/>
                  </a:solidFill>
                  <a:effectLst/>
                  <a:latin typeface="AF_Aseer"/>
                </a:rPr>
                <a:t>جامعــــــة محمد خيضــــــــــــر</a:t>
              </a:r>
              <a:endParaRPr lang="ar-DZ" sz="3600" kern="10" spc="0" dirty="0">
                <a:ln>
                  <a:noFill/>
                </a:ln>
                <a:solidFill>
                  <a:srgbClr val="000080"/>
                </a:solidFill>
                <a:effectLst/>
                <a:latin typeface="AF_Aseer"/>
              </a:endParaRPr>
            </a:p>
          </p:txBody>
        </p:sp>
        <p:sp>
          <p:nvSpPr>
            <p:cNvPr id="14" name="WordArt 5"/>
            <p:cNvSpPr>
              <a:spLocks noChangeArrowheads="1" noChangeShapeType="1" noTextEdit="1"/>
            </p:cNvSpPr>
            <p:nvPr/>
          </p:nvSpPr>
          <p:spPr bwMode="auto">
            <a:xfrm>
              <a:off x="4316" y="7018"/>
              <a:ext cx="490" cy="123"/>
            </a:xfrm>
            <a:prstGeom prst="rect">
              <a:avLst/>
            </a:prstGeo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rtl="1">
                <a:buNone/>
              </a:pPr>
              <a:r>
                <a:rPr lang="ar-DZ" sz="3600" kern="10" spc="0" dirty="0" smtClean="0">
                  <a:ln>
                    <a:noFill/>
                  </a:ln>
                  <a:solidFill>
                    <a:srgbClr val="000080"/>
                  </a:solidFill>
                  <a:effectLst/>
                  <a:latin typeface="AF_Aseer"/>
                </a:rPr>
                <a:t>بــســكــــــــــــرة</a:t>
              </a:r>
              <a:endParaRPr lang="ar-DZ" sz="3600" kern="10" spc="0" dirty="0">
                <a:ln>
                  <a:noFill/>
                </a:ln>
                <a:solidFill>
                  <a:srgbClr val="000080"/>
                </a:solidFill>
                <a:effectLst/>
                <a:latin typeface="AF_Aseer"/>
              </a:endParaRPr>
            </a:p>
          </p:txBody>
        </p:sp>
      </p:grpSp>
      <p:sp>
        <p:nvSpPr>
          <p:cNvPr id="15" name="Rectangle 14"/>
          <p:cNvSpPr/>
          <p:nvPr/>
        </p:nvSpPr>
        <p:spPr>
          <a:xfrm>
            <a:off x="838200" y="4270141"/>
            <a:ext cx="7696200" cy="2345257"/>
          </a:xfrm>
          <a:prstGeom prst="rect">
            <a:avLst/>
          </a:prstGeom>
        </p:spPr>
        <p:txBody>
          <a:bodyPr wrap="square">
            <a:spAutoFit/>
          </a:bodyPr>
          <a:lstStyle/>
          <a:p>
            <a:pPr lvl="0" algn="ctr" rtl="1" fontAlgn="ctr">
              <a:spcBef>
                <a:spcPct val="20000"/>
              </a:spcBef>
              <a:buClr>
                <a:srgbClr val="F0A22E"/>
              </a:buClr>
              <a:buSzPct val="70000"/>
              <a:defRPr/>
            </a:pPr>
            <a:r>
              <a:rPr lang="ar-DZ" sz="2400" b="1" dirty="0">
                <a:solidFill>
                  <a:prstClr val="black"/>
                </a:solidFill>
                <a:latin typeface="Adobe Arabic" pitchFamily="18" charset="-78"/>
                <a:cs typeface="Adobe Arabic" pitchFamily="18" charset="-78"/>
              </a:rPr>
              <a:t>موضوع البحث</a:t>
            </a:r>
            <a:r>
              <a:rPr lang="ar-DZ" sz="2400" b="1" dirty="0" smtClean="0">
                <a:solidFill>
                  <a:prstClr val="black"/>
                </a:solidFill>
                <a:latin typeface="Adobe Arabic" pitchFamily="18" charset="-78"/>
                <a:cs typeface="Adobe Arabic" pitchFamily="18" charset="-78"/>
              </a:rPr>
              <a:t>:</a:t>
            </a:r>
            <a:endParaRPr lang="fr-FR" sz="2400" b="1" dirty="0" smtClean="0">
              <a:solidFill>
                <a:prstClr val="black"/>
              </a:solidFill>
              <a:latin typeface="Adobe Arabic" pitchFamily="18" charset="-78"/>
              <a:cs typeface="Adobe Arabic" pitchFamily="18" charset="-78"/>
            </a:endParaRPr>
          </a:p>
          <a:p>
            <a:pPr lvl="0" algn="ctr" rtl="1" fontAlgn="ctr">
              <a:spcBef>
                <a:spcPct val="20000"/>
              </a:spcBef>
              <a:buClr>
                <a:srgbClr val="F0A22E"/>
              </a:buClr>
              <a:buSzPct val="70000"/>
              <a:defRPr/>
            </a:pPr>
            <a:r>
              <a:rPr lang="ar-DZ" sz="5400" b="1" dirty="0" smtClean="0">
                <a:solidFill>
                  <a:srgbClr val="FF0000"/>
                </a:solidFill>
                <a:latin typeface="Adobe Arabic" pitchFamily="18" charset="-78"/>
                <a:cs typeface="Adobe Arabic" pitchFamily="18" charset="-78"/>
              </a:rPr>
              <a:t>النقل البحري</a:t>
            </a:r>
            <a:endParaRPr lang="ar-DZ" sz="5400" b="1" dirty="0">
              <a:solidFill>
                <a:srgbClr val="FF0000"/>
              </a:solidFill>
              <a:latin typeface="Adobe Arabic" pitchFamily="18" charset="-78"/>
              <a:cs typeface="Adobe Arabic" pitchFamily="18" charset="-78"/>
            </a:endParaRPr>
          </a:p>
          <a:p>
            <a:pPr lvl="0" algn="ctr" rtl="1" fontAlgn="ctr">
              <a:spcBef>
                <a:spcPct val="20000"/>
              </a:spcBef>
              <a:buClr>
                <a:srgbClr val="F0A22E"/>
              </a:buClr>
              <a:buSzPct val="70000"/>
            </a:pPr>
            <a:r>
              <a:rPr lang="fr-FR" sz="4800" b="1" dirty="0" smtClean="0">
                <a:solidFill>
                  <a:srgbClr val="C00000"/>
                </a:solidFill>
                <a:latin typeface="Adobe Arabic" pitchFamily="18" charset="-78"/>
                <a:cs typeface="Adobe Arabic" pitchFamily="18" charset="-78"/>
              </a:rPr>
              <a:t>Transport maritime</a:t>
            </a:r>
            <a:endParaRPr lang="fr-FR" sz="4800" b="1" dirty="0">
              <a:solidFill>
                <a:srgbClr val="C00000"/>
              </a:solidFill>
              <a:latin typeface="Adobe Arabic" pitchFamily="18" charset="-78"/>
              <a:cs typeface="Adobe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 calcmode="lin" valueType="num">
                                      <p:cBhvr additive="base">
                                        <p:cTn id="3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 calcmode="lin" valueType="num">
                                      <p:cBhvr additive="base">
                                        <p:cTn id="43"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1935163"/>
            <a:ext cx="8458200" cy="1036637"/>
          </a:xfrm>
        </p:spPr>
        <p:txBody>
          <a:bodyPr>
            <a:normAutofit/>
          </a:bodyPr>
          <a:lstStyle/>
          <a:p>
            <a:pPr marL="0" indent="0" algn="just" rtl="1">
              <a:buNone/>
            </a:pPr>
            <a:r>
              <a:rPr lang="ar-DZ" sz="2800" b="1" dirty="0" smtClean="0">
                <a:solidFill>
                  <a:schemeClr val="tx1">
                    <a:lumMod val="95000"/>
                    <a:lumOff val="5000"/>
                  </a:schemeClr>
                </a:solidFill>
                <a:latin typeface="Times New Roman" pitchFamily="18" charset="0"/>
                <a:cs typeface="Times New Roman" pitchFamily="18" charset="0"/>
              </a:rPr>
              <a:t>   </a:t>
            </a:r>
            <a:r>
              <a:rPr lang="ar-SA" sz="2800" b="1" dirty="0" smtClean="0">
                <a:solidFill>
                  <a:schemeClr val="tx1">
                    <a:lumMod val="95000"/>
                    <a:lumOff val="5000"/>
                  </a:schemeClr>
                </a:solidFill>
                <a:latin typeface="Times New Roman" pitchFamily="18" charset="0"/>
                <a:cs typeface="Times New Roman" pitchFamily="18" charset="0"/>
              </a:rPr>
              <a:t>عند استخدام </a:t>
            </a:r>
            <a:r>
              <a:rPr lang="ar-DZ" sz="2800" b="1" dirty="0" smtClean="0">
                <a:solidFill>
                  <a:schemeClr val="tx1">
                    <a:lumMod val="95000"/>
                    <a:lumOff val="5000"/>
                  </a:schemeClr>
                </a:solidFill>
                <a:latin typeface="Times New Roman" pitchFamily="18" charset="0"/>
                <a:cs typeface="Times New Roman" pitchFamily="18" charset="0"/>
              </a:rPr>
              <a:t>المرفأ </a:t>
            </a:r>
            <a:r>
              <a:rPr lang="ar-SA" sz="2800" b="1" dirty="0" smtClean="0">
                <a:solidFill>
                  <a:schemeClr val="tx1">
                    <a:lumMod val="95000"/>
                    <a:lumOff val="5000"/>
                  </a:schemeClr>
                </a:solidFill>
                <a:latin typeface="Times New Roman" pitchFamily="18" charset="0"/>
                <a:cs typeface="Times New Roman" pitchFamily="18" charset="0"/>
              </a:rPr>
              <a:t>لغرض التجارة</a:t>
            </a:r>
            <a:r>
              <a:rPr lang="ar-DZ" sz="2800" b="1" dirty="0" smtClean="0">
                <a:solidFill>
                  <a:schemeClr val="tx1">
                    <a:lumMod val="95000"/>
                    <a:lumOff val="5000"/>
                  </a:schemeClr>
                </a:solidFill>
                <a:latin typeface="Times New Roman" pitchFamily="18" charset="0"/>
                <a:cs typeface="Times New Roman" pitchFamily="18" charset="0"/>
              </a:rPr>
              <a:t>(</a:t>
            </a:r>
            <a:r>
              <a:rPr lang="ar-SA" sz="2800" b="1" dirty="0" smtClean="0">
                <a:solidFill>
                  <a:schemeClr val="tx1">
                    <a:lumMod val="95000"/>
                    <a:lumOff val="5000"/>
                  </a:schemeClr>
                </a:solidFill>
                <a:latin typeface="Times New Roman" pitchFamily="18" charset="0"/>
                <a:cs typeface="Times New Roman" pitchFamily="18" charset="0"/>
              </a:rPr>
              <a:t>تحميل وتفريغ البضائع أو الركاب أو أي شيء يولد إيرادات</a:t>
            </a:r>
            <a:r>
              <a:rPr lang="ar-DZ" sz="2800" b="1" dirty="0" smtClean="0">
                <a:solidFill>
                  <a:schemeClr val="tx1">
                    <a:lumMod val="95000"/>
                    <a:lumOff val="5000"/>
                  </a:schemeClr>
                </a:solidFill>
                <a:latin typeface="Times New Roman" pitchFamily="18" charset="0"/>
                <a:cs typeface="Times New Roman" pitchFamily="18" charset="0"/>
              </a:rPr>
              <a:t>)</a:t>
            </a:r>
            <a:r>
              <a:rPr lang="ar-SA" sz="2800" b="1" dirty="0" smtClean="0">
                <a:solidFill>
                  <a:schemeClr val="tx1">
                    <a:lumMod val="95000"/>
                    <a:lumOff val="5000"/>
                  </a:schemeClr>
                </a:solidFill>
                <a:latin typeface="Times New Roman" pitchFamily="18" charset="0"/>
                <a:cs typeface="Times New Roman" pitchFamily="18" charset="0"/>
              </a:rPr>
              <a:t>، يقال </a:t>
            </a:r>
            <a:r>
              <a:rPr lang="ar-DZ" sz="2800" b="1" dirty="0" smtClean="0">
                <a:solidFill>
                  <a:schemeClr val="tx1">
                    <a:lumMod val="95000"/>
                    <a:lumOff val="5000"/>
                  </a:schemeClr>
                </a:solidFill>
                <a:latin typeface="Times New Roman" pitchFamily="18" charset="0"/>
                <a:cs typeface="Times New Roman" pitchFamily="18" charset="0"/>
              </a:rPr>
              <a:t>أ</a:t>
            </a:r>
            <a:r>
              <a:rPr lang="ar-SA" sz="2800" b="1" dirty="0" smtClean="0">
                <a:solidFill>
                  <a:schemeClr val="tx1">
                    <a:lumMod val="95000"/>
                    <a:lumOff val="5000"/>
                  </a:schemeClr>
                </a:solidFill>
                <a:latin typeface="Times New Roman" pitchFamily="18" charset="0"/>
                <a:cs typeface="Times New Roman" pitchFamily="18" charset="0"/>
              </a:rPr>
              <a:t>ن </a:t>
            </a:r>
            <a:r>
              <a:rPr lang="ar-DZ" sz="2800" b="1" dirty="0" smtClean="0">
                <a:solidFill>
                  <a:schemeClr val="tx1">
                    <a:lumMod val="95000"/>
                    <a:lumOff val="5000"/>
                  </a:schemeClr>
                </a:solidFill>
                <a:latin typeface="Times New Roman" pitchFamily="18" charset="0"/>
                <a:cs typeface="Times New Roman" pitchFamily="18" charset="0"/>
              </a:rPr>
              <a:t>المرفأ</a:t>
            </a:r>
            <a:r>
              <a:rPr lang="ar-SA" sz="2800" b="1" dirty="0" smtClean="0">
                <a:solidFill>
                  <a:schemeClr val="tx1">
                    <a:lumMod val="95000"/>
                    <a:lumOff val="5000"/>
                  </a:schemeClr>
                </a:solidFill>
                <a:latin typeface="Times New Roman" pitchFamily="18" charset="0"/>
                <a:cs typeface="Times New Roman" pitchFamily="18" charset="0"/>
              </a:rPr>
              <a:t> </a:t>
            </a:r>
            <a:r>
              <a:rPr lang="ar-DZ" sz="2800" b="1" dirty="0" smtClean="0">
                <a:solidFill>
                  <a:schemeClr val="tx1">
                    <a:lumMod val="95000"/>
                    <a:lumOff val="5000"/>
                  </a:schemeClr>
                </a:solidFill>
                <a:latin typeface="Times New Roman" pitchFamily="18" charset="0"/>
                <a:cs typeface="Times New Roman" pitchFamily="18" charset="0"/>
              </a:rPr>
              <a:t>هو </a:t>
            </a:r>
            <a:r>
              <a:rPr lang="ar-SA" sz="2800" b="1" dirty="0" smtClean="0">
                <a:solidFill>
                  <a:schemeClr val="tx1">
                    <a:lumMod val="95000"/>
                    <a:lumOff val="5000"/>
                  </a:schemeClr>
                </a:solidFill>
                <a:latin typeface="Times New Roman" pitchFamily="18" charset="0"/>
                <a:cs typeface="Times New Roman" pitchFamily="18" charset="0"/>
              </a:rPr>
              <a:t>بمثابة ميناء</a:t>
            </a:r>
            <a:r>
              <a:rPr lang="ar-DZ" sz="2800" b="1" dirty="0" smtClean="0">
                <a:solidFill>
                  <a:schemeClr val="tx1">
                    <a:lumMod val="95000"/>
                    <a:lumOff val="5000"/>
                  </a:schemeClr>
                </a:solidFill>
                <a:latin typeface="Times New Roman" pitchFamily="18" charset="0"/>
                <a:cs typeface="Times New Roman" pitchFamily="18" charset="0"/>
              </a:rPr>
              <a:t>.</a:t>
            </a:r>
            <a:endParaRPr lang="fr-FR" sz="2800" b="1" dirty="0" smtClean="0">
              <a:solidFill>
                <a:schemeClr val="tx1">
                  <a:lumMod val="95000"/>
                  <a:lumOff val="5000"/>
                </a:schemeClr>
              </a:solidFill>
              <a:latin typeface="Times New Roman" pitchFamily="18" charset="0"/>
              <a:cs typeface="Times New Roman" pitchFamily="18" charset="0"/>
            </a:endParaRPr>
          </a:p>
        </p:txBody>
      </p:sp>
      <p:sp>
        <p:nvSpPr>
          <p:cNvPr id="4" name="Rectangle 3"/>
          <p:cNvSpPr/>
          <p:nvPr/>
        </p:nvSpPr>
        <p:spPr>
          <a:xfrm>
            <a:off x="7162800" y="1091625"/>
            <a:ext cx="1608133" cy="584775"/>
          </a:xfrm>
          <a:prstGeom prst="rect">
            <a:avLst/>
          </a:prstGeom>
        </p:spPr>
        <p:txBody>
          <a:bodyPr wrap="none">
            <a:spAutoFit/>
          </a:bodyPr>
          <a:lstStyle/>
          <a:p>
            <a:r>
              <a:rPr lang="ar-DZ" sz="3200" b="1" dirty="0" smtClean="0">
                <a:solidFill>
                  <a:srgbClr val="FF0000"/>
                </a:solidFill>
                <a:latin typeface="Times New Roman" pitchFamily="18" charset="0"/>
                <a:cs typeface="Times New Roman" pitchFamily="18" charset="0"/>
              </a:rPr>
              <a:t>ملاحظات:</a:t>
            </a:r>
            <a:r>
              <a:rPr lang="ar-SA" sz="3200" b="1" dirty="0" smtClean="0">
                <a:solidFill>
                  <a:srgbClr val="FF0000"/>
                </a:solidFill>
                <a:latin typeface="Times New Roman" pitchFamily="18" charset="0"/>
                <a:cs typeface="Times New Roman" pitchFamily="18" charset="0"/>
              </a:rPr>
              <a:t> </a:t>
            </a:r>
            <a:endParaRPr lang="fr-FR" sz="3200" dirty="0">
              <a:solidFill>
                <a:srgbClr val="FF0000"/>
              </a:solidFill>
            </a:endParaRPr>
          </a:p>
        </p:txBody>
      </p:sp>
      <p:sp>
        <p:nvSpPr>
          <p:cNvPr id="5" name="Espace réservé du contenu 2"/>
          <p:cNvSpPr txBox="1">
            <a:spLocks/>
          </p:cNvSpPr>
          <p:nvPr/>
        </p:nvSpPr>
        <p:spPr>
          <a:xfrm>
            <a:off x="304800" y="3382963"/>
            <a:ext cx="8458200" cy="1417637"/>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2800" b="1" i="0" u="none" strike="noStrike" kern="1200" cap="none" spc="0" normalizeH="0" noProof="0" dirty="0" smtClean="0">
                <a:ln>
                  <a:noFill/>
                </a:ln>
                <a:solidFill>
                  <a:schemeClr val="tx1">
                    <a:lumMod val="95000"/>
                    <a:lumOff val="5000"/>
                  </a:schemeClr>
                </a:solidFill>
                <a:effectLst/>
                <a:uLnTx/>
                <a:uFillTx/>
                <a:latin typeface="Times New Roman" pitchFamily="18" charset="0"/>
                <a:ea typeface="+mn-ea"/>
                <a:cs typeface="Times New Roman" pitchFamily="18" charset="0"/>
              </a:rPr>
              <a:t>   </a:t>
            </a:r>
            <a:r>
              <a:rPr kumimoji="0" lang="ar-SA" sz="2800" b="1" i="0" u="none" strike="noStrike" kern="1200" cap="none" spc="0" normalizeH="0" baseline="0" noProof="0" dirty="0" smtClean="0">
                <a:ln>
                  <a:noFill/>
                </a:ln>
                <a:solidFill>
                  <a:schemeClr val="tx1">
                    <a:lumMod val="95000"/>
                    <a:lumOff val="5000"/>
                  </a:schemeClr>
                </a:solidFill>
                <a:effectLst/>
                <a:uLnTx/>
                <a:uFillTx/>
                <a:latin typeface="Times New Roman" pitchFamily="18" charset="0"/>
                <a:ea typeface="+mn-ea"/>
                <a:cs typeface="Times New Roman" pitchFamily="18" charset="0"/>
              </a:rPr>
              <a:t>الميناء هو مكان داخل المرفأ حيث يمكن للسفينة أن ترسو لغرض تجاري يتمثل في التعامل مع البضائع أو الركاب أو رعاية متطلبات السفينة .</a:t>
            </a:r>
            <a:endParaRPr kumimoji="0" lang="fr-FR" sz="2800" b="1" i="0" u="none" strike="noStrike" kern="1200" cap="none" spc="0" normalizeH="0" baseline="0" noProof="0" dirty="0">
              <a:ln>
                <a:noFill/>
              </a:ln>
              <a:solidFill>
                <a:schemeClr val="tx1">
                  <a:lumMod val="95000"/>
                  <a:lumOff val="5000"/>
                </a:schemeClr>
              </a:solidFill>
              <a:effectLst/>
              <a:uLnTx/>
              <a:uFillTx/>
              <a:latin typeface="Times New Roman" pitchFamily="18" charset="0"/>
              <a:ea typeface="+mn-ea"/>
              <a:cs typeface="Times New Roman" pitchFamily="18" charset="0"/>
            </a:endParaRPr>
          </a:p>
        </p:txBody>
      </p:sp>
    </p:spTree>
  </p:cSld>
  <p:clrMapOvr>
    <a:masterClrMapping/>
  </p:clrMapOvr>
  <p:transition>
    <p:wipe dir="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4800" y="76200"/>
            <a:ext cx="8686800" cy="838200"/>
          </a:xfrm>
        </p:spPr>
        <p:txBody>
          <a:bodyPr>
            <a:normAutofit/>
          </a:bodyPr>
          <a:lstStyle/>
          <a:p>
            <a:pPr algn="r" rtl="1"/>
            <a:r>
              <a:rPr lang="ar-DZ" sz="4000" b="1" dirty="0" smtClean="0">
                <a:solidFill>
                  <a:srgbClr val="FF0000"/>
                </a:solidFill>
                <a:latin typeface="Times New Roman" pitchFamily="18" charset="0"/>
                <a:cs typeface="Times New Roman" pitchFamily="18" charset="0"/>
              </a:rPr>
              <a:t>خصائص التجمعات الملاحية العالمية</a:t>
            </a:r>
            <a:endParaRPr lang="fr-FR" sz="4000" dirty="0">
              <a:solidFill>
                <a:srgbClr val="FF0000"/>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228600" y="1066800"/>
            <a:ext cx="8686800" cy="5638800"/>
          </a:xfrm>
        </p:spPr>
        <p:txBody>
          <a:bodyPr>
            <a:normAutofit fontScale="85000" lnSpcReduction="20000"/>
          </a:bodyPr>
          <a:lstStyle/>
          <a:p>
            <a:pPr marL="3175" indent="-3175" algn="just" rtl="1">
              <a:buClr>
                <a:srgbClr val="FF0000"/>
              </a:buClr>
              <a:buSzPct val="90000"/>
              <a:buFont typeface="Wingdings" pitchFamily="2" charset="2"/>
              <a:buChar char="§"/>
            </a:pPr>
            <a:r>
              <a:rPr lang="ar-DZ" b="1" dirty="0" smtClean="0">
                <a:solidFill>
                  <a:schemeClr val="tx1"/>
                </a:solidFill>
                <a:latin typeface="Times New Roman" pitchFamily="18" charset="0"/>
                <a:cs typeface="Times New Roman" pitchFamily="18" charset="0"/>
              </a:rPr>
              <a:t> تماثل نوعيات السفن العاملة ضمن التجمع الملاحي؛</a:t>
            </a:r>
          </a:p>
          <a:p>
            <a:pPr marL="3175" indent="-3175" algn="just" rtl="1">
              <a:buClr>
                <a:srgbClr val="FF0000"/>
              </a:buClr>
              <a:buSzPct val="90000"/>
              <a:buFont typeface="Wingdings" pitchFamily="2" charset="2"/>
              <a:buChar char="§"/>
            </a:pPr>
            <a:r>
              <a:rPr lang="ar-DZ" b="1" dirty="0" smtClean="0">
                <a:solidFill>
                  <a:schemeClr val="tx1"/>
                </a:solidFill>
                <a:latin typeface="Times New Roman" pitchFamily="18" charset="0"/>
                <a:cs typeface="Times New Roman" pitchFamily="18" charset="0"/>
              </a:rPr>
              <a:t> الأهداف التجارية لأعضاء التجمع (التوسع السوقي، الاستفادة من خبرات الأعضاء، توزيع المخاطر)؛</a:t>
            </a:r>
          </a:p>
          <a:p>
            <a:pPr marL="3175" lvl="0" indent="-3175" algn="just" rtl="1">
              <a:buClr>
                <a:srgbClr val="FF0000"/>
              </a:buClr>
              <a:buSzPct val="90000"/>
              <a:buFont typeface="Wingdings" pitchFamily="2" charset="2"/>
              <a:buChar char="§"/>
            </a:pPr>
            <a:r>
              <a:rPr lang="ar-DZ" b="1" dirty="0" smtClean="0">
                <a:solidFill>
                  <a:schemeClr val="tx1"/>
                </a:solidFill>
                <a:latin typeface="Times New Roman" pitchFamily="18" charset="0"/>
                <a:cs typeface="Times New Roman" pitchFamily="18" charset="0"/>
              </a:rPr>
              <a:t> إحداث التكامل بين الأعضاء، وبالتالي تحقيق ميزة تنافسية للإتحاد ككل اتجاه </a:t>
            </a:r>
            <a:r>
              <a:rPr lang="ar-DZ" b="1" dirty="0" err="1" smtClean="0">
                <a:solidFill>
                  <a:schemeClr val="tx1"/>
                </a:solidFill>
                <a:latin typeface="Times New Roman" pitchFamily="18" charset="0"/>
                <a:cs typeface="Times New Roman" pitchFamily="18" charset="0"/>
              </a:rPr>
              <a:t>الإتحادات</a:t>
            </a:r>
            <a:r>
              <a:rPr lang="ar-DZ" b="1" dirty="0" smtClean="0">
                <a:solidFill>
                  <a:schemeClr val="tx1"/>
                </a:solidFill>
                <a:latin typeface="Times New Roman" pitchFamily="18" charset="0"/>
                <a:cs typeface="Times New Roman" pitchFamily="18" charset="0"/>
              </a:rPr>
              <a:t> الأخرى؛</a:t>
            </a:r>
          </a:p>
          <a:p>
            <a:pPr marL="3175" lvl="0" indent="-3175" algn="just" rtl="1">
              <a:buClr>
                <a:srgbClr val="FF0000"/>
              </a:buClr>
              <a:buSzPct val="90000"/>
              <a:buFont typeface="Wingdings" pitchFamily="2" charset="2"/>
              <a:buChar char="§"/>
            </a:pPr>
            <a:r>
              <a:rPr lang="ar-DZ" b="1" dirty="0" smtClean="0">
                <a:solidFill>
                  <a:schemeClr val="tx1"/>
                </a:solidFill>
                <a:latin typeface="Times New Roman" pitchFamily="18" charset="0"/>
                <a:cs typeface="Times New Roman" pitchFamily="18" charset="0"/>
              </a:rPr>
              <a:t> يدار إما مباشرة بواسطة لجنة من الشركات الأعضاء في التجمع، أو تدار بواسطة إدارة منفصلة يمكن اعتبارها فعليا بمثابة المالك لهذا الأسطول؛</a:t>
            </a:r>
          </a:p>
          <a:p>
            <a:pPr marL="3175" lvl="0" indent="-3175" algn="just" rtl="1">
              <a:buClr>
                <a:srgbClr val="FF0000"/>
              </a:buClr>
              <a:buSzPct val="90000"/>
              <a:buFont typeface="Wingdings" pitchFamily="2" charset="2"/>
              <a:buChar char="§"/>
            </a:pPr>
            <a:r>
              <a:rPr lang="ar-DZ" b="1" dirty="0" smtClean="0">
                <a:solidFill>
                  <a:schemeClr val="tx1"/>
                </a:solidFill>
                <a:latin typeface="Times New Roman" pitchFamily="18" charset="0"/>
                <a:cs typeface="Times New Roman" pitchFamily="18" charset="0"/>
              </a:rPr>
              <a:t> يدار إما بلجنة من أعضاء التجمع، أو بإدارة منفصلة يمكن اعتبارها بمثابة المالك الفعلي للأسطول؛</a:t>
            </a:r>
          </a:p>
          <a:p>
            <a:pPr marL="3175" lvl="0" indent="-3175" algn="just" rtl="1">
              <a:buClr>
                <a:srgbClr val="FF0000"/>
              </a:buClr>
              <a:buSzPct val="90000"/>
              <a:buFont typeface="Wingdings" pitchFamily="2" charset="2"/>
              <a:buChar char="§"/>
            </a:pPr>
            <a:r>
              <a:rPr lang="ar-DZ" b="1" dirty="0" smtClean="0">
                <a:solidFill>
                  <a:schemeClr val="tx1"/>
                </a:solidFill>
                <a:latin typeface="Times New Roman" pitchFamily="18" charset="0"/>
                <a:cs typeface="Times New Roman" pitchFamily="18" charset="0"/>
              </a:rPr>
              <a:t> يسمح بتحقيق اقتصاديات الحجم في التشغيل، وبالتالي عرض خدمة النقل بأسعار تنافسية؛</a:t>
            </a:r>
          </a:p>
          <a:p>
            <a:pPr marL="3175" lvl="0" indent="-3175" algn="just" rtl="1">
              <a:buClr>
                <a:srgbClr val="FF0000"/>
              </a:buClr>
              <a:buSzPct val="90000"/>
              <a:buFont typeface="Wingdings" pitchFamily="2" charset="2"/>
              <a:buChar char="§"/>
            </a:pPr>
            <a:r>
              <a:rPr lang="ar-DZ" b="1" dirty="0" smtClean="0">
                <a:solidFill>
                  <a:schemeClr val="tx1"/>
                </a:solidFill>
                <a:latin typeface="Times New Roman" pitchFamily="18" charset="0"/>
                <a:cs typeface="Times New Roman" pitchFamily="18" charset="0"/>
              </a:rPr>
              <a:t> يتيح للأعضاء تلافي المنافسة فيما بينها وتنسيق  سياساتها التشغيلية في إطار التجمع؛</a:t>
            </a:r>
          </a:p>
          <a:p>
            <a:pPr marL="3175" lvl="0" indent="-3175" algn="just" rtl="1">
              <a:buClr>
                <a:srgbClr val="FF0000"/>
              </a:buClr>
              <a:buSzPct val="90000"/>
              <a:buFont typeface="Wingdings" pitchFamily="2" charset="2"/>
              <a:buChar char="§"/>
            </a:pPr>
            <a:r>
              <a:rPr lang="ar-DZ" b="1" dirty="0" smtClean="0">
                <a:solidFill>
                  <a:schemeClr val="tx1"/>
                </a:solidFill>
                <a:latin typeface="Times New Roman" pitchFamily="18" charset="0"/>
                <a:cs typeface="Times New Roman" pitchFamily="18" charset="0"/>
              </a:rPr>
              <a:t> يسمح لأعضائه بتطوير أساليب إدارة وتشغيل السفن المتخصصة في مرحلة كانت تعد مرحلة مبكرة نسبيا من مراحل تطور سفن الحاويات المتخصصة.</a:t>
            </a:r>
            <a:endParaRPr lang="fr-FR" b="1" dirty="0" smtClean="0">
              <a:solidFill>
                <a:schemeClr val="tx1"/>
              </a:solidFill>
              <a:latin typeface="Times New Roman" pitchFamily="18" charset="0"/>
              <a:cs typeface="Times New Roman" pitchFamily="18" charset="0"/>
            </a:endParaRPr>
          </a:p>
          <a:p>
            <a:pPr marL="3175" indent="-3175" algn="just" rtl="1">
              <a:buNone/>
            </a:pPr>
            <a:endParaRPr lang="ar-DZ" dirty="0" smtClean="0"/>
          </a:p>
          <a:p>
            <a:pPr marL="3175" indent="-3175" algn="just" rtl="1">
              <a:buNone/>
            </a:pPr>
            <a:endParaRPr lang="fr-FR"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4800" y="228600"/>
            <a:ext cx="8686800" cy="838200"/>
          </a:xfrm>
        </p:spPr>
        <p:txBody>
          <a:bodyPr>
            <a:normAutofit/>
          </a:bodyPr>
          <a:lstStyle/>
          <a:p>
            <a:pPr algn="r" rtl="1"/>
            <a:r>
              <a:rPr lang="ar-SA" sz="4400" b="1" dirty="0" smtClean="0">
                <a:solidFill>
                  <a:srgbClr val="FF0000"/>
                </a:solidFill>
                <a:latin typeface="Times New Roman" pitchFamily="18" charset="0"/>
                <a:cs typeface="Times New Roman" pitchFamily="18" charset="0"/>
              </a:rPr>
              <a:t>التحالف</a:t>
            </a:r>
            <a:r>
              <a:rPr lang="ar-DZ" sz="4400" b="1" dirty="0" err="1" smtClean="0">
                <a:solidFill>
                  <a:srgbClr val="FF0000"/>
                </a:solidFill>
                <a:latin typeface="Times New Roman" pitchFamily="18" charset="0"/>
                <a:cs typeface="Times New Roman" pitchFamily="18" charset="0"/>
              </a:rPr>
              <a:t>ات</a:t>
            </a:r>
            <a:r>
              <a:rPr lang="ar-SA" sz="4400" b="1" dirty="0" smtClean="0">
                <a:solidFill>
                  <a:srgbClr val="FF0000"/>
                </a:solidFill>
                <a:latin typeface="Times New Roman" pitchFamily="18" charset="0"/>
                <a:cs typeface="Times New Roman" pitchFamily="18" charset="0"/>
              </a:rPr>
              <a:t> </a:t>
            </a:r>
            <a:r>
              <a:rPr lang="ar-DZ" sz="4400" b="1" dirty="0" smtClean="0">
                <a:solidFill>
                  <a:srgbClr val="FF0000"/>
                </a:solidFill>
                <a:latin typeface="Times New Roman" pitchFamily="18" charset="0"/>
                <a:cs typeface="Times New Roman" pitchFamily="18" charset="0"/>
              </a:rPr>
              <a:t>الملاحية</a:t>
            </a:r>
            <a:endParaRPr lang="fr-FR" sz="4400" dirty="0">
              <a:solidFill>
                <a:srgbClr val="FF0000"/>
              </a:solidFill>
            </a:endParaRPr>
          </a:p>
        </p:txBody>
      </p:sp>
      <p:sp>
        <p:nvSpPr>
          <p:cNvPr id="3" name="Espace réservé du contenu 2"/>
          <p:cNvSpPr>
            <a:spLocks noGrp="1"/>
          </p:cNvSpPr>
          <p:nvPr>
            <p:ph idx="1"/>
          </p:nvPr>
        </p:nvSpPr>
        <p:spPr>
          <a:xfrm>
            <a:off x="152400" y="1295400"/>
            <a:ext cx="8915400" cy="5334000"/>
          </a:xfrm>
        </p:spPr>
        <p:txBody>
          <a:bodyPr>
            <a:noAutofit/>
          </a:bodyPr>
          <a:lstStyle/>
          <a:p>
            <a:pPr marL="0" indent="0" algn="just" rtl="1">
              <a:buNone/>
            </a:pPr>
            <a:r>
              <a:rPr lang="ar-DZ" b="1" dirty="0" smtClean="0">
                <a:solidFill>
                  <a:schemeClr val="tx1"/>
                </a:solidFill>
                <a:latin typeface="Times New Roman" pitchFamily="18" charset="0"/>
                <a:cs typeface="Times New Roman" pitchFamily="18" charset="0"/>
              </a:rPr>
              <a:t>    التحالف الملاحي </a:t>
            </a:r>
            <a:r>
              <a:rPr lang="fr-FR" b="1" dirty="0" smtClean="0">
                <a:solidFill>
                  <a:schemeClr val="tx1"/>
                </a:solidFill>
                <a:latin typeface="Times New Roman" pitchFamily="18" charset="0"/>
                <a:cs typeface="Times New Roman" pitchFamily="18" charset="0"/>
              </a:rPr>
              <a:t>Alliance maritime</a:t>
            </a:r>
            <a:r>
              <a:rPr lang="ar-SA" b="1" dirty="0" smtClean="0">
                <a:solidFill>
                  <a:schemeClr val="tx1"/>
                </a:solidFill>
                <a:latin typeface="Times New Roman" pitchFamily="18" charset="0"/>
                <a:cs typeface="Times New Roman" pitchFamily="18" charset="0"/>
              </a:rPr>
              <a:t>ه</a:t>
            </a:r>
            <a:r>
              <a:rPr lang="ar-DZ" b="1" dirty="0" smtClean="0">
                <a:solidFill>
                  <a:schemeClr val="tx1"/>
                </a:solidFill>
                <a:latin typeface="Times New Roman" pitchFamily="18" charset="0"/>
                <a:cs typeface="Times New Roman" pitchFamily="18" charset="0"/>
              </a:rPr>
              <a:t>و</a:t>
            </a:r>
            <a:r>
              <a:rPr lang="ar-SA" b="1" dirty="0" smtClean="0">
                <a:solidFill>
                  <a:schemeClr val="tx1"/>
                </a:solidFill>
                <a:latin typeface="Times New Roman" pitchFamily="18" charset="0"/>
                <a:cs typeface="Times New Roman" pitchFamily="18" charset="0"/>
              </a:rPr>
              <a:t> اتفاق بين </a:t>
            </a:r>
            <a:r>
              <a:rPr lang="ar-DZ" b="1" dirty="0" smtClean="0">
                <a:solidFill>
                  <a:schemeClr val="tx1"/>
                </a:solidFill>
                <a:latin typeface="Times New Roman" pitchFamily="18" charset="0"/>
                <a:cs typeface="Times New Roman" pitchFamily="18" charset="0"/>
              </a:rPr>
              <a:t>خطين ملاحيتين </a:t>
            </a:r>
            <a:r>
              <a:rPr lang="ar-SA" b="1" dirty="0" smtClean="0">
                <a:solidFill>
                  <a:schemeClr val="tx1"/>
                </a:solidFill>
                <a:latin typeface="Times New Roman" pitchFamily="18" charset="0"/>
                <a:cs typeface="Times New Roman" pitchFamily="18" charset="0"/>
              </a:rPr>
              <a:t>أو</a:t>
            </a:r>
            <a:r>
              <a:rPr lang="ar-DZ" b="1" dirty="0" smtClean="0">
                <a:solidFill>
                  <a:schemeClr val="tx1"/>
                </a:solidFill>
                <a:latin typeface="Times New Roman" pitchFamily="18" charset="0"/>
                <a:cs typeface="Times New Roman" pitchFamily="18" charset="0"/>
              </a:rPr>
              <a:t> </a:t>
            </a:r>
            <a:r>
              <a:rPr lang="ar-SA" b="1" dirty="0" smtClean="0">
                <a:solidFill>
                  <a:schemeClr val="tx1"/>
                </a:solidFill>
                <a:latin typeface="Times New Roman" pitchFamily="18" charset="0"/>
                <a:cs typeface="Times New Roman" pitchFamily="18" charset="0"/>
              </a:rPr>
              <a:t>أكثر للاستفادة من نقاط قوة كل منهما</a:t>
            </a:r>
            <a:r>
              <a:rPr lang="ar-DZ" b="1" dirty="0" smtClean="0">
                <a:solidFill>
                  <a:schemeClr val="tx1"/>
                </a:solidFill>
                <a:latin typeface="Times New Roman" pitchFamily="18" charset="0"/>
                <a:cs typeface="Times New Roman" pitchFamily="18" charset="0"/>
              </a:rPr>
              <a:t>، من </a:t>
            </a:r>
            <a:r>
              <a:rPr lang="ar-SA" b="1" dirty="0" smtClean="0">
                <a:solidFill>
                  <a:schemeClr val="tx1"/>
                </a:solidFill>
                <a:latin typeface="Times New Roman" pitchFamily="18" charset="0"/>
                <a:cs typeface="Times New Roman" pitchFamily="18" charset="0"/>
              </a:rPr>
              <a:t>دون </a:t>
            </a:r>
            <a:r>
              <a:rPr lang="ar-DZ" b="1" dirty="0" smtClean="0">
                <a:solidFill>
                  <a:schemeClr val="tx1"/>
                </a:solidFill>
                <a:latin typeface="Times New Roman" pitchFamily="18" charset="0"/>
                <a:cs typeface="Times New Roman" pitchFamily="18" charset="0"/>
              </a:rPr>
              <a:t>إنشاء </a:t>
            </a:r>
            <a:r>
              <a:rPr lang="ar-SA" b="1" dirty="0" smtClean="0">
                <a:solidFill>
                  <a:schemeClr val="tx1"/>
                </a:solidFill>
                <a:latin typeface="Times New Roman" pitchFamily="18" charset="0"/>
                <a:cs typeface="Times New Roman" pitchFamily="18" charset="0"/>
              </a:rPr>
              <a:t>كيان قانوني، أو وكالة، أو</a:t>
            </a:r>
            <a:r>
              <a:rPr lang="ar-DZ" b="1" dirty="0" smtClean="0">
                <a:solidFill>
                  <a:schemeClr val="tx1"/>
                </a:solidFill>
                <a:latin typeface="Times New Roman" pitchFamily="18" charset="0"/>
                <a:cs typeface="Times New Roman" pitchFamily="18" charset="0"/>
              </a:rPr>
              <a:t> </a:t>
            </a:r>
            <a:r>
              <a:rPr lang="ar-SA" b="1" dirty="0" smtClean="0">
                <a:solidFill>
                  <a:schemeClr val="tx1"/>
                </a:solidFill>
                <a:latin typeface="Times New Roman" pitchFamily="18" charset="0"/>
                <a:cs typeface="Times New Roman" pitchFamily="18" charset="0"/>
              </a:rPr>
              <a:t>علاقة شركة تابعة</a:t>
            </a:r>
            <a:r>
              <a:rPr lang="fr-FR" b="1" dirty="0" smtClean="0">
                <a:solidFill>
                  <a:schemeClr val="tx1"/>
                </a:solidFill>
                <a:latin typeface="Times New Roman" pitchFamily="18" charset="0"/>
                <a:cs typeface="Times New Roman" pitchFamily="18" charset="0"/>
              </a:rPr>
              <a:t>.</a:t>
            </a:r>
            <a:endParaRPr lang="ar-DZ" b="1" dirty="0" smtClean="0">
              <a:solidFill>
                <a:schemeClr val="tx1"/>
              </a:solidFill>
              <a:latin typeface="Times New Roman" pitchFamily="18" charset="0"/>
              <a:cs typeface="Times New Roman" pitchFamily="18" charset="0"/>
            </a:endParaRPr>
          </a:p>
          <a:p>
            <a:pPr marL="0" indent="0" algn="just" rtl="1">
              <a:buNone/>
            </a:pPr>
            <a:r>
              <a:rPr lang="ar-DZ" b="1" dirty="0" smtClean="0">
                <a:solidFill>
                  <a:schemeClr val="tx1"/>
                </a:solidFill>
                <a:latin typeface="Times New Roman" pitchFamily="18" charset="0"/>
                <a:cs typeface="Times New Roman" pitchFamily="18" charset="0"/>
              </a:rPr>
              <a:t>    كما يسمى </a:t>
            </a:r>
            <a:r>
              <a:rPr lang="ar-SA" b="1" dirty="0" smtClean="0">
                <a:solidFill>
                  <a:schemeClr val="tx1"/>
                </a:solidFill>
                <a:latin typeface="Times New Roman" pitchFamily="18" charset="0"/>
                <a:cs typeface="Times New Roman" pitchFamily="18" charset="0"/>
              </a:rPr>
              <a:t>تحالف الشحن </a:t>
            </a:r>
            <a:r>
              <a:rPr lang="ar-DZ" b="1" dirty="0" smtClean="0">
                <a:solidFill>
                  <a:schemeClr val="tx1"/>
                </a:solidFill>
                <a:latin typeface="Times New Roman" pitchFamily="18" charset="0"/>
                <a:cs typeface="Times New Roman" pitchFamily="18" charset="0"/>
              </a:rPr>
              <a:t>و</a:t>
            </a:r>
            <a:r>
              <a:rPr lang="ar-SA" b="1" dirty="0" smtClean="0">
                <a:solidFill>
                  <a:schemeClr val="tx1"/>
                </a:solidFill>
                <a:latin typeface="Times New Roman" pitchFamily="18" charset="0"/>
                <a:cs typeface="Times New Roman" pitchFamily="18" charset="0"/>
              </a:rPr>
              <a:t>تحالف المحيطات</a:t>
            </a:r>
            <a:r>
              <a:rPr lang="ar-DZ" b="1" dirty="0" smtClean="0">
                <a:solidFill>
                  <a:schemeClr val="tx1"/>
                </a:solidFill>
                <a:latin typeface="Times New Roman" pitchFamily="18" charset="0"/>
                <a:cs typeface="Times New Roman" pitchFamily="18" charset="0"/>
              </a:rPr>
              <a:t>، </a:t>
            </a:r>
            <a:r>
              <a:rPr lang="ar-DZ" b="1" dirty="0" err="1" smtClean="0">
                <a:solidFill>
                  <a:schemeClr val="tx1"/>
                </a:solidFill>
                <a:latin typeface="Times New Roman" pitchFamily="18" charset="0"/>
                <a:cs typeface="Times New Roman" pitchFamily="18" charset="0"/>
              </a:rPr>
              <a:t>و</a:t>
            </a:r>
            <a:r>
              <a:rPr lang="ar-SA" b="1" dirty="0" smtClean="0">
                <a:solidFill>
                  <a:schemeClr val="tx1"/>
                </a:solidFill>
                <a:latin typeface="Times New Roman" pitchFamily="18" charset="0"/>
                <a:cs typeface="Times New Roman" pitchFamily="18" charset="0"/>
              </a:rPr>
              <a:t>ه</a:t>
            </a:r>
            <a:r>
              <a:rPr lang="ar-DZ" b="1" dirty="0" smtClean="0">
                <a:solidFill>
                  <a:schemeClr val="tx1"/>
                </a:solidFill>
                <a:latin typeface="Times New Roman" pitchFamily="18" charset="0"/>
                <a:cs typeface="Times New Roman" pitchFamily="18" charset="0"/>
              </a:rPr>
              <a:t>و</a:t>
            </a:r>
            <a:r>
              <a:rPr lang="ar-SA" b="1" dirty="0" smtClean="0">
                <a:solidFill>
                  <a:schemeClr val="tx1"/>
                </a:solidFill>
                <a:latin typeface="Times New Roman" pitchFamily="18" charset="0"/>
                <a:cs typeface="Times New Roman" pitchFamily="18" charset="0"/>
              </a:rPr>
              <a:t> مجموعة من شركات النقل البحري التي تربط القوى لإنشاء اتفاقية تعاونية لتشكيل تحالف استراتيجي يغطي طرق التجارة المختلفة من خلال التعاون بين أعضائها على المستوى العالمي.</a:t>
            </a:r>
            <a:endParaRPr lang="ar-DZ" b="1" dirty="0" smtClean="0">
              <a:solidFill>
                <a:schemeClr val="tx1"/>
              </a:solidFill>
              <a:latin typeface="Times New Roman" pitchFamily="18" charset="0"/>
              <a:cs typeface="Times New Roman" pitchFamily="18" charset="0"/>
            </a:endParaRPr>
          </a:p>
          <a:p>
            <a:pPr marL="0" indent="0" algn="just" rtl="1">
              <a:buNone/>
            </a:pPr>
            <a:r>
              <a:rPr lang="ar-DZ" b="1" dirty="0" smtClean="0">
                <a:solidFill>
                  <a:schemeClr val="tx1"/>
                </a:solidFill>
                <a:latin typeface="Times New Roman" pitchFamily="18" charset="0"/>
                <a:cs typeface="Times New Roman" pitchFamily="18" charset="0"/>
              </a:rPr>
              <a:t>بدأت التحالفات بين الشركات الملاحية بالظهور بسبب التكلفة العالية للنقل البحري، حيث تتطلب استثمارات مرتفعة، فسفينة الحاويات من الجيل الثاني يصل سعرها  إلى 50 مليون دولار.</a:t>
            </a:r>
            <a:endParaRPr lang="fr-FR" b="1" dirty="0" smtClean="0">
              <a:solidFill>
                <a:schemeClr val="tx1"/>
              </a:solidFill>
              <a:latin typeface="Times New Roman" pitchFamily="18" charset="0"/>
              <a:cs typeface="Times New Roman" pitchFamily="18" charset="0"/>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228600"/>
            <a:ext cx="8686800" cy="6477000"/>
          </a:xfrm>
        </p:spPr>
        <p:txBody>
          <a:bodyPr>
            <a:normAutofit/>
          </a:bodyPr>
          <a:lstStyle/>
          <a:p>
            <a:pPr marL="0" indent="0" algn="just" rtl="1">
              <a:buNone/>
            </a:pPr>
            <a:r>
              <a:rPr lang="ar-DZ" sz="3600" b="1" dirty="0" smtClean="0">
                <a:solidFill>
                  <a:srgbClr val="FF0000"/>
                </a:solidFill>
                <a:latin typeface="Times New Roman" pitchFamily="18" charset="0"/>
                <a:cs typeface="Times New Roman" pitchFamily="18" charset="0"/>
              </a:rPr>
              <a:t>خصائص التحالفات الملاحية:</a:t>
            </a:r>
          </a:p>
          <a:p>
            <a:pPr marL="0" indent="0" algn="just" rtl="1">
              <a:buNone/>
            </a:pPr>
            <a:r>
              <a:rPr lang="ar-DZ" b="1" dirty="0" smtClean="0">
                <a:solidFill>
                  <a:schemeClr val="tx1"/>
                </a:solidFill>
                <a:latin typeface="Times New Roman" pitchFamily="18" charset="0"/>
                <a:cs typeface="Times New Roman" pitchFamily="18" charset="0"/>
              </a:rPr>
              <a:t>تستند التحالفات البحرية إلى مبدأ اتفاقيات تقاسم المنافذ، ولتحسين نقل الحاويات، يوافق أعضاء التحالف على حجز </a:t>
            </a:r>
            <a:r>
              <a:rPr lang="ar-DZ" b="1" dirty="0" err="1" smtClean="0">
                <a:solidFill>
                  <a:schemeClr val="tx1"/>
                </a:solidFill>
                <a:latin typeface="Times New Roman" pitchFamily="18" charset="0"/>
                <a:cs typeface="Times New Roman" pitchFamily="18" charset="0"/>
              </a:rPr>
              <a:t>مقصورات</a:t>
            </a:r>
            <a:r>
              <a:rPr lang="ar-DZ" b="1" dirty="0" smtClean="0">
                <a:solidFill>
                  <a:schemeClr val="tx1"/>
                </a:solidFill>
                <a:latin typeface="Times New Roman" pitchFamily="18" charset="0"/>
                <a:cs typeface="Times New Roman" pitchFamily="18" charset="0"/>
              </a:rPr>
              <a:t> سفنهم لصالح حاويات خاصة بالأعضاء الآخرين في التحالف.</a:t>
            </a:r>
          </a:p>
          <a:p>
            <a:pPr marL="0" indent="0" algn="just" rtl="1">
              <a:buNone/>
            </a:pPr>
            <a:r>
              <a:rPr lang="ar-DZ" b="1" dirty="0" smtClean="0">
                <a:solidFill>
                  <a:schemeClr val="tx1"/>
                </a:solidFill>
                <a:latin typeface="Times New Roman" pitchFamily="18" charset="0"/>
                <a:cs typeface="Times New Roman" pitchFamily="18" charset="0"/>
              </a:rPr>
              <a:t>الهدف هو تحسين معدل ملء السفن مع التركيز على المفاوضات مع الشاحنين والموانئ.</a:t>
            </a:r>
          </a:p>
          <a:p>
            <a:pPr marL="0" indent="0" algn="just" rtl="1">
              <a:buNone/>
            </a:pPr>
            <a:r>
              <a:rPr lang="ar-DZ" b="1" dirty="0" smtClean="0">
                <a:solidFill>
                  <a:schemeClr val="tx1"/>
                </a:solidFill>
                <a:latin typeface="Times New Roman" pitchFamily="18" charset="0"/>
                <a:cs typeface="Times New Roman" pitchFamily="18" charset="0"/>
              </a:rPr>
              <a:t>يحتفظ أعضاء التحالف باستقلالهم التجاري، فلا يمكن للتحالف تحديد أسعار الشحن، وهو يسمح لمشغلي السفن بتقديم مجموعة واسعة من الوجهات، للحد من التكاليف مع ضمان ملء سفنهم. </a:t>
            </a:r>
            <a:endParaRPr lang="fr-FR" b="1" dirty="0" smtClean="0">
              <a:solidFill>
                <a:schemeClr val="tx1"/>
              </a:solidFill>
              <a:latin typeface="Times New Roman" pitchFamily="18" charset="0"/>
              <a:cs typeface="Times New Roman" pitchFamily="18" charset="0"/>
            </a:endParaRPr>
          </a:p>
          <a:p>
            <a:pPr marL="3175" indent="-3175" algn="just" rtl="1">
              <a:buNone/>
            </a:pPr>
            <a:r>
              <a:rPr lang="ar-DZ" b="1" dirty="0" smtClean="0">
                <a:solidFill>
                  <a:schemeClr val="tx1"/>
                </a:solidFill>
                <a:latin typeface="Times New Roman" pitchFamily="18" charset="0"/>
                <a:cs typeface="Times New Roman" pitchFamily="18" charset="0"/>
              </a:rPr>
              <a:t>لدى أعضاء التحالف خيار تجميع سفنهم على سلع محددة ، مما يجبر الشركات على تكييف محطاتها الطرفية مع البضائع التي تتلقاها، وبالتالي إلزامها على المدى الطويل.</a:t>
            </a:r>
            <a:endParaRPr lang="fr-FR" b="1" dirty="0">
              <a:solidFill>
                <a:schemeClr val="tx1"/>
              </a:solidFill>
              <a:latin typeface="Times New Roman" pitchFamily="18" charset="0"/>
              <a:cs typeface="Times New Roman" pitchFamily="18" charset="0"/>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buNone/>
            </a:pPr>
            <a:r>
              <a:rPr lang="fr-FR" sz="3600" b="1" dirty="0" smtClean="0">
                <a:solidFill>
                  <a:srgbClr val="FF0000"/>
                </a:solidFill>
                <a:latin typeface="Times New Roman" pitchFamily="18" charset="0"/>
                <a:cs typeface="Times New Roman" pitchFamily="18" charset="0"/>
              </a:rPr>
              <a:t>Shipping Alliances in 2017</a:t>
            </a:r>
            <a:r>
              <a:rPr lang="ar-DZ" sz="3600" b="1" dirty="0" smtClean="0">
                <a:solidFill>
                  <a:srgbClr val="FF0000"/>
                </a:solidFill>
                <a:latin typeface="Times New Roman" pitchFamily="18" charset="0"/>
                <a:cs typeface="Times New Roman" pitchFamily="18" charset="0"/>
              </a:rPr>
              <a:t>:</a:t>
            </a:r>
            <a:endParaRPr lang="fr-FR" sz="3600" b="1" dirty="0" smtClean="0">
              <a:solidFill>
                <a:srgbClr val="FF0000"/>
              </a:solidFill>
              <a:latin typeface="Times New Roman" pitchFamily="18" charset="0"/>
              <a:cs typeface="Times New Roman" pitchFamily="18" charset="0"/>
            </a:endParaRPr>
          </a:p>
          <a:p>
            <a:pPr marL="0" indent="0">
              <a:buClr>
                <a:srgbClr val="FF0000"/>
              </a:buClr>
              <a:buSzPct val="90000"/>
              <a:buFont typeface="Wingdings" pitchFamily="2" charset="2"/>
              <a:buChar char="§"/>
            </a:pPr>
            <a:r>
              <a:rPr lang="ar-DZ" b="1" dirty="0" smtClean="0">
                <a:solidFill>
                  <a:schemeClr val="tx1"/>
                </a:solidFill>
                <a:latin typeface="Times New Roman" pitchFamily="18" charset="0"/>
                <a:cs typeface="Times New Roman" pitchFamily="18" charset="0"/>
              </a:rPr>
              <a:t> </a:t>
            </a:r>
            <a:r>
              <a:rPr lang="en-US" b="1" dirty="0" smtClean="0">
                <a:solidFill>
                  <a:schemeClr val="tx1"/>
                </a:solidFill>
                <a:latin typeface="Times New Roman" pitchFamily="18" charset="0"/>
                <a:cs typeface="Times New Roman" pitchFamily="18" charset="0"/>
              </a:rPr>
              <a:t>The Alliance: NYK, MOL, K Line, Yang Ming, </a:t>
            </a:r>
            <a:r>
              <a:rPr lang="en-US" b="1" dirty="0" err="1" smtClean="0">
                <a:solidFill>
                  <a:schemeClr val="tx1"/>
                </a:solidFill>
                <a:latin typeface="Times New Roman" pitchFamily="18" charset="0"/>
                <a:cs typeface="Times New Roman" pitchFamily="18" charset="0"/>
              </a:rPr>
              <a:t>Hapag</a:t>
            </a:r>
            <a:r>
              <a:rPr lang="en-US" b="1" dirty="0" smtClean="0">
                <a:solidFill>
                  <a:schemeClr val="tx1"/>
                </a:solidFill>
                <a:latin typeface="Times New Roman" pitchFamily="18" charset="0"/>
                <a:cs typeface="Times New Roman" pitchFamily="18" charset="0"/>
              </a:rPr>
              <a:t>-Lloyd.</a:t>
            </a:r>
            <a:endParaRPr lang="ar-DZ" b="1" dirty="0" smtClean="0">
              <a:solidFill>
                <a:schemeClr val="tx1"/>
              </a:solidFill>
              <a:latin typeface="Times New Roman" pitchFamily="18" charset="0"/>
              <a:cs typeface="Times New Roman" pitchFamily="18" charset="0"/>
            </a:endParaRPr>
          </a:p>
          <a:p>
            <a:pPr marL="0" indent="0">
              <a:buClr>
                <a:srgbClr val="FF0000"/>
              </a:buClr>
              <a:buSzPct val="90000"/>
              <a:buFont typeface="Wingdings" pitchFamily="2" charset="2"/>
              <a:buChar char="§"/>
            </a:pPr>
            <a:r>
              <a:rPr lang="ar-DZ" b="1" dirty="0" smtClean="0">
                <a:solidFill>
                  <a:schemeClr val="tx1"/>
                </a:solidFill>
                <a:latin typeface="Times New Roman" pitchFamily="18" charset="0"/>
                <a:cs typeface="Times New Roman" pitchFamily="18" charset="0"/>
              </a:rPr>
              <a:t> </a:t>
            </a:r>
            <a:r>
              <a:rPr lang="en-US" b="1" dirty="0" smtClean="0">
                <a:solidFill>
                  <a:schemeClr val="tx1"/>
                </a:solidFill>
                <a:latin typeface="Times New Roman" pitchFamily="18" charset="0"/>
                <a:cs typeface="Times New Roman" pitchFamily="18" charset="0"/>
              </a:rPr>
              <a:t>Ocean Alliance: CMA CGM, Evergreen, OOCL, APL, COSCO Shipping.</a:t>
            </a:r>
            <a:endParaRPr lang="ar-DZ" b="1" dirty="0" smtClean="0">
              <a:solidFill>
                <a:schemeClr val="tx1"/>
              </a:solidFill>
              <a:latin typeface="Times New Roman" pitchFamily="18" charset="0"/>
              <a:cs typeface="Times New Roman" pitchFamily="18" charset="0"/>
            </a:endParaRPr>
          </a:p>
          <a:p>
            <a:pPr marL="0" indent="0">
              <a:buClr>
                <a:srgbClr val="FF0000"/>
              </a:buClr>
              <a:buSzPct val="90000"/>
              <a:buFont typeface="Wingdings" pitchFamily="2" charset="2"/>
              <a:buChar char="§"/>
            </a:pPr>
            <a:r>
              <a:rPr lang="ar-DZ" b="1" dirty="0" smtClean="0">
                <a:solidFill>
                  <a:schemeClr val="tx1"/>
                </a:solidFill>
                <a:latin typeface="Times New Roman" pitchFamily="18" charset="0"/>
                <a:cs typeface="Times New Roman" pitchFamily="18" charset="0"/>
              </a:rPr>
              <a:t> </a:t>
            </a:r>
            <a:r>
              <a:rPr lang="en-US" b="1" dirty="0" smtClean="0">
                <a:solidFill>
                  <a:schemeClr val="tx1"/>
                </a:solidFill>
                <a:latin typeface="Times New Roman" pitchFamily="18" charset="0"/>
                <a:cs typeface="Times New Roman" pitchFamily="18" charset="0"/>
              </a:rPr>
              <a:t>2M Alliance: </a:t>
            </a:r>
            <a:r>
              <a:rPr lang="en-US" b="1" dirty="0" err="1" smtClean="0">
                <a:solidFill>
                  <a:schemeClr val="tx1"/>
                </a:solidFill>
                <a:latin typeface="Times New Roman" pitchFamily="18" charset="0"/>
                <a:cs typeface="Times New Roman" pitchFamily="18" charset="0"/>
              </a:rPr>
              <a:t>Maersk</a:t>
            </a:r>
            <a:r>
              <a:rPr lang="en-US" b="1" dirty="0" smtClean="0">
                <a:solidFill>
                  <a:schemeClr val="tx1"/>
                </a:solidFill>
                <a:latin typeface="Times New Roman" pitchFamily="18" charset="0"/>
                <a:cs typeface="Times New Roman" pitchFamily="18" charset="0"/>
              </a:rPr>
              <a:t> and MSC.</a:t>
            </a:r>
            <a:endParaRPr lang="fr-FR" b="1" dirty="0" smtClean="0">
              <a:solidFill>
                <a:schemeClr val="tx1"/>
              </a:solidFill>
              <a:latin typeface="Times New Roman" pitchFamily="18" charset="0"/>
              <a:cs typeface="Times New Roman" pitchFamily="18" charset="0"/>
            </a:endParaRPr>
          </a:p>
          <a:p>
            <a:endParaRPr lang="fr-F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67400" y="381000"/>
            <a:ext cx="3047629" cy="646331"/>
          </a:xfrm>
          <a:prstGeom prst="rect">
            <a:avLst/>
          </a:prstGeom>
        </p:spPr>
        <p:txBody>
          <a:bodyPr wrap="none">
            <a:spAutoFit/>
          </a:bodyPr>
          <a:lstStyle/>
          <a:p>
            <a:r>
              <a:rPr lang="ar-DZ" sz="3600" b="1" dirty="0" smtClean="0">
                <a:solidFill>
                  <a:srgbClr val="FF0000"/>
                </a:solidFill>
                <a:latin typeface="Times New Roman" pitchFamily="18" charset="0"/>
                <a:cs typeface="Times New Roman" pitchFamily="18" charset="0"/>
              </a:rPr>
              <a:t>3. عناصر الميناء: </a:t>
            </a:r>
            <a:endParaRPr lang="fr-FR" sz="3600" dirty="0"/>
          </a:p>
        </p:txBody>
      </p:sp>
      <p:pic>
        <p:nvPicPr>
          <p:cNvPr id="6" name="Picture 3" descr="C:\Users\Admin\Downloads\عناصر الميناء.jpg"/>
          <p:cNvPicPr>
            <a:picLocks noChangeAspect="1" noChangeArrowheads="1"/>
          </p:cNvPicPr>
          <p:nvPr/>
        </p:nvPicPr>
        <p:blipFill>
          <a:blip r:embed="rId2"/>
          <a:srcRect/>
          <a:stretch>
            <a:fillRect/>
          </a:stretch>
        </p:blipFill>
        <p:spPr bwMode="auto">
          <a:xfrm>
            <a:off x="152400" y="1066800"/>
            <a:ext cx="8762999" cy="5715000"/>
          </a:xfrm>
          <a:prstGeom prst="rect">
            <a:avLst/>
          </a:prstGeom>
          <a:noFill/>
        </p:spPr>
      </p:pic>
    </p:spTree>
  </p:cSld>
  <p:clrMapOvr>
    <a:masterClrMapping/>
  </p:clrMapOvr>
  <p:transition>
    <p:pull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228600" y="914400"/>
            <a:ext cx="8610600" cy="2057400"/>
          </a:xfrm>
        </p:spPr>
        <p:txBody>
          <a:bodyPr>
            <a:normAutofit/>
          </a:bodyPr>
          <a:lstStyle/>
          <a:p>
            <a:pPr marL="0" indent="0" algn="just" rtl="1">
              <a:buNone/>
            </a:pPr>
            <a:r>
              <a:rPr lang="ar-DZ" b="1" dirty="0" smtClean="0">
                <a:solidFill>
                  <a:srgbClr val="FF0000"/>
                </a:solidFill>
                <a:latin typeface="Times New Roman" pitchFamily="18" charset="0"/>
                <a:cs typeface="Times New Roman" pitchFamily="18" charset="0"/>
              </a:rPr>
              <a:t>أ. مدخل الميناء:</a:t>
            </a:r>
          </a:p>
          <a:p>
            <a:pPr marL="0" indent="0" algn="just" rtl="1">
              <a:buNone/>
            </a:pPr>
            <a:r>
              <a:rPr lang="ar-DZ" sz="2800" b="1" dirty="0" smtClean="0">
                <a:solidFill>
                  <a:schemeClr val="tx1"/>
                </a:solidFill>
                <a:latin typeface="Times New Roman" pitchFamily="18" charset="0"/>
                <a:cs typeface="Times New Roman" pitchFamily="18" charset="0"/>
              </a:rPr>
              <a:t>     </a:t>
            </a:r>
            <a:r>
              <a:rPr lang="fr-FR" sz="2800" b="1" dirty="0" smtClean="0">
                <a:solidFill>
                  <a:schemeClr val="tx1"/>
                </a:solidFill>
                <a:latin typeface="Times New Roman" pitchFamily="18" charset="0"/>
                <a:cs typeface="Times New Roman" pitchFamily="18" charset="0"/>
              </a:rPr>
              <a:t>أكثر أجزاء الميناء عرض</a:t>
            </a:r>
            <a:r>
              <a:rPr lang="ar-DZ" sz="2800" b="1" dirty="0" smtClean="0">
                <a:solidFill>
                  <a:schemeClr val="tx1"/>
                </a:solidFill>
                <a:latin typeface="Times New Roman" pitchFamily="18" charset="0"/>
                <a:cs typeface="Times New Roman" pitchFamily="18" charset="0"/>
              </a:rPr>
              <a:t>ة</a:t>
            </a:r>
            <a:r>
              <a:rPr lang="fr-FR" sz="2800" b="1" dirty="0" smtClean="0">
                <a:solidFill>
                  <a:schemeClr val="tx1"/>
                </a:solidFill>
                <a:latin typeface="Times New Roman" pitchFamily="18" charset="0"/>
                <a:cs typeface="Times New Roman" pitchFamily="18" charset="0"/>
              </a:rPr>
              <a:t> للأمواج، عرض</a:t>
            </a:r>
            <a:r>
              <a:rPr lang="ar-DZ" sz="2800" b="1" dirty="0" smtClean="0">
                <a:solidFill>
                  <a:schemeClr val="tx1"/>
                </a:solidFill>
                <a:latin typeface="Times New Roman" pitchFamily="18" charset="0"/>
                <a:cs typeface="Times New Roman" pitchFamily="18" charset="0"/>
              </a:rPr>
              <a:t>ه يعتمد </a:t>
            </a:r>
            <a:r>
              <a:rPr lang="fr-FR" sz="2800" b="1" dirty="0" smtClean="0">
                <a:solidFill>
                  <a:schemeClr val="tx1"/>
                </a:solidFill>
                <a:latin typeface="Times New Roman" pitchFamily="18" charset="0"/>
                <a:cs typeface="Times New Roman" pitchFamily="18" charset="0"/>
              </a:rPr>
              <a:t>على كثافة </a:t>
            </a:r>
            <a:r>
              <a:rPr lang="ar-DZ" sz="2800" b="1" dirty="0" smtClean="0">
                <a:solidFill>
                  <a:schemeClr val="tx1"/>
                </a:solidFill>
                <a:latin typeface="Times New Roman" pitchFamily="18" charset="0"/>
                <a:cs typeface="Times New Roman" pitchFamily="18" charset="0"/>
              </a:rPr>
              <a:t>حركة </a:t>
            </a:r>
            <a:r>
              <a:rPr lang="fr-FR" sz="2800" b="1" dirty="0" smtClean="0">
                <a:solidFill>
                  <a:schemeClr val="tx1"/>
                </a:solidFill>
                <a:latin typeface="Times New Roman" pitchFamily="18" charset="0"/>
                <a:cs typeface="Times New Roman" pitchFamily="18" charset="0"/>
              </a:rPr>
              <a:t>المرور</a:t>
            </a:r>
            <a:r>
              <a:rPr lang="ar-DZ" sz="2800" b="1" dirty="0" smtClean="0">
                <a:solidFill>
                  <a:schemeClr val="tx1"/>
                </a:solidFill>
                <a:latin typeface="Times New Roman" pitchFamily="18" charset="0"/>
                <a:cs typeface="Times New Roman" pitchFamily="18" charset="0"/>
              </a:rPr>
              <a:t>، </a:t>
            </a:r>
            <a:r>
              <a:rPr lang="fr-FR" sz="2800" b="1" dirty="0" smtClean="0">
                <a:solidFill>
                  <a:schemeClr val="tx1"/>
                </a:solidFill>
                <a:latin typeface="Times New Roman" pitchFamily="18" charset="0"/>
                <a:cs typeface="Times New Roman" pitchFamily="18" charset="0"/>
              </a:rPr>
              <a:t>يجب أن يكون واس</a:t>
            </a:r>
            <a:r>
              <a:rPr lang="ar-DZ" sz="2800" b="1" dirty="0" smtClean="0">
                <a:solidFill>
                  <a:schemeClr val="tx1"/>
                </a:solidFill>
                <a:latin typeface="Times New Roman" pitchFamily="18" charset="0"/>
                <a:cs typeface="Times New Roman" pitchFamily="18" charset="0"/>
              </a:rPr>
              <a:t>عا </a:t>
            </a:r>
            <a:r>
              <a:rPr lang="fr-FR" sz="2800" b="1" dirty="0" smtClean="0">
                <a:solidFill>
                  <a:schemeClr val="tx1"/>
                </a:solidFill>
                <a:latin typeface="Times New Roman" pitchFamily="18" charset="0"/>
                <a:cs typeface="Times New Roman" pitchFamily="18" charset="0"/>
              </a:rPr>
              <a:t>كفاية لأغراض</a:t>
            </a:r>
            <a:r>
              <a:rPr lang="ar-DZ" sz="2800" b="1" dirty="0" smtClean="0">
                <a:solidFill>
                  <a:schemeClr val="tx1"/>
                </a:solidFill>
                <a:latin typeface="Times New Roman" pitchFamily="18" charset="0"/>
                <a:cs typeface="Times New Roman" pitchFamily="18" charset="0"/>
              </a:rPr>
              <a:t> الملاحة،</a:t>
            </a:r>
            <a:r>
              <a:rPr lang="fr-FR" sz="2800" b="1" dirty="0" smtClean="0">
                <a:solidFill>
                  <a:schemeClr val="tx1"/>
                </a:solidFill>
                <a:latin typeface="Times New Roman" pitchFamily="18" charset="0"/>
                <a:cs typeface="Times New Roman" pitchFamily="18" charset="0"/>
              </a:rPr>
              <a:t> ولكن هذا الاتساع يجب أ</a:t>
            </a:r>
            <a:r>
              <a:rPr lang="ar-DZ" sz="2800" b="1" dirty="0" smtClean="0">
                <a:solidFill>
                  <a:schemeClr val="tx1"/>
                </a:solidFill>
                <a:latin typeface="Times New Roman" pitchFamily="18" charset="0"/>
                <a:cs typeface="Times New Roman" pitchFamily="18" charset="0"/>
              </a:rPr>
              <a:t>لا </a:t>
            </a:r>
            <a:r>
              <a:rPr lang="fr-FR" sz="2800" b="1" dirty="0" smtClean="0">
                <a:solidFill>
                  <a:schemeClr val="tx1"/>
                </a:solidFill>
                <a:latin typeface="Times New Roman" pitchFamily="18" charset="0"/>
                <a:cs typeface="Times New Roman" pitchFamily="18" charset="0"/>
              </a:rPr>
              <a:t>يكون </a:t>
            </a:r>
            <a:r>
              <a:rPr lang="ar-DZ" sz="2800" b="1" dirty="0" smtClean="0">
                <a:solidFill>
                  <a:schemeClr val="tx1"/>
                </a:solidFill>
                <a:latin typeface="Times New Roman" pitchFamily="18" charset="0"/>
                <a:cs typeface="Times New Roman" pitchFamily="18" charset="0"/>
              </a:rPr>
              <a:t>كبيرا </a:t>
            </a:r>
            <a:r>
              <a:rPr lang="fr-FR" sz="2800" b="1" dirty="0" smtClean="0">
                <a:solidFill>
                  <a:schemeClr val="tx1"/>
                </a:solidFill>
                <a:latin typeface="Times New Roman" pitchFamily="18" charset="0"/>
                <a:cs typeface="Times New Roman" pitchFamily="18" charset="0"/>
              </a:rPr>
              <a:t>حتى يمنع ارتفاع ال</a:t>
            </a:r>
            <a:r>
              <a:rPr lang="ar-DZ" sz="2800" b="1" dirty="0" smtClean="0">
                <a:solidFill>
                  <a:schemeClr val="tx1"/>
                </a:solidFill>
                <a:latin typeface="Times New Roman" pitchFamily="18" charset="0"/>
                <a:cs typeface="Times New Roman" pitchFamily="18" charset="0"/>
              </a:rPr>
              <a:t>أ</a:t>
            </a:r>
            <a:r>
              <a:rPr lang="fr-FR" sz="2800" b="1" dirty="0" err="1" smtClean="0">
                <a:solidFill>
                  <a:schemeClr val="tx1"/>
                </a:solidFill>
                <a:latin typeface="Times New Roman" pitchFamily="18" charset="0"/>
                <a:cs typeface="Times New Roman" pitchFamily="18" charset="0"/>
              </a:rPr>
              <a:t>مو</a:t>
            </a:r>
            <a:r>
              <a:rPr lang="ar-DZ" sz="2800" b="1" dirty="0" smtClean="0">
                <a:solidFill>
                  <a:schemeClr val="tx1"/>
                </a:solidFill>
                <a:latin typeface="Times New Roman" pitchFamily="18" charset="0"/>
                <a:cs typeface="Times New Roman" pitchFamily="18" charset="0"/>
              </a:rPr>
              <a:t>ا</a:t>
            </a:r>
            <a:r>
              <a:rPr lang="fr-FR" sz="2800" b="1" dirty="0" smtClean="0">
                <a:solidFill>
                  <a:schemeClr val="tx1"/>
                </a:solidFill>
                <a:latin typeface="Times New Roman" pitchFamily="18" charset="0"/>
                <a:cs typeface="Times New Roman" pitchFamily="18" charset="0"/>
              </a:rPr>
              <a:t>ج وتلاطمه</a:t>
            </a:r>
            <a:r>
              <a:rPr lang="ar-DZ" sz="2800" b="1" dirty="0" smtClean="0">
                <a:solidFill>
                  <a:schemeClr val="tx1"/>
                </a:solidFill>
                <a:latin typeface="Times New Roman" pitchFamily="18" charset="0"/>
                <a:cs typeface="Times New Roman" pitchFamily="18" charset="0"/>
              </a:rPr>
              <a:t>ا</a:t>
            </a:r>
            <a:r>
              <a:rPr lang="fr-FR" sz="2800" b="1" dirty="0" smtClean="0">
                <a:solidFill>
                  <a:schemeClr val="tx1"/>
                </a:solidFill>
                <a:latin typeface="Times New Roman" pitchFamily="18" charset="0"/>
                <a:cs typeface="Times New Roman" pitchFamily="18" charset="0"/>
              </a:rPr>
              <a:t> داخل الميناء.</a:t>
            </a:r>
            <a:endParaRPr lang="fr-FR" sz="2000" b="1" dirty="0">
              <a:solidFill>
                <a:schemeClr val="tx1"/>
              </a:solidFill>
              <a:latin typeface="Times New Roman" pitchFamily="18" charset="0"/>
              <a:cs typeface="Times New Roman" pitchFamily="18" charset="0"/>
            </a:endParaRPr>
          </a:p>
        </p:txBody>
      </p:sp>
      <p:sp>
        <p:nvSpPr>
          <p:cNvPr id="5" name="Espace réservé du contenu 2"/>
          <p:cNvSpPr txBox="1">
            <a:spLocks/>
          </p:cNvSpPr>
          <p:nvPr/>
        </p:nvSpPr>
        <p:spPr>
          <a:xfrm>
            <a:off x="228600" y="3200400"/>
            <a:ext cx="8610600" cy="16002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ب. </a:t>
            </a:r>
            <a:r>
              <a:rPr kumimoji="0" lang="fr-FR"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قناة الاقتراب</a:t>
            </a: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ممر خارجي وداخلي):</a:t>
            </a:r>
          </a:p>
          <a:p>
            <a:pPr marL="0" marR="0" lvl="0" indent="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r>
              <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الممر الملاحي المؤدي للميناء يجب أن يكون بعرض كافٍ</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وأن يعمق لتوفير ممر آمن للسفن ما بين المدخل والأرصفة داخل الميناء</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endParaRPr kumimoji="0" lang="fr-FR" sz="20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6" name="Espace réservé du contenu 2"/>
          <p:cNvSpPr txBox="1">
            <a:spLocks/>
          </p:cNvSpPr>
          <p:nvPr/>
        </p:nvSpPr>
        <p:spPr>
          <a:xfrm>
            <a:off x="228600" y="5029200"/>
            <a:ext cx="8610600" cy="1524000"/>
          </a:xfrm>
          <a:prstGeom prst="rect">
            <a:avLst/>
          </a:prstGeom>
        </p:spPr>
        <p:txBody>
          <a:bodyPr vert="horz">
            <a:normAutofit/>
          </a:bodyPr>
          <a:lstStyle/>
          <a:p>
            <a:pPr marL="3175" marR="0" lvl="0" indent="-3175" algn="just" defTabSz="914400" rtl="1" eaLnBrk="1" fontAlgn="auto" latinLnBrk="0" hangingPunct="1">
              <a:lnSpc>
                <a:spcPct val="100000"/>
              </a:lnSpc>
              <a:spcBef>
                <a:spcPct val="20000"/>
              </a:spcBef>
              <a:spcAft>
                <a:spcPts val="0"/>
              </a:spcAft>
              <a:buClr>
                <a:schemeClr val="accent1"/>
              </a:buClr>
              <a:buSzPct val="70000"/>
              <a:buFont typeface="Wingdings 2"/>
              <a:buNone/>
              <a:tabLst>
                <a:tab pos="280988" algn="l"/>
                <a:tab pos="398463" algn="l"/>
              </a:tabLst>
              <a:defRPr/>
            </a:pP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ج. الحوض المحمي:</a:t>
            </a:r>
          </a:p>
          <a:p>
            <a:pPr marL="3175" marR="0" lvl="0" indent="-3175" algn="just" defTabSz="914400" rtl="1" eaLnBrk="1" fontAlgn="auto" latinLnBrk="0" hangingPunct="1">
              <a:lnSpc>
                <a:spcPct val="100000"/>
              </a:lnSpc>
              <a:spcBef>
                <a:spcPct val="20000"/>
              </a:spcBef>
              <a:spcAft>
                <a:spcPts val="0"/>
              </a:spcAft>
              <a:buClr>
                <a:schemeClr val="accent1"/>
              </a:buClr>
              <a:buSzPct val="70000"/>
              <a:buFont typeface="Wingdings 2"/>
              <a:buNone/>
              <a:tabLst>
                <a:tab pos="280988" algn="l"/>
                <a:tab pos="398463" algn="l"/>
              </a:tabLst>
              <a:defRPr/>
            </a:pPr>
            <a:r>
              <a:rPr kumimoji="0" lang="ar-DZ" sz="2800" b="1" i="0" u="none" strike="noStrike" kern="1200" cap="none" spc="0" normalizeH="0" baseline="0" noProof="0" dirty="0" smtClean="0">
                <a:ln>
                  <a:noFill/>
                </a:ln>
                <a:effectLst/>
                <a:uLnTx/>
                <a:uFillTx/>
                <a:latin typeface="Times New Roman" pitchFamily="18" charset="0"/>
                <a:ea typeface="+mn-ea"/>
                <a:cs typeface="Times New Roman" pitchFamily="18" charset="0"/>
              </a:rPr>
              <a:t>   </a:t>
            </a:r>
            <a:r>
              <a:rPr kumimoji="0" lang="fr-FR" sz="2800" b="1" i="0" u="none" strike="noStrike" kern="1200" cap="none" spc="0" normalizeH="0" baseline="0" noProof="0" dirty="0" smtClean="0">
                <a:ln>
                  <a:noFill/>
                </a:ln>
                <a:effectLst/>
                <a:uLnTx/>
                <a:uFillTx/>
                <a:latin typeface="Times New Roman" pitchFamily="18" charset="0"/>
                <a:ea typeface="+mn-ea"/>
                <a:cs typeface="Times New Roman" pitchFamily="18" charset="0"/>
              </a:rPr>
              <a:t>ساحة المياه المحمية بكاسر الأمواج والساحل، ويتواجد في</a:t>
            </a:r>
            <a:r>
              <a:rPr kumimoji="0" lang="ar-DZ" sz="2800" b="1" i="0" u="none" strike="noStrike" kern="1200" cap="none" spc="0" normalizeH="0" baseline="0" noProof="0" dirty="0" smtClean="0">
                <a:ln>
                  <a:noFill/>
                </a:ln>
                <a:effectLst/>
                <a:uLnTx/>
                <a:uFillTx/>
                <a:latin typeface="Times New Roman" pitchFamily="18" charset="0"/>
                <a:ea typeface="+mn-ea"/>
                <a:cs typeface="Times New Roman" pitchFamily="18" charset="0"/>
              </a:rPr>
              <a:t>ه </a:t>
            </a:r>
            <a:r>
              <a:rPr kumimoji="0" lang="fr-FR" sz="2800" b="1" i="0" u="none" strike="noStrike" kern="1200" cap="none" spc="0" normalizeH="0" baseline="0" noProof="0" dirty="0" smtClean="0">
                <a:ln>
                  <a:noFill/>
                </a:ln>
                <a:effectLst/>
                <a:uLnTx/>
                <a:uFillTx/>
                <a:latin typeface="Times New Roman" pitchFamily="18" charset="0"/>
                <a:ea typeface="+mn-ea"/>
                <a:cs typeface="Times New Roman" pitchFamily="18" charset="0"/>
              </a:rPr>
              <a:t>عناصر الميناء الأخرى</a:t>
            </a:r>
            <a:r>
              <a:rPr kumimoji="0" lang="ar-DZ" sz="2800" b="1" i="0" u="none" strike="noStrike" kern="1200" cap="none" spc="0" normalizeH="0" baseline="0" noProof="0" dirty="0" smtClean="0">
                <a:ln>
                  <a:noFill/>
                </a:ln>
                <a:effectLst/>
                <a:uLnTx/>
                <a:uFillTx/>
                <a:latin typeface="Times New Roman" pitchFamily="18" charset="0"/>
                <a:ea typeface="+mn-ea"/>
                <a:cs typeface="Times New Roman" pitchFamily="18" charset="0"/>
              </a:rPr>
              <a:t>(</a:t>
            </a:r>
            <a:r>
              <a:rPr kumimoji="0" lang="fr-FR" sz="2800" b="1" i="0" u="none" strike="noStrike" kern="1200" cap="none" spc="0" normalizeH="0" baseline="0" noProof="0" dirty="0" smtClean="0">
                <a:ln>
                  <a:noFill/>
                </a:ln>
                <a:effectLst/>
                <a:uLnTx/>
                <a:uFillTx/>
                <a:latin typeface="Times New Roman" pitchFamily="18" charset="0"/>
                <a:ea typeface="+mn-ea"/>
                <a:cs typeface="Times New Roman" pitchFamily="18" charset="0"/>
              </a:rPr>
              <a:t>منطقة تثبيت السفن والمراسي.</a:t>
            </a:r>
            <a:r>
              <a:rPr kumimoji="0" lang="ar-DZ" sz="2800" b="1" i="0" u="none" strike="noStrike" kern="1200" cap="none" spc="0" normalizeH="0" baseline="0" noProof="0" dirty="0" smtClean="0">
                <a:ln>
                  <a:noFill/>
                </a:ln>
                <a:effectLst/>
                <a:uLnTx/>
                <a:uFillTx/>
                <a:latin typeface="Times New Roman" pitchFamily="18" charset="0"/>
                <a:ea typeface="+mn-ea"/>
                <a:cs typeface="Times New Roman" pitchFamily="18" charset="0"/>
              </a:rPr>
              <a:t>..).</a:t>
            </a:r>
            <a:endParaRPr kumimoji="0" lang="fr-FR" sz="2800" b="1" i="0" u="none" strike="noStrike" kern="1200" cap="none" spc="0" normalizeH="0" baseline="0" noProof="0" dirty="0">
              <a:ln>
                <a:noFill/>
              </a:ln>
              <a:effectLst/>
              <a:uLnTx/>
              <a:uFillTx/>
              <a:latin typeface="Times New Roman" pitchFamily="18" charset="0"/>
              <a:ea typeface="+mn-ea"/>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New folder (05)  الإمداد والنقل\النقل البحري\صور عناصر الميناء\harbour entrance.jpg"/>
          <p:cNvPicPr>
            <a:picLocks noChangeAspect="1" noChangeArrowheads="1"/>
          </p:cNvPicPr>
          <p:nvPr/>
        </p:nvPicPr>
        <p:blipFill>
          <a:blip r:embed="rId2"/>
          <a:srcRect/>
          <a:stretch>
            <a:fillRect/>
          </a:stretch>
        </p:blipFill>
        <p:spPr bwMode="auto">
          <a:xfrm>
            <a:off x="609600" y="1447800"/>
            <a:ext cx="7696200" cy="4648200"/>
          </a:xfrm>
          <a:prstGeom prst="rect">
            <a:avLst/>
          </a:prstGeom>
          <a:noFill/>
        </p:spPr>
      </p:pic>
      <p:sp>
        <p:nvSpPr>
          <p:cNvPr id="5" name="Rectangle 4"/>
          <p:cNvSpPr/>
          <p:nvPr/>
        </p:nvSpPr>
        <p:spPr>
          <a:xfrm>
            <a:off x="3200400" y="457200"/>
            <a:ext cx="3357586" cy="584775"/>
          </a:xfrm>
          <a:prstGeom prst="rect">
            <a:avLst/>
          </a:prstGeom>
        </p:spPr>
        <p:txBody>
          <a:bodyPr wrap="none">
            <a:spAutoFit/>
          </a:bodyPr>
          <a:lstStyle/>
          <a:p>
            <a:r>
              <a:rPr lang="fr-FR" sz="3200" b="1" dirty="0" smtClean="0">
                <a:solidFill>
                  <a:srgbClr val="FF0000"/>
                </a:solidFill>
                <a:latin typeface="Times New Roman" pitchFamily="18" charset="0"/>
                <a:cs typeface="Times New Roman" pitchFamily="18" charset="0"/>
              </a:rPr>
              <a:t>Harbour entrance</a:t>
            </a:r>
            <a:endParaRPr lang="fr-FR" sz="3200" b="1" dirty="0">
              <a:solidFill>
                <a:srgbClr val="FF0000"/>
              </a:solidFill>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533400"/>
            <a:ext cx="8534400" cy="2133600"/>
          </a:xfrm>
        </p:spPr>
        <p:txBody>
          <a:bodyPr>
            <a:normAutofit/>
          </a:bodyPr>
          <a:lstStyle/>
          <a:p>
            <a:pPr marL="0" indent="0" algn="just" rtl="1">
              <a:buNone/>
            </a:pPr>
            <a:r>
              <a:rPr lang="ar-DZ" sz="3500" b="1" dirty="0" smtClean="0">
                <a:solidFill>
                  <a:srgbClr val="FF0000"/>
                </a:solidFill>
                <a:latin typeface="Times New Roman" pitchFamily="18" charset="0"/>
                <a:cs typeface="Times New Roman" pitchFamily="18" charset="0"/>
              </a:rPr>
              <a:t>د. حوض الاستدارة: </a:t>
            </a:r>
          </a:p>
          <a:p>
            <a:pPr marL="0" indent="0" algn="just" rtl="1">
              <a:buNone/>
            </a:pPr>
            <a:r>
              <a:rPr lang="ar-DZ" sz="2800" b="1" dirty="0" smtClean="0">
                <a:solidFill>
                  <a:schemeClr val="tx1">
                    <a:lumMod val="95000"/>
                    <a:lumOff val="5000"/>
                  </a:schemeClr>
                </a:solidFill>
                <a:latin typeface="Times New Roman" pitchFamily="18" charset="0"/>
                <a:cs typeface="Times New Roman" pitchFamily="18" charset="0"/>
              </a:rPr>
              <a:t>    هو </a:t>
            </a:r>
            <a:r>
              <a:rPr lang="fr-FR" sz="2800" b="1" dirty="0" smtClean="0">
                <a:solidFill>
                  <a:schemeClr val="tx1">
                    <a:lumMod val="95000"/>
                    <a:lumOff val="5000"/>
                  </a:schemeClr>
                </a:solidFill>
                <a:latin typeface="Times New Roman" pitchFamily="18" charset="0"/>
                <a:cs typeface="Times New Roman" pitchFamily="18" charset="0"/>
              </a:rPr>
              <a:t>المساحة التي تحتاجها السف</a:t>
            </a:r>
            <a:r>
              <a:rPr lang="ar-DZ" sz="2800" b="1" dirty="0" smtClean="0">
                <a:solidFill>
                  <a:schemeClr val="tx1">
                    <a:lumMod val="95000"/>
                    <a:lumOff val="5000"/>
                  </a:schemeClr>
                </a:solidFill>
                <a:latin typeface="Times New Roman" pitchFamily="18" charset="0"/>
                <a:cs typeface="Times New Roman" pitchFamily="18" charset="0"/>
              </a:rPr>
              <a:t>ن</a:t>
            </a:r>
            <a:r>
              <a:rPr lang="fr-FR" sz="2800" b="1" dirty="0" smtClean="0">
                <a:solidFill>
                  <a:schemeClr val="tx1">
                    <a:lumMod val="95000"/>
                    <a:lumOff val="5000"/>
                  </a:schemeClr>
                </a:solidFill>
                <a:latin typeface="Times New Roman" pitchFamily="18" charset="0"/>
                <a:cs typeface="Times New Roman" pitchFamily="18" charset="0"/>
              </a:rPr>
              <a:t> </a:t>
            </a:r>
            <a:r>
              <a:rPr lang="ar-DZ" sz="2800" b="1" dirty="0" err="1" smtClean="0">
                <a:solidFill>
                  <a:schemeClr val="tx1">
                    <a:lumMod val="95000"/>
                    <a:lumOff val="5000"/>
                  </a:schemeClr>
                </a:solidFill>
                <a:latin typeface="Times New Roman" pitchFamily="18" charset="0"/>
                <a:cs typeface="Times New Roman" pitchFamily="18" charset="0"/>
              </a:rPr>
              <a:t>لل</a:t>
            </a:r>
            <a:r>
              <a:rPr lang="fr-FR" sz="2800" b="1" dirty="0" smtClean="0">
                <a:solidFill>
                  <a:schemeClr val="tx1">
                    <a:lumMod val="95000"/>
                    <a:lumOff val="5000"/>
                  </a:schemeClr>
                </a:solidFill>
                <a:latin typeface="Times New Roman" pitchFamily="18" charset="0"/>
                <a:cs typeface="Times New Roman" pitchFamily="18" charset="0"/>
              </a:rPr>
              <a:t>مناورة</a:t>
            </a:r>
            <a:r>
              <a:rPr lang="ar-DZ" sz="2800" b="1" dirty="0" smtClean="0">
                <a:solidFill>
                  <a:schemeClr val="tx1">
                    <a:lumMod val="95000"/>
                    <a:lumOff val="5000"/>
                  </a:schemeClr>
                </a:solidFill>
                <a:latin typeface="Times New Roman" pitchFamily="18" charset="0"/>
                <a:cs typeface="Times New Roman" pitchFamily="18" charset="0"/>
              </a:rPr>
              <a:t> </a:t>
            </a:r>
            <a:r>
              <a:rPr lang="fr-FR" sz="2800" b="1" dirty="0" smtClean="0">
                <a:solidFill>
                  <a:schemeClr val="tx1">
                    <a:lumMod val="95000"/>
                    <a:lumOff val="5000"/>
                  </a:schemeClr>
                </a:solidFill>
                <a:latin typeface="Times New Roman" pitchFamily="18" charset="0"/>
                <a:cs typeface="Times New Roman" pitchFamily="18" charset="0"/>
              </a:rPr>
              <a:t>عندما تدخل أو تغادر المرسى، يعتمد حجم</a:t>
            </a:r>
            <a:r>
              <a:rPr lang="ar-DZ" sz="2800" b="1" dirty="0" smtClean="0">
                <a:solidFill>
                  <a:schemeClr val="tx1">
                    <a:lumMod val="95000"/>
                    <a:lumOff val="5000"/>
                  </a:schemeClr>
                </a:solidFill>
                <a:latin typeface="Times New Roman" pitchFamily="18" charset="0"/>
                <a:cs typeface="Times New Roman" pitchFamily="18" charset="0"/>
              </a:rPr>
              <a:t>ه </a:t>
            </a:r>
            <a:r>
              <a:rPr lang="fr-FR" sz="2800" b="1" dirty="0" smtClean="0">
                <a:solidFill>
                  <a:schemeClr val="tx1">
                    <a:lumMod val="95000"/>
                    <a:lumOff val="5000"/>
                  </a:schemeClr>
                </a:solidFill>
                <a:latin typeface="Times New Roman" pitchFamily="18" charset="0"/>
                <a:cs typeface="Times New Roman" pitchFamily="18" charset="0"/>
              </a:rPr>
              <a:t>على حجم السفن التي ترتاد الميناء، </a:t>
            </a:r>
            <a:r>
              <a:rPr lang="ar-DZ" sz="2800" b="1" dirty="0" smtClean="0">
                <a:solidFill>
                  <a:schemeClr val="tx1">
                    <a:lumMod val="95000"/>
                    <a:lumOff val="5000"/>
                  </a:schemeClr>
                </a:solidFill>
                <a:latin typeface="Times New Roman" pitchFamily="18" charset="0"/>
                <a:cs typeface="Times New Roman" pitchFamily="18" charset="0"/>
              </a:rPr>
              <a:t>ي</a:t>
            </a:r>
            <a:r>
              <a:rPr lang="fr-FR" sz="2800" b="1" dirty="0" smtClean="0">
                <a:solidFill>
                  <a:schemeClr val="tx1">
                    <a:lumMod val="95000"/>
                    <a:lumOff val="5000"/>
                  </a:schemeClr>
                </a:solidFill>
                <a:latin typeface="Times New Roman" pitchFamily="18" charset="0"/>
                <a:cs typeface="Times New Roman" pitchFamily="18" charset="0"/>
              </a:rPr>
              <a:t>فضل أن يسمح للسف</a:t>
            </a:r>
            <a:r>
              <a:rPr lang="ar-DZ" sz="2800" b="1" dirty="0" smtClean="0">
                <a:solidFill>
                  <a:schemeClr val="tx1">
                    <a:lumMod val="95000"/>
                    <a:lumOff val="5000"/>
                  </a:schemeClr>
                </a:solidFill>
                <a:latin typeface="Times New Roman" pitchFamily="18" charset="0"/>
                <a:cs typeface="Times New Roman" pitchFamily="18" charset="0"/>
              </a:rPr>
              <a:t>ن</a:t>
            </a:r>
            <a:r>
              <a:rPr lang="fr-FR" sz="2800" b="1" dirty="0" smtClean="0">
                <a:solidFill>
                  <a:schemeClr val="tx1">
                    <a:lumMod val="95000"/>
                    <a:lumOff val="5000"/>
                  </a:schemeClr>
                </a:solidFill>
                <a:latin typeface="Times New Roman" pitchFamily="18" charset="0"/>
                <a:cs typeface="Times New Roman" pitchFamily="18" charset="0"/>
              </a:rPr>
              <a:t> </a:t>
            </a:r>
            <a:r>
              <a:rPr lang="ar-DZ" sz="2800" b="1" dirty="0" smtClean="0">
                <a:solidFill>
                  <a:schemeClr val="tx1">
                    <a:lumMod val="95000"/>
                    <a:lumOff val="5000"/>
                  </a:schemeClr>
                </a:solidFill>
                <a:latin typeface="Times New Roman" pitchFamily="18" charset="0"/>
                <a:cs typeface="Times New Roman" pitchFamily="18" charset="0"/>
              </a:rPr>
              <a:t>بالإستدارة </a:t>
            </a:r>
            <a:r>
              <a:rPr lang="fr-FR" sz="2800" b="1" dirty="0" smtClean="0">
                <a:solidFill>
                  <a:schemeClr val="tx1">
                    <a:lumMod val="95000"/>
                    <a:lumOff val="5000"/>
                  </a:schemeClr>
                </a:solidFill>
                <a:latin typeface="Times New Roman" pitchFamily="18" charset="0"/>
                <a:cs typeface="Times New Roman" pitchFamily="18" charset="0"/>
              </a:rPr>
              <a:t>دون تدخل مراكب المساعدة (Tugs )</a:t>
            </a:r>
            <a:r>
              <a:rPr lang="ar-DZ" sz="2800" b="1" dirty="0" smtClean="0">
                <a:solidFill>
                  <a:schemeClr val="tx1">
                    <a:lumMod val="95000"/>
                    <a:lumOff val="5000"/>
                  </a:schemeClr>
                </a:solidFill>
                <a:latin typeface="Times New Roman" pitchFamily="18" charset="0"/>
                <a:cs typeface="Times New Roman" pitchFamily="18" charset="0"/>
              </a:rPr>
              <a:t>.</a:t>
            </a:r>
            <a:r>
              <a:rPr lang="fr-FR" sz="2800" b="1" dirty="0" smtClean="0">
                <a:solidFill>
                  <a:schemeClr val="tx1">
                    <a:lumMod val="95000"/>
                    <a:lumOff val="5000"/>
                  </a:schemeClr>
                </a:solidFill>
                <a:latin typeface="Times New Roman" pitchFamily="18" charset="0"/>
                <a:cs typeface="Times New Roman" pitchFamily="18" charset="0"/>
              </a:rPr>
              <a:t> </a:t>
            </a:r>
            <a:endParaRPr lang="ar-DZ" sz="2800" b="1" dirty="0" smtClean="0">
              <a:solidFill>
                <a:schemeClr val="tx1">
                  <a:lumMod val="95000"/>
                  <a:lumOff val="5000"/>
                </a:schemeClr>
              </a:solidFill>
              <a:latin typeface="Times New Roman" pitchFamily="18" charset="0"/>
              <a:cs typeface="Times New Roman" pitchFamily="18" charset="0"/>
            </a:endParaRPr>
          </a:p>
        </p:txBody>
      </p:sp>
      <p:sp>
        <p:nvSpPr>
          <p:cNvPr id="4" name="Espace réservé du contenu 2"/>
          <p:cNvSpPr txBox="1">
            <a:spLocks/>
          </p:cNvSpPr>
          <p:nvPr/>
        </p:nvSpPr>
        <p:spPr>
          <a:xfrm>
            <a:off x="228600" y="2819400"/>
            <a:ext cx="8610600" cy="20574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35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هـ. كواسر الأمواج: </a:t>
            </a:r>
          </a:p>
          <a:p>
            <a:pPr marL="3175" marR="0" lvl="0" indent="-3175"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تهدف </a:t>
            </a:r>
            <a:r>
              <a:rPr kumimoji="0" lang="ar-DZ" sz="28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ل</a:t>
            </a:r>
            <a:r>
              <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حماية ساحة الماء المغلقة من الأمواج والعواصف،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وبالتالي </a:t>
            </a:r>
            <a:r>
              <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تساعد في جلب الهدوء داخل الميناء</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و</a:t>
            </a:r>
            <a:r>
              <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تحقق الأمان وسهولة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a:t>
            </a:r>
            <a:r>
              <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عمل</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للسفن داخل</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ه.</a:t>
            </a:r>
          </a:p>
        </p:txBody>
      </p:sp>
      <p:sp>
        <p:nvSpPr>
          <p:cNvPr id="5" name="Espace réservé du contenu 2"/>
          <p:cNvSpPr txBox="1">
            <a:spLocks/>
          </p:cNvSpPr>
          <p:nvPr/>
        </p:nvSpPr>
        <p:spPr>
          <a:xfrm>
            <a:off x="228600" y="4953000"/>
            <a:ext cx="8610600" cy="16764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35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و. الأرصفة والمراسي: </a:t>
            </a:r>
          </a:p>
          <a:p>
            <a:pPr marL="3175" marR="0" lvl="0" indent="-3175"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تبنى </a:t>
            </a:r>
            <a:r>
              <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داخل الميناء</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بشكل </a:t>
            </a:r>
            <a:r>
              <a:rPr kumimoji="0" lang="fr-FR" sz="28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مواز</a:t>
            </a:r>
            <a:r>
              <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للشاطئ أو كاسر الأمواج، تسمح برسو السفن على طول الرصيف بغرض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a:t>
            </a:r>
            <a:r>
              <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مناول</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ة.</a:t>
            </a:r>
          </a:p>
        </p:txBody>
      </p:sp>
    </p:spTree>
  </p:cSld>
  <p:clrMapOvr>
    <a:masterClrMapping/>
  </p:clrMapOvr>
  <p:transition>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609600"/>
            <a:ext cx="8610600" cy="1877437"/>
          </a:xfrm>
          <a:prstGeom prst="rect">
            <a:avLst/>
          </a:prstGeom>
        </p:spPr>
        <p:txBody>
          <a:bodyPr wrap="square">
            <a:spAutoFit/>
          </a:bodyPr>
          <a:lstStyle/>
          <a:p>
            <a:pPr marL="3175" indent="-3175" algn="just" rtl="1">
              <a:buNone/>
            </a:pPr>
            <a:r>
              <a:rPr lang="ar-DZ" sz="3200" b="1" dirty="0" smtClean="0">
                <a:solidFill>
                  <a:srgbClr val="FF0000"/>
                </a:solidFill>
                <a:latin typeface="Times New Roman" pitchFamily="18" charset="0"/>
                <a:cs typeface="Times New Roman" pitchFamily="18" charset="0"/>
              </a:rPr>
              <a:t>ز. محطات السفن والأرصفة الممتدة: </a:t>
            </a:r>
          </a:p>
          <a:p>
            <a:pPr marL="3175" indent="-3175" algn="just" rtl="1">
              <a:buNone/>
            </a:pPr>
            <a:r>
              <a:rPr lang="ar-DZ" sz="2800" b="1" dirty="0" smtClean="0">
                <a:solidFill>
                  <a:schemeClr val="tx1">
                    <a:lumMod val="95000"/>
                    <a:lumOff val="5000"/>
                  </a:schemeClr>
                </a:solidFill>
                <a:latin typeface="Times New Roman" pitchFamily="18" charset="0"/>
                <a:cs typeface="Times New Roman" pitchFamily="18" charset="0"/>
              </a:rPr>
              <a:t>    </a:t>
            </a:r>
            <a:r>
              <a:rPr lang="fr-FR" sz="2800" b="1" dirty="0" smtClean="0">
                <a:solidFill>
                  <a:schemeClr val="tx1">
                    <a:lumMod val="95000"/>
                    <a:lumOff val="5000"/>
                  </a:schemeClr>
                </a:solidFill>
                <a:latin typeface="Times New Roman" pitchFamily="18" charset="0"/>
                <a:cs typeface="Times New Roman" pitchFamily="18" charset="0"/>
              </a:rPr>
              <a:t>منشآت مفتوحة أو مغلقة، مزودة برصيف واسع أعلاها</a:t>
            </a:r>
            <a:r>
              <a:rPr lang="ar-DZ" sz="2800" b="1" dirty="0" smtClean="0">
                <a:solidFill>
                  <a:schemeClr val="tx1">
                    <a:lumMod val="95000"/>
                    <a:lumOff val="5000"/>
                  </a:schemeClr>
                </a:solidFill>
                <a:latin typeface="Times New Roman" pitchFamily="18" charset="0"/>
                <a:cs typeface="Times New Roman" pitchFamily="18" charset="0"/>
              </a:rPr>
              <a:t>،</a:t>
            </a:r>
            <a:r>
              <a:rPr lang="fr-FR" sz="2800" b="1" dirty="0" smtClean="0">
                <a:solidFill>
                  <a:schemeClr val="tx1">
                    <a:lumMod val="95000"/>
                    <a:lumOff val="5000"/>
                  </a:schemeClr>
                </a:solidFill>
                <a:latin typeface="Times New Roman" pitchFamily="18" charset="0"/>
                <a:cs typeface="Times New Roman" pitchFamily="18" charset="0"/>
              </a:rPr>
              <a:t> </a:t>
            </a:r>
            <a:r>
              <a:rPr lang="ar-DZ" sz="2800" b="1" dirty="0" smtClean="0">
                <a:solidFill>
                  <a:schemeClr val="tx1">
                    <a:lumMod val="95000"/>
                    <a:lumOff val="5000"/>
                  </a:schemeClr>
                </a:solidFill>
                <a:latin typeface="Times New Roman" pitchFamily="18" charset="0"/>
                <a:cs typeface="Times New Roman" pitchFamily="18" charset="0"/>
              </a:rPr>
              <a:t>حتى </a:t>
            </a:r>
            <a:r>
              <a:rPr lang="ar-DZ" sz="2800" b="1" dirty="0" err="1" smtClean="0">
                <a:solidFill>
                  <a:schemeClr val="tx1">
                    <a:lumMod val="95000"/>
                    <a:lumOff val="5000"/>
                  </a:schemeClr>
                </a:solidFill>
                <a:latin typeface="Times New Roman" pitchFamily="18" charset="0"/>
                <a:cs typeface="Times New Roman" pitchFamily="18" charset="0"/>
              </a:rPr>
              <a:t>ت</a:t>
            </a:r>
            <a:r>
              <a:rPr lang="fr-FR" sz="2800" b="1" dirty="0" smtClean="0">
                <a:solidFill>
                  <a:schemeClr val="tx1">
                    <a:lumMod val="95000"/>
                    <a:lumOff val="5000"/>
                  </a:schemeClr>
                </a:solidFill>
                <a:latin typeface="Times New Roman" pitchFamily="18" charset="0"/>
                <a:cs typeface="Times New Roman" pitchFamily="18" charset="0"/>
              </a:rPr>
              <a:t>سمح للسفن بالرسو على طولها</a:t>
            </a:r>
            <a:r>
              <a:rPr lang="ar-DZ" sz="2800" b="1" dirty="0" smtClean="0">
                <a:solidFill>
                  <a:schemeClr val="tx1">
                    <a:lumMod val="95000"/>
                    <a:lumOff val="5000"/>
                  </a:schemeClr>
                </a:solidFill>
                <a:latin typeface="Times New Roman" pitchFamily="18" charset="0"/>
                <a:cs typeface="Times New Roman" pitchFamily="18" charset="0"/>
              </a:rPr>
              <a:t>، </a:t>
            </a:r>
            <a:r>
              <a:rPr lang="fr-FR" sz="2800" b="1" dirty="0" smtClean="0">
                <a:solidFill>
                  <a:schemeClr val="tx1">
                    <a:lumMod val="95000"/>
                    <a:lumOff val="5000"/>
                  </a:schemeClr>
                </a:solidFill>
                <a:latin typeface="Times New Roman" pitchFamily="18" charset="0"/>
                <a:cs typeface="Times New Roman" pitchFamily="18" charset="0"/>
              </a:rPr>
              <a:t>يتم إنشاؤها بعيداً عن الشاطئ أو عمودية عليه</a:t>
            </a:r>
            <a:r>
              <a:rPr lang="ar-DZ" sz="2800" b="1" dirty="0" smtClean="0">
                <a:solidFill>
                  <a:schemeClr val="tx1">
                    <a:lumMod val="95000"/>
                    <a:lumOff val="5000"/>
                  </a:schemeClr>
                </a:solidFill>
                <a:latin typeface="Times New Roman" pitchFamily="18" charset="0"/>
                <a:cs typeface="Times New Roman" pitchFamily="18" charset="0"/>
              </a:rPr>
              <a:t>،</a:t>
            </a:r>
            <a:r>
              <a:rPr lang="fr-FR" sz="2800" b="1" dirty="0" smtClean="0">
                <a:solidFill>
                  <a:schemeClr val="tx1">
                    <a:lumMod val="95000"/>
                    <a:lumOff val="5000"/>
                  </a:schemeClr>
                </a:solidFill>
                <a:latin typeface="Times New Roman" pitchFamily="18" charset="0"/>
                <a:cs typeface="Times New Roman" pitchFamily="18" charset="0"/>
              </a:rPr>
              <a:t> لتقليل </a:t>
            </a:r>
            <a:r>
              <a:rPr lang="ar-DZ" sz="2800" b="1" dirty="0" smtClean="0">
                <a:solidFill>
                  <a:schemeClr val="tx1">
                    <a:lumMod val="95000"/>
                    <a:lumOff val="5000"/>
                  </a:schemeClr>
                </a:solidFill>
                <a:latin typeface="Times New Roman" pitchFamily="18" charset="0"/>
                <a:cs typeface="Times New Roman" pitchFamily="18" charset="0"/>
              </a:rPr>
              <a:t>ال</a:t>
            </a:r>
            <a:r>
              <a:rPr lang="fr-FR" sz="2800" b="1" dirty="0" smtClean="0">
                <a:solidFill>
                  <a:schemeClr val="tx1">
                    <a:lumMod val="95000"/>
                    <a:lumOff val="5000"/>
                  </a:schemeClr>
                </a:solidFill>
                <a:latin typeface="Times New Roman" pitchFamily="18" charset="0"/>
                <a:cs typeface="Times New Roman" pitchFamily="18" charset="0"/>
              </a:rPr>
              <a:t>ترسب </a:t>
            </a:r>
            <a:r>
              <a:rPr lang="ar-DZ" sz="2800" b="1" dirty="0" smtClean="0">
                <a:solidFill>
                  <a:schemeClr val="tx1">
                    <a:lumMod val="95000"/>
                    <a:lumOff val="5000"/>
                  </a:schemeClr>
                </a:solidFill>
                <a:latin typeface="Times New Roman" pitchFamily="18" charset="0"/>
                <a:cs typeface="Times New Roman" pitchFamily="18" charset="0"/>
              </a:rPr>
              <a:t>و</a:t>
            </a:r>
            <a:r>
              <a:rPr lang="fr-FR" sz="2800" b="1" dirty="0" smtClean="0">
                <a:solidFill>
                  <a:schemeClr val="tx1">
                    <a:lumMod val="95000"/>
                    <a:lumOff val="5000"/>
                  </a:schemeClr>
                </a:solidFill>
                <a:latin typeface="Times New Roman" pitchFamily="18" charset="0"/>
                <a:cs typeface="Times New Roman" pitchFamily="18" charset="0"/>
              </a:rPr>
              <a:t>الحفر</a:t>
            </a:r>
            <a:r>
              <a:rPr lang="ar-DZ" sz="2800" b="1" dirty="0" smtClean="0">
                <a:solidFill>
                  <a:schemeClr val="tx1">
                    <a:lumMod val="95000"/>
                    <a:lumOff val="5000"/>
                  </a:schemeClr>
                </a:solidFill>
                <a:latin typeface="Times New Roman" pitchFamily="18" charset="0"/>
                <a:cs typeface="Times New Roman" pitchFamily="18" charset="0"/>
              </a:rPr>
              <a:t>،</a:t>
            </a:r>
            <a:r>
              <a:rPr lang="fr-FR" sz="2800" b="1" dirty="0" smtClean="0">
                <a:solidFill>
                  <a:schemeClr val="tx1">
                    <a:lumMod val="95000"/>
                    <a:lumOff val="5000"/>
                  </a:schemeClr>
                </a:solidFill>
                <a:latin typeface="Times New Roman" pitchFamily="18" charset="0"/>
                <a:cs typeface="Times New Roman" pitchFamily="18" charset="0"/>
              </a:rPr>
              <a:t> والسماح بانسياب تيارات المد والجزر.</a:t>
            </a:r>
            <a:endParaRPr lang="ar-DZ" sz="2800" b="1" dirty="0" smtClean="0">
              <a:solidFill>
                <a:schemeClr val="tx1">
                  <a:lumMod val="95000"/>
                  <a:lumOff val="5000"/>
                </a:schemeClr>
              </a:solidFill>
              <a:latin typeface="Times New Roman" pitchFamily="18" charset="0"/>
              <a:cs typeface="Times New Roman" pitchFamily="18" charset="0"/>
            </a:endParaRPr>
          </a:p>
        </p:txBody>
      </p:sp>
      <p:sp>
        <p:nvSpPr>
          <p:cNvPr id="5" name="Rectangle 4"/>
          <p:cNvSpPr/>
          <p:nvPr/>
        </p:nvSpPr>
        <p:spPr>
          <a:xfrm>
            <a:off x="228600" y="3048000"/>
            <a:ext cx="8610600" cy="1446550"/>
          </a:xfrm>
          <a:prstGeom prst="rect">
            <a:avLst/>
          </a:prstGeom>
        </p:spPr>
        <p:txBody>
          <a:bodyPr wrap="square">
            <a:spAutoFit/>
          </a:bodyPr>
          <a:lstStyle/>
          <a:p>
            <a:pPr algn="just" rtl="1"/>
            <a:r>
              <a:rPr lang="ar-DZ" sz="3200" b="1" dirty="0" smtClean="0">
                <a:solidFill>
                  <a:srgbClr val="FF0000"/>
                </a:solidFill>
                <a:latin typeface="Times New Roman" pitchFamily="18" charset="0"/>
                <a:cs typeface="Times New Roman" pitchFamily="18" charset="0"/>
              </a:rPr>
              <a:t>ك. </a:t>
            </a:r>
            <a:r>
              <a:rPr lang="fr-FR" sz="3200" b="1" dirty="0" smtClean="0">
                <a:solidFill>
                  <a:srgbClr val="FF0000"/>
                </a:solidFill>
                <a:latin typeface="Times New Roman" pitchFamily="18" charset="0"/>
                <a:cs typeface="Times New Roman" pitchFamily="18" charset="0"/>
              </a:rPr>
              <a:t>عناصر مساعدة</a:t>
            </a:r>
            <a:r>
              <a:rPr lang="ar-DZ" sz="3200" b="1" dirty="0" smtClean="0">
                <a:solidFill>
                  <a:srgbClr val="FF0000"/>
                </a:solidFill>
                <a:latin typeface="Times New Roman" pitchFamily="18" charset="0"/>
                <a:cs typeface="Times New Roman" pitchFamily="18" charset="0"/>
              </a:rPr>
              <a:t>: </a:t>
            </a:r>
          </a:p>
          <a:p>
            <a:pPr algn="just" rtl="1"/>
            <a:r>
              <a:rPr lang="ar-DZ" sz="2800" b="1" dirty="0" smtClean="0">
                <a:solidFill>
                  <a:srgbClr val="FF0000"/>
                </a:solidFill>
                <a:latin typeface="Times New Roman" pitchFamily="18" charset="0"/>
                <a:cs typeface="Times New Roman" pitchFamily="18" charset="0"/>
              </a:rPr>
              <a:t>   </a:t>
            </a:r>
            <a:r>
              <a:rPr lang="fr-FR" sz="2800" b="1" dirty="0" smtClean="0">
                <a:latin typeface="Times New Roman" pitchFamily="18" charset="0"/>
                <a:cs typeface="Times New Roman" pitchFamily="18" charset="0"/>
              </a:rPr>
              <a:t>تشمل </a:t>
            </a:r>
            <a:r>
              <a:rPr lang="ar-DZ" sz="2800" b="1" dirty="0" smtClean="0">
                <a:latin typeface="Times New Roman" pitchFamily="18" charset="0"/>
                <a:cs typeface="Times New Roman" pitchFamily="18" charset="0"/>
              </a:rPr>
              <a:t>المنارات، </a:t>
            </a:r>
            <a:r>
              <a:rPr lang="fr-FR" sz="2800" b="1" dirty="0" smtClean="0">
                <a:latin typeface="Times New Roman" pitchFamily="18" charset="0"/>
                <a:cs typeface="Times New Roman" pitchFamily="18" charset="0"/>
              </a:rPr>
              <a:t>المراسي</a:t>
            </a:r>
            <a:r>
              <a:rPr lang="ar-DZ" sz="2800" b="1" dirty="0" smtClean="0">
                <a:latin typeface="Times New Roman" pitchFamily="18" charset="0"/>
                <a:cs typeface="Times New Roman" pitchFamily="18" charset="0"/>
              </a:rPr>
              <a:t>،</a:t>
            </a:r>
            <a:r>
              <a:rPr lang="fr-FR" sz="2800" b="1" dirty="0" smtClean="0">
                <a:latin typeface="Times New Roman" pitchFamily="18" charset="0"/>
                <a:cs typeface="Times New Roman" pitchFamily="18" charset="0"/>
              </a:rPr>
              <a:t> الخطاطيف</a:t>
            </a:r>
            <a:r>
              <a:rPr lang="ar-DZ" sz="2800" b="1" dirty="0" smtClean="0">
                <a:latin typeface="Times New Roman" pitchFamily="18" charset="0"/>
                <a:cs typeface="Times New Roman" pitchFamily="18" charset="0"/>
              </a:rPr>
              <a:t>، </a:t>
            </a:r>
            <a:r>
              <a:rPr lang="fr-FR" sz="2800" b="1" dirty="0" smtClean="0">
                <a:latin typeface="Times New Roman" pitchFamily="18" charset="0"/>
                <a:cs typeface="Times New Roman" pitchFamily="18" charset="0"/>
              </a:rPr>
              <a:t>العوامات (buoys )</a:t>
            </a:r>
            <a:r>
              <a:rPr lang="ar-DZ" sz="2800" b="1" dirty="0" smtClean="0">
                <a:latin typeface="Times New Roman" pitchFamily="18" charset="0"/>
                <a:cs typeface="Times New Roman" pitchFamily="18" charset="0"/>
              </a:rPr>
              <a:t>، </a:t>
            </a:r>
            <a:r>
              <a:rPr lang="fr-FR" sz="2800" b="1" dirty="0" smtClean="0">
                <a:latin typeface="Times New Roman" pitchFamily="18" charset="0"/>
                <a:cs typeface="Times New Roman" pitchFamily="18" charset="0"/>
              </a:rPr>
              <a:t>الأضواء وأبراج الحماية من الحرائق وأية خدمات أخرى يمكن الاحتياج لها</a:t>
            </a:r>
            <a:r>
              <a:rPr lang="ar-DZ" sz="2800" b="1" dirty="0" smtClean="0">
                <a:latin typeface="Times New Roman" pitchFamily="18" charset="0"/>
                <a:cs typeface="Times New Roman" pitchFamily="18" charset="0"/>
              </a:rPr>
              <a:t>.</a:t>
            </a:r>
          </a:p>
        </p:txBody>
      </p:sp>
      <p:sp>
        <p:nvSpPr>
          <p:cNvPr id="6" name="Espace réservé du contenu 2"/>
          <p:cNvSpPr>
            <a:spLocks noGrp="1"/>
          </p:cNvSpPr>
          <p:nvPr>
            <p:ph idx="1"/>
          </p:nvPr>
        </p:nvSpPr>
        <p:spPr>
          <a:xfrm>
            <a:off x="228600" y="4800600"/>
            <a:ext cx="8610600" cy="1676400"/>
          </a:xfrm>
        </p:spPr>
        <p:txBody>
          <a:bodyPr>
            <a:normAutofit/>
          </a:bodyPr>
          <a:lstStyle/>
          <a:p>
            <a:pPr marL="0" indent="0" algn="just" rtl="1">
              <a:buNone/>
            </a:pPr>
            <a:r>
              <a:rPr lang="ar-DZ" b="1" dirty="0" smtClean="0">
                <a:solidFill>
                  <a:srgbClr val="FF0000"/>
                </a:solidFill>
                <a:latin typeface="Times New Roman" pitchFamily="18" charset="0"/>
                <a:cs typeface="Times New Roman" pitchFamily="18" charset="0"/>
              </a:rPr>
              <a:t>ل. ظهير الميناء(المنطقة الخلفية):</a:t>
            </a:r>
          </a:p>
          <a:p>
            <a:pPr marL="0" indent="0" algn="just" rtl="1">
              <a:buNone/>
            </a:pPr>
            <a:r>
              <a:rPr lang="ar-DZ" sz="2800" b="1" dirty="0" smtClean="0">
                <a:solidFill>
                  <a:schemeClr val="tx1"/>
                </a:solidFill>
                <a:latin typeface="Times New Roman" pitchFamily="18" charset="0"/>
                <a:cs typeface="Times New Roman" pitchFamily="18" charset="0"/>
              </a:rPr>
              <a:t>    ذات أهمية كبيرة لتطوير نشاط الميناء، حين يكون مرتبطا بعدة طرق للنقل الطرقي والسكة الحديد والمطارات والمناطق الصناعية.</a:t>
            </a:r>
          </a:p>
          <a:p>
            <a:pPr marL="0" indent="0" algn="just" rtl="1">
              <a:buNone/>
            </a:pPr>
            <a:endParaRPr lang="ar-DZ" b="1" dirty="0" smtClean="0">
              <a:solidFill>
                <a:schemeClr val="tx1"/>
              </a:solidFill>
              <a:latin typeface="Times New Roman" pitchFamily="18" charset="0"/>
              <a:cs typeface="Times New Roman" pitchFamily="18" charset="0"/>
            </a:endParaRPr>
          </a:p>
          <a:p>
            <a:pPr marL="0" indent="0" algn="just" rtl="1">
              <a:buNone/>
            </a:pPr>
            <a:endParaRPr lang="ar-DZ" b="1" dirty="0" smtClean="0">
              <a:solidFill>
                <a:schemeClr val="tx1"/>
              </a:solidFill>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descr="C:\Users\Admin\Desktop\mooring bouy.jpg"/>
          <p:cNvPicPr>
            <a:picLocks noChangeAspect="1" noChangeArrowheads="1"/>
          </p:cNvPicPr>
          <p:nvPr/>
        </p:nvPicPr>
        <p:blipFill>
          <a:blip r:embed="rId2"/>
          <a:srcRect/>
          <a:stretch>
            <a:fillRect/>
          </a:stretch>
        </p:blipFill>
        <p:spPr bwMode="auto">
          <a:xfrm>
            <a:off x="152400" y="762000"/>
            <a:ext cx="4343400" cy="3200399"/>
          </a:xfrm>
          <a:prstGeom prst="rect">
            <a:avLst/>
          </a:prstGeom>
          <a:noFill/>
        </p:spPr>
      </p:pic>
      <p:pic>
        <p:nvPicPr>
          <p:cNvPr id="122884" name="Picture 4" descr="C:\Users\Admin\Desktop\BUOYS.jpg"/>
          <p:cNvPicPr>
            <a:picLocks noChangeAspect="1" noChangeArrowheads="1"/>
          </p:cNvPicPr>
          <p:nvPr/>
        </p:nvPicPr>
        <p:blipFill>
          <a:blip r:embed="rId3"/>
          <a:srcRect/>
          <a:stretch>
            <a:fillRect/>
          </a:stretch>
        </p:blipFill>
        <p:spPr bwMode="auto">
          <a:xfrm>
            <a:off x="4648200" y="762000"/>
            <a:ext cx="4419600" cy="3200400"/>
          </a:xfrm>
          <a:prstGeom prst="rect">
            <a:avLst/>
          </a:prstGeom>
          <a:noFill/>
        </p:spPr>
      </p:pic>
      <p:pic>
        <p:nvPicPr>
          <p:cNvPr id="122885" name="Picture 5" descr="C:\Users\Admin\Desktop\BUOYS 2.jpg"/>
          <p:cNvPicPr>
            <a:picLocks noChangeAspect="1" noChangeArrowheads="1"/>
          </p:cNvPicPr>
          <p:nvPr/>
        </p:nvPicPr>
        <p:blipFill>
          <a:blip r:embed="rId4"/>
          <a:srcRect/>
          <a:stretch>
            <a:fillRect/>
          </a:stretch>
        </p:blipFill>
        <p:spPr bwMode="auto">
          <a:xfrm>
            <a:off x="1447800" y="4038600"/>
            <a:ext cx="5257800" cy="28194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txBox="1">
            <a:spLocks/>
          </p:cNvSpPr>
          <p:nvPr/>
        </p:nvSpPr>
        <p:spPr>
          <a:xfrm>
            <a:off x="228600" y="685800"/>
            <a:ext cx="8610600" cy="2133600"/>
          </a:xfrm>
          <a:prstGeom prst="rect">
            <a:avLst/>
          </a:prstGeom>
        </p:spPr>
        <p:txBody>
          <a:bodyPr vert="horz">
            <a:normAutofit/>
          </a:bodyPr>
          <a:lstStyle/>
          <a:p>
            <a:pPr marL="3175" marR="0" lvl="0" indent="-3175"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ح. أحواض التثبيت:</a:t>
            </a:r>
          </a:p>
          <a:p>
            <a:pPr marL="3175" marR="0" lvl="0" indent="-3175"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أحواض مغلقة</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يمكن أن ترسو بها السفن، ويتم التحكم بمداخلها عن طريق بوابة خاصة</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ومستوى المياه داخل هذه الأحواض لا يتأثر بالتغيرات التي تحدث لمستوى المياه خارجه.</a:t>
            </a:r>
            <a:endPar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0" marR="0" lvl="0" indent="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6" name="Espace réservé du contenu 2"/>
          <p:cNvSpPr txBox="1">
            <a:spLocks/>
          </p:cNvSpPr>
          <p:nvPr/>
        </p:nvSpPr>
        <p:spPr>
          <a:xfrm>
            <a:off x="228600" y="3124200"/>
            <a:ext cx="8610600" cy="1981200"/>
          </a:xfrm>
          <a:prstGeom prst="rect">
            <a:avLst/>
          </a:prstGeom>
        </p:spPr>
        <p:txBody>
          <a:bodyPr vert="horz">
            <a:normAutofit/>
          </a:bodyPr>
          <a:lstStyle/>
          <a:p>
            <a:pPr marL="3175" marR="0" lvl="0" indent="-3175"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ط. </a:t>
            </a:r>
            <a:r>
              <a:rPr kumimoji="0" lang="fr-FR"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الأحواض الجافة ومزالق السفن</a:t>
            </a: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endPar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175" marR="0" lvl="0" indent="-3175"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ل</a:t>
            </a:r>
            <a:r>
              <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صيانة وإنشاء وتصليح السفن</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تكون </a:t>
            </a:r>
            <a:r>
              <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مزود ببوابة عند المدخل يتم إغلاقها عند دخول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السفينة </a:t>
            </a:r>
            <a:r>
              <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داخل الحوض</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ومن ثم ضخ المياه خارجه ل</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إ</a:t>
            </a:r>
            <a:r>
              <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بقائه جافاً</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p>
          <a:p>
            <a:pPr marL="0" marR="0" lvl="0" indent="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0" marR="0" lvl="0" indent="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ransition>
    <p:wipe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1066800"/>
            <a:ext cx="8686800" cy="3429000"/>
          </a:xfrm>
        </p:spPr>
        <p:txBody>
          <a:bodyPr>
            <a:noAutofit/>
          </a:bodyPr>
          <a:lstStyle/>
          <a:p>
            <a:pPr marL="3175" indent="-3175" algn="just" rtl="1">
              <a:buNone/>
            </a:pPr>
            <a:r>
              <a:rPr lang="ar-DZ" b="1" dirty="0" smtClean="0">
                <a:solidFill>
                  <a:srgbClr val="FF0000"/>
                </a:solidFill>
                <a:latin typeface="Times New Roman" pitchFamily="18" charset="0"/>
                <a:cs typeface="Times New Roman" pitchFamily="18" charset="0"/>
              </a:rPr>
              <a:t>أ. التصنيف حسب الإنشاءات المطلوبة:</a:t>
            </a:r>
            <a:endParaRPr lang="fr-FR" b="1" dirty="0" smtClean="0">
              <a:solidFill>
                <a:srgbClr val="FF0000"/>
              </a:solidFill>
              <a:latin typeface="Times New Roman" pitchFamily="18" charset="0"/>
              <a:cs typeface="Times New Roman" pitchFamily="18" charset="0"/>
            </a:endParaRPr>
          </a:p>
          <a:p>
            <a:pPr marL="3175" indent="-3175" algn="just" rtl="1">
              <a:buClr>
                <a:srgbClr val="FF0000"/>
              </a:buClr>
              <a:buFont typeface="Wingdings" pitchFamily="2" charset="2"/>
              <a:buChar char="§"/>
            </a:pPr>
            <a:r>
              <a:rPr lang="ar-DZ" b="1" dirty="0" smtClean="0">
                <a:solidFill>
                  <a:srgbClr val="FF0000"/>
                </a:solidFill>
                <a:latin typeface="Times New Roman" pitchFamily="18" charset="0"/>
                <a:cs typeface="Times New Roman" pitchFamily="18" charset="0"/>
              </a:rPr>
              <a:t> موانئ طبيعية: </a:t>
            </a:r>
          </a:p>
          <a:p>
            <a:pPr marL="3175" indent="-3175" algn="just" rtl="1">
              <a:buNone/>
            </a:pPr>
            <a:r>
              <a:rPr lang="ar-DZ" sz="2800" b="1" dirty="0" smtClean="0">
                <a:solidFill>
                  <a:srgbClr val="FF0000"/>
                </a:solidFill>
                <a:latin typeface="Times New Roman" pitchFamily="18" charset="0"/>
                <a:cs typeface="Times New Roman" pitchFamily="18" charset="0"/>
              </a:rPr>
              <a:t>    </a:t>
            </a:r>
            <a:r>
              <a:rPr lang="ar-DZ" sz="2800" b="1" dirty="0" smtClean="0">
                <a:solidFill>
                  <a:schemeClr val="tx1"/>
                </a:solidFill>
                <a:latin typeface="Times New Roman" pitchFamily="18" charset="0"/>
                <a:cs typeface="Times New Roman" pitchFamily="18" charset="0"/>
              </a:rPr>
              <a:t>لا دخل للإنسان في تكوينها، مهيأة من الطبيعة لاستقبال السفن(توافر شروط الحماية الطبيعية من الرياح والتيارات البحرية القوية): محمية بخلجان أو ألسنة يابسة ممتدة في البحر، عمق كافي لاستقبال السفن عميقة الغاطس، عدم وجود عقبات تضاريسية، لا يكلف إصلاحها نفقات باهضة ماعدا تعديلات قليلة.</a:t>
            </a:r>
            <a:endParaRPr lang="fr-FR" b="1" dirty="0" smtClean="0">
              <a:solidFill>
                <a:schemeClr val="tx1"/>
              </a:solidFill>
              <a:latin typeface="Times New Roman" pitchFamily="18" charset="0"/>
              <a:cs typeface="Times New Roman" pitchFamily="18" charset="0"/>
            </a:endParaRPr>
          </a:p>
        </p:txBody>
      </p:sp>
      <p:sp>
        <p:nvSpPr>
          <p:cNvPr id="5" name="Rectangle 4"/>
          <p:cNvSpPr/>
          <p:nvPr/>
        </p:nvSpPr>
        <p:spPr>
          <a:xfrm>
            <a:off x="6096000" y="381000"/>
            <a:ext cx="2912977" cy="646331"/>
          </a:xfrm>
          <a:prstGeom prst="rect">
            <a:avLst/>
          </a:prstGeom>
        </p:spPr>
        <p:txBody>
          <a:bodyPr wrap="none">
            <a:spAutoFit/>
          </a:bodyPr>
          <a:lstStyle/>
          <a:p>
            <a:r>
              <a:rPr lang="ar-DZ" sz="3600" b="1" dirty="0" smtClean="0">
                <a:solidFill>
                  <a:srgbClr val="FF0000"/>
                </a:solidFill>
                <a:latin typeface="Times New Roman" pitchFamily="18" charset="0"/>
                <a:cs typeface="Times New Roman" pitchFamily="18" charset="0"/>
              </a:rPr>
              <a:t>4. أنواع الموانئ: </a:t>
            </a:r>
            <a:endParaRPr lang="fr-FR" sz="3600" dirty="0"/>
          </a:p>
        </p:txBody>
      </p:sp>
      <p:sp>
        <p:nvSpPr>
          <p:cNvPr id="4" name="Espace réservé du contenu 2"/>
          <p:cNvSpPr txBox="1">
            <a:spLocks/>
          </p:cNvSpPr>
          <p:nvPr/>
        </p:nvSpPr>
        <p:spPr>
          <a:xfrm>
            <a:off x="228600" y="4648200"/>
            <a:ext cx="8686800" cy="1143000"/>
          </a:xfrm>
          <a:prstGeom prst="rect">
            <a:avLst/>
          </a:prstGeom>
        </p:spPr>
        <p:txBody>
          <a:bodyPr vert="horz">
            <a:noAutofit/>
          </a:bodyPr>
          <a:lstStyle/>
          <a:p>
            <a:pPr marL="3175" marR="0" lvl="0" indent="-3175"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أمثلة: </a:t>
            </a: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موانئ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سان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فرانسيسكو،</a:t>
            </a:r>
            <a:r>
              <a:rPr kumimoji="0" lang="ar-DZ" sz="32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نيويورك، </a:t>
            </a:r>
            <a:r>
              <a:rPr kumimoji="0" lang="ar-DZ" sz="32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ريو</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دي جانيرو، سيدني، </a:t>
            </a:r>
            <a:r>
              <a:rPr kumimoji="0" lang="ar-DZ" sz="32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مارماجاو</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الهند، </a:t>
            </a:r>
            <a:r>
              <a:rPr kumimoji="0" lang="ar-DZ" sz="32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سالدانها</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ج إفريقيا ..</a:t>
            </a:r>
          </a:p>
          <a:p>
            <a:pPr marL="3175" marR="0" lvl="0" indent="-3175"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fr-FR"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ransition>
    <p:split dir="in"/>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Saldanha Bay WW.jpg"/>
          <p:cNvPicPr/>
          <p:nvPr/>
        </p:nvPicPr>
        <p:blipFill>
          <a:blip r:embed="rId2"/>
          <a:srcRect/>
          <a:stretch>
            <a:fillRect/>
          </a:stretch>
        </p:blipFill>
        <p:spPr bwMode="auto">
          <a:xfrm>
            <a:off x="685800" y="457200"/>
            <a:ext cx="7696200" cy="5486400"/>
          </a:xfrm>
          <a:prstGeom prst="rect">
            <a:avLst/>
          </a:prstGeom>
          <a:noFill/>
          <a:ln w="9525">
            <a:noFill/>
            <a:miter lim="800000"/>
            <a:headEnd/>
            <a:tailEnd/>
          </a:ln>
        </p:spPr>
      </p:pic>
      <p:sp>
        <p:nvSpPr>
          <p:cNvPr id="1025" name="Rectangle 1"/>
          <p:cNvSpPr>
            <a:spLocks noChangeArrowheads="1"/>
          </p:cNvSpPr>
          <p:nvPr/>
        </p:nvSpPr>
        <p:spPr bwMode="auto">
          <a:xfrm>
            <a:off x="152400" y="6029980"/>
            <a:ext cx="89916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Saldanha Bay, South Africa, one of the natural </a:t>
            </a:r>
            <a:r>
              <a:rPr kumimoji="0" lang="en-US" sz="28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harbours</a:t>
            </a:r>
            <a:r>
              <a:rPr kumimoji="0" lang="en-US"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endParaRPr kumimoji="0" lang="en-US" sz="4400" b="1" i="0" u="none" strike="noStrike" cap="none" normalizeH="0" baseline="0" dirty="0" smtClean="0">
              <a:ln>
                <a:noFill/>
              </a:ln>
              <a:solidFill>
                <a:srgbClr val="FF0000"/>
              </a:solidFill>
              <a:effectLst/>
              <a:latin typeface="Times New Roman" pitchFamily="18" charset="0"/>
              <a:cs typeface="Times New Roman" pitchFamily="18" charset="0"/>
            </a:endParaRPr>
          </a:p>
        </p:txBody>
      </p:sp>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1554163"/>
            <a:ext cx="8458200" cy="1874837"/>
          </a:xfrm>
        </p:spPr>
        <p:txBody>
          <a:bodyPr>
            <a:normAutofit/>
          </a:bodyPr>
          <a:lstStyle/>
          <a:p>
            <a:pPr marL="3175" indent="-3175" algn="just" rtl="1">
              <a:buNone/>
            </a:pPr>
            <a:r>
              <a:rPr lang="fr-FR" sz="2800" b="1" dirty="0" smtClean="0">
                <a:solidFill>
                  <a:schemeClr val="tx1"/>
                </a:solidFill>
                <a:latin typeface="Times New Roman" pitchFamily="18" charset="0"/>
                <a:cs typeface="Times New Roman" pitchFamily="18" charset="0"/>
              </a:rPr>
              <a:t>   </a:t>
            </a:r>
            <a:r>
              <a:rPr lang="ar-SA" sz="2800" b="1" dirty="0" smtClean="0">
                <a:solidFill>
                  <a:schemeClr val="tx1"/>
                </a:solidFill>
                <a:latin typeface="Times New Roman" pitchFamily="18" charset="0"/>
                <a:cs typeface="Times New Roman" pitchFamily="18" charset="0"/>
              </a:rPr>
              <a:t>قال</a:t>
            </a:r>
            <a:r>
              <a:rPr lang="fr-FR" sz="2800" b="1" dirty="0" smtClean="0">
                <a:solidFill>
                  <a:schemeClr val="tx1"/>
                </a:solidFill>
                <a:latin typeface="Times New Roman" pitchFamily="18" charset="0"/>
                <a:cs typeface="Times New Roman" pitchFamily="18" charset="0"/>
              </a:rPr>
              <a:t> </a:t>
            </a:r>
            <a:r>
              <a:rPr lang="ar-SA" sz="2800" b="1" dirty="0" smtClean="0">
                <a:solidFill>
                  <a:schemeClr val="tx1"/>
                </a:solidFill>
                <a:latin typeface="Times New Roman" pitchFamily="18" charset="0"/>
                <a:cs typeface="Times New Roman" pitchFamily="18" charset="0"/>
              </a:rPr>
              <a:t>السير </a:t>
            </a:r>
            <a:r>
              <a:rPr lang="ar-SA" sz="2800" b="1" dirty="0" err="1" smtClean="0">
                <a:solidFill>
                  <a:schemeClr val="tx1"/>
                </a:solidFill>
                <a:latin typeface="Times New Roman" pitchFamily="18" charset="0"/>
                <a:cs typeface="Times New Roman" pitchFamily="18" charset="0"/>
              </a:rPr>
              <a:t>والتر</a:t>
            </a:r>
            <a:r>
              <a:rPr lang="ar-SA" sz="2800" b="1" dirty="0" smtClean="0">
                <a:solidFill>
                  <a:schemeClr val="tx1"/>
                </a:solidFill>
                <a:latin typeface="Times New Roman" pitchFamily="18" charset="0"/>
                <a:cs typeface="Times New Roman" pitchFamily="18" charset="0"/>
              </a:rPr>
              <a:t> رالي</a:t>
            </a:r>
            <a:r>
              <a:rPr lang="fr-FR" sz="2800" b="1" dirty="0" smtClean="0">
                <a:solidFill>
                  <a:schemeClr val="tx1"/>
                </a:solidFill>
                <a:latin typeface="Times New Roman" pitchFamily="18" charset="0"/>
                <a:cs typeface="Times New Roman" pitchFamily="18" charset="0"/>
              </a:rPr>
              <a:t>Sir Walter Raleigh </a:t>
            </a:r>
            <a:r>
              <a:rPr lang="ar-DZ" sz="2800" b="1" dirty="0" smtClean="0">
                <a:solidFill>
                  <a:schemeClr val="tx1"/>
                </a:solidFill>
                <a:latin typeface="Times New Roman" pitchFamily="18" charset="0"/>
                <a:cs typeface="Times New Roman" pitchFamily="18" charset="0"/>
              </a:rPr>
              <a:t>(1552– 1618) سنة </a:t>
            </a:r>
            <a:r>
              <a:rPr lang="ar-SA" sz="2800" b="1" dirty="0" smtClean="0">
                <a:solidFill>
                  <a:schemeClr val="tx1"/>
                </a:solidFill>
                <a:latin typeface="Times New Roman" pitchFamily="18" charset="0"/>
                <a:cs typeface="Times New Roman" pitchFamily="18" charset="0"/>
              </a:rPr>
              <a:t>1610</a:t>
            </a:r>
            <a:r>
              <a:rPr lang="ar-DZ" sz="2800" b="1" dirty="0" smtClean="0">
                <a:solidFill>
                  <a:schemeClr val="tx1"/>
                </a:solidFill>
                <a:latin typeface="Times New Roman" pitchFamily="18" charset="0"/>
                <a:cs typeface="Times New Roman" pitchFamily="18" charset="0"/>
              </a:rPr>
              <a:t>: </a:t>
            </a:r>
            <a:r>
              <a:rPr lang="fr-FR" sz="2800" b="1" dirty="0" smtClean="0">
                <a:solidFill>
                  <a:schemeClr val="tx1"/>
                </a:solidFill>
                <a:latin typeface="Times New Roman" pitchFamily="18" charset="0"/>
                <a:cs typeface="Times New Roman" pitchFamily="18" charset="0"/>
              </a:rPr>
              <a:t>"</a:t>
            </a:r>
            <a:r>
              <a:rPr lang="ar-DZ" sz="2800" b="1" dirty="0" smtClean="0">
                <a:solidFill>
                  <a:schemeClr val="tx1"/>
                </a:solidFill>
                <a:latin typeface="Times New Roman" pitchFamily="18" charset="0"/>
                <a:cs typeface="Times New Roman" pitchFamily="18" charset="0"/>
              </a:rPr>
              <a:t> </a:t>
            </a:r>
            <a:r>
              <a:rPr lang="ar-SA" sz="2800" b="1" dirty="0" smtClean="0">
                <a:solidFill>
                  <a:schemeClr val="tx1"/>
                </a:solidFill>
                <a:latin typeface="Times New Roman" pitchFamily="18" charset="0"/>
                <a:cs typeface="Times New Roman" pitchFamily="18" charset="0"/>
              </a:rPr>
              <a:t>إن الذي يهيمن على البحر هو الذي يهيمن على التجارة، وإن الذي يهيمن على التجارة العالمية هو الذي يهيمن على ثروة العالم، وبالتالي على العالم نفسه</a:t>
            </a:r>
            <a:r>
              <a:rPr lang="fr-FR" sz="2800" b="1" dirty="0" smtClean="0">
                <a:solidFill>
                  <a:schemeClr val="tx1"/>
                </a:solidFill>
                <a:latin typeface="Times New Roman" pitchFamily="18" charset="0"/>
                <a:cs typeface="Times New Roman" pitchFamily="18" charset="0"/>
              </a:rPr>
              <a:t>".</a:t>
            </a:r>
          </a:p>
          <a:p>
            <a:pPr algn="just" rtl="1">
              <a:buNone/>
            </a:pPr>
            <a:endParaRPr lang="fr-FR" dirty="0"/>
          </a:p>
        </p:txBody>
      </p:sp>
    </p:spTree>
  </p:cSld>
  <p:clrMapOvr>
    <a:masterClrMapping/>
  </p:clrMapOvr>
  <p:transition>
    <p:wedg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Natural Harbor"/>
          <p:cNvPicPr>
            <a:picLocks noChangeAspect="1" noChangeArrowheads="1"/>
          </p:cNvPicPr>
          <p:nvPr/>
        </p:nvPicPr>
        <p:blipFill>
          <a:blip r:embed="rId2"/>
          <a:srcRect/>
          <a:stretch>
            <a:fillRect/>
          </a:stretch>
        </p:blipFill>
        <p:spPr bwMode="auto">
          <a:xfrm>
            <a:off x="1371600" y="838200"/>
            <a:ext cx="5943600" cy="5257800"/>
          </a:xfrm>
          <a:prstGeom prst="rect">
            <a:avLst/>
          </a:prstGeom>
          <a:noFill/>
        </p:spPr>
      </p:pic>
    </p:spTree>
  </p:cSld>
  <p:clrMapOvr>
    <a:masterClrMapping/>
  </p:clrMapOvr>
  <p:transition>
    <p:wedg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152400" y="1066801"/>
            <a:ext cx="8915400" cy="3200399"/>
          </a:xfrm>
        </p:spPr>
        <p:txBody>
          <a:bodyPr>
            <a:noAutofit/>
          </a:bodyPr>
          <a:lstStyle/>
          <a:p>
            <a:pPr marL="3175" indent="-3175" algn="just" rtl="1">
              <a:buClr>
                <a:srgbClr val="FF0000"/>
              </a:buClr>
              <a:buFont typeface="Wingdings" pitchFamily="2" charset="2"/>
              <a:buChar char="§"/>
            </a:pPr>
            <a:r>
              <a:rPr lang="ar-DZ" b="1" dirty="0" smtClean="0">
                <a:solidFill>
                  <a:srgbClr val="FF0000"/>
                </a:solidFill>
                <a:latin typeface="Times New Roman" pitchFamily="18" charset="0"/>
                <a:cs typeface="Times New Roman" pitchFamily="18" charset="0"/>
              </a:rPr>
              <a:t> موانئ شبه طبيعية: </a:t>
            </a:r>
          </a:p>
          <a:p>
            <a:pPr marL="3175" indent="-3175" algn="just" rtl="1">
              <a:buNone/>
            </a:pPr>
            <a:r>
              <a:rPr lang="ar-DZ" sz="2800" b="1" dirty="0" smtClean="0">
                <a:solidFill>
                  <a:srgbClr val="FF0000"/>
                </a:solidFill>
                <a:latin typeface="Times New Roman" pitchFamily="18" charset="0"/>
                <a:cs typeface="Times New Roman" pitchFamily="18" charset="0"/>
              </a:rPr>
              <a:t>    </a:t>
            </a:r>
            <a:r>
              <a:rPr lang="ar-DZ" sz="2800" b="1" dirty="0" smtClean="0">
                <a:solidFill>
                  <a:schemeClr val="tx1"/>
                </a:solidFill>
                <a:latin typeface="Times New Roman" pitchFamily="18" charset="0"/>
                <a:cs typeface="Times New Roman" pitchFamily="18" charset="0"/>
              </a:rPr>
              <a:t>يتم فيها تعديل وتحسين أجزاء معينة من خلال إقامة إنشاءات اصطناعية، حتى يتحقق الأداء الوظيفي للميناء، ومن غيرها يبقى الميناء يواجه صعوبات في استقبال السفن وتقديم الخدمات لها.</a:t>
            </a:r>
          </a:p>
          <a:p>
            <a:pPr marL="3175" indent="-3175" algn="just" rtl="1">
              <a:buNone/>
            </a:pPr>
            <a:r>
              <a:rPr lang="ar-DZ" b="1" dirty="0" smtClean="0">
                <a:solidFill>
                  <a:srgbClr val="FF0000"/>
                </a:solidFill>
                <a:latin typeface="Times New Roman" pitchFamily="18" charset="0"/>
                <a:cs typeface="Times New Roman" pitchFamily="18" charset="0"/>
              </a:rPr>
              <a:t> أمثلة:</a:t>
            </a:r>
          </a:p>
          <a:p>
            <a:pPr marL="3175" indent="-3175" algn="just" rtl="1">
              <a:buNone/>
            </a:pPr>
            <a:r>
              <a:rPr lang="ar-DZ" sz="2800" b="1" dirty="0" smtClean="0">
                <a:solidFill>
                  <a:schemeClr val="tx1"/>
                </a:solidFill>
                <a:latin typeface="Times New Roman" pitchFamily="18" charset="0"/>
                <a:cs typeface="Times New Roman" pitchFamily="18" charset="0"/>
              </a:rPr>
              <a:t>(</a:t>
            </a:r>
            <a:r>
              <a:rPr lang="fr-FR" sz="2800" b="1" dirty="0" smtClean="0">
                <a:solidFill>
                  <a:schemeClr val="tx1"/>
                </a:solidFill>
                <a:latin typeface="Times New Roman" pitchFamily="18" charset="0"/>
                <a:cs typeface="Times New Roman" pitchFamily="18" charset="0"/>
              </a:rPr>
              <a:t>France</a:t>
            </a:r>
            <a:r>
              <a:rPr lang="ar-DZ" sz="2800" b="1" dirty="0" smtClean="0">
                <a:solidFill>
                  <a:srgbClr val="FF0000"/>
                </a:solidFill>
                <a:latin typeface="Times New Roman" pitchFamily="18" charset="0"/>
                <a:cs typeface="Times New Roman" pitchFamily="18" charset="0"/>
              </a:rPr>
              <a:t> </a:t>
            </a:r>
            <a:r>
              <a:rPr lang="ar-DZ" sz="2800" b="1" dirty="0" smtClean="0">
                <a:solidFill>
                  <a:schemeClr val="tx1"/>
                </a:solidFill>
                <a:latin typeface="Times New Roman" pitchFamily="18" charset="0"/>
                <a:cs typeface="Times New Roman" pitchFamily="18" charset="0"/>
              </a:rPr>
              <a:t>)</a:t>
            </a:r>
            <a:r>
              <a:rPr lang="fr-FR" sz="2800" b="1" dirty="0" smtClean="0">
                <a:solidFill>
                  <a:schemeClr val="tx1"/>
                </a:solidFill>
                <a:latin typeface="Times New Roman" pitchFamily="18" charset="0"/>
                <a:cs typeface="Times New Roman" pitchFamily="18" charset="0"/>
              </a:rPr>
              <a:t> </a:t>
            </a:r>
            <a:r>
              <a:rPr lang="fr-FR" sz="2800" b="1" dirty="0" smtClean="0">
                <a:solidFill>
                  <a:schemeClr val="tx1"/>
                </a:solidFill>
                <a:latin typeface="Times New Roman" pitchFamily="18" charset="0"/>
                <a:cs typeface="Times New Roman" pitchFamily="18" charset="0"/>
              </a:rPr>
              <a:t>Cherbourg</a:t>
            </a:r>
            <a:r>
              <a:rPr lang="ar-DZ" sz="2800" b="1" dirty="0" smtClean="0">
                <a:solidFill>
                  <a:schemeClr val="tx1"/>
                </a:solidFill>
                <a:latin typeface="Times New Roman" pitchFamily="18" charset="0"/>
                <a:cs typeface="Times New Roman" pitchFamily="18" charset="0"/>
              </a:rPr>
              <a:t>، </a:t>
            </a:r>
            <a:r>
              <a:rPr lang="ar-DZ" sz="2800" b="1" dirty="0" smtClean="0">
                <a:solidFill>
                  <a:schemeClr val="tx1"/>
                </a:solidFill>
                <a:latin typeface="Times New Roman" pitchFamily="18" charset="0"/>
                <a:cs typeface="Times New Roman" pitchFamily="18" charset="0"/>
              </a:rPr>
              <a:t>(</a:t>
            </a:r>
            <a:r>
              <a:rPr lang="en-US" sz="2800" b="1" dirty="0" err="1" smtClean="0">
                <a:solidFill>
                  <a:schemeClr val="tx1"/>
                </a:solidFill>
                <a:latin typeface="Times New Roman" pitchFamily="18" charset="0"/>
                <a:cs typeface="Times New Roman" pitchFamily="18" charset="0"/>
              </a:rPr>
              <a:t>Tanjung</a:t>
            </a:r>
            <a:r>
              <a:rPr lang="en-US" sz="2800" b="1" dirty="0" smtClean="0">
                <a:solidFill>
                  <a:schemeClr val="tx1"/>
                </a:solidFill>
                <a:latin typeface="Times New Roman" pitchFamily="18" charset="0"/>
                <a:cs typeface="Times New Roman" pitchFamily="18" charset="0"/>
              </a:rPr>
              <a:t> Perak</a:t>
            </a:r>
            <a:r>
              <a:rPr lang="fr-FR" sz="2800" b="1" dirty="0" smtClean="0">
                <a:solidFill>
                  <a:schemeClr val="tx1"/>
                </a:solidFill>
                <a:latin typeface="Times New Roman" pitchFamily="18" charset="0"/>
                <a:cs typeface="Times New Roman" pitchFamily="18" charset="0"/>
              </a:rPr>
              <a:t>(</a:t>
            </a:r>
            <a:r>
              <a:rPr lang="en-US" sz="2800" b="1" dirty="0" smtClean="0">
                <a:solidFill>
                  <a:schemeClr val="tx1"/>
                </a:solidFill>
                <a:latin typeface="Times New Roman" pitchFamily="18" charset="0"/>
                <a:cs typeface="Times New Roman" pitchFamily="18" charset="0"/>
              </a:rPr>
              <a:t>Indonesia</a:t>
            </a:r>
          </a:p>
          <a:p>
            <a:pPr marL="3175" indent="-3175" algn="just" rtl="1">
              <a:buNone/>
            </a:pPr>
            <a:endParaRPr lang="fr-FR" b="1" dirty="0" smtClean="0">
              <a:solidFill>
                <a:schemeClr val="tx1"/>
              </a:solidFill>
              <a:latin typeface="Times New Roman" pitchFamily="18" charset="0"/>
              <a:cs typeface="Times New Roman" pitchFamily="18" charset="0"/>
            </a:endParaRPr>
          </a:p>
        </p:txBody>
      </p:sp>
    </p:spTree>
  </p:cSld>
  <p:clrMapOvr>
    <a:masterClrMapping/>
  </p:clrMapOvr>
  <p:transition>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si-imaging.com/wp-content/uploads/2018/08/K3_20170724_surabaya_web-800x681.png"/>
          <p:cNvPicPr>
            <a:picLocks noChangeAspect="1" noChangeArrowheads="1"/>
          </p:cNvPicPr>
          <p:nvPr/>
        </p:nvPicPr>
        <p:blipFill>
          <a:blip r:embed="rId2"/>
          <a:srcRect/>
          <a:stretch>
            <a:fillRect/>
          </a:stretch>
        </p:blipFill>
        <p:spPr bwMode="auto">
          <a:xfrm>
            <a:off x="457200" y="381000"/>
            <a:ext cx="8153400" cy="5486400"/>
          </a:xfrm>
          <a:prstGeom prst="rect">
            <a:avLst/>
          </a:prstGeom>
          <a:noFill/>
        </p:spPr>
      </p:pic>
      <p:sp>
        <p:nvSpPr>
          <p:cNvPr id="5" name="Rectangle 4"/>
          <p:cNvSpPr/>
          <p:nvPr/>
        </p:nvSpPr>
        <p:spPr>
          <a:xfrm>
            <a:off x="1752600" y="5816025"/>
            <a:ext cx="5943600" cy="584775"/>
          </a:xfrm>
          <a:prstGeom prst="rect">
            <a:avLst/>
          </a:prstGeom>
        </p:spPr>
        <p:txBody>
          <a:bodyPr wrap="square">
            <a:spAutoFit/>
          </a:bodyPr>
          <a:lstStyle/>
          <a:p>
            <a:pPr algn="ctr" fontAlgn="ctr"/>
            <a:r>
              <a:rPr lang="en-US" sz="3200" b="1" dirty="0" smtClean="0">
                <a:solidFill>
                  <a:srgbClr val="FF0000"/>
                </a:solidFill>
                <a:latin typeface="Times New Roman" pitchFamily="18" charset="0"/>
                <a:cs typeface="Times New Roman" pitchFamily="18" charset="0"/>
              </a:rPr>
              <a:t>Port of </a:t>
            </a:r>
            <a:r>
              <a:rPr lang="ar-DZ" sz="3200" b="1" dirty="0" smtClean="0">
                <a:solidFill>
                  <a:srgbClr val="FF0000"/>
                </a:solidFill>
                <a:latin typeface="Times New Roman" pitchFamily="18" charset="0"/>
                <a:cs typeface="Times New Roman" pitchFamily="18" charset="0"/>
              </a:rPr>
              <a:t> </a:t>
            </a:r>
            <a:r>
              <a:rPr lang="fr-FR" sz="3200" b="1" dirty="0" smtClean="0">
                <a:solidFill>
                  <a:srgbClr val="FF0000"/>
                </a:solidFill>
                <a:latin typeface="Times New Roman" pitchFamily="18" charset="0"/>
                <a:cs typeface="Times New Roman" pitchFamily="18" charset="0"/>
              </a:rPr>
              <a:t>Cherbourg</a:t>
            </a:r>
            <a:r>
              <a:rPr lang="en-US" sz="3200" b="1" dirty="0" smtClean="0">
                <a:solidFill>
                  <a:srgbClr val="FF0000"/>
                </a:solidFill>
                <a:latin typeface="Times New Roman" pitchFamily="18" charset="0"/>
                <a:cs typeface="Times New Roman" pitchFamily="18" charset="0"/>
              </a:rPr>
              <a:t>, </a:t>
            </a:r>
            <a:r>
              <a:rPr lang="fr-FR" sz="3200" b="1" dirty="0" smtClean="0">
                <a:solidFill>
                  <a:srgbClr val="FF0000"/>
                </a:solidFill>
                <a:latin typeface="Times New Roman" pitchFamily="18" charset="0"/>
                <a:cs typeface="Times New Roman" pitchFamily="18" charset="0"/>
              </a:rPr>
              <a:t>France</a:t>
            </a:r>
            <a:endParaRPr lang="fr-FR" sz="2400" dirty="0">
              <a:solidFill>
                <a:srgbClr val="FF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lated image"/>
          <p:cNvPicPr>
            <a:picLocks noChangeAspect="1" noChangeArrowheads="1"/>
          </p:cNvPicPr>
          <p:nvPr/>
        </p:nvPicPr>
        <p:blipFill>
          <a:blip r:embed="rId2"/>
          <a:srcRect/>
          <a:stretch>
            <a:fillRect/>
          </a:stretch>
        </p:blipFill>
        <p:spPr bwMode="auto">
          <a:xfrm>
            <a:off x="76200" y="76200"/>
            <a:ext cx="5715000" cy="3152776"/>
          </a:xfrm>
          <a:prstGeom prst="rect">
            <a:avLst/>
          </a:prstGeom>
          <a:noFill/>
        </p:spPr>
      </p:pic>
      <p:pic>
        <p:nvPicPr>
          <p:cNvPr id="107524" name="Picture 4" descr="Image result for tanjung perak harbour"/>
          <p:cNvPicPr>
            <a:picLocks noChangeAspect="1" noChangeArrowheads="1"/>
          </p:cNvPicPr>
          <p:nvPr/>
        </p:nvPicPr>
        <p:blipFill>
          <a:blip r:embed="rId3"/>
          <a:srcRect/>
          <a:stretch>
            <a:fillRect/>
          </a:stretch>
        </p:blipFill>
        <p:spPr bwMode="auto">
          <a:xfrm>
            <a:off x="76200" y="3276601"/>
            <a:ext cx="5715000" cy="3581400"/>
          </a:xfrm>
          <a:prstGeom prst="rect">
            <a:avLst/>
          </a:prstGeom>
          <a:noFill/>
        </p:spPr>
      </p:pic>
      <p:sp>
        <p:nvSpPr>
          <p:cNvPr id="8" name="Rectangle 7"/>
          <p:cNvSpPr/>
          <p:nvPr/>
        </p:nvSpPr>
        <p:spPr>
          <a:xfrm>
            <a:off x="5791200" y="2819400"/>
            <a:ext cx="3429000" cy="1384995"/>
          </a:xfrm>
          <a:prstGeom prst="rect">
            <a:avLst/>
          </a:prstGeom>
        </p:spPr>
        <p:txBody>
          <a:bodyPr wrap="square">
            <a:spAutoFit/>
          </a:bodyPr>
          <a:lstStyle/>
          <a:p>
            <a:pPr algn="ctr" fontAlgn="ctr"/>
            <a:r>
              <a:rPr lang="en-US" sz="2400" b="1" dirty="0" smtClean="0">
                <a:latin typeface="Times New Roman" pitchFamily="18" charset="0"/>
                <a:cs typeface="Times New Roman" pitchFamily="18" charset="0"/>
              </a:rPr>
              <a:t>Port of </a:t>
            </a:r>
            <a:r>
              <a:rPr lang="en-US" sz="2400" b="1" dirty="0" err="1" smtClean="0">
                <a:latin typeface="Times New Roman" pitchFamily="18" charset="0"/>
                <a:cs typeface="Times New Roman" pitchFamily="18" charset="0"/>
              </a:rPr>
              <a:t>Tanjung</a:t>
            </a:r>
            <a:r>
              <a:rPr lang="en-US" sz="2400" b="1" dirty="0" smtClean="0">
                <a:latin typeface="Times New Roman" pitchFamily="18" charset="0"/>
                <a:cs typeface="Times New Roman" pitchFamily="18" charset="0"/>
              </a:rPr>
              <a:t> Perak, Indonesia</a:t>
            </a:r>
          </a:p>
          <a:p>
            <a:r>
              <a:rPr lang="en-US" dirty="0" smtClean="0"/>
              <a:t/>
            </a:r>
            <a:br>
              <a:rPr lang="en-US" dirty="0" smtClean="0"/>
            </a:br>
            <a:endParaRPr lang="fr-FR" dirty="0"/>
          </a:p>
        </p:txBody>
      </p:sp>
    </p:spTree>
  </p:cSld>
  <p:clrMapOvr>
    <a:masterClrMapping/>
  </p:clrMapOvr>
  <p:transition>
    <p:wedg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1554163"/>
            <a:ext cx="8686800" cy="1265237"/>
          </a:xfrm>
        </p:spPr>
        <p:txBody>
          <a:bodyPr>
            <a:normAutofit fontScale="92500" lnSpcReduction="20000"/>
          </a:bodyPr>
          <a:lstStyle/>
          <a:p>
            <a:pPr marL="0" indent="0" algn="just" rtl="1">
              <a:buClr>
                <a:srgbClr val="FF0000"/>
              </a:buClr>
              <a:buFont typeface="Wingdings" pitchFamily="2" charset="2"/>
              <a:buChar char="§"/>
            </a:pPr>
            <a:r>
              <a:rPr lang="ar-DZ" b="1" dirty="0" smtClean="0">
                <a:solidFill>
                  <a:srgbClr val="FF0000"/>
                </a:solidFill>
                <a:latin typeface="Times New Roman" pitchFamily="18" charset="0"/>
                <a:cs typeface="Times New Roman" pitchFamily="18" charset="0"/>
              </a:rPr>
              <a:t> </a:t>
            </a:r>
            <a:r>
              <a:rPr lang="ar-SA" b="1" dirty="0" smtClean="0">
                <a:solidFill>
                  <a:srgbClr val="FF0000"/>
                </a:solidFill>
                <a:latin typeface="Times New Roman" pitchFamily="18" charset="0"/>
                <a:cs typeface="Times New Roman" pitchFamily="18" charset="0"/>
              </a:rPr>
              <a:t>موانئ صناعية</a:t>
            </a:r>
            <a:r>
              <a:rPr lang="ar-DZ" b="1" dirty="0" smtClean="0">
                <a:solidFill>
                  <a:srgbClr val="FF0000"/>
                </a:solidFill>
                <a:latin typeface="Times New Roman" pitchFamily="18" charset="0"/>
                <a:cs typeface="Times New Roman" pitchFamily="18" charset="0"/>
              </a:rPr>
              <a:t>:</a:t>
            </a:r>
          </a:p>
          <a:p>
            <a:pPr marL="0" indent="0" algn="just" rtl="1">
              <a:buNone/>
            </a:pPr>
            <a:r>
              <a:rPr lang="ar-SA" sz="2800" b="1" dirty="0" smtClean="0">
                <a:solidFill>
                  <a:schemeClr val="tx1"/>
                </a:solidFill>
                <a:latin typeface="Times New Roman" pitchFamily="18" charset="0"/>
                <a:cs typeface="Times New Roman" pitchFamily="18" charset="0"/>
              </a:rPr>
              <a:t> </a:t>
            </a:r>
            <a:r>
              <a:rPr lang="ar-DZ" sz="2800" b="1" dirty="0" smtClean="0">
                <a:solidFill>
                  <a:schemeClr val="tx1"/>
                </a:solidFill>
                <a:latin typeface="Times New Roman" pitchFamily="18" charset="0"/>
                <a:cs typeface="Times New Roman" pitchFamily="18" charset="0"/>
              </a:rPr>
              <a:t>  </a:t>
            </a:r>
            <a:r>
              <a:rPr lang="ar-SA" sz="2800" b="1" dirty="0" smtClean="0">
                <a:solidFill>
                  <a:schemeClr val="tx1"/>
                </a:solidFill>
                <a:latin typeface="Times New Roman" pitchFamily="18" charset="0"/>
                <a:cs typeface="Times New Roman" pitchFamily="18" charset="0"/>
              </a:rPr>
              <a:t>يتم حمايتها بواسطة </a:t>
            </a:r>
            <a:r>
              <a:rPr lang="ar-DZ" sz="2800" b="1" dirty="0" smtClean="0">
                <a:solidFill>
                  <a:schemeClr val="tx1"/>
                </a:solidFill>
                <a:latin typeface="Times New Roman" pitchFamily="18" charset="0"/>
                <a:cs typeface="Times New Roman" pitchFamily="18" charset="0"/>
              </a:rPr>
              <a:t>سلسلة من </a:t>
            </a:r>
            <a:r>
              <a:rPr lang="ar-SA" sz="2800" b="1" dirty="0" smtClean="0">
                <a:solidFill>
                  <a:schemeClr val="tx1"/>
                </a:solidFill>
                <a:latin typeface="Times New Roman" pitchFamily="18" charset="0"/>
                <a:cs typeface="Times New Roman" pitchFamily="18" charset="0"/>
              </a:rPr>
              <a:t>كواسر الأمواج أو يتم إنشاؤها عن طريق الحفر</a:t>
            </a:r>
            <a:r>
              <a:rPr lang="ar-DZ" sz="2800" b="1" dirty="0" smtClean="0">
                <a:solidFill>
                  <a:schemeClr val="tx1"/>
                </a:solidFill>
                <a:latin typeface="Times New Roman" pitchFamily="18" charset="0"/>
                <a:cs typeface="Times New Roman" pitchFamily="18" charset="0"/>
              </a:rPr>
              <a:t>.</a:t>
            </a:r>
            <a:endParaRPr lang="fr-FR" b="1" dirty="0">
              <a:solidFill>
                <a:schemeClr val="tx1"/>
              </a:solidFill>
              <a:latin typeface="Times New Roman" pitchFamily="18" charset="0"/>
              <a:cs typeface="Times New Roman" pitchFamily="18" charset="0"/>
            </a:endParaRPr>
          </a:p>
        </p:txBody>
      </p:sp>
      <p:sp>
        <p:nvSpPr>
          <p:cNvPr id="4" name="Espace réservé du contenu 2"/>
          <p:cNvSpPr txBox="1">
            <a:spLocks/>
          </p:cNvSpPr>
          <p:nvPr/>
        </p:nvSpPr>
        <p:spPr>
          <a:xfrm>
            <a:off x="228600" y="3001963"/>
            <a:ext cx="8534400" cy="1570037"/>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أمثلة</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p>
          <a:p>
            <a:pPr marL="0" marR="0" lvl="0" indent="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SA" sz="28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تشيناي</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الهند</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ar-DZ" sz="28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جبل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علي</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الإمارات</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ar-DZ" sz="28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SA" sz="28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لونج</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SA" sz="28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بيتش</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ar-DZ" sz="28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وم</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أ)،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روتردام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هولندا</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lang="ar-DZ" sz="2800" b="1" dirty="0" smtClean="0">
                <a:latin typeface="Times New Roman" pitchFamily="18" charset="0"/>
                <a:cs typeface="Times New Roman" pitchFamily="18" charset="0"/>
              </a:rPr>
              <a:t>.</a:t>
            </a:r>
            <a:endParaRPr kumimoji="0" lang="fr-FR" sz="28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AutoShape 2" descr="Harbour, Port, Terminal, Berth, Quay, Pier, Jetty - Shipping and Freight Resour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7588" name="AutoShape 4" descr="Harbour, Port, Terminal, Berth, Quay, Pier, Jetty - Shipping and Freight Resour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67590" name="Picture 6" descr="Image result for Chennai, India – one of the finest artificial harbours"/>
          <p:cNvPicPr>
            <a:picLocks noChangeAspect="1" noChangeArrowheads="1"/>
          </p:cNvPicPr>
          <p:nvPr/>
        </p:nvPicPr>
        <p:blipFill>
          <a:blip r:embed="rId2"/>
          <a:srcRect/>
          <a:stretch>
            <a:fillRect/>
          </a:stretch>
        </p:blipFill>
        <p:spPr bwMode="auto">
          <a:xfrm>
            <a:off x="373040" y="1600200"/>
            <a:ext cx="8458200" cy="4876800"/>
          </a:xfrm>
          <a:prstGeom prst="rect">
            <a:avLst/>
          </a:prstGeom>
          <a:noFill/>
        </p:spPr>
      </p:pic>
      <p:sp>
        <p:nvSpPr>
          <p:cNvPr id="6" name="Rectangle 5"/>
          <p:cNvSpPr/>
          <p:nvPr/>
        </p:nvSpPr>
        <p:spPr>
          <a:xfrm>
            <a:off x="381000" y="695980"/>
            <a:ext cx="8534400" cy="523220"/>
          </a:xfrm>
          <a:prstGeom prst="rect">
            <a:avLst/>
          </a:prstGeom>
        </p:spPr>
        <p:txBody>
          <a:bodyPr wrap="square">
            <a:spAutoFit/>
          </a:bodyPr>
          <a:lstStyle/>
          <a:p>
            <a:r>
              <a:rPr lang="en-US" sz="2800" b="1" dirty="0" smtClean="0">
                <a:solidFill>
                  <a:srgbClr val="FF0000"/>
                </a:solidFill>
                <a:latin typeface="Times New Roman" pitchFamily="18" charset="0"/>
                <a:cs typeface="Times New Roman" pitchFamily="18" charset="0"/>
              </a:rPr>
              <a:t>Chennai, India – One of the finest artificial </a:t>
            </a:r>
            <a:r>
              <a:rPr lang="en-US" sz="2800" b="1" dirty="0" err="1" smtClean="0">
                <a:solidFill>
                  <a:srgbClr val="FF0000"/>
                </a:solidFill>
                <a:latin typeface="Times New Roman" pitchFamily="18" charset="0"/>
                <a:cs typeface="Times New Roman" pitchFamily="18" charset="0"/>
              </a:rPr>
              <a:t>harbours</a:t>
            </a:r>
            <a:endParaRPr lang="fr-FR" sz="2800" b="1" dirty="0">
              <a:solidFill>
                <a:srgbClr val="FF0000"/>
              </a:solidFill>
              <a:latin typeface="Times New Roman" pitchFamily="18" charset="0"/>
              <a:cs typeface="Times New Roman" pitchFamily="18" charset="0"/>
            </a:endParaRPr>
          </a:p>
        </p:txBody>
      </p:sp>
    </p:spTree>
  </p:cSld>
  <p:clrMapOvr>
    <a:masterClrMapping/>
  </p:clrMapOvr>
  <p:transition>
    <p:wedg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descr="Image result for jebel ali port dubai"/>
          <p:cNvPicPr>
            <a:picLocks noChangeAspect="1" noChangeArrowheads="1"/>
          </p:cNvPicPr>
          <p:nvPr/>
        </p:nvPicPr>
        <p:blipFill>
          <a:blip r:embed="rId2"/>
          <a:srcRect/>
          <a:stretch>
            <a:fillRect/>
          </a:stretch>
        </p:blipFill>
        <p:spPr bwMode="auto">
          <a:xfrm>
            <a:off x="255896" y="1524000"/>
            <a:ext cx="8610600" cy="4953000"/>
          </a:xfrm>
          <a:prstGeom prst="rect">
            <a:avLst/>
          </a:prstGeom>
          <a:noFill/>
        </p:spPr>
      </p:pic>
      <p:sp>
        <p:nvSpPr>
          <p:cNvPr id="4" name="Rectangle 3"/>
          <p:cNvSpPr/>
          <p:nvPr/>
        </p:nvSpPr>
        <p:spPr>
          <a:xfrm>
            <a:off x="3048000" y="634425"/>
            <a:ext cx="3591048" cy="584775"/>
          </a:xfrm>
          <a:prstGeom prst="rect">
            <a:avLst/>
          </a:prstGeom>
        </p:spPr>
        <p:txBody>
          <a:bodyPr wrap="none">
            <a:spAutoFit/>
          </a:bodyPr>
          <a:lstStyle/>
          <a:p>
            <a:pPr algn="ctr"/>
            <a:r>
              <a:rPr lang="fr-FR" sz="3200" b="1" dirty="0" smtClean="0">
                <a:solidFill>
                  <a:srgbClr val="FF0000"/>
                </a:solidFill>
                <a:latin typeface="Times New Roman" pitchFamily="18" charset="0"/>
                <a:cs typeface="Times New Roman" pitchFamily="18" charset="0"/>
              </a:rPr>
              <a:t>jebel ali port Dubaï</a:t>
            </a:r>
            <a:endParaRPr lang="fr-FR" sz="3200" b="1" dirty="0">
              <a:solidFill>
                <a:srgbClr val="FF0000"/>
              </a:solidFill>
              <a:latin typeface="Times New Roman" pitchFamily="18" charset="0"/>
              <a:cs typeface="Times New Roman" pitchFamily="18" charset="0"/>
            </a:endParaRPr>
          </a:p>
        </p:txBody>
      </p:sp>
    </p:spTree>
  </p:cSld>
  <p:clrMapOvr>
    <a:masterClrMapping/>
  </p:clrMapOvr>
  <p:transition>
    <p:wedg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381000"/>
            <a:ext cx="8686800" cy="6172200"/>
          </a:xfrm>
        </p:spPr>
        <p:txBody>
          <a:bodyPr>
            <a:normAutofit lnSpcReduction="10000"/>
          </a:bodyPr>
          <a:lstStyle/>
          <a:p>
            <a:pPr marL="3175" indent="-3175" algn="just" rtl="1">
              <a:buNone/>
            </a:pPr>
            <a:r>
              <a:rPr lang="ar-DZ" sz="3600" b="1" dirty="0" smtClean="0">
                <a:solidFill>
                  <a:srgbClr val="FF0000"/>
                </a:solidFill>
                <a:latin typeface="Times New Roman" pitchFamily="18" charset="0"/>
                <a:cs typeface="Times New Roman" pitchFamily="18" charset="0"/>
              </a:rPr>
              <a:t> ب. التصنيف حسب الوظيفة:</a:t>
            </a:r>
          </a:p>
          <a:p>
            <a:pPr marL="3175" indent="-3175" algn="just" rtl="1">
              <a:buNone/>
            </a:pPr>
            <a:r>
              <a:rPr lang="ar-DZ" sz="2800" b="1" dirty="0" smtClean="0">
                <a:solidFill>
                  <a:schemeClr val="tx1">
                    <a:lumMod val="95000"/>
                    <a:lumOff val="5000"/>
                  </a:schemeClr>
                </a:solidFill>
                <a:latin typeface="Times New Roman" pitchFamily="18" charset="0"/>
                <a:cs typeface="Times New Roman" pitchFamily="18" charset="0"/>
              </a:rPr>
              <a:t>    أَهم تصنيف للموانئ لدوره المهم في تحديد خصائص الميناء ومواصفاته، التي تعكس حجمه ودوره وأَهميته.</a:t>
            </a:r>
          </a:p>
          <a:p>
            <a:pPr marL="3175" indent="-3175" algn="just" rtl="1">
              <a:buNone/>
            </a:pPr>
            <a:r>
              <a:rPr lang="ar-DZ" sz="2800" b="1" dirty="0" smtClean="0">
                <a:solidFill>
                  <a:schemeClr val="tx1">
                    <a:lumMod val="95000"/>
                    <a:lumOff val="5000"/>
                  </a:schemeClr>
                </a:solidFill>
                <a:latin typeface="Times New Roman" pitchFamily="18" charset="0"/>
                <a:cs typeface="Times New Roman" pitchFamily="18" charset="0"/>
              </a:rPr>
              <a:t>    يساهم في تحديد وظيفة الميناء موقعه الجغرافي، طبيعة ظهيره الخلفي، مدى اتساعه وثقله السكاني والاقتصادي.</a:t>
            </a:r>
          </a:p>
          <a:p>
            <a:pPr marL="3175" indent="-3175" algn="just" rtl="1">
              <a:buNone/>
            </a:pPr>
            <a:r>
              <a:rPr lang="ar-DZ" sz="2800" b="1" dirty="0" smtClean="0">
                <a:solidFill>
                  <a:schemeClr val="tx1">
                    <a:lumMod val="95000"/>
                    <a:lumOff val="5000"/>
                  </a:schemeClr>
                </a:solidFill>
                <a:latin typeface="Times New Roman" pitchFamily="18" charset="0"/>
                <a:cs typeface="Times New Roman" pitchFamily="18" charset="0"/>
              </a:rPr>
              <a:t>   تصنف الموانئ حسب </a:t>
            </a:r>
            <a:r>
              <a:rPr lang="ar-DZ" sz="2800" b="1" dirty="0" smtClean="0">
                <a:solidFill>
                  <a:srgbClr val="FF0000"/>
                </a:solidFill>
                <a:latin typeface="Times New Roman" pitchFamily="18" charset="0"/>
                <a:cs typeface="Times New Roman" pitchFamily="18" charset="0"/>
              </a:rPr>
              <a:t>وظيفتها</a:t>
            </a:r>
            <a:r>
              <a:rPr lang="ar-DZ" sz="2800" b="1" dirty="0" smtClean="0">
                <a:solidFill>
                  <a:schemeClr val="tx1">
                    <a:lumMod val="95000"/>
                    <a:lumOff val="5000"/>
                  </a:schemeClr>
                </a:solidFill>
                <a:latin typeface="Times New Roman" pitchFamily="18" charset="0"/>
                <a:cs typeface="Times New Roman" pitchFamily="18" charset="0"/>
              </a:rPr>
              <a:t> إلى:</a:t>
            </a:r>
          </a:p>
          <a:p>
            <a:pPr marL="3175" indent="-3175" algn="just" rtl="1">
              <a:buNone/>
            </a:pPr>
            <a:r>
              <a:rPr lang="ar-DZ" sz="2800" b="1" dirty="0" smtClean="0">
                <a:solidFill>
                  <a:srgbClr val="FF0000"/>
                </a:solidFill>
                <a:latin typeface="Times New Roman" pitchFamily="18" charset="0"/>
                <a:cs typeface="Times New Roman" pitchFamily="18" charset="0"/>
              </a:rPr>
              <a:t>- موانئ تجارية           </a:t>
            </a:r>
            <a:r>
              <a:rPr lang="ar-DZ" sz="2800" b="1" dirty="0" smtClean="0">
                <a:solidFill>
                  <a:schemeClr val="tx1">
                    <a:lumMod val="95000"/>
                    <a:lumOff val="5000"/>
                  </a:schemeClr>
                </a:solidFill>
                <a:latin typeface="Times New Roman" pitchFamily="18" charset="0"/>
                <a:cs typeface="Times New Roman" pitchFamily="18" charset="0"/>
              </a:rPr>
              <a:t>- موانئ صناعية             - موانئ حرة</a:t>
            </a:r>
          </a:p>
          <a:p>
            <a:pPr marL="3175" indent="-3175" algn="just" rtl="1">
              <a:buNone/>
            </a:pPr>
            <a:r>
              <a:rPr lang="ar-DZ" sz="2800" b="1" dirty="0" smtClean="0">
                <a:solidFill>
                  <a:schemeClr val="tx1">
                    <a:lumMod val="95000"/>
                    <a:lumOff val="5000"/>
                  </a:schemeClr>
                </a:solidFill>
                <a:latin typeface="Times New Roman" pitchFamily="18" charset="0"/>
                <a:cs typeface="Times New Roman" pitchFamily="18" charset="0"/>
              </a:rPr>
              <a:t>- موانئ عبور             - موانئ صيد                 - موانئ لجوء</a:t>
            </a:r>
          </a:p>
          <a:p>
            <a:pPr marL="3175" indent="-3175" algn="just" rtl="1">
              <a:buNone/>
            </a:pPr>
            <a:r>
              <a:rPr lang="ar-DZ" sz="2800" b="1" dirty="0" smtClean="0">
                <a:solidFill>
                  <a:schemeClr val="tx1">
                    <a:lumMod val="95000"/>
                    <a:lumOff val="5000"/>
                  </a:schemeClr>
                </a:solidFill>
                <a:latin typeface="Times New Roman" pitchFamily="18" charset="0"/>
                <a:cs typeface="Times New Roman" pitchFamily="18" charset="0"/>
              </a:rPr>
              <a:t>- موانئ عسكرية         - موانئ النزهة</a:t>
            </a:r>
          </a:p>
          <a:p>
            <a:pPr marL="3175" indent="-3175" algn="just" rtl="1">
              <a:buNone/>
            </a:pPr>
            <a:r>
              <a:rPr lang="ar-DZ" sz="2800" b="1" dirty="0" smtClean="0">
                <a:solidFill>
                  <a:schemeClr val="tx1">
                    <a:lumMod val="95000"/>
                    <a:lumOff val="5000"/>
                  </a:schemeClr>
                </a:solidFill>
                <a:latin typeface="Times New Roman" pitchFamily="18" charset="0"/>
                <a:cs typeface="Times New Roman" pitchFamily="18" charset="0"/>
              </a:rPr>
              <a:t>كما تصنف الموانئ التجارية </a:t>
            </a:r>
            <a:r>
              <a:rPr lang="ar-DZ" sz="2800" b="1" dirty="0" smtClean="0">
                <a:solidFill>
                  <a:srgbClr val="FF0000"/>
                </a:solidFill>
                <a:latin typeface="Times New Roman" pitchFamily="18" charset="0"/>
                <a:cs typeface="Times New Roman" pitchFamily="18" charset="0"/>
              </a:rPr>
              <a:t>حسب البضائع </a:t>
            </a:r>
            <a:r>
              <a:rPr lang="ar-DZ" sz="2800" b="1" dirty="0" smtClean="0">
                <a:solidFill>
                  <a:schemeClr val="tx1">
                    <a:lumMod val="95000"/>
                    <a:lumOff val="5000"/>
                  </a:schemeClr>
                </a:solidFill>
                <a:latin typeface="Times New Roman" pitchFamily="18" charset="0"/>
                <a:cs typeface="Times New Roman" pitchFamily="18" charset="0"/>
              </a:rPr>
              <a:t>إلى: </a:t>
            </a:r>
          </a:p>
          <a:p>
            <a:pPr marL="519113" indent="285750" algn="just" rtl="1">
              <a:buClr>
                <a:srgbClr val="FF0000"/>
              </a:buClr>
              <a:buFont typeface="Wingdings" pitchFamily="2" charset="2"/>
              <a:buChar char="ü"/>
              <a:tabLst>
                <a:tab pos="341313" algn="l"/>
                <a:tab pos="573088" algn="l"/>
                <a:tab pos="1023938" algn="l"/>
              </a:tabLst>
            </a:pPr>
            <a:r>
              <a:rPr lang="ar-DZ" sz="2800" b="1" dirty="0" smtClean="0">
                <a:solidFill>
                  <a:schemeClr val="tx1">
                    <a:lumMod val="95000"/>
                    <a:lumOff val="5000"/>
                  </a:schemeClr>
                </a:solidFill>
                <a:latin typeface="Times New Roman" pitchFamily="18" charset="0"/>
                <a:cs typeface="Times New Roman" pitchFamily="18" charset="0"/>
              </a:rPr>
              <a:t>موانئ نفط</a:t>
            </a:r>
          </a:p>
          <a:p>
            <a:pPr marL="519113" indent="285750" algn="just" rtl="1">
              <a:buClr>
                <a:srgbClr val="FF0000"/>
              </a:buClr>
              <a:buFont typeface="Wingdings" pitchFamily="2" charset="2"/>
              <a:buChar char="ü"/>
              <a:tabLst>
                <a:tab pos="341313" algn="l"/>
                <a:tab pos="573088" algn="l"/>
                <a:tab pos="1023938" algn="l"/>
              </a:tabLst>
            </a:pPr>
            <a:r>
              <a:rPr lang="ar-DZ" sz="2800" b="1" dirty="0" smtClean="0">
                <a:solidFill>
                  <a:schemeClr val="tx1">
                    <a:lumMod val="95000"/>
                    <a:lumOff val="5000"/>
                  </a:schemeClr>
                </a:solidFill>
                <a:latin typeface="Times New Roman" pitchFamily="18" charset="0"/>
                <a:cs typeface="Times New Roman" pitchFamily="18" charset="0"/>
              </a:rPr>
              <a:t>موانئ خامات معدنية.</a:t>
            </a:r>
          </a:p>
          <a:p>
            <a:pPr marL="519113" indent="285750" algn="just" rtl="1">
              <a:buClr>
                <a:srgbClr val="FF0000"/>
              </a:buClr>
              <a:buFont typeface="Wingdings" pitchFamily="2" charset="2"/>
              <a:buChar char="ü"/>
              <a:tabLst>
                <a:tab pos="341313" algn="l"/>
                <a:tab pos="573088" algn="l"/>
                <a:tab pos="1023938" algn="l"/>
              </a:tabLst>
            </a:pPr>
            <a:r>
              <a:rPr lang="ar-DZ" sz="2800" b="1" dirty="0" smtClean="0">
                <a:solidFill>
                  <a:schemeClr val="tx1">
                    <a:lumMod val="95000"/>
                    <a:lumOff val="5000"/>
                  </a:schemeClr>
                </a:solidFill>
                <a:latin typeface="Times New Roman" pitchFamily="18" charset="0"/>
                <a:cs typeface="Times New Roman" pitchFamily="18" charset="0"/>
              </a:rPr>
              <a:t>محطات حاويات..</a:t>
            </a:r>
            <a:r>
              <a:rPr lang="ar-DZ" sz="2800" b="1" dirty="0" smtClean="0">
                <a:solidFill>
                  <a:schemeClr val="tx1"/>
                </a:solidFill>
                <a:latin typeface="Times New Roman" pitchFamily="18" charset="0"/>
                <a:cs typeface="Times New Roman" pitchFamily="18" charset="0"/>
              </a:rPr>
              <a:t>.</a:t>
            </a:r>
            <a:endParaRPr lang="fr-FR" sz="2800" b="1" dirty="0">
              <a:solidFill>
                <a:schemeClr val="tx1"/>
              </a:solidFill>
              <a:latin typeface="Times New Roman" pitchFamily="18" charset="0"/>
              <a:cs typeface="Times New Roman" pitchFamily="18" charset="0"/>
            </a:endParaRPr>
          </a:p>
        </p:txBody>
      </p:sp>
    </p:spTree>
  </p:cSld>
  <p:clrMapOvr>
    <a:masterClrMapping/>
  </p:clrMapOvr>
  <p:transition>
    <p:spli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2163762"/>
            <a:ext cx="8458200" cy="1874838"/>
          </a:xfrm>
        </p:spPr>
        <p:txBody>
          <a:bodyPr>
            <a:noAutofit/>
          </a:bodyPr>
          <a:lstStyle/>
          <a:p>
            <a:pPr marL="0" indent="0" algn="just" rtl="1">
              <a:buNone/>
            </a:pPr>
            <a:r>
              <a:rPr lang="ar-DZ" sz="2800" b="1" dirty="0" smtClean="0">
                <a:solidFill>
                  <a:schemeClr val="tx1">
                    <a:lumMod val="95000"/>
                    <a:lumOff val="5000"/>
                  </a:schemeClr>
                </a:solidFill>
                <a:latin typeface="Times New Roman" pitchFamily="18" charset="0"/>
                <a:cs typeface="Times New Roman" pitchFamily="18" charset="0"/>
              </a:rPr>
              <a:t>   قد تتداخل وظائف الميناء، فيشترك في أكثر من فئة فيها من أجل تنويع أنشطته الاقتصادية، كأن يخصص رصيف لكل نشاط(بضائع عامة، نفط خام، منتجات صناعية، حاصلات زراعية، بتروكيماويات، حديد صلب، ركاب...)، وبهذا يجمع بين </a:t>
            </a:r>
            <a:r>
              <a:rPr lang="ar-DZ" sz="2800" b="1" dirty="0" smtClean="0">
                <a:solidFill>
                  <a:srgbClr val="FF0000"/>
                </a:solidFill>
                <a:latin typeface="Times New Roman" pitchFamily="18" charset="0"/>
                <a:cs typeface="Times New Roman" pitchFamily="18" charset="0"/>
              </a:rPr>
              <a:t>التخصص والتكامل</a:t>
            </a:r>
            <a:r>
              <a:rPr lang="ar-DZ" sz="2800" b="1" dirty="0" smtClean="0">
                <a:solidFill>
                  <a:schemeClr val="tx1"/>
                </a:solidFill>
                <a:latin typeface="Times New Roman" pitchFamily="18" charset="0"/>
                <a:cs typeface="Times New Roman" pitchFamily="18" charset="0"/>
              </a:rPr>
              <a:t>.</a:t>
            </a:r>
            <a:endParaRPr lang="fr-FR" sz="2800" b="1" dirty="0">
              <a:solidFill>
                <a:schemeClr val="tx1"/>
              </a:solidFill>
              <a:latin typeface="Times New Roman" pitchFamily="18" charset="0"/>
              <a:cs typeface="Times New Roman" pitchFamily="18" charset="0"/>
            </a:endParaRPr>
          </a:p>
        </p:txBody>
      </p:sp>
      <p:sp>
        <p:nvSpPr>
          <p:cNvPr id="4" name="Rectangle 3"/>
          <p:cNvSpPr/>
          <p:nvPr/>
        </p:nvSpPr>
        <p:spPr>
          <a:xfrm>
            <a:off x="6324600" y="1447800"/>
            <a:ext cx="2473754" cy="646331"/>
          </a:xfrm>
          <a:prstGeom prst="rect">
            <a:avLst/>
          </a:prstGeom>
        </p:spPr>
        <p:txBody>
          <a:bodyPr wrap="none">
            <a:spAutoFit/>
          </a:bodyPr>
          <a:lstStyle/>
          <a:p>
            <a:r>
              <a:rPr lang="ar-DZ" sz="3600" b="1" dirty="0" smtClean="0">
                <a:solidFill>
                  <a:srgbClr val="FF0000"/>
                </a:solidFill>
                <a:latin typeface="Times New Roman" pitchFamily="18" charset="0"/>
                <a:cs typeface="Times New Roman" pitchFamily="18" charset="0"/>
              </a:rPr>
              <a:t>ملاحظة مهمة: </a:t>
            </a:r>
            <a:endParaRPr lang="fr-FR" sz="3600" dirty="0"/>
          </a:p>
        </p:txBody>
      </p:sp>
    </p:spTree>
  </p:cSld>
  <p:clrMapOvr>
    <a:masterClrMapping/>
  </p:clrMapOvr>
  <p:transition>
    <p:split orient="vert" dir="in"/>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2400" y="2514600"/>
            <a:ext cx="8686800" cy="3657600"/>
          </a:xfrm>
        </p:spPr>
        <p:txBody>
          <a:bodyPr>
            <a:normAutofit/>
          </a:bodyPr>
          <a:lstStyle/>
          <a:p>
            <a:pPr marL="339725" indent="-339725" algn="just" rtl="1">
              <a:buClr>
                <a:srgbClr val="FF0000"/>
              </a:buClr>
              <a:buSzPct val="80000"/>
              <a:buFont typeface="Wingdings" pitchFamily="2" charset="2"/>
              <a:buChar char="ü"/>
            </a:pPr>
            <a:r>
              <a:rPr lang="ar-DZ" sz="2800" b="1" dirty="0" smtClean="0">
                <a:solidFill>
                  <a:schemeClr val="tx1">
                    <a:lumMod val="95000"/>
                    <a:lumOff val="5000"/>
                  </a:schemeClr>
                </a:solidFill>
                <a:latin typeface="Times New Roman" pitchFamily="18" charset="0"/>
                <a:cs typeface="Times New Roman" pitchFamily="18" charset="0"/>
              </a:rPr>
              <a:t>تسود الدول المتخلفة(خاصة الزراعية).</a:t>
            </a:r>
            <a:endParaRPr lang="fr-FR" sz="2800" b="1" dirty="0" smtClean="0">
              <a:solidFill>
                <a:schemeClr val="tx1">
                  <a:lumMod val="95000"/>
                  <a:lumOff val="5000"/>
                </a:schemeClr>
              </a:solidFill>
              <a:latin typeface="Times New Roman" pitchFamily="18" charset="0"/>
              <a:cs typeface="Times New Roman" pitchFamily="18" charset="0"/>
            </a:endParaRPr>
          </a:p>
          <a:p>
            <a:pPr marL="339725" lvl="0" indent="-339725" algn="just" rtl="1">
              <a:buClr>
                <a:srgbClr val="FF0000"/>
              </a:buClr>
              <a:buSzPct val="80000"/>
              <a:buFont typeface="Wingdings" pitchFamily="2" charset="2"/>
              <a:buChar char="ü"/>
            </a:pPr>
            <a:r>
              <a:rPr lang="ar-DZ" sz="2800" b="1" dirty="0" smtClean="0">
                <a:solidFill>
                  <a:schemeClr val="tx1">
                    <a:lumMod val="95000"/>
                    <a:lumOff val="5000"/>
                  </a:schemeClr>
                </a:solidFill>
                <a:latin typeface="Times New Roman" pitchFamily="18" charset="0"/>
                <a:cs typeface="Times New Roman" pitchFamily="18" charset="0"/>
              </a:rPr>
              <a:t>المناولة بطيئة وتقليدية( قلة الإنتاجية ). </a:t>
            </a:r>
            <a:endParaRPr lang="fr-FR" sz="2800" b="1" dirty="0" smtClean="0">
              <a:solidFill>
                <a:schemeClr val="tx1">
                  <a:lumMod val="95000"/>
                  <a:lumOff val="5000"/>
                </a:schemeClr>
              </a:solidFill>
              <a:latin typeface="Times New Roman" pitchFamily="18" charset="0"/>
              <a:cs typeface="Times New Roman" pitchFamily="18" charset="0"/>
            </a:endParaRPr>
          </a:p>
          <a:p>
            <a:pPr marL="339725" lvl="0" indent="-339725" algn="just" rtl="1">
              <a:buClr>
                <a:srgbClr val="FF0000"/>
              </a:buClr>
              <a:buSzPct val="80000"/>
              <a:buFont typeface="Wingdings" pitchFamily="2" charset="2"/>
              <a:buChar char="ü"/>
            </a:pPr>
            <a:r>
              <a:rPr lang="ar-DZ" sz="2800" b="1" dirty="0" smtClean="0">
                <a:solidFill>
                  <a:schemeClr val="tx1">
                    <a:lumMod val="95000"/>
                    <a:lumOff val="5000"/>
                  </a:schemeClr>
                </a:solidFill>
                <a:latin typeface="Times New Roman" pitchFamily="18" charset="0"/>
                <a:cs typeface="Times New Roman" pitchFamily="18" charset="0"/>
              </a:rPr>
              <a:t>العمالة كثيفة ( ضعف الميكنة: استخدام معدات بدائية).</a:t>
            </a:r>
            <a:endParaRPr lang="fr-FR" sz="2800" b="1" dirty="0" smtClean="0">
              <a:solidFill>
                <a:schemeClr val="tx1">
                  <a:lumMod val="95000"/>
                  <a:lumOff val="5000"/>
                </a:schemeClr>
              </a:solidFill>
              <a:latin typeface="Times New Roman" pitchFamily="18" charset="0"/>
              <a:cs typeface="Times New Roman" pitchFamily="18" charset="0"/>
            </a:endParaRPr>
          </a:p>
          <a:p>
            <a:pPr marL="339725" lvl="0" indent="-339725" algn="just" rtl="1">
              <a:buClr>
                <a:srgbClr val="FF0000"/>
              </a:buClr>
              <a:buSzPct val="80000"/>
              <a:buFont typeface="Wingdings" pitchFamily="2" charset="2"/>
              <a:buChar char="ü"/>
            </a:pPr>
            <a:r>
              <a:rPr lang="ar-DZ" sz="2800" b="1" dirty="0" smtClean="0">
                <a:solidFill>
                  <a:schemeClr val="tx1">
                    <a:lumMod val="95000"/>
                    <a:lumOff val="5000"/>
                  </a:schemeClr>
                </a:solidFill>
                <a:latin typeface="Times New Roman" pitchFamily="18" charset="0"/>
                <a:cs typeface="Times New Roman" pitchFamily="18" charset="0"/>
              </a:rPr>
              <a:t>التعامل مع البضائع العامة والبضائع الصب.</a:t>
            </a:r>
            <a:endParaRPr lang="fr-FR" sz="2800" b="1" dirty="0" smtClean="0">
              <a:solidFill>
                <a:schemeClr val="tx1">
                  <a:lumMod val="95000"/>
                  <a:lumOff val="5000"/>
                </a:schemeClr>
              </a:solidFill>
              <a:latin typeface="Times New Roman" pitchFamily="18" charset="0"/>
              <a:cs typeface="Times New Roman" pitchFamily="18" charset="0"/>
            </a:endParaRPr>
          </a:p>
          <a:p>
            <a:pPr marL="339725" lvl="0" indent="-339725" algn="just" rtl="1">
              <a:buClr>
                <a:srgbClr val="FF0000"/>
              </a:buClr>
              <a:buSzPct val="80000"/>
              <a:buFont typeface="Wingdings" pitchFamily="2" charset="2"/>
              <a:buChar char="ü"/>
            </a:pPr>
            <a:r>
              <a:rPr lang="ar-DZ" sz="2800" b="1" dirty="0" smtClean="0">
                <a:solidFill>
                  <a:schemeClr val="tx1">
                    <a:lumMod val="95000"/>
                    <a:lumOff val="5000"/>
                  </a:schemeClr>
                </a:solidFill>
                <a:latin typeface="Times New Roman" pitchFamily="18" charset="0"/>
                <a:cs typeface="Times New Roman" pitchFamily="18" charset="0"/>
              </a:rPr>
              <a:t>الهياكل تنظيمية بسيطة وتدفق محدود أو معدوم للمعلومات.</a:t>
            </a:r>
            <a:endParaRPr lang="fr-FR" sz="2800" b="1" dirty="0" smtClean="0">
              <a:solidFill>
                <a:schemeClr val="tx1">
                  <a:lumMod val="95000"/>
                  <a:lumOff val="5000"/>
                </a:schemeClr>
              </a:solidFill>
              <a:latin typeface="Times New Roman" pitchFamily="18" charset="0"/>
              <a:cs typeface="Times New Roman" pitchFamily="18" charset="0"/>
            </a:endParaRPr>
          </a:p>
          <a:p>
            <a:pPr marL="339725" indent="-339725" algn="just" rtl="1">
              <a:buClr>
                <a:srgbClr val="FF0000"/>
              </a:buClr>
              <a:buSzPct val="80000"/>
              <a:buFont typeface="Wingdings" pitchFamily="2" charset="2"/>
              <a:buChar char="ü"/>
            </a:pPr>
            <a:r>
              <a:rPr lang="ar-DZ" sz="2800" b="1" dirty="0" smtClean="0">
                <a:solidFill>
                  <a:schemeClr val="tx1">
                    <a:lumMod val="95000"/>
                    <a:lumOff val="5000"/>
                  </a:schemeClr>
                </a:solidFill>
                <a:latin typeface="Times New Roman" pitchFamily="18" charset="0"/>
                <a:cs typeface="Times New Roman" pitchFamily="18" charset="0"/>
              </a:rPr>
              <a:t>عدم القيام بأنشطة القيمة المضافة(المناولة والتخزين فقط).</a:t>
            </a:r>
          </a:p>
          <a:p>
            <a:pPr marL="339725" indent="-339725" algn="just" rtl="1">
              <a:buClr>
                <a:srgbClr val="FF0000"/>
              </a:buClr>
              <a:buSzPct val="80000"/>
              <a:buFont typeface="Wingdings" pitchFamily="2" charset="2"/>
              <a:buChar char="ü"/>
            </a:pPr>
            <a:r>
              <a:rPr lang="ar-DZ" sz="2800" b="1" dirty="0" smtClean="0">
                <a:solidFill>
                  <a:srgbClr val="FF0000"/>
                </a:solidFill>
                <a:latin typeface="Times New Roman" pitchFamily="18" charset="0"/>
                <a:cs typeface="Times New Roman" pitchFamily="18" charset="0"/>
              </a:rPr>
              <a:t>من أمثلتها: </a:t>
            </a:r>
            <a:r>
              <a:rPr lang="ar-DZ" sz="2800" b="1" dirty="0" smtClean="0">
                <a:solidFill>
                  <a:schemeClr val="tx1">
                    <a:lumMod val="95000"/>
                    <a:lumOff val="5000"/>
                  </a:schemeClr>
                </a:solidFill>
                <a:latin typeface="Times New Roman" pitchFamily="18" charset="0"/>
                <a:cs typeface="Times New Roman" pitchFamily="18" charset="0"/>
              </a:rPr>
              <a:t>موانئ الدول المتخلفة</a:t>
            </a:r>
            <a:endParaRPr lang="fr-FR" sz="2800" b="1" dirty="0" smtClean="0">
              <a:solidFill>
                <a:schemeClr val="tx1">
                  <a:lumMod val="95000"/>
                  <a:lumOff val="5000"/>
                </a:schemeClr>
              </a:solidFill>
              <a:latin typeface="Times New Roman" pitchFamily="18" charset="0"/>
              <a:cs typeface="Times New Roman" pitchFamily="18" charset="0"/>
            </a:endParaRPr>
          </a:p>
        </p:txBody>
      </p:sp>
      <p:sp>
        <p:nvSpPr>
          <p:cNvPr id="4" name="Rectangle 3"/>
          <p:cNvSpPr/>
          <p:nvPr/>
        </p:nvSpPr>
        <p:spPr>
          <a:xfrm>
            <a:off x="5791200" y="685800"/>
            <a:ext cx="2906565" cy="646331"/>
          </a:xfrm>
          <a:prstGeom prst="rect">
            <a:avLst/>
          </a:prstGeom>
        </p:spPr>
        <p:txBody>
          <a:bodyPr wrap="none">
            <a:spAutoFit/>
          </a:bodyPr>
          <a:lstStyle/>
          <a:p>
            <a:pPr algn="r" rtl="1"/>
            <a:r>
              <a:rPr lang="ar-DZ" sz="3600" b="1" dirty="0" smtClean="0">
                <a:solidFill>
                  <a:srgbClr val="FF0000"/>
                </a:solidFill>
                <a:latin typeface="Times New Roman" pitchFamily="18" charset="0"/>
                <a:cs typeface="Times New Roman" pitchFamily="18" charset="0"/>
              </a:rPr>
              <a:t>5. تطور الموانئ :</a:t>
            </a:r>
            <a:endParaRPr lang="fr-FR" sz="3600" dirty="0"/>
          </a:p>
        </p:txBody>
      </p:sp>
      <p:sp>
        <p:nvSpPr>
          <p:cNvPr id="5" name="Rectangle 4"/>
          <p:cNvSpPr/>
          <p:nvPr/>
        </p:nvSpPr>
        <p:spPr>
          <a:xfrm>
            <a:off x="3886200" y="1701225"/>
            <a:ext cx="4903907" cy="584775"/>
          </a:xfrm>
          <a:prstGeom prst="rect">
            <a:avLst/>
          </a:prstGeom>
        </p:spPr>
        <p:txBody>
          <a:bodyPr wrap="none">
            <a:spAutoFit/>
          </a:bodyPr>
          <a:lstStyle/>
          <a:p>
            <a:pPr algn="just" rtl="1"/>
            <a:r>
              <a:rPr lang="ar-DZ" sz="3200" b="1" dirty="0" smtClean="0">
                <a:solidFill>
                  <a:srgbClr val="FF0000"/>
                </a:solidFill>
                <a:latin typeface="Times New Roman" pitchFamily="18" charset="0"/>
                <a:cs typeface="Times New Roman" pitchFamily="18" charset="0"/>
              </a:rPr>
              <a:t>أ. موانئ الجيل الأول ( قبل 1960):</a:t>
            </a:r>
            <a:endParaRPr lang="ar-DZ" sz="2800" b="1" dirty="0" smtClean="0">
              <a:solidFill>
                <a:srgbClr val="FF0000"/>
              </a:solidFill>
              <a:latin typeface="Times New Roman" pitchFamily="18" charset="0"/>
              <a:cs typeface="Times New Roman" pitchFamily="18" charset="0"/>
            </a:endParaRPr>
          </a:p>
        </p:txBody>
      </p:sp>
    </p:spTree>
  </p:cSld>
  <p:clrMapOvr>
    <a:masterClrMapping/>
  </p:clrMapOvr>
  <p:transition>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81800" y="1066800"/>
            <a:ext cx="1981200" cy="646331"/>
          </a:xfrm>
          <a:prstGeom prst="rect">
            <a:avLst/>
          </a:prstGeom>
        </p:spPr>
        <p:txBody>
          <a:bodyPr wrap="square">
            <a:spAutoFit/>
          </a:bodyPr>
          <a:lstStyle/>
          <a:p>
            <a:pPr algn="just" rtl="1"/>
            <a:r>
              <a:rPr lang="ar-DZ" sz="3600" b="1" dirty="0" smtClean="0">
                <a:solidFill>
                  <a:srgbClr val="FF0000"/>
                </a:solidFill>
                <a:latin typeface="Times New Roman" pitchFamily="18" charset="0"/>
                <a:cs typeface="Times New Roman" pitchFamily="18" charset="0"/>
              </a:rPr>
              <a:t>تمهيد:</a:t>
            </a:r>
            <a:endParaRPr lang="fr-FR" sz="3200" dirty="0">
              <a:latin typeface="Times New Roman" pitchFamily="18" charset="0"/>
              <a:cs typeface="Times New Roman" pitchFamily="18" charset="0"/>
            </a:endParaRPr>
          </a:p>
        </p:txBody>
      </p:sp>
      <p:sp>
        <p:nvSpPr>
          <p:cNvPr id="3" name="Rectangle 2"/>
          <p:cNvSpPr/>
          <p:nvPr/>
        </p:nvSpPr>
        <p:spPr>
          <a:xfrm>
            <a:off x="304800" y="2427982"/>
            <a:ext cx="8534400" cy="1077218"/>
          </a:xfrm>
          <a:prstGeom prst="rect">
            <a:avLst/>
          </a:prstGeom>
        </p:spPr>
        <p:txBody>
          <a:bodyPr wrap="square">
            <a:spAutoFit/>
          </a:bodyPr>
          <a:lstStyle/>
          <a:p>
            <a:pPr algn="just" rtl="1"/>
            <a:r>
              <a:rPr lang="ar-DZ" sz="3200" b="1" dirty="0" smtClean="0">
                <a:latin typeface="Times New Roman" pitchFamily="18" charset="0"/>
                <a:cs typeface="Times New Roman" pitchFamily="18" charset="0"/>
              </a:rPr>
              <a:t>   تلعب الموانئ والأسطول التجاري البحري دورا رئيسا في تسهيل حركة البضائع وتخفيض الأسعار ودفع التطور الاقتصادي. </a:t>
            </a:r>
            <a:endParaRPr lang="fr-FR" sz="3200" dirty="0">
              <a:latin typeface="Times New Roman" pitchFamily="18" charset="0"/>
              <a:cs typeface="Times New Roman" pitchFamily="18" charset="0"/>
            </a:endParaRPr>
          </a:p>
        </p:txBody>
      </p:sp>
      <p:sp>
        <p:nvSpPr>
          <p:cNvPr id="5" name="Rectangle 4"/>
          <p:cNvSpPr/>
          <p:nvPr/>
        </p:nvSpPr>
        <p:spPr>
          <a:xfrm>
            <a:off x="304800" y="4028182"/>
            <a:ext cx="8458200" cy="1077218"/>
          </a:xfrm>
          <a:prstGeom prst="rect">
            <a:avLst/>
          </a:prstGeom>
        </p:spPr>
        <p:txBody>
          <a:bodyPr wrap="square">
            <a:spAutoFit/>
          </a:bodyPr>
          <a:lstStyle/>
          <a:p>
            <a:pPr algn="just" rtl="1"/>
            <a:r>
              <a:rPr lang="ar-DZ" sz="3200" b="1" dirty="0" smtClean="0">
                <a:latin typeface="Times New Roman" pitchFamily="18" charset="0"/>
                <a:cs typeface="Times New Roman" pitchFamily="18" charset="0"/>
              </a:rPr>
              <a:t>   إن (85-90)% من حجم التجارة العالمية يتم نقله بواسطة البحر عن طريق الأسطول التجاري العالمي .</a:t>
            </a:r>
            <a:endParaRPr lang="fr-FR" sz="3200" dirty="0">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1905000"/>
            <a:ext cx="8458200" cy="4648200"/>
          </a:xfrm>
        </p:spPr>
        <p:txBody>
          <a:bodyPr>
            <a:noAutofit/>
          </a:bodyPr>
          <a:lstStyle/>
          <a:p>
            <a:pPr marL="280988" indent="-280988" algn="just" rtl="1">
              <a:buClr>
                <a:srgbClr val="FF0000"/>
              </a:buClr>
              <a:buSzPct val="80000"/>
              <a:buFont typeface="Wingdings" pitchFamily="2" charset="2"/>
              <a:buChar char="ü"/>
            </a:pPr>
            <a:r>
              <a:rPr lang="ar-DZ" sz="2800" b="1" dirty="0" smtClean="0">
                <a:solidFill>
                  <a:schemeClr val="tx1"/>
                </a:solidFill>
                <a:latin typeface="Times New Roman" pitchFamily="18" charset="0"/>
                <a:cs typeface="Times New Roman" pitchFamily="18" charset="0"/>
              </a:rPr>
              <a:t>تسود الاقتصاديات الصناعية المتقدمة</a:t>
            </a:r>
            <a:endParaRPr lang="fr-FR" sz="2800" b="1" dirty="0" smtClean="0">
              <a:solidFill>
                <a:schemeClr val="tx1"/>
              </a:solidFill>
              <a:latin typeface="Times New Roman" pitchFamily="18" charset="0"/>
              <a:cs typeface="Times New Roman" pitchFamily="18" charset="0"/>
            </a:endParaRPr>
          </a:p>
          <a:p>
            <a:pPr marL="280988" lvl="0" indent="-280988" algn="just" rtl="1">
              <a:buClr>
                <a:srgbClr val="FF0000"/>
              </a:buClr>
              <a:buSzPct val="80000"/>
              <a:buFont typeface="Wingdings" pitchFamily="2" charset="2"/>
              <a:buChar char="ü"/>
            </a:pPr>
            <a:r>
              <a:rPr lang="ar-DZ" sz="2800" b="1" dirty="0" smtClean="0">
                <a:solidFill>
                  <a:schemeClr val="tx1"/>
                </a:solidFill>
                <a:latin typeface="Times New Roman" pitchFamily="18" charset="0"/>
                <a:cs typeface="Times New Roman" pitchFamily="18" charset="0"/>
              </a:rPr>
              <a:t>تطور البنية التحتية للموانئ.</a:t>
            </a:r>
            <a:endParaRPr lang="fr-FR" sz="2800" b="1" dirty="0" smtClean="0">
              <a:solidFill>
                <a:schemeClr val="tx1"/>
              </a:solidFill>
              <a:latin typeface="Times New Roman" pitchFamily="18" charset="0"/>
              <a:cs typeface="Times New Roman" pitchFamily="18" charset="0"/>
            </a:endParaRPr>
          </a:p>
          <a:p>
            <a:pPr marL="280988" lvl="0" indent="-280988" algn="just" rtl="1">
              <a:buClr>
                <a:srgbClr val="FF0000"/>
              </a:buClr>
              <a:buSzPct val="80000"/>
              <a:buFont typeface="Wingdings" pitchFamily="2" charset="2"/>
              <a:buChar char="ü"/>
            </a:pPr>
            <a:r>
              <a:rPr lang="ar-DZ" sz="2800" b="1" dirty="0" smtClean="0">
                <a:solidFill>
                  <a:schemeClr val="tx1"/>
                </a:solidFill>
                <a:latin typeface="Times New Roman" pitchFamily="18" charset="0"/>
                <a:cs typeface="Times New Roman" pitchFamily="18" charset="0"/>
              </a:rPr>
              <a:t>اقتصاديات الحجم الكبير.</a:t>
            </a:r>
          </a:p>
          <a:p>
            <a:pPr marL="280988" lvl="0" indent="-280988" algn="just" rtl="1">
              <a:buClr>
                <a:srgbClr val="FF0000"/>
              </a:buClr>
              <a:buSzPct val="80000"/>
              <a:buFont typeface="Wingdings" pitchFamily="2" charset="2"/>
              <a:buChar char="ü"/>
            </a:pPr>
            <a:r>
              <a:rPr lang="ar-DZ" sz="2800" b="1" dirty="0" smtClean="0">
                <a:solidFill>
                  <a:schemeClr val="tx1"/>
                </a:solidFill>
                <a:latin typeface="Times New Roman" pitchFamily="18" charset="0"/>
                <a:cs typeface="Times New Roman" pitchFamily="18" charset="0"/>
              </a:rPr>
              <a:t>إنتاجية مرتفعة ومرونة عالية وتكاليف منخفضة.</a:t>
            </a:r>
            <a:endParaRPr lang="fr-FR" sz="2800" b="1" dirty="0" smtClean="0">
              <a:solidFill>
                <a:schemeClr val="tx1"/>
              </a:solidFill>
              <a:latin typeface="Times New Roman" pitchFamily="18" charset="0"/>
              <a:cs typeface="Times New Roman" pitchFamily="18" charset="0"/>
            </a:endParaRPr>
          </a:p>
          <a:p>
            <a:pPr marL="280988" lvl="0" indent="-280988" algn="just" rtl="1">
              <a:buClr>
                <a:srgbClr val="FF0000"/>
              </a:buClr>
              <a:buSzPct val="80000"/>
              <a:buFont typeface="Wingdings" pitchFamily="2" charset="2"/>
              <a:buChar char="ü"/>
            </a:pPr>
            <a:r>
              <a:rPr lang="ar-DZ" sz="2800" b="1" dirty="0" smtClean="0">
                <a:solidFill>
                  <a:schemeClr val="tx1"/>
                </a:solidFill>
                <a:latin typeface="Times New Roman" pitchFamily="18" charset="0"/>
                <a:cs typeface="Times New Roman" pitchFamily="18" charset="0"/>
              </a:rPr>
              <a:t>تخصص البضائع (حاويات، نفط....).</a:t>
            </a:r>
          </a:p>
          <a:p>
            <a:pPr marL="280988" lvl="0" indent="-280988" algn="just" rtl="1">
              <a:buClr>
                <a:srgbClr val="FF0000"/>
              </a:buClr>
              <a:buSzPct val="80000"/>
              <a:buFont typeface="Wingdings" pitchFamily="2" charset="2"/>
              <a:buChar char="ü"/>
            </a:pPr>
            <a:r>
              <a:rPr lang="ar-DZ" sz="2800" b="1" dirty="0" smtClean="0">
                <a:solidFill>
                  <a:schemeClr val="tx1"/>
                </a:solidFill>
                <a:latin typeface="Times New Roman" pitchFamily="18" charset="0"/>
                <a:cs typeface="Times New Roman" pitchFamily="18" charset="0"/>
              </a:rPr>
              <a:t>أنشطة القيمة المضافة ( جذب الصناعة التحويلية والسيارات).</a:t>
            </a:r>
            <a:endParaRPr lang="fr-FR" sz="2800" b="1" dirty="0" smtClean="0">
              <a:solidFill>
                <a:schemeClr val="tx1"/>
              </a:solidFill>
              <a:latin typeface="Times New Roman" pitchFamily="18" charset="0"/>
              <a:cs typeface="Times New Roman" pitchFamily="18" charset="0"/>
            </a:endParaRPr>
          </a:p>
          <a:p>
            <a:pPr marL="280988" lvl="0" indent="-280988" algn="just" rtl="1">
              <a:buClr>
                <a:srgbClr val="FF0000"/>
              </a:buClr>
              <a:buSzPct val="80000"/>
              <a:buFont typeface="Wingdings" pitchFamily="2" charset="2"/>
              <a:buChar char="ü"/>
            </a:pPr>
            <a:r>
              <a:rPr lang="ar-DZ" sz="2800" b="1" dirty="0" smtClean="0">
                <a:solidFill>
                  <a:schemeClr val="tx1"/>
                </a:solidFill>
                <a:latin typeface="Times New Roman" pitchFamily="18" charset="0"/>
                <a:cs typeface="Times New Roman" pitchFamily="18" charset="0"/>
              </a:rPr>
              <a:t>استخدام نظم نقل متعددة الوسائط.</a:t>
            </a:r>
            <a:endParaRPr lang="fr-FR" sz="2800" b="1" dirty="0" smtClean="0">
              <a:solidFill>
                <a:schemeClr val="tx1"/>
              </a:solidFill>
              <a:latin typeface="Times New Roman" pitchFamily="18" charset="0"/>
              <a:cs typeface="Times New Roman" pitchFamily="18" charset="0"/>
            </a:endParaRPr>
          </a:p>
          <a:p>
            <a:pPr marL="280988" lvl="0" indent="-280988" algn="just" rtl="1">
              <a:buClr>
                <a:srgbClr val="FF0000"/>
              </a:buClr>
              <a:buSzPct val="80000"/>
              <a:buFont typeface="Wingdings" pitchFamily="2" charset="2"/>
              <a:buChar char="ü"/>
            </a:pPr>
            <a:r>
              <a:rPr lang="ar-DZ" sz="2800" b="1" dirty="0" smtClean="0">
                <a:solidFill>
                  <a:schemeClr val="tx1"/>
                </a:solidFill>
                <a:latin typeface="Times New Roman" pitchFamily="18" charset="0"/>
                <a:cs typeface="Times New Roman" pitchFamily="18" charset="0"/>
              </a:rPr>
              <a:t>تنظيم وإدارة مركزية.</a:t>
            </a:r>
          </a:p>
          <a:p>
            <a:pPr marL="280988" indent="-280988" algn="r" rtl="1">
              <a:buClr>
                <a:srgbClr val="FF0000"/>
              </a:buClr>
              <a:buSzPct val="80000"/>
              <a:buFont typeface="Wingdings" pitchFamily="2" charset="2"/>
              <a:buChar char="ü"/>
            </a:pPr>
            <a:r>
              <a:rPr lang="ar-DZ" sz="2800" b="1" dirty="0" smtClean="0">
                <a:solidFill>
                  <a:srgbClr val="FF0000"/>
                </a:solidFill>
                <a:latin typeface="Times New Roman" pitchFamily="18" charset="0"/>
                <a:cs typeface="Times New Roman" pitchFamily="18" charset="0"/>
              </a:rPr>
              <a:t>من أمثلتها</a:t>
            </a:r>
            <a:r>
              <a:rPr lang="fr-FR" sz="2800" b="1" dirty="0" smtClean="0">
                <a:solidFill>
                  <a:srgbClr val="FF0000"/>
                </a:solidFill>
                <a:latin typeface="Times New Roman" pitchFamily="18" charset="0"/>
                <a:cs typeface="Times New Roman" pitchFamily="18" charset="0"/>
              </a:rPr>
              <a:t> </a:t>
            </a:r>
            <a:r>
              <a:rPr lang="ar-DZ" sz="2800" b="1" dirty="0" smtClean="0">
                <a:solidFill>
                  <a:srgbClr val="FF0000"/>
                </a:solidFill>
                <a:latin typeface="Times New Roman" pitchFamily="18" charset="0"/>
                <a:cs typeface="Times New Roman" pitchFamily="18" charset="0"/>
              </a:rPr>
              <a:t> </a:t>
            </a:r>
            <a:r>
              <a:rPr lang="fr-FR" sz="2800" b="1" dirty="0" smtClean="0">
                <a:solidFill>
                  <a:schemeClr val="tx1"/>
                </a:solidFill>
                <a:latin typeface="Times New Roman" pitchFamily="18" charset="0"/>
                <a:cs typeface="Times New Roman" pitchFamily="18" charset="0"/>
              </a:rPr>
              <a:t>Dublin (Ireland)</a:t>
            </a:r>
            <a:r>
              <a:rPr lang="ar-DZ" sz="2800" b="1" dirty="0" smtClean="0">
                <a:solidFill>
                  <a:schemeClr val="tx1"/>
                </a:solidFill>
                <a:latin typeface="Times New Roman" pitchFamily="18" charset="0"/>
                <a:cs typeface="Times New Roman" pitchFamily="18" charset="0"/>
              </a:rPr>
              <a:t>، </a:t>
            </a:r>
            <a:r>
              <a:rPr lang="fr-FR" sz="2800" b="1" dirty="0" smtClean="0">
                <a:solidFill>
                  <a:schemeClr val="tx1"/>
                </a:solidFill>
                <a:latin typeface="Times New Roman" pitchFamily="18" charset="0"/>
                <a:cs typeface="Times New Roman" pitchFamily="18" charset="0"/>
              </a:rPr>
              <a:t>Selangor (Malaysia</a:t>
            </a:r>
            <a:r>
              <a:rPr lang="fr-FR" sz="2800" dirty="0" smtClean="0"/>
              <a:t>)</a:t>
            </a:r>
            <a:endParaRPr lang="fr-FR" sz="2800" b="1" dirty="0" smtClean="0">
              <a:solidFill>
                <a:schemeClr val="tx1"/>
              </a:solidFill>
              <a:latin typeface="Times New Roman" pitchFamily="18" charset="0"/>
              <a:cs typeface="Times New Roman" pitchFamily="18" charset="0"/>
            </a:endParaRPr>
          </a:p>
          <a:p>
            <a:pPr marL="3175" lvl="0" indent="-3175" algn="just" rtl="1">
              <a:buClr>
                <a:srgbClr val="FF0000"/>
              </a:buClr>
              <a:buFont typeface="Wingdings" pitchFamily="2" charset="2"/>
              <a:buChar char="ü"/>
            </a:pPr>
            <a:endParaRPr lang="fr-FR" b="1" dirty="0" smtClean="0">
              <a:solidFill>
                <a:schemeClr val="tx1"/>
              </a:solidFill>
              <a:latin typeface="Times New Roman" pitchFamily="18" charset="0"/>
              <a:cs typeface="Times New Roman" pitchFamily="18" charset="0"/>
            </a:endParaRPr>
          </a:p>
        </p:txBody>
      </p:sp>
      <p:sp>
        <p:nvSpPr>
          <p:cNvPr id="4" name="Rectangle 3"/>
          <p:cNvSpPr/>
          <p:nvPr/>
        </p:nvSpPr>
        <p:spPr>
          <a:xfrm>
            <a:off x="3276600" y="1091625"/>
            <a:ext cx="5562600" cy="584775"/>
          </a:xfrm>
          <a:prstGeom prst="rect">
            <a:avLst/>
          </a:prstGeom>
        </p:spPr>
        <p:txBody>
          <a:bodyPr wrap="square">
            <a:spAutoFit/>
          </a:bodyPr>
          <a:lstStyle/>
          <a:p>
            <a:pPr algn="r" rtl="1"/>
            <a:r>
              <a:rPr lang="ar-DZ" sz="3200" b="1" dirty="0" smtClean="0">
                <a:solidFill>
                  <a:srgbClr val="FF0000"/>
                </a:solidFill>
                <a:latin typeface="Times New Roman" pitchFamily="18" charset="0"/>
                <a:cs typeface="Times New Roman" pitchFamily="18" charset="0"/>
              </a:rPr>
              <a:t>ب. موانئ الجيل الثاني (60- 80):</a:t>
            </a:r>
            <a:endParaRPr lang="fr-FR" sz="3200" dirty="0"/>
          </a:p>
        </p:txBody>
      </p:sp>
    </p:spTree>
  </p:cSld>
  <p:clrMapOvr>
    <a:masterClrMapping/>
  </p:clrMapOvr>
  <p:transition>
    <p:cover dir="l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2400" y="2057400"/>
            <a:ext cx="8610600" cy="4648200"/>
          </a:xfrm>
        </p:spPr>
        <p:txBody>
          <a:bodyPr>
            <a:normAutofit/>
          </a:bodyPr>
          <a:lstStyle/>
          <a:p>
            <a:pPr marL="277813" indent="-277813" algn="just" rtl="1">
              <a:buClr>
                <a:srgbClr val="FF0000"/>
              </a:buClr>
              <a:buSzPct val="80000"/>
              <a:buFont typeface="Wingdings" pitchFamily="2" charset="2"/>
              <a:buChar char="ü"/>
              <a:tabLst>
                <a:tab pos="176213" algn="l"/>
              </a:tabLst>
            </a:pPr>
            <a:r>
              <a:rPr lang="ar-DZ" sz="2800" b="1" dirty="0" smtClean="0">
                <a:solidFill>
                  <a:schemeClr val="tx1"/>
                </a:solidFill>
                <a:latin typeface="Times New Roman" pitchFamily="18" charset="0"/>
                <a:cs typeface="Times New Roman" pitchFamily="18" charset="0"/>
              </a:rPr>
              <a:t>منتشرة في اقتصاديات ما بعد التصنيع لدول متطورة اقتصاديا.</a:t>
            </a:r>
            <a:endParaRPr lang="fr-FR" sz="2800" b="1" dirty="0" smtClean="0">
              <a:solidFill>
                <a:schemeClr val="tx1"/>
              </a:solidFill>
              <a:latin typeface="Times New Roman" pitchFamily="18" charset="0"/>
              <a:cs typeface="Times New Roman" pitchFamily="18" charset="0"/>
            </a:endParaRPr>
          </a:p>
          <a:p>
            <a:pPr marL="277813" lvl="0" indent="-277813" algn="just" rtl="1">
              <a:buClr>
                <a:srgbClr val="FF0000"/>
              </a:buClr>
              <a:buSzPct val="80000"/>
              <a:buFont typeface="Wingdings" pitchFamily="2" charset="2"/>
              <a:buChar char="ü"/>
              <a:tabLst>
                <a:tab pos="176213" algn="l"/>
              </a:tabLst>
            </a:pPr>
            <a:r>
              <a:rPr lang="ar-DZ" sz="2800" b="1" dirty="0" smtClean="0">
                <a:solidFill>
                  <a:schemeClr val="tx1"/>
                </a:solidFill>
                <a:latin typeface="Times New Roman" pitchFamily="18" charset="0"/>
                <a:cs typeface="Times New Roman" pitchFamily="18" charset="0"/>
              </a:rPr>
              <a:t>استخدام أجهزة آلية في العمليات الجمركية والرقابية.</a:t>
            </a:r>
            <a:endParaRPr lang="fr-FR" sz="2800" b="1" dirty="0" smtClean="0">
              <a:solidFill>
                <a:schemeClr val="tx1"/>
              </a:solidFill>
              <a:latin typeface="Times New Roman" pitchFamily="18" charset="0"/>
              <a:cs typeface="Times New Roman" pitchFamily="18" charset="0"/>
            </a:endParaRPr>
          </a:p>
          <a:p>
            <a:pPr marL="277813" lvl="0" indent="-277813" algn="just" rtl="1">
              <a:buClr>
                <a:srgbClr val="FF0000"/>
              </a:buClr>
              <a:buSzPct val="80000"/>
              <a:buFont typeface="Wingdings" pitchFamily="2" charset="2"/>
              <a:buChar char="ü"/>
              <a:tabLst>
                <a:tab pos="176213" algn="l"/>
              </a:tabLst>
            </a:pPr>
            <a:r>
              <a:rPr lang="ar-DZ" sz="2800" b="1" dirty="0" smtClean="0">
                <a:solidFill>
                  <a:schemeClr val="tx1"/>
                </a:solidFill>
                <a:latin typeface="Times New Roman" pitchFamily="18" charset="0"/>
                <a:cs typeface="Times New Roman" pitchFamily="18" charset="0"/>
              </a:rPr>
              <a:t>تكامل فعال بين الوسائط المتعددة </a:t>
            </a:r>
            <a:r>
              <a:rPr lang="en-US" sz="2800" b="1" dirty="0" smtClean="0">
                <a:solidFill>
                  <a:schemeClr val="tx1"/>
                </a:solidFill>
                <a:latin typeface="Times New Roman" pitchFamily="18" charset="0"/>
                <a:cs typeface="Times New Roman" pitchFamily="18" charset="0"/>
              </a:rPr>
              <a:t>Multimodal</a:t>
            </a:r>
            <a:r>
              <a:rPr lang="ar-DZ" sz="2800" b="1" dirty="0" smtClean="0">
                <a:solidFill>
                  <a:schemeClr val="tx1"/>
                </a:solidFill>
                <a:latin typeface="Times New Roman" pitchFamily="18" charset="0"/>
                <a:cs typeface="Times New Roman" pitchFamily="18" charset="0"/>
              </a:rPr>
              <a:t>.</a:t>
            </a:r>
            <a:endParaRPr lang="fr-FR" sz="2800" b="1" dirty="0" smtClean="0">
              <a:solidFill>
                <a:schemeClr val="tx1"/>
              </a:solidFill>
              <a:latin typeface="Times New Roman" pitchFamily="18" charset="0"/>
              <a:cs typeface="Times New Roman" pitchFamily="18" charset="0"/>
            </a:endParaRPr>
          </a:p>
          <a:p>
            <a:pPr marL="277813" lvl="0" indent="-277813" algn="just" rtl="1">
              <a:buClr>
                <a:srgbClr val="FF0000"/>
              </a:buClr>
              <a:buSzPct val="80000"/>
              <a:buFont typeface="Wingdings" pitchFamily="2" charset="2"/>
              <a:buChar char="ü"/>
              <a:tabLst>
                <a:tab pos="176213" algn="l"/>
              </a:tabLst>
            </a:pPr>
            <a:r>
              <a:rPr lang="ar-DZ" sz="2800" b="1" dirty="0" smtClean="0">
                <a:solidFill>
                  <a:schemeClr val="tx1"/>
                </a:solidFill>
                <a:latin typeface="Times New Roman" pitchFamily="18" charset="0"/>
                <a:cs typeface="Times New Roman" pitchFamily="18" charset="0"/>
              </a:rPr>
              <a:t>سرعة عالية ومرونة فائقة وانخفاض في التكلفة.</a:t>
            </a:r>
            <a:endParaRPr lang="fr-FR" sz="2800" b="1" dirty="0" smtClean="0">
              <a:solidFill>
                <a:schemeClr val="tx1"/>
              </a:solidFill>
              <a:latin typeface="Times New Roman" pitchFamily="18" charset="0"/>
              <a:cs typeface="Times New Roman" pitchFamily="18" charset="0"/>
            </a:endParaRPr>
          </a:p>
          <a:p>
            <a:pPr marL="277813" lvl="0" indent="-277813" algn="just" rtl="1">
              <a:buClr>
                <a:srgbClr val="FF0000"/>
              </a:buClr>
              <a:buSzPct val="80000"/>
              <a:buFont typeface="Wingdings" pitchFamily="2" charset="2"/>
              <a:buChar char="ü"/>
              <a:tabLst>
                <a:tab pos="176213" algn="l"/>
              </a:tabLst>
            </a:pPr>
            <a:r>
              <a:rPr lang="ar-DZ" sz="2800" b="1" dirty="0" smtClean="0">
                <a:solidFill>
                  <a:schemeClr val="tx1"/>
                </a:solidFill>
                <a:latin typeface="Times New Roman" pitchFamily="18" charset="0"/>
                <a:cs typeface="Times New Roman" pitchFamily="18" charset="0"/>
              </a:rPr>
              <a:t>استخدام عمليات ومواصفات المحور المغذي </a:t>
            </a:r>
            <a:r>
              <a:rPr lang="en-US" sz="2800" b="1" dirty="0" smtClean="0">
                <a:solidFill>
                  <a:schemeClr val="tx1"/>
                </a:solidFill>
                <a:latin typeface="Times New Roman" pitchFamily="18" charset="0"/>
                <a:cs typeface="Times New Roman" pitchFamily="18" charset="0"/>
              </a:rPr>
              <a:t>Hub feeling</a:t>
            </a:r>
            <a:r>
              <a:rPr lang="ar-DZ" sz="2800" b="1" dirty="0" smtClean="0">
                <a:solidFill>
                  <a:schemeClr val="tx1"/>
                </a:solidFill>
                <a:latin typeface="Times New Roman" pitchFamily="18" charset="0"/>
                <a:cs typeface="Times New Roman" pitchFamily="18" charset="0"/>
              </a:rPr>
              <a:t>.</a:t>
            </a:r>
            <a:endParaRPr lang="fr-FR" sz="2800" b="1" dirty="0" smtClean="0">
              <a:solidFill>
                <a:schemeClr val="tx1"/>
              </a:solidFill>
              <a:latin typeface="Times New Roman" pitchFamily="18" charset="0"/>
              <a:cs typeface="Times New Roman" pitchFamily="18" charset="0"/>
            </a:endParaRPr>
          </a:p>
          <a:p>
            <a:pPr marL="277813" lvl="0" indent="-277813" algn="just" rtl="1">
              <a:buClr>
                <a:srgbClr val="FF0000"/>
              </a:buClr>
              <a:buSzPct val="80000"/>
              <a:buFont typeface="Wingdings" pitchFamily="2" charset="2"/>
              <a:buChar char="ü"/>
              <a:tabLst>
                <a:tab pos="176213" algn="l"/>
              </a:tabLst>
            </a:pPr>
            <a:r>
              <a:rPr lang="ar-DZ" sz="2800" b="1" dirty="0" smtClean="0">
                <a:solidFill>
                  <a:schemeClr val="tx1"/>
                </a:solidFill>
                <a:latin typeface="Times New Roman" pitchFamily="18" charset="0"/>
                <a:cs typeface="Times New Roman" pitchFamily="18" charset="0"/>
              </a:rPr>
              <a:t>تخصص في البضائع(موانئ متخصصة).</a:t>
            </a:r>
            <a:endParaRPr lang="fr-FR" sz="2800" b="1" dirty="0" smtClean="0">
              <a:solidFill>
                <a:schemeClr val="tx1"/>
              </a:solidFill>
              <a:latin typeface="Times New Roman" pitchFamily="18" charset="0"/>
              <a:cs typeface="Times New Roman" pitchFamily="18" charset="0"/>
            </a:endParaRPr>
          </a:p>
          <a:p>
            <a:pPr marL="277813" lvl="0" indent="-277813" algn="just" rtl="1">
              <a:buClr>
                <a:srgbClr val="FF0000"/>
              </a:buClr>
              <a:buSzPct val="80000"/>
              <a:buFont typeface="Wingdings" pitchFamily="2" charset="2"/>
              <a:buChar char="ü"/>
              <a:tabLst>
                <a:tab pos="176213" algn="l"/>
              </a:tabLst>
            </a:pPr>
            <a:r>
              <a:rPr lang="ar-DZ" sz="2800" b="1" dirty="0" smtClean="0">
                <a:solidFill>
                  <a:schemeClr val="tx1"/>
                </a:solidFill>
                <a:latin typeface="Times New Roman" pitchFamily="18" charset="0"/>
                <a:cs typeface="Times New Roman" pitchFamily="18" charset="0"/>
              </a:rPr>
              <a:t>تعاظم نشاطات القيمة المضافة </a:t>
            </a:r>
            <a:r>
              <a:rPr lang="en-US" sz="2800" b="1" dirty="0" smtClean="0">
                <a:solidFill>
                  <a:schemeClr val="tx1"/>
                </a:solidFill>
                <a:latin typeface="Times New Roman" pitchFamily="18" charset="0"/>
                <a:cs typeface="Times New Roman" pitchFamily="18" charset="0"/>
              </a:rPr>
              <a:t>Activities Value Added</a:t>
            </a:r>
            <a:r>
              <a:rPr lang="ar-DZ" sz="2800" b="1" dirty="0" smtClean="0">
                <a:solidFill>
                  <a:schemeClr val="tx1"/>
                </a:solidFill>
                <a:latin typeface="Times New Roman" pitchFamily="18" charset="0"/>
                <a:cs typeface="Times New Roman" pitchFamily="18" charset="0"/>
              </a:rPr>
              <a:t>.</a:t>
            </a:r>
            <a:endParaRPr lang="fr-FR" sz="2800" b="1" dirty="0" smtClean="0">
              <a:solidFill>
                <a:schemeClr val="tx1"/>
              </a:solidFill>
              <a:latin typeface="Times New Roman" pitchFamily="18" charset="0"/>
              <a:cs typeface="Times New Roman" pitchFamily="18" charset="0"/>
            </a:endParaRPr>
          </a:p>
          <a:p>
            <a:pPr marL="277813" lvl="0" indent="-277813" algn="just" rtl="1">
              <a:buClr>
                <a:srgbClr val="FF0000"/>
              </a:buClr>
              <a:buSzPct val="80000"/>
              <a:buFont typeface="Wingdings" pitchFamily="2" charset="2"/>
              <a:buChar char="ü"/>
              <a:tabLst>
                <a:tab pos="176213" algn="l"/>
              </a:tabLst>
            </a:pPr>
            <a:r>
              <a:rPr lang="ar-DZ" sz="2800" b="1" dirty="0" smtClean="0">
                <a:solidFill>
                  <a:schemeClr val="tx1"/>
                </a:solidFill>
                <a:latin typeface="Times New Roman" pitchFamily="18" charset="0"/>
                <a:cs typeface="Times New Roman" pitchFamily="18" charset="0"/>
              </a:rPr>
              <a:t>المجتمعات ملتحمة بالميناء( أهمية ظهير الميناء)</a:t>
            </a:r>
          </a:p>
          <a:p>
            <a:pPr marL="277813" lvl="0" indent="-277813" algn="just" rtl="1">
              <a:buClr>
                <a:srgbClr val="FF0000"/>
              </a:buClr>
              <a:buSzPct val="80000"/>
              <a:buFont typeface="Wingdings" pitchFamily="2" charset="2"/>
              <a:buChar char="ü"/>
              <a:tabLst>
                <a:tab pos="176213" algn="l"/>
              </a:tabLst>
            </a:pPr>
            <a:r>
              <a:rPr lang="ar-DZ" sz="2800" b="1" dirty="0" smtClean="0">
                <a:solidFill>
                  <a:srgbClr val="FF0000"/>
                </a:solidFill>
                <a:latin typeface="Times New Roman" pitchFamily="18" charset="0"/>
                <a:cs typeface="Times New Roman" pitchFamily="18" charset="0"/>
              </a:rPr>
              <a:t>من أمثلتها: </a:t>
            </a:r>
            <a:r>
              <a:rPr lang="ar-DZ" sz="2800" b="1" dirty="0" smtClean="0">
                <a:solidFill>
                  <a:schemeClr val="tx1"/>
                </a:solidFill>
                <a:latin typeface="Times New Roman" pitchFamily="18" charset="0"/>
                <a:cs typeface="Times New Roman" pitchFamily="18" charset="0"/>
              </a:rPr>
              <a:t>طنجة، مارسيليا، </a:t>
            </a:r>
            <a:r>
              <a:rPr lang="ar-DZ" sz="2800" b="1" dirty="0" err="1" smtClean="0">
                <a:solidFill>
                  <a:schemeClr val="tx1"/>
                </a:solidFill>
                <a:latin typeface="Times New Roman" pitchFamily="18" charset="0"/>
                <a:cs typeface="Times New Roman" pitchFamily="18" charset="0"/>
              </a:rPr>
              <a:t>بيرايوس</a:t>
            </a:r>
            <a:r>
              <a:rPr lang="ar-DZ" sz="2800" b="1" dirty="0" smtClean="0">
                <a:solidFill>
                  <a:schemeClr val="tx1"/>
                </a:solidFill>
                <a:latin typeface="Times New Roman" pitchFamily="18" charset="0"/>
                <a:cs typeface="Times New Roman" pitchFamily="18" charset="0"/>
              </a:rPr>
              <a:t> (اليونان)، روما ..</a:t>
            </a:r>
          </a:p>
          <a:p>
            <a:pPr marL="277813" indent="-277813" algn="r" rtl="1">
              <a:buClr>
                <a:srgbClr val="FF0000"/>
              </a:buClr>
              <a:buSzPct val="80000"/>
              <a:buFont typeface="Wingdings" pitchFamily="2" charset="2"/>
              <a:buChar char="ü"/>
              <a:tabLst>
                <a:tab pos="176213" algn="l"/>
              </a:tabLst>
            </a:pPr>
            <a:endParaRPr lang="fr-FR" b="1" dirty="0">
              <a:solidFill>
                <a:schemeClr val="tx1"/>
              </a:solidFill>
              <a:latin typeface="Times New Roman" pitchFamily="18" charset="0"/>
              <a:cs typeface="Times New Roman" pitchFamily="18" charset="0"/>
            </a:endParaRPr>
          </a:p>
        </p:txBody>
      </p:sp>
      <p:sp>
        <p:nvSpPr>
          <p:cNvPr id="4" name="Rectangle 3"/>
          <p:cNvSpPr/>
          <p:nvPr/>
        </p:nvSpPr>
        <p:spPr>
          <a:xfrm>
            <a:off x="4211754" y="1244025"/>
            <a:ext cx="4551246" cy="584775"/>
          </a:xfrm>
          <a:prstGeom prst="rect">
            <a:avLst/>
          </a:prstGeom>
        </p:spPr>
        <p:txBody>
          <a:bodyPr wrap="none">
            <a:spAutoFit/>
          </a:bodyPr>
          <a:lstStyle/>
          <a:p>
            <a:pPr algn="r" rtl="1"/>
            <a:r>
              <a:rPr lang="ar-DZ" sz="3200" b="1" dirty="0" smtClean="0">
                <a:solidFill>
                  <a:srgbClr val="FF0000"/>
                </a:solidFill>
                <a:latin typeface="Times New Roman" pitchFamily="18" charset="0"/>
                <a:cs typeface="Times New Roman" pitchFamily="18" charset="0"/>
              </a:rPr>
              <a:t>ج. موانئ الجيل الثالث(80- 90):</a:t>
            </a:r>
            <a:endParaRPr lang="fr-FR" sz="3200" dirty="0"/>
          </a:p>
        </p:txBody>
      </p:sp>
    </p:spTree>
  </p:cSld>
  <p:clrMapOvr>
    <a:masterClrMapping/>
  </p:clrMapOvr>
  <p:transition>
    <p:cover dir="l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1905000"/>
            <a:ext cx="8534400" cy="4572000"/>
          </a:xfrm>
        </p:spPr>
        <p:txBody>
          <a:bodyPr>
            <a:normAutofit/>
          </a:bodyPr>
          <a:lstStyle/>
          <a:p>
            <a:pPr marL="236538" indent="-236538" algn="r" rtl="1">
              <a:buClr>
                <a:srgbClr val="FF0000"/>
              </a:buClr>
              <a:buSzPct val="80000"/>
              <a:buFont typeface="Wingdings" pitchFamily="2" charset="2"/>
              <a:buChar char="ü"/>
            </a:pPr>
            <a:r>
              <a:rPr lang="ar-DZ" sz="2800" b="1" dirty="0" smtClean="0">
                <a:solidFill>
                  <a:schemeClr val="tx1"/>
                </a:solidFill>
                <a:latin typeface="Times New Roman" pitchFamily="18" charset="0"/>
                <a:cs typeface="Times New Roman" pitchFamily="18" charset="0"/>
              </a:rPr>
              <a:t>ميكنة كلية لعمليات النقل والعمليات المكملة الأخرى.</a:t>
            </a:r>
            <a:endParaRPr lang="fr-FR" sz="2800" b="1" dirty="0" smtClean="0">
              <a:solidFill>
                <a:schemeClr val="tx1"/>
              </a:solidFill>
              <a:latin typeface="Times New Roman" pitchFamily="18" charset="0"/>
              <a:cs typeface="Times New Roman" pitchFamily="18" charset="0"/>
            </a:endParaRPr>
          </a:p>
          <a:p>
            <a:pPr marL="236538" indent="-236538" algn="r" rtl="1">
              <a:buClr>
                <a:srgbClr val="FF0000"/>
              </a:buClr>
              <a:buSzPct val="80000"/>
              <a:buFont typeface="Wingdings" pitchFamily="2" charset="2"/>
              <a:buChar char="ü"/>
            </a:pPr>
            <a:r>
              <a:rPr lang="ar-DZ" sz="2800" b="1" dirty="0" smtClean="0">
                <a:solidFill>
                  <a:schemeClr val="tx1"/>
                </a:solidFill>
                <a:latin typeface="Times New Roman" pitchFamily="18" charset="0"/>
                <a:cs typeface="Times New Roman" pitchFamily="18" charset="0"/>
              </a:rPr>
              <a:t>نظام معلومات </a:t>
            </a:r>
            <a:r>
              <a:rPr lang="ar-DZ" sz="2800" b="1" dirty="0" err="1" smtClean="0">
                <a:solidFill>
                  <a:schemeClr val="tx1"/>
                </a:solidFill>
                <a:latin typeface="Times New Roman" pitchFamily="18" charset="0"/>
                <a:cs typeface="Times New Roman" pitchFamily="18" charset="0"/>
              </a:rPr>
              <a:t>محوسب</a:t>
            </a:r>
            <a:r>
              <a:rPr lang="ar-DZ" sz="2800" b="1" dirty="0" smtClean="0">
                <a:solidFill>
                  <a:schemeClr val="tx1"/>
                </a:solidFill>
                <a:latin typeface="Times New Roman" pitchFamily="18" charset="0"/>
                <a:cs typeface="Times New Roman" pitchFamily="18" charset="0"/>
              </a:rPr>
              <a:t> وآلي  دقيق جدا.</a:t>
            </a:r>
            <a:endParaRPr lang="fr-FR" sz="2800" b="1" dirty="0" smtClean="0">
              <a:solidFill>
                <a:schemeClr val="tx1"/>
              </a:solidFill>
              <a:latin typeface="Times New Roman" pitchFamily="18" charset="0"/>
              <a:cs typeface="Times New Roman" pitchFamily="18" charset="0"/>
            </a:endParaRPr>
          </a:p>
          <a:p>
            <a:pPr marL="236538" indent="-236538" algn="r" rtl="1">
              <a:buClr>
                <a:srgbClr val="FF0000"/>
              </a:buClr>
              <a:buSzPct val="80000"/>
              <a:buFont typeface="Wingdings" pitchFamily="2" charset="2"/>
              <a:buChar char="ü"/>
            </a:pPr>
            <a:r>
              <a:rPr lang="ar-DZ" sz="2800" b="1" dirty="0" smtClean="0">
                <a:solidFill>
                  <a:schemeClr val="tx1"/>
                </a:solidFill>
                <a:latin typeface="Times New Roman" pitchFamily="18" charset="0"/>
                <a:cs typeface="Times New Roman" pitchFamily="18" charset="0"/>
              </a:rPr>
              <a:t>سرعة كبيرة في التداول وانخفاض في التكاليف.</a:t>
            </a:r>
          </a:p>
          <a:p>
            <a:pPr marL="236538" indent="-236538" algn="r" rtl="1">
              <a:buClr>
                <a:srgbClr val="FF0000"/>
              </a:buClr>
              <a:buSzPct val="80000"/>
              <a:buFont typeface="Wingdings" pitchFamily="2" charset="2"/>
              <a:buChar char="ü"/>
            </a:pPr>
            <a:r>
              <a:rPr lang="ar-DZ" sz="2800" b="1" dirty="0" smtClean="0">
                <a:solidFill>
                  <a:schemeClr val="tx1"/>
                </a:solidFill>
                <a:latin typeface="Times New Roman" pitchFamily="18" charset="0"/>
                <a:cs typeface="Times New Roman" pitchFamily="18" charset="0"/>
              </a:rPr>
              <a:t>توطين الصناعات في منطقة الميناء.</a:t>
            </a:r>
          </a:p>
          <a:p>
            <a:pPr marL="236538" indent="-236538" algn="r" rtl="1">
              <a:buClr>
                <a:srgbClr val="FF0000"/>
              </a:buClr>
              <a:buSzPct val="80000"/>
              <a:buFont typeface="Wingdings" pitchFamily="2" charset="2"/>
              <a:buChar char="ü"/>
            </a:pPr>
            <a:r>
              <a:rPr lang="ar-DZ" sz="2800" b="1" dirty="0" smtClean="0">
                <a:solidFill>
                  <a:schemeClr val="tx1"/>
                </a:solidFill>
                <a:latin typeface="Times New Roman" pitchFamily="18" charset="0"/>
                <a:cs typeface="Times New Roman" pitchFamily="18" charset="0"/>
              </a:rPr>
              <a:t>الاهتمام بالبيئة وقضايا التلوث .</a:t>
            </a:r>
          </a:p>
          <a:p>
            <a:pPr marL="236538" indent="-236538" algn="r" rtl="1">
              <a:buClr>
                <a:srgbClr val="FF0000"/>
              </a:buClr>
              <a:buSzPct val="80000"/>
              <a:buFont typeface="Wingdings" pitchFamily="2" charset="2"/>
              <a:buChar char="ü"/>
            </a:pPr>
            <a:r>
              <a:rPr lang="ar-DZ" sz="2800" b="1" dirty="0" smtClean="0">
                <a:solidFill>
                  <a:schemeClr val="tx1"/>
                </a:solidFill>
                <a:latin typeface="Times New Roman" pitchFamily="18" charset="0"/>
                <a:cs typeface="Times New Roman" pitchFamily="18" charset="0"/>
              </a:rPr>
              <a:t>استعمال تطبيقات التكنولوجية الحديثة في التشغيل.</a:t>
            </a:r>
          </a:p>
          <a:p>
            <a:pPr marL="236538" indent="-236538" algn="r" rtl="1">
              <a:buClr>
                <a:srgbClr val="FF0000"/>
              </a:buClr>
              <a:buSzPct val="80000"/>
              <a:buFont typeface="Wingdings" pitchFamily="2" charset="2"/>
              <a:buChar char="ü"/>
            </a:pPr>
            <a:r>
              <a:rPr lang="ar-DZ" sz="2800" b="1" dirty="0" smtClean="0">
                <a:solidFill>
                  <a:schemeClr val="tx1"/>
                </a:solidFill>
                <a:latin typeface="Times New Roman" pitchFamily="18" charset="0"/>
                <a:cs typeface="Times New Roman" pitchFamily="18" charset="0"/>
              </a:rPr>
              <a:t>زيادة التركيز على نشاط الحاويات.</a:t>
            </a:r>
            <a:endParaRPr lang="fr-FR" sz="2800" b="1" dirty="0" smtClean="0">
              <a:solidFill>
                <a:schemeClr val="tx1"/>
              </a:solidFill>
              <a:latin typeface="Times New Roman" pitchFamily="18" charset="0"/>
              <a:cs typeface="Times New Roman" pitchFamily="18" charset="0"/>
            </a:endParaRPr>
          </a:p>
          <a:p>
            <a:pPr marL="236538" indent="-236538" algn="justLow" rtl="1">
              <a:buClr>
                <a:srgbClr val="FF0000"/>
              </a:buClr>
              <a:buSzPct val="80000"/>
              <a:buFont typeface="Wingdings" pitchFamily="2" charset="2"/>
              <a:buChar char="ü"/>
            </a:pPr>
            <a:r>
              <a:rPr lang="ar-DZ" sz="2800" b="1" dirty="0" smtClean="0">
                <a:solidFill>
                  <a:srgbClr val="FF0000"/>
                </a:solidFill>
                <a:latin typeface="Times New Roman" pitchFamily="18" charset="0"/>
                <a:cs typeface="Times New Roman" pitchFamily="18" charset="0"/>
              </a:rPr>
              <a:t>من أمثلتها: </a:t>
            </a:r>
            <a:r>
              <a:rPr lang="ar-DZ" sz="2800" b="1" dirty="0" smtClean="0">
                <a:solidFill>
                  <a:schemeClr val="tx1"/>
                </a:solidFill>
                <a:latin typeface="Times New Roman" pitchFamily="18" charset="0"/>
                <a:cs typeface="Times New Roman" pitchFamily="18" charset="0"/>
              </a:rPr>
              <a:t>ميناء جبل علي (دبي)، روتردام، هامبورغ، شنغهاي، نيويورك، نيوجرسي،  ...</a:t>
            </a:r>
            <a:endParaRPr lang="fr-FR" sz="2800" b="1" dirty="0" smtClean="0">
              <a:solidFill>
                <a:schemeClr val="tx1"/>
              </a:solidFill>
              <a:latin typeface="Times New Roman" pitchFamily="18" charset="0"/>
              <a:cs typeface="Times New Roman" pitchFamily="18" charset="0"/>
            </a:endParaRPr>
          </a:p>
          <a:p>
            <a:pPr>
              <a:buClr>
                <a:srgbClr val="FF0000"/>
              </a:buClr>
              <a:buFont typeface="Wingdings" pitchFamily="2" charset="2"/>
              <a:buChar char="ü"/>
            </a:pPr>
            <a:endParaRPr lang="fr-FR" sz="2800" dirty="0"/>
          </a:p>
        </p:txBody>
      </p:sp>
      <p:sp>
        <p:nvSpPr>
          <p:cNvPr id="4" name="Rectangle 3"/>
          <p:cNvSpPr/>
          <p:nvPr/>
        </p:nvSpPr>
        <p:spPr>
          <a:xfrm>
            <a:off x="3200400" y="1066800"/>
            <a:ext cx="5585183" cy="584775"/>
          </a:xfrm>
          <a:prstGeom prst="rect">
            <a:avLst/>
          </a:prstGeom>
        </p:spPr>
        <p:txBody>
          <a:bodyPr wrap="none">
            <a:spAutoFit/>
          </a:bodyPr>
          <a:lstStyle/>
          <a:p>
            <a:pPr algn="r" rtl="1"/>
            <a:r>
              <a:rPr lang="ar-DZ" sz="3200" b="1" dirty="0" smtClean="0">
                <a:solidFill>
                  <a:srgbClr val="FF0000"/>
                </a:solidFill>
                <a:latin typeface="Times New Roman" pitchFamily="18" charset="0"/>
                <a:cs typeface="Times New Roman" pitchFamily="18" charset="0"/>
              </a:rPr>
              <a:t>د. موانئ الجيل الرابع( 19990- 2000):</a:t>
            </a:r>
            <a:endParaRPr lang="fr-FR" sz="3200" dirty="0"/>
          </a:p>
        </p:txBody>
      </p:sp>
    </p:spTree>
  </p:cSld>
  <p:clrMapOvr>
    <a:masterClrMapping/>
  </p:clrMapOvr>
  <p:transition>
    <p:cover dir="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2057400"/>
            <a:ext cx="8534400" cy="3657600"/>
          </a:xfrm>
        </p:spPr>
        <p:txBody>
          <a:bodyPr>
            <a:normAutofit/>
          </a:bodyPr>
          <a:lstStyle/>
          <a:p>
            <a:pPr lvl="0" algn="just" rtl="1">
              <a:buClr>
                <a:srgbClr val="FF0000"/>
              </a:buClr>
              <a:buSzPct val="80000"/>
              <a:buFont typeface="Wingdings" pitchFamily="2" charset="2"/>
              <a:buChar char="ü"/>
            </a:pPr>
            <a:r>
              <a:rPr lang="ar-DZ" sz="2800" b="1" dirty="0" smtClean="0">
                <a:solidFill>
                  <a:schemeClr val="tx1"/>
                </a:solidFill>
                <a:latin typeface="Times New Roman" pitchFamily="18" charset="0"/>
                <a:cs typeface="Times New Roman" pitchFamily="18" charset="0"/>
              </a:rPr>
              <a:t>عمليات مؤتمتة بالكامل باستخدام الحاسوب </a:t>
            </a:r>
            <a:r>
              <a:rPr lang="ar-DZ" sz="2800" b="1" dirty="0" err="1" smtClean="0">
                <a:solidFill>
                  <a:schemeClr val="tx1"/>
                </a:solidFill>
                <a:latin typeface="Times New Roman" pitchFamily="18" charset="0"/>
                <a:cs typeface="Times New Roman" pitchFamily="18" charset="0"/>
              </a:rPr>
              <a:t>و</a:t>
            </a:r>
            <a:r>
              <a:rPr lang="ar-DZ" sz="2800" b="1" dirty="0" smtClean="0">
                <a:solidFill>
                  <a:schemeClr val="tx1"/>
                </a:solidFill>
                <a:latin typeface="Times New Roman" pitchFamily="18" charset="0"/>
                <a:cs typeface="Times New Roman" pitchFamily="18" charset="0"/>
              </a:rPr>
              <a:t> </a:t>
            </a:r>
            <a:r>
              <a:rPr lang="fr-FR" sz="2800" b="1" dirty="0" smtClean="0">
                <a:solidFill>
                  <a:schemeClr val="tx1"/>
                </a:solidFill>
                <a:latin typeface="Times New Roman" pitchFamily="18" charset="0"/>
                <a:cs typeface="Times New Roman" pitchFamily="18" charset="0"/>
              </a:rPr>
              <a:t>NTIC</a:t>
            </a:r>
            <a:r>
              <a:rPr lang="ar-DZ" sz="2800" b="1" dirty="0" smtClean="0">
                <a:solidFill>
                  <a:schemeClr val="tx1"/>
                </a:solidFill>
                <a:latin typeface="Times New Roman" pitchFamily="18" charset="0"/>
                <a:cs typeface="Times New Roman" pitchFamily="18" charset="0"/>
              </a:rPr>
              <a:t>.</a:t>
            </a:r>
            <a:endParaRPr lang="fr-FR" sz="2800" b="1" dirty="0" smtClean="0">
              <a:solidFill>
                <a:schemeClr val="tx1"/>
              </a:solidFill>
              <a:latin typeface="Times New Roman" pitchFamily="18" charset="0"/>
              <a:cs typeface="Times New Roman" pitchFamily="18" charset="0"/>
            </a:endParaRPr>
          </a:p>
          <a:p>
            <a:pPr lvl="0" algn="just" rtl="1">
              <a:buClr>
                <a:srgbClr val="FF0000"/>
              </a:buClr>
              <a:buSzPct val="80000"/>
              <a:buFont typeface="Wingdings" pitchFamily="2" charset="2"/>
              <a:buChar char="ü"/>
            </a:pPr>
            <a:r>
              <a:rPr lang="ar-DZ" sz="2800" b="1" dirty="0" smtClean="0">
                <a:solidFill>
                  <a:schemeClr val="tx1"/>
                </a:solidFill>
                <a:latin typeface="Times New Roman" pitchFamily="18" charset="0"/>
                <a:cs typeface="Times New Roman" pitchFamily="18" charset="0"/>
              </a:rPr>
              <a:t>انخفاض كبير في التكاليف وارتفاع في الإنتاجية.</a:t>
            </a:r>
            <a:endParaRPr lang="fr-FR" sz="2800" b="1" dirty="0" smtClean="0">
              <a:solidFill>
                <a:schemeClr val="tx1"/>
              </a:solidFill>
              <a:latin typeface="Times New Roman" pitchFamily="18" charset="0"/>
              <a:cs typeface="Times New Roman" pitchFamily="18" charset="0"/>
            </a:endParaRPr>
          </a:p>
          <a:p>
            <a:pPr lvl="0" algn="just" rtl="1">
              <a:buClr>
                <a:srgbClr val="FF0000"/>
              </a:buClr>
              <a:buSzPct val="80000"/>
              <a:buFont typeface="Wingdings" pitchFamily="2" charset="2"/>
              <a:buChar char="ü"/>
            </a:pPr>
            <a:r>
              <a:rPr lang="ar-DZ" sz="2800" b="1" dirty="0" smtClean="0">
                <a:solidFill>
                  <a:schemeClr val="tx1"/>
                </a:solidFill>
                <a:latin typeface="Times New Roman" pitchFamily="18" charset="0"/>
                <a:cs typeface="Times New Roman" pitchFamily="18" charset="0"/>
              </a:rPr>
              <a:t>سهولة كبيرة  في التداول ودقة في تدفق المعلومات.</a:t>
            </a:r>
          </a:p>
          <a:p>
            <a:pPr lvl="0" algn="just" rtl="1">
              <a:buClr>
                <a:srgbClr val="FF0000"/>
              </a:buClr>
              <a:buSzPct val="80000"/>
              <a:buFont typeface="Wingdings" pitchFamily="2" charset="2"/>
              <a:buChar char="ü"/>
            </a:pPr>
            <a:r>
              <a:rPr lang="ar-DZ" sz="2800" b="1" dirty="0" smtClean="0">
                <a:solidFill>
                  <a:schemeClr val="tx1"/>
                </a:solidFill>
                <a:latin typeface="Times New Roman" pitchFamily="18" charset="0"/>
                <a:cs typeface="Times New Roman" pitchFamily="18" charset="0"/>
              </a:rPr>
              <a:t>ظهور شركات إدارة الموانئ العالمية مثل موانئ دبي.</a:t>
            </a:r>
          </a:p>
          <a:p>
            <a:pPr lvl="0" algn="just" rtl="1">
              <a:buClr>
                <a:srgbClr val="FF0000"/>
              </a:buClr>
              <a:buSzPct val="80000"/>
              <a:buFont typeface="Wingdings" pitchFamily="2" charset="2"/>
              <a:buChar char="ü"/>
            </a:pPr>
            <a:r>
              <a:rPr lang="ar-DZ" sz="2800" b="1" dirty="0" smtClean="0">
                <a:solidFill>
                  <a:schemeClr val="tx1"/>
                </a:solidFill>
                <a:latin typeface="Times New Roman" pitchFamily="18" charset="0"/>
                <a:cs typeface="Times New Roman" pitchFamily="18" charset="0"/>
              </a:rPr>
              <a:t>ظهور إستراتيجية تكامل الموانئ المحورية </a:t>
            </a:r>
            <a:r>
              <a:rPr lang="ar-DZ" sz="2800" b="1" dirty="0" err="1" smtClean="0">
                <a:solidFill>
                  <a:schemeClr val="tx1"/>
                </a:solidFill>
                <a:latin typeface="Times New Roman" pitchFamily="18" charset="0"/>
                <a:cs typeface="Times New Roman" pitchFamily="18" charset="0"/>
              </a:rPr>
              <a:t>والرافدية</a:t>
            </a:r>
            <a:r>
              <a:rPr lang="ar-DZ" sz="2800" b="1" dirty="0" smtClean="0">
                <a:solidFill>
                  <a:schemeClr val="tx1"/>
                </a:solidFill>
                <a:latin typeface="Times New Roman" pitchFamily="18" charset="0"/>
                <a:cs typeface="Times New Roman" pitchFamily="18" charset="0"/>
              </a:rPr>
              <a:t>.</a:t>
            </a:r>
          </a:p>
          <a:p>
            <a:pPr lvl="0" algn="just" rtl="1">
              <a:buClr>
                <a:srgbClr val="FF0000"/>
              </a:buClr>
              <a:buSzPct val="80000"/>
              <a:buFont typeface="Wingdings" pitchFamily="2" charset="2"/>
              <a:buChar char="ü"/>
            </a:pPr>
            <a:r>
              <a:rPr lang="ar-DZ" sz="2800" b="1" dirty="0" smtClean="0">
                <a:solidFill>
                  <a:schemeClr val="tx1"/>
                </a:solidFill>
                <a:latin typeface="Times New Roman" pitchFamily="18" charset="0"/>
                <a:cs typeface="Times New Roman" pitchFamily="18" charset="0"/>
              </a:rPr>
              <a:t>البضائع الرئيسية هي الحاويات.</a:t>
            </a:r>
            <a:endParaRPr lang="fr-FR" sz="2800" b="1" dirty="0" smtClean="0">
              <a:solidFill>
                <a:schemeClr val="tx1"/>
              </a:solidFill>
              <a:latin typeface="Times New Roman" pitchFamily="18" charset="0"/>
              <a:cs typeface="Times New Roman" pitchFamily="18" charset="0"/>
            </a:endParaRPr>
          </a:p>
          <a:p>
            <a:pPr algn="just" rtl="1">
              <a:buClr>
                <a:srgbClr val="FF0000"/>
              </a:buClr>
              <a:buSzPct val="80000"/>
              <a:buFont typeface="Wingdings" pitchFamily="2" charset="2"/>
              <a:buChar char="ü"/>
            </a:pPr>
            <a:r>
              <a:rPr lang="ar-DZ" sz="2800" b="1" dirty="0" smtClean="0">
                <a:solidFill>
                  <a:srgbClr val="FF0000"/>
                </a:solidFill>
                <a:latin typeface="Times New Roman" pitchFamily="18" charset="0"/>
                <a:cs typeface="Times New Roman" pitchFamily="18" charset="0"/>
              </a:rPr>
              <a:t>أمثلتها: </a:t>
            </a:r>
            <a:r>
              <a:rPr lang="ar-DZ" sz="2800" b="1" dirty="0" smtClean="0">
                <a:solidFill>
                  <a:schemeClr val="tx1"/>
                </a:solidFill>
                <a:latin typeface="Times New Roman" pitchFamily="18" charset="0"/>
                <a:cs typeface="Times New Roman" pitchFamily="18" charset="0"/>
              </a:rPr>
              <a:t>ميناء سنغافورة، طوكيو، </a:t>
            </a:r>
            <a:r>
              <a:rPr lang="ar-DZ" sz="2800" b="1" dirty="0" err="1" smtClean="0">
                <a:solidFill>
                  <a:schemeClr val="tx1"/>
                </a:solidFill>
                <a:latin typeface="Times New Roman" pitchFamily="18" charset="0"/>
                <a:cs typeface="Times New Roman" pitchFamily="18" charset="0"/>
              </a:rPr>
              <a:t>بيزان</a:t>
            </a:r>
            <a:r>
              <a:rPr lang="ar-DZ" sz="2800" b="1" dirty="0" smtClean="0">
                <a:solidFill>
                  <a:schemeClr val="tx1"/>
                </a:solidFill>
                <a:latin typeface="Times New Roman" pitchFamily="18" charset="0"/>
                <a:cs typeface="Times New Roman" pitchFamily="18" charset="0"/>
              </a:rPr>
              <a:t> (كوريا </a:t>
            </a:r>
            <a:r>
              <a:rPr lang="ar-DZ" sz="2800" b="1" dirty="0" err="1" smtClean="0">
                <a:solidFill>
                  <a:schemeClr val="tx1"/>
                </a:solidFill>
                <a:latin typeface="Times New Roman" pitchFamily="18" charset="0"/>
                <a:cs typeface="Times New Roman" pitchFamily="18" charset="0"/>
              </a:rPr>
              <a:t>ج</a:t>
            </a:r>
            <a:r>
              <a:rPr lang="ar-DZ" sz="2800" b="1" dirty="0" smtClean="0">
                <a:solidFill>
                  <a:schemeClr val="tx1"/>
                </a:solidFill>
                <a:latin typeface="Times New Roman" pitchFamily="18" charset="0"/>
                <a:cs typeface="Times New Roman" pitchFamily="18" charset="0"/>
              </a:rPr>
              <a:t> )، </a:t>
            </a:r>
            <a:endParaRPr lang="fr-FR" sz="2800" b="1" dirty="0" smtClean="0">
              <a:solidFill>
                <a:schemeClr val="tx1"/>
              </a:solidFill>
              <a:latin typeface="Times New Roman" pitchFamily="18" charset="0"/>
              <a:cs typeface="Times New Roman" pitchFamily="18" charset="0"/>
            </a:endParaRPr>
          </a:p>
          <a:p>
            <a:pPr>
              <a:buClr>
                <a:srgbClr val="FF0000"/>
              </a:buClr>
              <a:buFont typeface="Wingdings" pitchFamily="2" charset="2"/>
              <a:buChar char="ü"/>
            </a:pPr>
            <a:endParaRPr lang="fr-FR" sz="2800" dirty="0">
              <a:solidFill>
                <a:schemeClr val="tx1"/>
              </a:solidFill>
            </a:endParaRPr>
          </a:p>
        </p:txBody>
      </p:sp>
      <p:sp>
        <p:nvSpPr>
          <p:cNvPr id="4" name="Rectangle 3"/>
          <p:cNvSpPr/>
          <p:nvPr/>
        </p:nvSpPr>
        <p:spPr>
          <a:xfrm>
            <a:off x="3237987" y="1091625"/>
            <a:ext cx="5601213" cy="584775"/>
          </a:xfrm>
          <a:prstGeom prst="rect">
            <a:avLst/>
          </a:prstGeom>
        </p:spPr>
        <p:txBody>
          <a:bodyPr wrap="none">
            <a:spAutoFit/>
          </a:bodyPr>
          <a:lstStyle/>
          <a:p>
            <a:r>
              <a:rPr lang="ar-DZ" sz="3200" b="1" dirty="0" smtClean="0">
                <a:solidFill>
                  <a:srgbClr val="FF0000"/>
                </a:solidFill>
                <a:latin typeface="Times New Roman" pitchFamily="18" charset="0"/>
                <a:cs typeface="Times New Roman" pitchFamily="18" charset="0"/>
              </a:rPr>
              <a:t>هـ. موانئ الجيل الخامس( 2000- اليوم):</a:t>
            </a:r>
            <a:endParaRPr lang="fr-FR" sz="3200" dirty="0"/>
          </a:p>
        </p:txBody>
      </p:sp>
    </p:spTree>
  </p:cSld>
  <p:clrMapOvr>
    <a:masterClrMapping/>
  </p:clrMapOvr>
  <p:transition>
    <p:cover dir="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1676400"/>
            <a:ext cx="8534400" cy="609600"/>
          </a:xfrm>
        </p:spPr>
        <p:txBody>
          <a:bodyPr/>
          <a:lstStyle/>
          <a:p>
            <a:pPr algn="just" rtl="1">
              <a:buNone/>
            </a:pPr>
            <a:r>
              <a:rPr lang="ar-DZ" b="1" dirty="0" smtClean="0">
                <a:solidFill>
                  <a:srgbClr val="FF0000"/>
                </a:solidFill>
                <a:latin typeface="Times New Roman" pitchFamily="18" charset="0"/>
                <a:cs typeface="Times New Roman" pitchFamily="18" charset="0"/>
              </a:rPr>
              <a:t>المجموعة الأولى: سفن نقل البضائع العامة الجافة</a:t>
            </a:r>
            <a:endParaRPr lang="fr-FR" sz="2800" b="1" dirty="0">
              <a:solidFill>
                <a:schemeClr val="tx1"/>
              </a:solidFill>
              <a:latin typeface="Times New Roman" pitchFamily="18" charset="0"/>
              <a:cs typeface="Times New Roman" pitchFamily="18" charset="0"/>
            </a:endParaRPr>
          </a:p>
        </p:txBody>
      </p:sp>
      <p:sp>
        <p:nvSpPr>
          <p:cNvPr id="4" name="Rectangle 3"/>
          <p:cNvSpPr/>
          <p:nvPr/>
        </p:nvSpPr>
        <p:spPr>
          <a:xfrm>
            <a:off x="609600" y="420469"/>
            <a:ext cx="8153400" cy="646331"/>
          </a:xfrm>
          <a:prstGeom prst="rect">
            <a:avLst/>
          </a:prstGeom>
        </p:spPr>
        <p:txBody>
          <a:bodyPr wrap="square">
            <a:spAutoFit/>
          </a:bodyPr>
          <a:lstStyle/>
          <a:p>
            <a:pPr algn="r" rtl="1"/>
            <a:r>
              <a:rPr lang="ar-DZ" sz="3600" b="1" dirty="0" smtClean="0">
                <a:solidFill>
                  <a:srgbClr val="FF0000"/>
                </a:solidFill>
                <a:latin typeface="Times New Roman" pitchFamily="18" charset="0"/>
                <a:cs typeface="Times New Roman" pitchFamily="18" charset="0"/>
              </a:rPr>
              <a:t>ثانيا. أنواع السفن(معيار التصميم وطريقة التشغيل):</a:t>
            </a:r>
            <a:endParaRPr lang="fr-FR" sz="3600" dirty="0"/>
          </a:p>
        </p:txBody>
      </p:sp>
      <p:sp>
        <p:nvSpPr>
          <p:cNvPr id="5" name="Espace réservé du contenu 2"/>
          <p:cNvSpPr txBox="1">
            <a:spLocks/>
          </p:cNvSpPr>
          <p:nvPr/>
        </p:nvSpPr>
        <p:spPr>
          <a:xfrm>
            <a:off x="228600" y="2590800"/>
            <a:ext cx="8534400" cy="3124200"/>
          </a:xfrm>
          <a:prstGeom prst="rect">
            <a:avLst/>
          </a:prstGeom>
        </p:spPr>
        <p:txBody>
          <a:bodyPr vert="horz">
            <a:normAutofit/>
          </a:bodyPr>
          <a:lstStyle/>
          <a:p>
            <a:pPr marL="342900" marR="0" lvl="0" indent="-34290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1.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سفن البضائع العامة</a:t>
            </a:r>
            <a:endPar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2.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سفن البضائع الثقيلة</a:t>
            </a:r>
            <a:endPar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أ. نظام الدحرجة</a:t>
            </a:r>
            <a:endPar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ب. نظام الرفع</a:t>
            </a:r>
            <a:endPar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ج. نظام الغمر</a:t>
            </a:r>
            <a:endPar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3.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سفن متعددة الأغراض</a:t>
            </a:r>
            <a:endParaRPr kumimoji="0" lang="fr-FR" sz="28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ransition>
    <p:wheel spokes="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Image result for general cargo ship"/>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051" name="Picture 3" descr="C:\Users\Admin\Desktop\general cargo ship.jpg"/>
          <p:cNvPicPr>
            <a:picLocks noChangeAspect="1" noChangeArrowheads="1"/>
          </p:cNvPicPr>
          <p:nvPr/>
        </p:nvPicPr>
        <p:blipFill>
          <a:blip r:embed="rId2"/>
          <a:srcRect/>
          <a:stretch>
            <a:fillRect/>
          </a:stretch>
        </p:blipFill>
        <p:spPr bwMode="auto">
          <a:xfrm>
            <a:off x="76200" y="838200"/>
            <a:ext cx="4419600" cy="2743200"/>
          </a:xfrm>
          <a:prstGeom prst="rect">
            <a:avLst/>
          </a:prstGeom>
          <a:noFill/>
        </p:spPr>
      </p:pic>
      <p:sp>
        <p:nvSpPr>
          <p:cNvPr id="6" name="Rectangle 5"/>
          <p:cNvSpPr/>
          <p:nvPr/>
        </p:nvSpPr>
        <p:spPr>
          <a:xfrm>
            <a:off x="3048000" y="304800"/>
            <a:ext cx="3514104" cy="584775"/>
          </a:xfrm>
          <a:prstGeom prst="rect">
            <a:avLst/>
          </a:prstGeom>
        </p:spPr>
        <p:txBody>
          <a:bodyPr wrap="none">
            <a:spAutoFit/>
          </a:bodyPr>
          <a:lstStyle/>
          <a:p>
            <a:r>
              <a:rPr lang="fr-FR" sz="3200" b="1" dirty="0" smtClean="0">
                <a:solidFill>
                  <a:srgbClr val="FF0000"/>
                </a:solidFill>
                <a:latin typeface="Times New Roman" pitchFamily="18" charset="0"/>
                <a:cs typeface="Times New Roman" pitchFamily="18" charset="0"/>
              </a:rPr>
              <a:t>General cargo ship</a:t>
            </a:r>
            <a:endParaRPr lang="fr-FR" sz="3200" b="1" dirty="0">
              <a:solidFill>
                <a:srgbClr val="FF0000"/>
              </a:solidFill>
              <a:latin typeface="Times New Roman" pitchFamily="18" charset="0"/>
              <a:cs typeface="Times New Roman" pitchFamily="18" charset="0"/>
            </a:endParaRPr>
          </a:p>
        </p:txBody>
      </p:sp>
      <p:sp>
        <p:nvSpPr>
          <p:cNvPr id="2053" name="AutoShape 5" descr="Image result for general cargo ship"/>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054" name="Picture 6" descr="C:\Users\Admin\Desktop\general cargo ship2.jpg"/>
          <p:cNvPicPr>
            <a:picLocks noChangeAspect="1" noChangeArrowheads="1"/>
          </p:cNvPicPr>
          <p:nvPr/>
        </p:nvPicPr>
        <p:blipFill>
          <a:blip r:embed="rId3"/>
          <a:srcRect/>
          <a:stretch>
            <a:fillRect/>
          </a:stretch>
        </p:blipFill>
        <p:spPr bwMode="auto">
          <a:xfrm>
            <a:off x="4648200" y="838200"/>
            <a:ext cx="4419600" cy="2743200"/>
          </a:xfrm>
          <a:prstGeom prst="rect">
            <a:avLst/>
          </a:prstGeom>
          <a:noFill/>
        </p:spPr>
      </p:pic>
      <p:pic>
        <p:nvPicPr>
          <p:cNvPr id="2055" name="Picture 7" descr="C:\Users\Admin\Desktop\general cargo ship3.jpg"/>
          <p:cNvPicPr>
            <a:picLocks noChangeAspect="1" noChangeArrowheads="1"/>
          </p:cNvPicPr>
          <p:nvPr/>
        </p:nvPicPr>
        <p:blipFill>
          <a:blip r:embed="rId4"/>
          <a:srcRect/>
          <a:stretch>
            <a:fillRect/>
          </a:stretch>
        </p:blipFill>
        <p:spPr bwMode="auto">
          <a:xfrm>
            <a:off x="76200" y="3733800"/>
            <a:ext cx="4343400" cy="3048000"/>
          </a:xfrm>
          <a:prstGeom prst="rect">
            <a:avLst/>
          </a:prstGeom>
          <a:noFill/>
        </p:spPr>
      </p:pic>
      <p:pic>
        <p:nvPicPr>
          <p:cNvPr id="2056" name="Picture 8" descr="C:\Users\Admin\Desktop\depositphotos_160850362-stock-photo-logistics-and-transportation-of-general.jpg"/>
          <p:cNvPicPr>
            <a:picLocks noChangeAspect="1" noChangeArrowheads="1"/>
          </p:cNvPicPr>
          <p:nvPr/>
        </p:nvPicPr>
        <p:blipFill>
          <a:blip r:embed="rId5" cstate="print"/>
          <a:srcRect/>
          <a:stretch>
            <a:fillRect/>
          </a:stretch>
        </p:blipFill>
        <p:spPr bwMode="auto">
          <a:xfrm>
            <a:off x="4648200" y="3733800"/>
            <a:ext cx="4397992" cy="30480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95600" y="228600"/>
            <a:ext cx="3693640" cy="584775"/>
          </a:xfrm>
          <a:prstGeom prst="rect">
            <a:avLst/>
          </a:prstGeom>
        </p:spPr>
        <p:txBody>
          <a:bodyPr wrap="none">
            <a:spAutoFit/>
          </a:bodyPr>
          <a:lstStyle/>
          <a:p>
            <a:r>
              <a:rPr lang="fr-FR" sz="3200" b="1" dirty="0" smtClean="0">
                <a:solidFill>
                  <a:srgbClr val="FF0000"/>
                </a:solidFill>
                <a:latin typeface="Times New Roman" pitchFamily="18" charset="0"/>
                <a:cs typeface="Times New Roman" pitchFamily="18" charset="0"/>
              </a:rPr>
              <a:t>Roll on- Roll of ship</a:t>
            </a:r>
            <a:endParaRPr lang="fr-FR" sz="3200" dirty="0"/>
          </a:p>
        </p:txBody>
      </p:sp>
      <p:sp>
        <p:nvSpPr>
          <p:cNvPr id="117762" name="AutoShape 2" descr="Image result for roll on roll of ship"/>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17763" name="Picture 3" descr="C:\Users\Admin\Desktop\ro-ro-car-shipping.jpg"/>
          <p:cNvPicPr>
            <a:picLocks noChangeAspect="1" noChangeArrowheads="1"/>
          </p:cNvPicPr>
          <p:nvPr/>
        </p:nvPicPr>
        <p:blipFill>
          <a:blip r:embed="rId2"/>
          <a:srcRect/>
          <a:stretch>
            <a:fillRect/>
          </a:stretch>
        </p:blipFill>
        <p:spPr bwMode="auto">
          <a:xfrm>
            <a:off x="147637" y="914400"/>
            <a:ext cx="4881563" cy="2895600"/>
          </a:xfrm>
          <a:prstGeom prst="rect">
            <a:avLst/>
          </a:prstGeom>
          <a:noFill/>
        </p:spPr>
      </p:pic>
      <p:pic>
        <p:nvPicPr>
          <p:cNvPr id="117764" name="Picture 4" descr="C:\Users\Admin\Desktop\ro-ro ship.jpg"/>
          <p:cNvPicPr>
            <a:picLocks noChangeAspect="1" noChangeArrowheads="1"/>
          </p:cNvPicPr>
          <p:nvPr/>
        </p:nvPicPr>
        <p:blipFill>
          <a:blip r:embed="rId3"/>
          <a:srcRect/>
          <a:stretch>
            <a:fillRect/>
          </a:stretch>
        </p:blipFill>
        <p:spPr bwMode="auto">
          <a:xfrm>
            <a:off x="5105401" y="1066800"/>
            <a:ext cx="3962400" cy="2690459"/>
          </a:xfrm>
          <a:prstGeom prst="rect">
            <a:avLst/>
          </a:prstGeom>
          <a:noFill/>
        </p:spPr>
      </p:pic>
      <p:pic>
        <p:nvPicPr>
          <p:cNvPr id="117766" name="Picture 6" descr="C:\Users\Admin\Desktop\images.jpg"/>
          <p:cNvPicPr>
            <a:picLocks noChangeAspect="1" noChangeArrowheads="1"/>
          </p:cNvPicPr>
          <p:nvPr/>
        </p:nvPicPr>
        <p:blipFill>
          <a:blip r:embed="rId4"/>
          <a:srcRect/>
          <a:stretch>
            <a:fillRect/>
          </a:stretch>
        </p:blipFill>
        <p:spPr bwMode="auto">
          <a:xfrm>
            <a:off x="2057400" y="3886200"/>
            <a:ext cx="5486400" cy="29718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2209800"/>
            <a:ext cx="8458200" cy="3429000"/>
          </a:xfrm>
        </p:spPr>
        <p:txBody>
          <a:bodyPr>
            <a:normAutofit/>
          </a:bodyPr>
          <a:lstStyle/>
          <a:p>
            <a:pPr marL="514350" indent="-514350" algn="just" rtl="1">
              <a:buNone/>
            </a:pPr>
            <a:r>
              <a:rPr lang="ar-DZ" sz="2800" b="1" dirty="0" smtClean="0">
                <a:solidFill>
                  <a:srgbClr val="FF0000"/>
                </a:solidFill>
                <a:latin typeface="Times New Roman" pitchFamily="18" charset="0"/>
                <a:cs typeface="Times New Roman" pitchFamily="18" charset="0"/>
              </a:rPr>
              <a:t>1. </a:t>
            </a:r>
            <a:r>
              <a:rPr lang="ar-DZ" sz="2800" b="1" dirty="0" smtClean="0">
                <a:solidFill>
                  <a:schemeClr val="tx1"/>
                </a:solidFill>
                <a:latin typeface="Times New Roman" pitchFamily="18" charset="0"/>
                <a:cs typeface="Times New Roman" pitchFamily="18" charset="0"/>
              </a:rPr>
              <a:t>ناقلات </a:t>
            </a:r>
            <a:r>
              <a:rPr lang="ar-DZ" sz="2800" b="1" dirty="0" smtClean="0">
                <a:solidFill>
                  <a:schemeClr val="tx1"/>
                </a:solidFill>
                <a:latin typeface="Times New Roman" pitchFamily="18" charset="0"/>
                <a:cs typeface="Times New Roman" pitchFamily="18" charset="0"/>
              </a:rPr>
              <a:t>الصب الجاف </a:t>
            </a:r>
            <a:r>
              <a:rPr lang="ar-DZ" sz="2800" b="1" dirty="0" smtClean="0">
                <a:solidFill>
                  <a:schemeClr val="tx1"/>
                </a:solidFill>
                <a:latin typeface="Times New Roman" pitchFamily="18" charset="0"/>
                <a:cs typeface="Times New Roman" pitchFamily="18" charset="0"/>
              </a:rPr>
              <a:t>طراز </a:t>
            </a:r>
            <a:r>
              <a:rPr lang="fr-FR" sz="2800" b="1" dirty="0" err="1" smtClean="0">
                <a:solidFill>
                  <a:schemeClr val="tx1"/>
                </a:solidFill>
                <a:latin typeface="Times New Roman" pitchFamily="18" charset="0"/>
                <a:cs typeface="Times New Roman" pitchFamily="18" charset="0"/>
              </a:rPr>
              <a:t>Panamax</a:t>
            </a:r>
            <a:endParaRPr lang="ar-DZ" sz="2800" b="1" dirty="0" smtClean="0">
              <a:solidFill>
                <a:schemeClr val="tx1"/>
              </a:solidFill>
              <a:latin typeface="Times New Roman" pitchFamily="18" charset="0"/>
              <a:cs typeface="Times New Roman" pitchFamily="18" charset="0"/>
            </a:endParaRPr>
          </a:p>
          <a:p>
            <a:pPr marL="514350" indent="-514350" algn="just" rtl="1">
              <a:buNone/>
            </a:pPr>
            <a:r>
              <a:rPr lang="ar-DZ" sz="2800" b="1" dirty="0" smtClean="0">
                <a:solidFill>
                  <a:srgbClr val="FF0000"/>
                </a:solidFill>
                <a:latin typeface="Times New Roman" pitchFamily="18" charset="0"/>
                <a:cs typeface="Times New Roman" pitchFamily="18" charset="0"/>
              </a:rPr>
              <a:t>2. </a:t>
            </a:r>
            <a:r>
              <a:rPr lang="ar-DZ" sz="2800" b="1" dirty="0" smtClean="0">
                <a:solidFill>
                  <a:schemeClr val="tx1"/>
                </a:solidFill>
                <a:latin typeface="Times New Roman" pitchFamily="18" charset="0"/>
                <a:cs typeface="Times New Roman" pitchFamily="18" charset="0"/>
              </a:rPr>
              <a:t>ناقلات </a:t>
            </a:r>
            <a:r>
              <a:rPr lang="ar-DZ" sz="2800" b="1" dirty="0" smtClean="0">
                <a:solidFill>
                  <a:schemeClr val="tx1"/>
                </a:solidFill>
                <a:latin typeface="Times New Roman" pitchFamily="18" charset="0"/>
                <a:cs typeface="Times New Roman" pitchFamily="18" charset="0"/>
              </a:rPr>
              <a:t>الصب الجاف العالمية طراز </a:t>
            </a:r>
            <a:r>
              <a:rPr lang="fr-FR" sz="2800" b="1" dirty="0" smtClean="0">
                <a:solidFill>
                  <a:schemeClr val="tx1"/>
                </a:solidFill>
                <a:latin typeface="Times New Roman" pitchFamily="18" charset="0"/>
                <a:cs typeface="Times New Roman" pitchFamily="18" charset="0"/>
              </a:rPr>
              <a:t>Post-</a:t>
            </a:r>
            <a:r>
              <a:rPr lang="fr-FR" sz="2800" b="1" dirty="0" err="1" smtClean="0">
                <a:solidFill>
                  <a:schemeClr val="tx1"/>
                </a:solidFill>
                <a:latin typeface="Times New Roman" pitchFamily="18" charset="0"/>
                <a:cs typeface="Times New Roman" pitchFamily="18" charset="0"/>
              </a:rPr>
              <a:t>panamax</a:t>
            </a:r>
            <a:endParaRPr lang="fr-FR" sz="2800" b="1" dirty="0" smtClean="0">
              <a:solidFill>
                <a:schemeClr val="tx1"/>
              </a:solidFill>
              <a:latin typeface="Times New Roman" pitchFamily="18" charset="0"/>
              <a:cs typeface="Times New Roman" pitchFamily="18" charset="0"/>
            </a:endParaRPr>
          </a:p>
          <a:p>
            <a:pPr marL="0" indent="0" algn="just" rtl="1">
              <a:buNone/>
            </a:pPr>
            <a:r>
              <a:rPr lang="ar-DZ" sz="2800" b="1" dirty="0" smtClean="0">
                <a:solidFill>
                  <a:srgbClr val="FF0000"/>
                </a:solidFill>
                <a:latin typeface="Times New Roman" pitchFamily="18" charset="0"/>
                <a:cs typeface="Times New Roman" pitchFamily="18" charset="0"/>
              </a:rPr>
              <a:t>3. </a:t>
            </a:r>
            <a:r>
              <a:rPr lang="ar-DZ" sz="2800" b="1" dirty="0" smtClean="0">
                <a:solidFill>
                  <a:schemeClr val="tx1"/>
                </a:solidFill>
                <a:latin typeface="Times New Roman" pitchFamily="18" charset="0"/>
                <a:cs typeface="Times New Roman" pitchFamily="18" charset="0"/>
              </a:rPr>
              <a:t>ناقلات الصب الجاف طراز</a:t>
            </a:r>
            <a:r>
              <a:rPr lang="fr-FR" sz="2800" b="1" dirty="0" smtClean="0">
                <a:solidFill>
                  <a:schemeClr val="tx1"/>
                </a:solidFill>
                <a:latin typeface="Times New Roman" pitchFamily="18" charset="0"/>
                <a:cs typeface="Times New Roman" pitchFamily="18" charset="0"/>
              </a:rPr>
              <a:t> </a:t>
            </a:r>
            <a:r>
              <a:rPr lang="ar-DZ" sz="2800" b="1" dirty="0" smtClean="0">
                <a:solidFill>
                  <a:schemeClr val="tx1"/>
                </a:solidFill>
                <a:latin typeface="Times New Roman" pitchFamily="18" charset="0"/>
                <a:cs typeface="Times New Roman" pitchFamily="18" charset="0"/>
              </a:rPr>
              <a:t> </a:t>
            </a:r>
            <a:r>
              <a:rPr lang="fr-FR" sz="2800" b="1" dirty="0" err="1" smtClean="0">
                <a:solidFill>
                  <a:schemeClr val="tx1"/>
                </a:solidFill>
                <a:latin typeface="Times New Roman" pitchFamily="18" charset="0"/>
                <a:cs typeface="Times New Roman" pitchFamily="18" charset="0"/>
              </a:rPr>
              <a:t>Afra</a:t>
            </a:r>
            <a:r>
              <a:rPr lang="fr-FR" sz="2800" b="1" dirty="0" smtClean="0">
                <a:solidFill>
                  <a:schemeClr val="tx1"/>
                </a:solidFill>
                <a:latin typeface="Times New Roman" pitchFamily="18" charset="0"/>
                <a:cs typeface="Times New Roman" pitchFamily="18" charset="0"/>
              </a:rPr>
              <a:t>-max</a:t>
            </a:r>
            <a:endParaRPr lang="ar-DZ" sz="2800" b="1" dirty="0" smtClean="0">
              <a:solidFill>
                <a:schemeClr val="tx1"/>
              </a:solidFill>
              <a:latin typeface="Times New Roman" pitchFamily="18" charset="0"/>
              <a:cs typeface="Times New Roman" pitchFamily="18" charset="0"/>
            </a:endParaRPr>
          </a:p>
          <a:p>
            <a:pPr marL="0" indent="0" algn="just" rtl="1">
              <a:buNone/>
            </a:pPr>
            <a:r>
              <a:rPr lang="ar-DZ" sz="2800" b="1" dirty="0" smtClean="0">
                <a:solidFill>
                  <a:srgbClr val="FF0000"/>
                </a:solidFill>
                <a:latin typeface="Times New Roman" pitchFamily="18" charset="0"/>
                <a:cs typeface="Times New Roman" pitchFamily="18" charset="0"/>
              </a:rPr>
              <a:t>4. </a:t>
            </a:r>
            <a:r>
              <a:rPr lang="ar-DZ" sz="2800" b="1" dirty="0" smtClean="0">
                <a:solidFill>
                  <a:schemeClr val="tx1"/>
                </a:solidFill>
                <a:latin typeface="Times New Roman" pitchFamily="18" charset="0"/>
                <a:cs typeface="Times New Roman" pitchFamily="18" charset="0"/>
              </a:rPr>
              <a:t>ناقلات الصب الجاف المتخصصة: ناقلات الفحم، الاسمنت، السكر، </a:t>
            </a:r>
            <a:r>
              <a:rPr lang="ar-DZ" sz="2800" b="1" dirty="0" err="1" smtClean="0">
                <a:solidFill>
                  <a:schemeClr val="tx1"/>
                </a:solidFill>
                <a:latin typeface="Times New Roman" pitchFamily="18" charset="0"/>
                <a:cs typeface="Times New Roman" pitchFamily="18" charset="0"/>
              </a:rPr>
              <a:t>المولاس</a:t>
            </a:r>
            <a:r>
              <a:rPr lang="ar-DZ" sz="2800" b="1" dirty="0" smtClean="0">
                <a:solidFill>
                  <a:schemeClr val="tx1"/>
                </a:solidFill>
                <a:latin typeface="Times New Roman" pitchFamily="18" charset="0"/>
                <a:cs typeface="Times New Roman" pitchFamily="18" charset="0"/>
              </a:rPr>
              <a:t>، </a:t>
            </a:r>
            <a:r>
              <a:rPr lang="ar-DZ" sz="2800" b="1" dirty="0" err="1" smtClean="0">
                <a:solidFill>
                  <a:schemeClr val="tx1"/>
                </a:solidFill>
                <a:latin typeface="Times New Roman" pitchFamily="18" charset="0"/>
                <a:cs typeface="Times New Roman" pitchFamily="18" charset="0"/>
              </a:rPr>
              <a:t>البوكسيت</a:t>
            </a:r>
            <a:r>
              <a:rPr lang="ar-DZ" sz="2800" b="1" dirty="0" smtClean="0">
                <a:solidFill>
                  <a:schemeClr val="tx1"/>
                </a:solidFill>
                <a:latin typeface="Times New Roman" pitchFamily="18" charset="0"/>
                <a:cs typeface="Times New Roman" pitchFamily="18" charset="0"/>
              </a:rPr>
              <a:t>، الجبس ....</a:t>
            </a:r>
            <a:endParaRPr lang="fr-FR" sz="2800" b="1" dirty="0" smtClean="0">
              <a:solidFill>
                <a:schemeClr val="tx1"/>
              </a:solidFill>
              <a:latin typeface="Times New Roman" pitchFamily="18" charset="0"/>
              <a:cs typeface="Times New Roman" pitchFamily="18" charset="0"/>
            </a:endParaRPr>
          </a:p>
          <a:p>
            <a:pPr marL="0" indent="0" algn="just" rtl="1">
              <a:buNone/>
            </a:pPr>
            <a:r>
              <a:rPr lang="ar-DZ" sz="2800" b="1" dirty="0" smtClean="0">
                <a:solidFill>
                  <a:srgbClr val="FF0000"/>
                </a:solidFill>
                <a:latin typeface="Times New Roman" pitchFamily="18" charset="0"/>
                <a:cs typeface="Times New Roman" pitchFamily="18" charset="0"/>
              </a:rPr>
              <a:t>5. </a:t>
            </a:r>
            <a:r>
              <a:rPr lang="ar-DZ" sz="2800" b="1" dirty="0" smtClean="0">
                <a:solidFill>
                  <a:schemeClr val="tx1"/>
                </a:solidFill>
                <a:latin typeface="Times New Roman" pitchFamily="18" charset="0"/>
                <a:cs typeface="Times New Roman" pitchFamily="18" charset="0"/>
              </a:rPr>
              <a:t>الناقلات المشتركة خامات المعادن/ النفط، ناقلات الصب الجاف/ </a:t>
            </a:r>
            <a:r>
              <a:rPr lang="ar-DZ" sz="2800" b="1" dirty="0" smtClean="0">
                <a:solidFill>
                  <a:schemeClr val="tx1"/>
                </a:solidFill>
                <a:latin typeface="Times New Roman" pitchFamily="18" charset="0"/>
                <a:cs typeface="Times New Roman" pitchFamily="18" charset="0"/>
              </a:rPr>
              <a:t>الحاويات </a:t>
            </a:r>
            <a:r>
              <a:rPr lang="fr-FR" sz="2800" b="1" dirty="0" smtClean="0">
                <a:solidFill>
                  <a:schemeClr val="tx1"/>
                </a:solidFill>
                <a:latin typeface="Times New Roman" pitchFamily="18" charset="0"/>
                <a:cs typeface="Times New Roman" pitchFamily="18" charset="0"/>
              </a:rPr>
              <a:t>….</a:t>
            </a:r>
            <a:endParaRPr lang="fr-FR" sz="2800" b="1" dirty="0" smtClean="0">
              <a:solidFill>
                <a:schemeClr val="tx1"/>
              </a:solidFill>
              <a:latin typeface="Times New Roman" pitchFamily="18" charset="0"/>
              <a:cs typeface="Times New Roman" pitchFamily="18" charset="0"/>
            </a:endParaRPr>
          </a:p>
          <a:p>
            <a:endParaRPr lang="fr-FR" dirty="0"/>
          </a:p>
        </p:txBody>
      </p:sp>
      <p:sp>
        <p:nvSpPr>
          <p:cNvPr id="4" name="Rectangle 3"/>
          <p:cNvSpPr/>
          <p:nvPr/>
        </p:nvSpPr>
        <p:spPr>
          <a:xfrm>
            <a:off x="3447865" y="1091625"/>
            <a:ext cx="5238935" cy="584775"/>
          </a:xfrm>
          <a:prstGeom prst="rect">
            <a:avLst/>
          </a:prstGeom>
        </p:spPr>
        <p:txBody>
          <a:bodyPr wrap="none">
            <a:spAutoFit/>
          </a:bodyPr>
          <a:lstStyle/>
          <a:p>
            <a:r>
              <a:rPr lang="ar-DZ" sz="3200" b="1" dirty="0" smtClean="0">
                <a:solidFill>
                  <a:srgbClr val="FF0000"/>
                </a:solidFill>
                <a:latin typeface="Times New Roman" pitchFamily="18" charset="0"/>
                <a:cs typeface="Times New Roman" pitchFamily="18" charset="0"/>
              </a:rPr>
              <a:t>المجموعة الثانية: ناقلات الصب الجاف</a:t>
            </a:r>
            <a:endParaRPr lang="fr-FR" sz="3200" dirty="0"/>
          </a:p>
        </p:txBody>
      </p:sp>
    </p:spTree>
  </p:cSld>
  <p:clrMapOvr>
    <a:masterClrMapping/>
  </p:clrMapOvr>
  <p:transition>
    <p:wheel/>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descr="C:\Users\Admin\Desktop\bulk ship.jpg"/>
          <p:cNvPicPr>
            <a:picLocks noChangeAspect="1" noChangeArrowheads="1"/>
          </p:cNvPicPr>
          <p:nvPr/>
        </p:nvPicPr>
        <p:blipFill>
          <a:blip r:embed="rId2" cstate="print"/>
          <a:srcRect/>
          <a:stretch>
            <a:fillRect/>
          </a:stretch>
        </p:blipFill>
        <p:spPr bwMode="auto">
          <a:xfrm>
            <a:off x="76200" y="1066800"/>
            <a:ext cx="4419600" cy="3048000"/>
          </a:xfrm>
          <a:prstGeom prst="rect">
            <a:avLst/>
          </a:prstGeom>
          <a:noFill/>
        </p:spPr>
      </p:pic>
      <p:sp>
        <p:nvSpPr>
          <p:cNvPr id="5" name="Rectangle 4"/>
          <p:cNvSpPr/>
          <p:nvPr/>
        </p:nvSpPr>
        <p:spPr>
          <a:xfrm>
            <a:off x="2209800" y="381000"/>
            <a:ext cx="3581400" cy="584775"/>
          </a:xfrm>
          <a:prstGeom prst="rect">
            <a:avLst/>
          </a:prstGeom>
        </p:spPr>
        <p:txBody>
          <a:bodyPr wrap="square">
            <a:spAutoFit/>
          </a:bodyPr>
          <a:lstStyle/>
          <a:p>
            <a:r>
              <a:rPr lang="en-US" sz="3200" b="1" dirty="0" smtClean="0">
                <a:solidFill>
                  <a:srgbClr val="FF0000"/>
                </a:solidFill>
                <a:latin typeface="Times New Roman" pitchFamily="18" charset="0"/>
                <a:cs typeface="Times New Roman" pitchFamily="18" charset="0"/>
              </a:rPr>
              <a:t>Dry Bulk Carriers </a:t>
            </a:r>
            <a:endParaRPr lang="en-US" sz="3200" b="1" dirty="0">
              <a:solidFill>
                <a:srgbClr val="FF0000"/>
              </a:solidFill>
              <a:latin typeface="Times New Roman" pitchFamily="18" charset="0"/>
              <a:cs typeface="Times New Roman" pitchFamily="18" charset="0"/>
            </a:endParaRPr>
          </a:p>
        </p:txBody>
      </p:sp>
      <p:pic>
        <p:nvPicPr>
          <p:cNvPr id="118788" name="Picture 4" descr="C:\Users\Admin\Desktop\bulk ship2.jpg"/>
          <p:cNvPicPr>
            <a:picLocks noChangeAspect="1" noChangeArrowheads="1"/>
          </p:cNvPicPr>
          <p:nvPr/>
        </p:nvPicPr>
        <p:blipFill>
          <a:blip r:embed="rId3"/>
          <a:srcRect/>
          <a:stretch>
            <a:fillRect/>
          </a:stretch>
        </p:blipFill>
        <p:spPr bwMode="auto">
          <a:xfrm>
            <a:off x="4648200" y="4038600"/>
            <a:ext cx="4362450" cy="2638425"/>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1905000"/>
            <a:ext cx="8458200" cy="4267200"/>
          </a:xfrm>
        </p:spPr>
        <p:txBody>
          <a:bodyPr>
            <a:noAutofit/>
          </a:bodyPr>
          <a:lstStyle/>
          <a:p>
            <a:pPr marL="3175" indent="-3175" algn="just" rtl="1">
              <a:buNone/>
            </a:pPr>
            <a:r>
              <a:rPr lang="ar-DZ" b="1" dirty="0" smtClean="0">
                <a:solidFill>
                  <a:srgbClr val="FF0000"/>
                </a:solidFill>
                <a:latin typeface="Times New Roman" pitchFamily="18" charset="0"/>
                <a:cs typeface="Times New Roman" pitchFamily="18" charset="0"/>
              </a:rPr>
              <a:t>1</a:t>
            </a:r>
            <a:r>
              <a:rPr lang="ar-DZ" sz="2800" b="1" dirty="0" smtClean="0">
                <a:solidFill>
                  <a:srgbClr val="FF0000"/>
                </a:solidFill>
                <a:latin typeface="Times New Roman" pitchFamily="18" charset="0"/>
                <a:cs typeface="Times New Roman" pitchFamily="18" charset="0"/>
              </a:rPr>
              <a:t>. </a:t>
            </a:r>
            <a:r>
              <a:rPr lang="ar-DZ" sz="2800" b="1" dirty="0" smtClean="0">
                <a:solidFill>
                  <a:schemeClr val="tx1"/>
                </a:solidFill>
                <a:latin typeface="Times New Roman" pitchFamily="18" charset="0"/>
                <a:cs typeface="Times New Roman" pitchFamily="18" charset="0"/>
              </a:rPr>
              <a:t>ناقلات النفط</a:t>
            </a:r>
            <a:r>
              <a:rPr lang="fr-FR" sz="2800" b="1" dirty="0" smtClean="0">
                <a:solidFill>
                  <a:schemeClr val="tx1"/>
                </a:solidFill>
                <a:latin typeface="Times New Roman" pitchFamily="18" charset="0"/>
                <a:cs typeface="Times New Roman" pitchFamily="18" charset="0"/>
              </a:rPr>
              <a:t>  </a:t>
            </a:r>
            <a:r>
              <a:rPr lang="ar-DZ" sz="2800" b="1" dirty="0" smtClean="0">
                <a:solidFill>
                  <a:schemeClr val="tx1"/>
                </a:solidFill>
                <a:latin typeface="Times New Roman" pitchFamily="18" charset="0"/>
                <a:cs typeface="Times New Roman" pitchFamily="18" charset="0"/>
              </a:rPr>
              <a:t>الخام </a:t>
            </a:r>
            <a:r>
              <a:rPr lang="fr-FR" sz="2800" b="1" dirty="0" err="1" smtClean="0">
                <a:solidFill>
                  <a:schemeClr val="tx1"/>
                </a:solidFill>
                <a:latin typeface="Times New Roman" pitchFamily="18" charset="0"/>
                <a:cs typeface="Times New Roman" pitchFamily="18" charset="0"/>
              </a:rPr>
              <a:t>Crude</a:t>
            </a:r>
            <a:r>
              <a:rPr lang="fr-FR" sz="2800" b="1" dirty="0" smtClean="0">
                <a:solidFill>
                  <a:schemeClr val="tx1"/>
                </a:solidFill>
                <a:latin typeface="Times New Roman" pitchFamily="18" charset="0"/>
                <a:cs typeface="Times New Roman" pitchFamily="18" charset="0"/>
              </a:rPr>
              <a:t> </a:t>
            </a:r>
          </a:p>
          <a:p>
            <a:pPr marL="3175" indent="-3175" algn="just" rtl="1">
              <a:buNone/>
            </a:pPr>
            <a:r>
              <a:rPr lang="ar-DZ" sz="2800" b="1" dirty="0" smtClean="0">
                <a:solidFill>
                  <a:srgbClr val="FF0000"/>
                </a:solidFill>
                <a:latin typeface="Times New Roman" pitchFamily="18" charset="0"/>
                <a:cs typeface="Times New Roman" pitchFamily="18" charset="0"/>
              </a:rPr>
              <a:t>2. </a:t>
            </a:r>
            <a:r>
              <a:rPr lang="ar-DZ" sz="2800" b="1" dirty="0" smtClean="0">
                <a:solidFill>
                  <a:schemeClr val="tx1"/>
                </a:solidFill>
                <a:latin typeface="Times New Roman" pitchFamily="18" charset="0"/>
                <a:cs typeface="Times New Roman" pitchFamily="18" charset="0"/>
              </a:rPr>
              <a:t>ناقلات النفط العملاقة</a:t>
            </a:r>
            <a:r>
              <a:rPr lang="fr-FR" sz="2800" b="1" dirty="0" smtClean="0">
                <a:solidFill>
                  <a:schemeClr val="tx1"/>
                </a:solidFill>
                <a:latin typeface="Times New Roman" pitchFamily="18" charset="0"/>
                <a:cs typeface="Times New Roman" pitchFamily="18" charset="0"/>
              </a:rPr>
              <a:t> </a:t>
            </a:r>
            <a:r>
              <a:rPr lang="ar-DZ" sz="2400" b="1" dirty="0" smtClean="0">
                <a:solidFill>
                  <a:schemeClr val="tx1"/>
                </a:solidFill>
                <a:latin typeface="Times New Roman" pitchFamily="18" charset="0"/>
                <a:cs typeface="Times New Roman" pitchFamily="18" charset="0"/>
              </a:rPr>
              <a:t> </a:t>
            </a:r>
            <a:r>
              <a:rPr lang="fr-FR" sz="2400" b="1" dirty="0" err="1" smtClean="0">
                <a:solidFill>
                  <a:schemeClr val="tx1"/>
                </a:solidFill>
                <a:latin typeface="Times New Roman" pitchFamily="18" charset="0"/>
                <a:cs typeface="Times New Roman" pitchFamily="18" charset="0"/>
              </a:rPr>
              <a:t>Very</a:t>
            </a:r>
            <a:r>
              <a:rPr lang="fr-FR" sz="2400" b="1" dirty="0" smtClean="0">
                <a:solidFill>
                  <a:schemeClr val="tx1"/>
                </a:solidFill>
                <a:latin typeface="Times New Roman" pitchFamily="18" charset="0"/>
                <a:cs typeface="Times New Roman" pitchFamily="18" charset="0"/>
              </a:rPr>
              <a:t> Large </a:t>
            </a:r>
            <a:r>
              <a:rPr lang="fr-FR" sz="2400" b="1" dirty="0" err="1" smtClean="0">
                <a:solidFill>
                  <a:schemeClr val="tx1"/>
                </a:solidFill>
                <a:latin typeface="Times New Roman" pitchFamily="18" charset="0"/>
                <a:cs typeface="Times New Roman" pitchFamily="18" charset="0"/>
              </a:rPr>
              <a:t>Crude</a:t>
            </a:r>
            <a:r>
              <a:rPr lang="fr-FR" sz="2400" b="1" dirty="0" smtClean="0">
                <a:solidFill>
                  <a:schemeClr val="tx1"/>
                </a:solidFill>
                <a:latin typeface="Times New Roman" pitchFamily="18" charset="0"/>
                <a:cs typeface="Times New Roman" pitchFamily="18" charset="0"/>
              </a:rPr>
              <a:t> Carriers (</a:t>
            </a:r>
            <a:r>
              <a:rPr lang="fr-FR" sz="2400" b="1" dirty="0" smtClean="0">
                <a:solidFill>
                  <a:srgbClr val="FF0000"/>
                </a:solidFill>
                <a:latin typeface="Times New Roman" pitchFamily="18" charset="0"/>
                <a:cs typeface="Times New Roman" pitchFamily="18" charset="0"/>
              </a:rPr>
              <a:t>VLCC</a:t>
            </a:r>
            <a:r>
              <a:rPr lang="fr-FR" sz="2400" b="1" dirty="0" smtClean="0">
                <a:solidFill>
                  <a:schemeClr val="tx1"/>
                </a:solidFill>
                <a:latin typeface="Times New Roman" pitchFamily="18" charset="0"/>
                <a:cs typeface="Times New Roman" pitchFamily="18" charset="0"/>
              </a:rPr>
              <a:t>)</a:t>
            </a:r>
            <a:r>
              <a:rPr lang="fr-FR" sz="2800" dirty="0" smtClean="0"/>
              <a:t> </a:t>
            </a:r>
            <a:r>
              <a:rPr lang="ar-DZ" sz="2800" dirty="0" smtClean="0"/>
              <a:t>:</a:t>
            </a:r>
            <a:endParaRPr lang="fr-FR" sz="2800" dirty="0" smtClean="0"/>
          </a:p>
          <a:p>
            <a:pPr marL="3175" indent="-3175" algn="just" rtl="1">
              <a:buNone/>
            </a:pPr>
            <a:r>
              <a:rPr lang="ar-DZ" sz="2800" b="1" dirty="0" smtClean="0">
                <a:solidFill>
                  <a:schemeClr val="tx1"/>
                </a:solidFill>
                <a:latin typeface="Times New Roman" pitchFamily="18" charset="0"/>
                <a:cs typeface="Times New Roman" pitchFamily="18" charset="0"/>
              </a:rPr>
              <a:t>الحمولة القصوى 315 ألف طن، الطول 330 </a:t>
            </a:r>
            <a:r>
              <a:rPr lang="ar-DZ" sz="2800" b="1" dirty="0" err="1" smtClean="0">
                <a:solidFill>
                  <a:schemeClr val="tx1"/>
                </a:solidFill>
                <a:latin typeface="Times New Roman" pitchFamily="18" charset="0"/>
                <a:cs typeface="Times New Roman" pitchFamily="18" charset="0"/>
              </a:rPr>
              <a:t>م</a:t>
            </a:r>
            <a:endParaRPr lang="fr-FR" sz="2800" b="1" dirty="0" smtClean="0">
              <a:solidFill>
                <a:schemeClr val="tx1"/>
              </a:solidFill>
              <a:latin typeface="Times New Roman" pitchFamily="18" charset="0"/>
              <a:cs typeface="Times New Roman" pitchFamily="18" charset="0"/>
            </a:endParaRPr>
          </a:p>
          <a:p>
            <a:pPr marL="3175" indent="-3175" algn="just" rtl="1">
              <a:buNone/>
            </a:pPr>
            <a:r>
              <a:rPr lang="ar-DZ" sz="2800" b="1" dirty="0" smtClean="0">
                <a:solidFill>
                  <a:srgbClr val="FF0000"/>
                </a:solidFill>
                <a:latin typeface="Times New Roman" pitchFamily="18" charset="0"/>
                <a:cs typeface="Times New Roman" pitchFamily="18" charset="0"/>
              </a:rPr>
              <a:t>3. </a:t>
            </a:r>
            <a:r>
              <a:rPr lang="ar-DZ" sz="2800" b="1" dirty="0" smtClean="0">
                <a:solidFill>
                  <a:schemeClr val="tx1"/>
                </a:solidFill>
                <a:latin typeface="Times New Roman" pitchFamily="18" charset="0"/>
                <a:cs typeface="Times New Roman" pitchFamily="18" charset="0"/>
              </a:rPr>
              <a:t>ناقلات فوق العملاقة </a:t>
            </a:r>
            <a:r>
              <a:rPr lang="ar-DZ" sz="2400" b="1" dirty="0" smtClean="0">
                <a:solidFill>
                  <a:schemeClr val="tx1"/>
                </a:solidFill>
                <a:latin typeface="Times New Roman" pitchFamily="18" charset="0"/>
                <a:cs typeface="Times New Roman" pitchFamily="18" charset="0"/>
              </a:rPr>
              <a:t>(</a:t>
            </a:r>
            <a:r>
              <a:rPr lang="fr-FR" sz="2400" b="1" dirty="0" smtClean="0">
                <a:solidFill>
                  <a:srgbClr val="FF0000"/>
                </a:solidFill>
                <a:latin typeface="Times New Roman" pitchFamily="18" charset="0"/>
                <a:cs typeface="Times New Roman" pitchFamily="18" charset="0"/>
              </a:rPr>
              <a:t>ULCC</a:t>
            </a:r>
            <a:r>
              <a:rPr lang="fr-FR" sz="2400" b="1" dirty="0" smtClean="0">
                <a:solidFill>
                  <a:schemeClr val="tx1"/>
                </a:solidFill>
                <a:latin typeface="Times New Roman" pitchFamily="18" charset="0"/>
                <a:cs typeface="Times New Roman" pitchFamily="18" charset="0"/>
              </a:rPr>
              <a:t> </a:t>
            </a:r>
            <a:r>
              <a:rPr lang="ar-DZ" sz="2400" b="1" dirty="0" smtClean="0">
                <a:solidFill>
                  <a:schemeClr val="tx1"/>
                </a:solidFill>
                <a:latin typeface="Times New Roman" pitchFamily="18" charset="0"/>
                <a:cs typeface="Times New Roman" pitchFamily="18" charset="0"/>
              </a:rPr>
              <a:t>) </a:t>
            </a:r>
            <a:r>
              <a:rPr lang="fr-FR" sz="2400" b="1" dirty="0" smtClean="0">
                <a:solidFill>
                  <a:schemeClr val="tx1"/>
                </a:solidFill>
                <a:latin typeface="Times New Roman" pitchFamily="18" charset="0"/>
                <a:cs typeface="Times New Roman" pitchFamily="18" charset="0"/>
              </a:rPr>
              <a:t>Ultra Large </a:t>
            </a:r>
            <a:r>
              <a:rPr lang="fr-FR" sz="2400" b="1" dirty="0" err="1" smtClean="0">
                <a:solidFill>
                  <a:schemeClr val="tx1"/>
                </a:solidFill>
                <a:latin typeface="Times New Roman" pitchFamily="18" charset="0"/>
                <a:cs typeface="Times New Roman" pitchFamily="18" charset="0"/>
              </a:rPr>
              <a:t>Crude</a:t>
            </a:r>
            <a:r>
              <a:rPr lang="fr-FR" sz="2400" b="1" dirty="0" smtClean="0">
                <a:solidFill>
                  <a:schemeClr val="tx1"/>
                </a:solidFill>
                <a:latin typeface="Times New Roman" pitchFamily="18" charset="0"/>
                <a:cs typeface="Times New Roman" pitchFamily="18" charset="0"/>
              </a:rPr>
              <a:t> Carriers</a:t>
            </a:r>
            <a:r>
              <a:rPr lang="ar-DZ" sz="2800" b="1" dirty="0" smtClean="0">
                <a:solidFill>
                  <a:schemeClr val="tx1"/>
                </a:solidFill>
                <a:latin typeface="Times New Roman" pitchFamily="18" charset="0"/>
                <a:cs typeface="Times New Roman" pitchFamily="18" charset="0"/>
              </a:rPr>
              <a:t>:</a:t>
            </a:r>
            <a:endParaRPr lang="fr-FR" sz="2800" b="1" dirty="0" smtClean="0">
              <a:solidFill>
                <a:schemeClr val="tx1"/>
              </a:solidFill>
              <a:latin typeface="Times New Roman" pitchFamily="18" charset="0"/>
              <a:cs typeface="Times New Roman" pitchFamily="18" charset="0"/>
            </a:endParaRPr>
          </a:p>
          <a:p>
            <a:pPr marL="3175" indent="-3175" algn="just" rtl="1">
              <a:buNone/>
            </a:pPr>
            <a:r>
              <a:rPr lang="ar-DZ" sz="2800" b="1" dirty="0" smtClean="0">
                <a:solidFill>
                  <a:schemeClr val="tx1"/>
                </a:solidFill>
                <a:latin typeface="Times New Roman" pitchFamily="18" charset="0"/>
                <a:cs typeface="Times New Roman" pitchFamily="18" charset="0"/>
              </a:rPr>
              <a:t>الحمولة القصوى 550 ألف طن، الطول 415م</a:t>
            </a:r>
            <a:endParaRPr lang="fr-FR" sz="2800" b="1" dirty="0" smtClean="0">
              <a:solidFill>
                <a:schemeClr val="tx1"/>
              </a:solidFill>
              <a:latin typeface="Times New Roman" pitchFamily="18" charset="0"/>
              <a:cs typeface="Times New Roman" pitchFamily="18" charset="0"/>
            </a:endParaRPr>
          </a:p>
          <a:p>
            <a:pPr marL="3175" indent="-3175" algn="just" rtl="1">
              <a:buNone/>
            </a:pPr>
            <a:r>
              <a:rPr lang="ar-DZ" sz="2800" b="1" dirty="0" smtClean="0">
                <a:solidFill>
                  <a:srgbClr val="FF0000"/>
                </a:solidFill>
                <a:latin typeface="Times New Roman" pitchFamily="18" charset="0"/>
                <a:cs typeface="Times New Roman" pitchFamily="18" charset="0"/>
              </a:rPr>
              <a:t>4. </a:t>
            </a:r>
            <a:r>
              <a:rPr lang="ar-DZ" sz="2800" b="1" dirty="0" smtClean="0">
                <a:solidFill>
                  <a:schemeClr val="tx1"/>
                </a:solidFill>
                <a:latin typeface="Times New Roman" pitchFamily="18" charset="0"/>
                <a:cs typeface="Times New Roman" pitchFamily="18" charset="0"/>
              </a:rPr>
              <a:t>ناقلات الغاز المسال</a:t>
            </a:r>
            <a:endParaRPr lang="fr-FR" sz="2800" b="1" dirty="0" smtClean="0">
              <a:solidFill>
                <a:schemeClr val="tx1"/>
              </a:solidFill>
              <a:latin typeface="Times New Roman" pitchFamily="18" charset="0"/>
              <a:cs typeface="Times New Roman" pitchFamily="18" charset="0"/>
            </a:endParaRPr>
          </a:p>
          <a:p>
            <a:pPr marL="3175" indent="-3175" algn="just" rtl="1">
              <a:buNone/>
            </a:pPr>
            <a:r>
              <a:rPr lang="ar-DZ" sz="2800" b="1" dirty="0" smtClean="0">
                <a:solidFill>
                  <a:srgbClr val="FF0000"/>
                </a:solidFill>
                <a:latin typeface="Times New Roman" pitchFamily="18" charset="0"/>
                <a:cs typeface="Times New Roman" pitchFamily="18" charset="0"/>
              </a:rPr>
              <a:t>5. </a:t>
            </a:r>
            <a:r>
              <a:rPr lang="ar-DZ" sz="2800" b="1" dirty="0" smtClean="0">
                <a:solidFill>
                  <a:schemeClr val="tx1"/>
                </a:solidFill>
                <a:latin typeface="Times New Roman" pitchFamily="18" charset="0"/>
                <a:cs typeface="Times New Roman" pitchFamily="18" charset="0"/>
              </a:rPr>
              <a:t>ناقلات الكيماويات</a:t>
            </a:r>
            <a:endParaRPr lang="fr-FR" sz="2800" b="1" dirty="0" smtClean="0">
              <a:solidFill>
                <a:schemeClr val="tx1"/>
              </a:solidFill>
              <a:latin typeface="Times New Roman" pitchFamily="18" charset="0"/>
              <a:cs typeface="Times New Roman" pitchFamily="18" charset="0"/>
            </a:endParaRPr>
          </a:p>
          <a:p>
            <a:pPr marL="3175" indent="-3175" algn="just" rtl="1">
              <a:buNone/>
              <a:tabLst>
                <a:tab pos="341313" algn="l"/>
              </a:tabLst>
            </a:pPr>
            <a:r>
              <a:rPr lang="ar-DZ" sz="2800" b="1" dirty="0" smtClean="0">
                <a:solidFill>
                  <a:srgbClr val="FF0000"/>
                </a:solidFill>
                <a:latin typeface="Times New Roman" pitchFamily="18" charset="0"/>
                <a:cs typeface="Times New Roman" pitchFamily="18" charset="0"/>
              </a:rPr>
              <a:t>6. </a:t>
            </a:r>
            <a:r>
              <a:rPr lang="ar-DZ" sz="2800" b="1" dirty="0" smtClean="0">
                <a:solidFill>
                  <a:schemeClr val="tx1"/>
                </a:solidFill>
                <a:latin typeface="Times New Roman" pitchFamily="18" charset="0"/>
                <a:cs typeface="Times New Roman" pitchFamily="18" charset="0"/>
              </a:rPr>
              <a:t>ناقلات نفط وبضائع عامة ثقيلة</a:t>
            </a:r>
            <a:endParaRPr lang="fr-FR" sz="2800" b="1" dirty="0">
              <a:solidFill>
                <a:schemeClr val="tx1"/>
              </a:solidFill>
              <a:latin typeface="Times New Roman" pitchFamily="18" charset="0"/>
              <a:cs typeface="Times New Roman" pitchFamily="18" charset="0"/>
            </a:endParaRPr>
          </a:p>
        </p:txBody>
      </p:sp>
      <p:sp>
        <p:nvSpPr>
          <p:cNvPr id="4" name="Rectangle 3"/>
          <p:cNvSpPr/>
          <p:nvPr/>
        </p:nvSpPr>
        <p:spPr>
          <a:xfrm>
            <a:off x="3517653" y="1066800"/>
            <a:ext cx="5245347" cy="584775"/>
          </a:xfrm>
          <a:prstGeom prst="rect">
            <a:avLst/>
          </a:prstGeom>
        </p:spPr>
        <p:txBody>
          <a:bodyPr wrap="none">
            <a:spAutoFit/>
          </a:bodyPr>
          <a:lstStyle/>
          <a:p>
            <a:r>
              <a:rPr lang="ar-DZ" sz="3200" b="1" dirty="0" smtClean="0">
                <a:solidFill>
                  <a:srgbClr val="FF0000"/>
                </a:solidFill>
                <a:latin typeface="Times New Roman" pitchFamily="18" charset="0"/>
                <a:cs typeface="Times New Roman" pitchFamily="18" charset="0"/>
              </a:rPr>
              <a:t>المجموعة الثالثة: ناقلات الصب السائل</a:t>
            </a:r>
            <a:endParaRPr lang="fr-FR" sz="3200" dirty="0"/>
          </a:p>
        </p:txBody>
      </p:sp>
    </p:spTree>
  </p:cSld>
  <p:clrMapOvr>
    <a:masterClrMapping/>
  </p:clrMapOvr>
  <p:transition>
    <p:wheel spokes="8"/>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971800" y="609600"/>
            <a:ext cx="5867400" cy="762000"/>
          </a:xfrm>
        </p:spPr>
        <p:txBody>
          <a:bodyPr>
            <a:normAutofit/>
          </a:bodyPr>
          <a:lstStyle/>
          <a:p>
            <a:pPr marL="0" indent="0" algn="just" rtl="1">
              <a:buNone/>
            </a:pPr>
            <a:r>
              <a:rPr lang="ar-DZ" sz="3600" b="1" dirty="0" smtClean="0">
                <a:solidFill>
                  <a:srgbClr val="FF0000"/>
                </a:solidFill>
                <a:latin typeface="Times New Roman" pitchFamily="18" charset="0"/>
                <a:cs typeface="Times New Roman" pitchFamily="18" charset="0"/>
              </a:rPr>
              <a:t>1. تعريف وخصائص النقل البحري:</a:t>
            </a:r>
            <a:endParaRPr lang="fr-FR" b="1" dirty="0">
              <a:solidFill>
                <a:schemeClr val="tx1"/>
              </a:solidFill>
              <a:latin typeface="Times New Roman" pitchFamily="18" charset="0"/>
              <a:cs typeface="Times New Roman" pitchFamily="18" charset="0"/>
            </a:endParaRPr>
          </a:p>
        </p:txBody>
      </p:sp>
      <p:sp>
        <p:nvSpPr>
          <p:cNvPr id="4" name="Espace réservé du contenu 2"/>
          <p:cNvSpPr txBox="1">
            <a:spLocks/>
          </p:cNvSpPr>
          <p:nvPr/>
        </p:nvSpPr>
        <p:spPr>
          <a:xfrm>
            <a:off x="4343400" y="1447800"/>
            <a:ext cx="4495800" cy="7620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36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أ. </a:t>
            </a:r>
            <a:r>
              <a:rPr kumimoji="0" lang="ar-SY" sz="36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تعريف النقل البحري</a:t>
            </a:r>
            <a:r>
              <a:rPr kumimoji="0" lang="ar-DZ" sz="36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a:t>
            </a:r>
            <a:endParaRPr kumimoji="0" lang="fr-FR" sz="36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endParaRPr>
          </a:p>
        </p:txBody>
      </p:sp>
      <p:sp>
        <p:nvSpPr>
          <p:cNvPr id="5" name="Espace réservé du contenu 2"/>
          <p:cNvSpPr txBox="1">
            <a:spLocks/>
          </p:cNvSpPr>
          <p:nvPr/>
        </p:nvSpPr>
        <p:spPr>
          <a:xfrm>
            <a:off x="304800" y="2362200"/>
            <a:ext cx="8534400" cy="1676400"/>
          </a:xfrm>
          <a:prstGeom prst="rect">
            <a:avLst/>
          </a:prstGeom>
        </p:spPr>
        <p:txBody>
          <a:bodyPr vert="horz">
            <a:normAutofit/>
          </a:bodyPr>
          <a:lstStyle/>
          <a:p>
            <a:pPr marL="3175" marR="0" lvl="0" indent="-3175"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32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منظومة متكاملة لإدارة وإجراء نقل الأفراد والبضائع بواسطة السفن عبر البحار والمحيطات، من ميناء معين إلى ميناء آخر في الوقت المحدد وبالشروط المتفق عليها.</a:t>
            </a:r>
            <a:endParaRPr kumimoji="0" lang="fr-FR" sz="32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descr="C:\Users\Admin\Desktop\ناقلات النفط.jpg"/>
          <p:cNvPicPr>
            <a:picLocks noChangeAspect="1" noChangeArrowheads="1"/>
          </p:cNvPicPr>
          <p:nvPr/>
        </p:nvPicPr>
        <p:blipFill>
          <a:blip r:embed="rId2"/>
          <a:srcRect/>
          <a:stretch>
            <a:fillRect/>
          </a:stretch>
        </p:blipFill>
        <p:spPr bwMode="auto">
          <a:xfrm>
            <a:off x="0" y="1066800"/>
            <a:ext cx="4572000" cy="2895600"/>
          </a:xfrm>
          <a:prstGeom prst="rect">
            <a:avLst/>
          </a:prstGeom>
          <a:noFill/>
        </p:spPr>
      </p:pic>
      <p:sp>
        <p:nvSpPr>
          <p:cNvPr id="5" name="Rectangle 4"/>
          <p:cNvSpPr/>
          <p:nvPr/>
        </p:nvSpPr>
        <p:spPr>
          <a:xfrm>
            <a:off x="3200400" y="228600"/>
            <a:ext cx="3365024" cy="646331"/>
          </a:xfrm>
          <a:prstGeom prst="rect">
            <a:avLst/>
          </a:prstGeom>
        </p:spPr>
        <p:txBody>
          <a:bodyPr wrap="none">
            <a:spAutoFit/>
          </a:bodyPr>
          <a:lstStyle/>
          <a:p>
            <a:r>
              <a:rPr lang="fr-FR" sz="3600" b="1" dirty="0" err="1" smtClean="0">
                <a:solidFill>
                  <a:srgbClr val="FF0000"/>
                </a:solidFill>
                <a:latin typeface="Times New Roman" pitchFamily="18" charset="0"/>
                <a:cs typeface="Times New Roman" pitchFamily="18" charset="0"/>
              </a:rPr>
              <a:t>Crude</a:t>
            </a:r>
            <a:r>
              <a:rPr lang="fr-FR" sz="3600" b="1" dirty="0" smtClean="0">
                <a:solidFill>
                  <a:srgbClr val="FF0000"/>
                </a:solidFill>
                <a:latin typeface="Times New Roman" pitchFamily="18" charset="0"/>
                <a:cs typeface="Times New Roman" pitchFamily="18" charset="0"/>
              </a:rPr>
              <a:t> Carriers </a:t>
            </a:r>
            <a:endParaRPr lang="fr-FR" sz="3600" dirty="0">
              <a:solidFill>
                <a:srgbClr val="FF0000"/>
              </a:solidFill>
            </a:endParaRPr>
          </a:p>
        </p:txBody>
      </p:sp>
      <p:pic>
        <p:nvPicPr>
          <p:cNvPr id="119811" name="Picture 3" descr="C:\Users\Admin\Desktop\ناقلات النفط 2.jpg"/>
          <p:cNvPicPr>
            <a:picLocks noChangeAspect="1" noChangeArrowheads="1"/>
          </p:cNvPicPr>
          <p:nvPr/>
        </p:nvPicPr>
        <p:blipFill>
          <a:blip r:embed="rId3"/>
          <a:srcRect/>
          <a:stretch>
            <a:fillRect/>
          </a:stretch>
        </p:blipFill>
        <p:spPr bwMode="auto">
          <a:xfrm>
            <a:off x="4724400" y="1085850"/>
            <a:ext cx="4419600" cy="2876550"/>
          </a:xfrm>
          <a:prstGeom prst="rect">
            <a:avLst/>
          </a:prstGeom>
          <a:noFill/>
        </p:spPr>
      </p:pic>
      <p:pic>
        <p:nvPicPr>
          <p:cNvPr id="119812" name="Picture 4" descr="C:\Users\Admin\Desktop\ناقلات النفط3.jpg"/>
          <p:cNvPicPr>
            <a:picLocks noChangeAspect="1" noChangeArrowheads="1"/>
          </p:cNvPicPr>
          <p:nvPr/>
        </p:nvPicPr>
        <p:blipFill>
          <a:blip r:embed="rId4"/>
          <a:srcRect/>
          <a:stretch>
            <a:fillRect/>
          </a:stretch>
        </p:blipFill>
        <p:spPr bwMode="auto">
          <a:xfrm>
            <a:off x="2286000" y="4038601"/>
            <a:ext cx="4876800" cy="281940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1200" y="329625"/>
            <a:ext cx="5120312" cy="584775"/>
          </a:xfrm>
          <a:prstGeom prst="rect">
            <a:avLst/>
          </a:prstGeom>
        </p:spPr>
        <p:txBody>
          <a:bodyPr wrap="none">
            <a:spAutoFit/>
          </a:bodyPr>
          <a:lstStyle/>
          <a:p>
            <a:r>
              <a:rPr lang="fr-FR" sz="3200" b="1" dirty="0" smtClean="0">
                <a:solidFill>
                  <a:srgbClr val="FF0000"/>
                </a:solidFill>
                <a:latin typeface="Times New Roman" pitchFamily="18" charset="0"/>
                <a:cs typeface="Times New Roman" pitchFamily="18" charset="0"/>
              </a:rPr>
              <a:t>Liquefied Natural Gas LNG</a:t>
            </a:r>
            <a:endParaRPr lang="fr-FR" sz="3200" b="1" dirty="0">
              <a:solidFill>
                <a:srgbClr val="FF0000"/>
              </a:solidFill>
              <a:latin typeface="Times New Roman" pitchFamily="18" charset="0"/>
              <a:cs typeface="Times New Roman" pitchFamily="18" charset="0"/>
            </a:endParaRPr>
          </a:p>
        </p:txBody>
      </p:sp>
      <p:pic>
        <p:nvPicPr>
          <p:cNvPr id="120834" name="Picture 2" descr="C:\Users\Admin\Desktop\Liquefied Natural Gas LNG.jpg"/>
          <p:cNvPicPr>
            <a:picLocks noChangeAspect="1" noChangeArrowheads="1"/>
          </p:cNvPicPr>
          <p:nvPr/>
        </p:nvPicPr>
        <p:blipFill>
          <a:blip r:embed="rId2"/>
          <a:srcRect/>
          <a:stretch>
            <a:fillRect/>
          </a:stretch>
        </p:blipFill>
        <p:spPr bwMode="auto">
          <a:xfrm>
            <a:off x="152400" y="990600"/>
            <a:ext cx="6096000" cy="2743200"/>
          </a:xfrm>
          <a:prstGeom prst="rect">
            <a:avLst/>
          </a:prstGeom>
          <a:noFill/>
        </p:spPr>
      </p:pic>
      <p:pic>
        <p:nvPicPr>
          <p:cNvPr id="120835" name="Picture 3" descr="C:\Users\Admin\Desktop\Liquefied Natural Gas LNG2.jpg"/>
          <p:cNvPicPr>
            <a:picLocks noChangeAspect="1" noChangeArrowheads="1"/>
          </p:cNvPicPr>
          <p:nvPr/>
        </p:nvPicPr>
        <p:blipFill>
          <a:blip r:embed="rId3"/>
          <a:srcRect/>
          <a:stretch>
            <a:fillRect/>
          </a:stretch>
        </p:blipFill>
        <p:spPr bwMode="auto">
          <a:xfrm>
            <a:off x="3276600" y="3733801"/>
            <a:ext cx="5638800" cy="312420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1000" y="1981201"/>
            <a:ext cx="8305800" cy="2133599"/>
          </a:xfrm>
        </p:spPr>
        <p:txBody>
          <a:bodyPr>
            <a:normAutofit/>
          </a:bodyPr>
          <a:lstStyle/>
          <a:p>
            <a:pPr marL="0" indent="0" algn="just" rtl="1">
              <a:buNone/>
            </a:pPr>
            <a:r>
              <a:rPr lang="ar-DZ" sz="2800" b="1" dirty="0" smtClean="0">
                <a:solidFill>
                  <a:schemeClr val="tx1"/>
                </a:solidFill>
                <a:latin typeface="Times New Roman" pitchFamily="18" charset="0"/>
                <a:cs typeface="Times New Roman" pitchFamily="18" charset="0"/>
              </a:rPr>
              <a:t>1. السفن السياحية </a:t>
            </a:r>
            <a:r>
              <a:rPr lang="fr-FR" sz="2800" b="1" dirty="0" smtClean="0">
                <a:solidFill>
                  <a:schemeClr val="tx1"/>
                </a:solidFill>
                <a:latin typeface="Times New Roman" pitchFamily="18" charset="0"/>
                <a:cs typeface="Times New Roman" pitchFamily="18" charset="0"/>
              </a:rPr>
              <a:t>Cruise ship</a:t>
            </a:r>
          </a:p>
          <a:p>
            <a:pPr marL="0" indent="0" algn="just" rtl="1">
              <a:buNone/>
            </a:pPr>
            <a:r>
              <a:rPr lang="ar-DZ" sz="2800" b="1" dirty="0" smtClean="0">
                <a:solidFill>
                  <a:schemeClr val="tx1"/>
                </a:solidFill>
                <a:latin typeface="Times New Roman" pitchFamily="18" charset="0"/>
                <a:cs typeface="Times New Roman" pitchFamily="18" charset="0"/>
              </a:rPr>
              <a:t>2. عبارات المضايق</a:t>
            </a:r>
            <a:endParaRPr lang="fr-FR" sz="2800" b="1" dirty="0" smtClean="0">
              <a:solidFill>
                <a:schemeClr val="tx1"/>
              </a:solidFill>
              <a:latin typeface="Times New Roman" pitchFamily="18" charset="0"/>
              <a:cs typeface="Times New Roman" pitchFamily="18" charset="0"/>
            </a:endParaRPr>
          </a:p>
          <a:p>
            <a:pPr marL="0" indent="0" algn="just" rtl="1">
              <a:buNone/>
            </a:pPr>
            <a:r>
              <a:rPr lang="ar-DZ" sz="2800" b="1" dirty="0" smtClean="0">
                <a:solidFill>
                  <a:schemeClr val="tx1"/>
                </a:solidFill>
                <a:latin typeface="Times New Roman" pitchFamily="18" charset="0"/>
                <a:cs typeface="Times New Roman" pitchFamily="18" charset="0"/>
              </a:rPr>
              <a:t>3. عبارات ساحلية</a:t>
            </a:r>
            <a:endParaRPr lang="fr-FR" sz="2800" b="1" dirty="0" smtClean="0">
              <a:solidFill>
                <a:schemeClr val="tx1"/>
              </a:solidFill>
              <a:latin typeface="Times New Roman" pitchFamily="18" charset="0"/>
              <a:cs typeface="Times New Roman" pitchFamily="18" charset="0"/>
            </a:endParaRPr>
          </a:p>
          <a:p>
            <a:pPr algn="just" rtl="1">
              <a:buNone/>
            </a:pPr>
            <a:r>
              <a:rPr lang="ar-DZ" sz="2800" b="1" dirty="0" smtClean="0">
                <a:solidFill>
                  <a:schemeClr val="tx1"/>
                </a:solidFill>
                <a:latin typeface="Times New Roman" pitchFamily="18" charset="0"/>
                <a:cs typeface="Times New Roman" pitchFamily="18" charset="0"/>
              </a:rPr>
              <a:t>4. معديات البضائع وسفن الدحرجة</a:t>
            </a:r>
            <a:endParaRPr lang="fr-FR" sz="2800" b="1" dirty="0">
              <a:solidFill>
                <a:schemeClr val="tx1"/>
              </a:solidFill>
              <a:latin typeface="Times New Roman" pitchFamily="18" charset="0"/>
              <a:cs typeface="Times New Roman" pitchFamily="18" charset="0"/>
            </a:endParaRPr>
          </a:p>
        </p:txBody>
      </p:sp>
      <p:sp>
        <p:nvSpPr>
          <p:cNvPr id="5" name="Rectangle 4"/>
          <p:cNvSpPr/>
          <p:nvPr/>
        </p:nvSpPr>
        <p:spPr>
          <a:xfrm>
            <a:off x="3962400" y="1065325"/>
            <a:ext cx="4826962" cy="646331"/>
          </a:xfrm>
          <a:prstGeom prst="rect">
            <a:avLst/>
          </a:prstGeom>
        </p:spPr>
        <p:txBody>
          <a:bodyPr wrap="none">
            <a:spAutoFit/>
          </a:bodyPr>
          <a:lstStyle/>
          <a:p>
            <a:r>
              <a:rPr lang="ar-DZ" sz="3600" b="1" dirty="0" smtClean="0">
                <a:solidFill>
                  <a:srgbClr val="FF0000"/>
                </a:solidFill>
                <a:latin typeface="Times New Roman" pitchFamily="18" charset="0"/>
                <a:cs typeface="Times New Roman" pitchFamily="18" charset="0"/>
              </a:rPr>
              <a:t>المجموعة الرابعة: سفن الركاب</a:t>
            </a:r>
            <a:endParaRPr lang="fr-FR" sz="3600" dirty="0"/>
          </a:p>
        </p:txBody>
      </p:sp>
    </p:spTree>
  </p:cSld>
  <p:clrMapOvr>
    <a:masterClrMapping/>
  </p:clrMapOvr>
  <p:transition>
    <p:blinds/>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7600" y="457200"/>
            <a:ext cx="2180405" cy="584775"/>
          </a:xfrm>
          <a:prstGeom prst="rect">
            <a:avLst/>
          </a:prstGeom>
        </p:spPr>
        <p:txBody>
          <a:bodyPr wrap="none">
            <a:spAutoFit/>
          </a:bodyPr>
          <a:lstStyle/>
          <a:p>
            <a:r>
              <a:rPr lang="fr-FR" sz="3200" b="1" dirty="0" smtClean="0">
                <a:solidFill>
                  <a:srgbClr val="FF0000"/>
                </a:solidFill>
                <a:latin typeface="Times New Roman" pitchFamily="18" charset="0"/>
                <a:cs typeface="Times New Roman" pitchFamily="18" charset="0"/>
              </a:rPr>
              <a:t>Cruise ship</a:t>
            </a:r>
            <a:endParaRPr lang="fr-FR" sz="3200" dirty="0">
              <a:solidFill>
                <a:srgbClr val="FF0000"/>
              </a:solidFill>
            </a:endParaRPr>
          </a:p>
        </p:txBody>
      </p:sp>
      <p:pic>
        <p:nvPicPr>
          <p:cNvPr id="121858" name="Picture 2" descr="C:\Users\Admin\Desktop\Cruise ship.jpg"/>
          <p:cNvPicPr>
            <a:picLocks noChangeAspect="1" noChangeArrowheads="1"/>
          </p:cNvPicPr>
          <p:nvPr/>
        </p:nvPicPr>
        <p:blipFill>
          <a:blip r:embed="rId2"/>
          <a:srcRect/>
          <a:stretch>
            <a:fillRect/>
          </a:stretch>
        </p:blipFill>
        <p:spPr bwMode="auto">
          <a:xfrm>
            <a:off x="0" y="1066800"/>
            <a:ext cx="4638675" cy="2719387"/>
          </a:xfrm>
          <a:prstGeom prst="rect">
            <a:avLst/>
          </a:prstGeom>
          <a:noFill/>
        </p:spPr>
      </p:pic>
      <p:pic>
        <p:nvPicPr>
          <p:cNvPr id="121859" name="Picture 3" descr="C:\Users\Admin\Desktop\passenger ship.jpg"/>
          <p:cNvPicPr>
            <a:picLocks noChangeAspect="1" noChangeArrowheads="1"/>
          </p:cNvPicPr>
          <p:nvPr/>
        </p:nvPicPr>
        <p:blipFill>
          <a:blip r:embed="rId3" cstate="print"/>
          <a:srcRect/>
          <a:stretch>
            <a:fillRect/>
          </a:stretch>
        </p:blipFill>
        <p:spPr bwMode="auto">
          <a:xfrm>
            <a:off x="4724400" y="1066800"/>
            <a:ext cx="4343400" cy="2743200"/>
          </a:xfrm>
          <a:prstGeom prst="rect">
            <a:avLst/>
          </a:prstGeom>
          <a:noFill/>
        </p:spPr>
      </p:pic>
      <p:pic>
        <p:nvPicPr>
          <p:cNvPr id="121860" name="Picture 4" descr="C:\Users\Admin\Desktop\سفن معديات.jpg"/>
          <p:cNvPicPr>
            <a:picLocks noChangeAspect="1" noChangeArrowheads="1"/>
          </p:cNvPicPr>
          <p:nvPr/>
        </p:nvPicPr>
        <p:blipFill>
          <a:blip r:embed="rId4"/>
          <a:srcRect/>
          <a:stretch>
            <a:fillRect/>
          </a:stretch>
        </p:blipFill>
        <p:spPr bwMode="auto">
          <a:xfrm>
            <a:off x="2166938" y="3886200"/>
            <a:ext cx="5148262" cy="2895600"/>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5562600" y="1981200"/>
            <a:ext cx="3200400"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1.سفن الحاويات</a:t>
            </a:r>
          </a:p>
          <a:p>
            <a:pPr marL="0" marR="0" lvl="0" indent="0" algn="r"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سفن الدحرجة</a:t>
            </a:r>
            <a:endParaRPr kumimoji="0" lang="fr-FR" sz="2800" b="1" i="0" u="none" strike="noStrike" cap="none" normalizeH="0" baseline="0" dirty="0" smtClean="0">
              <a:ln>
                <a:noFill/>
              </a:ln>
              <a:solidFill>
                <a:schemeClr val="tx1"/>
              </a:solidFill>
              <a:effectLst/>
              <a:latin typeface="Times New Roman" pitchFamily="18" charset="0"/>
              <a:cs typeface="Times New Roman" pitchFamily="18" charset="0"/>
            </a:endParaRPr>
          </a:p>
          <a:p>
            <a:pPr algn="r" rtl="1" eaLnBrk="0" fontAlgn="base" hangingPunct="0">
              <a:spcBef>
                <a:spcPct val="0"/>
              </a:spcBef>
              <a:spcAft>
                <a:spcPct val="0"/>
              </a:spcAft>
            </a:pPr>
            <a:r>
              <a:rPr kumimoji="0" lang="ar-DZ"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 ناقلات السيارات</a:t>
            </a:r>
          </a:p>
          <a:p>
            <a:pPr algn="r" rtl="1" eaLnBrk="0" fontAlgn="base" hangingPunct="0">
              <a:spcBef>
                <a:spcPct val="0"/>
              </a:spcBef>
              <a:spcAft>
                <a:spcPct val="0"/>
              </a:spcAft>
            </a:pPr>
            <a:r>
              <a:rPr kumimoji="0" lang="ar-DZ"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4. ناقلات الطبالي</a:t>
            </a:r>
            <a:endParaRPr kumimoji="0" lang="fr-FR"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5. الصنادل</a:t>
            </a:r>
            <a:endParaRPr kumimoji="0" lang="fr-FR"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6 .السفن الثلاجة</a:t>
            </a:r>
            <a:endPar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7. سفن الحيوانات الحية</a:t>
            </a:r>
            <a:r>
              <a:rPr kumimoji="0" lang="fr-FR" sz="2800" b="1" i="0" u="none" strike="noStrike" cap="none" normalizeH="0" baseline="0" dirty="0" smtClean="0">
                <a:ln>
                  <a:noFill/>
                </a:ln>
                <a:solidFill>
                  <a:schemeClr val="tx1"/>
                </a:solidFill>
                <a:effectLst/>
                <a:latin typeface="Times New Roman" pitchFamily="18" charset="0"/>
                <a:cs typeface="Times New Roman" pitchFamily="18" charset="0"/>
              </a:rPr>
              <a:t> </a:t>
            </a:r>
          </a:p>
        </p:txBody>
      </p:sp>
      <p:sp>
        <p:nvSpPr>
          <p:cNvPr id="5" name="Rectangle 4"/>
          <p:cNvSpPr/>
          <p:nvPr/>
        </p:nvSpPr>
        <p:spPr>
          <a:xfrm>
            <a:off x="2819400" y="1066800"/>
            <a:ext cx="5929828" cy="584775"/>
          </a:xfrm>
          <a:prstGeom prst="rect">
            <a:avLst/>
          </a:prstGeom>
        </p:spPr>
        <p:txBody>
          <a:bodyPr wrap="none">
            <a:spAutoFit/>
          </a:bodyPr>
          <a:lstStyle/>
          <a:p>
            <a:r>
              <a:rPr lang="ar-DZ" sz="3200" b="1" dirty="0" smtClean="0">
                <a:solidFill>
                  <a:srgbClr val="FF0000"/>
                </a:solidFill>
                <a:latin typeface="Times New Roman" pitchFamily="18" charset="0"/>
                <a:ea typeface="Times New Roman" pitchFamily="18" charset="0"/>
                <a:cs typeface="Times New Roman" pitchFamily="18" charset="0"/>
              </a:rPr>
              <a:t> المجموعة الخامسة:  سفن البضائع النمطية</a:t>
            </a:r>
            <a:endParaRPr lang="fr-FR" sz="3200" dirty="0"/>
          </a:p>
        </p:txBody>
      </p:sp>
      <p:pic>
        <p:nvPicPr>
          <p:cNvPr id="68609" name="Picture 1" descr="C:\Users\Admin\Desktop\صندل نهري.jpg"/>
          <p:cNvPicPr>
            <a:picLocks noChangeAspect="1" noChangeArrowheads="1"/>
          </p:cNvPicPr>
          <p:nvPr/>
        </p:nvPicPr>
        <p:blipFill>
          <a:blip r:embed="rId2"/>
          <a:srcRect/>
          <a:stretch>
            <a:fillRect/>
          </a:stretch>
        </p:blipFill>
        <p:spPr bwMode="auto">
          <a:xfrm>
            <a:off x="685800" y="1600200"/>
            <a:ext cx="3962400" cy="2438400"/>
          </a:xfrm>
          <a:prstGeom prst="rect">
            <a:avLst/>
          </a:prstGeom>
          <a:noFill/>
        </p:spPr>
      </p:pic>
      <p:pic>
        <p:nvPicPr>
          <p:cNvPr id="68610" name="Picture 2" descr="C:\Users\Admin\Desktop\سفن المواشي.jpg"/>
          <p:cNvPicPr>
            <a:picLocks noChangeAspect="1" noChangeArrowheads="1"/>
          </p:cNvPicPr>
          <p:nvPr/>
        </p:nvPicPr>
        <p:blipFill>
          <a:blip r:embed="rId3"/>
          <a:srcRect/>
          <a:stretch>
            <a:fillRect/>
          </a:stretch>
        </p:blipFill>
        <p:spPr bwMode="auto">
          <a:xfrm>
            <a:off x="228600" y="4171950"/>
            <a:ext cx="4953000" cy="260985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76400"/>
            <a:ext cx="8458200" cy="5181600"/>
          </a:xfrm>
        </p:spPr>
        <p:txBody>
          <a:bodyPr>
            <a:noAutofit/>
          </a:bodyPr>
          <a:lstStyle/>
          <a:p>
            <a:pPr algn="just" rtl="1">
              <a:buNone/>
            </a:pPr>
            <a:r>
              <a:rPr lang="ar-DZ" sz="3000" b="1" dirty="0" smtClean="0">
                <a:solidFill>
                  <a:srgbClr val="FF0000"/>
                </a:solidFill>
                <a:latin typeface="Times New Roman" pitchFamily="18" charset="0"/>
                <a:cs typeface="Times New Roman" pitchFamily="18" charset="0"/>
              </a:rPr>
              <a:t>1. </a:t>
            </a:r>
            <a:r>
              <a:rPr lang="ar-DZ" sz="3000" b="1" dirty="0" smtClean="0">
                <a:solidFill>
                  <a:schemeClr val="tx1"/>
                </a:solidFill>
                <a:latin typeface="Times New Roman" pitchFamily="18" charset="0"/>
                <a:cs typeface="Times New Roman" pitchFamily="18" charset="0"/>
              </a:rPr>
              <a:t>القاطرات</a:t>
            </a:r>
            <a:endParaRPr lang="fr-FR" sz="3000" b="1" dirty="0" smtClean="0">
              <a:solidFill>
                <a:schemeClr val="tx1"/>
              </a:solidFill>
              <a:latin typeface="Times New Roman" pitchFamily="18" charset="0"/>
              <a:cs typeface="Times New Roman" pitchFamily="18" charset="0"/>
            </a:endParaRPr>
          </a:p>
          <a:p>
            <a:pPr algn="just" rtl="1">
              <a:buNone/>
            </a:pPr>
            <a:r>
              <a:rPr lang="ar-DZ" sz="2800" b="1" dirty="0" smtClean="0">
                <a:solidFill>
                  <a:srgbClr val="FF0000"/>
                </a:solidFill>
                <a:latin typeface="Times New Roman" pitchFamily="18" charset="0"/>
                <a:cs typeface="Times New Roman" pitchFamily="18" charset="0"/>
              </a:rPr>
              <a:t>2. </a:t>
            </a:r>
            <a:r>
              <a:rPr lang="ar-DZ" sz="2800" b="1" dirty="0" smtClean="0">
                <a:solidFill>
                  <a:schemeClr val="tx1"/>
                </a:solidFill>
                <a:latin typeface="Times New Roman" pitchFamily="18" charset="0"/>
                <a:cs typeface="Times New Roman" pitchFamily="18" charset="0"/>
              </a:rPr>
              <a:t>كاسرات الثلوج</a:t>
            </a:r>
            <a:endParaRPr lang="fr-FR" sz="2800" b="1" dirty="0" smtClean="0">
              <a:solidFill>
                <a:schemeClr val="tx1"/>
              </a:solidFill>
              <a:latin typeface="Times New Roman" pitchFamily="18" charset="0"/>
              <a:cs typeface="Times New Roman" pitchFamily="18" charset="0"/>
            </a:endParaRPr>
          </a:p>
          <a:p>
            <a:pPr algn="just" rtl="1">
              <a:buNone/>
            </a:pPr>
            <a:r>
              <a:rPr lang="ar-DZ" sz="2800" b="1" dirty="0" smtClean="0">
                <a:solidFill>
                  <a:srgbClr val="FF0000"/>
                </a:solidFill>
                <a:latin typeface="Times New Roman" pitchFamily="18" charset="0"/>
                <a:cs typeface="Times New Roman" pitchFamily="18" charset="0"/>
              </a:rPr>
              <a:t>3. </a:t>
            </a:r>
            <a:r>
              <a:rPr lang="ar-DZ" sz="2800" b="1" dirty="0" smtClean="0">
                <a:solidFill>
                  <a:schemeClr val="tx1"/>
                </a:solidFill>
                <a:latin typeface="Times New Roman" pitchFamily="18" charset="0"/>
                <a:cs typeface="Times New Roman" pitchFamily="18" charset="0"/>
              </a:rPr>
              <a:t>الكراكات </a:t>
            </a:r>
            <a:r>
              <a:rPr lang="ar-DZ" sz="2400" b="1" dirty="0" smtClean="0">
                <a:solidFill>
                  <a:schemeClr val="tx1"/>
                </a:solidFill>
                <a:latin typeface="Times New Roman" pitchFamily="18" charset="0"/>
                <a:cs typeface="Times New Roman" pitchFamily="18" charset="0"/>
              </a:rPr>
              <a:t>(تنظيف قاع البحر وحفر القنوات الملاحية)</a:t>
            </a:r>
            <a:endParaRPr lang="fr-FR" sz="2800" b="1" dirty="0" smtClean="0">
              <a:solidFill>
                <a:schemeClr val="tx1"/>
              </a:solidFill>
              <a:latin typeface="Times New Roman" pitchFamily="18" charset="0"/>
              <a:cs typeface="Times New Roman" pitchFamily="18" charset="0"/>
            </a:endParaRPr>
          </a:p>
          <a:p>
            <a:pPr algn="just" rtl="1">
              <a:buNone/>
            </a:pPr>
            <a:r>
              <a:rPr lang="ar-DZ" sz="2800" b="1" dirty="0" smtClean="0">
                <a:solidFill>
                  <a:srgbClr val="FF0000"/>
                </a:solidFill>
                <a:latin typeface="Times New Roman" pitchFamily="18" charset="0"/>
                <a:cs typeface="Times New Roman" pitchFamily="18" charset="0"/>
              </a:rPr>
              <a:t>4. </a:t>
            </a:r>
            <a:r>
              <a:rPr lang="ar-DZ" sz="2800" b="1" dirty="0" smtClean="0">
                <a:solidFill>
                  <a:schemeClr val="tx1"/>
                </a:solidFill>
                <a:latin typeface="Times New Roman" pitchFamily="18" charset="0"/>
                <a:cs typeface="Times New Roman" pitchFamily="18" charset="0"/>
              </a:rPr>
              <a:t>الأحواض العائمة</a:t>
            </a:r>
            <a:endParaRPr lang="fr-FR" sz="2800" b="1" dirty="0" smtClean="0">
              <a:solidFill>
                <a:schemeClr val="tx1"/>
              </a:solidFill>
              <a:latin typeface="Times New Roman" pitchFamily="18" charset="0"/>
              <a:cs typeface="Times New Roman" pitchFamily="18" charset="0"/>
            </a:endParaRPr>
          </a:p>
          <a:p>
            <a:pPr algn="just" rtl="1">
              <a:buNone/>
            </a:pPr>
            <a:r>
              <a:rPr lang="ar-DZ" sz="2800" b="1" dirty="0" smtClean="0">
                <a:solidFill>
                  <a:srgbClr val="FF0000"/>
                </a:solidFill>
                <a:latin typeface="Times New Roman" pitchFamily="18" charset="0"/>
                <a:cs typeface="Times New Roman" pitchFamily="18" charset="0"/>
              </a:rPr>
              <a:t>5. </a:t>
            </a:r>
            <a:r>
              <a:rPr lang="ar-DZ" sz="2800" b="1" dirty="0" smtClean="0">
                <a:solidFill>
                  <a:schemeClr val="tx1"/>
                </a:solidFill>
                <a:latin typeface="Times New Roman" pitchFamily="18" charset="0"/>
                <a:cs typeface="Times New Roman" pitchFamily="18" charset="0"/>
              </a:rPr>
              <a:t>الأوناش العائمة</a:t>
            </a:r>
            <a:endParaRPr lang="fr-FR" sz="2800" b="1" dirty="0" smtClean="0">
              <a:solidFill>
                <a:schemeClr val="tx1"/>
              </a:solidFill>
              <a:latin typeface="Times New Roman" pitchFamily="18" charset="0"/>
              <a:cs typeface="Times New Roman" pitchFamily="18" charset="0"/>
            </a:endParaRPr>
          </a:p>
          <a:p>
            <a:pPr algn="just" rtl="1">
              <a:buNone/>
            </a:pPr>
            <a:r>
              <a:rPr lang="ar-DZ" sz="2800" b="1" dirty="0" smtClean="0">
                <a:solidFill>
                  <a:srgbClr val="FF0000"/>
                </a:solidFill>
                <a:latin typeface="Times New Roman" pitchFamily="18" charset="0"/>
                <a:cs typeface="Times New Roman" pitchFamily="18" charset="0"/>
              </a:rPr>
              <a:t>6. </a:t>
            </a:r>
            <a:r>
              <a:rPr lang="ar-DZ" sz="2800" b="1" dirty="0" smtClean="0">
                <a:solidFill>
                  <a:schemeClr val="tx1"/>
                </a:solidFill>
                <a:latin typeface="Times New Roman" pitchFamily="18" charset="0"/>
                <a:cs typeface="Times New Roman" pitchFamily="18" charset="0"/>
              </a:rPr>
              <a:t>سفن مد الكابلات</a:t>
            </a:r>
            <a:endParaRPr lang="fr-FR" sz="2800" b="1" dirty="0" smtClean="0">
              <a:solidFill>
                <a:schemeClr val="tx1"/>
              </a:solidFill>
              <a:latin typeface="Times New Roman" pitchFamily="18" charset="0"/>
              <a:cs typeface="Times New Roman" pitchFamily="18" charset="0"/>
            </a:endParaRPr>
          </a:p>
          <a:p>
            <a:pPr algn="just" rtl="1">
              <a:buNone/>
            </a:pPr>
            <a:r>
              <a:rPr lang="ar-DZ" sz="2800" b="1" dirty="0" smtClean="0">
                <a:solidFill>
                  <a:srgbClr val="FF0000"/>
                </a:solidFill>
                <a:latin typeface="Times New Roman" pitchFamily="18" charset="0"/>
                <a:cs typeface="Times New Roman" pitchFamily="18" charset="0"/>
              </a:rPr>
              <a:t>7. </a:t>
            </a:r>
            <a:r>
              <a:rPr lang="ar-DZ" sz="2800" b="1" dirty="0" smtClean="0">
                <a:solidFill>
                  <a:schemeClr val="tx1"/>
                </a:solidFill>
                <a:latin typeface="Times New Roman" pitchFamily="18" charset="0"/>
                <a:cs typeface="Times New Roman" pitchFamily="18" charset="0"/>
              </a:rPr>
              <a:t>سفن الصيد</a:t>
            </a:r>
            <a:endParaRPr lang="fr-FR" sz="2800" b="1" dirty="0" smtClean="0">
              <a:solidFill>
                <a:schemeClr val="tx1"/>
              </a:solidFill>
              <a:latin typeface="Times New Roman" pitchFamily="18" charset="0"/>
              <a:cs typeface="Times New Roman" pitchFamily="18" charset="0"/>
            </a:endParaRPr>
          </a:p>
          <a:p>
            <a:pPr algn="just" rtl="1">
              <a:buNone/>
            </a:pPr>
            <a:r>
              <a:rPr lang="ar-DZ" sz="2800" b="1" dirty="0" smtClean="0">
                <a:solidFill>
                  <a:srgbClr val="FF0000"/>
                </a:solidFill>
                <a:latin typeface="Times New Roman" pitchFamily="18" charset="0"/>
                <a:cs typeface="Times New Roman" pitchFamily="18" charset="0"/>
              </a:rPr>
              <a:t>8. </a:t>
            </a:r>
            <a:r>
              <a:rPr lang="ar-DZ" sz="2800" b="1" dirty="0" smtClean="0">
                <a:solidFill>
                  <a:schemeClr val="tx1"/>
                </a:solidFill>
                <a:latin typeface="Times New Roman" pitchFamily="18" charset="0"/>
                <a:cs typeface="Times New Roman" pitchFamily="18" charset="0"/>
              </a:rPr>
              <a:t>سفن الأبحاث</a:t>
            </a:r>
            <a:endParaRPr lang="fr-FR" sz="2800" b="1" dirty="0" smtClean="0">
              <a:solidFill>
                <a:schemeClr val="tx1"/>
              </a:solidFill>
              <a:latin typeface="Times New Roman" pitchFamily="18" charset="0"/>
              <a:cs typeface="Times New Roman" pitchFamily="18" charset="0"/>
            </a:endParaRPr>
          </a:p>
          <a:p>
            <a:pPr algn="just" rtl="1">
              <a:buNone/>
            </a:pPr>
            <a:r>
              <a:rPr lang="ar-DZ" sz="2800" b="1" dirty="0" smtClean="0">
                <a:solidFill>
                  <a:srgbClr val="FF0000"/>
                </a:solidFill>
                <a:latin typeface="Times New Roman" pitchFamily="18" charset="0"/>
                <a:cs typeface="Times New Roman" pitchFamily="18" charset="0"/>
              </a:rPr>
              <a:t>9. </a:t>
            </a:r>
            <a:r>
              <a:rPr lang="ar-DZ" sz="2800" b="1" dirty="0" smtClean="0">
                <a:solidFill>
                  <a:schemeClr val="tx1"/>
                </a:solidFill>
                <a:latin typeface="Times New Roman" pitchFamily="18" charset="0"/>
                <a:cs typeface="Times New Roman" pitchFamily="18" charset="0"/>
              </a:rPr>
              <a:t>سفن الإنقاذ</a:t>
            </a:r>
            <a:endParaRPr lang="fr-FR" sz="2800" b="1" dirty="0" smtClean="0">
              <a:solidFill>
                <a:schemeClr val="tx1"/>
              </a:solidFill>
              <a:latin typeface="Times New Roman" pitchFamily="18" charset="0"/>
              <a:cs typeface="Times New Roman" pitchFamily="18" charset="0"/>
            </a:endParaRPr>
          </a:p>
          <a:p>
            <a:pPr algn="just" rtl="1">
              <a:buNone/>
            </a:pPr>
            <a:r>
              <a:rPr lang="ar-DZ" sz="2800" b="1" dirty="0" smtClean="0">
                <a:solidFill>
                  <a:schemeClr val="tx1"/>
                </a:solidFill>
                <a:latin typeface="Times New Roman" pitchFamily="18" charset="0"/>
                <a:cs typeface="Times New Roman" pitchFamily="18" charset="0"/>
              </a:rPr>
              <a:t>10. سفن النزهة</a:t>
            </a:r>
            <a:r>
              <a:rPr lang="fr-FR" sz="2800" b="1" dirty="0" smtClean="0">
                <a:solidFill>
                  <a:schemeClr val="tx1"/>
                </a:solidFill>
                <a:latin typeface="Times New Roman" pitchFamily="18" charset="0"/>
                <a:cs typeface="Times New Roman" pitchFamily="18" charset="0"/>
              </a:rPr>
              <a:t> </a:t>
            </a:r>
            <a:r>
              <a:rPr lang="ar-DZ" sz="2800" b="1" dirty="0" smtClean="0">
                <a:solidFill>
                  <a:schemeClr val="tx1"/>
                </a:solidFill>
                <a:latin typeface="Times New Roman" pitchFamily="18" charset="0"/>
                <a:cs typeface="Times New Roman" pitchFamily="18" charset="0"/>
              </a:rPr>
              <a:t> .....</a:t>
            </a:r>
            <a:endParaRPr lang="fr-FR" sz="2800" b="1" dirty="0" smtClean="0">
              <a:solidFill>
                <a:schemeClr val="tx1"/>
              </a:solidFill>
              <a:latin typeface="Times New Roman" pitchFamily="18" charset="0"/>
              <a:cs typeface="Times New Roman" pitchFamily="18" charset="0"/>
            </a:endParaRPr>
          </a:p>
          <a:p>
            <a:endParaRPr lang="fr-FR" sz="3000" dirty="0"/>
          </a:p>
        </p:txBody>
      </p:sp>
      <p:sp>
        <p:nvSpPr>
          <p:cNvPr id="4" name="Rectangle 3"/>
          <p:cNvSpPr/>
          <p:nvPr/>
        </p:nvSpPr>
        <p:spPr>
          <a:xfrm>
            <a:off x="4370451" y="1091625"/>
            <a:ext cx="4392549" cy="584775"/>
          </a:xfrm>
          <a:prstGeom prst="rect">
            <a:avLst/>
          </a:prstGeom>
        </p:spPr>
        <p:txBody>
          <a:bodyPr wrap="none">
            <a:spAutoFit/>
          </a:bodyPr>
          <a:lstStyle/>
          <a:p>
            <a:r>
              <a:rPr lang="ar-DZ" sz="3200" b="1" dirty="0" smtClean="0">
                <a:solidFill>
                  <a:srgbClr val="FF0000"/>
                </a:solidFill>
                <a:latin typeface="Times New Roman" pitchFamily="18" charset="0"/>
                <a:cs typeface="Times New Roman" pitchFamily="18" charset="0"/>
              </a:rPr>
              <a:t>المجموعة السادسة سفن الخدمة</a:t>
            </a:r>
            <a:endParaRPr lang="fr-FR" sz="3200" dirty="0"/>
          </a:p>
        </p:txBody>
      </p:sp>
      <p:pic>
        <p:nvPicPr>
          <p:cNvPr id="67585" name="Picture 1" descr="C:\Users\Admin\Desktop\قاطرة بحرية.jpg"/>
          <p:cNvPicPr>
            <a:picLocks noChangeAspect="1" noChangeArrowheads="1"/>
          </p:cNvPicPr>
          <p:nvPr/>
        </p:nvPicPr>
        <p:blipFill>
          <a:blip r:embed="rId2"/>
          <a:srcRect/>
          <a:stretch>
            <a:fillRect/>
          </a:stretch>
        </p:blipFill>
        <p:spPr bwMode="auto">
          <a:xfrm>
            <a:off x="304800" y="381000"/>
            <a:ext cx="3759200" cy="2374900"/>
          </a:xfrm>
          <a:prstGeom prst="rect">
            <a:avLst/>
          </a:prstGeom>
          <a:noFill/>
        </p:spPr>
      </p:pic>
      <p:pic>
        <p:nvPicPr>
          <p:cNvPr id="67586" name="Picture 2" descr="C:\Users\Admin\Desktop\كراكات بحرية.jpg"/>
          <p:cNvPicPr>
            <a:picLocks noChangeAspect="1" noChangeArrowheads="1"/>
          </p:cNvPicPr>
          <p:nvPr/>
        </p:nvPicPr>
        <p:blipFill>
          <a:blip r:embed="rId3"/>
          <a:srcRect/>
          <a:stretch>
            <a:fillRect/>
          </a:stretch>
        </p:blipFill>
        <p:spPr bwMode="auto">
          <a:xfrm>
            <a:off x="304800" y="3333750"/>
            <a:ext cx="5715000" cy="3219450"/>
          </a:xfrm>
          <a:prstGeom prst="rect">
            <a:avLst/>
          </a:prstGeom>
          <a:noFill/>
        </p:spPr>
      </p:pic>
    </p:spTree>
  </p:cSld>
  <p:clrMapOvr>
    <a:masterClrMapping/>
  </p:clrMapOvr>
  <p:transition>
    <p:blinds dir="ver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1752600"/>
            <a:ext cx="8534400" cy="990600"/>
          </a:xfrm>
        </p:spPr>
        <p:txBody>
          <a:bodyPr>
            <a:normAutofit/>
          </a:bodyPr>
          <a:lstStyle/>
          <a:p>
            <a:pPr marL="3175" indent="-3175" algn="just" rtl="1">
              <a:buNone/>
            </a:pPr>
            <a:r>
              <a:rPr lang="ar-DZ" sz="2800" b="1" dirty="0" smtClean="0">
                <a:solidFill>
                  <a:schemeClr val="tx1"/>
                </a:solidFill>
                <a:latin typeface="Times New Roman" pitchFamily="18" charset="0"/>
                <a:cs typeface="Times New Roman" pitchFamily="18" charset="0"/>
              </a:rPr>
              <a:t>    إن الطلب على النقل البحري يشتق من الطلب على البضائع، وبالتالي هناك علاقة طردية بين النقل البحري وحركة التجارة العالمية.</a:t>
            </a:r>
            <a:endParaRPr lang="fr-FR" sz="2800" b="1" dirty="0" smtClean="0">
              <a:solidFill>
                <a:schemeClr val="tx1"/>
              </a:solidFill>
              <a:latin typeface="Times New Roman" pitchFamily="18" charset="0"/>
              <a:cs typeface="Times New Roman" pitchFamily="18" charset="0"/>
            </a:endParaRPr>
          </a:p>
          <a:p>
            <a:pPr marL="3175" indent="-3175" algn="just" rtl="1">
              <a:buNone/>
            </a:pPr>
            <a:endParaRPr lang="fr-FR" dirty="0"/>
          </a:p>
        </p:txBody>
      </p:sp>
      <p:sp>
        <p:nvSpPr>
          <p:cNvPr id="4" name="Rectangle 3"/>
          <p:cNvSpPr/>
          <p:nvPr/>
        </p:nvSpPr>
        <p:spPr>
          <a:xfrm>
            <a:off x="6553200" y="1030069"/>
            <a:ext cx="2132315" cy="646331"/>
          </a:xfrm>
          <a:prstGeom prst="rect">
            <a:avLst/>
          </a:prstGeom>
        </p:spPr>
        <p:txBody>
          <a:bodyPr wrap="none">
            <a:spAutoFit/>
          </a:bodyPr>
          <a:lstStyle/>
          <a:p>
            <a:r>
              <a:rPr lang="ar-DZ" sz="3600" b="1" dirty="0" smtClean="0">
                <a:solidFill>
                  <a:srgbClr val="FF0000"/>
                </a:solidFill>
                <a:latin typeface="Times New Roman" pitchFamily="18" charset="0"/>
                <a:cs typeface="Times New Roman" pitchFamily="18" charset="0"/>
              </a:rPr>
              <a:t>ثالثا. البضائع</a:t>
            </a:r>
            <a:endParaRPr lang="fr-FR" sz="3600" dirty="0"/>
          </a:p>
        </p:txBody>
      </p:sp>
      <p:sp>
        <p:nvSpPr>
          <p:cNvPr id="5" name="Espace réservé du contenu 2"/>
          <p:cNvSpPr txBox="1">
            <a:spLocks/>
          </p:cNvSpPr>
          <p:nvPr/>
        </p:nvSpPr>
        <p:spPr>
          <a:xfrm>
            <a:off x="304800" y="2895600"/>
            <a:ext cx="8458200" cy="1371600"/>
          </a:xfrm>
          <a:prstGeom prst="rect">
            <a:avLst/>
          </a:prstGeom>
        </p:spPr>
        <p:txBody>
          <a:bodyPr vert="horz">
            <a:normAutofit/>
          </a:bodyPr>
          <a:lstStyle/>
          <a:p>
            <a:pPr marL="3175" marR="0" lvl="0" indent="-3175"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تتمثل البضائع العامة في عدة أنواع: بضائع </a:t>
            </a:r>
            <a:r>
              <a:rPr kumimoji="0" lang="ar-DZ" sz="28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سائبة</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بالات </a:t>
            </a:r>
            <a:r>
              <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Palettes</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بضائع مبردة، والشكل  المتطور هو النقل بالحاويات، أما البضائع الصب فأهمها صب جاف، سائل، وصب خاص.</a:t>
            </a:r>
          </a:p>
          <a:p>
            <a:pPr marL="3175" marR="0" lvl="0" indent="-3175"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fr-FR" sz="2800" b="0" i="0" u="none" strike="noStrike" kern="1200" cap="none" spc="0" normalizeH="0" baseline="0" noProof="0" dirty="0">
              <a:ln>
                <a:noFill/>
              </a:ln>
              <a:solidFill>
                <a:schemeClr val="tx2"/>
              </a:solidFill>
              <a:effectLst/>
              <a:uLnTx/>
              <a:uFillTx/>
              <a:latin typeface="+mn-lt"/>
              <a:ea typeface="+mn-ea"/>
              <a:cs typeface="+mn-cs"/>
            </a:endParaRPr>
          </a:p>
        </p:txBody>
      </p:sp>
      <p:sp>
        <p:nvSpPr>
          <p:cNvPr id="6" name="Espace réservé du contenu 2"/>
          <p:cNvSpPr txBox="1">
            <a:spLocks/>
          </p:cNvSpPr>
          <p:nvPr/>
        </p:nvSpPr>
        <p:spPr>
          <a:xfrm>
            <a:off x="304800" y="4495800"/>
            <a:ext cx="8458200" cy="1828800"/>
          </a:xfrm>
          <a:prstGeom prst="rect">
            <a:avLst/>
          </a:prstGeom>
        </p:spPr>
        <p:txBody>
          <a:bodyPr vert="horz">
            <a:normAutofit/>
          </a:bodyPr>
          <a:lstStyle/>
          <a:p>
            <a:pPr marL="3175" lvl="0" indent="-3175" algn="just" rtl="1">
              <a:spcBef>
                <a:spcPct val="20000"/>
              </a:spcBef>
              <a:buClr>
                <a:schemeClr val="accent1"/>
              </a:buClr>
              <a:buSzPct val="70000"/>
              <a:defRPr/>
            </a:pPr>
            <a:r>
              <a:rPr kumimoji="0" lang="ar-DZ" sz="28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وتنقل عادة البضائع العامة </a:t>
            </a:r>
            <a:r>
              <a:rPr lang="ar-DZ" sz="2800" b="1" dirty="0" smtClean="0">
                <a:latin typeface="Times New Roman" pitchFamily="18" charset="0"/>
                <a:cs typeface="Times New Roman" pitchFamily="18" charset="0"/>
              </a:rPr>
              <a:t>على </a:t>
            </a:r>
            <a:r>
              <a:rPr kumimoji="0" lang="ar-DZ"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خطوط منتظمة</a:t>
            </a:r>
            <a:r>
              <a:rPr lang="ar-DZ" sz="2800" b="1" dirty="0" smtClean="0">
                <a:latin typeface="Times New Roman" pitchFamily="18" charset="0"/>
                <a:cs typeface="Times New Roman" pitchFamily="18" charset="0"/>
              </a:rPr>
              <a:t>(الخدمات الملاحية الخطية </a:t>
            </a:r>
            <a:r>
              <a:rPr lang="fr-FR" sz="2800" b="1" dirty="0" smtClean="0">
                <a:latin typeface="Times New Roman" pitchFamily="18" charset="0"/>
                <a:cs typeface="Times New Roman" pitchFamily="18" charset="0"/>
              </a:rPr>
              <a:t>Liner services</a:t>
            </a:r>
            <a:r>
              <a:rPr lang="ar-DZ" sz="2800" b="1" dirty="0" smtClean="0">
                <a:latin typeface="Times New Roman" pitchFamily="18" charset="0"/>
                <a:cs typeface="Times New Roman" pitchFamily="18" charset="0"/>
              </a:rPr>
              <a:t>)</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من </a:t>
            </a:r>
            <a:r>
              <a:rPr kumimoji="0" lang="ar-DZ"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ناقلين معروفين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يقومون بالنقل لأي شاحن دون تمييز، أما البضائع الصب فتنقل بالسفن الجوالة</a:t>
            </a:r>
            <a:r>
              <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Tramp shipping</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والتي تشحن نوعا واحدا من البضائع في الغالب.</a:t>
            </a:r>
            <a:endPar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175" marR="0" lvl="0" indent="-3175"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fr-FR" sz="3200" b="0"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transition>
    <p:checke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2400" y="1676400"/>
            <a:ext cx="8763000" cy="762000"/>
          </a:xfrm>
        </p:spPr>
        <p:txBody>
          <a:bodyPr>
            <a:normAutofit/>
          </a:bodyPr>
          <a:lstStyle/>
          <a:p>
            <a:pPr marL="0" indent="0" algn="just" rtl="1">
              <a:buNone/>
            </a:pPr>
            <a:r>
              <a:rPr lang="ar-DZ" b="1" dirty="0" smtClean="0">
                <a:solidFill>
                  <a:srgbClr val="FF0000"/>
                </a:solidFill>
                <a:latin typeface="Times New Roman" pitchFamily="18" charset="0"/>
                <a:cs typeface="Times New Roman" pitchFamily="18" charset="0"/>
              </a:rPr>
              <a:t>أ. القطر البحري </a:t>
            </a:r>
            <a:r>
              <a:rPr lang="fr-FR" sz="2800" b="1" dirty="0" smtClean="0">
                <a:solidFill>
                  <a:srgbClr val="FF0000"/>
                </a:solidFill>
                <a:latin typeface="Times New Roman" pitchFamily="18" charset="0"/>
                <a:cs typeface="Times New Roman" pitchFamily="18" charset="0"/>
              </a:rPr>
              <a:t>Remorquage maritime</a:t>
            </a:r>
            <a:r>
              <a:rPr lang="ar-DZ" b="1" dirty="0" smtClean="0">
                <a:solidFill>
                  <a:srgbClr val="FF0000"/>
                </a:solidFill>
                <a:latin typeface="Times New Roman" pitchFamily="18" charset="0"/>
                <a:cs typeface="Times New Roman" pitchFamily="18" charset="0"/>
              </a:rPr>
              <a:t>:</a:t>
            </a:r>
            <a:endParaRPr lang="fr-FR" b="1" dirty="0">
              <a:solidFill>
                <a:schemeClr val="tx1"/>
              </a:solidFill>
              <a:latin typeface="Times New Roman" pitchFamily="18" charset="0"/>
              <a:cs typeface="Times New Roman" pitchFamily="18" charset="0"/>
            </a:endParaRPr>
          </a:p>
        </p:txBody>
      </p:sp>
      <p:sp>
        <p:nvSpPr>
          <p:cNvPr id="4" name="Rectangle 3"/>
          <p:cNvSpPr/>
          <p:nvPr/>
        </p:nvSpPr>
        <p:spPr>
          <a:xfrm>
            <a:off x="3124200" y="649069"/>
            <a:ext cx="5711820" cy="646331"/>
          </a:xfrm>
          <a:prstGeom prst="rect">
            <a:avLst/>
          </a:prstGeom>
        </p:spPr>
        <p:txBody>
          <a:bodyPr wrap="none">
            <a:spAutoFit/>
          </a:bodyPr>
          <a:lstStyle/>
          <a:p>
            <a:r>
              <a:rPr lang="ar-DZ" sz="3600" b="1" dirty="0" smtClean="0">
                <a:solidFill>
                  <a:srgbClr val="FF0000"/>
                </a:solidFill>
                <a:latin typeface="Times New Roman" pitchFamily="18" charset="0"/>
                <a:cs typeface="Times New Roman" pitchFamily="18" charset="0"/>
              </a:rPr>
              <a:t>رابعا. الخدمات (اللوجستية) المينائية:</a:t>
            </a:r>
            <a:endParaRPr lang="fr-FR" sz="3600" dirty="0"/>
          </a:p>
        </p:txBody>
      </p:sp>
      <p:sp>
        <p:nvSpPr>
          <p:cNvPr id="5" name="Espace réservé du contenu 2"/>
          <p:cNvSpPr txBox="1">
            <a:spLocks/>
          </p:cNvSpPr>
          <p:nvPr/>
        </p:nvSpPr>
        <p:spPr>
          <a:xfrm>
            <a:off x="304800" y="2438400"/>
            <a:ext cx="8458200" cy="13716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28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عملية تتولاها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قوارب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متخصصة أو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غ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متخصصة</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(قارب قاطر)</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لسحب أو دفع أو</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إزاحة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سفينة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أخرى لمساعدتها أو تحريكها من مكان إلى آخر</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كجرها من مدخل الميناء وحتى بجانب الرصيف.</a:t>
            </a:r>
          </a:p>
        </p:txBody>
      </p:sp>
      <p:sp>
        <p:nvSpPr>
          <p:cNvPr id="6" name="Espace réservé du contenu 2"/>
          <p:cNvSpPr txBox="1">
            <a:spLocks/>
          </p:cNvSpPr>
          <p:nvPr/>
        </p:nvSpPr>
        <p:spPr>
          <a:xfrm>
            <a:off x="304800" y="4343400"/>
            <a:ext cx="8458200" cy="13716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28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و</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القطر ضروري للسفن الكبيرة، حيث أنها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لا تملك كوابح في الماء لتوقفها عند الضرورة،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بل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تتابع سيرها من دون إمكانية التحكم الكامل بها</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مما قد يسبب التصادم البحري.</a:t>
            </a:r>
            <a:endParaRPr kumimoji="0" lang="fr-FR" sz="28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ransition>
    <p:checker dir="ver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https://www.arab-ency.com/servers/gallery/9007-3.jpg"/>
          <p:cNvPicPr/>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228600" y="228600"/>
            <a:ext cx="3895725" cy="2743200"/>
          </a:xfrm>
          <a:prstGeom prst="rect">
            <a:avLst/>
          </a:prstGeom>
          <a:noFill/>
          <a:ln>
            <a:noFill/>
          </a:ln>
        </p:spPr>
      </p:pic>
      <p:pic>
        <p:nvPicPr>
          <p:cNvPr id="1026" name="Picture 2" descr="Image result for remorquage maritime pdf"/>
          <p:cNvPicPr>
            <a:picLocks noChangeAspect="1" noChangeArrowheads="1"/>
          </p:cNvPicPr>
          <p:nvPr/>
        </p:nvPicPr>
        <p:blipFill>
          <a:blip r:embed="rId3"/>
          <a:srcRect/>
          <a:stretch>
            <a:fillRect/>
          </a:stretch>
        </p:blipFill>
        <p:spPr bwMode="auto">
          <a:xfrm>
            <a:off x="4495800" y="228600"/>
            <a:ext cx="4343400" cy="2733676"/>
          </a:xfrm>
          <a:prstGeom prst="rect">
            <a:avLst/>
          </a:prstGeom>
          <a:noFill/>
        </p:spPr>
      </p:pic>
      <p:sp>
        <p:nvSpPr>
          <p:cNvPr id="1028" name="AutoShape 4" descr="Image result for remorquage maritime pd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30" name="Picture 6" descr="Image result for remorquage maritime pdf"/>
          <p:cNvPicPr>
            <a:picLocks noChangeAspect="1" noChangeArrowheads="1"/>
          </p:cNvPicPr>
          <p:nvPr/>
        </p:nvPicPr>
        <p:blipFill>
          <a:blip r:embed="rId4"/>
          <a:srcRect/>
          <a:stretch>
            <a:fillRect/>
          </a:stretch>
        </p:blipFill>
        <p:spPr bwMode="auto">
          <a:xfrm>
            <a:off x="152400" y="3657600"/>
            <a:ext cx="4038600" cy="2971800"/>
          </a:xfrm>
          <a:prstGeom prst="rect">
            <a:avLst/>
          </a:prstGeom>
          <a:noFill/>
        </p:spPr>
      </p:pic>
      <p:sp>
        <p:nvSpPr>
          <p:cNvPr id="1032" name="AutoShape 8" descr="Image result for remorquage maritime pd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34" name="Picture 10" descr="Image result for remorquage maritime pdf"/>
          <p:cNvPicPr>
            <a:picLocks noChangeAspect="1" noChangeArrowheads="1"/>
          </p:cNvPicPr>
          <p:nvPr/>
        </p:nvPicPr>
        <p:blipFill>
          <a:blip r:embed="rId5" cstate="print"/>
          <a:srcRect/>
          <a:stretch>
            <a:fillRect/>
          </a:stretch>
        </p:blipFill>
        <p:spPr bwMode="auto">
          <a:xfrm>
            <a:off x="4495800" y="3657600"/>
            <a:ext cx="4340225" cy="2895600"/>
          </a:xfrm>
          <a:prstGeom prst="rect">
            <a:avLst/>
          </a:prstGeom>
          <a:noFill/>
        </p:spPr>
      </p:pic>
    </p:spTree>
  </p:cSld>
  <p:clrMapOvr>
    <a:masterClrMapping/>
  </p:clrMapOvr>
  <p:transition>
    <p:comb/>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1000" y="1768475"/>
            <a:ext cx="8382000" cy="1431925"/>
          </a:xfrm>
        </p:spPr>
        <p:txBody>
          <a:bodyPr>
            <a:normAutofit/>
          </a:bodyPr>
          <a:lstStyle/>
          <a:p>
            <a:pPr marL="0" indent="0" algn="just" rtl="1">
              <a:buNone/>
            </a:pPr>
            <a:r>
              <a:rPr lang="ar-DZ" sz="2800" b="1" dirty="0" smtClean="0">
                <a:solidFill>
                  <a:schemeClr val="tx1"/>
                </a:solidFill>
                <a:latin typeface="Times New Roman" pitchFamily="18" charset="0"/>
                <a:cs typeface="Times New Roman" pitchFamily="18" charset="0"/>
              </a:rPr>
              <a:t>    </a:t>
            </a:r>
            <a:r>
              <a:rPr lang="ar-SA" sz="2800" b="1" dirty="0" smtClean="0">
                <a:solidFill>
                  <a:schemeClr val="tx1"/>
                </a:solidFill>
                <a:latin typeface="Times New Roman" pitchFamily="18" charset="0"/>
                <a:cs typeface="Times New Roman" pitchFamily="18" charset="0"/>
              </a:rPr>
              <a:t>هو مساعدة يقدمها بحار </a:t>
            </a:r>
            <a:r>
              <a:rPr lang="ar-DZ" sz="2800" b="1" dirty="0" smtClean="0">
                <a:solidFill>
                  <a:schemeClr val="tx1"/>
                </a:solidFill>
                <a:latin typeface="Times New Roman" pitchFamily="18" charset="0"/>
                <a:cs typeface="Times New Roman" pitchFamily="18" charset="0"/>
              </a:rPr>
              <a:t>متخصص </a:t>
            </a:r>
            <a:r>
              <a:rPr lang="ar-SA" sz="2800" b="1" dirty="0" smtClean="0">
                <a:solidFill>
                  <a:schemeClr val="tx1"/>
                </a:solidFill>
                <a:latin typeface="Times New Roman" pitchFamily="18" charset="0"/>
                <a:cs typeface="Times New Roman" pitchFamily="18" charset="0"/>
              </a:rPr>
              <a:t>لربا</a:t>
            </a:r>
            <a:r>
              <a:rPr lang="ar-DZ" sz="2800" b="1" dirty="0" smtClean="0">
                <a:solidFill>
                  <a:schemeClr val="tx1"/>
                </a:solidFill>
                <a:latin typeface="Times New Roman" pitchFamily="18" charset="0"/>
                <a:cs typeface="Times New Roman" pitchFamily="18" charset="0"/>
              </a:rPr>
              <a:t>ن</a:t>
            </a:r>
            <a:r>
              <a:rPr lang="ar-SA" sz="2800" b="1" dirty="0" smtClean="0">
                <a:solidFill>
                  <a:schemeClr val="tx1"/>
                </a:solidFill>
                <a:latin typeface="Times New Roman" pitchFamily="18" charset="0"/>
                <a:cs typeface="Times New Roman" pitchFamily="18" charset="0"/>
              </a:rPr>
              <a:t> </a:t>
            </a:r>
            <a:r>
              <a:rPr lang="ar-SA" sz="2800" b="1" dirty="0" err="1" smtClean="0">
                <a:solidFill>
                  <a:schemeClr val="tx1"/>
                </a:solidFill>
                <a:latin typeface="Times New Roman" pitchFamily="18" charset="0"/>
                <a:cs typeface="Times New Roman" pitchFamily="18" charset="0"/>
              </a:rPr>
              <a:t>الس</a:t>
            </a:r>
            <a:r>
              <a:rPr lang="ar-DZ" sz="2800" b="1" dirty="0" smtClean="0">
                <a:solidFill>
                  <a:schemeClr val="tx1"/>
                </a:solidFill>
                <a:latin typeface="Times New Roman" pitchFamily="18" charset="0"/>
                <a:cs typeface="Times New Roman" pitchFamily="18" charset="0"/>
              </a:rPr>
              <a:t>فينة</a:t>
            </a:r>
            <a:r>
              <a:rPr lang="ar-SA" sz="2800" b="1" dirty="0" smtClean="0">
                <a:solidFill>
                  <a:schemeClr val="tx1"/>
                </a:solidFill>
                <a:latin typeface="Times New Roman" pitchFamily="18" charset="0"/>
                <a:cs typeface="Times New Roman" pitchFamily="18" charset="0"/>
              </a:rPr>
              <a:t> عند دخول ميناء أو الخروج منه،</a:t>
            </a:r>
            <a:r>
              <a:rPr lang="ar-DZ" sz="2800" b="1" dirty="0" smtClean="0">
                <a:solidFill>
                  <a:schemeClr val="tx1"/>
                </a:solidFill>
                <a:latin typeface="Times New Roman" pitchFamily="18" charset="0"/>
                <a:cs typeface="Times New Roman" pitchFamily="18" charset="0"/>
              </a:rPr>
              <a:t> </a:t>
            </a:r>
            <a:r>
              <a:rPr lang="ar-SA" sz="2800" b="1" dirty="0" smtClean="0">
                <a:solidFill>
                  <a:schemeClr val="tx1"/>
                </a:solidFill>
                <a:latin typeface="Times New Roman" pitchFamily="18" charset="0"/>
                <a:cs typeface="Times New Roman" pitchFamily="18" charset="0"/>
              </a:rPr>
              <a:t>أو </a:t>
            </a:r>
            <a:r>
              <a:rPr lang="ar-DZ" sz="2800" b="1" dirty="0" smtClean="0">
                <a:solidFill>
                  <a:schemeClr val="tx1"/>
                </a:solidFill>
                <a:latin typeface="Times New Roman" pitchFamily="18" charset="0"/>
                <a:cs typeface="Times New Roman" pitchFamily="18" charset="0"/>
              </a:rPr>
              <a:t>عند الإرساء</a:t>
            </a:r>
            <a:r>
              <a:rPr lang="ar-SA" sz="2800" b="1" dirty="0" smtClean="0">
                <a:solidFill>
                  <a:schemeClr val="tx1"/>
                </a:solidFill>
                <a:latin typeface="Times New Roman" pitchFamily="18" charset="0"/>
                <a:cs typeface="Times New Roman" pitchFamily="18" charset="0"/>
              </a:rPr>
              <a:t>، أو في بعض الممرات </a:t>
            </a:r>
            <a:r>
              <a:rPr lang="ar-DZ" sz="2800" b="1" dirty="0" smtClean="0">
                <a:solidFill>
                  <a:schemeClr val="tx1"/>
                </a:solidFill>
                <a:latin typeface="Times New Roman" pitchFamily="18" charset="0"/>
                <a:cs typeface="Times New Roman" pitchFamily="18" charset="0"/>
              </a:rPr>
              <a:t>و</a:t>
            </a:r>
            <a:r>
              <a:rPr lang="ar-SA" sz="2800" b="1" dirty="0" smtClean="0">
                <a:solidFill>
                  <a:schemeClr val="tx1"/>
                </a:solidFill>
                <a:latin typeface="Times New Roman" pitchFamily="18" charset="0"/>
                <a:cs typeface="Times New Roman" pitchFamily="18" charset="0"/>
              </a:rPr>
              <a:t>الأنهار </a:t>
            </a:r>
            <a:r>
              <a:rPr lang="ar-DZ" sz="2800" b="1" dirty="0" smtClean="0">
                <a:solidFill>
                  <a:schemeClr val="tx1"/>
                </a:solidFill>
                <a:latin typeface="Times New Roman" pitchFamily="18" charset="0"/>
                <a:cs typeface="Times New Roman" pitchFamily="18" charset="0"/>
              </a:rPr>
              <a:t>و</a:t>
            </a:r>
            <a:r>
              <a:rPr lang="ar-SA" sz="2800" b="1" dirty="0" smtClean="0">
                <a:solidFill>
                  <a:schemeClr val="tx1"/>
                </a:solidFill>
                <a:latin typeface="Times New Roman" pitchFamily="18" charset="0"/>
                <a:cs typeface="Times New Roman" pitchFamily="18" charset="0"/>
              </a:rPr>
              <a:t>القنوات</a:t>
            </a:r>
            <a:r>
              <a:rPr lang="ar-DZ" sz="2800" b="1" dirty="0" smtClean="0">
                <a:solidFill>
                  <a:schemeClr val="tx1"/>
                </a:solidFill>
                <a:latin typeface="Times New Roman" pitchFamily="18" charset="0"/>
                <a:cs typeface="Times New Roman" pitchFamily="18" charset="0"/>
              </a:rPr>
              <a:t> </a:t>
            </a:r>
            <a:r>
              <a:rPr lang="ar-SA" sz="2800" b="1" dirty="0" smtClean="0">
                <a:solidFill>
                  <a:schemeClr val="tx1"/>
                </a:solidFill>
                <a:latin typeface="Times New Roman" pitchFamily="18" charset="0"/>
                <a:cs typeface="Times New Roman" pitchFamily="18" charset="0"/>
              </a:rPr>
              <a:t>المائية </a:t>
            </a:r>
            <a:r>
              <a:rPr lang="fr-FR" sz="2800" b="1" dirty="0" smtClean="0">
                <a:solidFill>
                  <a:schemeClr val="tx1"/>
                </a:solidFill>
                <a:latin typeface="Times New Roman" pitchFamily="18" charset="0"/>
                <a:cs typeface="Times New Roman" pitchFamily="18" charset="0"/>
              </a:rPr>
              <a:t>.</a:t>
            </a:r>
            <a:endParaRPr lang="fr-FR" sz="2800" b="1" dirty="0">
              <a:solidFill>
                <a:schemeClr val="tx1"/>
              </a:solidFill>
              <a:latin typeface="Times New Roman" pitchFamily="18" charset="0"/>
              <a:cs typeface="Times New Roman" pitchFamily="18" charset="0"/>
            </a:endParaRPr>
          </a:p>
        </p:txBody>
      </p:sp>
      <p:sp>
        <p:nvSpPr>
          <p:cNvPr id="4" name="Rectangle 3"/>
          <p:cNvSpPr/>
          <p:nvPr/>
        </p:nvSpPr>
        <p:spPr>
          <a:xfrm>
            <a:off x="1600201" y="1091625"/>
            <a:ext cx="7162800" cy="584775"/>
          </a:xfrm>
          <a:prstGeom prst="rect">
            <a:avLst/>
          </a:prstGeom>
        </p:spPr>
        <p:txBody>
          <a:bodyPr wrap="square">
            <a:spAutoFit/>
          </a:bodyPr>
          <a:lstStyle/>
          <a:p>
            <a:pPr algn="r" rtl="1"/>
            <a:r>
              <a:rPr lang="ar-DZ" sz="3200" b="1" dirty="0" smtClean="0">
                <a:solidFill>
                  <a:srgbClr val="FF0000"/>
                </a:solidFill>
                <a:latin typeface="Times New Roman" pitchFamily="18" charset="0"/>
                <a:cs typeface="Times New Roman" pitchFamily="18" charset="0"/>
              </a:rPr>
              <a:t>ب. الإرشاد البحري </a:t>
            </a:r>
            <a:r>
              <a:rPr lang="fr-FR" sz="3200" b="1" dirty="0" smtClean="0">
                <a:solidFill>
                  <a:srgbClr val="FF0000"/>
                </a:solidFill>
                <a:latin typeface="Times New Roman" pitchFamily="18" charset="0"/>
                <a:cs typeface="Times New Roman" pitchFamily="18" charset="0"/>
              </a:rPr>
              <a:t>Pilotage maritime</a:t>
            </a:r>
            <a:r>
              <a:rPr lang="ar-DZ" sz="3200" b="1" dirty="0" smtClean="0">
                <a:solidFill>
                  <a:srgbClr val="FF0000"/>
                </a:solidFill>
                <a:latin typeface="Times New Roman" pitchFamily="18" charset="0"/>
                <a:cs typeface="Times New Roman" pitchFamily="18" charset="0"/>
              </a:rPr>
              <a:t>:</a:t>
            </a:r>
            <a:endParaRPr lang="fr-FR" sz="3200" dirty="0">
              <a:solidFill>
                <a:srgbClr val="FF0000"/>
              </a:solidFill>
            </a:endParaRPr>
          </a:p>
        </p:txBody>
      </p:sp>
      <p:sp>
        <p:nvSpPr>
          <p:cNvPr id="5" name="Espace réservé du contenu 2"/>
          <p:cNvSpPr txBox="1">
            <a:spLocks/>
          </p:cNvSpPr>
          <p:nvPr/>
        </p:nvSpPr>
        <p:spPr>
          <a:xfrm>
            <a:off x="381000" y="3276600"/>
            <a:ext cx="8382000" cy="1676400"/>
          </a:xfrm>
          <a:prstGeom prst="rect">
            <a:avLst/>
          </a:prstGeom>
        </p:spPr>
        <p:txBody>
          <a:bodyPr vert="horz">
            <a:normAutofit lnSpcReduction="10000"/>
          </a:bodyPr>
          <a:lstStyle/>
          <a:p>
            <a:pPr marL="0" marR="0" lvl="0" indent="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28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SY"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يستعين الربان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بالمرشد لأنه</a:t>
            </a:r>
            <a:r>
              <a:rPr kumimoji="0" lang="ar-DZ" sz="28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ملم </a:t>
            </a:r>
            <a:r>
              <a:rPr kumimoji="0" lang="ar-SY"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بالم</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يناء،</a:t>
            </a:r>
            <a:r>
              <a:rPr kumimoji="0" lang="ar-SY"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من حيث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a:t>
            </a:r>
            <a:r>
              <a:rPr kumimoji="0" lang="ar-SY"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مسالك</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الحجارة المغمورة، تضاريس القاع، السفن الغارقة، وهذا حتى </a:t>
            </a:r>
            <a:r>
              <a:rPr kumimoji="0" lang="ar-SY"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تتفادى السفينة الحوادث نتيجة جهل ربانها بهذه الأمور وبطبيعة الملاحة في مدخل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الميناء</a:t>
            </a:r>
            <a:r>
              <a:rPr kumimoji="0" lang="ar-SY"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endPar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6" name="Espace réservé du contenu 2"/>
          <p:cNvSpPr txBox="1">
            <a:spLocks/>
          </p:cNvSpPr>
          <p:nvPr/>
        </p:nvSpPr>
        <p:spPr>
          <a:xfrm>
            <a:off x="381000" y="5105400"/>
            <a:ext cx="8382000" cy="14478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28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إن وجود المرشد على السفينة لا يعفي الربان من واجباته حيال سلام</a:t>
            </a:r>
            <a:r>
              <a:rPr kumimoji="0" lang="ar-DZ" sz="28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تها</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وعليه مساعدة المرشد مع متابعة تصرفاته، وتبقى المسؤولية على عاتق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ربان ولو ارتكب المرشد خطأ.</a:t>
            </a:r>
            <a:endParaRPr kumimoji="0" lang="fr-FR" sz="28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ransition>
    <p:comb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304800" y="685800"/>
            <a:ext cx="8686800" cy="685800"/>
          </a:xfrm>
        </p:spPr>
        <p:txBody>
          <a:bodyPr>
            <a:normAutofit/>
          </a:bodyPr>
          <a:lstStyle/>
          <a:p>
            <a:pPr marL="3175" indent="-3175" algn="just" rtl="1">
              <a:buNone/>
            </a:pPr>
            <a:r>
              <a:rPr lang="ar-DZ" b="1" dirty="0" smtClean="0">
                <a:solidFill>
                  <a:srgbClr val="FF0000"/>
                </a:solidFill>
                <a:latin typeface="Times New Roman" pitchFamily="18" charset="0"/>
                <a:cs typeface="Times New Roman" pitchFamily="18" charset="0"/>
              </a:rPr>
              <a:t>ب. خصائص النقل البحري الحديث:</a:t>
            </a:r>
            <a:endParaRPr lang="fr-FR" b="1" dirty="0">
              <a:solidFill>
                <a:schemeClr val="tx1"/>
              </a:solidFill>
              <a:latin typeface="Times New Roman" pitchFamily="18" charset="0"/>
              <a:cs typeface="Times New Roman" pitchFamily="18" charset="0"/>
            </a:endParaRPr>
          </a:p>
        </p:txBody>
      </p:sp>
      <p:sp>
        <p:nvSpPr>
          <p:cNvPr id="5" name="Espace réservé du contenu 2"/>
          <p:cNvSpPr txBox="1">
            <a:spLocks/>
          </p:cNvSpPr>
          <p:nvPr/>
        </p:nvSpPr>
        <p:spPr>
          <a:xfrm>
            <a:off x="304800" y="1752600"/>
            <a:ext cx="8686800" cy="3048000"/>
          </a:xfrm>
          <a:prstGeom prst="rect">
            <a:avLst/>
          </a:prstGeom>
        </p:spPr>
        <p:txBody>
          <a:bodyPr vert="horz">
            <a:normAutofit/>
          </a:bodyPr>
          <a:lstStyle/>
          <a:p>
            <a:pPr marL="3175" marR="0" lvl="0" indent="-3175" algn="just" defTabSz="914400" rtl="1" eaLnBrk="1" fontAlgn="auto" latinLnBrk="0" hangingPunct="1">
              <a:lnSpc>
                <a:spcPct val="100000"/>
              </a:lnSpc>
              <a:spcBef>
                <a:spcPct val="20000"/>
              </a:spcBef>
              <a:spcAft>
                <a:spcPts val="0"/>
              </a:spcAft>
              <a:buClr>
                <a:srgbClr val="FF0000"/>
              </a:buClr>
              <a:buSzPct val="70000"/>
              <a:buFont typeface="Wingdings" pitchFamily="2" charset="2"/>
              <a:buChar char="§"/>
              <a:tabLst/>
              <a:defRPr/>
            </a:pP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دولي بطبيعته؛</a:t>
            </a:r>
            <a:endParaRPr lang="ar-DZ" sz="3200" b="1" dirty="0" smtClean="0">
              <a:latin typeface="Times New Roman" pitchFamily="18" charset="0"/>
              <a:cs typeface="Times New Roman" pitchFamily="18" charset="0"/>
            </a:endParaRPr>
          </a:p>
          <a:p>
            <a:pPr marL="3175" marR="0" lvl="0" indent="-3175" algn="just" defTabSz="914400" rtl="1" eaLnBrk="1" fontAlgn="auto" latinLnBrk="0" hangingPunct="1">
              <a:lnSpc>
                <a:spcPct val="100000"/>
              </a:lnSpc>
              <a:spcBef>
                <a:spcPct val="20000"/>
              </a:spcBef>
              <a:spcAft>
                <a:spcPts val="0"/>
              </a:spcAft>
              <a:buClr>
                <a:srgbClr val="FF0000"/>
              </a:buClr>
              <a:buSzPct val="70000"/>
              <a:buFont typeface="Wingdings" pitchFamily="2" charset="2"/>
              <a:buChar char="§"/>
              <a:tabLst/>
              <a:defRPr/>
            </a:pP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وسيلة أساسية لنقل التجارة الدولية؛</a:t>
            </a:r>
            <a:endParaRPr lang="ar-DZ" sz="3200" b="1" dirty="0" smtClean="0">
              <a:latin typeface="Times New Roman" pitchFamily="18" charset="0"/>
              <a:cs typeface="Times New Roman" pitchFamily="18" charset="0"/>
            </a:endParaRPr>
          </a:p>
          <a:p>
            <a:pPr marL="3175" marR="0" lvl="0" indent="-3175" algn="just" defTabSz="914400" rtl="1" eaLnBrk="1" fontAlgn="auto" latinLnBrk="0" hangingPunct="1">
              <a:lnSpc>
                <a:spcPct val="100000"/>
              </a:lnSpc>
              <a:spcBef>
                <a:spcPct val="20000"/>
              </a:spcBef>
              <a:spcAft>
                <a:spcPts val="0"/>
              </a:spcAft>
              <a:buClr>
                <a:srgbClr val="FF0000"/>
              </a:buClr>
              <a:buSzPct val="70000"/>
              <a:buFont typeface="Wingdings" pitchFamily="2" charset="2"/>
              <a:buChar char="§"/>
              <a:tabLst/>
              <a:defRPr/>
            </a:pP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صناعة كثيفة رأس المال؛</a:t>
            </a:r>
            <a:endParaRPr lang="ar-DZ" sz="3200" b="1" dirty="0" smtClean="0">
              <a:latin typeface="Times New Roman" pitchFamily="18" charset="0"/>
              <a:cs typeface="Times New Roman" pitchFamily="18" charset="0"/>
            </a:endParaRPr>
          </a:p>
          <a:p>
            <a:pPr marL="3175" marR="0" lvl="0" indent="-3175" algn="just" defTabSz="914400" rtl="1" eaLnBrk="1" fontAlgn="auto" latinLnBrk="0" hangingPunct="1">
              <a:lnSpc>
                <a:spcPct val="100000"/>
              </a:lnSpc>
              <a:spcBef>
                <a:spcPct val="20000"/>
              </a:spcBef>
              <a:spcAft>
                <a:spcPts val="0"/>
              </a:spcAft>
              <a:buClr>
                <a:srgbClr val="FF0000"/>
              </a:buClr>
              <a:buSzPct val="70000"/>
              <a:buFont typeface="Wingdings" pitchFamily="2" charset="2"/>
              <a:buChar char="§"/>
              <a:tabLst/>
              <a:defRPr/>
            </a:pP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تداخل مجالات هندسية،</a:t>
            </a:r>
            <a:r>
              <a:rPr kumimoji="0" lang="ar-DZ" sz="32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ملاحية،</a:t>
            </a:r>
            <a:r>
              <a:rPr kumimoji="0" lang="ar-DZ" sz="32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اقتصادية وقانونية؛</a:t>
            </a:r>
            <a:endParaRPr lang="ar-DZ" sz="3200" b="1" dirty="0" smtClean="0">
              <a:latin typeface="Times New Roman" pitchFamily="18" charset="0"/>
              <a:cs typeface="Times New Roman" pitchFamily="18" charset="0"/>
            </a:endParaRPr>
          </a:p>
          <a:p>
            <a:pPr marL="3175" marR="0" lvl="0" indent="-3175" algn="just" defTabSz="914400" rtl="1" eaLnBrk="1" fontAlgn="auto" latinLnBrk="0" hangingPunct="1">
              <a:lnSpc>
                <a:spcPct val="100000"/>
              </a:lnSpc>
              <a:spcBef>
                <a:spcPct val="20000"/>
              </a:spcBef>
              <a:spcAft>
                <a:spcPts val="0"/>
              </a:spcAft>
              <a:buClr>
                <a:srgbClr val="FF0000"/>
              </a:buClr>
              <a:buSzPct val="70000"/>
              <a:buFont typeface="Wingdings" pitchFamily="2" charset="2"/>
              <a:buChar char="§"/>
              <a:tabLst/>
              <a:defRPr/>
            </a:pP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حلقة في سلسلة النقل المتكامل والمنظومة </a:t>
            </a:r>
            <a:r>
              <a:rPr kumimoji="0" lang="ar-DZ" sz="32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اللوجيستية</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endParaRPr kumimoji="0" lang="fr-FR"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0" marR="0" lvl="0" indent="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fr-FR" sz="32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descr="Image result for ‫المرشد البحري‬‎"/>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8916" name="AutoShape 4" descr="Image result for ‫المرشد البحري‬‎"/>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8918" name="AutoShape 6" descr="Image result for ‫المرشد البحري‬‎"/>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8920" name="Picture 8" descr="http://www.aldouman.com/upload/20160601170644.jpg"/>
          <p:cNvPicPr>
            <a:picLocks noChangeAspect="1" noChangeArrowheads="1"/>
          </p:cNvPicPr>
          <p:nvPr/>
        </p:nvPicPr>
        <p:blipFill>
          <a:blip r:embed="rId2"/>
          <a:srcRect/>
          <a:stretch>
            <a:fillRect/>
          </a:stretch>
        </p:blipFill>
        <p:spPr bwMode="auto">
          <a:xfrm>
            <a:off x="152400" y="3657600"/>
            <a:ext cx="4572000" cy="3048000"/>
          </a:xfrm>
          <a:prstGeom prst="rect">
            <a:avLst/>
          </a:prstGeom>
          <a:noFill/>
        </p:spPr>
      </p:pic>
      <p:pic>
        <p:nvPicPr>
          <p:cNvPr id="38922" name="Picture 10" descr="http://www.aldouman.com/assets/easyimage/c/ca318ce01a00ad23bc70b8ed94d59e28.jpg"/>
          <p:cNvPicPr>
            <a:picLocks noChangeAspect="1" noChangeArrowheads="1"/>
          </p:cNvPicPr>
          <p:nvPr/>
        </p:nvPicPr>
        <p:blipFill>
          <a:blip r:embed="rId3"/>
          <a:srcRect/>
          <a:stretch>
            <a:fillRect/>
          </a:stretch>
        </p:blipFill>
        <p:spPr bwMode="auto">
          <a:xfrm>
            <a:off x="4724400" y="228600"/>
            <a:ext cx="4267200" cy="6477000"/>
          </a:xfrm>
          <a:prstGeom prst="rect">
            <a:avLst/>
          </a:prstGeom>
          <a:noFill/>
        </p:spPr>
      </p:pic>
      <p:pic>
        <p:nvPicPr>
          <p:cNvPr id="38924" name="Picture 12" descr="Image result for pilotage maritime pdf"/>
          <p:cNvPicPr>
            <a:picLocks noChangeAspect="1" noChangeArrowheads="1"/>
          </p:cNvPicPr>
          <p:nvPr/>
        </p:nvPicPr>
        <p:blipFill>
          <a:blip r:embed="rId4"/>
          <a:srcRect/>
          <a:stretch>
            <a:fillRect/>
          </a:stretch>
        </p:blipFill>
        <p:spPr bwMode="auto">
          <a:xfrm>
            <a:off x="152400" y="228600"/>
            <a:ext cx="4572000" cy="3352799"/>
          </a:xfrm>
          <a:prstGeom prst="rect">
            <a:avLst/>
          </a:prstGeom>
          <a:noFill/>
        </p:spPr>
      </p:pic>
    </p:spTree>
  </p:cSld>
  <p:clrMapOvr>
    <a:masterClrMapping/>
  </p:clrMapOvr>
  <p:transition>
    <p:newsflash/>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2057400"/>
            <a:ext cx="8458200" cy="1905000"/>
          </a:xfrm>
        </p:spPr>
        <p:txBody>
          <a:bodyPr>
            <a:noAutofit/>
          </a:bodyPr>
          <a:lstStyle/>
          <a:p>
            <a:pPr marL="3175" indent="-3175" algn="just" rtl="1">
              <a:buNone/>
            </a:pPr>
            <a:r>
              <a:rPr lang="ar-DZ" sz="2800" b="1" dirty="0" smtClean="0">
                <a:solidFill>
                  <a:schemeClr val="tx1"/>
                </a:solidFill>
                <a:latin typeface="Times New Roman" pitchFamily="18" charset="0"/>
                <a:cs typeface="Times New Roman" pitchFamily="18" charset="0"/>
              </a:rPr>
              <a:t>     هو الحفاظ على وضع ثابت ومستقر للسفينة مقابل الرصيف، وذلك باستخدام مراسي (خطافات) وحبال طويلة من أقطار مختلفة، اعتمادا على حجم السفينة، بحيث تثبت إلى الرصيف بشمعات أو حلقات، وإلى السفينة من الأمام والخلف.</a:t>
            </a:r>
            <a:endParaRPr lang="fr-FR" dirty="0"/>
          </a:p>
        </p:txBody>
      </p:sp>
      <p:sp>
        <p:nvSpPr>
          <p:cNvPr id="6" name="Rectangle 5"/>
          <p:cNvSpPr/>
          <p:nvPr/>
        </p:nvSpPr>
        <p:spPr>
          <a:xfrm>
            <a:off x="228600" y="1091625"/>
            <a:ext cx="8591557" cy="584775"/>
          </a:xfrm>
          <a:prstGeom prst="rect">
            <a:avLst/>
          </a:prstGeom>
        </p:spPr>
        <p:txBody>
          <a:bodyPr wrap="square">
            <a:spAutoFit/>
          </a:bodyPr>
          <a:lstStyle/>
          <a:p>
            <a:pPr algn="r" rtl="1"/>
            <a:r>
              <a:rPr lang="ar-DZ" sz="3200" b="1" dirty="0" smtClean="0">
                <a:solidFill>
                  <a:srgbClr val="FF0000"/>
                </a:solidFill>
                <a:latin typeface="Times New Roman" pitchFamily="18" charset="0"/>
                <a:cs typeface="Times New Roman" pitchFamily="18" charset="0"/>
              </a:rPr>
              <a:t>ج. التربيط البحري</a:t>
            </a:r>
            <a:r>
              <a:rPr lang="en-US" sz="3200" b="1" dirty="0" smtClean="0">
                <a:solidFill>
                  <a:srgbClr val="FF0000"/>
                </a:solidFill>
                <a:latin typeface="Times New Roman" pitchFamily="18" charset="0"/>
                <a:cs typeface="Times New Roman" pitchFamily="18" charset="0"/>
              </a:rPr>
              <a:t> maritime </a:t>
            </a:r>
            <a:r>
              <a:rPr lang="ar-DZ" sz="3200" b="1" dirty="0" smtClean="0">
                <a:solidFill>
                  <a:srgbClr val="FF0000"/>
                </a:solidFill>
                <a:latin typeface="Times New Roman" pitchFamily="18" charset="0"/>
                <a:cs typeface="Times New Roman" pitchFamily="18" charset="0"/>
              </a:rPr>
              <a:t> </a:t>
            </a:r>
            <a:r>
              <a:rPr lang="fr-FR" sz="3200" b="1" dirty="0" smtClean="0">
                <a:solidFill>
                  <a:srgbClr val="FF0000"/>
                </a:solidFill>
                <a:latin typeface="Times New Roman" pitchFamily="18" charset="0"/>
                <a:cs typeface="Times New Roman" pitchFamily="18" charset="0"/>
              </a:rPr>
              <a:t>Amarrage</a:t>
            </a:r>
            <a:r>
              <a:rPr lang="ar-DZ" sz="3200" b="1" dirty="0" smtClean="0">
                <a:solidFill>
                  <a:srgbClr val="FF0000"/>
                </a:solidFill>
                <a:latin typeface="Times New Roman" pitchFamily="18" charset="0"/>
                <a:cs typeface="Times New Roman" pitchFamily="18" charset="0"/>
              </a:rPr>
              <a:t>:</a:t>
            </a:r>
            <a:endParaRPr lang="fr-FR" sz="3200" dirty="0">
              <a:solidFill>
                <a:srgbClr val="FF0000"/>
              </a:solidFill>
            </a:endParaRPr>
          </a:p>
        </p:txBody>
      </p:sp>
      <p:sp>
        <p:nvSpPr>
          <p:cNvPr id="4" name="Espace réservé du contenu 2"/>
          <p:cNvSpPr txBox="1">
            <a:spLocks/>
          </p:cNvSpPr>
          <p:nvPr/>
        </p:nvSpPr>
        <p:spPr>
          <a:xfrm>
            <a:off x="304800" y="4419600"/>
            <a:ext cx="8458200" cy="1828800"/>
          </a:xfrm>
          <a:prstGeom prst="rect">
            <a:avLst/>
          </a:prstGeom>
        </p:spPr>
        <p:txBody>
          <a:bodyPr vert="horz">
            <a:noAutofit/>
          </a:bodyPr>
          <a:lstStyle/>
          <a:p>
            <a:pPr marL="3175" marR="0" lvl="0" indent="-3175"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يتم الرباط على المرسى من بحارة </a:t>
            </a:r>
            <a:r>
              <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Dockers</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وعلى متن السفينة من طاقم السفينة، وذلك بإنزال حبل (قاذف الخط )، وهو حبل ثقيل مرجح ببكرة لأول مرة إلى الرصيف، وفي نهايته يرتكز على عين الحبل نفسه، وبمجرد أن يتم شد الحبل، يتم تقويته بفضل روافع على سطح السفينة.</a:t>
            </a:r>
          </a:p>
          <a:p>
            <a:pPr marL="3175" marR="0" lvl="0" indent="-3175" algn="r" defTabSz="914400" rtl="1"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fr-FR" sz="3200" b="0"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transition>
    <p:plus/>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2" descr="Image result for maritime  Amarr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41988" name="Picture 4" descr="Image result for maritime  Amarrage"/>
          <p:cNvPicPr>
            <a:picLocks noChangeAspect="1" noChangeArrowheads="1"/>
          </p:cNvPicPr>
          <p:nvPr/>
        </p:nvPicPr>
        <p:blipFill>
          <a:blip r:embed="rId2"/>
          <a:srcRect/>
          <a:stretch>
            <a:fillRect/>
          </a:stretch>
        </p:blipFill>
        <p:spPr bwMode="auto">
          <a:xfrm>
            <a:off x="155575" y="76200"/>
            <a:ext cx="4645025" cy="3276601"/>
          </a:xfrm>
          <a:prstGeom prst="rect">
            <a:avLst/>
          </a:prstGeom>
          <a:noFill/>
        </p:spPr>
      </p:pic>
      <p:pic>
        <p:nvPicPr>
          <p:cNvPr id="41990" name="Picture 6" descr="Image result for maritime  Amarrage"/>
          <p:cNvPicPr>
            <a:picLocks noChangeAspect="1" noChangeArrowheads="1"/>
          </p:cNvPicPr>
          <p:nvPr/>
        </p:nvPicPr>
        <p:blipFill>
          <a:blip r:embed="rId3"/>
          <a:srcRect/>
          <a:stretch>
            <a:fillRect/>
          </a:stretch>
        </p:blipFill>
        <p:spPr bwMode="auto">
          <a:xfrm>
            <a:off x="4953000" y="4571999"/>
            <a:ext cx="4191000" cy="2057401"/>
          </a:xfrm>
          <a:prstGeom prst="rect">
            <a:avLst/>
          </a:prstGeom>
          <a:noFill/>
        </p:spPr>
      </p:pic>
      <p:pic>
        <p:nvPicPr>
          <p:cNvPr id="41992" name="Picture 8" descr="Image result for amarrage navire"/>
          <p:cNvPicPr>
            <a:picLocks noChangeAspect="1" noChangeArrowheads="1"/>
          </p:cNvPicPr>
          <p:nvPr/>
        </p:nvPicPr>
        <p:blipFill>
          <a:blip r:embed="rId4"/>
          <a:srcRect/>
          <a:stretch>
            <a:fillRect/>
          </a:stretch>
        </p:blipFill>
        <p:spPr bwMode="auto">
          <a:xfrm>
            <a:off x="4953000" y="76200"/>
            <a:ext cx="4038600" cy="3209926"/>
          </a:xfrm>
          <a:prstGeom prst="rect">
            <a:avLst/>
          </a:prstGeom>
          <a:noFill/>
        </p:spPr>
      </p:pic>
      <p:pic>
        <p:nvPicPr>
          <p:cNvPr id="41994" name="Picture 10" descr="Image result for amarrage navire"/>
          <p:cNvPicPr>
            <a:picLocks noChangeAspect="1" noChangeArrowheads="1"/>
          </p:cNvPicPr>
          <p:nvPr/>
        </p:nvPicPr>
        <p:blipFill>
          <a:blip r:embed="rId5"/>
          <a:srcRect/>
          <a:stretch>
            <a:fillRect/>
          </a:stretch>
        </p:blipFill>
        <p:spPr bwMode="auto">
          <a:xfrm>
            <a:off x="152400" y="4038600"/>
            <a:ext cx="4648200" cy="2628900"/>
          </a:xfrm>
          <a:prstGeom prst="rect">
            <a:avLst/>
          </a:prstGeom>
          <a:noFill/>
        </p:spPr>
      </p:pic>
    </p:spTree>
  </p:cSld>
  <p:clrMapOvr>
    <a:masterClrMapping/>
  </p:clrMapOvr>
  <p:transition>
    <p:diamond/>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1981200"/>
            <a:ext cx="8686800" cy="1524000"/>
          </a:xfrm>
        </p:spPr>
        <p:txBody>
          <a:bodyPr/>
          <a:lstStyle/>
          <a:p>
            <a:pPr marL="0" indent="0" algn="just" rtl="1">
              <a:buNone/>
            </a:pPr>
            <a:r>
              <a:rPr lang="ar-DZ" sz="2800" b="1" dirty="0" smtClean="0">
                <a:solidFill>
                  <a:schemeClr val="tx1"/>
                </a:solidFill>
                <a:latin typeface="Times New Roman" pitchFamily="18" charset="0"/>
                <a:cs typeface="Times New Roman" pitchFamily="18" charset="0"/>
              </a:rPr>
              <a:t>   هو حزم وتربيط الشحنات حتى تبقى مستقرة ولا تتحرك مع حركات دحرجة وميل السفينة، وهذا من دون استخدام الحبال أو الشباك (الشد </a:t>
            </a:r>
            <a:r>
              <a:rPr lang="fr-FR" sz="2800" b="1" dirty="0" err="1" smtClean="0">
                <a:solidFill>
                  <a:schemeClr val="tx1"/>
                </a:solidFill>
                <a:latin typeface="Times New Roman" pitchFamily="18" charset="0"/>
                <a:cs typeface="Times New Roman" pitchFamily="18" charset="0"/>
              </a:rPr>
              <a:t>saississage</a:t>
            </a:r>
            <a:r>
              <a:rPr lang="ar-DZ" sz="2800" b="1" dirty="0" smtClean="0">
                <a:solidFill>
                  <a:schemeClr val="tx1"/>
                </a:solidFill>
                <a:latin typeface="Times New Roman" pitchFamily="18" charset="0"/>
                <a:cs typeface="Times New Roman" pitchFamily="18" charset="0"/>
              </a:rPr>
              <a:t>) أو الهياكل الخشبية (الإسناد  </a:t>
            </a:r>
            <a:r>
              <a:rPr lang="fr-FR" sz="2800" b="1" dirty="0" smtClean="0">
                <a:solidFill>
                  <a:schemeClr val="tx1"/>
                </a:solidFill>
                <a:latin typeface="Times New Roman" pitchFamily="18" charset="0"/>
                <a:cs typeface="Times New Roman" pitchFamily="18" charset="0"/>
              </a:rPr>
              <a:t>accorage</a:t>
            </a:r>
            <a:r>
              <a:rPr lang="ar-DZ" sz="2800" b="1" dirty="0" smtClean="0">
                <a:solidFill>
                  <a:schemeClr val="tx1"/>
                </a:solidFill>
                <a:latin typeface="Times New Roman" pitchFamily="18" charset="0"/>
                <a:cs typeface="Times New Roman" pitchFamily="18" charset="0"/>
              </a:rPr>
              <a:t>) .</a:t>
            </a:r>
            <a:endParaRPr lang="fr-FR" sz="2800" b="1" dirty="0" smtClean="0">
              <a:solidFill>
                <a:schemeClr val="tx1"/>
              </a:solidFill>
              <a:latin typeface="Times New Roman" pitchFamily="18" charset="0"/>
              <a:cs typeface="Times New Roman" pitchFamily="18" charset="0"/>
            </a:endParaRPr>
          </a:p>
          <a:p>
            <a:endParaRPr lang="fr-FR" dirty="0"/>
          </a:p>
        </p:txBody>
      </p:sp>
      <p:sp>
        <p:nvSpPr>
          <p:cNvPr id="4" name="Rectangle 3"/>
          <p:cNvSpPr/>
          <p:nvPr/>
        </p:nvSpPr>
        <p:spPr>
          <a:xfrm>
            <a:off x="2286000" y="1106269"/>
            <a:ext cx="6477000" cy="646331"/>
          </a:xfrm>
          <a:prstGeom prst="rect">
            <a:avLst/>
          </a:prstGeom>
        </p:spPr>
        <p:txBody>
          <a:bodyPr wrap="square">
            <a:spAutoFit/>
          </a:bodyPr>
          <a:lstStyle/>
          <a:p>
            <a:pPr algn="r" rtl="1"/>
            <a:r>
              <a:rPr lang="ar-DZ" sz="3600" b="1" dirty="0" smtClean="0">
                <a:solidFill>
                  <a:srgbClr val="FF0000"/>
                </a:solidFill>
                <a:latin typeface="Times New Roman" pitchFamily="18" charset="0"/>
                <a:cs typeface="Times New Roman" pitchFamily="18" charset="0"/>
              </a:rPr>
              <a:t>د. التستيف </a:t>
            </a:r>
            <a:r>
              <a:rPr lang="fr-FR" sz="3600" b="1" dirty="0" smtClean="0">
                <a:solidFill>
                  <a:srgbClr val="FF0000"/>
                </a:solidFill>
                <a:latin typeface="Times New Roman" pitchFamily="18" charset="0"/>
                <a:cs typeface="Times New Roman" pitchFamily="18" charset="0"/>
              </a:rPr>
              <a:t>Arrimage</a:t>
            </a:r>
            <a:r>
              <a:rPr lang="ar-DZ" sz="3600" b="1" dirty="0" smtClean="0">
                <a:solidFill>
                  <a:srgbClr val="FF0000"/>
                </a:solidFill>
                <a:latin typeface="Times New Roman" pitchFamily="18" charset="0"/>
                <a:cs typeface="Times New Roman" pitchFamily="18" charset="0"/>
              </a:rPr>
              <a:t>:</a:t>
            </a:r>
            <a:endParaRPr lang="fr-FR" sz="3600" dirty="0"/>
          </a:p>
        </p:txBody>
      </p:sp>
    </p:spTree>
  </p:cSld>
  <p:clrMapOvr>
    <a:masterClrMapping/>
  </p:clrMapOvr>
  <p:transition>
    <p:circl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33600" y="76200"/>
            <a:ext cx="5686173" cy="707886"/>
          </a:xfrm>
          <a:prstGeom prst="rect">
            <a:avLst/>
          </a:prstGeom>
        </p:spPr>
        <p:txBody>
          <a:bodyPr wrap="none">
            <a:spAutoFit/>
          </a:bodyPr>
          <a:lstStyle/>
          <a:p>
            <a:pPr algn="ctr"/>
            <a:r>
              <a:rPr lang="fr-FR" sz="4000" b="1" dirty="0" smtClean="0">
                <a:latin typeface="Times New Roman" pitchFamily="18" charset="0"/>
                <a:cs typeface="Times New Roman" pitchFamily="18" charset="0"/>
              </a:rPr>
              <a:t>Arrimage des conteneurs</a:t>
            </a:r>
            <a:endParaRPr lang="fr-FR" sz="4000" b="1" dirty="0">
              <a:latin typeface="Times New Roman" pitchFamily="18" charset="0"/>
              <a:cs typeface="Times New Roman" pitchFamily="18" charset="0"/>
            </a:endParaRPr>
          </a:p>
        </p:txBody>
      </p:sp>
      <p:sp>
        <p:nvSpPr>
          <p:cNvPr id="44034" name="AutoShape 2" descr="Image result for arrimage de conteneu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4036" name="AutoShape 4" descr="Image result for arrimage de conteneu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44038" name="Picture 6" descr="Image result for arrimage de conteneurs"/>
          <p:cNvPicPr>
            <a:picLocks noChangeAspect="1" noChangeArrowheads="1"/>
          </p:cNvPicPr>
          <p:nvPr/>
        </p:nvPicPr>
        <p:blipFill>
          <a:blip r:embed="rId2"/>
          <a:srcRect/>
          <a:stretch>
            <a:fillRect/>
          </a:stretch>
        </p:blipFill>
        <p:spPr bwMode="auto">
          <a:xfrm>
            <a:off x="76200" y="838200"/>
            <a:ext cx="4800600" cy="3352800"/>
          </a:xfrm>
          <a:prstGeom prst="rect">
            <a:avLst/>
          </a:prstGeom>
          <a:noFill/>
        </p:spPr>
      </p:pic>
      <p:pic>
        <p:nvPicPr>
          <p:cNvPr id="44040" name="Picture 8" descr="Image result for arrimage de conteneurs"/>
          <p:cNvPicPr>
            <a:picLocks noChangeAspect="1" noChangeArrowheads="1"/>
          </p:cNvPicPr>
          <p:nvPr/>
        </p:nvPicPr>
        <p:blipFill>
          <a:blip r:embed="rId3"/>
          <a:srcRect/>
          <a:stretch>
            <a:fillRect/>
          </a:stretch>
        </p:blipFill>
        <p:spPr bwMode="auto">
          <a:xfrm>
            <a:off x="5029200" y="914400"/>
            <a:ext cx="3962400" cy="3314701"/>
          </a:xfrm>
          <a:prstGeom prst="rect">
            <a:avLst/>
          </a:prstGeom>
          <a:noFill/>
        </p:spPr>
      </p:pic>
      <p:sp>
        <p:nvSpPr>
          <p:cNvPr id="44042" name="AutoShape 10" descr="Image result for arrimage de conteneu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44044" name="Picture 12" descr="Image result for arrimage de conteneurs"/>
          <p:cNvPicPr>
            <a:picLocks noChangeAspect="1" noChangeArrowheads="1"/>
          </p:cNvPicPr>
          <p:nvPr/>
        </p:nvPicPr>
        <p:blipFill>
          <a:blip r:embed="rId4"/>
          <a:srcRect/>
          <a:stretch>
            <a:fillRect/>
          </a:stretch>
        </p:blipFill>
        <p:spPr bwMode="auto">
          <a:xfrm>
            <a:off x="152400" y="4267200"/>
            <a:ext cx="2743200" cy="2514600"/>
          </a:xfrm>
          <a:prstGeom prst="rect">
            <a:avLst/>
          </a:prstGeom>
          <a:noFill/>
        </p:spPr>
      </p:pic>
      <p:pic>
        <p:nvPicPr>
          <p:cNvPr id="11" name="Image 10" descr="Image result for Lashing Rods"/>
          <p:cNvPicPr/>
          <p:nvPr/>
        </p:nvPicPr>
        <p:blipFill>
          <a:blip r:embed="rId5"/>
          <a:srcRect/>
          <a:stretch>
            <a:fillRect/>
          </a:stretch>
        </p:blipFill>
        <p:spPr bwMode="auto">
          <a:xfrm>
            <a:off x="3124200" y="4267201"/>
            <a:ext cx="2819400" cy="2514600"/>
          </a:xfrm>
          <a:prstGeom prst="rect">
            <a:avLst/>
          </a:prstGeom>
          <a:noFill/>
          <a:ln w="9525">
            <a:noFill/>
            <a:miter lim="800000"/>
            <a:headEnd/>
            <a:tailEnd/>
          </a:ln>
        </p:spPr>
      </p:pic>
      <p:pic>
        <p:nvPicPr>
          <p:cNvPr id="44046" name="Picture 14" descr="Image result for lashing rods containers"/>
          <p:cNvPicPr>
            <a:picLocks noChangeAspect="1" noChangeArrowheads="1"/>
          </p:cNvPicPr>
          <p:nvPr/>
        </p:nvPicPr>
        <p:blipFill>
          <a:blip r:embed="rId6"/>
          <a:srcRect/>
          <a:stretch>
            <a:fillRect/>
          </a:stretch>
        </p:blipFill>
        <p:spPr bwMode="auto">
          <a:xfrm>
            <a:off x="6096001" y="4343401"/>
            <a:ext cx="2895600" cy="2438400"/>
          </a:xfrm>
          <a:prstGeom prst="rect">
            <a:avLst/>
          </a:prstGeom>
          <a:noFill/>
        </p:spPr>
      </p:pic>
    </p:spTree>
  </p:cSld>
  <p:clrMapOvr>
    <a:masterClrMapping/>
  </p:clrMapOvr>
  <p:transition>
    <p:circl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2057400"/>
            <a:ext cx="8610600" cy="1447800"/>
          </a:xfrm>
        </p:spPr>
        <p:txBody>
          <a:bodyPr>
            <a:normAutofit/>
          </a:bodyPr>
          <a:lstStyle/>
          <a:p>
            <a:pPr marL="0" indent="0" algn="just" rtl="1">
              <a:buNone/>
            </a:pPr>
            <a:r>
              <a:rPr lang="ar-DZ" sz="2800" b="1" dirty="0" smtClean="0">
                <a:solidFill>
                  <a:schemeClr val="tx1"/>
                </a:solidFill>
                <a:latin typeface="Times New Roman" pitchFamily="18" charset="0"/>
                <a:cs typeface="Times New Roman" pitchFamily="18" charset="0"/>
              </a:rPr>
              <a:t>    </a:t>
            </a:r>
            <a:r>
              <a:rPr lang="ar-SA" sz="2800" b="1" dirty="0" smtClean="0">
                <a:solidFill>
                  <a:schemeClr val="tx1"/>
                </a:solidFill>
                <a:latin typeface="Times New Roman" pitchFamily="18" charset="0"/>
                <a:cs typeface="Times New Roman" pitchFamily="18" charset="0"/>
              </a:rPr>
              <a:t>تفريغ شحنة السفينة من البضائع على الرصيف أو سفينة أخرى)</a:t>
            </a:r>
            <a:r>
              <a:rPr lang="ar-DZ" sz="2800" b="1" dirty="0" smtClean="0">
                <a:solidFill>
                  <a:schemeClr val="tx1"/>
                </a:solidFill>
                <a:latin typeface="Times New Roman" pitchFamily="18" charset="0"/>
                <a:cs typeface="Times New Roman" pitchFamily="18" charset="0"/>
              </a:rPr>
              <a:t> </a:t>
            </a:r>
            <a:r>
              <a:rPr lang="ar-SA" sz="2800" b="1" dirty="0" smtClean="0">
                <a:solidFill>
                  <a:schemeClr val="tx1"/>
                </a:solidFill>
                <a:latin typeface="Times New Roman" pitchFamily="18" charset="0"/>
                <a:cs typeface="Times New Roman" pitchFamily="18" charset="0"/>
              </a:rPr>
              <a:t>أو شحن عنابر السفينة </a:t>
            </a:r>
            <a:r>
              <a:rPr lang="ar-DZ" sz="2800" b="1" dirty="0" smtClean="0">
                <a:solidFill>
                  <a:schemeClr val="tx1"/>
                </a:solidFill>
                <a:latin typeface="Times New Roman" pitchFamily="18" charset="0"/>
                <a:cs typeface="Times New Roman" pitchFamily="18" charset="0"/>
              </a:rPr>
              <a:t>ب</a:t>
            </a:r>
            <a:r>
              <a:rPr lang="ar-SA" sz="2800" b="1" dirty="0" smtClean="0">
                <a:solidFill>
                  <a:schemeClr val="tx1"/>
                </a:solidFill>
                <a:latin typeface="Times New Roman" pitchFamily="18" charset="0"/>
                <a:cs typeface="Times New Roman" pitchFamily="18" charset="0"/>
              </a:rPr>
              <a:t>البضائع</a:t>
            </a:r>
            <a:r>
              <a:rPr lang="ar-DZ" sz="2800" b="1" dirty="0" smtClean="0">
                <a:solidFill>
                  <a:schemeClr val="tx1"/>
                </a:solidFill>
                <a:latin typeface="Times New Roman" pitchFamily="18" charset="0"/>
                <a:cs typeface="Times New Roman" pitchFamily="18" charset="0"/>
              </a:rPr>
              <a:t>،</a:t>
            </a:r>
            <a:r>
              <a:rPr lang="ar-SA" sz="2800" b="1" dirty="0" smtClean="0">
                <a:solidFill>
                  <a:schemeClr val="tx1"/>
                </a:solidFill>
                <a:latin typeface="Times New Roman" pitchFamily="18" charset="0"/>
                <a:cs typeface="Times New Roman" pitchFamily="18" charset="0"/>
              </a:rPr>
              <a:t> </a:t>
            </a:r>
            <a:r>
              <a:rPr lang="ar-SA" sz="2800" b="1" dirty="0" err="1" smtClean="0">
                <a:solidFill>
                  <a:schemeClr val="tx1"/>
                </a:solidFill>
                <a:latin typeface="Times New Roman" pitchFamily="18" charset="0"/>
                <a:cs typeface="Times New Roman" pitchFamily="18" charset="0"/>
              </a:rPr>
              <a:t>وكذ</a:t>
            </a:r>
            <a:r>
              <a:rPr lang="ar-DZ" sz="2800" b="1" dirty="0" smtClean="0">
                <a:solidFill>
                  <a:schemeClr val="tx1"/>
                </a:solidFill>
                <a:latin typeface="Times New Roman" pitchFamily="18" charset="0"/>
                <a:cs typeface="Times New Roman" pitchFamily="18" charset="0"/>
              </a:rPr>
              <a:t>ا</a:t>
            </a:r>
            <a:r>
              <a:rPr lang="ar-SA" sz="2800" b="1" dirty="0" smtClean="0">
                <a:solidFill>
                  <a:schemeClr val="tx1"/>
                </a:solidFill>
                <a:latin typeface="Times New Roman" pitchFamily="18" charset="0"/>
                <a:cs typeface="Times New Roman" pitchFamily="18" charset="0"/>
              </a:rPr>
              <a:t> النقل إلى الساحات والمخازن</a:t>
            </a:r>
            <a:r>
              <a:rPr lang="ar-DZ" sz="2800" b="1" dirty="0" smtClean="0">
                <a:solidFill>
                  <a:schemeClr val="tx1"/>
                </a:solidFill>
                <a:latin typeface="Times New Roman" pitchFamily="18" charset="0"/>
                <a:cs typeface="Times New Roman" pitchFamily="18" charset="0"/>
              </a:rPr>
              <a:t>،</a:t>
            </a:r>
            <a:r>
              <a:rPr lang="ar-SA" sz="2800" b="1" dirty="0" smtClean="0">
                <a:solidFill>
                  <a:schemeClr val="tx1"/>
                </a:solidFill>
                <a:latin typeface="Times New Roman" pitchFamily="18" charset="0"/>
                <a:cs typeface="Times New Roman" pitchFamily="18" charset="0"/>
              </a:rPr>
              <a:t> تقوم بها شركة مرخص</a:t>
            </a:r>
            <a:r>
              <a:rPr lang="ar-DZ" sz="2800" b="1" dirty="0" smtClean="0">
                <a:solidFill>
                  <a:schemeClr val="tx1"/>
                </a:solidFill>
                <a:latin typeface="Times New Roman" pitchFamily="18" charset="0"/>
                <a:cs typeface="Times New Roman" pitchFamily="18" charset="0"/>
              </a:rPr>
              <a:t>ة</a:t>
            </a:r>
            <a:r>
              <a:rPr lang="ar-SA" sz="2800" b="1" dirty="0" smtClean="0">
                <a:solidFill>
                  <a:schemeClr val="tx1"/>
                </a:solidFill>
                <a:latin typeface="Times New Roman" pitchFamily="18" charset="0"/>
                <a:cs typeface="Times New Roman" pitchFamily="18" charset="0"/>
              </a:rPr>
              <a:t> </a:t>
            </a:r>
            <a:r>
              <a:rPr lang="ar-DZ" sz="2800" b="1" dirty="0" smtClean="0">
                <a:solidFill>
                  <a:schemeClr val="tx1"/>
                </a:solidFill>
                <a:latin typeface="Times New Roman" pitchFamily="18" charset="0"/>
                <a:cs typeface="Times New Roman" pitchFamily="18" charset="0"/>
              </a:rPr>
              <a:t>تتوفر على </a:t>
            </a:r>
            <a:r>
              <a:rPr lang="ar-SA" sz="2800" b="1" dirty="0" smtClean="0">
                <a:solidFill>
                  <a:schemeClr val="tx1"/>
                </a:solidFill>
                <a:latin typeface="Times New Roman" pitchFamily="18" charset="0"/>
                <a:cs typeface="Times New Roman" pitchFamily="18" charset="0"/>
              </a:rPr>
              <a:t>العمالة والمعدات المناسبة</a:t>
            </a:r>
            <a:r>
              <a:rPr lang="ar-DZ" sz="2800" b="1" dirty="0" smtClean="0">
                <a:solidFill>
                  <a:schemeClr val="tx1"/>
                </a:solidFill>
                <a:latin typeface="Times New Roman" pitchFamily="18" charset="0"/>
                <a:cs typeface="Times New Roman" pitchFamily="18" charset="0"/>
              </a:rPr>
              <a:t>.</a:t>
            </a:r>
            <a:r>
              <a:rPr lang="ar-SA" sz="2800" b="1" dirty="0" smtClean="0">
                <a:solidFill>
                  <a:schemeClr val="tx1"/>
                </a:solidFill>
                <a:latin typeface="Times New Roman" pitchFamily="18" charset="0"/>
                <a:cs typeface="Times New Roman" pitchFamily="18" charset="0"/>
              </a:rPr>
              <a:t> </a:t>
            </a:r>
            <a:endParaRPr lang="fr-FR" sz="2800" b="1" dirty="0">
              <a:solidFill>
                <a:schemeClr val="tx1"/>
              </a:solidFill>
              <a:latin typeface="Times New Roman" pitchFamily="18" charset="0"/>
              <a:cs typeface="Times New Roman" pitchFamily="18" charset="0"/>
            </a:endParaRPr>
          </a:p>
        </p:txBody>
      </p:sp>
      <p:sp>
        <p:nvSpPr>
          <p:cNvPr id="4" name="Rectangle 3"/>
          <p:cNvSpPr/>
          <p:nvPr/>
        </p:nvSpPr>
        <p:spPr>
          <a:xfrm>
            <a:off x="3628262" y="1066800"/>
            <a:ext cx="5134739" cy="584775"/>
          </a:xfrm>
          <a:prstGeom prst="rect">
            <a:avLst/>
          </a:prstGeom>
        </p:spPr>
        <p:txBody>
          <a:bodyPr wrap="none">
            <a:spAutoFit/>
          </a:bodyPr>
          <a:lstStyle/>
          <a:p>
            <a:pPr algn="r" rtl="1"/>
            <a:r>
              <a:rPr lang="ar-DZ" sz="3200" b="1" dirty="0" smtClean="0">
                <a:solidFill>
                  <a:srgbClr val="FF0000"/>
                </a:solidFill>
                <a:latin typeface="Times New Roman" pitchFamily="18" charset="0"/>
                <a:cs typeface="Times New Roman" pitchFamily="18" charset="0"/>
              </a:rPr>
              <a:t>هـ. </a:t>
            </a:r>
            <a:r>
              <a:rPr lang="ar-SA" sz="3200" b="1" dirty="0" smtClean="0">
                <a:solidFill>
                  <a:srgbClr val="FF0000"/>
                </a:solidFill>
                <a:latin typeface="Times New Roman" pitchFamily="18" charset="0"/>
                <a:cs typeface="Times New Roman" pitchFamily="18" charset="0"/>
              </a:rPr>
              <a:t>أعمال الشحن والتفريغ</a:t>
            </a:r>
            <a:r>
              <a:rPr lang="ar-DZ" sz="3200" b="1" dirty="0" smtClean="0">
                <a:solidFill>
                  <a:srgbClr val="FF0000"/>
                </a:solidFill>
                <a:latin typeface="Times New Roman" pitchFamily="18" charset="0"/>
                <a:cs typeface="Times New Roman" pitchFamily="18" charset="0"/>
              </a:rPr>
              <a:t> (المناولة):</a:t>
            </a:r>
            <a:endParaRPr lang="fr-FR" sz="3200" dirty="0"/>
          </a:p>
        </p:txBody>
      </p:sp>
    </p:spTree>
  </p:cSld>
  <p:clrMapOvr>
    <a:masterClrMapping/>
  </p:clrMapOvr>
  <p:transition>
    <p:dissolv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3" name="Picture 11"/>
          <p:cNvPicPr>
            <a:picLocks noChangeAspect="1" noChangeArrowheads="1"/>
          </p:cNvPicPr>
          <p:nvPr/>
        </p:nvPicPr>
        <p:blipFill>
          <a:blip r:embed="rId2"/>
          <a:srcRect/>
          <a:stretch>
            <a:fillRect/>
          </a:stretch>
        </p:blipFill>
        <p:spPr bwMode="auto">
          <a:xfrm>
            <a:off x="152400" y="3810000"/>
            <a:ext cx="4495800" cy="3048000"/>
          </a:xfrm>
          <a:prstGeom prst="rect">
            <a:avLst/>
          </a:prstGeom>
          <a:noFill/>
          <a:ln w="9525">
            <a:noFill/>
            <a:miter lim="800000"/>
            <a:headEnd/>
            <a:tailEnd/>
          </a:ln>
          <a:effectLst/>
        </p:spPr>
      </p:pic>
      <p:sp>
        <p:nvSpPr>
          <p:cNvPr id="10" name="Rectangle 9"/>
          <p:cNvSpPr/>
          <p:nvPr/>
        </p:nvSpPr>
        <p:spPr>
          <a:xfrm>
            <a:off x="228600" y="3352800"/>
            <a:ext cx="4347729" cy="461665"/>
          </a:xfrm>
          <a:prstGeom prst="rect">
            <a:avLst/>
          </a:prstGeom>
        </p:spPr>
        <p:txBody>
          <a:bodyPr wrap="none">
            <a:spAutoFit/>
          </a:bodyPr>
          <a:lstStyle/>
          <a:p>
            <a:r>
              <a:rPr lang="fr-FR" sz="2400" b="1" dirty="0" smtClean="0">
                <a:solidFill>
                  <a:srgbClr val="FF0000"/>
                </a:solidFill>
                <a:latin typeface="Times New Roman" pitchFamily="18" charset="0"/>
                <a:cs typeface="Times New Roman" pitchFamily="18" charset="0"/>
              </a:rPr>
              <a:t>Pont roulant sur pneumatiques </a:t>
            </a:r>
            <a:endParaRPr lang="fr-FR" sz="2400" b="1" dirty="0">
              <a:solidFill>
                <a:srgbClr val="FF0000"/>
              </a:solidFill>
              <a:latin typeface="Times New Roman" pitchFamily="18" charset="0"/>
              <a:cs typeface="Times New Roman" pitchFamily="18" charset="0"/>
            </a:endParaRPr>
          </a:p>
        </p:txBody>
      </p:sp>
      <p:sp>
        <p:nvSpPr>
          <p:cNvPr id="3087" name="AutoShape 15" descr="chariot élévateur télescopique porte-conteneu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089" name="Picture 17" descr="chariot élévateur télescopique porte-conteneur"/>
          <p:cNvPicPr>
            <a:picLocks noChangeAspect="1" noChangeArrowheads="1"/>
          </p:cNvPicPr>
          <p:nvPr/>
        </p:nvPicPr>
        <p:blipFill>
          <a:blip r:embed="rId3"/>
          <a:srcRect/>
          <a:stretch>
            <a:fillRect/>
          </a:stretch>
        </p:blipFill>
        <p:spPr bwMode="auto">
          <a:xfrm>
            <a:off x="152400" y="457200"/>
            <a:ext cx="4495800" cy="2895600"/>
          </a:xfrm>
          <a:prstGeom prst="rect">
            <a:avLst/>
          </a:prstGeom>
          <a:noFill/>
        </p:spPr>
      </p:pic>
      <p:sp>
        <p:nvSpPr>
          <p:cNvPr id="15" name="Rectangle 14"/>
          <p:cNvSpPr/>
          <p:nvPr/>
        </p:nvSpPr>
        <p:spPr>
          <a:xfrm>
            <a:off x="685800" y="0"/>
            <a:ext cx="3294492" cy="461665"/>
          </a:xfrm>
          <a:prstGeom prst="rect">
            <a:avLst/>
          </a:prstGeom>
        </p:spPr>
        <p:txBody>
          <a:bodyPr wrap="none">
            <a:spAutoFit/>
          </a:bodyPr>
          <a:lstStyle/>
          <a:p>
            <a:r>
              <a:rPr lang="fr-FR" sz="2400" b="1" dirty="0" smtClean="0">
                <a:solidFill>
                  <a:srgbClr val="FF0000"/>
                </a:solidFill>
                <a:latin typeface="Times New Roman" pitchFamily="18" charset="0"/>
                <a:cs typeface="Times New Roman" pitchFamily="18" charset="0"/>
              </a:rPr>
              <a:t>chariot porte conteneur</a:t>
            </a:r>
            <a:endParaRPr lang="fr-FR" sz="2400" b="1" dirty="0">
              <a:solidFill>
                <a:srgbClr val="FF0000"/>
              </a:solidFill>
              <a:latin typeface="Times New Roman" pitchFamily="18" charset="0"/>
              <a:cs typeface="Times New Roman" pitchFamily="18" charset="0"/>
            </a:endParaRPr>
          </a:p>
        </p:txBody>
      </p:sp>
      <p:pic>
        <p:nvPicPr>
          <p:cNvPr id="3091" name="Picture 19" descr="chariot porte-conteneur plein / prise par dessus"/>
          <p:cNvPicPr>
            <a:picLocks noChangeAspect="1" noChangeArrowheads="1"/>
          </p:cNvPicPr>
          <p:nvPr/>
        </p:nvPicPr>
        <p:blipFill>
          <a:blip r:embed="rId4"/>
          <a:srcRect/>
          <a:stretch>
            <a:fillRect/>
          </a:stretch>
        </p:blipFill>
        <p:spPr bwMode="auto">
          <a:xfrm>
            <a:off x="4800600" y="457200"/>
            <a:ext cx="4229100" cy="2857500"/>
          </a:xfrm>
          <a:prstGeom prst="rect">
            <a:avLst/>
          </a:prstGeom>
          <a:noFill/>
        </p:spPr>
      </p:pic>
      <p:sp>
        <p:nvSpPr>
          <p:cNvPr id="18" name="Rectangle 17"/>
          <p:cNvSpPr/>
          <p:nvPr/>
        </p:nvSpPr>
        <p:spPr>
          <a:xfrm>
            <a:off x="4800600" y="0"/>
            <a:ext cx="4396073" cy="461665"/>
          </a:xfrm>
          <a:prstGeom prst="rect">
            <a:avLst/>
          </a:prstGeom>
        </p:spPr>
        <p:txBody>
          <a:bodyPr wrap="square">
            <a:spAutoFit/>
          </a:bodyPr>
          <a:lstStyle/>
          <a:p>
            <a:r>
              <a:rPr lang="fr-FR" sz="2400" b="1" dirty="0" smtClean="0">
                <a:solidFill>
                  <a:srgbClr val="FF0000"/>
                </a:solidFill>
                <a:latin typeface="Times New Roman" pitchFamily="18" charset="0"/>
                <a:cs typeface="Times New Roman" pitchFamily="18" charset="0"/>
              </a:rPr>
              <a:t>chariot porte conteneur</a:t>
            </a:r>
            <a:endParaRPr lang="fr-FR" sz="2400" b="1" dirty="0">
              <a:solidFill>
                <a:srgbClr val="FF0000"/>
              </a:solidFill>
              <a:latin typeface="Times New Roman" pitchFamily="18" charset="0"/>
              <a:cs typeface="Times New Roman" pitchFamily="18" charset="0"/>
            </a:endParaRPr>
          </a:p>
        </p:txBody>
      </p:sp>
      <p:sp>
        <p:nvSpPr>
          <p:cNvPr id="19" name="Rectangle 18"/>
          <p:cNvSpPr/>
          <p:nvPr/>
        </p:nvSpPr>
        <p:spPr>
          <a:xfrm>
            <a:off x="5257800" y="3352800"/>
            <a:ext cx="2327881" cy="461665"/>
          </a:xfrm>
          <a:prstGeom prst="rect">
            <a:avLst/>
          </a:prstGeom>
        </p:spPr>
        <p:txBody>
          <a:bodyPr wrap="none">
            <a:spAutoFit/>
          </a:bodyPr>
          <a:lstStyle/>
          <a:p>
            <a:r>
              <a:rPr lang="fr-FR" sz="2400" b="1" dirty="0" smtClean="0">
                <a:solidFill>
                  <a:srgbClr val="FF0000"/>
                </a:solidFill>
                <a:latin typeface="Times New Roman" pitchFamily="18" charset="0"/>
                <a:cs typeface="Times New Roman" pitchFamily="18" charset="0"/>
              </a:rPr>
              <a:t>Chariot cavalier</a:t>
            </a:r>
            <a:endParaRPr lang="fr-FR" sz="2400" b="1" dirty="0">
              <a:solidFill>
                <a:srgbClr val="FF0000"/>
              </a:solidFill>
              <a:latin typeface="Times New Roman" pitchFamily="18" charset="0"/>
              <a:cs typeface="Times New Roman" pitchFamily="18" charset="0"/>
            </a:endParaRPr>
          </a:p>
        </p:txBody>
      </p:sp>
      <p:pic>
        <p:nvPicPr>
          <p:cNvPr id="3093" name="Picture 21" descr="Fichier:Chariot-cavalier.jpg"/>
          <p:cNvPicPr>
            <a:picLocks noChangeAspect="1" noChangeArrowheads="1"/>
          </p:cNvPicPr>
          <p:nvPr/>
        </p:nvPicPr>
        <p:blipFill>
          <a:blip r:embed="rId5"/>
          <a:srcRect/>
          <a:stretch>
            <a:fillRect/>
          </a:stretch>
        </p:blipFill>
        <p:spPr bwMode="auto">
          <a:xfrm>
            <a:off x="4876800" y="3810000"/>
            <a:ext cx="4152900" cy="3048000"/>
          </a:xfrm>
          <a:prstGeom prst="rect">
            <a:avLst/>
          </a:prstGeom>
          <a:noFill/>
        </p:spPr>
      </p:pic>
    </p:spTree>
  </p:cSld>
  <p:clrMapOvr>
    <a:masterClrMapping/>
  </p:clrMapOvr>
  <p:transition>
    <p:zoom/>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s://fr.konecranes.ca/sites/default/files/rmg__bnsf_railway__seattle__washington_usa_low.jpg"/>
          <p:cNvPicPr>
            <a:picLocks noChangeAspect="1" noChangeArrowheads="1"/>
          </p:cNvPicPr>
          <p:nvPr/>
        </p:nvPicPr>
        <p:blipFill>
          <a:blip r:embed="rId2"/>
          <a:srcRect/>
          <a:stretch>
            <a:fillRect/>
          </a:stretch>
        </p:blipFill>
        <p:spPr bwMode="auto">
          <a:xfrm>
            <a:off x="152400" y="685800"/>
            <a:ext cx="4648200" cy="3352800"/>
          </a:xfrm>
          <a:prstGeom prst="rect">
            <a:avLst/>
          </a:prstGeom>
          <a:noFill/>
        </p:spPr>
      </p:pic>
      <p:sp>
        <p:nvSpPr>
          <p:cNvPr id="5" name="Rectangle 4"/>
          <p:cNvSpPr/>
          <p:nvPr/>
        </p:nvSpPr>
        <p:spPr>
          <a:xfrm>
            <a:off x="0" y="152400"/>
            <a:ext cx="4800600" cy="461665"/>
          </a:xfrm>
          <a:prstGeom prst="rect">
            <a:avLst/>
          </a:prstGeom>
        </p:spPr>
        <p:txBody>
          <a:bodyPr wrap="square">
            <a:spAutoFit/>
          </a:bodyPr>
          <a:lstStyle/>
          <a:p>
            <a:pPr algn="ctr"/>
            <a:r>
              <a:rPr lang="fr-FR" sz="2400" b="1" dirty="0" smtClean="0">
                <a:solidFill>
                  <a:srgbClr val="FF0000"/>
                </a:solidFill>
                <a:latin typeface="Times New Roman" pitchFamily="18" charset="0"/>
                <a:cs typeface="Times New Roman" pitchFamily="18" charset="0"/>
              </a:rPr>
              <a:t>Pont roulant sur voie ferrée</a:t>
            </a:r>
            <a:endParaRPr lang="fr-FR" sz="2400" b="1" dirty="0">
              <a:solidFill>
                <a:srgbClr val="FF0000"/>
              </a:solidFill>
              <a:latin typeface="Times New Roman" pitchFamily="18" charset="0"/>
              <a:cs typeface="Times New Roman" pitchFamily="18" charset="0"/>
            </a:endParaRPr>
          </a:p>
        </p:txBody>
      </p:sp>
      <p:sp>
        <p:nvSpPr>
          <p:cNvPr id="37892" name="AutoShape 4" descr="Image result for portique po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7894" name="Picture 6" descr="Related image"/>
          <p:cNvPicPr>
            <a:picLocks noChangeAspect="1" noChangeArrowheads="1"/>
          </p:cNvPicPr>
          <p:nvPr/>
        </p:nvPicPr>
        <p:blipFill>
          <a:blip r:embed="rId3"/>
          <a:srcRect/>
          <a:stretch>
            <a:fillRect/>
          </a:stretch>
        </p:blipFill>
        <p:spPr bwMode="auto">
          <a:xfrm>
            <a:off x="4876800" y="685800"/>
            <a:ext cx="4114800" cy="3381376"/>
          </a:xfrm>
          <a:prstGeom prst="rect">
            <a:avLst/>
          </a:prstGeom>
          <a:noFill/>
        </p:spPr>
      </p:pic>
      <p:sp>
        <p:nvSpPr>
          <p:cNvPr id="8" name="Rectangle 7"/>
          <p:cNvSpPr/>
          <p:nvPr/>
        </p:nvSpPr>
        <p:spPr>
          <a:xfrm>
            <a:off x="5715000" y="228600"/>
            <a:ext cx="2149948" cy="461665"/>
          </a:xfrm>
          <a:prstGeom prst="rect">
            <a:avLst/>
          </a:prstGeom>
        </p:spPr>
        <p:txBody>
          <a:bodyPr wrap="none">
            <a:spAutoFit/>
          </a:bodyPr>
          <a:lstStyle/>
          <a:p>
            <a:r>
              <a:rPr lang="fr-FR" sz="2400" b="1" u="sng" dirty="0" smtClean="0">
                <a:solidFill>
                  <a:srgbClr val="FF0000"/>
                </a:solidFill>
                <a:latin typeface="Times New Roman" pitchFamily="18" charset="0"/>
                <a:cs typeface="Times New Roman" pitchFamily="18" charset="0"/>
              </a:rPr>
              <a:t>Grue portique</a:t>
            </a:r>
            <a:endParaRPr lang="fr-FR" sz="2400" b="1" dirty="0">
              <a:solidFill>
                <a:srgbClr val="FF0000"/>
              </a:solidFill>
              <a:latin typeface="Times New Roman" pitchFamily="18" charset="0"/>
              <a:cs typeface="Times New Roman" pitchFamily="18" charset="0"/>
            </a:endParaRPr>
          </a:p>
        </p:txBody>
      </p:sp>
      <p:pic>
        <p:nvPicPr>
          <p:cNvPr id="37896" name="Picture 8" descr="Image result for portique port"/>
          <p:cNvPicPr>
            <a:picLocks noChangeAspect="1" noChangeArrowheads="1"/>
          </p:cNvPicPr>
          <p:nvPr/>
        </p:nvPicPr>
        <p:blipFill>
          <a:blip r:embed="rId4"/>
          <a:srcRect/>
          <a:stretch>
            <a:fillRect/>
          </a:stretch>
        </p:blipFill>
        <p:spPr bwMode="auto">
          <a:xfrm>
            <a:off x="152400" y="4495800"/>
            <a:ext cx="4648200" cy="2362200"/>
          </a:xfrm>
          <a:prstGeom prst="rect">
            <a:avLst/>
          </a:prstGeom>
          <a:noFill/>
        </p:spPr>
      </p:pic>
      <p:sp>
        <p:nvSpPr>
          <p:cNvPr id="10" name="Rectangle 9"/>
          <p:cNvSpPr/>
          <p:nvPr/>
        </p:nvSpPr>
        <p:spPr>
          <a:xfrm>
            <a:off x="1371600" y="4038600"/>
            <a:ext cx="2313454" cy="461665"/>
          </a:xfrm>
          <a:prstGeom prst="rect">
            <a:avLst/>
          </a:prstGeom>
        </p:spPr>
        <p:txBody>
          <a:bodyPr wrap="none">
            <a:spAutoFit/>
          </a:bodyPr>
          <a:lstStyle/>
          <a:p>
            <a:r>
              <a:rPr lang="fr-FR" sz="2400" b="1" dirty="0" smtClean="0">
                <a:solidFill>
                  <a:srgbClr val="FF0000"/>
                </a:solidFill>
                <a:latin typeface="Times New Roman" pitchFamily="18" charset="0"/>
                <a:cs typeface="Times New Roman" pitchFamily="18" charset="0"/>
              </a:rPr>
              <a:t>Grues portiques</a:t>
            </a:r>
            <a:endParaRPr lang="fr-FR" sz="2400" b="1" dirty="0">
              <a:solidFill>
                <a:srgbClr val="FF0000"/>
              </a:solidFill>
              <a:latin typeface="Times New Roman" pitchFamily="18" charset="0"/>
              <a:cs typeface="Times New Roman" pitchFamily="18" charset="0"/>
            </a:endParaRPr>
          </a:p>
        </p:txBody>
      </p:sp>
      <p:pic>
        <p:nvPicPr>
          <p:cNvPr id="37898" name="Picture 10" descr="chariot élévateur télescopique porte-conteneur"/>
          <p:cNvPicPr>
            <a:picLocks noChangeAspect="1" noChangeArrowheads="1"/>
          </p:cNvPicPr>
          <p:nvPr/>
        </p:nvPicPr>
        <p:blipFill>
          <a:blip r:embed="rId5"/>
          <a:srcRect/>
          <a:stretch>
            <a:fillRect/>
          </a:stretch>
        </p:blipFill>
        <p:spPr bwMode="auto">
          <a:xfrm>
            <a:off x="4876800" y="4495800"/>
            <a:ext cx="4267200" cy="2362200"/>
          </a:xfrm>
          <a:prstGeom prst="rect">
            <a:avLst/>
          </a:prstGeom>
          <a:noFill/>
        </p:spPr>
      </p:pic>
      <p:sp>
        <p:nvSpPr>
          <p:cNvPr id="12" name="Rectangle 11"/>
          <p:cNvSpPr/>
          <p:nvPr/>
        </p:nvSpPr>
        <p:spPr>
          <a:xfrm>
            <a:off x="4876800" y="4038600"/>
            <a:ext cx="4114800" cy="400110"/>
          </a:xfrm>
          <a:prstGeom prst="rect">
            <a:avLst/>
          </a:prstGeom>
        </p:spPr>
        <p:txBody>
          <a:bodyPr wrap="square">
            <a:spAutoFit/>
          </a:bodyPr>
          <a:lstStyle/>
          <a:p>
            <a:r>
              <a:rPr lang="fr-FR" sz="2000" b="1" dirty="0" smtClean="0">
                <a:solidFill>
                  <a:srgbClr val="FF0000"/>
                </a:solidFill>
                <a:latin typeface="Times New Roman" pitchFamily="18" charset="0"/>
                <a:cs typeface="Times New Roman" pitchFamily="18" charset="0"/>
              </a:rPr>
              <a:t>Chariot élévateur porte wagon</a:t>
            </a:r>
            <a:endParaRPr lang="fr-FR" sz="2000" b="1" dirty="0">
              <a:solidFill>
                <a:srgbClr val="FF0000"/>
              </a:solidFill>
              <a:latin typeface="Times New Roman" pitchFamily="18" charset="0"/>
              <a:cs typeface="Times New Roman" pitchFamily="18" charset="0"/>
            </a:endParaRPr>
          </a:p>
        </p:txBody>
      </p:sp>
    </p:spTree>
  </p:cSld>
  <p:clrMapOvr>
    <a:masterClrMapping/>
  </p:clrMapOvr>
  <p:transition>
    <p:zoom/>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1219200"/>
            <a:ext cx="8686800" cy="2057400"/>
          </a:xfrm>
        </p:spPr>
        <p:txBody>
          <a:bodyPr>
            <a:normAutofit/>
          </a:bodyPr>
          <a:lstStyle/>
          <a:p>
            <a:pPr marL="0" indent="0" algn="just" rtl="1">
              <a:buNone/>
            </a:pPr>
            <a:r>
              <a:rPr lang="ar-SA" b="1" dirty="0" smtClean="0">
                <a:solidFill>
                  <a:schemeClr val="tx1"/>
                </a:solidFill>
                <a:latin typeface="Times New Roman" pitchFamily="18" charset="0"/>
                <a:cs typeface="Times New Roman" pitchFamily="18" charset="0"/>
              </a:rPr>
              <a:t>هي جميع أعمال الصيانة والإصلاح الخفيفة لبدن السف</a:t>
            </a:r>
            <a:r>
              <a:rPr lang="ar-DZ" b="1" dirty="0" smtClean="0">
                <a:solidFill>
                  <a:schemeClr val="tx1"/>
                </a:solidFill>
                <a:latin typeface="Times New Roman" pitchFamily="18" charset="0"/>
                <a:cs typeface="Times New Roman" pitchFamily="18" charset="0"/>
              </a:rPr>
              <a:t>ن</a:t>
            </a:r>
            <a:r>
              <a:rPr lang="ar-SA" b="1" dirty="0" smtClean="0">
                <a:solidFill>
                  <a:schemeClr val="tx1"/>
                </a:solidFill>
                <a:latin typeface="Times New Roman" pitchFamily="18" charset="0"/>
                <a:cs typeface="Times New Roman" pitchFamily="18" charset="0"/>
              </a:rPr>
              <a:t> والأسطح والماكينات المساعدة</a:t>
            </a:r>
            <a:r>
              <a:rPr lang="ar-DZ" b="1" dirty="0" smtClean="0">
                <a:solidFill>
                  <a:schemeClr val="tx1"/>
                </a:solidFill>
                <a:latin typeface="Times New Roman" pitchFamily="18" charset="0"/>
                <a:cs typeface="Times New Roman" pitchFamily="18" charset="0"/>
              </a:rPr>
              <a:t>،</a:t>
            </a:r>
            <a:r>
              <a:rPr lang="ar-SA" b="1" dirty="0" smtClean="0">
                <a:solidFill>
                  <a:schemeClr val="tx1"/>
                </a:solidFill>
                <a:latin typeface="Times New Roman" pitchFamily="18" charset="0"/>
                <a:cs typeface="Times New Roman" pitchFamily="18" charset="0"/>
              </a:rPr>
              <a:t> وفك وتركيب وإصلاح الأجهزة والمعدات الكهربائية التي لا تحتاج دخول السفينة الحوض، وتتم عادة بغاطس الميناء أو على أرصفة مخصصة لذلك</a:t>
            </a:r>
            <a:r>
              <a:rPr lang="ar-DZ" b="1" dirty="0" smtClean="0">
                <a:solidFill>
                  <a:schemeClr val="tx1"/>
                </a:solidFill>
                <a:latin typeface="Times New Roman" pitchFamily="18" charset="0"/>
                <a:cs typeface="Times New Roman" pitchFamily="18" charset="0"/>
              </a:rPr>
              <a:t>.</a:t>
            </a:r>
            <a:endParaRPr lang="fr-FR" b="1" dirty="0" smtClean="0">
              <a:solidFill>
                <a:schemeClr val="tx1"/>
              </a:solidFill>
              <a:latin typeface="Times New Roman" pitchFamily="18" charset="0"/>
              <a:cs typeface="Times New Roman" pitchFamily="18" charset="0"/>
            </a:endParaRPr>
          </a:p>
          <a:p>
            <a:pPr>
              <a:buNone/>
            </a:pPr>
            <a:endParaRPr lang="fr-FR" dirty="0"/>
          </a:p>
        </p:txBody>
      </p:sp>
      <p:sp>
        <p:nvSpPr>
          <p:cNvPr id="12290" name="AutoShape 2" descr="Image result for ‫أعمال صيانة وإصلاح السفن‬‎"/>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292" name="AutoShape 4" descr="Image result for ‫أعمال صيانة وإصلاح السفن‬‎"/>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2294" name="Picture 6" descr="Image result for ‫أعمال صيانة وإصلاح السفن‬‎"/>
          <p:cNvPicPr>
            <a:picLocks noChangeAspect="1" noChangeArrowheads="1"/>
          </p:cNvPicPr>
          <p:nvPr/>
        </p:nvPicPr>
        <p:blipFill>
          <a:blip r:embed="rId2"/>
          <a:srcRect/>
          <a:stretch>
            <a:fillRect/>
          </a:stretch>
        </p:blipFill>
        <p:spPr bwMode="auto">
          <a:xfrm>
            <a:off x="123825" y="3200400"/>
            <a:ext cx="3914775" cy="3429000"/>
          </a:xfrm>
          <a:prstGeom prst="rect">
            <a:avLst/>
          </a:prstGeom>
          <a:noFill/>
        </p:spPr>
      </p:pic>
      <p:pic>
        <p:nvPicPr>
          <p:cNvPr id="12296" name="Picture 8" descr="Related image"/>
          <p:cNvPicPr>
            <a:picLocks noChangeAspect="1" noChangeArrowheads="1"/>
          </p:cNvPicPr>
          <p:nvPr/>
        </p:nvPicPr>
        <p:blipFill>
          <a:blip r:embed="rId3"/>
          <a:srcRect/>
          <a:stretch>
            <a:fillRect/>
          </a:stretch>
        </p:blipFill>
        <p:spPr bwMode="auto">
          <a:xfrm>
            <a:off x="4191000" y="3200400"/>
            <a:ext cx="4800600" cy="3429000"/>
          </a:xfrm>
          <a:prstGeom prst="rect">
            <a:avLst/>
          </a:prstGeom>
          <a:noFill/>
        </p:spPr>
      </p:pic>
      <p:sp>
        <p:nvSpPr>
          <p:cNvPr id="8" name="Rectangle 7"/>
          <p:cNvSpPr/>
          <p:nvPr/>
        </p:nvSpPr>
        <p:spPr>
          <a:xfrm>
            <a:off x="3880791" y="649069"/>
            <a:ext cx="4958409" cy="646331"/>
          </a:xfrm>
          <a:prstGeom prst="rect">
            <a:avLst/>
          </a:prstGeom>
        </p:spPr>
        <p:txBody>
          <a:bodyPr wrap="none">
            <a:spAutoFit/>
          </a:bodyPr>
          <a:lstStyle/>
          <a:p>
            <a:r>
              <a:rPr lang="ar-DZ" sz="3600" b="1" dirty="0" smtClean="0">
                <a:solidFill>
                  <a:srgbClr val="FF0000"/>
                </a:solidFill>
                <a:latin typeface="Times New Roman" pitchFamily="18" charset="0"/>
                <a:cs typeface="Times New Roman" pitchFamily="18" charset="0"/>
              </a:rPr>
              <a:t>و. أعمال صيانة وإصلاح السفن:</a:t>
            </a:r>
            <a:endParaRPr lang="fr-FR" sz="3600" dirty="0"/>
          </a:p>
        </p:txBody>
      </p:sp>
    </p:spTree>
  </p:cSld>
  <p:clrMapOvr>
    <a:masterClrMapping/>
  </p:clrMapOvr>
  <p:transition>
    <p:wedg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1371601"/>
            <a:ext cx="8686800" cy="1219199"/>
          </a:xfrm>
        </p:spPr>
        <p:txBody>
          <a:bodyPr/>
          <a:lstStyle/>
          <a:p>
            <a:pPr marL="0" indent="0" algn="just" rtl="1">
              <a:buNone/>
            </a:pPr>
            <a:r>
              <a:rPr lang="ar-DZ" b="1" dirty="0" smtClean="0">
                <a:solidFill>
                  <a:schemeClr val="tx1"/>
                </a:solidFill>
                <a:latin typeface="Times New Roman" pitchFamily="18" charset="0"/>
                <a:cs typeface="Times New Roman" pitchFamily="18" charset="0"/>
              </a:rPr>
              <a:t>    </a:t>
            </a:r>
            <a:r>
              <a:rPr lang="ar-SA" b="1" dirty="0" smtClean="0">
                <a:solidFill>
                  <a:schemeClr val="tx1"/>
                </a:solidFill>
                <a:latin typeface="Times New Roman" pitchFamily="18" charset="0"/>
                <a:cs typeface="Times New Roman" pitchFamily="18" charset="0"/>
              </a:rPr>
              <a:t>تشمل </a:t>
            </a:r>
            <a:r>
              <a:rPr lang="ar-DZ" b="1" dirty="0" smtClean="0">
                <a:solidFill>
                  <a:schemeClr val="tx1"/>
                </a:solidFill>
                <a:latin typeface="Times New Roman" pitchFamily="18" charset="0"/>
                <a:cs typeface="Times New Roman" pitchFamily="18" charset="0"/>
              </a:rPr>
              <a:t>تزويد </a:t>
            </a:r>
            <a:r>
              <a:rPr lang="ar-SA" b="1" dirty="0" smtClean="0">
                <a:solidFill>
                  <a:schemeClr val="tx1"/>
                </a:solidFill>
                <a:latin typeface="Times New Roman" pitchFamily="18" charset="0"/>
                <a:cs typeface="Times New Roman" pitchFamily="18" charset="0"/>
              </a:rPr>
              <a:t>السفن بالمياه والوقود والزيوت على الرصيف أو في الغاطس</a:t>
            </a:r>
            <a:r>
              <a:rPr lang="ar-DZ" b="1" dirty="0" smtClean="0">
                <a:solidFill>
                  <a:schemeClr val="tx1"/>
                </a:solidFill>
                <a:latin typeface="Times New Roman" pitchFamily="18" charset="0"/>
                <a:cs typeface="Times New Roman" pitchFamily="18" charset="0"/>
              </a:rPr>
              <a:t>،</a:t>
            </a:r>
            <a:r>
              <a:rPr lang="ar-SA" b="1" dirty="0" smtClean="0">
                <a:solidFill>
                  <a:schemeClr val="tx1"/>
                </a:solidFill>
                <a:latin typeface="Times New Roman" pitchFamily="18" charset="0"/>
                <a:cs typeface="Times New Roman" pitchFamily="18" charset="0"/>
              </a:rPr>
              <a:t> باستخدام وسائل برية أو عائمات مرخص</a:t>
            </a:r>
            <a:r>
              <a:rPr lang="ar-DZ" b="1" dirty="0" smtClean="0">
                <a:solidFill>
                  <a:schemeClr val="tx1"/>
                </a:solidFill>
                <a:latin typeface="Times New Roman" pitchFamily="18" charset="0"/>
                <a:cs typeface="Times New Roman" pitchFamily="18" charset="0"/>
              </a:rPr>
              <a:t>ة.</a:t>
            </a:r>
            <a:endParaRPr lang="fr-FR" b="1" dirty="0" smtClean="0">
              <a:solidFill>
                <a:schemeClr val="tx1"/>
              </a:solidFill>
              <a:latin typeface="Times New Roman" pitchFamily="18" charset="0"/>
              <a:cs typeface="Times New Roman" pitchFamily="18" charset="0"/>
            </a:endParaRPr>
          </a:p>
          <a:p>
            <a:endParaRPr lang="fr-FR" dirty="0"/>
          </a:p>
        </p:txBody>
      </p:sp>
      <p:sp>
        <p:nvSpPr>
          <p:cNvPr id="1026" name="AutoShape 2" descr="Image result for ‫أعمال تموين السفن بالوقود‬‎"/>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8" name="AutoShape 4" descr="Image result for approvisionnement des navire de carbura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30" name="AutoShape 6" descr="Image result for approvisionnement des navire carbura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32" name="Picture 8" descr="Image result for ravitaillement des navire"/>
          <p:cNvPicPr>
            <a:picLocks noChangeAspect="1" noChangeArrowheads="1"/>
          </p:cNvPicPr>
          <p:nvPr/>
        </p:nvPicPr>
        <p:blipFill>
          <a:blip r:embed="rId2"/>
          <a:srcRect/>
          <a:stretch>
            <a:fillRect/>
          </a:stretch>
        </p:blipFill>
        <p:spPr bwMode="auto">
          <a:xfrm>
            <a:off x="0" y="3200400"/>
            <a:ext cx="4876800" cy="3505200"/>
          </a:xfrm>
          <a:prstGeom prst="rect">
            <a:avLst/>
          </a:prstGeom>
          <a:noFill/>
        </p:spPr>
      </p:pic>
      <p:pic>
        <p:nvPicPr>
          <p:cNvPr id="1034" name="Picture 10" descr="Image result for approvisionnement des navire carburant"/>
          <p:cNvPicPr>
            <a:picLocks noChangeAspect="1" noChangeArrowheads="1"/>
          </p:cNvPicPr>
          <p:nvPr/>
        </p:nvPicPr>
        <p:blipFill>
          <a:blip r:embed="rId3"/>
          <a:srcRect/>
          <a:stretch>
            <a:fillRect/>
          </a:stretch>
        </p:blipFill>
        <p:spPr bwMode="auto">
          <a:xfrm>
            <a:off x="4953000" y="3200400"/>
            <a:ext cx="4191000" cy="3505200"/>
          </a:xfrm>
          <a:prstGeom prst="rect">
            <a:avLst/>
          </a:prstGeom>
          <a:noFill/>
        </p:spPr>
      </p:pic>
      <p:sp>
        <p:nvSpPr>
          <p:cNvPr id="9" name="Rectangle 8"/>
          <p:cNvSpPr/>
          <p:nvPr/>
        </p:nvSpPr>
        <p:spPr>
          <a:xfrm>
            <a:off x="5105400" y="649069"/>
            <a:ext cx="3648756" cy="646331"/>
          </a:xfrm>
          <a:prstGeom prst="rect">
            <a:avLst/>
          </a:prstGeom>
        </p:spPr>
        <p:txBody>
          <a:bodyPr wrap="none">
            <a:spAutoFit/>
          </a:bodyPr>
          <a:lstStyle/>
          <a:p>
            <a:pPr algn="r" rtl="1"/>
            <a:r>
              <a:rPr lang="ar-DZ" sz="3600" b="1" dirty="0" smtClean="0">
                <a:solidFill>
                  <a:srgbClr val="FF0000"/>
                </a:solidFill>
                <a:latin typeface="Times New Roman" pitchFamily="18" charset="0"/>
                <a:cs typeface="Times New Roman" pitchFamily="18" charset="0"/>
              </a:rPr>
              <a:t>ز. </a:t>
            </a:r>
            <a:r>
              <a:rPr lang="ar-SA" sz="3600" b="1" dirty="0" smtClean="0">
                <a:solidFill>
                  <a:srgbClr val="FF0000"/>
                </a:solidFill>
                <a:latin typeface="Times New Roman" pitchFamily="18" charset="0"/>
                <a:cs typeface="Times New Roman" pitchFamily="18" charset="0"/>
              </a:rPr>
              <a:t>أعمال تموين السفن</a:t>
            </a:r>
            <a:r>
              <a:rPr lang="ar-DZ" sz="3600" b="1" dirty="0" smtClean="0">
                <a:solidFill>
                  <a:srgbClr val="FF0000"/>
                </a:solidFill>
                <a:latin typeface="Times New Roman" pitchFamily="18" charset="0"/>
                <a:cs typeface="Times New Roman" pitchFamily="18" charset="0"/>
              </a:rPr>
              <a:t>:</a:t>
            </a:r>
            <a:endParaRPr lang="fr-FR" sz="3600" dirty="0"/>
          </a:p>
        </p:txBody>
      </p:sp>
    </p:spTree>
  </p:cSld>
  <p:clrMapOvr>
    <a:masterClrMapping/>
  </p:clrMapOvr>
  <p:transition>
    <p:wheel spokes="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352800" y="1143000"/>
            <a:ext cx="5562600" cy="3810000"/>
          </a:xfrm>
        </p:spPr>
        <p:txBody>
          <a:bodyPr>
            <a:normAutofit/>
          </a:bodyPr>
          <a:lstStyle/>
          <a:p>
            <a:pPr marL="0" indent="0" algn="just" rtl="1">
              <a:buClrTx/>
              <a:buSzPct val="100000"/>
              <a:buAutoNum type="arabicPeriod"/>
            </a:pPr>
            <a:r>
              <a:rPr lang="ar-DZ" sz="2800" b="1" dirty="0" smtClean="0">
                <a:solidFill>
                  <a:srgbClr val="FF0000"/>
                </a:solidFill>
                <a:latin typeface="Times New Roman" pitchFamily="18" charset="0"/>
                <a:cs typeface="Times New Roman" pitchFamily="18" charset="0"/>
              </a:rPr>
              <a:t>الموانئ </a:t>
            </a:r>
            <a:r>
              <a:rPr lang="ar-DZ" sz="2800" b="1" dirty="0" smtClean="0">
                <a:solidFill>
                  <a:schemeClr val="tx1"/>
                </a:solidFill>
                <a:latin typeface="Times New Roman" pitchFamily="18" charset="0"/>
                <a:cs typeface="Times New Roman" pitchFamily="18" charset="0"/>
              </a:rPr>
              <a:t>(البنية التحتية)</a:t>
            </a:r>
          </a:p>
          <a:p>
            <a:pPr marL="0" indent="0" algn="just" rtl="1">
              <a:buClrTx/>
              <a:buSzPct val="100000"/>
              <a:buNone/>
            </a:pPr>
            <a:r>
              <a:rPr lang="ar-DZ" sz="2800" b="1" dirty="0" smtClean="0">
                <a:solidFill>
                  <a:srgbClr val="FF0000"/>
                </a:solidFill>
                <a:latin typeface="Times New Roman" pitchFamily="18" charset="0"/>
                <a:cs typeface="Times New Roman" pitchFamily="18" charset="0"/>
              </a:rPr>
              <a:t>2. السفن</a:t>
            </a:r>
          </a:p>
          <a:p>
            <a:pPr marL="0" indent="0" algn="just" rtl="1">
              <a:buClrTx/>
              <a:buSzPct val="100000"/>
              <a:buNone/>
            </a:pPr>
            <a:r>
              <a:rPr lang="ar-DZ" sz="2800" b="1" dirty="0" smtClean="0">
                <a:solidFill>
                  <a:srgbClr val="FF0000"/>
                </a:solidFill>
                <a:latin typeface="Times New Roman" pitchFamily="18" charset="0"/>
                <a:cs typeface="Times New Roman" pitchFamily="18" charset="0"/>
              </a:rPr>
              <a:t>3. البضائع </a:t>
            </a:r>
            <a:r>
              <a:rPr lang="ar-DZ" sz="2800" b="1" dirty="0" smtClean="0">
                <a:solidFill>
                  <a:schemeClr val="tx1"/>
                </a:solidFill>
                <a:latin typeface="Times New Roman" pitchFamily="18" charset="0"/>
                <a:cs typeface="Times New Roman" pitchFamily="18" charset="0"/>
              </a:rPr>
              <a:t>( محل </a:t>
            </a:r>
            <a:r>
              <a:rPr lang="ar-DZ" sz="2800" b="1" dirty="0" smtClean="0">
                <a:solidFill>
                  <a:schemeClr val="tx1"/>
                </a:solidFill>
                <a:latin typeface="Times New Roman" pitchFamily="18" charset="0"/>
                <a:cs typeface="Times New Roman" pitchFamily="18" charset="0"/>
              </a:rPr>
              <a:t>عقد النقل </a:t>
            </a:r>
            <a:r>
              <a:rPr lang="ar-DZ" sz="2800" b="1" dirty="0" smtClean="0">
                <a:solidFill>
                  <a:schemeClr val="tx1"/>
                </a:solidFill>
                <a:latin typeface="Times New Roman" pitchFamily="18" charset="0"/>
                <a:cs typeface="Times New Roman" pitchFamily="18" charset="0"/>
              </a:rPr>
              <a:t>البحري)</a:t>
            </a:r>
          </a:p>
          <a:p>
            <a:pPr marL="0" indent="0" algn="just" rtl="1">
              <a:buClrTx/>
              <a:buSzPct val="100000"/>
              <a:buNone/>
            </a:pPr>
            <a:r>
              <a:rPr lang="ar-DZ" sz="2800" b="1" dirty="0" smtClean="0">
                <a:solidFill>
                  <a:srgbClr val="FF0000"/>
                </a:solidFill>
                <a:latin typeface="Times New Roman" pitchFamily="18" charset="0"/>
                <a:cs typeface="Times New Roman" pitchFamily="18" charset="0"/>
              </a:rPr>
              <a:t>4. الخدمات </a:t>
            </a:r>
            <a:r>
              <a:rPr lang="ar-DZ" sz="2800" b="1" dirty="0" err="1" smtClean="0">
                <a:solidFill>
                  <a:srgbClr val="FF0000"/>
                </a:solidFill>
                <a:latin typeface="Times New Roman" pitchFamily="18" charset="0"/>
                <a:cs typeface="Times New Roman" pitchFamily="18" charset="0"/>
              </a:rPr>
              <a:t>المينائية</a:t>
            </a:r>
            <a:r>
              <a:rPr lang="ar-DZ" sz="2800" b="1" dirty="0" smtClean="0">
                <a:solidFill>
                  <a:srgbClr val="FF0000"/>
                </a:solidFill>
                <a:latin typeface="Times New Roman" pitchFamily="18" charset="0"/>
                <a:cs typeface="Times New Roman" pitchFamily="18" charset="0"/>
              </a:rPr>
              <a:t> </a:t>
            </a:r>
            <a:r>
              <a:rPr lang="ar-DZ" sz="2800" b="1" dirty="0" smtClean="0">
                <a:solidFill>
                  <a:schemeClr val="tx1"/>
                </a:solidFill>
                <a:latin typeface="Times New Roman" pitchFamily="18" charset="0"/>
                <a:cs typeface="Times New Roman" pitchFamily="18" charset="0"/>
              </a:rPr>
              <a:t>( البنية الفوقية)</a:t>
            </a:r>
          </a:p>
          <a:p>
            <a:pPr marL="0" indent="0" algn="just" rtl="1">
              <a:buClrTx/>
              <a:buSzPct val="100000"/>
              <a:buNone/>
            </a:pPr>
            <a:r>
              <a:rPr lang="ar-DZ" sz="2800" b="1" dirty="0" smtClean="0">
                <a:solidFill>
                  <a:srgbClr val="FF0000"/>
                </a:solidFill>
                <a:latin typeface="Times New Roman" pitchFamily="18" charset="0"/>
                <a:cs typeface="Times New Roman" pitchFamily="18" charset="0"/>
              </a:rPr>
              <a:t>5. شركات النقل البحري</a:t>
            </a:r>
          </a:p>
          <a:p>
            <a:pPr marL="0" indent="0" algn="just" rtl="1">
              <a:buClrTx/>
              <a:buSzPct val="100000"/>
              <a:buNone/>
            </a:pPr>
            <a:r>
              <a:rPr lang="ar-DZ" sz="2800" b="1" dirty="0" smtClean="0">
                <a:solidFill>
                  <a:srgbClr val="FF0000"/>
                </a:solidFill>
                <a:latin typeface="Times New Roman" pitchFamily="18" charset="0"/>
                <a:cs typeface="Times New Roman" pitchFamily="18" charset="0"/>
              </a:rPr>
              <a:t>6. </a:t>
            </a:r>
            <a:r>
              <a:rPr lang="ar-DZ" sz="2800" b="1" dirty="0" err="1" smtClean="0">
                <a:solidFill>
                  <a:srgbClr val="FF0000"/>
                </a:solidFill>
                <a:latin typeface="Times New Roman" pitchFamily="18" charset="0"/>
                <a:cs typeface="Times New Roman" pitchFamily="18" charset="0"/>
              </a:rPr>
              <a:t>ال</a:t>
            </a:r>
            <a:r>
              <a:rPr lang="ar-DZ" sz="2800" b="1" dirty="0" err="1" smtClean="0">
                <a:solidFill>
                  <a:schemeClr val="tx1"/>
                </a:solidFill>
                <a:latin typeface="Times New Roman" pitchFamily="18" charset="0"/>
                <a:cs typeface="Times New Roman" pitchFamily="18" charset="0"/>
              </a:rPr>
              <a:t>متدخين</a:t>
            </a:r>
            <a:r>
              <a:rPr lang="ar-DZ" sz="2800" b="1" dirty="0" smtClean="0">
                <a:solidFill>
                  <a:schemeClr val="tx1"/>
                </a:solidFill>
                <a:latin typeface="Times New Roman" pitchFamily="18" charset="0"/>
                <a:cs typeface="Times New Roman" pitchFamily="18" charset="0"/>
              </a:rPr>
              <a:t> في النقل البحري( مساعدين)</a:t>
            </a:r>
          </a:p>
          <a:p>
            <a:pPr marL="0" indent="0" algn="just" rtl="1">
              <a:buClrTx/>
              <a:buSzPct val="100000"/>
              <a:buNone/>
            </a:pPr>
            <a:r>
              <a:rPr lang="ar-DZ" sz="2800" b="1" dirty="0" smtClean="0">
                <a:solidFill>
                  <a:srgbClr val="FF0000"/>
                </a:solidFill>
                <a:latin typeface="Times New Roman" pitchFamily="18" charset="0"/>
                <a:cs typeface="Times New Roman" pitchFamily="18" charset="0"/>
              </a:rPr>
              <a:t>7. </a:t>
            </a:r>
            <a:r>
              <a:rPr lang="ar-DZ" sz="2800" b="1" dirty="0" smtClean="0">
                <a:solidFill>
                  <a:schemeClr val="tx1"/>
                </a:solidFill>
                <a:latin typeface="Times New Roman" pitchFamily="18" charset="0"/>
                <a:cs typeface="Times New Roman" pitchFamily="18" charset="0"/>
              </a:rPr>
              <a:t>اتفاقيات دولية للنقل البحري( هيئات دولية)</a:t>
            </a:r>
          </a:p>
          <a:p>
            <a:pPr marL="514350" indent="-514350" algn="just" rtl="1">
              <a:buClrTx/>
              <a:buSzPct val="100000"/>
              <a:buNone/>
            </a:pPr>
            <a:endParaRPr lang="ar-DZ" sz="2800" b="1" dirty="0" smtClean="0">
              <a:solidFill>
                <a:schemeClr val="tx1"/>
              </a:solidFill>
              <a:latin typeface="Times New Roman" pitchFamily="18" charset="0"/>
              <a:cs typeface="Times New Roman" pitchFamily="18" charset="0"/>
            </a:endParaRPr>
          </a:p>
          <a:p>
            <a:pPr marL="514350" indent="-514350" algn="just" rtl="1">
              <a:buClrTx/>
              <a:buSzPct val="100000"/>
              <a:buNone/>
            </a:pPr>
            <a:endParaRPr lang="ar-DZ" sz="2800" b="1" dirty="0" smtClean="0">
              <a:solidFill>
                <a:schemeClr val="tx1"/>
              </a:solidFill>
              <a:latin typeface="Times New Roman" pitchFamily="18" charset="0"/>
              <a:cs typeface="Times New Roman" pitchFamily="18" charset="0"/>
            </a:endParaRPr>
          </a:p>
          <a:p>
            <a:pPr marL="514350" indent="-514350" algn="just" rtl="1">
              <a:buAutoNum type="arabicPeriod"/>
            </a:pPr>
            <a:endParaRPr lang="fr-FR" sz="2800" dirty="0"/>
          </a:p>
        </p:txBody>
      </p:sp>
      <p:sp>
        <p:nvSpPr>
          <p:cNvPr id="5" name="Rectangle 4"/>
          <p:cNvSpPr/>
          <p:nvPr/>
        </p:nvSpPr>
        <p:spPr>
          <a:xfrm>
            <a:off x="5410200" y="457200"/>
            <a:ext cx="3570208" cy="584775"/>
          </a:xfrm>
          <a:prstGeom prst="rect">
            <a:avLst/>
          </a:prstGeom>
        </p:spPr>
        <p:txBody>
          <a:bodyPr wrap="none">
            <a:spAutoFit/>
          </a:bodyPr>
          <a:lstStyle/>
          <a:p>
            <a:r>
              <a:rPr lang="ar-DZ" sz="3200" b="1" dirty="0" smtClean="0">
                <a:solidFill>
                  <a:srgbClr val="FF0000"/>
                </a:solidFill>
                <a:latin typeface="Times New Roman" pitchFamily="18" charset="0"/>
                <a:cs typeface="Times New Roman" pitchFamily="18" charset="0"/>
              </a:rPr>
              <a:t>ج. عناصر النقل البحري: </a:t>
            </a:r>
            <a:endParaRPr lang="fr-FR" sz="3200" dirty="0"/>
          </a:p>
        </p:txBody>
      </p:sp>
    </p:spTree>
  </p:cSld>
  <p:clrMapOvr>
    <a:masterClrMapping/>
  </p:clrMapOvr>
  <p:transition>
    <p:zoom/>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1600200"/>
            <a:ext cx="8686800" cy="990600"/>
          </a:xfrm>
        </p:spPr>
        <p:txBody>
          <a:bodyPr>
            <a:normAutofit/>
          </a:bodyPr>
          <a:lstStyle/>
          <a:p>
            <a:pPr marL="0" indent="0" algn="just" rtl="1">
              <a:buNone/>
            </a:pPr>
            <a:r>
              <a:rPr lang="ar-DZ" sz="2800" b="1" dirty="0" smtClean="0">
                <a:solidFill>
                  <a:schemeClr val="tx1"/>
                </a:solidFill>
                <a:latin typeface="Times New Roman" pitchFamily="18" charset="0"/>
                <a:cs typeface="Times New Roman" pitchFamily="18" charset="0"/>
              </a:rPr>
              <a:t>    </a:t>
            </a:r>
            <a:r>
              <a:rPr lang="ar-SA" sz="2800" b="1" dirty="0" smtClean="0">
                <a:solidFill>
                  <a:schemeClr val="tx1"/>
                </a:solidFill>
                <a:latin typeface="Times New Roman" pitchFamily="18" charset="0"/>
                <a:cs typeface="Times New Roman" pitchFamily="18" charset="0"/>
              </a:rPr>
              <a:t>تشمل إمداد السفينة بقطع الغيار</a:t>
            </a:r>
            <a:r>
              <a:rPr lang="ar-DZ" sz="2800" b="1" dirty="0" smtClean="0">
                <a:solidFill>
                  <a:schemeClr val="tx1"/>
                </a:solidFill>
                <a:latin typeface="Times New Roman" pitchFamily="18" charset="0"/>
                <a:cs typeface="Times New Roman" pitchFamily="18" charset="0"/>
              </a:rPr>
              <a:t>، </a:t>
            </a:r>
            <a:r>
              <a:rPr lang="ar-SA" sz="2800" b="1" dirty="0" smtClean="0">
                <a:solidFill>
                  <a:schemeClr val="tx1"/>
                </a:solidFill>
                <a:latin typeface="Times New Roman" pitchFamily="18" charset="0"/>
                <a:cs typeface="Times New Roman" pitchFamily="18" charset="0"/>
              </a:rPr>
              <a:t>البويات</a:t>
            </a:r>
            <a:r>
              <a:rPr lang="ar-DZ" sz="2800" b="1" dirty="0" smtClean="0">
                <a:solidFill>
                  <a:schemeClr val="tx1"/>
                </a:solidFill>
                <a:latin typeface="Times New Roman" pitchFamily="18" charset="0"/>
                <a:cs typeface="Times New Roman" pitchFamily="18" charset="0"/>
              </a:rPr>
              <a:t>، </a:t>
            </a:r>
            <a:r>
              <a:rPr lang="ar-SA" sz="2800" b="1" dirty="0" smtClean="0">
                <a:solidFill>
                  <a:schemeClr val="tx1"/>
                </a:solidFill>
                <a:latin typeface="Times New Roman" pitchFamily="18" charset="0"/>
                <a:cs typeface="Times New Roman" pitchFamily="18" charset="0"/>
              </a:rPr>
              <a:t>ال</a:t>
            </a:r>
            <a:r>
              <a:rPr lang="ar-DZ" sz="2800" b="1" dirty="0" smtClean="0">
                <a:solidFill>
                  <a:schemeClr val="tx1"/>
                </a:solidFill>
                <a:latin typeface="Times New Roman" pitchFamily="18" charset="0"/>
                <a:cs typeface="Times New Roman" pitchFamily="18" charset="0"/>
              </a:rPr>
              <a:t>أ</a:t>
            </a:r>
            <a:r>
              <a:rPr lang="ar-SA" sz="2800" b="1" dirty="0" smtClean="0">
                <a:solidFill>
                  <a:schemeClr val="tx1"/>
                </a:solidFill>
                <a:latin typeface="Times New Roman" pitchFamily="18" charset="0"/>
                <a:cs typeface="Times New Roman" pitchFamily="18" charset="0"/>
              </a:rPr>
              <a:t>غذية</a:t>
            </a:r>
            <a:r>
              <a:rPr lang="ar-DZ" sz="2800" b="1" dirty="0" smtClean="0">
                <a:solidFill>
                  <a:schemeClr val="tx1"/>
                </a:solidFill>
                <a:latin typeface="Times New Roman" pitchFamily="18" charset="0"/>
                <a:cs typeface="Times New Roman" pitchFamily="18" charset="0"/>
              </a:rPr>
              <a:t>، مواد </a:t>
            </a:r>
            <a:r>
              <a:rPr lang="ar-SA" sz="2800" b="1" dirty="0" smtClean="0">
                <a:solidFill>
                  <a:schemeClr val="tx1"/>
                </a:solidFill>
                <a:latin typeface="Times New Roman" pitchFamily="18" charset="0"/>
                <a:cs typeface="Times New Roman" pitchFamily="18" charset="0"/>
              </a:rPr>
              <a:t>النظافة</a:t>
            </a:r>
            <a:r>
              <a:rPr lang="ar-DZ" sz="2800" b="1" dirty="0" smtClean="0">
                <a:solidFill>
                  <a:schemeClr val="tx1"/>
                </a:solidFill>
                <a:latin typeface="Times New Roman" pitchFamily="18" charset="0"/>
                <a:cs typeface="Times New Roman" pitchFamily="18" charset="0"/>
              </a:rPr>
              <a:t>، </a:t>
            </a:r>
            <a:r>
              <a:rPr lang="ar-SA" sz="2800" b="1" dirty="0" smtClean="0">
                <a:solidFill>
                  <a:schemeClr val="tx1"/>
                </a:solidFill>
                <a:latin typeface="Times New Roman" pitchFamily="18" charset="0"/>
                <a:cs typeface="Times New Roman" pitchFamily="18" charset="0"/>
              </a:rPr>
              <a:t>معدات السلامة</a:t>
            </a:r>
            <a:r>
              <a:rPr lang="ar-DZ" sz="2800" b="1" dirty="0" smtClean="0">
                <a:solidFill>
                  <a:schemeClr val="tx1"/>
                </a:solidFill>
                <a:latin typeface="Times New Roman" pitchFamily="18" charset="0"/>
                <a:cs typeface="Times New Roman" pitchFamily="18" charset="0"/>
              </a:rPr>
              <a:t>...، </a:t>
            </a:r>
            <a:r>
              <a:rPr lang="ar-SA" sz="2800" b="1" dirty="0" smtClean="0">
                <a:solidFill>
                  <a:schemeClr val="tx1"/>
                </a:solidFill>
                <a:latin typeface="Times New Roman" pitchFamily="18" charset="0"/>
                <a:cs typeface="Times New Roman" pitchFamily="18" charset="0"/>
              </a:rPr>
              <a:t>وكل ما تحتاجه السفينة</a:t>
            </a:r>
            <a:r>
              <a:rPr lang="ar-DZ" sz="2800" b="1" dirty="0" smtClean="0">
                <a:solidFill>
                  <a:schemeClr val="tx1"/>
                </a:solidFill>
                <a:latin typeface="Times New Roman" pitchFamily="18" charset="0"/>
                <a:cs typeface="Times New Roman" pitchFamily="18" charset="0"/>
              </a:rPr>
              <a:t>،</a:t>
            </a:r>
            <a:r>
              <a:rPr lang="ar-SA" sz="2800" b="1" dirty="0" smtClean="0">
                <a:solidFill>
                  <a:schemeClr val="tx1"/>
                </a:solidFill>
                <a:latin typeface="Times New Roman" pitchFamily="18" charset="0"/>
                <a:cs typeface="Times New Roman" pitchFamily="18" charset="0"/>
              </a:rPr>
              <a:t> ما عدا المياه والوقود والزيوت</a:t>
            </a:r>
            <a:r>
              <a:rPr lang="ar-DZ" sz="2800" b="1" dirty="0" smtClean="0">
                <a:solidFill>
                  <a:schemeClr val="tx1"/>
                </a:solidFill>
                <a:latin typeface="Times New Roman" pitchFamily="18" charset="0"/>
                <a:cs typeface="Times New Roman" pitchFamily="18" charset="0"/>
              </a:rPr>
              <a:t>.</a:t>
            </a:r>
          </a:p>
          <a:p>
            <a:pPr marL="0" indent="0" algn="just" rtl="1">
              <a:buNone/>
            </a:pPr>
            <a:endParaRPr lang="fr-FR" b="1" dirty="0" smtClean="0">
              <a:latin typeface="Times New Roman" pitchFamily="18" charset="0"/>
              <a:cs typeface="Times New Roman" pitchFamily="18" charset="0"/>
            </a:endParaRPr>
          </a:p>
          <a:p>
            <a:endParaRPr lang="fr-FR" dirty="0"/>
          </a:p>
        </p:txBody>
      </p:sp>
      <p:pic>
        <p:nvPicPr>
          <p:cNvPr id="11266" name="Picture 2" descr="Image result for ‫التوريدات البحرية‬‎"/>
          <p:cNvPicPr>
            <a:picLocks noChangeAspect="1" noChangeArrowheads="1"/>
          </p:cNvPicPr>
          <p:nvPr/>
        </p:nvPicPr>
        <p:blipFill>
          <a:blip r:embed="rId2"/>
          <a:srcRect/>
          <a:stretch>
            <a:fillRect/>
          </a:stretch>
        </p:blipFill>
        <p:spPr bwMode="auto">
          <a:xfrm>
            <a:off x="1447800" y="2667000"/>
            <a:ext cx="6353175" cy="3733800"/>
          </a:xfrm>
          <a:prstGeom prst="rect">
            <a:avLst/>
          </a:prstGeom>
          <a:noFill/>
        </p:spPr>
      </p:pic>
      <p:sp>
        <p:nvSpPr>
          <p:cNvPr id="4" name="Rectangle 3"/>
          <p:cNvSpPr/>
          <p:nvPr/>
        </p:nvSpPr>
        <p:spPr>
          <a:xfrm>
            <a:off x="5410200" y="1091625"/>
            <a:ext cx="2973891" cy="584775"/>
          </a:xfrm>
          <a:prstGeom prst="rect">
            <a:avLst/>
          </a:prstGeom>
        </p:spPr>
        <p:txBody>
          <a:bodyPr wrap="none">
            <a:spAutoFit/>
          </a:bodyPr>
          <a:lstStyle/>
          <a:p>
            <a:pPr algn="just" rtl="1"/>
            <a:r>
              <a:rPr lang="ar-DZ" sz="3200" b="1" dirty="0" smtClean="0">
                <a:solidFill>
                  <a:srgbClr val="FF0000"/>
                </a:solidFill>
                <a:latin typeface="Times New Roman" pitchFamily="18" charset="0"/>
                <a:cs typeface="Times New Roman" pitchFamily="18" charset="0"/>
              </a:rPr>
              <a:t>ح. </a:t>
            </a:r>
            <a:r>
              <a:rPr lang="ar-SA" sz="3200" b="1" dirty="0" err="1" smtClean="0">
                <a:solidFill>
                  <a:srgbClr val="FF0000"/>
                </a:solidFill>
                <a:latin typeface="Times New Roman" pitchFamily="18" charset="0"/>
                <a:cs typeface="Times New Roman" pitchFamily="18" charset="0"/>
              </a:rPr>
              <a:t>التوريدات</a:t>
            </a:r>
            <a:r>
              <a:rPr lang="ar-SA" sz="3200" b="1" dirty="0" smtClean="0">
                <a:solidFill>
                  <a:srgbClr val="FF0000"/>
                </a:solidFill>
                <a:latin typeface="Times New Roman" pitchFamily="18" charset="0"/>
                <a:cs typeface="Times New Roman" pitchFamily="18" charset="0"/>
              </a:rPr>
              <a:t> البحرية</a:t>
            </a:r>
            <a:endParaRPr lang="fr-FR" sz="3200" b="1" dirty="0" smtClean="0">
              <a:solidFill>
                <a:srgbClr val="FF0000"/>
              </a:solidFill>
              <a:latin typeface="Times New Roman" pitchFamily="18" charset="0"/>
              <a:cs typeface="Times New Roman" pitchFamily="18" charset="0"/>
            </a:endParaRPr>
          </a:p>
        </p:txBody>
      </p:sp>
    </p:spTree>
  </p:cSld>
  <p:clrMapOvr>
    <a:masterClrMapping/>
  </p:clrMapOvr>
  <p:transition>
    <p:newsflash/>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1000" y="1828800"/>
            <a:ext cx="8382000" cy="1371600"/>
          </a:xfrm>
        </p:spPr>
        <p:txBody>
          <a:bodyPr/>
          <a:lstStyle/>
          <a:p>
            <a:pPr marL="0" indent="0" algn="just" rtl="1">
              <a:buNone/>
            </a:pPr>
            <a:r>
              <a:rPr lang="ar-SA" sz="2800" b="1" dirty="0" smtClean="0">
                <a:solidFill>
                  <a:schemeClr val="tx1"/>
                </a:solidFill>
                <a:latin typeface="Times New Roman" pitchFamily="18" charset="0"/>
                <a:cs typeface="Times New Roman" pitchFamily="18" charset="0"/>
              </a:rPr>
              <a:t>تشمل استخدام المخازن والسقائف والساحات التي تخصصها هيئات الموانئ لتخزين البضائع الواردة/</a:t>
            </a:r>
            <a:r>
              <a:rPr lang="ar-DZ" sz="2800" b="1" dirty="0" smtClean="0">
                <a:solidFill>
                  <a:schemeClr val="tx1"/>
                </a:solidFill>
                <a:latin typeface="Times New Roman" pitchFamily="18" charset="0"/>
                <a:cs typeface="Times New Roman" pitchFamily="18" charset="0"/>
              </a:rPr>
              <a:t> </a:t>
            </a:r>
            <a:r>
              <a:rPr lang="ar-SA" sz="2800" b="1" dirty="0" smtClean="0">
                <a:solidFill>
                  <a:schemeClr val="tx1"/>
                </a:solidFill>
                <a:latin typeface="Times New Roman" pitchFamily="18" charset="0"/>
                <a:cs typeface="Times New Roman" pitchFamily="18" charset="0"/>
              </a:rPr>
              <a:t>الصادرة لحساب الغير</a:t>
            </a:r>
            <a:r>
              <a:rPr lang="ar-DZ" sz="2800" b="1" dirty="0" smtClean="0">
                <a:solidFill>
                  <a:schemeClr val="tx1"/>
                </a:solidFill>
                <a:latin typeface="Times New Roman" pitchFamily="18" charset="0"/>
                <a:cs typeface="Times New Roman" pitchFamily="18" charset="0"/>
              </a:rPr>
              <a:t>،</a:t>
            </a:r>
            <a:r>
              <a:rPr lang="ar-SA" sz="2800" b="1" dirty="0" smtClean="0">
                <a:solidFill>
                  <a:schemeClr val="tx1"/>
                </a:solidFill>
                <a:latin typeface="Times New Roman" pitchFamily="18" charset="0"/>
                <a:cs typeface="Times New Roman" pitchFamily="18" charset="0"/>
              </a:rPr>
              <a:t> ولحين الإفراج عنها وخروجها من الميناء</a:t>
            </a:r>
            <a:r>
              <a:rPr lang="ar-DZ" sz="2800" b="1" dirty="0" smtClean="0">
                <a:solidFill>
                  <a:schemeClr val="tx1"/>
                </a:solidFill>
                <a:latin typeface="Times New Roman" pitchFamily="18" charset="0"/>
                <a:cs typeface="Times New Roman" pitchFamily="18" charset="0"/>
              </a:rPr>
              <a:t>.</a:t>
            </a:r>
            <a:endParaRPr lang="fr-FR" sz="2800" b="1" dirty="0" smtClean="0">
              <a:solidFill>
                <a:schemeClr val="tx1"/>
              </a:solidFill>
              <a:latin typeface="Times New Roman" pitchFamily="18" charset="0"/>
              <a:cs typeface="Times New Roman" pitchFamily="18" charset="0"/>
            </a:endParaRPr>
          </a:p>
          <a:p>
            <a:endParaRPr lang="fr-FR" dirty="0"/>
          </a:p>
        </p:txBody>
      </p:sp>
      <p:pic>
        <p:nvPicPr>
          <p:cNvPr id="59394" name="Picture 2" descr="Image result for ‫ساحات التخزين الميناء‬‎"/>
          <p:cNvPicPr>
            <a:picLocks noChangeAspect="1" noChangeArrowheads="1"/>
          </p:cNvPicPr>
          <p:nvPr/>
        </p:nvPicPr>
        <p:blipFill>
          <a:blip r:embed="rId2"/>
          <a:srcRect/>
          <a:stretch>
            <a:fillRect/>
          </a:stretch>
        </p:blipFill>
        <p:spPr bwMode="auto">
          <a:xfrm>
            <a:off x="76200" y="3429000"/>
            <a:ext cx="4267200" cy="3124200"/>
          </a:xfrm>
          <a:prstGeom prst="rect">
            <a:avLst/>
          </a:prstGeom>
          <a:noFill/>
        </p:spPr>
      </p:pic>
      <p:pic>
        <p:nvPicPr>
          <p:cNvPr id="59396" name="Picture 4" descr="Image result for ‫مستودعات الميناء‬‎"/>
          <p:cNvPicPr>
            <a:picLocks noChangeAspect="1" noChangeArrowheads="1"/>
          </p:cNvPicPr>
          <p:nvPr/>
        </p:nvPicPr>
        <p:blipFill>
          <a:blip r:embed="rId3"/>
          <a:srcRect/>
          <a:stretch>
            <a:fillRect/>
          </a:stretch>
        </p:blipFill>
        <p:spPr bwMode="auto">
          <a:xfrm>
            <a:off x="4495800" y="3448049"/>
            <a:ext cx="4572001" cy="3105151"/>
          </a:xfrm>
          <a:prstGeom prst="rect">
            <a:avLst/>
          </a:prstGeom>
          <a:noFill/>
        </p:spPr>
      </p:pic>
      <p:sp>
        <p:nvSpPr>
          <p:cNvPr id="6" name="Rectangle 5"/>
          <p:cNvSpPr/>
          <p:nvPr/>
        </p:nvSpPr>
        <p:spPr>
          <a:xfrm>
            <a:off x="3990166" y="1091625"/>
            <a:ext cx="4711546" cy="584775"/>
          </a:xfrm>
          <a:prstGeom prst="rect">
            <a:avLst/>
          </a:prstGeom>
        </p:spPr>
        <p:txBody>
          <a:bodyPr wrap="none">
            <a:spAutoFit/>
          </a:bodyPr>
          <a:lstStyle/>
          <a:p>
            <a:pPr algn="r" rtl="1"/>
            <a:r>
              <a:rPr lang="ar-DZ" sz="3200" b="1" dirty="0" smtClean="0">
                <a:solidFill>
                  <a:srgbClr val="FF0000"/>
                </a:solidFill>
                <a:latin typeface="Times New Roman" pitchFamily="18" charset="0"/>
                <a:cs typeface="Times New Roman" pitchFamily="18" charset="0"/>
              </a:rPr>
              <a:t>ط. ساحات </a:t>
            </a:r>
            <a:r>
              <a:rPr lang="ar-SA" sz="3200" b="1" dirty="0" smtClean="0">
                <a:solidFill>
                  <a:srgbClr val="FF0000"/>
                </a:solidFill>
                <a:latin typeface="Times New Roman" pitchFamily="18" charset="0"/>
                <a:cs typeface="Times New Roman" pitchFamily="18" charset="0"/>
              </a:rPr>
              <a:t>التخزين والمستودعات</a:t>
            </a:r>
            <a:r>
              <a:rPr lang="ar-DZ" sz="3200" b="1" dirty="0" smtClean="0">
                <a:solidFill>
                  <a:srgbClr val="FF0000"/>
                </a:solidFill>
                <a:latin typeface="Times New Roman" pitchFamily="18" charset="0"/>
                <a:cs typeface="Times New Roman" pitchFamily="18" charset="0"/>
              </a:rPr>
              <a:t>:</a:t>
            </a:r>
            <a:endParaRPr lang="fr-FR" sz="3200" dirty="0"/>
          </a:p>
        </p:txBody>
      </p:sp>
    </p:spTree>
  </p:cSld>
  <p:clrMapOvr>
    <a:masterClrMapping/>
  </p:clrMapOvr>
  <p:transition>
    <p:pull dir="ld"/>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1000" y="1676400"/>
            <a:ext cx="8382000" cy="1828800"/>
          </a:xfrm>
        </p:spPr>
        <p:txBody>
          <a:bodyPr>
            <a:normAutofit/>
          </a:bodyPr>
          <a:lstStyle/>
          <a:p>
            <a:pPr marL="0" indent="0" algn="just" rtl="1">
              <a:buNone/>
            </a:pPr>
            <a:r>
              <a:rPr lang="ar-DZ" sz="2800" b="1" dirty="0" smtClean="0">
                <a:solidFill>
                  <a:schemeClr val="tx1"/>
                </a:solidFill>
                <a:latin typeface="Times New Roman" pitchFamily="18" charset="0"/>
                <a:cs typeface="Times New Roman" pitchFamily="18" charset="0"/>
              </a:rPr>
              <a:t>    </a:t>
            </a:r>
            <a:r>
              <a:rPr lang="ar-SA" sz="2800" b="1" dirty="0" smtClean="0">
                <a:solidFill>
                  <a:schemeClr val="tx1"/>
                </a:solidFill>
                <a:latin typeface="Times New Roman" pitchFamily="18" charset="0"/>
                <a:cs typeface="Times New Roman" pitchFamily="18" charset="0"/>
              </a:rPr>
              <a:t>تشمل أعمال نظافة العنابر</a:t>
            </a:r>
            <a:r>
              <a:rPr lang="ar-DZ" sz="2800" b="1" dirty="0" smtClean="0">
                <a:solidFill>
                  <a:schemeClr val="tx1"/>
                </a:solidFill>
                <a:latin typeface="Times New Roman" pitchFamily="18" charset="0"/>
                <a:cs typeface="Times New Roman" pitchFamily="18" charset="0"/>
              </a:rPr>
              <a:t>، </a:t>
            </a:r>
            <a:r>
              <a:rPr lang="ar-SA" sz="2800" b="1" dirty="0" smtClean="0">
                <a:solidFill>
                  <a:schemeClr val="tx1"/>
                </a:solidFill>
                <a:latin typeface="Times New Roman" pitchFamily="18" charset="0"/>
                <a:cs typeface="Times New Roman" pitchFamily="18" charset="0"/>
              </a:rPr>
              <a:t>الدهان</a:t>
            </a:r>
            <a:r>
              <a:rPr lang="ar-DZ" sz="2800" b="1" dirty="0" smtClean="0">
                <a:solidFill>
                  <a:schemeClr val="tx1"/>
                </a:solidFill>
                <a:latin typeface="Times New Roman" pitchFamily="18" charset="0"/>
                <a:cs typeface="Times New Roman" pitchFamily="18" charset="0"/>
              </a:rPr>
              <a:t>، </a:t>
            </a:r>
            <a:r>
              <a:rPr lang="ar-SA" sz="2800" b="1" dirty="0" smtClean="0">
                <a:solidFill>
                  <a:schemeClr val="tx1"/>
                </a:solidFill>
                <a:latin typeface="Times New Roman" pitchFamily="18" charset="0"/>
                <a:cs typeface="Times New Roman" pitchFamily="18" charset="0"/>
              </a:rPr>
              <a:t>الإصلاحات البسيطة للحاويات</a:t>
            </a:r>
            <a:r>
              <a:rPr lang="ar-DZ" sz="2800" b="1" dirty="0" smtClean="0">
                <a:solidFill>
                  <a:schemeClr val="tx1"/>
                </a:solidFill>
                <a:latin typeface="Times New Roman" pitchFamily="18" charset="0"/>
                <a:cs typeface="Times New Roman" pitchFamily="18" charset="0"/>
              </a:rPr>
              <a:t>،</a:t>
            </a:r>
            <a:r>
              <a:rPr lang="ar-SA" sz="2800" b="1" dirty="0" smtClean="0">
                <a:solidFill>
                  <a:schemeClr val="tx1"/>
                </a:solidFill>
                <a:latin typeface="Times New Roman" pitchFamily="18" charset="0"/>
                <a:cs typeface="Times New Roman" pitchFamily="18" charset="0"/>
              </a:rPr>
              <a:t> تقديم خدمة العائمات للسفينة وطاقمها</a:t>
            </a:r>
            <a:r>
              <a:rPr lang="ar-DZ" sz="2800" b="1" dirty="0" smtClean="0">
                <a:solidFill>
                  <a:schemeClr val="tx1"/>
                </a:solidFill>
                <a:latin typeface="Times New Roman" pitchFamily="18" charset="0"/>
                <a:cs typeface="Times New Roman" pitchFamily="18" charset="0"/>
              </a:rPr>
              <a:t>، </a:t>
            </a:r>
            <a:r>
              <a:rPr lang="ar-SA" sz="2800" b="1" dirty="0" smtClean="0">
                <a:solidFill>
                  <a:schemeClr val="tx1"/>
                </a:solidFill>
                <a:latin typeface="Times New Roman" pitchFamily="18" charset="0"/>
                <a:cs typeface="Times New Roman" pitchFamily="18" charset="0"/>
              </a:rPr>
              <a:t>سحب النفايات والمخلفات</a:t>
            </a:r>
            <a:r>
              <a:rPr lang="ar-DZ" sz="2800" b="1" dirty="0" smtClean="0">
                <a:solidFill>
                  <a:schemeClr val="tx1"/>
                </a:solidFill>
                <a:latin typeface="Times New Roman" pitchFamily="18" charset="0"/>
                <a:cs typeface="Times New Roman" pitchFamily="18" charset="0"/>
              </a:rPr>
              <a:t> </a:t>
            </a:r>
            <a:r>
              <a:rPr lang="ar-SA" sz="2800" b="1" dirty="0" smtClean="0">
                <a:solidFill>
                  <a:schemeClr val="tx1"/>
                </a:solidFill>
                <a:latin typeface="Times New Roman" pitchFamily="18" charset="0"/>
                <a:cs typeface="Times New Roman" pitchFamily="18" charset="0"/>
              </a:rPr>
              <a:t>السائلة أو الجافة</a:t>
            </a:r>
            <a:r>
              <a:rPr lang="ar-DZ" sz="2800" b="1" dirty="0" smtClean="0">
                <a:solidFill>
                  <a:schemeClr val="tx1"/>
                </a:solidFill>
                <a:latin typeface="Times New Roman" pitchFamily="18" charset="0"/>
                <a:cs typeface="Times New Roman" pitchFamily="18" charset="0"/>
              </a:rPr>
              <a:t>، </a:t>
            </a:r>
            <a:r>
              <a:rPr lang="ar-SA" sz="2800" b="1" dirty="0" smtClean="0">
                <a:solidFill>
                  <a:schemeClr val="tx1"/>
                </a:solidFill>
                <a:latin typeface="Times New Roman" pitchFamily="18" charset="0"/>
                <a:cs typeface="Times New Roman" pitchFamily="18" charset="0"/>
              </a:rPr>
              <a:t>صيانة المنشآت البحرية العائمة والثابتة</a:t>
            </a:r>
            <a:r>
              <a:rPr lang="ar-DZ" sz="2800" b="1" dirty="0" smtClean="0">
                <a:solidFill>
                  <a:schemeClr val="tx1"/>
                </a:solidFill>
                <a:latin typeface="Times New Roman" pitchFamily="18" charset="0"/>
                <a:cs typeface="Times New Roman" pitchFamily="18" charset="0"/>
              </a:rPr>
              <a:t>، وأي </a:t>
            </a:r>
            <a:r>
              <a:rPr lang="ar-SA" sz="2800" b="1" dirty="0" smtClean="0">
                <a:solidFill>
                  <a:schemeClr val="tx1"/>
                </a:solidFill>
                <a:latin typeface="Times New Roman" pitchFamily="18" charset="0"/>
                <a:cs typeface="Times New Roman" pitchFamily="18" charset="0"/>
              </a:rPr>
              <a:t>أعمال أخرى تحددها هيئات الموانئ</a:t>
            </a:r>
            <a:r>
              <a:rPr lang="ar-DZ" sz="2800" b="1" dirty="0" smtClean="0">
                <a:solidFill>
                  <a:schemeClr val="tx1"/>
                </a:solidFill>
                <a:latin typeface="Times New Roman" pitchFamily="18" charset="0"/>
                <a:cs typeface="Times New Roman" pitchFamily="18" charset="0"/>
              </a:rPr>
              <a:t>.</a:t>
            </a:r>
          </a:p>
        </p:txBody>
      </p:sp>
      <p:sp>
        <p:nvSpPr>
          <p:cNvPr id="10242" name="AutoShape 2" descr="Résultat de recherche d'images pour &quot;‫إصلاح الحاويات‬‎&quot;"/>
          <p:cNvSpPr>
            <a:spLocks noChangeAspect="1" noChangeArrowheads="1"/>
          </p:cNvSpPr>
          <p:nvPr/>
        </p:nvSpPr>
        <p:spPr bwMode="auto">
          <a:xfrm>
            <a:off x="155575" y="-1104900"/>
            <a:ext cx="3076575" cy="2314575"/>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44" name="AutoShape 4" descr="Résultat de recherche d'images pour &quot;‫إصلاح الحاويات‬‎&quot;"/>
          <p:cNvSpPr>
            <a:spLocks noChangeAspect="1" noChangeArrowheads="1"/>
          </p:cNvSpPr>
          <p:nvPr/>
        </p:nvSpPr>
        <p:spPr bwMode="auto">
          <a:xfrm>
            <a:off x="155575" y="-1104900"/>
            <a:ext cx="3076575" cy="2314575"/>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246" name="Picture 6" descr="Image associée"/>
          <p:cNvPicPr>
            <a:picLocks noChangeAspect="1" noChangeArrowheads="1"/>
          </p:cNvPicPr>
          <p:nvPr/>
        </p:nvPicPr>
        <p:blipFill>
          <a:blip r:embed="rId2"/>
          <a:srcRect/>
          <a:stretch>
            <a:fillRect/>
          </a:stretch>
        </p:blipFill>
        <p:spPr bwMode="auto">
          <a:xfrm>
            <a:off x="76200" y="3581400"/>
            <a:ext cx="4762500" cy="3162301"/>
          </a:xfrm>
          <a:prstGeom prst="rect">
            <a:avLst/>
          </a:prstGeom>
          <a:noFill/>
        </p:spPr>
      </p:pic>
      <p:pic>
        <p:nvPicPr>
          <p:cNvPr id="10248" name="Picture 8" descr="Image associée"/>
          <p:cNvPicPr>
            <a:picLocks noChangeAspect="1" noChangeArrowheads="1"/>
          </p:cNvPicPr>
          <p:nvPr/>
        </p:nvPicPr>
        <p:blipFill>
          <a:blip r:embed="rId3"/>
          <a:srcRect/>
          <a:stretch>
            <a:fillRect/>
          </a:stretch>
        </p:blipFill>
        <p:spPr bwMode="auto">
          <a:xfrm>
            <a:off x="4953000" y="3581400"/>
            <a:ext cx="4057650" cy="3124200"/>
          </a:xfrm>
          <a:prstGeom prst="rect">
            <a:avLst/>
          </a:prstGeom>
          <a:noFill/>
        </p:spPr>
      </p:pic>
      <p:sp>
        <p:nvSpPr>
          <p:cNvPr id="8" name="Rectangle 7"/>
          <p:cNvSpPr/>
          <p:nvPr/>
        </p:nvSpPr>
        <p:spPr>
          <a:xfrm>
            <a:off x="5909824" y="1091625"/>
            <a:ext cx="2836033" cy="584775"/>
          </a:xfrm>
          <a:prstGeom prst="rect">
            <a:avLst/>
          </a:prstGeom>
        </p:spPr>
        <p:txBody>
          <a:bodyPr wrap="none">
            <a:spAutoFit/>
          </a:bodyPr>
          <a:lstStyle/>
          <a:p>
            <a:pPr algn="r" rtl="1"/>
            <a:r>
              <a:rPr lang="ar-DZ" sz="3200" b="1" dirty="0" smtClean="0">
                <a:solidFill>
                  <a:srgbClr val="FF0000"/>
                </a:solidFill>
                <a:latin typeface="Times New Roman" pitchFamily="18" charset="0"/>
                <a:cs typeface="Times New Roman" pitchFamily="18" charset="0"/>
              </a:rPr>
              <a:t>ي. </a:t>
            </a:r>
            <a:r>
              <a:rPr lang="ar-SA" sz="3200" b="1" dirty="0" smtClean="0">
                <a:solidFill>
                  <a:srgbClr val="FF0000"/>
                </a:solidFill>
                <a:latin typeface="Times New Roman" pitchFamily="18" charset="0"/>
                <a:cs typeface="Times New Roman" pitchFamily="18" charset="0"/>
              </a:rPr>
              <a:t>الأشغال البحرية</a:t>
            </a:r>
            <a:r>
              <a:rPr lang="ar-DZ" sz="3200" b="1" dirty="0" smtClean="0">
                <a:solidFill>
                  <a:srgbClr val="FF0000"/>
                </a:solidFill>
                <a:latin typeface="Times New Roman" pitchFamily="18" charset="0"/>
                <a:cs typeface="Times New Roman" pitchFamily="18" charset="0"/>
              </a:rPr>
              <a:t>:</a:t>
            </a:r>
            <a:endParaRPr lang="fr-FR" sz="3200" dirty="0"/>
          </a:p>
        </p:txBody>
      </p:sp>
    </p:spTree>
  </p:cSld>
  <p:clrMapOvr>
    <a:masterClrMapping/>
  </p:clrMapOvr>
  <p:transition>
    <p:pull dir="lu"/>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5"/>
          <p:cNvSpPr>
            <a:spLocks noGrp="1"/>
          </p:cNvSpPr>
          <p:nvPr>
            <p:ph type="subTitle" idx="1"/>
          </p:nvPr>
        </p:nvSpPr>
        <p:spPr>
          <a:xfrm>
            <a:off x="304800" y="609600"/>
            <a:ext cx="8458200" cy="3505200"/>
          </a:xfrm>
        </p:spPr>
        <p:txBody>
          <a:bodyPr>
            <a:noAutofit/>
          </a:bodyPr>
          <a:lstStyle/>
          <a:p>
            <a:pPr algn="ctr" rtl="1">
              <a:spcBef>
                <a:spcPts val="0"/>
              </a:spcBef>
            </a:pPr>
            <a:r>
              <a:rPr lang="ar-DZ" sz="1800" b="1" i="1" dirty="0" smtClean="0">
                <a:solidFill>
                  <a:schemeClr val="tx1"/>
                </a:solidFill>
                <a:latin typeface="Times New Roman" pitchFamily="18" charset="0"/>
                <a:cs typeface="Times New Roman" pitchFamily="18" charset="0"/>
              </a:rPr>
              <a:t>الجمهــورية الجزائــرية الديمقــراطية الشعبيـــة</a:t>
            </a:r>
            <a:endParaRPr lang="en-US" sz="1800" b="1" dirty="0" smtClean="0">
              <a:solidFill>
                <a:schemeClr val="tx1"/>
              </a:solidFill>
              <a:latin typeface="Times New Roman" pitchFamily="18" charset="0"/>
              <a:cs typeface="Times New Roman" pitchFamily="18" charset="0"/>
            </a:endParaRPr>
          </a:p>
          <a:p>
            <a:pPr algn="ctr">
              <a:spcBef>
                <a:spcPts val="0"/>
              </a:spcBef>
            </a:pPr>
            <a:r>
              <a:rPr lang="fr-FR" sz="1800" b="1" i="1" dirty="0" smtClean="0">
                <a:solidFill>
                  <a:schemeClr val="tx1"/>
                </a:solidFill>
                <a:latin typeface="Times New Roman" pitchFamily="18" charset="0"/>
                <a:cs typeface="Times New Roman" pitchFamily="18" charset="0"/>
              </a:rPr>
              <a:t>République Algérienne Démocratique et Populaire</a:t>
            </a:r>
            <a:endParaRPr lang="en-US" sz="1800" b="1" dirty="0" smtClean="0">
              <a:solidFill>
                <a:schemeClr val="tx1"/>
              </a:solidFill>
              <a:latin typeface="Times New Roman" pitchFamily="18" charset="0"/>
              <a:cs typeface="Times New Roman" pitchFamily="18" charset="0"/>
            </a:endParaRPr>
          </a:p>
          <a:p>
            <a:pPr algn="ctr">
              <a:spcBef>
                <a:spcPts val="0"/>
              </a:spcBef>
            </a:pPr>
            <a:r>
              <a:rPr lang="ar-DZ" sz="1800" b="1" dirty="0" smtClean="0">
                <a:solidFill>
                  <a:schemeClr val="tx1"/>
                </a:solidFill>
                <a:latin typeface="Times New Roman" pitchFamily="18" charset="0"/>
                <a:cs typeface="Times New Roman" pitchFamily="18" charset="0"/>
              </a:rPr>
              <a:t>وزارة التعليــم العــالي </a:t>
            </a:r>
            <a:r>
              <a:rPr lang="ar-DZ" sz="1800" b="1" dirty="0" err="1" smtClean="0">
                <a:solidFill>
                  <a:schemeClr val="tx1"/>
                </a:solidFill>
                <a:latin typeface="Times New Roman" pitchFamily="18" charset="0"/>
                <a:cs typeface="Times New Roman" pitchFamily="18" charset="0"/>
              </a:rPr>
              <a:t>و</a:t>
            </a:r>
            <a:r>
              <a:rPr lang="ar-DZ" sz="1800" b="1" dirty="0" smtClean="0">
                <a:solidFill>
                  <a:schemeClr val="tx1"/>
                </a:solidFill>
                <a:latin typeface="Times New Roman" pitchFamily="18" charset="0"/>
                <a:cs typeface="Times New Roman" pitchFamily="18" charset="0"/>
              </a:rPr>
              <a:t> البحــث العلمـي</a:t>
            </a:r>
            <a:endParaRPr lang="en-US" sz="1800" b="1" dirty="0" smtClean="0">
              <a:solidFill>
                <a:schemeClr val="tx1"/>
              </a:solidFill>
              <a:latin typeface="Times New Roman" pitchFamily="18" charset="0"/>
              <a:cs typeface="Times New Roman" pitchFamily="18" charset="0"/>
            </a:endParaRPr>
          </a:p>
          <a:p>
            <a:pPr algn="ctr">
              <a:spcBef>
                <a:spcPts val="0"/>
              </a:spcBef>
            </a:pPr>
            <a:r>
              <a:rPr lang="fr-FR" sz="1800" b="1" i="1" dirty="0" smtClean="0">
                <a:solidFill>
                  <a:schemeClr val="tx1"/>
                </a:solidFill>
                <a:latin typeface="Times New Roman" pitchFamily="18" charset="0"/>
                <a:cs typeface="Times New Roman" pitchFamily="18" charset="0"/>
              </a:rPr>
              <a:t>Ministère de l’Enseignement Supérieur et de la Recherche Scientifique</a:t>
            </a:r>
            <a:endParaRPr lang="en-US" sz="1800" b="1" dirty="0" smtClean="0">
              <a:solidFill>
                <a:schemeClr val="tx1"/>
              </a:solidFill>
              <a:latin typeface="Times New Roman" pitchFamily="18" charset="0"/>
              <a:cs typeface="Times New Roman" pitchFamily="18" charset="0"/>
            </a:endParaRPr>
          </a:p>
          <a:p>
            <a:pPr algn="ctr">
              <a:spcBef>
                <a:spcPts val="0"/>
              </a:spcBef>
            </a:pPr>
            <a:r>
              <a:rPr lang="ar-DZ" sz="1800" b="1" i="1" dirty="0" smtClean="0">
                <a:solidFill>
                  <a:schemeClr val="tx1"/>
                </a:solidFill>
                <a:latin typeface="Times New Roman" pitchFamily="18" charset="0"/>
                <a:cs typeface="Times New Roman" pitchFamily="18" charset="0"/>
              </a:rPr>
              <a:t>جــامعة محــمد </a:t>
            </a:r>
            <a:r>
              <a:rPr lang="ar-DZ" sz="1800" b="1" i="1" dirty="0" err="1" smtClean="0">
                <a:solidFill>
                  <a:schemeClr val="tx1"/>
                </a:solidFill>
                <a:latin typeface="Times New Roman" pitchFamily="18" charset="0"/>
                <a:cs typeface="Times New Roman" pitchFamily="18" charset="0"/>
              </a:rPr>
              <a:t>خيضــر</a:t>
            </a:r>
            <a:r>
              <a:rPr lang="ar-DZ" sz="1800" b="1" i="1" dirty="0" smtClean="0">
                <a:solidFill>
                  <a:schemeClr val="tx1"/>
                </a:solidFill>
                <a:latin typeface="Times New Roman" pitchFamily="18" charset="0"/>
                <a:cs typeface="Times New Roman" pitchFamily="18" charset="0"/>
              </a:rPr>
              <a:t> – بسكرة –</a:t>
            </a:r>
            <a:endParaRPr lang="en-US" sz="1800" b="1" dirty="0" smtClean="0">
              <a:solidFill>
                <a:schemeClr val="tx1"/>
              </a:solidFill>
              <a:latin typeface="Times New Roman" pitchFamily="18" charset="0"/>
              <a:cs typeface="Times New Roman" pitchFamily="18" charset="0"/>
            </a:endParaRPr>
          </a:p>
          <a:p>
            <a:pPr algn="ctr">
              <a:spcBef>
                <a:spcPts val="0"/>
              </a:spcBef>
            </a:pPr>
            <a:r>
              <a:rPr lang="ar-DZ" sz="1800" b="1" i="1" dirty="0" smtClean="0">
                <a:solidFill>
                  <a:schemeClr val="tx1"/>
                </a:solidFill>
                <a:latin typeface="Times New Roman" pitchFamily="18" charset="0"/>
                <a:cs typeface="Times New Roman" pitchFamily="18" charset="0"/>
              </a:rPr>
              <a:t>كــلية العلــوم الاقتصــادية </a:t>
            </a:r>
            <a:r>
              <a:rPr lang="ar-DZ" sz="1800" b="1" i="1" dirty="0" err="1" smtClean="0">
                <a:solidFill>
                  <a:schemeClr val="tx1"/>
                </a:solidFill>
                <a:latin typeface="Times New Roman" pitchFamily="18" charset="0"/>
                <a:cs typeface="Times New Roman" pitchFamily="18" charset="0"/>
              </a:rPr>
              <a:t>و</a:t>
            </a:r>
            <a:r>
              <a:rPr lang="ar-DZ" sz="1800" b="1" i="1" dirty="0" smtClean="0">
                <a:solidFill>
                  <a:schemeClr val="tx1"/>
                </a:solidFill>
                <a:latin typeface="Times New Roman" pitchFamily="18" charset="0"/>
                <a:cs typeface="Times New Roman" pitchFamily="18" charset="0"/>
              </a:rPr>
              <a:t> التجــارية </a:t>
            </a:r>
            <a:r>
              <a:rPr lang="ar-DZ" sz="1800" b="1" i="1" dirty="0" err="1" smtClean="0">
                <a:solidFill>
                  <a:schemeClr val="tx1"/>
                </a:solidFill>
                <a:latin typeface="Times New Roman" pitchFamily="18" charset="0"/>
                <a:cs typeface="Times New Roman" pitchFamily="18" charset="0"/>
              </a:rPr>
              <a:t>و</a:t>
            </a:r>
            <a:r>
              <a:rPr lang="ar-DZ" sz="1800" b="1" i="1" dirty="0" smtClean="0">
                <a:solidFill>
                  <a:schemeClr val="tx1"/>
                </a:solidFill>
                <a:latin typeface="Times New Roman" pitchFamily="18" charset="0"/>
                <a:cs typeface="Times New Roman" pitchFamily="18" charset="0"/>
              </a:rPr>
              <a:t> علــوم التسييــر</a:t>
            </a:r>
            <a:endParaRPr lang="en-US" sz="1800" b="1" dirty="0" smtClean="0">
              <a:solidFill>
                <a:schemeClr val="tx1"/>
              </a:solidFill>
              <a:latin typeface="Times New Roman" pitchFamily="18" charset="0"/>
              <a:cs typeface="Times New Roman" pitchFamily="18" charset="0"/>
            </a:endParaRPr>
          </a:p>
          <a:p>
            <a:pPr algn="ctr">
              <a:spcBef>
                <a:spcPts val="0"/>
              </a:spcBef>
            </a:pPr>
            <a:r>
              <a:rPr lang="ar-DZ" sz="1800" b="1" i="1" dirty="0" smtClean="0">
                <a:solidFill>
                  <a:schemeClr val="tx1"/>
                </a:solidFill>
                <a:latin typeface="Times New Roman" pitchFamily="18" charset="0"/>
                <a:cs typeface="Times New Roman" pitchFamily="18" charset="0"/>
              </a:rPr>
              <a:t>قسم العلوم التجارية</a:t>
            </a:r>
            <a:endParaRPr lang="en-US" sz="1800" b="1" dirty="0" smtClean="0">
              <a:solidFill>
                <a:schemeClr val="tx1"/>
              </a:solidFill>
              <a:latin typeface="Times New Roman" pitchFamily="18" charset="0"/>
              <a:cs typeface="Times New Roman" pitchFamily="18" charset="0"/>
            </a:endParaRPr>
          </a:p>
          <a:p>
            <a:pPr algn="ctr" rtl="1">
              <a:spcBef>
                <a:spcPts val="0"/>
              </a:spcBef>
            </a:pPr>
            <a:r>
              <a:rPr lang="ar-DZ" b="1" dirty="0" smtClean="0">
                <a:solidFill>
                  <a:srgbClr val="FF0000"/>
                </a:solidFill>
                <a:latin typeface="Times New Roman" pitchFamily="18" charset="0"/>
                <a:ea typeface="Tahoma" pitchFamily="34" charset="0"/>
                <a:cs typeface="Times New Roman" pitchFamily="18" charset="0"/>
              </a:rPr>
              <a:t>سنة ثانية مالية وتجارة دولية</a:t>
            </a:r>
          </a:p>
          <a:p>
            <a:pPr algn="ctr" rtl="1">
              <a:spcBef>
                <a:spcPts val="0"/>
              </a:spcBef>
            </a:pPr>
            <a:r>
              <a:rPr lang="ar-DZ" sz="2800" b="1" dirty="0" smtClean="0">
                <a:solidFill>
                  <a:schemeClr val="tx1"/>
                </a:solidFill>
                <a:latin typeface="Times New Roman" pitchFamily="18" charset="0"/>
                <a:ea typeface="Tahoma" pitchFamily="34" charset="0"/>
                <a:cs typeface="Times New Roman" pitchFamily="18" charset="0"/>
              </a:rPr>
              <a:t>مقياس: إمداد ونقل دولي</a:t>
            </a:r>
          </a:p>
          <a:p>
            <a:pPr algn="ctr" rtl="1" fontAlgn="ctr"/>
            <a:r>
              <a:rPr lang="ar-DZ" sz="2000" b="1" dirty="0" smtClean="0">
                <a:solidFill>
                  <a:schemeClr val="tx1"/>
                </a:solidFill>
                <a:latin typeface="Times New Roman" pitchFamily="18" charset="0"/>
                <a:cs typeface="Times New Roman" pitchFamily="18" charset="0"/>
              </a:rPr>
              <a:t>الموسم الجامعي: 2020/2019</a:t>
            </a:r>
            <a:endParaRPr lang="ar-DZ" b="1" dirty="0" smtClean="0">
              <a:solidFill>
                <a:schemeClr val="tx1"/>
              </a:solidFill>
              <a:latin typeface="Times New Roman" pitchFamily="18" charset="0"/>
              <a:cs typeface="Times New Roman" pitchFamily="18" charset="0"/>
            </a:endParaRPr>
          </a:p>
        </p:txBody>
      </p:sp>
      <p:grpSp>
        <p:nvGrpSpPr>
          <p:cNvPr id="2" name="Group 1"/>
          <p:cNvGrpSpPr>
            <a:grpSpLocks/>
          </p:cNvGrpSpPr>
          <p:nvPr/>
        </p:nvGrpSpPr>
        <p:grpSpPr bwMode="auto">
          <a:xfrm>
            <a:off x="687002" y="533400"/>
            <a:ext cx="989398" cy="1143000"/>
            <a:chOff x="4041" y="5842"/>
            <a:chExt cx="1056" cy="1375"/>
          </a:xfrm>
        </p:grpSpPr>
        <p:sp>
          <p:nvSpPr>
            <p:cNvPr id="6"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vert="horz" wrap="square" lIns="91440" tIns="45720" rIns="91440" bIns="45720" numCol="1" anchor="t" anchorCtr="0" compatLnSpc="1">
              <a:prstTxWarp prst="textNoShape">
                <a:avLst/>
              </a:prstTxWarp>
            </a:bodyPr>
            <a:lstStyle/>
            <a:p>
              <a:endParaRPr lang="ar-DZ" dirty="0"/>
            </a:p>
          </p:txBody>
        </p:sp>
        <p:pic>
          <p:nvPicPr>
            <p:cNvPr id="7" name="Picture 3" descr="SigleUNI4"/>
            <p:cNvPicPr>
              <a:picLocks noChangeAspect="1" noChangeArrowheads="1"/>
            </p:cNvPicPr>
            <p:nvPr/>
          </p:nvPicPr>
          <p:blipFill>
            <a:blip r:embed="rId2" cstate="print">
              <a:extLst>
                <a:ext uri="{28A0092B-C50C-407E-A947-70E740481C1C}">
                  <a14:useLocalDpi xmlns="" xmlns:a14="http://schemas.microsoft.com/office/drawing/2010/main" val="0"/>
                </a:ext>
              </a:extLst>
            </a:blip>
            <a:srcRect l="2623" t="1465" r="1811"/>
            <a:stretch>
              <a:fillRect/>
            </a:stretch>
          </p:blipFill>
          <p:spPr bwMode="auto">
            <a:xfrm>
              <a:off x="4193" y="6073"/>
              <a:ext cx="742" cy="904"/>
            </a:xfrm>
            <a:prstGeom prst="rect">
              <a:avLst/>
            </a:prstGeom>
            <a:noFill/>
            <a:extLst>
              <a:ext uri="{909E8E84-426E-40DD-AFC4-6F175D3DCCD1}">
                <a14:hiddenFill xmlns="" xmlns:a14="http://schemas.microsoft.com/office/drawing/2010/main">
                  <a:solidFill>
                    <a:srgbClr val="FFFFFF"/>
                  </a:solidFill>
                </a14:hiddenFill>
              </a:ext>
            </a:extLst>
          </p:spPr>
        </p:pic>
        <p:sp>
          <p:nvSpPr>
            <p:cNvPr id="8" name="WordArt 4"/>
            <p:cNvSpPr>
              <a:spLocks noChangeArrowheads="1" noChangeShapeType="1" noTextEdit="1"/>
            </p:cNvSpPr>
            <p:nvPr/>
          </p:nvSpPr>
          <p:spPr bwMode="auto">
            <a:xfrm>
              <a:off x="4190" y="5978"/>
              <a:ext cx="733" cy="746"/>
            </a:xfrm>
            <a:prstGeom prst="rect">
              <a:avLst/>
            </a:prstGeo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14:hiddenEffects>
              </a:ext>
            </a:extLst>
          </p:spPr>
          <p:txBody>
            <a:bodyPr wrap="none" fromWordArt="1">
              <a:prstTxWarp prst="textArchUp">
                <a:avLst>
                  <a:gd name="adj" fmla="val 10800000"/>
                </a:avLst>
              </a:prstTxWarp>
            </a:bodyPr>
            <a:lstStyle/>
            <a:p>
              <a:pPr algn="ctr" rtl="1">
                <a:buNone/>
              </a:pPr>
              <a:r>
                <a:rPr lang="ar-DZ" sz="3600" kern="10" spc="0" dirty="0" smtClean="0">
                  <a:ln>
                    <a:noFill/>
                  </a:ln>
                  <a:solidFill>
                    <a:srgbClr val="000080"/>
                  </a:solidFill>
                  <a:effectLst/>
                  <a:latin typeface="AF_Aseer"/>
                </a:rPr>
                <a:t>جامعــــــة محمد خيضــــــــــــر</a:t>
              </a:r>
              <a:endParaRPr lang="ar-DZ" sz="3600" kern="10" spc="0" dirty="0">
                <a:ln>
                  <a:noFill/>
                </a:ln>
                <a:solidFill>
                  <a:srgbClr val="000080"/>
                </a:solidFill>
                <a:effectLst/>
                <a:latin typeface="AF_Aseer"/>
              </a:endParaRPr>
            </a:p>
          </p:txBody>
        </p:sp>
        <p:sp>
          <p:nvSpPr>
            <p:cNvPr id="9" name="WordArt 5"/>
            <p:cNvSpPr>
              <a:spLocks noChangeArrowheads="1" noChangeShapeType="1" noTextEdit="1"/>
            </p:cNvSpPr>
            <p:nvPr/>
          </p:nvSpPr>
          <p:spPr bwMode="auto">
            <a:xfrm>
              <a:off x="4316" y="7018"/>
              <a:ext cx="490" cy="123"/>
            </a:xfrm>
            <a:prstGeom prst="rect">
              <a:avLst/>
            </a:prstGeo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rtl="1">
                <a:buNone/>
              </a:pPr>
              <a:r>
                <a:rPr lang="ar-DZ" sz="3600" kern="10" spc="0" dirty="0" smtClean="0">
                  <a:ln>
                    <a:noFill/>
                  </a:ln>
                  <a:solidFill>
                    <a:srgbClr val="000080"/>
                  </a:solidFill>
                  <a:effectLst/>
                  <a:latin typeface="AF_Aseer"/>
                </a:rPr>
                <a:t>بــســكــــــــــــرة</a:t>
              </a:r>
              <a:endParaRPr lang="ar-DZ" sz="3600" kern="10" spc="0" dirty="0">
                <a:ln>
                  <a:noFill/>
                </a:ln>
                <a:solidFill>
                  <a:srgbClr val="000080"/>
                </a:solidFill>
                <a:effectLst/>
                <a:latin typeface="AF_Aseer"/>
              </a:endParaRPr>
            </a:p>
          </p:txBody>
        </p:sp>
      </p:grpSp>
      <p:grpSp>
        <p:nvGrpSpPr>
          <p:cNvPr id="3" name="Group 1"/>
          <p:cNvGrpSpPr>
            <a:grpSpLocks/>
          </p:cNvGrpSpPr>
          <p:nvPr/>
        </p:nvGrpSpPr>
        <p:grpSpPr bwMode="auto">
          <a:xfrm>
            <a:off x="7316402" y="533400"/>
            <a:ext cx="989398" cy="1143000"/>
            <a:chOff x="4041" y="5842"/>
            <a:chExt cx="1056" cy="1375"/>
          </a:xfrm>
        </p:grpSpPr>
        <p:sp>
          <p:nvSpPr>
            <p:cNvPr id="11"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vert="horz" wrap="square" lIns="91440" tIns="45720" rIns="91440" bIns="45720" numCol="1" anchor="t" anchorCtr="0" compatLnSpc="1">
              <a:prstTxWarp prst="textNoShape">
                <a:avLst/>
              </a:prstTxWarp>
            </a:bodyPr>
            <a:lstStyle/>
            <a:p>
              <a:endParaRPr lang="ar-DZ" dirty="0"/>
            </a:p>
          </p:txBody>
        </p:sp>
        <p:pic>
          <p:nvPicPr>
            <p:cNvPr id="12" name="Picture 3" descr="SigleUNI4"/>
            <p:cNvPicPr>
              <a:picLocks noChangeAspect="1" noChangeArrowheads="1"/>
            </p:cNvPicPr>
            <p:nvPr/>
          </p:nvPicPr>
          <p:blipFill>
            <a:blip r:embed="rId2" cstate="print">
              <a:extLst>
                <a:ext uri="{28A0092B-C50C-407E-A947-70E740481C1C}">
                  <a14:useLocalDpi xmlns="" xmlns:a14="http://schemas.microsoft.com/office/drawing/2010/main" val="0"/>
                </a:ext>
              </a:extLst>
            </a:blip>
            <a:srcRect l="2623" t="1465" r="1811"/>
            <a:stretch>
              <a:fillRect/>
            </a:stretch>
          </p:blipFill>
          <p:spPr bwMode="auto">
            <a:xfrm>
              <a:off x="4193" y="6073"/>
              <a:ext cx="742" cy="904"/>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WordArt 4"/>
            <p:cNvSpPr>
              <a:spLocks noChangeArrowheads="1" noChangeShapeType="1" noTextEdit="1"/>
            </p:cNvSpPr>
            <p:nvPr/>
          </p:nvSpPr>
          <p:spPr bwMode="auto">
            <a:xfrm>
              <a:off x="4190" y="5978"/>
              <a:ext cx="733" cy="746"/>
            </a:xfrm>
            <a:prstGeom prst="rect">
              <a:avLst/>
            </a:prstGeo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14:hiddenEffects>
              </a:ext>
            </a:extLst>
          </p:spPr>
          <p:txBody>
            <a:bodyPr wrap="none" fromWordArt="1">
              <a:prstTxWarp prst="textArchUp">
                <a:avLst>
                  <a:gd name="adj" fmla="val 10800000"/>
                </a:avLst>
              </a:prstTxWarp>
            </a:bodyPr>
            <a:lstStyle/>
            <a:p>
              <a:pPr algn="ctr" rtl="1">
                <a:buNone/>
              </a:pPr>
              <a:r>
                <a:rPr lang="ar-DZ" sz="3600" kern="10" spc="0" dirty="0" smtClean="0">
                  <a:ln>
                    <a:noFill/>
                  </a:ln>
                  <a:solidFill>
                    <a:srgbClr val="000080"/>
                  </a:solidFill>
                  <a:effectLst/>
                  <a:latin typeface="AF_Aseer"/>
                </a:rPr>
                <a:t>جامعــــــة محمد خيضــــــــــــر</a:t>
              </a:r>
              <a:endParaRPr lang="ar-DZ" sz="3600" kern="10" spc="0" dirty="0">
                <a:ln>
                  <a:noFill/>
                </a:ln>
                <a:solidFill>
                  <a:srgbClr val="000080"/>
                </a:solidFill>
                <a:effectLst/>
                <a:latin typeface="AF_Aseer"/>
              </a:endParaRPr>
            </a:p>
          </p:txBody>
        </p:sp>
        <p:sp>
          <p:nvSpPr>
            <p:cNvPr id="14" name="WordArt 5"/>
            <p:cNvSpPr>
              <a:spLocks noChangeArrowheads="1" noChangeShapeType="1" noTextEdit="1"/>
            </p:cNvSpPr>
            <p:nvPr/>
          </p:nvSpPr>
          <p:spPr bwMode="auto">
            <a:xfrm>
              <a:off x="4316" y="7018"/>
              <a:ext cx="490" cy="123"/>
            </a:xfrm>
            <a:prstGeom prst="rect">
              <a:avLst/>
            </a:prstGeo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rtl="1">
                <a:buNone/>
              </a:pPr>
              <a:r>
                <a:rPr lang="ar-DZ" sz="3600" kern="10" spc="0" dirty="0" smtClean="0">
                  <a:ln>
                    <a:noFill/>
                  </a:ln>
                  <a:solidFill>
                    <a:srgbClr val="000080"/>
                  </a:solidFill>
                  <a:effectLst/>
                  <a:latin typeface="AF_Aseer"/>
                </a:rPr>
                <a:t>بــســكــــــــــــرة</a:t>
              </a:r>
              <a:endParaRPr lang="ar-DZ" sz="3600" kern="10" spc="0" dirty="0">
                <a:ln>
                  <a:noFill/>
                </a:ln>
                <a:solidFill>
                  <a:srgbClr val="000080"/>
                </a:solidFill>
                <a:effectLst/>
                <a:latin typeface="AF_Aseer"/>
              </a:endParaRPr>
            </a:p>
          </p:txBody>
        </p:sp>
      </p:grpSp>
      <p:sp>
        <p:nvSpPr>
          <p:cNvPr id="15" name="Rectangle 14"/>
          <p:cNvSpPr/>
          <p:nvPr/>
        </p:nvSpPr>
        <p:spPr>
          <a:xfrm>
            <a:off x="838200" y="4698694"/>
            <a:ext cx="7696200" cy="1397306"/>
          </a:xfrm>
          <a:prstGeom prst="rect">
            <a:avLst/>
          </a:prstGeom>
        </p:spPr>
        <p:txBody>
          <a:bodyPr wrap="square">
            <a:spAutoFit/>
          </a:bodyPr>
          <a:lstStyle/>
          <a:p>
            <a:pPr lvl="0" algn="ctr" rtl="1" fontAlgn="ctr">
              <a:spcBef>
                <a:spcPct val="20000"/>
              </a:spcBef>
              <a:buClr>
                <a:srgbClr val="F0A22E"/>
              </a:buClr>
              <a:buSzPct val="70000"/>
              <a:defRPr/>
            </a:pPr>
            <a:r>
              <a:rPr lang="ar-DZ" sz="3200" b="1" dirty="0" smtClean="0">
                <a:solidFill>
                  <a:srgbClr val="FF0000"/>
                </a:solidFill>
                <a:latin typeface="Adobe Arabic" pitchFamily="18" charset="-78"/>
                <a:cs typeface="Adobe Arabic" pitchFamily="18" charset="-78"/>
              </a:rPr>
              <a:t>أعمال موجهة في:</a:t>
            </a:r>
            <a:endParaRPr lang="fr-FR" sz="3200" b="1" dirty="0" smtClean="0">
              <a:solidFill>
                <a:srgbClr val="FF0000"/>
              </a:solidFill>
              <a:latin typeface="Adobe Arabic" pitchFamily="18" charset="-78"/>
              <a:cs typeface="Adobe Arabic" pitchFamily="18" charset="-78"/>
            </a:endParaRPr>
          </a:p>
          <a:p>
            <a:pPr lvl="0" algn="ctr" rtl="1" fontAlgn="ctr">
              <a:spcBef>
                <a:spcPct val="20000"/>
              </a:spcBef>
              <a:buClr>
                <a:srgbClr val="F0A22E"/>
              </a:buClr>
              <a:buSzPct val="70000"/>
              <a:defRPr/>
            </a:pPr>
            <a:r>
              <a:rPr lang="ar-DZ" sz="4400" b="1" dirty="0" smtClean="0">
                <a:solidFill>
                  <a:srgbClr val="FF0000"/>
                </a:solidFill>
                <a:latin typeface="Adobe Arabic" pitchFamily="18" charset="-78"/>
                <a:cs typeface="Adobe Arabic" pitchFamily="18" charset="-78"/>
              </a:rPr>
              <a:t>النقل البحري</a:t>
            </a:r>
            <a:r>
              <a:rPr lang="ar-DZ" sz="4400" b="1" dirty="0">
                <a:solidFill>
                  <a:srgbClr val="FF0000"/>
                </a:solidFill>
                <a:latin typeface="Adobe Arabic" pitchFamily="18" charset="-78"/>
                <a:cs typeface="Adobe Arabic" pitchFamily="18" charset="-78"/>
              </a:rPr>
              <a:t> </a:t>
            </a:r>
            <a:r>
              <a:rPr lang="fr-FR" sz="3600" b="1" dirty="0" smtClean="0">
                <a:solidFill>
                  <a:srgbClr val="FF0000"/>
                </a:solidFill>
                <a:latin typeface="Adobe Arabic" pitchFamily="18" charset="-78"/>
                <a:cs typeface="Adobe Arabic" pitchFamily="18" charset="-78"/>
              </a:rPr>
              <a:t>Transport maritime</a:t>
            </a:r>
            <a:endParaRPr lang="fr-FR" sz="3600" b="1" dirty="0">
              <a:solidFill>
                <a:srgbClr val="FF0000"/>
              </a:solidFill>
              <a:latin typeface="Adobe Arabic" pitchFamily="18" charset="-78"/>
              <a:cs typeface="Adobe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 calcmode="lin" valueType="num">
                                      <p:cBhvr additive="base">
                                        <p:cTn id="3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 calcmode="lin" valueType="num">
                                      <p:cBhvr additive="base">
                                        <p:cTn id="43"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95603" y="381000"/>
            <a:ext cx="5453737" cy="523220"/>
          </a:xfrm>
          <a:prstGeom prst="rect">
            <a:avLst/>
          </a:prstGeom>
        </p:spPr>
        <p:txBody>
          <a:bodyPr wrap="none">
            <a:spAutoFit/>
          </a:bodyPr>
          <a:lstStyle/>
          <a:p>
            <a:pPr algn="r" rtl="1"/>
            <a:r>
              <a:rPr lang="ar-DZ" sz="2800" b="1" dirty="0" smtClean="0">
                <a:solidFill>
                  <a:srgbClr val="FF0000"/>
                </a:solidFill>
                <a:latin typeface="Times New Roman" pitchFamily="18" charset="0"/>
                <a:cs typeface="Times New Roman" pitchFamily="18" charset="0"/>
              </a:rPr>
              <a:t>عناصر البحث(1): المتدخلين في النقل البحري</a:t>
            </a:r>
            <a:endParaRPr lang="fr-FR" sz="2800" dirty="0"/>
          </a:p>
        </p:txBody>
      </p:sp>
      <p:sp>
        <p:nvSpPr>
          <p:cNvPr id="5" name="Rectangle 4"/>
          <p:cNvSpPr/>
          <p:nvPr/>
        </p:nvSpPr>
        <p:spPr>
          <a:xfrm>
            <a:off x="4572000" y="904220"/>
            <a:ext cx="3845925" cy="523220"/>
          </a:xfrm>
          <a:prstGeom prst="rect">
            <a:avLst/>
          </a:prstGeom>
        </p:spPr>
        <p:txBody>
          <a:bodyPr wrap="none">
            <a:spAutoFit/>
          </a:bodyPr>
          <a:lstStyle/>
          <a:p>
            <a:pPr algn="just" rtl="1">
              <a:buNone/>
            </a:pPr>
            <a:r>
              <a:rPr lang="ar-DZ" sz="2800" b="1" dirty="0" smtClean="0">
                <a:latin typeface="Times New Roman" pitchFamily="18" charset="0"/>
                <a:cs typeface="Times New Roman" pitchFamily="18" charset="0"/>
              </a:rPr>
              <a:t>أ. مجهز السفينة </a:t>
            </a:r>
            <a:r>
              <a:rPr lang="fr-FR" sz="2800" b="1" dirty="0" smtClean="0">
                <a:latin typeface="Times New Roman" pitchFamily="18" charset="0"/>
                <a:cs typeface="Times New Roman" pitchFamily="18" charset="0"/>
              </a:rPr>
              <a:t>Armateur</a:t>
            </a:r>
            <a:r>
              <a:rPr lang="ar-DZ" sz="2800" b="1" dirty="0" smtClean="0">
                <a:latin typeface="Times New Roman" pitchFamily="18" charset="0"/>
                <a:cs typeface="Times New Roman" pitchFamily="18" charset="0"/>
              </a:rPr>
              <a:t> </a:t>
            </a:r>
          </a:p>
        </p:txBody>
      </p:sp>
      <p:sp>
        <p:nvSpPr>
          <p:cNvPr id="6" name="Rectangle 5"/>
          <p:cNvSpPr/>
          <p:nvPr/>
        </p:nvSpPr>
        <p:spPr>
          <a:xfrm>
            <a:off x="3733800" y="1437620"/>
            <a:ext cx="4648200" cy="523220"/>
          </a:xfrm>
          <a:prstGeom prst="rect">
            <a:avLst/>
          </a:prstGeom>
        </p:spPr>
        <p:txBody>
          <a:bodyPr wrap="square">
            <a:spAutoFit/>
          </a:bodyPr>
          <a:lstStyle/>
          <a:p>
            <a:pPr algn="r" rtl="1"/>
            <a:r>
              <a:rPr lang="ar-DZ" sz="2800" b="1" dirty="0" smtClean="0">
                <a:latin typeface="Times New Roman" pitchFamily="18" charset="0"/>
                <a:cs typeface="Times New Roman" pitchFamily="18" charset="0"/>
              </a:rPr>
              <a:t>ب. الوكيل البحري( وكيل السفينة):</a:t>
            </a:r>
            <a:endParaRPr lang="fr-FR" sz="2800" dirty="0"/>
          </a:p>
        </p:txBody>
      </p:sp>
      <p:sp>
        <p:nvSpPr>
          <p:cNvPr id="7" name="Rectangle 6"/>
          <p:cNvSpPr/>
          <p:nvPr/>
        </p:nvSpPr>
        <p:spPr>
          <a:xfrm>
            <a:off x="4495800" y="1971020"/>
            <a:ext cx="3886200" cy="523220"/>
          </a:xfrm>
          <a:prstGeom prst="rect">
            <a:avLst/>
          </a:prstGeom>
        </p:spPr>
        <p:txBody>
          <a:bodyPr wrap="square">
            <a:spAutoFit/>
          </a:bodyPr>
          <a:lstStyle/>
          <a:p>
            <a:pPr marL="3175" indent="-3175" algn="just" rtl="1">
              <a:buNone/>
            </a:pPr>
            <a:r>
              <a:rPr lang="ar-DZ" sz="2800" b="1" dirty="0" smtClean="0">
                <a:latin typeface="Times New Roman" pitchFamily="18" charset="0"/>
                <a:cs typeface="Times New Roman" pitchFamily="18" charset="0"/>
              </a:rPr>
              <a:t>ج. وكيل الشحن والعبور</a:t>
            </a:r>
          </a:p>
        </p:txBody>
      </p:sp>
      <p:sp>
        <p:nvSpPr>
          <p:cNvPr id="8" name="Rectangle 7"/>
          <p:cNvSpPr/>
          <p:nvPr/>
        </p:nvSpPr>
        <p:spPr>
          <a:xfrm>
            <a:off x="4495800" y="2514600"/>
            <a:ext cx="3886200" cy="523220"/>
          </a:xfrm>
          <a:prstGeom prst="rect">
            <a:avLst/>
          </a:prstGeom>
        </p:spPr>
        <p:txBody>
          <a:bodyPr wrap="square">
            <a:spAutoFit/>
          </a:bodyPr>
          <a:lstStyle/>
          <a:p>
            <a:pPr marL="3175" indent="-3175" algn="just" rtl="1">
              <a:buNone/>
            </a:pPr>
            <a:r>
              <a:rPr lang="ar-DZ" sz="2800" b="1" dirty="0" smtClean="0">
                <a:latin typeface="Times New Roman" pitchFamily="18" charset="0"/>
                <a:cs typeface="Times New Roman" pitchFamily="18" charset="0"/>
              </a:rPr>
              <a:t>د. الوسيط البحري</a:t>
            </a:r>
          </a:p>
        </p:txBody>
      </p:sp>
      <p:sp>
        <p:nvSpPr>
          <p:cNvPr id="9" name="Rectangle 8"/>
          <p:cNvSpPr/>
          <p:nvPr/>
        </p:nvSpPr>
        <p:spPr>
          <a:xfrm>
            <a:off x="2405740" y="3114020"/>
            <a:ext cx="5993949" cy="523220"/>
          </a:xfrm>
          <a:prstGeom prst="rect">
            <a:avLst/>
          </a:prstGeom>
        </p:spPr>
        <p:txBody>
          <a:bodyPr wrap="none">
            <a:spAutoFit/>
          </a:bodyPr>
          <a:lstStyle/>
          <a:p>
            <a:pPr algn="r" rtl="1"/>
            <a:r>
              <a:rPr lang="ar-DZ" sz="2800" b="1" dirty="0" smtClean="0">
                <a:solidFill>
                  <a:srgbClr val="FF0000"/>
                </a:solidFill>
                <a:latin typeface="Times New Roman" pitchFamily="18" charset="0"/>
                <a:cs typeface="Times New Roman" pitchFamily="18" charset="0"/>
              </a:rPr>
              <a:t>عناصر البحث(2):  الاتفاقيات الدولية للنقل البحري</a:t>
            </a:r>
            <a:endParaRPr lang="fr-FR" sz="2800" dirty="0">
              <a:solidFill>
                <a:srgbClr val="FF0000"/>
              </a:solidFill>
            </a:endParaRPr>
          </a:p>
        </p:txBody>
      </p:sp>
      <p:sp>
        <p:nvSpPr>
          <p:cNvPr id="12" name="Rectangle 11"/>
          <p:cNvSpPr/>
          <p:nvPr/>
        </p:nvSpPr>
        <p:spPr>
          <a:xfrm>
            <a:off x="1371600" y="3571220"/>
            <a:ext cx="7045518" cy="523220"/>
          </a:xfrm>
          <a:prstGeom prst="rect">
            <a:avLst/>
          </a:prstGeom>
        </p:spPr>
        <p:txBody>
          <a:bodyPr wrap="none">
            <a:spAutoFit/>
          </a:bodyPr>
          <a:lstStyle/>
          <a:p>
            <a:pPr lvl="0" algn="just" rtl="1"/>
            <a:r>
              <a:rPr lang="ar-DZ" sz="2800" b="1" dirty="0" smtClean="0">
                <a:latin typeface="Times New Roman" pitchFamily="18" charset="0"/>
                <a:cs typeface="Times New Roman" pitchFamily="18" charset="0"/>
              </a:rPr>
              <a:t>أ. </a:t>
            </a:r>
            <a:r>
              <a:rPr lang="ar-SA" sz="2800" b="1" dirty="0" smtClean="0">
                <a:latin typeface="Times New Roman" pitchFamily="18" charset="0"/>
                <a:cs typeface="Times New Roman" pitchFamily="18" charset="0"/>
              </a:rPr>
              <a:t>اتفاقية بروكسل لتوحيد القواعد المتعلقة بسندات الشحن: </a:t>
            </a:r>
            <a:endParaRPr lang="ar-DZ" sz="2800" b="1" dirty="0" smtClean="0">
              <a:latin typeface="Times New Roman" pitchFamily="18" charset="0"/>
              <a:cs typeface="Times New Roman" pitchFamily="18" charset="0"/>
            </a:endParaRPr>
          </a:p>
        </p:txBody>
      </p:sp>
      <p:sp>
        <p:nvSpPr>
          <p:cNvPr id="10" name="Espace réservé du contenu 2"/>
          <p:cNvSpPr>
            <a:spLocks noGrp="1"/>
          </p:cNvSpPr>
          <p:nvPr>
            <p:ph idx="1"/>
          </p:nvPr>
        </p:nvSpPr>
        <p:spPr>
          <a:xfrm>
            <a:off x="2667000" y="4170640"/>
            <a:ext cx="5791200" cy="533400"/>
          </a:xfrm>
        </p:spPr>
        <p:txBody>
          <a:bodyPr>
            <a:normAutofit/>
          </a:bodyPr>
          <a:lstStyle/>
          <a:p>
            <a:pPr marL="0" lvl="0" indent="0" algn="just" rtl="1">
              <a:buNone/>
            </a:pPr>
            <a:r>
              <a:rPr lang="ar-DZ" sz="2800" b="1" dirty="0" smtClean="0">
                <a:solidFill>
                  <a:schemeClr val="tx1"/>
                </a:solidFill>
                <a:latin typeface="Times New Roman" pitchFamily="18" charset="0"/>
                <a:cs typeface="Times New Roman" pitchFamily="18" charset="0"/>
              </a:rPr>
              <a:t>ب. </a:t>
            </a:r>
            <a:r>
              <a:rPr lang="ar-SA" sz="2800" b="1" dirty="0" smtClean="0">
                <a:solidFill>
                  <a:schemeClr val="tx1"/>
                </a:solidFill>
                <a:latin typeface="Times New Roman" pitchFamily="18" charset="0"/>
                <a:cs typeface="Times New Roman" pitchFamily="18" charset="0"/>
              </a:rPr>
              <a:t>اتفاقية هامبورغ لنقل البضائع بحرا: </a:t>
            </a:r>
            <a:endParaRPr lang="ar-DZ" sz="2800" b="1" dirty="0" smtClean="0">
              <a:solidFill>
                <a:schemeClr val="tx1"/>
              </a:solidFill>
              <a:latin typeface="Times New Roman" pitchFamily="18" charset="0"/>
              <a:cs typeface="Times New Roman" pitchFamily="18" charset="0"/>
            </a:endParaRPr>
          </a:p>
        </p:txBody>
      </p:sp>
      <p:sp>
        <p:nvSpPr>
          <p:cNvPr id="13" name="Espace réservé du contenu 2"/>
          <p:cNvSpPr txBox="1">
            <a:spLocks/>
          </p:cNvSpPr>
          <p:nvPr/>
        </p:nvSpPr>
        <p:spPr>
          <a:xfrm>
            <a:off x="990600" y="4780240"/>
            <a:ext cx="7467600" cy="533400"/>
          </a:xfrm>
          <a:prstGeom prst="rect">
            <a:avLst/>
          </a:prstGeom>
        </p:spPr>
        <p:txBody>
          <a:bodyPr vert="horz">
            <a:normAutofit/>
          </a:bodyPr>
          <a:lstStyle/>
          <a:p>
            <a:pPr marL="3175" marR="0" lvl="0" indent="-3175"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2800" b="1" i="0" u="none" strike="noStrike" kern="1200" cap="none" spc="0" normalizeH="0" baseline="0" noProof="0" dirty="0" smtClean="0">
                <a:ln>
                  <a:noFill/>
                </a:ln>
                <a:effectLst/>
                <a:uLnTx/>
                <a:uFillTx/>
                <a:latin typeface="Times New Roman" pitchFamily="18" charset="0"/>
                <a:ea typeface="+mn-ea"/>
                <a:cs typeface="Times New Roman" pitchFamily="18" charset="0"/>
              </a:rPr>
              <a:t>ج. </a:t>
            </a:r>
            <a:r>
              <a:rPr kumimoji="0" lang="ar-SA" sz="2800" b="1" i="0" u="none" strike="noStrike" kern="1200" cap="none" spc="0" normalizeH="0" baseline="0" noProof="0" dirty="0" smtClean="0">
                <a:ln>
                  <a:noFill/>
                </a:ln>
                <a:effectLst/>
                <a:uLnTx/>
                <a:uFillTx/>
                <a:latin typeface="Times New Roman" pitchFamily="18" charset="0"/>
                <a:ea typeface="+mn-ea"/>
                <a:cs typeface="Times New Roman" pitchFamily="18" charset="0"/>
              </a:rPr>
              <a:t>اتفاقية روتردام المتعلقة بعقود النقل البحري جزئيا أو كليا: </a:t>
            </a:r>
            <a:endParaRPr kumimoji="0" lang="ar-DZ" sz="2800" b="1" i="0" u="none" strike="noStrike" kern="1200" cap="none" spc="0" normalizeH="0" baseline="0" noProof="0" dirty="0" smtClean="0">
              <a:ln>
                <a:noFill/>
              </a:ln>
              <a:effectLst/>
              <a:uLnTx/>
              <a:uFillTx/>
              <a:latin typeface="Times New Roman" pitchFamily="18" charset="0"/>
              <a:ea typeface="+mn-ea"/>
              <a:cs typeface="Times New Roman" pitchFamily="18" charset="0"/>
            </a:endParaRPr>
          </a:p>
        </p:txBody>
      </p:sp>
      <p:sp>
        <p:nvSpPr>
          <p:cNvPr id="14" name="Rectangle 13"/>
          <p:cNvSpPr/>
          <p:nvPr/>
        </p:nvSpPr>
        <p:spPr>
          <a:xfrm>
            <a:off x="3777340" y="5334000"/>
            <a:ext cx="4639412" cy="523220"/>
          </a:xfrm>
          <a:prstGeom prst="rect">
            <a:avLst/>
          </a:prstGeom>
        </p:spPr>
        <p:txBody>
          <a:bodyPr wrap="none">
            <a:spAutoFit/>
          </a:bodyPr>
          <a:lstStyle/>
          <a:p>
            <a:pPr algn="r" rtl="1"/>
            <a:r>
              <a:rPr lang="ar-DZ" sz="2800" b="1" dirty="0" smtClean="0">
                <a:solidFill>
                  <a:srgbClr val="FF0000"/>
                </a:solidFill>
                <a:latin typeface="Times New Roman" pitchFamily="18" charset="0"/>
                <a:cs typeface="Times New Roman" pitchFamily="18" charset="0"/>
              </a:rPr>
              <a:t>عناصر البحث(3):  سوق النقل البحري</a:t>
            </a:r>
            <a:endParaRPr lang="fr-FR" sz="2800" dirty="0">
              <a:solidFill>
                <a:srgbClr val="FF0000"/>
              </a:solidFill>
            </a:endParaRPr>
          </a:p>
        </p:txBody>
      </p:sp>
      <p:sp>
        <p:nvSpPr>
          <p:cNvPr id="15" name="Espace réservé du contenu 2"/>
          <p:cNvSpPr txBox="1">
            <a:spLocks/>
          </p:cNvSpPr>
          <p:nvPr/>
        </p:nvSpPr>
        <p:spPr>
          <a:xfrm>
            <a:off x="5605312" y="5791200"/>
            <a:ext cx="2743200" cy="5334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lang="ar-DZ" sz="2800" b="1" dirty="0" smtClean="0">
                <a:latin typeface="Times New Roman" pitchFamily="18" charset="0"/>
                <a:cs typeface="Times New Roman" pitchFamily="18" charset="0"/>
              </a:rPr>
              <a:t>أ</a:t>
            </a:r>
            <a:r>
              <a:rPr kumimoji="0" lang="ar-DZ" sz="2800" b="1" i="0" u="none" strike="noStrike" kern="1200" cap="none" spc="0" normalizeH="0" baseline="0" noProof="0" dirty="0" smtClean="0">
                <a:ln>
                  <a:noFill/>
                </a:ln>
                <a:effectLst/>
                <a:uLnTx/>
                <a:uFillTx/>
                <a:latin typeface="Times New Roman" pitchFamily="18" charset="0"/>
                <a:ea typeface="+mn-ea"/>
                <a:cs typeface="Times New Roman" pitchFamily="18" charset="0"/>
              </a:rPr>
              <a:t>. الخطوط المنتظمة:</a:t>
            </a:r>
            <a:endParaRPr kumimoji="0" lang="fr-FR" sz="2800" b="1" i="0" u="none" strike="noStrike" kern="1200" cap="none" spc="0" normalizeH="0" baseline="0" noProof="0" dirty="0" smtClean="0">
              <a:ln>
                <a:noFill/>
              </a:ln>
              <a:effectLst/>
              <a:uLnTx/>
              <a:uFillTx/>
              <a:latin typeface="Times New Roman" pitchFamily="18" charset="0"/>
              <a:ea typeface="+mn-ea"/>
              <a:cs typeface="Times New Roman" pitchFamily="18" charset="0"/>
            </a:endParaRPr>
          </a:p>
          <a:p>
            <a:pPr marL="0" marR="0" lvl="0" indent="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fr-FR" sz="2800" b="0" i="0" u="none" strike="noStrike" kern="1200" cap="none" spc="0" normalizeH="0" baseline="0" noProof="0" dirty="0">
              <a:ln>
                <a:noFill/>
              </a:ln>
              <a:effectLst/>
              <a:uLnTx/>
              <a:uFillTx/>
              <a:latin typeface="+mn-lt"/>
              <a:ea typeface="+mn-ea"/>
              <a:cs typeface="+mn-cs"/>
            </a:endParaRPr>
          </a:p>
        </p:txBody>
      </p:sp>
      <p:sp>
        <p:nvSpPr>
          <p:cNvPr id="16" name="Rectangle 15"/>
          <p:cNvSpPr/>
          <p:nvPr/>
        </p:nvSpPr>
        <p:spPr>
          <a:xfrm>
            <a:off x="6162014" y="6324600"/>
            <a:ext cx="2204450" cy="523220"/>
          </a:xfrm>
          <a:prstGeom prst="rect">
            <a:avLst/>
          </a:prstGeom>
        </p:spPr>
        <p:txBody>
          <a:bodyPr wrap="none">
            <a:spAutoFit/>
          </a:bodyPr>
          <a:lstStyle/>
          <a:p>
            <a:pPr algn="r" rtl="1"/>
            <a:r>
              <a:rPr lang="ar-DZ" sz="2800" b="1" dirty="0" smtClean="0">
                <a:latin typeface="Times New Roman" pitchFamily="18" charset="0"/>
                <a:cs typeface="Times New Roman" pitchFamily="18" charset="0"/>
              </a:rPr>
              <a:t>ب. السفن الجوالة</a:t>
            </a:r>
            <a:endParaRPr lang="fr-FR" sz="28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1000" y="1295400"/>
            <a:ext cx="8458200" cy="685800"/>
          </a:xfrm>
        </p:spPr>
        <p:txBody>
          <a:bodyPr>
            <a:normAutofit/>
          </a:bodyPr>
          <a:lstStyle/>
          <a:p>
            <a:pPr algn="just" rtl="1">
              <a:buNone/>
            </a:pPr>
            <a:r>
              <a:rPr lang="ar-DZ" b="1" dirty="0" smtClean="0">
                <a:solidFill>
                  <a:srgbClr val="FF0000"/>
                </a:solidFill>
                <a:latin typeface="Times New Roman" pitchFamily="18" charset="0"/>
                <a:cs typeface="Times New Roman" pitchFamily="18" charset="0"/>
              </a:rPr>
              <a:t>أ. مجهز السفينة </a:t>
            </a:r>
            <a:r>
              <a:rPr lang="fr-FR" b="1" dirty="0" smtClean="0">
                <a:solidFill>
                  <a:srgbClr val="FF0000"/>
                </a:solidFill>
                <a:latin typeface="Times New Roman" pitchFamily="18" charset="0"/>
                <a:cs typeface="Times New Roman" pitchFamily="18" charset="0"/>
              </a:rPr>
              <a:t>Armateur</a:t>
            </a:r>
            <a:r>
              <a:rPr lang="ar-DZ" b="1" dirty="0" smtClean="0">
                <a:solidFill>
                  <a:srgbClr val="FF0000"/>
                </a:solidFill>
                <a:latin typeface="Times New Roman" pitchFamily="18" charset="0"/>
                <a:cs typeface="Times New Roman" pitchFamily="18" charset="0"/>
              </a:rPr>
              <a:t> </a:t>
            </a:r>
          </a:p>
        </p:txBody>
      </p:sp>
      <p:sp>
        <p:nvSpPr>
          <p:cNvPr id="4" name="Rectangle 3"/>
          <p:cNvSpPr/>
          <p:nvPr/>
        </p:nvSpPr>
        <p:spPr>
          <a:xfrm>
            <a:off x="4054918" y="381000"/>
            <a:ext cx="4729179" cy="646331"/>
          </a:xfrm>
          <a:prstGeom prst="rect">
            <a:avLst/>
          </a:prstGeom>
        </p:spPr>
        <p:txBody>
          <a:bodyPr wrap="none">
            <a:spAutoFit/>
          </a:bodyPr>
          <a:lstStyle/>
          <a:p>
            <a:pPr algn="r" rtl="1"/>
            <a:r>
              <a:rPr lang="ar-DZ" sz="3600" b="1" dirty="0" smtClean="0">
                <a:solidFill>
                  <a:srgbClr val="FF0000"/>
                </a:solidFill>
                <a:latin typeface="Times New Roman" pitchFamily="18" charset="0"/>
                <a:cs typeface="Times New Roman" pitchFamily="18" charset="0"/>
              </a:rPr>
              <a:t>1. المتدخلين في النقل البحري:</a:t>
            </a:r>
            <a:endParaRPr lang="fr-FR" sz="3600" dirty="0"/>
          </a:p>
        </p:txBody>
      </p:sp>
      <p:sp>
        <p:nvSpPr>
          <p:cNvPr id="5" name="Espace réservé du contenu 2"/>
          <p:cNvSpPr txBox="1">
            <a:spLocks/>
          </p:cNvSpPr>
          <p:nvPr/>
        </p:nvSpPr>
        <p:spPr>
          <a:xfrm>
            <a:off x="381000" y="2286000"/>
            <a:ext cx="8458200" cy="990600"/>
          </a:xfrm>
          <a:prstGeom prst="rect">
            <a:avLst/>
          </a:prstGeom>
        </p:spPr>
        <p:txBody>
          <a:bodyPr vert="horz">
            <a:normAutofit/>
          </a:bodyPr>
          <a:lstStyle/>
          <a:p>
            <a:pPr marR="0" lvl="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28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شخص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يقوم باستغلال السفينة لحسابه في تقديم خدمات النقل</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البحري</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ليس ضروري</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أن يكون مالكا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لها:</a:t>
            </a:r>
            <a:r>
              <a:rPr kumimoji="0" lang="ar-DZ" sz="28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قد يكون مستأجر</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لها </a:t>
            </a:r>
            <a:r>
              <a:rPr kumimoji="0" lang="ar-SA" sz="28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ل</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مدة</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محددة</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p>
        </p:txBody>
      </p:sp>
      <p:sp>
        <p:nvSpPr>
          <p:cNvPr id="6" name="Espace réservé du contenu 2"/>
          <p:cNvSpPr txBox="1">
            <a:spLocks/>
          </p:cNvSpPr>
          <p:nvPr/>
        </p:nvSpPr>
        <p:spPr>
          <a:xfrm>
            <a:off x="381000" y="5334000"/>
            <a:ext cx="8458200" cy="990600"/>
          </a:xfrm>
          <a:prstGeom prst="rect">
            <a:avLst/>
          </a:prstGeom>
        </p:spPr>
        <p:txBody>
          <a:bodyPr vert="horz">
            <a:normAutofit/>
          </a:bodyPr>
          <a:lstStyle/>
          <a:p>
            <a:pPr marR="0" lvl="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fr-FR" sz="28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قد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يقوم بإصدار سند</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ات</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الشحن</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ar-DZ" sz="28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استلام وتسليم البضا</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ئ</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ع، شحن</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ها</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وتفريغ</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ها</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عند الاتفاق مع الشاحن، مناول</a:t>
            </a:r>
            <a:r>
              <a:rPr kumimoji="0" lang="ar-DZ" sz="28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تها</a:t>
            </a:r>
            <a:r>
              <a:rPr kumimoji="0" lang="ar-DZ" sz="28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وتستيفها داخل السفينة.</a:t>
            </a:r>
            <a:endParaRPr kumimoji="0" lang="fr-FR" sz="28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7" name="Espace réservé du contenu 2"/>
          <p:cNvSpPr txBox="1">
            <a:spLocks/>
          </p:cNvSpPr>
          <p:nvPr/>
        </p:nvSpPr>
        <p:spPr>
          <a:xfrm>
            <a:off x="381000" y="3810000"/>
            <a:ext cx="8458200" cy="990600"/>
          </a:xfrm>
          <a:prstGeom prst="rect">
            <a:avLst/>
          </a:prstGeom>
        </p:spPr>
        <p:txBody>
          <a:bodyPr vert="horz">
            <a:normAutofit/>
          </a:bodyPr>
          <a:lstStyle/>
          <a:p>
            <a:pPr marR="0" lvl="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28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يلتزم بجعل السفينة صالحة للإبحار من خلال توفير الطاقم، تجهيز السفينة بالعتاد والمؤن ووسائل السلامة</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وكل ما يلزم</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ها</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للملاحة.</a:t>
            </a:r>
          </a:p>
        </p:txBody>
      </p:sp>
    </p:spTree>
  </p:cSld>
  <p:clrMapOvr>
    <a:masterClrMapping/>
  </p:clrMapOvr>
  <p:transition>
    <p:pull dir="rd"/>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66800"/>
            <a:ext cx="8915400" cy="584775"/>
          </a:xfrm>
          <a:prstGeom prst="rect">
            <a:avLst/>
          </a:prstGeom>
        </p:spPr>
        <p:txBody>
          <a:bodyPr wrap="square">
            <a:spAutoFit/>
          </a:bodyPr>
          <a:lstStyle/>
          <a:p>
            <a:pPr algn="r" rtl="1"/>
            <a:r>
              <a:rPr lang="ar-DZ" sz="3200" b="1" dirty="0" smtClean="0">
                <a:solidFill>
                  <a:srgbClr val="FF0000"/>
                </a:solidFill>
                <a:latin typeface="Times New Roman" pitchFamily="18" charset="0"/>
                <a:cs typeface="Times New Roman" pitchFamily="18" charset="0"/>
              </a:rPr>
              <a:t>ب. الوكيل البحري( وكيل السفينة)</a:t>
            </a:r>
            <a:r>
              <a:rPr lang="fr-FR" sz="2400" b="1" dirty="0" smtClean="0">
                <a:solidFill>
                  <a:srgbClr val="FF0000"/>
                </a:solidFill>
                <a:latin typeface="Times New Roman" pitchFamily="18" charset="0"/>
                <a:cs typeface="Times New Roman" pitchFamily="18" charset="0"/>
              </a:rPr>
              <a:t>consignataire (agent maritime) </a:t>
            </a:r>
            <a:r>
              <a:rPr lang="ar-DZ" sz="3200" b="1" dirty="0" smtClean="0">
                <a:solidFill>
                  <a:srgbClr val="FF0000"/>
                </a:solidFill>
                <a:latin typeface="Times New Roman" pitchFamily="18" charset="0"/>
                <a:cs typeface="Times New Roman" pitchFamily="18" charset="0"/>
              </a:rPr>
              <a:t>:</a:t>
            </a:r>
            <a:endParaRPr lang="fr-FR" sz="3200" dirty="0"/>
          </a:p>
        </p:txBody>
      </p:sp>
      <p:sp>
        <p:nvSpPr>
          <p:cNvPr id="5" name="Espace réservé du contenu 2"/>
          <p:cNvSpPr txBox="1">
            <a:spLocks/>
          </p:cNvSpPr>
          <p:nvPr/>
        </p:nvSpPr>
        <p:spPr>
          <a:xfrm>
            <a:off x="381000" y="4114800"/>
            <a:ext cx="8382000" cy="18288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قد يكون الوكيل البحري وكيلاً لمجهز واحد يتولى الأعمال المتعلقة بالحاجات المعتادة الضرورية بجميع السفن التابعة للمجهز والأعمال المناسبة لتنفيذ عقود النقل على تلك السفن، كما قد يكون وكيلاً لعدة مجهزين، وهذا هو الفرض الغالب عملاً.</a:t>
            </a:r>
            <a:endPar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fr-FR" sz="3200" b="0" i="0" u="none" strike="noStrike" kern="1200" cap="none" spc="0" normalizeH="0" baseline="0" noProof="0" dirty="0">
              <a:ln>
                <a:noFill/>
              </a:ln>
              <a:solidFill>
                <a:schemeClr val="tx2"/>
              </a:solidFill>
              <a:effectLst/>
              <a:uLnTx/>
              <a:uFillTx/>
              <a:latin typeface="+mn-lt"/>
              <a:ea typeface="+mn-ea"/>
              <a:cs typeface="+mn-cs"/>
            </a:endParaRPr>
          </a:p>
        </p:txBody>
      </p:sp>
      <p:sp>
        <p:nvSpPr>
          <p:cNvPr id="6" name="Rectangle 5"/>
          <p:cNvSpPr/>
          <p:nvPr/>
        </p:nvSpPr>
        <p:spPr>
          <a:xfrm>
            <a:off x="228600" y="2120205"/>
            <a:ext cx="8534400" cy="1384995"/>
          </a:xfrm>
          <a:prstGeom prst="rect">
            <a:avLst/>
          </a:prstGeom>
        </p:spPr>
        <p:txBody>
          <a:bodyPr wrap="square">
            <a:spAutoFit/>
          </a:bodyPr>
          <a:lstStyle/>
          <a:p>
            <a:pPr algn="just" rtl="1"/>
            <a:r>
              <a:rPr lang="ar-SA" sz="2800" b="1" dirty="0" smtClean="0">
                <a:latin typeface="Times New Roman" pitchFamily="18" charset="0"/>
                <a:cs typeface="Times New Roman" pitchFamily="18" charset="0"/>
              </a:rPr>
              <a:t>شخص أو شركة يعينه المجهز في </a:t>
            </a:r>
            <a:r>
              <a:rPr lang="ar-DZ" sz="2800" b="1" dirty="0" smtClean="0">
                <a:latin typeface="Times New Roman" pitchFamily="18" charset="0"/>
                <a:cs typeface="Times New Roman" pitchFamily="18" charset="0"/>
              </a:rPr>
              <a:t>الميناء </a:t>
            </a:r>
            <a:r>
              <a:rPr lang="ar-SA" sz="2800" b="1" dirty="0" err="1" smtClean="0">
                <a:latin typeface="Times New Roman" pitchFamily="18" charset="0"/>
                <a:cs typeface="Times New Roman" pitchFamily="18" charset="0"/>
              </a:rPr>
              <a:t>لينوب</a:t>
            </a:r>
            <a:r>
              <a:rPr lang="ar-SA" sz="2800" b="1" dirty="0" smtClean="0">
                <a:latin typeface="Times New Roman" pitchFamily="18" charset="0"/>
                <a:cs typeface="Times New Roman" pitchFamily="18" charset="0"/>
              </a:rPr>
              <a:t> عنه في </a:t>
            </a:r>
            <a:r>
              <a:rPr lang="ar-DZ" sz="2800" b="1" dirty="0" smtClean="0">
                <a:latin typeface="Times New Roman" pitchFamily="18" charset="0"/>
                <a:cs typeface="Times New Roman" pitchFamily="18" charset="0"/>
              </a:rPr>
              <a:t>القيام </a:t>
            </a:r>
            <a:r>
              <a:rPr lang="ar-DZ" sz="2800" b="1" dirty="0" err="1" smtClean="0">
                <a:latin typeface="Times New Roman" pitchFamily="18" charset="0"/>
                <a:cs typeface="Times New Roman" pitchFamily="18" charset="0"/>
              </a:rPr>
              <a:t>ب</a:t>
            </a:r>
            <a:r>
              <a:rPr lang="ar-SA" sz="2800" b="1" dirty="0" smtClean="0">
                <a:latin typeface="Times New Roman" pitchFamily="18" charset="0"/>
                <a:cs typeface="Times New Roman" pitchFamily="18" charset="0"/>
              </a:rPr>
              <a:t>الأعمال </a:t>
            </a:r>
            <a:r>
              <a:rPr lang="ar-DZ" sz="2800" b="1" dirty="0" smtClean="0">
                <a:latin typeface="Times New Roman" pitchFamily="18" charset="0"/>
                <a:cs typeface="Times New Roman" pitchFamily="18" charset="0"/>
              </a:rPr>
              <a:t>وتوفير الاحتياجات </a:t>
            </a:r>
            <a:r>
              <a:rPr lang="ar-SA" sz="2800" b="1" dirty="0" smtClean="0">
                <a:latin typeface="Times New Roman" pitchFamily="18" charset="0"/>
                <a:cs typeface="Times New Roman" pitchFamily="18" charset="0"/>
              </a:rPr>
              <a:t>الضرورية للسفينة</a:t>
            </a:r>
            <a:r>
              <a:rPr lang="ar-DZ" sz="2800" b="1" dirty="0" smtClean="0">
                <a:latin typeface="Times New Roman" pitchFamily="18" charset="0"/>
                <a:cs typeface="Times New Roman" pitchFamily="18" charset="0"/>
              </a:rPr>
              <a:t> أثناء الرحلة أو الرسو بالميناء، التي لا يقوم بها الربان شخصيا.</a:t>
            </a:r>
            <a:endParaRPr lang="fr-FR" sz="2800" b="1" dirty="0">
              <a:latin typeface="Times New Roman" pitchFamily="18" charset="0"/>
              <a:cs typeface="Times New Roman" pitchFamily="18" charset="0"/>
            </a:endParaRPr>
          </a:p>
        </p:txBody>
      </p:sp>
    </p:spTree>
  </p:cSld>
  <p:clrMapOvr>
    <a:masterClrMapping/>
  </p:clrMapOvr>
  <p:transition>
    <p:pull dir="ru"/>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917448"/>
            <a:ext cx="8610600" cy="892552"/>
          </a:xfrm>
          <a:prstGeom prst="rect">
            <a:avLst/>
          </a:prstGeom>
        </p:spPr>
        <p:txBody>
          <a:bodyPr wrap="square">
            <a:spAutoFit/>
          </a:bodyPr>
          <a:lstStyle/>
          <a:p>
            <a:pPr lvl="0" algn="just" rtl="1">
              <a:buClr>
                <a:srgbClr val="FF0000"/>
              </a:buClr>
              <a:buSzPct val="80000"/>
              <a:buFont typeface="Wingdings" pitchFamily="2" charset="2"/>
              <a:buChar char="§"/>
            </a:pPr>
            <a:r>
              <a:rPr lang="ar-DZ" sz="2600" b="1" dirty="0" smtClean="0">
                <a:latin typeface="Times New Roman" pitchFamily="18" charset="0"/>
                <a:cs typeface="Times New Roman" pitchFamily="18" charset="0"/>
              </a:rPr>
              <a:t> الاتصال بالهيئات المكلفة بالتربيط البحري عند صول السفينة إلى المرسى أو الرصيف المخصص لها من طرف سلطات الميناء.</a:t>
            </a:r>
            <a:endParaRPr lang="fr-FR" sz="2600" b="1" dirty="0" smtClean="0">
              <a:latin typeface="Times New Roman" pitchFamily="18" charset="0"/>
              <a:cs typeface="Times New Roman" pitchFamily="18" charset="0"/>
            </a:endParaRPr>
          </a:p>
        </p:txBody>
      </p:sp>
      <p:sp>
        <p:nvSpPr>
          <p:cNvPr id="5" name="Rectangle 4"/>
          <p:cNvSpPr/>
          <p:nvPr/>
        </p:nvSpPr>
        <p:spPr>
          <a:xfrm>
            <a:off x="2438400" y="381000"/>
            <a:ext cx="5040162" cy="584775"/>
          </a:xfrm>
          <a:prstGeom prst="rect">
            <a:avLst/>
          </a:prstGeom>
        </p:spPr>
        <p:txBody>
          <a:bodyPr wrap="none">
            <a:spAutoFit/>
          </a:bodyPr>
          <a:lstStyle/>
          <a:p>
            <a:pPr lvl="0" algn="just" rtl="1"/>
            <a:r>
              <a:rPr lang="ar-DZ" sz="3200" b="1" dirty="0" smtClean="0">
                <a:solidFill>
                  <a:srgbClr val="FF0000"/>
                </a:solidFill>
                <a:latin typeface="Times New Roman" pitchFamily="18" charset="0"/>
                <a:cs typeface="Times New Roman" pitchFamily="18" charset="0"/>
              </a:rPr>
              <a:t>مهام الوكيل البحري (وكيل السفينة): </a:t>
            </a:r>
          </a:p>
        </p:txBody>
      </p:sp>
      <p:sp>
        <p:nvSpPr>
          <p:cNvPr id="6" name="Rectangle 5"/>
          <p:cNvSpPr/>
          <p:nvPr/>
        </p:nvSpPr>
        <p:spPr>
          <a:xfrm>
            <a:off x="228600" y="3908048"/>
            <a:ext cx="8610600" cy="892552"/>
          </a:xfrm>
          <a:prstGeom prst="rect">
            <a:avLst/>
          </a:prstGeom>
        </p:spPr>
        <p:txBody>
          <a:bodyPr wrap="square">
            <a:spAutoFit/>
          </a:bodyPr>
          <a:lstStyle/>
          <a:p>
            <a:pPr lvl="0" algn="just" rtl="1">
              <a:buClr>
                <a:srgbClr val="FF0000"/>
              </a:buClr>
              <a:buSzPct val="80000"/>
              <a:buFont typeface="Wingdings" pitchFamily="2" charset="2"/>
              <a:buChar char="§"/>
            </a:pPr>
            <a:r>
              <a:rPr lang="ar-DZ" sz="2600" b="1" dirty="0" smtClean="0">
                <a:latin typeface="Times New Roman" pitchFamily="18" charset="0"/>
                <a:cs typeface="Times New Roman" pitchFamily="18" charset="0"/>
              </a:rPr>
              <a:t> التعاقد مع مقاولي المناولة(الشحن والتفريغ) في الميناء نيابة عن مجهز السفينة، لتحميل وتفريغ البضائع وتستيفها داخل وعلى السفينة وتربيطها بإحكام.</a:t>
            </a:r>
            <a:endParaRPr lang="fr-FR" sz="2600" b="1" dirty="0" smtClean="0">
              <a:latin typeface="Times New Roman" pitchFamily="18" charset="0"/>
              <a:cs typeface="Times New Roman" pitchFamily="18" charset="0"/>
            </a:endParaRPr>
          </a:p>
        </p:txBody>
      </p:sp>
      <p:sp>
        <p:nvSpPr>
          <p:cNvPr id="8" name="Espace réservé du contenu 2"/>
          <p:cNvSpPr txBox="1">
            <a:spLocks/>
          </p:cNvSpPr>
          <p:nvPr/>
        </p:nvSpPr>
        <p:spPr>
          <a:xfrm>
            <a:off x="304800" y="4800600"/>
            <a:ext cx="8534400" cy="533400"/>
          </a:xfrm>
          <a:prstGeom prst="rect">
            <a:avLst/>
          </a:prstGeom>
        </p:spPr>
        <p:txBody>
          <a:bodyPr vert="horz">
            <a:noAutofit/>
          </a:bodyPr>
          <a:lstStyle/>
          <a:p>
            <a:pPr marL="0" marR="0" lvl="0" indent="0" algn="just" defTabSz="914400" rtl="1" eaLnBrk="1" fontAlgn="auto" latinLnBrk="0" hangingPunct="1">
              <a:lnSpc>
                <a:spcPct val="100000"/>
              </a:lnSpc>
              <a:spcBef>
                <a:spcPct val="20000"/>
              </a:spcBef>
              <a:spcAft>
                <a:spcPts val="0"/>
              </a:spcAft>
              <a:buClr>
                <a:srgbClr val="FF0000"/>
              </a:buClr>
              <a:buSzPct val="80000"/>
              <a:buFont typeface="Wingdings" pitchFamily="2" charset="2"/>
              <a:buChar char="§"/>
              <a:tabLst/>
              <a:defRPr/>
            </a:pPr>
            <a:r>
              <a:rPr kumimoji="0" lang="ar-DZ" sz="2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تسهيل إجراءات تزويد السفينة بالمؤن والوقود والمياه وأي متطلبات أخرى.</a:t>
            </a:r>
            <a:endParaRPr kumimoji="0" lang="fr-FR" sz="2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9" name="Espace réservé du contenu 2"/>
          <p:cNvSpPr txBox="1">
            <a:spLocks/>
          </p:cNvSpPr>
          <p:nvPr/>
        </p:nvSpPr>
        <p:spPr>
          <a:xfrm>
            <a:off x="304800" y="5410200"/>
            <a:ext cx="8534400" cy="1371600"/>
          </a:xfrm>
          <a:prstGeom prst="rect">
            <a:avLst/>
          </a:prstGeom>
        </p:spPr>
        <p:txBody>
          <a:bodyPr vert="horz">
            <a:noAutofit/>
          </a:bodyPr>
          <a:lstStyle/>
          <a:p>
            <a:pPr marL="0" marR="0" lvl="0" indent="0" algn="just" defTabSz="914400" rtl="1" eaLnBrk="1" fontAlgn="auto" latinLnBrk="0" hangingPunct="1">
              <a:lnSpc>
                <a:spcPct val="100000"/>
              </a:lnSpc>
              <a:spcBef>
                <a:spcPct val="20000"/>
              </a:spcBef>
              <a:spcAft>
                <a:spcPts val="0"/>
              </a:spcAft>
              <a:buClr>
                <a:srgbClr val="FF0000"/>
              </a:buClr>
              <a:buSzPct val="80000"/>
              <a:buFont typeface="Wingdings" pitchFamily="2" charset="2"/>
              <a:buChar char="§"/>
              <a:tabLst/>
              <a:defRPr/>
            </a:pPr>
            <a:r>
              <a:rPr kumimoji="0" lang="ar-DZ" sz="2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توفير الخدمات اللازمة للسفينة والطاقم، كاستقبال الطاقم وتسفيره، حجز الخدمات الطبية.</a:t>
            </a:r>
            <a:endParaRPr kumimoji="0" lang="fr-FR" sz="2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0" marR="0" lvl="0" indent="0" algn="just" defTabSz="914400" rtl="1" eaLnBrk="1" fontAlgn="auto" latinLnBrk="0" hangingPunct="1">
              <a:lnSpc>
                <a:spcPct val="100000"/>
              </a:lnSpc>
              <a:spcBef>
                <a:spcPct val="20000"/>
              </a:spcBef>
              <a:spcAft>
                <a:spcPts val="0"/>
              </a:spcAft>
              <a:buClr>
                <a:srgbClr val="FF0000"/>
              </a:buClr>
              <a:buSzPct val="80000"/>
              <a:buFont typeface="Wingdings" pitchFamily="2" charset="2"/>
              <a:buChar char="§"/>
              <a:tabLst/>
              <a:defRPr/>
            </a:pPr>
            <a:r>
              <a:rPr kumimoji="0" lang="ar-DZ" sz="2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إجراء الترتيبات اللازمة  للإصلاحات والصيانة والتنظيف الضرورية للسفينة.</a:t>
            </a:r>
            <a:endParaRPr kumimoji="0" lang="fr-FR" sz="2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12" name="Espace réservé du contenu 2"/>
          <p:cNvSpPr>
            <a:spLocks noGrp="1"/>
          </p:cNvSpPr>
          <p:nvPr>
            <p:ph idx="1"/>
          </p:nvPr>
        </p:nvSpPr>
        <p:spPr>
          <a:xfrm>
            <a:off x="304800" y="1143000"/>
            <a:ext cx="8534400" cy="914400"/>
          </a:xfrm>
        </p:spPr>
        <p:txBody>
          <a:bodyPr>
            <a:noAutofit/>
          </a:bodyPr>
          <a:lstStyle/>
          <a:p>
            <a:pPr marL="0" lvl="0" indent="0" algn="just" rtl="1">
              <a:buClr>
                <a:srgbClr val="FF0000"/>
              </a:buClr>
              <a:buSzPct val="80000"/>
              <a:buFont typeface="Wingdings" pitchFamily="2" charset="2"/>
              <a:buChar char="§"/>
            </a:pPr>
            <a:r>
              <a:rPr lang="ar-DZ" sz="2600" b="1" dirty="0" smtClean="0">
                <a:solidFill>
                  <a:schemeClr val="tx1"/>
                </a:solidFill>
                <a:latin typeface="Times New Roman" pitchFamily="18" charset="0"/>
                <a:cs typeface="Times New Roman" pitchFamily="18" charset="0"/>
              </a:rPr>
              <a:t> تخزين البضائع بعد استلامها من الشاحنين أو وكلائهم في انتظار شحنها، أو استلامها من ربان السفينة وتخزينها في انتظار تسليمها لأصحابها.</a:t>
            </a:r>
            <a:endParaRPr lang="fr-FR" sz="2600" b="1" dirty="0" smtClean="0">
              <a:solidFill>
                <a:schemeClr val="tx1"/>
              </a:solidFill>
              <a:latin typeface="Times New Roman" pitchFamily="18" charset="0"/>
              <a:cs typeface="Times New Roman" pitchFamily="18" charset="0"/>
            </a:endParaRPr>
          </a:p>
        </p:txBody>
      </p:sp>
      <p:sp>
        <p:nvSpPr>
          <p:cNvPr id="13" name="Espace réservé du contenu 2"/>
          <p:cNvSpPr txBox="1">
            <a:spLocks/>
          </p:cNvSpPr>
          <p:nvPr/>
        </p:nvSpPr>
        <p:spPr>
          <a:xfrm>
            <a:off x="304800" y="2209800"/>
            <a:ext cx="8534400" cy="533400"/>
          </a:xfrm>
          <a:prstGeom prst="rect">
            <a:avLst/>
          </a:prstGeom>
        </p:spPr>
        <p:txBody>
          <a:bodyPr vert="horz">
            <a:noAutofit/>
          </a:bodyPr>
          <a:lstStyle/>
          <a:p>
            <a:pPr marL="0" marR="0" lvl="0" indent="0" algn="just" defTabSz="914400" rtl="1" eaLnBrk="1" fontAlgn="auto" latinLnBrk="0" hangingPunct="1">
              <a:lnSpc>
                <a:spcPct val="100000"/>
              </a:lnSpc>
              <a:spcBef>
                <a:spcPct val="20000"/>
              </a:spcBef>
              <a:spcAft>
                <a:spcPts val="0"/>
              </a:spcAft>
              <a:buClr>
                <a:srgbClr val="FF0000"/>
              </a:buClr>
              <a:buSzPct val="80000"/>
              <a:buFont typeface="Wingdings" pitchFamily="2" charset="2"/>
              <a:buChar char="§"/>
              <a:tabLst/>
              <a:defRPr/>
            </a:pPr>
            <a:r>
              <a:rPr kumimoji="0" lang="ar-DZ" sz="2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تحصيل قيمة النوالين المستحقة، وتحرير سندات الشحن وتسليمها للشاحنين.</a:t>
            </a:r>
            <a:endParaRPr kumimoji="0" lang="fr-FR" sz="2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ransition>
    <p:zoom dir="in"/>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66800"/>
            <a:ext cx="8686800" cy="584775"/>
          </a:xfrm>
          <a:prstGeom prst="rect">
            <a:avLst/>
          </a:prstGeom>
        </p:spPr>
        <p:txBody>
          <a:bodyPr wrap="square">
            <a:spAutoFit/>
          </a:bodyPr>
          <a:lstStyle/>
          <a:p>
            <a:pPr marL="3175" indent="-3175" algn="just" rtl="1">
              <a:buNone/>
            </a:pPr>
            <a:r>
              <a:rPr lang="ar-DZ" sz="3200" b="1" dirty="0" smtClean="0">
                <a:solidFill>
                  <a:srgbClr val="FF0000"/>
                </a:solidFill>
                <a:latin typeface="Times New Roman" pitchFamily="18" charset="0"/>
                <a:cs typeface="Times New Roman" pitchFamily="18" charset="0"/>
              </a:rPr>
              <a:t>ج. وكيل الشحن والعبور </a:t>
            </a:r>
            <a:r>
              <a:rPr lang="fr-FR" sz="3200" b="1" dirty="0" smtClean="0">
                <a:solidFill>
                  <a:srgbClr val="FF0000"/>
                </a:solidFill>
                <a:latin typeface="Times New Roman" pitchFamily="18" charset="0"/>
                <a:cs typeface="Times New Roman" pitchFamily="18" charset="0"/>
              </a:rPr>
              <a:t>Transitaire (</a:t>
            </a:r>
            <a:r>
              <a:rPr lang="fr-FR" sz="3200" b="1" dirty="0" err="1" smtClean="0">
                <a:solidFill>
                  <a:srgbClr val="FF0000"/>
                </a:solidFill>
                <a:latin typeface="Times New Roman" pitchFamily="18" charset="0"/>
                <a:cs typeface="Times New Roman" pitchFamily="18" charset="0"/>
              </a:rPr>
              <a:t>Forworder</a:t>
            </a:r>
            <a:r>
              <a:rPr lang="fr-FR" sz="3200" b="1" dirty="0" smtClean="0">
                <a:solidFill>
                  <a:srgbClr val="FF0000"/>
                </a:solidFill>
                <a:latin typeface="Times New Roman" pitchFamily="18" charset="0"/>
                <a:cs typeface="Times New Roman" pitchFamily="18" charset="0"/>
              </a:rPr>
              <a:t>)</a:t>
            </a:r>
            <a:r>
              <a:rPr lang="ar-DZ" sz="3200" b="1" dirty="0" smtClean="0">
                <a:solidFill>
                  <a:srgbClr val="FF0000"/>
                </a:solidFill>
                <a:latin typeface="Times New Roman" pitchFamily="18" charset="0"/>
                <a:cs typeface="Times New Roman" pitchFamily="18" charset="0"/>
              </a:rPr>
              <a:t>:</a:t>
            </a:r>
          </a:p>
        </p:txBody>
      </p:sp>
      <p:sp>
        <p:nvSpPr>
          <p:cNvPr id="5" name="Rectangle 4"/>
          <p:cNvSpPr/>
          <p:nvPr/>
        </p:nvSpPr>
        <p:spPr>
          <a:xfrm>
            <a:off x="304800" y="2932093"/>
            <a:ext cx="8305800" cy="954107"/>
          </a:xfrm>
          <a:prstGeom prst="rect">
            <a:avLst/>
          </a:prstGeom>
        </p:spPr>
        <p:txBody>
          <a:bodyPr wrap="square">
            <a:spAutoFit/>
          </a:bodyPr>
          <a:lstStyle/>
          <a:p>
            <a:pPr marL="3175" indent="-3175" algn="just" rtl="1">
              <a:buNone/>
            </a:pPr>
            <a:r>
              <a:rPr lang="ar-DZ" sz="2800" b="1" dirty="0" smtClean="0">
                <a:latin typeface="Times New Roman" pitchFamily="18" charset="0"/>
                <a:cs typeface="Times New Roman" pitchFamily="18" charset="0"/>
              </a:rPr>
              <a:t>لا يتجاوز مهمته الظرفية إطار ساحة الميناء أو النقطة الحدودية التي يتدخل فيها.</a:t>
            </a:r>
            <a:r>
              <a:rPr lang="fr-FR" sz="2800" b="1" dirty="0" smtClean="0">
                <a:latin typeface="Times New Roman" pitchFamily="18" charset="0"/>
                <a:cs typeface="Times New Roman" pitchFamily="18" charset="0"/>
              </a:rPr>
              <a:t> </a:t>
            </a:r>
            <a:endParaRPr lang="ar-DZ" sz="2800" b="1" dirty="0" smtClean="0">
              <a:latin typeface="Times New Roman" pitchFamily="18" charset="0"/>
              <a:cs typeface="Times New Roman" pitchFamily="18" charset="0"/>
            </a:endParaRPr>
          </a:p>
        </p:txBody>
      </p:sp>
      <p:sp>
        <p:nvSpPr>
          <p:cNvPr id="6" name="Rectangle 5"/>
          <p:cNvSpPr/>
          <p:nvPr/>
        </p:nvSpPr>
        <p:spPr>
          <a:xfrm>
            <a:off x="304800" y="1752600"/>
            <a:ext cx="8382000" cy="954107"/>
          </a:xfrm>
          <a:prstGeom prst="rect">
            <a:avLst/>
          </a:prstGeom>
        </p:spPr>
        <p:txBody>
          <a:bodyPr wrap="square">
            <a:spAutoFit/>
          </a:bodyPr>
          <a:lstStyle/>
          <a:p>
            <a:pPr algn="just" rtl="1"/>
            <a:r>
              <a:rPr lang="ar-SA" sz="2800" b="1" dirty="0" smtClean="0">
                <a:latin typeface="Times New Roman" pitchFamily="18" charset="0"/>
                <a:cs typeface="Times New Roman" pitchFamily="18" charset="0"/>
              </a:rPr>
              <a:t>شخص وسيط مكلف تسلّم البضاعة من الناقل البحري وإعادة إرسالها بمعرفة ناقل آخر، بحري أو بري أو جوي</a:t>
            </a:r>
            <a:r>
              <a:rPr lang="ar-DZ" sz="2800" b="1" dirty="0" smtClean="0">
                <a:solidFill>
                  <a:srgbClr val="FF0000"/>
                </a:solidFill>
                <a:latin typeface="Times New Roman" pitchFamily="18" charset="0"/>
                <a:cs typeface="Times New Roman" pitchFamily="18" charset="0"/>
              </a:rPr>
              <a:t>(أو العكس</a:t>
            </a:r>
            <a:r>
              <a:rPr lang="ar-DZ" sz="2800" b="1" dirty="0" smtClean="0">
                <a:latin typeface="Times New Roman" pitchFamily="18" charset="0"/>
                <a:cs typeface="Times New Roman" pitchFamily="18" charset="0"/>
              </a:rPr>
              <a:t>)</a:t>
            </a:r>
            <a:r>
              <a:rPr lang="ar-SA" sz="2800" b="1" dirty="0" smtClean="0">
                <a:latin typeface="Times New Roman" pitchFamily="18" charset="0"/>
                <a:cs typeface="Times New Roman" pitchFamily="18" charset="0"/>
              </a:rPr>
              <a:t>. </a:t>
            </a:r>
            <a:endParaRPr lang="fr-FR" sz="2800" b="1" dirty="0">
              <a:latin typeface="Times New Roman" pitchFamily="18" charset="0"/>
              <a:cs typeface="Times New Roman" pitchFamily="18" charset="0"/>
            </a:endParaRPr>
          </a:p>
        </p:txBody>
      </p:sp>
      <p:sp>
        <p:nvSpPr>
          <p:cNvPr id="7" name="Rectangle 6"/>
          <p:cNvSpPr/>
          <p:nvPr/>
        </p:nvSpPr>
        <p:spPr>
          <a:xfrm>
            <a:off x="152400" y="4151293"/>
            <a:ext cx="8382000" cy="954107"/>
          </a:xfrm>
          <a:prstGeom prst="rect">
            <a:avLst/>
          </a:prstGeom>
        </p:spPr>
        <p:txBody>
          <a:bodyPr wrap="square">
            <a:spAutoFit/>
          </a:bodyPr>
          <a:lstStyle/>
          <a:p>
            <a:pPr algn="just" rtl="1"/>
            <a:r>
              <a:rPr lang="ar-SA" sz="2800" b="1" dirty="0" smtClean="0">
                <a:latin typeface="Times New Roman" pitchFamily="18" charset="0"/>
                <a:cs typeface="Times New Roman" pitchFamily="18" charset="0"/>
              </a:rPr>
              <a:t>عمل وكيل العبور يتم في الفترة التي تفصل بين مرحلتي رحلة واحدة للبضاعة</a:t>
            </a:r>
            <a:r>
              <a:rPr lang="ar-DZ" sz="2800" b="1" dirty="0" smtClean="0">
                <a:latin typeface="Times New Roman" pitchFamily="18" charset="0"/>
                <a:cs typeface="Times New Roman" pitchFamily="18" charset="0"/>
              </a:rPr>
              <a:t>. </a:t>
            </a:r>
            <a:endParaRPr lang="fr-FR" sz="2800" b="1" dirty="0">
              <a:latin typeface="Times New Roman" pitchFamily="18" charset="0"/>
              <a:cs typeface="Times New Roman" pitchFamily="18" charset="0"/>
            </a:endParaRPr>
          </a:p>
        </p:txBody>
      </p:sp>
      <p:sp>
        <p:nvSpPr>
          <p:cNvPr id="8" name="Rectangle 7"/>
          <p:cNvSpPr/>
          <p:nvPr/>
        </p:nvSpPr>
        <p:spPr>
          <a:xfrm>
            <a:off x="228600" y="5181600"/>
            <a:ext cx="8382000" cy="954107"/>
          </a:xfrm>
          <a:prstGeom prst="rect">
            <a:avLst/>
          </a:prstGeom>
        </p:spPr>
        <p:txBody>
          <a:bodyPr wrap="square">
            <a:spAutoFit/>
          </a:bodyPr>
          <a:lstStyle/>
          <a:p>
            <a:pPr algn="just" rtl="1"/>
            <a:r>
              <a:rPr lang="ar-SA" sz="2800" b="1" dirty="0" smtClean="0">
                <a:latin typeface="Times New Roman" pitchFamily="18" charset="0"/>
                <a:cs typeface="Times New Roman" pitchFamily="18" charset="0"/>
              </a:rPr>
              <a:t>يجري جميع الأعمال القانونية والمادية والثانوية، لحساب موكله للوصل بين مرحلتي الرحلة الواحدة للبضاعة بغية وصولها غايتها النهائية.</a:t>
            </a:r>
            <a:endParaRPr lang="fr-FR" sz="2800" b="1" dirty="0">
              <a:latin typeface="Times New Roman" pitchFamily="18" charset="0"/>
              <a:cs typeface="Times New Roman"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19400" y="457200"/>
            <a:ext cx="3810000" cy="609600"/>
          </a:xfrm>
        </p:spPr>
        <p:txBody>
          <a:bodyPr>
            <a:normAutofit/>
          </a:bodyPr>
          <a:lstStyle/>
          <a:p>
            <a:pPr marL="3175" indent="-3175" algn="just" rtl="1">
              <a:buNone/>
            </a:pPr>
            <a:r>
              <a:rPr lang="ar-DZ" b="1" dirty="0" smtClean="0">
                <a:solidFill>
                  <a:srgbClr val="FF0000"/>
                </a:solidFill>
                <a:latin typeface="Times New Roman" pitchFamily="18" charset="0"/>
                <a:cs typeface="Times New Roman" pitchFamily="18" charset="0"/>
              </a:rPr>
              <a:t>مهام وكيل الشحن والعبور</a:t>
            </a:r>
            <a:endParaRPr lang="fr-FR" b="1" dirty="0">
              <a:solidFill>
                <a:srgbClr val="FF0000"/>
              </a:solidFill>
            </a:endParaRPr>
          </a:p>
        </p:txBody>
      </p:sp>
      <p:sp>
        <p:nvSpPr>
          <p:cNvPr id="4" name="Espace réservé du contenu 2"/>
          <p:cNvSpPr txBox="1">
            <a:spLocks/>
          </p:cNvSpPr>
          <p:nvPr/>
        </p:nvSpPr>
        <p:spPr>
          <a:xfrm>
            <a:off x="228600" y="1295400"/>
            <a:ext cx="8610600" cy="533400"/>
          </a:xfrm>
          <a:prstGeom prst="rect">
            <a:avLst/>
          </a:prstGeom>
        </p:spPr>
        <p:txBody>
          <a:bodyPr vert="horz">
            <a:normAutofit/>
          </a:bodyPr>
          <a:lstStyle/>
          <a:p>
            <a:pPr marL="3175" marR="0" lvl="0" indent="50800" algn="just" defTabSz="914400" rtl="1" eaLnBrk="1" fontAlgn="auto" latinLnBrk="0" hangingPunct="1">
              <a:lnSpc>
                <a:spcPct val="100000"/>
              </a:lnSpc>
              <a:spcBef>
                <a:spcPct val="20000"/>
              </a:spcBef>
              <a:spcAft>
                <a:spcPts val="0"/>
              </a:spcAft>
              <a:buClr>
                <a:srgbClr val="FF0000"/>
              </a:buClr>
              <a:buSzPct val="80000"/>
              <a:buFont typeface="Wingdings" pitchFamily="2" charset="2"/>
              <a:buChar char="§"/>
              <a:tabLst/>
              <a:defRPr/>
            </a:pP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استقبال وتسجيل طلبات الشاحنين واستلام البضائع منهم؛</a:t>
            </a:r>
            <a:endParaRPr kumimoji="0" lang="fr-FR" sz="3200" b="1" i="0" u="none" strike="noStrike" kern="1200" cap="none" spc="0" normalizeH="0" baseline="0" noProof="0" dirty="0">
              <a:ln>
                <a:noFill/>
              </a:ln>
              <a:solidFill>
                <a:srgbClr val="FF0000"/>
              </a:solidFill>
              <a:effectLst/>
              <a:uLnTx/>
              <a:uFillTx/>
              <a:latin typeface="+mn-lt"/>
              <a:ea typeface="+mn-ea"/>
              <a:cs typeface="+mn-cs"/>
            </a:endParaRPr>
          </a:p>
        </p:txBody>
      </p:sp>
      <p:sp>
        <p:nvSpPr>
          <p:cNvPr id="5" name="Espace réservé du contenu 2"/>
          <p:cNvSpPr txBox="1">
            <a:spLocks/>
          </p:cNvSpPr>
          <p:nvPr/>
        </p:nvSpPr>
        <p:spPr>
          <a:xfrm>
            <a:off x="228600" y="2057400"/>
            <a:ext cx="8610600" cy="609600"/>
          </a:xfrm>
          <a:prstGeom prst="rect">
            <a:avLst/>
          </a:prstGeom>
        </p:spPr>
        <p:txBody>
          <a:bodyPr vert="horz">
            <a:normAutofit/>
          </a:bodyPr>
          <a:lstStyle/>
          <a:p>
            <a:pPr marL="3175" marR="0" lvl="0" indent="50800" algn="just" defTabSz="914400" rtl="1" eaLnBrk="1" fontAlgn="auto" latinLnBrk="0" hangingPunct="1">
              <a:lnSpc>
                <a:spcPct val="100000"/>
              </a:lnSpc>
              <a:spcBef>
                <a:spcPct val="20000"/>
              </a:spcBef>
              <a:spcAft>
                <a:spcPts val="0"/>
              </a:spcAft>
              <a:buClr>
                <a:srgbClr val="FF0000"/>
              </a:buClr>
              <a:buSzPct val="80000"/>
              <a:buFont typeface="Wingdings" pitchFamily="2" charset="2"/>
              <a:buChar char="§"/>
              <a:tabLst/>
              <a:defRPr/>
            </a:pP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البحث عن وسائل النقل الملائمة للشاحنين:</a:t>
            </a:r>
            <a:r>
              <a:rPr kumimoji="0" lang="ar-DZ" sz="28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DZ" sz="24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حسب </a:t>
            </a:r>
            <a:r>
              <a:rPr kumimoji="0" lang="ar-DZ" sz="24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البضاعة والآجال المطلوبة؛</a:t>
            </a:r>
            <a:endParaRPr kumimoji="0" lang="fr-FR" sz="3200" b="1" i="0" u="none" strike="noStrike" kern="1200" cap="none" spc="0" normalizeH="0" baseline="0" noProof="0" dirty="0">
              <a:ln>
                <a:noFill/>
              </a:ln>
              <a:solidFill>
                <a:srgbClr val="FF0000"/>
              </a:solidFill>
              <a:effectLst/>
              <a:uLnTx/>
              <a:uFillTx/>
              <a:latin typeface="+mn-lt"/>
              <a:ea typeface="+mn-ea"/>
              <a:cs typeface="+mn-cs"/>
            </a:endParaRPr>
          </a:p>
        </p:txBody>
      </p:sp>
      <p:sp>
        <p:nvSpPr>
          <p:cNvPr id="6" name="Espace réservé du contenu 2"/>
          <p:cNvSpPr txBox="1">
            <a:spLocks/>
          </p:cNvSpPr>
          <p:nvPr/>
        </p:nvSpPr>
        <p:spPr>
          <a:xfrm>
            <a:off x="228600" y="2895600"/>
            <a:ext cx="8610600" cy="533400"/>
          </a:xfrm>
          <a:prstGeom prst="rect">
            <a:avLst/>
          </a:prstGeom>
        </p:spPr>
        <p:txBody>
          <a:bodyPr vert="horz">
            <a:normAutofit/>
          </a:bodyPr>
          <a:lstStyle/>
          <a:p>
            <a:pPr marL="3175" marR="0" lvl="0" indent="50800" algn="just" defTabSz="914400" rtl="1" eaLnBrk="1" fontAlgn="auto" latinLnBrk="0" hangingPunct="1">
              <a:lnSpc>
                <a:spcPct val="100000"/>
              </a:lnSpc>
              <a:spcBef>
                <a:spcPct val="20000"/>
              </a:spcBef>
              <a:spcAft>
                <a:spcPts val="0"/>
              </a:spcAft>
              <a:buClr>
                <a:srgbClr val="FF0000"/>
              </a:buClr>
              <a:buSzPct val="80000"/>
              <a:buFont typeface="Wingdings" pitchFamily="2" charset="2"/>
              <a:buChar char="§"/>
              <a:tabLst/>
              <a:defRPr/>
            </a:pP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إعداد المستندات والقيام بالإجراءات المتعلقة بعقد النقل والجمركة؛</a:t>
            </a:r>
            <a:endParaRPr kumimoji="0" lang="fr-FR" sz="3200" b="1" i="0" u="none" strike="noStrike" kern="1200" cap="none" spc="0" normalizeH="0" baseline="0" noProof="0" dirty="0">
              <a:ln>
                <a:noFill/>
              </a:ln>
              <a:solidFill>
                <a:srgbClr val="FF0000"/>
              </a:solidFill>
              <a:effectLst/>
              <a:uLnTx/>
              <a:uFillTx/>
              <a:latin typeface="+mn-lt"/>
              <a:ea typeface="+mn-ea"/>
              <a:cs typeface="+mn-cs"/>
            </a:endParaRPr>
          </a:p>
        </p:txBody>
      </p:sp>
      <p:sp>
        <p:nvSpPr>
          <p:cNvPr id="7" name="Espace réservé du contenu 2"/>
          <p:cNvSpPr txBox="1">
            <a:spLocks/>
          </p:cNvSpPr>
          <p:nvPr/>
        </p:nvSpPr>
        <p:spPr>
          <a:xfrm>
            <a:off x="228600" y="3657600"/>
            <a:ext cx="8610600" cy="533400"/>
          </a:xfrm>
          <a:prstGeom prst="rect">
            <a:avLst/>
          </a:prstGeom>
        </p:spPr>
        <p:txBody>
          <a:bodyPr vert="horz">
            <a:normAutofit/>
          </a:bodyPr>
          <a:lstStyle/>
          <a:p>
            <a:pPr marL="3175" marR="0" lvl="0" indent="50800" algn="just" defTabSz="914400" rtl="1" eaLnBrk="1" fontAlgn="auto" latinLnBrk="0" hangingPunct="1">
              <a:lnSpc>
                <a:spcPct val="100000"/>
              </a:lnSpc>
              <a:spcBef>
                <a:spcPct val="20000"/>
              </a:spcBef>
              <a:spcAft>
                <a:spcPts val="0"/>
              </a:spcAft>
              <a:buClr>
                <a:srgbClr val="FF0000"/>
              </a:buClr>
              <a:buSzPct val="80000"/>
              <a:buFont typeface="Wingdings" pitchFamily="2" charset="2"/>
              <a:buChar char="§"/>
              <a:tabLst/>
              <a:defRPr/>
            </a:pP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التكفل بحراسة البضاعة الإشراف على تحميلها؛</a:t>
            </a:r>
            <a:endParaRPr kumimoji="0" lang="fr-FR" sz="3200" b="1" i="0" u="none" strike="noStrike" kern="1200" cap="none" spc="0" normalizeH="0" baseline="0" noProof="0" dirty="0">
              <a:ln>
                <a:noFill/>
              </a:ln>
              <a:solidFill>
                <a:srgbClr val="FF0000"/>
              </a:solidFill>
              <a:effectLst/>
              <a:uLnTx/>
              <a:uFillTx/>
              <a:latin typeface="+mn-lt"/>
              <a:ea typeface="+mn-ea"/>
              <a:cs typeface="+mn-cs"/>
            </a:endParaRPr>
          </a:p>
        </p:txBody>
      </p:sp>
      <p:sp>
        <p:nvSpPr>
          <p:cNvPr id="8" name="Espace réservé du contenu 2"/>
          <p:cNvSpPr txBox="1">
            <a:spLocks/>
          </p:cNvSpPr>
          <p:nvPr/>
        </p:nvSpPr>
        <p:spPr>
          <a:xfrm>
            <a:off x="228600" y="4419600"/>
            <a:ext cx="8610600" cy="609600"/>
          </a:xfrm>
          <a:prstGeom prst="rect">
            <a:avLst/>
          </a:prstGeom>
        </p:spPr>
        <p:txBody>
          <a:bodyPr vert="horz">
            <a:normAutofit/>
          </a:bodyPr>
          <a:lstStyle/>
          <a:p>
            <a:pPr marL="3175" marR="0" lvl="0" indent="50800" algn="just" defTabSz="914400" rtl="1" eaLnBrk="1" fontAlgn="auto" latinLnBrk="0" hangingPunct="1">
              <a:lnSpc>
                <a:spcPct val="100000"/>
              </a:lnSpc>
              <a:spcBef>
                <a:spcPct val="20000"/>
              </a:spcBef>
              <a:spcAft>
                <a:spcPts val="0"/>
              </a:spcAft>
              <a:buClr>
                <a:srgbClr val="FF0000"/>
              </a:buClr>
              <a:buSzPct val="80000"/>
              <a:buFont typeface="Wingdings" pitchFamily="2" charset="2"/>
              <a:buChar char="§"/>
              <a:tabLst/>
              <a:defRPr/>
            </a:pP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النيابة عن صاحب البضاعة في استلامها عند الوصول؛</a:t>
            </a:r>
            <a:endParaRPr kumimoji="0" lang="fr-FR" sz="3200" b="1" i="0" u="none" strike="noStrike" kern="1200" cap="none" spc="0" normalizeH="0" baseline="0" noProof="0" dirty="0">
              <a:ln>
                <a:noFill/>
              </a:ln>
              <a:solidFill>
                <a:srgbClr val="FF0000"/>
              </a:solidFill>
              <a:effectLst/>
              <a:uLnTx/>
              <a:uFillTx/>
              <a:latin typeface="+mn-lt"/>
              <a:ea typeface="+mn-ea"/>
              <a:cs typeface="+mn-cs"/>
            </a:endParaRPr>
          </a:p>
        </p:txBody>
      </p:sp>
      <p:sp>
        <p:nvSpPr>
          <p:cNvPr id="9" name="Espace réservé du contenu 2"/>
          <p:cNvSpPr txBox="1">
            <a:spLocks/>
          </p:cNvSpPr>
          <p:nvPr/>
        </p:nvSpPr>
        <p:spPr>
          <a:xfrm>
            <a:off x="228600" y="5181600"/>
            <a:ext cx="8610600" cy="685800"/>
          </a:xfrm>
          <a:prstGeom prst="rect">
            <a:avLst/>
          </a:prstGeom>
        </p:spPr>
        <p:txBody>
          <a:bodyPr vert="horz">
            <a:normAutofit/>
          </a:bodyPr>
          <a:lstStyle/>
          <a:p>
            <a:pPr marL="3175" marR="0" lvl="0" indent="50800" algn="just" defTabSz="914400" rtl="1" eaLnBrk="1" fontAlgn="auto" latinLnBrk="0" hangingPunct="1">
              <a:lnSpc>
                <a:spcPct val="100000"/>
              </a:lnSpc>
              <a:spcBef>
                <a:spcPct val="20000"/>
              </a:spcBef>
              <a:spcAft>
                <a:spcPts val="0"/>
              </a:spcAft>
              <a:buClr>
                <a:srgbClr val="FF0000"/>
              </a:buClr>
              <a:buSzPct val="80000"/>
              <a:buFont typeface="Wingdings" pitchFamily="2" charset="2"/>
              <a:buChar char="§"/>
              <a:tabLst/>
              <a:defRPr/>
            </a:pP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دفع أجرة النقل المستحقة عنها واستلام سند الشحن؛</a:t>
            </a:r>
            <a:endParaRPr kumimoji="0" lang="fr-FR" sz="3200" b="1" i="0" u="none" strike="noStrike" kern="1200" cap="none" spc="0" normalizeH="0" baseline="0" noProof="0" dirty="0">
              <a:ln>
                <a:noFill/>
              </a:ln>
              <a:solidFill>
                <a:srgbClr val="FF0000"/>
              </a:solidFill>
              <a:effectLst/>
              <a:uLnTx/>
              <a:uFillTx/>
              <a:latin typeface="+mn-lt"/>
              <a:ea typeface="+mn-ea"/>
              <a:cs typeface="+mn-cs"/>
            </a:endParaRPr>
          </a:p>
        </p:txBody>
      </p:sp>
      <p:sp>
        <p:nvSpPr>
          <p:cNvPr id="10" name="Espace réservé du contenu 2"/>
          <p:cNvSpPr txBox="1">
            <a:spLocks/>
          </p:cNvSpPr>
          <p:nvPr/>
        </p:nvSpPr>
        <p:spPr>
          <a:xfrm>
            <a:off x="228600" y="5943600"/>
            <a:ext cx="8610600" cy="609600"/>
          </a:xfrm>
          <a:prstGeom prst="rect">
            <a:avLst/>
          </a:prstGeom>
        </p:spPr>
        <p:txBody>
          <a:bodyPr vert="horz">
            <a:normAutofit/>
          </a:bodyPr>
          <a:lstStyle/>
          <a:p>
            <a:pPr marL="3175" marR="0" lvl="0" indent="50800" algn="just" defTabSz="914400" rtl="1" eaLnBrk="1" fontAlgn="auto" latinLnBrk="0" hangingPunct="1">
              <a:lnSpc>
                <a:spcPct val="100000"/>
              </a:lnSpc>
              <a:spcBef>
                <a:spcPct val="20000"/>
              </a:spcBef>
              <a:spcAft>
                <a:spcPts val="0"/>
              </a:spcAft>
              <a:buClr>
                <a:srgbClr val="FF0000"/>
              </a:buClr>
              <a:buSzPct val="80000"/>
              <a:buFont typeface="Wingdings" pitchFamily="2" charset="2"/>
              <a:buChar char="§"/>
              <a:tabLst/>
              <a:defRPr/>
            </a:pP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القيام بالتدابير اللازمة للمحافظة على حقوق صاحب البضاعة أمام الناقل. </a:t>
            </a:r>
            <a:endParaRPr kumimoji="0" lang="fr-FR" sz="3200" b="1"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transition>
    <p:strips dir="l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15000" y="1524000"/>
            <a:ext cx="3048000" cy="609600"/>
          </a:xfrm>
        </p:spPr>
        <p:txBody>
          <a:bodyPr>
            <a:normAutofit/>
          </a:bodyPr>
          <a:lstStyle/>
          <a:p>
            <a:pPr marL="0" indent="0" algn="just" rtl="1">
              <a:buNone/>
            </a:pPr>
            <a:r>
              <a:rPr lang="ar-DZ" b="1" dirty="0" smtClean="0">
                <a:solidFill>
                  <a:srgbClr val="FF0000"/>
                </a:solidFill>
                <a:latin typeface="Times New Roman" pitchFamily="18" charset="0"/>
                <a:cs typeface="Times New Roman" pitchFamily="18" charset="0"/>
              </a:rPr>
              <a:t>1. تعريف الميناء:</a:t>
            </a:r>
            <a:endParaRPr lang="fr-FR" sz="2400" b="1" dirty="0" smtClean="0">
              <a:solidFill>
                <a:schemeClr val="tx1">
                  <a:lumMod val="95000"/>
                  <a:lumOff val="5000"/>
                </a:schemeClr>
              </a:solidFill>
              <a:latin typeface="Times New Roman" pitchFamily="18" charset="0"/>
              <a:cs typeface="Times New Roman" pitchFamily="18" charset="0"/>
            </a:endParaRPr>
          </a:p>
        </p:txBody>
      </p:sp>
      <p:sp>
        <p:nvSpPr>
          <p:cNvPr id="4" name="Rectangle 3"/>
          <p:cNvSpPr/>
          <p:nvPr/>
        </p:nvSpPr>
        <p:spPr>
          <a:xfrm>
            <a:off x="6400800" y="609600"/>
            <a:ext cx="2425664" cy="707886"/>
          </a:xfrm>
          <a:prstGeom prst="rect">
            <a:avLst/>
          </a:prstGeom>
        </p:spPr>
        <p:txBody>
          <a:bodyPr wrap="none">
            <a:spAutoFit/>
          </a:bodyPr>
          <a:lstStyle/>
          <a:p>
            <a:r>
              <a:rPr lang="ar-DZ" sz="3600" b="1" dirty="0" smtClean="0">
                <a:solidFill>
                  <a:srgbClr val="FF0000"/>
                </a:solidFill>
                <a:latin typeface="Times New Roman" pitchFamily="18" charset="0"/>
                <a:cs typeface="Times New Roman" pitchFamily="18" charset="0"/>
              </a:rPr>
              <a:t>أولا</a:t>
            </a:r>
            <a:r>
              <a:rPr lang="ar-DZ" sz="4000" b="1" dirty="0" smtClean="0">
                <a:solidFill>
                  <a:srgbClr val="FF0000"/>
                </a:solidFill>
                <a:latin typeface="Times New Roman" pitchFamily="18" charset="0"/>
                <a:cs typeface="Times New Roman" pitchFamily="18" charset="0"/>
              </a:rPr>
              <a:t>. الموانئ:</a:t>
            </a:r>
            <a:endParaRPr lang="fr-FR" sz="4000" dirty="0"/>
          </a:p>
        </p:txBody>
      </p:sp>
      <p:sp>
        <p:nvSpPr>
          <p:cNvPr id="5" name="Espace réservé du contenu 2"/>
          <p:cNvSpPr txBox="1">
            <a:spLocks/>
          </p:cNvSpPr>
          <p:nvPr/>
        </p:nvSpPr>
        <p:spPr>
          <a:xfrm>
            <a:off x="5867400" y="2286000"/>
            <a:ext cx="2895600" cy="609600"/>
          </a:xfrm>
          <a:prstGeom prst="rect">
            <a:avLst/>
          </a:prstGeom>
        </p:spPr>
        <p:txBody>
          <a:bodyPr vert="horz">
            <a:noAutofit/>
          </a:bodyPr>
          <a:lstStyle/>
          <a:p>
            <a:pPr marL="0" marR="0" lvl="0" indent="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أ. الميناء لغـــــــــة: </a:t>
            </a:r>
          </a:p>
        </p:txBody>
      </p:sp>
      <p:sp>
        <p:nvSpPr>
          <p:cNvPr id="6" name="Espace réservé du contenu 2"/>
          <p:cNvSpPr txBox="1">
            <a:spLocks/>
          </p:cNvSpPr>
          <p:nvPr/>
        </p:nvSpPr>
        <p:spPr>
          <a:xfrm>
            <a:off x="304800" y="3200400"/>
            <a:ext cx="8458200" cy="14478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2800" b="1" i="0" u="none" strike="noStrike" kern="1200" cap="none" spc="0" normalizeH="0" noProof="0" dirty="0" smtClean="0">
                <a:ln>
                  <a:noFill/>
                </a:ln>
                <a:effectLst/>
                <a:uLnTx/>
                <a:uFillTx/>
                <a:latin typeface="Times New Roman" pitchFamily="18" charset="0"/>
                <a:ea typeface="+mn-ea"/>
                <a:cs typeface="Times New Roman" pitchFamily="18" charset="0"/>
              </a:rPr>
              <a:t>   </a:t>
            </a:r>
            <a:r>
              <a:rPr kumimoji="0" lang="ar-DZ" sz="2800" b="1" i="0" u="none" strike="noStrike" kern="1200" cap="none" spc="0" normalizeH="0" baseline="0" noProof="0" dirty="0" smtClean="0">
                <a:ln>
                  <a:noFill/>
                </a:ln>
                <a:effectLst/>
                <a:uLnTx/>
                <a:uFillTx/>
                <a:latin typeface="Times New Roman" pitchFamily="18" charset="0"/>
                <a:ea typeface="+mn-ea"/>
                <a:cs typeface="Times New Roman" pitchFamily="18" charset="0"/>
              </a:rPr>
              <a:t>كلمة الميناء </a:t>
            </a:r>
            <a:r>
              <a:rPr kumimoji="0" lang="en-US" sz="2800" b="1" i="0" u="none" strike="noStrike" kern="1200" cap="none" spc="0" normalizeH="0" baseline="0" noProof="0" dirty="0" smtClean="0">
                <a:ln>
                  <a:noFill/>
                </a:ln>
                <a:effectLst/>
                <a:uLnTx/>
                <a:uFillTx/>
                <a:latin typeface="Times New Roman" pitchFamily="18" charset="0"/>
                <a:ea typeface="+mn-ea"/>
                <a:cs typeface="Times New Roman" pitchFamily="18" charset="0"/>
              </a:rPr>
              <a:t>Port</a:t>
            </a:r>
            <a:r>
              <a:rPr kumimoji="0" lang="ar-DZ" sz="2800" b="1" i="0" u="none" strike="noStrike" kern="1200" cap="none" spc="0" normalizeH="0" baseline="0" noProof="0" dirty="0" smtClean="0">
                <a:ln>
                  <a:noFill/>
                </a:ln>
                <a:effectLst/>
                <a:uLnTx/>
                <a:uFillTx/>
                <a:latin typeface="Times New Roman" pitchFamily="18" charset="0"/>
                <a:ea typeface="+mn-ea"/>
                <a:cs typeface="Times New Roman" pitchFamily="18" charset="0"/>
              </a:rPr>
              <a:t> في الإنجليزية مشتقة من اللاتينية القديمة </a:t>
            </a:r>
            <a:r>
              <a:rPr kumimoji="0" lang="fr-FR" sz="2800" b="1" i="0" u="none" strike="noStrike" kern="1200" cap="none" spc="0" normalizeH="0" baseline="0" noProof="0" dirty="0" smtClean="0">
                <a:ln>
                  <a:noFill/>
                </a:ln>
                <a:effectLst/>
                <a:uLnTx/>
                <a:uFillTx/>
                <a:latin typeface="Times New Roman" pitchFamily="18" charset="0"/>
                <a:ea typeface="+mn-ea"/>
                <a:cs typeface="Times New Roman" pitchFamily="18" charset="0"/>
              </a:rPr>
              <a:t>Porta</a:t>
            </a:r>
            <a:r>
              <a:rPr kumimoji="0" lang="ar-DZ" sz="2800" b="1" i="0" u="none" strike="noStrike" kern="1200" cap="none" spc="0" normalizeH="0" baseline="0" noProof="0" dirty="0" smtClean="0">
                <a:ln>
                  <a:noFill/>
                </a:ln>
                <a:effectLst/>
                <a:uLnTx/>
                <a:uFillTx/>
                <a:latin typeface="Times New Roman" pitchFamily="18" charset="0"/>
                <a:ea typeface="+mn-ea"/>
                <a:cs typeface="Times New Roman" pitchFamily="18" charset="0"/>
              </a:rPr>
              <a:t>، وتعني بوابة أو مدخل، وهذا المعنى لم يعد يقتصر على مفهوم الميناء البحري بل حتى على الميناء النهري والجوي.</a:t>
            </a:r>
            <a:endParaRPr kumimoji="0" lang="fr-FR" sz="2800" b="1" i="0" u="none" strike="noStrike" kern="1200" cap="none" spc="0" normalizeH="0" baseline="0" noProof="0" dirty="0" smtClean="0">
              <a:ln>
                <a:noFill/>
              </a:ln>
              <a:effectLst/>
              <a:uLnTx/>
              <a:uFillTx/>
              <a:latin typeface="Times New Roman" pitchFamily="18" charset="0"/>
              <a:ea typeface="+mn-ea"/>
              <a:cs typeface="Times New Roman" pitchFamily="18" charset="0"/>
            </a:endParaRPr>
          </a:p>
        </p:txBody>
      </p:sp>
    </p:spTree>
  </p:cSld>
  <p:clrMapOvr>
    <a:masterClrMapping/>
  </p:clrMapOvr>
  <p:transition>
    <p:wipe dir="d"/>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1935162"/>
            <a:ext cx="8534400" cy="1570038"/>
          </a:xfrm>
        </p:spPr>
        <p:txBody>
          <a:bodyPr>
            <a:normAutofit/>
          </a:bodyPr>
          <a:lstStyle/>
          <a:p>
            <a:pPr marL="0" indent="0" algn="just" rtl="1">
              <a:buNone/>
            </a:pPr>
            <a:r>
              <a:rPr lang="ar-DZ" sz="2800" b="1" dirty="0" smtClean="0">
                <a:solidFill>
                  <a:schemeClr val="tx1"/>
                </a:solidFill>
                <a:latin typeface="Times New Roman" pitchFamily="18" charset="0"/>
                <a:cs typeface="Times New Roman" pitchFamily="18" charset="0"/>
              </a:rPr>
              <a:t>   </a:t>
            </a:r>
            <a:r>
              <a:rPr lang="ar-SY" sz="2800" b="1" dirty="0" smtClean="0">
                <a:solidFill>
                  <a:schemeClr val="tx1"/>
                </a:solidFill>
                <a:latin typeface="Times New Roman" pitchFamily="18" charset="0"/>
                <a:cs typeface="Times New Roman" pitchFamily="18" charset="0"/>
              </a:rPr>
              <a:t>شخص يقوم بالتقريب والتوفيق بين أطراف العقود البحرية</a:t>
            </a:r>
            <a:r>
              <a:rPr lang="ar-DZ" sz="2800" b="1" dirty="0" smtClean="0">
                <a:solidFill>
                  <a:schemeClr val="tx1"/>
                </a:solidFill>
                <a:latin typeface="Times New Roman" pitchFamily="18" charset="0"/>
                <a:cs typeface="Times New Roman" pitchFamily="18" charset="0"/>
              </a:rPr>
              <a:t>،</a:t>
            </a:r>
            <a:r>
              <a:rPr lang="ar-SY" sz="2800" b="1" dirty="0" smtClean="0">
                <a:solidFill>
                  <a:schemeClr val="tx1"/>
                </a:solidFill>
                <a:latin typeface="Times New Roman" pitchFamily="18" charset="0"/>
                <a:cs typeface="Times New Roman" pitchFamily="18" charset="0"/>
              </a:rPr>
              <a:t> كأن يتوسط بين المجهّز والشاحن في عقد النقل البحري، والبائع والمشتري في عقد بيع السفينة، والمؤمِّن والمؤمَّن له في عقد التأمين البحري.</a:t>
            </a:r>
            <a:endParaRPr lang="fr-FR" sz="2800" b="1" dirty="0" smtClean="0">
              <a:solidFill>
                <a:schemeClr val="tx1"/>
              </a:solidFill>
              <a:latin typeface="Times New Roman" pitchFamily="18" charset="0"/>
              <a:cs typeface="Times New Roman" pitchFamily="18" charset="0"/>
            </a:endParaRPr>
          </a:p>
        </p:txBody>
      </p:sp>
      <p:sp>
        <p:nvSpPr>
          <p:cNvPr id="4" name="Rectangle 3"/>
          <p:cNvSpPr/>
          <p:nvPr/>
        </p:nvSpPr>
        <p:spPr>
          <a:xfrm>
            <a:off x="1113632" y="1066800"/>
            <a:ext cx="7644016" cy="584775"/>
          </a:xfrm>
          <a:prstGeom prst="rect">
            <a:avLst/>
          </a:prstGeom>
        </p:spPr>
        <p:txBody>
          <a:bodyPr wrap="none">
            <a:spAutoFit/>
          </a:bodyPr>
          <a:lstStyle/>
          <a:p>
            <a:pPr algn="r" rtl="1"/>
            <a:r>
              <a:rPr lang="ar-DZ" sz="3200" b="1" dirty="0" smtClean="0">
                <a:solidFill>
                  <a:srgbClr val="FF0000"/>
                </a:solidFill>
                <a:latin typeface="Times New Roman" pitchFamily="18" charset="0"/>
                <a:cs typeface="Times New Roman" pitchFamily="18" charset="0"/>
              </a:rPr>
              <a:t>د. </a:t>
            </a:r>
            <a:r>
              <a:rPr lang="ar-SY" sz="3200" b="1" dirty="0" smtClean="0">
                <a:solidFill>
                  <a:srgbClr val="FF0000"/>
                </a:solidFill>
                <a:latin typeface="Times New Roman" pitchFamily="18" charset="0"/>
                <a:cs typeface="Times New Roman" pitchFamily="18" charset="0"/>
              </a:rPr>
              <a:t>الوسيط </a:t>
            </a:r>
            <a:r>
              <a:rPr lang="fr-FR" sz="3200" b="1" dirty="0" smtClean="0">
                <a:solidFill>
                  <a:srgbClr val="FF0000"/>
                </a:solidFill>
                <a:latin typeface="Times New Roman" pitchFamily="18" charset="0"/>
                <a:cs typeface="Times New Roman" pitchFamily="18" charset="0"/>
              </a:rPr>
              <a:t>)</a:t>
            </a:r>
            <a:r>
              <a:rPr lang="ar-SY" sz="3200" b="1" dirty="0" smtClean="0">
                <a:solidFill>
                  <a:srgbClr val="FF0000"/>
                </a:solidFill>
                <a:latin typeface="Times New Roman" pitchFamily="18" charset="0"/>
                <a:cs typeface="Times New Roman" pitchFamily="18" charset="0"/>
              </a:rPr>
              <a:t>السمسار</a:t>
            </a:r>
            <a:r>
              <a:rPr lang="fr-FR" sz="3200" b="1" dirty="0" smtClean="0">
                <a:solidFill>
                  <a:srgbClr val="FF0000"/>
                </a:solidFill>
                <a:latin typeface="Times New Roman" pitchFamily="18" charset="0"/>
                <a:cs typeface="Times New Roman" pitchFamily="18" charset="0"/>
              </a:rPr>
              <a:t>(</a:t>
            </a:r>
            <a:r>
              <a:rPr lang="ar-SY" sz="3200" b="1" dirty="0" smtClean="0">
                <a:solidFill>
                  <a:srgbClr val="FF0000"/>
                </a:solidFill>
                <a:latin typeface="Times New Roman" pitchFamily="18" charset="0"/>
                <a:cs typeface="Times New Roman" pitchFamily="18" charset="0"/>
              </a:rPr>
              <a:t> البحري </a:t>
            </a:r>
            <a:r>
              <a:rPr lang="fr-FR" sz="3200" b="1" dirty="0" smtClean="0">
                <a:solidFill>
                  <a:srgbClr val="FF0000"/>
                </a:solidFill>
                <a:latin typeface="Times New Roman" pitchFamily="18" charset="0"/>
                <a:cs typeface="Times New Roman" pitchFamily="18" charset="0"/>
              </a:rPr>
              <a:t>courtier maritime</a:t>
            </a:r>
            <a:r>
              <a:rPr lang="ar-SY" sz="3200" b="1" dirty="0" smtClean="0">
                <a:solidFill>
                  <a:srgbClr val="FF0000"/>
                </a:solidFill>
                <a:latin typeface="Times New Roman" pitchFamily="18" charset="0"/>
                <a:cs typeface="Times New Roman" pitchFamily="18" charset="0"/>
              </a:rPr>
              <a:t>  </a:t>
            </a:r>
            <a:r>
              <a:rPr lang="fr-FR" sz="3200" b="1" dirty="0" smtClean="0">
                <a:solidFill>
                  <a:srgbClr val="FF0000"/>
                </a:solidFill>
                <a:latin typeface="Times New Roman" pitchFamily="18" charset="0"/>
                <a:cs typeface="Times New Roman" pitchFamily="18" charset="0"/>
              </a:rPr>
              <a:t> </a:t>
            </a:r>
            <a:endParaRPr lang="fr-FR" sz="3200" dirty="0">
              <a:solidFill>
                <a:srgbClr val="FF0000"/>
              </a:solidFill>
            </a:endParaRPr>
          </a:p>
        </p:txBody>
      </p:sp>
      <p:sp>
        <p:nvSpPr>
          <p:cNvPr id="5" name="Espace réservé du contenu 2"/>
          <p:cNvSpPr txBox="1">
            <a:spLocks/>
          </p:cNvSpPr>
          <p:nvPr/>
        </p:nvSpPr>
        <p:spPr>
          <a:xfrm>
            <a:off x="304800" y="3687762"/>
            <a:ext cx="8534400" cy="1874838"/>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lang="ar-DZ" sz="2800" b="1" dirty="0" smtClean="0">
                <a:latin typeface="Times New Roman" pitchFamily="18" charset="0"/>
                <a:cs typeface="Times New Roman" pitchFamily="18" charset="0"/>
              </a:rPr>
              <a:t>    </a:t>
            </a:r>
            <a:r>
              <a:rPr kumimoji="0" lang="ar-SY"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قد يكـون متخصصاً لا يقـوم إلا بأعمال الوساطة والتقريب،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لكن </a:t>
            </a:r>
            <a:r>
              <a:rPr kumimoji="0" lang="ar-SY"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لا يمنع أن يقوم بأعمال السمسرة شخص</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SY"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كوكيل السفينة أو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وكيل الشحن، </a:t>
            </a:r>
            <a:r>
              <a:rPr kumimoji="0" lang="ar-SY"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قادر بحكم صلاته</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SY"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وعلاقاته في الميناء الذي يعمل فيه</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ar-SY"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على القيام بالوساطة والتقريب بين ذوي الشأن في العقود البحرية.</a:t>
            </a:r>
            <a:endPar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ransition>
    <p:strips dir="ru"/>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2133600"/>
            <a:ext cx="8534400" cy="990600"/>
          </a:xfrm>
        </p:spPr>
        <p:txBody>
          <a:bodyPr>
            <a:normAutofit/>
          </a:bodyPr>
          <a:lstStyle/>
          <a:p>
            <a:pPr marL="0" lvl="0" indent="0" algn="just" rtl="1">
              <a:buNone/>
            </a:pPr>
            <a:r>
              <a:rPr lang="ar-DZ" sz="2800" b="1" dirty="0" smtClean="0">
                <a:solidFill>
                  <a:schemeClr val="tx1"/>
                </a:solidFill>
                <a:latin typeface="Times New Roman" pitchFamily="18" charset="0"/>
                <a:cs typeface="Times New Roman" pitchFamily="18" charset="0"/>
              </a:rPr>
              <a:t>    </a:t>
            </a:r>
            <a:r>
              <a:rPr lang="ar-SA" sz="2800" b="1" dirty="0" smtClean="0">
                <a:solidFill>
                  <a:schemeClr val="tx1"/>
                </a:solidFill>
                <a:latin typeface="Times New Roman" pitchFamily="18" charset="0"/>
                <a:cs typeface="Times New Roman" pitchFamily="18" charset="0"/>
              </a:rPr>
              <a:t>تولت إعدادها اللجنة البحرية الدولية، </a:t>
            </a:r>
            <a:r>
              <a:rPr lang="ar-DZ" sz="2800" b="1" dirty="0" smtClean="0">
                <a:solidFill>
                  <a:schemeClr val="tx1"/>
                </a:solidFill>
                <a:latin typeface="Times New Roman" pitchFamily="18" charset="0"/>
                <a:cs typeface="Times New Roman" pitchFamily="18" charset="0"/>
              </a:rPr>
              <a:t>وقعت في</a:t>
            </a:r>
            <a:r>
              <a:rPr lang="ar-SA" sz="2800" b="1" dirty="0" smtClean="0">
                <a:solidFill>
                  <a:schemeClr val="tx1"/>
                </a:solidFill>
                <a:latin typeface="Times New Roman" pitchFamily="18" charset="0"/>
                <a:cs typeface="Times New Roman" pitchFamily="18" charset="0"/>
              </a:rPr>
              <a:t> </a:t>
            </a:r>
            <a:r>
              <a:rPr lang="ar-DZ" sz="2800" b="1" dirty="0" smtClean="0">
                <a:solidFill>
                  <a:schemeClr val="tx1"/>
                </a:solidFill>
                <a:latin typeface="Times New Roman" pitchFamily="18" charset="0"/>
                <a:cs typeface="Times New Roman" pitchFamily="18" charset="0"/>
              </a:rPr>
              <a:t>1924/08/12</a:t>
            </a:r>
            <a:r>
              <a:rPr lang="ar-SA" sz="2800" b="1" dirty="0" smtClean="0">
                <a:solidFill>
                  <a:schemeClr val="tx1"/>
                </a:solidFill>
                <a:latin typeface="Times New Roman" pitchFamily="18" charset="0"/>
                <a:cs typeface="Times New Roman" pitchFamily="18" charset="0"/>
              </a:rPr>
              <a:t>، </a:t>
            </a:r>
            <a:r>
              <a:rPr lang="ar-DZ" sz="2800" b="1" dirty="0" smtClean="0">
                <a:solidFill>
                  <a:schemeClr val="tx1"/>
                </a:solidFill>
                <a:latin typeface="Times New Roman" pitchFamily="18" charset="0"/>
                <a:cs typeface="Times New Roman" pitchFamily="18" charset="0"/>
              </a:rPr>
              <a:t>و</a:t>
            </a:r>
            <a:r>
              <a:rPr lang="ar-SA" sz="2800" b="1" dirty="0" smtClean="0">
                <a:solidFill>
                  <a:schemeClr val="tx1"/>
                </a:solidFill>
                <a:latin typeface="Times New Roman" pitchFamily="18" charset="0"/>
                <a:cs typeface="Times New Roman" pitchFamily="18" charset="0"/>
              </a:rPr>
              <a:t>دخلت حيز التطبيق في </a:t>
            </a:r>
            <a:r>
              <a:rPr lang="ar-DZ" sz="2800" b="1" dirty="0" smtClean="0">
                <a:solidFill>
                  <a:schemeClr val="tx1"/>
                </a:solidFill>
                <a:latin typeface="Times New Roman" pitchFamily="18" charset="0"/>
                <a:cs typeface="Times New Roman" pitchFamily="18" charset="0"/>
              </a:rPr>
              <a:t>1931/06/02.</a:t>
            </a:r>
          </a:p>
        </p:txBody>
      </p:sp>
      <p:sp>
        <p:nvSpPr>
          <p:cNvPr id="4" name="Rectangle 3"/>
          <p:cNvSpPr/>
          <p:nvPr/>
        </p:nvSpPr>
        <p:spPr>
          <a:xfrm>
            <a:off x="3450127" y="381000"/>
            <a:ext cx="5304657" cy="646331"/>
          </a:xfrm>
          <a:prstGeom prst="rect">
            <a:avLst/>
          </a:prstGeom>
        </p:spPr>
        <p:txBody>
          <a:bodyPr wrap="none">
            <a:spAutoFit/>
          </a:bodyPr>
          <a:lstStyle/>
          <a:p>
            <a:pPr algn="r" rtl="1"/>
            <a:r>
              <a:rPr lang="ar-DZ" sz="3600" b="1" dirty="0" smtClean="0">
                <a:solidFill>
                  <a:srgbClr val="FF0000"/>
                </a:solidFill>
                <a:latin typeface="Times New Roman" pitchFamily="18" charset="0"/>
                <a:cs typeface="Times New Roman" pitchFamily="18" charset="0"/>
              </a:rPr>
              <a:t>2. الاتفاقيات الدولية للنقل البحري:</a:t>
            </a:r>
            <a:endParaRPr lang="fr-FR" sz="3600" dirty="0"/>
          </a:p>
        </p:txBody>
      </p:sp>
      <p:sp>
        <p:nvSpPr>
          <p:cNvPr id="5" name="Rectangle 4"/>
          <p:cNvSpPr/>
          <p:nvPr/>
        </p:nvSpPr>
        <p:spPr>
          <a:xfrm>
            <a:off x="838200" y="1295400"/>
            <a:ext cx="8028160" cy="584775"/>
          </a:xfrm>
          <a:prstGeom prst="rect">
            <a:avLst/>
          </a:prstGeom>
        </p:spPr>
        <p:txBody>
          <a:bodyPr wrap="none">
            <a:spAutoFit/>
          </a:bodyPr>
          <a:lstStyle/>
          <a:p>
            <a:pPr lvl="0" algn="just" rtl="1"/>
            <a:r>
              <a:rPr lang="ar-DZ" sz="3200" b="1" dirty="0" smtClean="0">
                <a:solidFill>
                  <a:srgbClr val="FF0000"/>
                </a:solidFill>
                <a:latin typeface="Times New Roman" pitchFamily="18" charset="0"/>
                <a:cs typeface="Times New Roman" pitchFamily="18" charset="0"/>
              </a:rPr>
              <a:t>أ. </a:t>
            </a:r>
            <a:r>
              <a:rPr lang="ar-SA" sz="3200" b="1" dirty="0" smtClean="0">
                <a:solidFill>
                  <a:srgbClr val="FF0000"/>
                </a:solidFill>
                <a:latin typeface="Times New Roman" pitchFamily="18" charset="0"/>
                <a:cs typeface="Times New Roman" pitchFamily="18" charset="0"/>
              </a:rPr>
              <a:t>اتفاقية بروكسل لتوحيد القواعد المتعلقة بسندات الشحن: </a:t>
            </a:r>
            <a:endParaRPr lang="ar-DZ" sz="3200" b="1" dirty="0" smtClean="0">
              <a:solidFill>
                <a:srgbClr val="FF0000"/>
              </a:solidFill>
              <a:latin typeface="Times New Roman" pitchFamily="18" charset="0"/>
              <a:cs typeface="Times New Roman" pitchFamily="18" charset="0"/>
            </a:endParaRPr>
          </a:p>
        </p:txBody>
      </p:sp>
      <p:sp>
        <p:nvSpPr>
          <p:cNvPr id="7" name="Espace réservé du contenu 2"/>
          <p:cNvSpPr txBox="1">
            <a:spLocks/>
          </p:cNvSpPr>
          <p:nvPr/>
        </p:nvSpPr>
        <p:spPr>
          <a:xfrm>
            <a:off x="228600" y="3352800"/>
            <a:ext cx="8534400" cy="9906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لا تسري أحكا</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مها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إلا على عقود نقل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بحري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بموجب سند شحن يتم</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إبرامه في إحدى الدول المتعاقدة فقط،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م</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ما يجعل</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نطاق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تطبيقها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ضيق</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p>
        </p:txBody>
      </p:sp>
      <p:sp>
        <p:nvSpPr>
          <p:cNvPr id="9" name="Rectangle 8"/>
          <p:cNvSpPr/>
          <p:nvPr/>
        </p:nvSpPr>
        <p:spPr>
          <a:xfrm>
            <a:off x="304800" y="4572000"/>
            <a:ext cx="8458200" cy="954107"/>
          </a:xfrm>
          <a:prstGeom prst="rect">
            <a:avLst/>
          </a:prstGeom>
        </p:spPr>
        <p:txBody>
          <a:bodyPr wrap="square">
            <a:spAutoFit/>
          </a:bodyPr>
          <a:lstStyle/>
          <a:p>
            <a:pPr algn="just" rtl="1"/>
            <a:r>
              <a:rPr lang="ar-DZ" sz="2800" b="1" dirty="0" smtClean="0">
                <a:latin typeface="Times New Roman" pitchFamily="18" charset="0"/>
                <a:cs typeface="Times New Roman" pitchFamily="18" charset="0"/>
              </a:rPr>
              <a:t> </a:t>
            </a:r>
            <a:r>
              <a:rPr lang="ar-SA" sz="2800" b="1" dirty="0" smtClean="0">
                <a:latin typeface="Times New Roman" pitchFamily="18" charset="0"/>
                <a:cs typeface="Times New Roman" pitchFamily="18" charset="0"/>
              </a:rPr>
              <a:t>يمكن تطبيق</a:t>
            </a:r>
            <a:r>
              <a:rPr lang="ar-DZ" sz="2800" b="1" dirty="0" smtClean="0">
                <a:latin typeface="Times New Roman" pitchFamily="18" charset="0"/>
                <a:cs typeface="Times New Roman" pitchFamily="18" charset="0"/>
              </a:rPr>
              <a:t>ها </a:t>
            </a:r>
            <a:r>
              <a:rPr lang="ar-SA" sz="2800" b="1" dirty="0" smtClean="0">
                <a:latin typeface="Times New Roman" pitchFamily="18" charset="0"/>
                <a:cs typeface="Times New Roman" pitchFamily="18" charset="0"/>
              </a:rPr>
              <a:t>إذا تضمن سند الشحن شرطا يقضي بإخضاع عقد النقل البحري للاتفاقية أو لقانون دولة تنفذ أحكام الاتفاقية (</a:t>
            </a:r>
            <a:r>
              <a:rPr lang="ar-SA" sz="2800" b="1" dirty="0" smtClean="0">
                <a:solidFill>
                  <a:srgbClr val="FF0000"/>
                </a:solidFill>
                <a:latin typeface="Times New Roman" pitchFamily="18" charset="0"/>
                <a:cs typeface="Times New Roman" pitchFamily="18" charset="0"/>
              </a:rPr>
              <a:t>شرط بارامونت</a:t>
            </a:r>
            <a:r>
              <a:rPr lang="ar-SA" sz="2800" b="1" dirty="0" smtClean="0">
                <a:latin typeface="Times New Roman" pitchFamily="18" charset="0"/>
                <a:cs typeface="Times New Roman" pitchFamily="18" charset="0"/>
              </a:rPr>
              <a:t>)</a:t>
            </a:r>
            <a:r>
              <a:rPr lang="ar-DZ" sz="2800" b="1" dirty="0" smtClean="0">
                <a:latin typeface="Times New Roman" pitchFamily="18" charset="0"/>
                <a:cs typeface="Times New Roman" pitchFamily="18" charset="0"/>
              </a:rPr>
              <a:t>.</a:t>
            </a:r>
            <a:endParaRPr lang="fr-FR" sz="2800" dirty="0"/>
          </a:p>
        </p:txBody>
      </p:sp>
      <p:sp>
        <p:nvSpPr>
          <p:cNvPr id="10" name="Rectangle 9"/>
          <p:cNvSpPr/>
          <p:nvPr/>
        </p:nvSpPr>
        <p:spPr>
          <a:xfrm>
            <a:off x="304800" y="5751493"/>
            <a:ext cx="8458200" cy="954107"/>
          </a:xfrm>
          <a:prstGeom prst="rect">
            <a:avLst/>
          </a:prstGeom>
        </p:spPr>
        <p:txBody>
          <a:bodyPr wrap="square">
            <a:spAutoFit/>
          </a:bodyPr>
          <a:lstStyle/>
          <a:p>
            <a:pPr lvl="0" algn="just" rtl="1"/>
            <a:r>
              <a:rPr lang="ar-DZ" sz="2800" b="1" dirty="0" smtClean="0">
                <a:latin typeface="Times New Roman" pitchFamily="18" charset="0"/>
                <a:cs typeface="Times New Roman" pitchFamily="18" charset="0"/>
              </a:rPr>
              <a:t>   </a:t>
            </a:r>
            <a:r>
              <a:rPr lang="ar-SA" sz="2800" b="1" dirty="0" smtClean="0">
                <a:latin typeface="Times New Roman" pitchFamily="18" charset="0"/>
                <a:cs typeface="Times New Roman" pitchFamily="18" charset="0"/>
              </a:rPr>
              <a:t>حددت التزامات الناقل البحري</a:t>
            </a:r>
            <a:r>
              <a:rPr lang="ar-DZ" sz="2800" b="1" dirty="0" smtClean="0">
                <a:latin typeface="Times New Roman" pitchFamily="18" charset="0"/>
                <a:cs typeface="Times New Roman" pitchFamily="18" charset="0"/>
              </a:rPr>
              <a:t>، لكنها تضمنت </a:t>
            </a:r>
            <a:r>
              <a:rPr lang="ar-SA" sz="2800" b="1" dirty="0" smtClean="0">
                <a:latin typeface="Times New Roman" pitchFamily="18" charset="0"/>
                <a:cs typeface="Times New Roman" pitchFamily="18" charset="0"/>
              </a:rPr>
              <a:t>17 حالة إعفاء من المسؤولية</a:t>
            </a:r>
            <a:r>
              <a:rPr lang="ar-DZ" sz="2800" b="1" dirty="0" smtClean="0">
                <a:latin typeface="Times New Roman" pitchFamily="18" charset="0"/>
                <a:cs typeface="Times New Roman" pitchFamily="18" charset="0"/>
              </a:rPr>
              <a:t> للناقل</a:t>
            </a:r>
            <a:r>
              <a:rPr lang="ar-SA" sz="2800" b="1" dirty="0" smtClean="0">
                <a:latin typeface="Times New Roman" pitchFamily="18" charset="0"/>
                <a:cs typeface="Times New Roman" pitchFamily="18" charset="0"/>
              </a:rPr>
              <a:t>، مما يبين قوة الناقل أمام الشاحن</a:t>
            </a:r>
            <a:r>
              <a:rPr lang="ar-DZ" sz="2800" b="1" dirty="0" smtClean="0">
                <a:latin typeface="Times New Roman" pitchFamily="18" charset="0"/>
                <a:cs typeface="Times New Roman" pitchFamily="18" charset="0"/>
              </a:rPr>
              <a:t>.</a:t>
            </a:r>
            <a:endParaRPr lang="fr-FR" sz="2800" b="1" dirty="0" smtClean="0">
              <a:latin typeface="Times New Roman" pitchFamily="18" charset="0"/>
              <a:cs typeface="Times New Roman" pitchFamily="18" charset="0"/>
            </a:endParaRPr>
          </a:p>
        </p:txBody>
      </p:sp>
    </p:spTree>
  </p:cSld>
  <p:clrMapOvr>
    <a:masterClrMapping/>
  </p:clrMapOvr>
  <p:transition>
    <p:circl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1066800"/>
            <a:ext cx="8458200" cy="685800"/>
          </a:xfrm>
        </p:spPr>
        <p:txBody>
          <a:bodyPr>
            <a:normAutofit/>
          </a:bodyPr>
          <a:lstStyle/>
          <a:p>
            <a:pPr marL="0" lvl="0" indent="0" algn="just" rtl="1">
              <a:buNone/>
            </a:pPr>
            <a:r>
              <a:rPr lang="ar-DZ" b="1" dirty="0" smtClean="0">
                <a:solidFill>
                  <a:srgbClr val="FF0000"/>
                </a:solidFill>
                <a:latin typeface="Times New Roman" pitchFamily="18" charset="0"/>
                <a:cs typeface="Times New Roman" pitchFamily="18" charset="0"/>
              </a:rPr>
              <a:t>ب. </a:t>
            </a:r>
            <a:r>
              <a:rPr lang="ar-SA" b="1" dirty="0" smtClean="0">
                <a:solidFill>
                  <a:srgbClr val="FF0000"/>
                </a:solidFill>
                <a:latin typeface="Times New Roman" pitchFamily="18" charset="0"/>
                <a:cs typeface="Times New Roman" pitchFamily="18" charset="0"/>
              </a:rPr>
              <a:t>اتفاقية هامبورغ لنقل البضائع بحرا: </a:t>
            </a:r>
            <a:endParaRPr lang="ar-DZ" b="1" dirty="0" smtClean="0">
              <a:solidFill>
                <a:srgbClr val="FF0000"/>
              </a:solidFill>
              <a:latin typeface="Times New Roman" pitchFamily="18" charset="0"/>
              <a:cs typeface="Times New Roman" pitchFamily="18" charset="0"/>
            </a:endParaRPr>
          </a:p>
        </p:txBody>
      </p:sp>
      <p:sp>
        <p:nvSpPr>
          <p:cNvPr id="4" name="Espace réservé du contenu 2"/>
          <p:cNvSpPr txBox="1">
            <a:spLocks/>
          </p:cNvSpPr>
          <p:nvPr/>
        </p:nvSpPr>
        <p:spPr>
          <a:xfrm>
            <a:off x="381000" y="4572000"/>
            <a:ext cx="8458200" cy="990600"/>
          </a:xfrm>
          <a:prstGeom prst="rect">
            <a:avLst/>
          </a:prstGeom>
        </p:spPr>
        <p:txBody>
          <a:bodyPr vert="horz">
            <a:normAutofit/>
          </a:bodyPr>
          <a:lstStyle/>
          <a:p>
            <a:pPr lvl="0" algn="just" rtl="1">
              <a:spcBef>
                <a:spcPct val="20000"/>
              </a:spcBef>
              <a:buClr>
                <a:schemeClr val="accent1"/>
              </a:buClr>
              <a:buSzPct val="70000"/>
              <a:defRPr/>
            </a:pPr>
            <a:r>
              <a:rPr kumimoji="0" lang="ar-DZ" sz="28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جاءت بعد شع</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و</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ر دول كثيرة أن مصالحها كدول شاحنة لا تحظى برعاية عادلة في معاهدة بروكسل</a:t>
            </a:r>
            <a:r>
              <a:rPr kumimoji="0" lang="ar-DZ" sz="28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حتى بعد تعديلها</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ar-DZ" sz="28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endPar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fr-FR" sz="3200" b="0" i="0" u="none" strike="noStrike" kern="1200" cap="none" spc="0" normalizeH="0" baseline="0" noProof="0" dirty="0">
              <a:ln>
                <a:noFill/>
              </a:ln>
              <a:solidFill>
                <a:schemeClr val="tx2"/>
              </a:solidFill>
              <a:effectLst/>
              <a:uLnTx/>
              <a:uFillTx/>
              <a:latin typeface="+mn-lt"/>
              <a:ea typeface="+mn-ea"/>
              <a:cs typeface="+mn-cs"/>
            </a:endParaRPr>
          </a:p>
        </p:txBody>
      </p:sp>
      <p:sp>
        <p:nvSpPr>
          <p:cNvPr id="5" name="Espace réservé du contenu 2"/>
          <p:cNvSpPr txBox="1">
            <a:spLocks/>
          </p:cNvSpPr>
          <p:nvPr/>
        </p:nvSpPr>
        <p:spPr>
          <a:xfrm>
            <a:off x="304800" y="1676400"/>
            <a:ext cx="8534400" cy="990600"/>
          </a:xfrm>
          <a:prstGeom prst="rect">
            <a:avLst/>
          </a:prstGeom>
        </p:spPr>
        <p:txBody>
          <a:bodyPr vert="horz">
            <a:normAutofit/>
          </a:bodyPr>
          <a:lstStyle/>
          <a:p>
            <a:pPr lvl="0" algn="just" rtl="1">
              <a:spcBef>
                <a:spcPct val="20000"/>
              </a:spcBef>
              <a:buClr>
                <a:schemeClr val="accent1"/>
              </a:buClr>
              <a:buSzPct val="70000"/>
              <a:defRPr/>
            </a:pPr>
            <a:r>
              <a:rPr kumimoji="0" lang="ar-DZ" sz="28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صدرت عن الأمم المتحدة في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ماي</a:t>
            </a:r>
            <a:r>
              <a:rPr kumimoji="0" lang="ar-DZ" sz="28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1978</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دخلت حيز التنفيذ في أوت 1992</a:t>
            </a:r>
            <a:r>
              <a:rPr lang="ar-DZ" sz="2800" b="1" dirty="0" smtClean="0">
                <a:latin typeface="Times New Roman" pitchFamily="18" charset="0"/>
                <a:cs typeface="Times New Roman" pitchFamily="18" charset="0"/>
              </a:rPr>
              <a:t>، </a:t>
            </a:r>
            <a:r>
              <a:rPr lang="ar-SA" sz="2800" b="1" dirty="0" smtClean="0">
                <a:latin typeface="Times New Roman" pitchFamily="18" charset="0"/>
                <a:cs typeface="Times New Roman" pitchFamily="18" charset="0"/>
              </a:rPr>
              <a:t>تسري على كل عق</a:t>
            </a:r>
            <a:r>
              <a:rPr lang="ar-DZ" sz="2800" b="1" dirty="0" smtClean="0">
                <a:latin typeface="Times New Roman" pitchFamily="18" charset="0"/>
                <a:cs typeface="Times New Roman" pitchFamily="18" charset="0"/>
              </a:rPr>
              <a:t>و</a:t>
            </a:r>
            <a:r>
              <a:rPr lang="ar-SA" sz="2800" b="1" dirty="0" smtClean="0">
                <a:latin typeface="Times New Roman" pitchFamily="18" charset="0"/>
                <a:cs typeface="Times New Roman" pitchFamily="18" charset="0"/>
              </a:rPr>
              <a:t>د نقل </a:t>
            </a:r>
            <a:r>
              <a:rPr lang="ar-DZ" sz="2800" b="1" dirty="0" smtClean="0">
                <a:latin typeface="Times New Roman" pitchFamily="18" charset="0"/>
                <a:cs typeface="Times New Roman" pitchFamily="18" charset="0"/>
              </a:rPr>
              <a:t>ا</a:t>
            </a:r>
            <a:r>
              <a:rPr lang="ar-SA" sz="2800" b="1" dirty="0" smtClean="0">
                <a:latin typeface="Times New Roman" pitchFamily="18" charset="0"/>
                <a:cs typeface="Times New Roman" pitchFamily="18" charset="0"/>
              </a:rPr>
              <a:t>لبضائع بحر</a:t>
            </a:r>
            <a:r>
              <a:rPr lang="ar-DZ" sz="2800" b="1" dirty="0" smtClean="0">
                <a:latin typeface="Times New Roman" pitchFamily="18" charset="0"/>
                <a:cs typeface="Times New Roman" pitchFamily="18" charset="0"/>
              </a:rPr>
              <a:t>ا.</a:t>
            </a:r>
            <a:endPar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6" name="Espace réservé du contenu 2"/>
          <p:cNvSpPr txBox="1">
            <a:spLocks/>
          </p:cNvSpPr>
          <p:nvPr/>
        </p:nvSpPr>
        <p:spPr>
          <a:xfrm>
            <a:off x="304800" y="2895600"/>
            <a:ext cx="8534400" cy="13716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28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تهدف إلى إيجاد توازن بين مصالح الناقلين والشاحنين</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ar-DZ" sz="28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اتفاقية بروكسل</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(1924)</a:t>
            </a:r>
            <a:r>
              <a:rPr lang="ar-DZ" sz="2800" b="1" dirty="0" smtClean="0">
                <a:latin typeface="Times New Roman" pitchFamily="18" charset="0"/>
                <a:cs typeface="Times New Roman" pitchFamily="18" charset="0"/>
              </a:rPr>
              <a:t>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لم </a:t>
            </a:r>
            <a:r>
              <a:rPr lang="ar-DZ" sz="2800" b="1" dirty="0" smtClean="0">
                <a:latin typeface="Times New Roman" pitchFamily="18" charset="0"/>
                <a:cs typeface="Times New Roman" pitchFamily="18" charset="0"/>
              </a:rPr>
              <a:t>ت</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ستطع تقليص هيمنة الناقل في عقد النقل البحري، لذا تولت تنظيم العلاقة بين أطراف عقد النقل البحري</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p>
        </p:txBody>
      </p:sp>
      <p:sp>
        <p:nvSpPr>
          <p:cNvPr id="7" name="Rectangle 6"/>
          <p:cNvSpPr/>
          <p:nvPr/>
        </p:nvSpPr>
        <p:spPr>
          <a:xfrm>
            <a:off x="304800" y="5715000"/>
            <a:ext cx="8534400" cy="954107"/>
          </a:xfrm>
          <a:prstGeom prst="rect">
            <a:avLst/>
          </a:prstGeom>
        </p:spPr>
        <p:txBody>
          <a:bodyPr wrap="square">
            <a:spAutoFit/>
          </a:bodyPr>
          <a:lstStyle/>
          <a:p>
            <a:pPr algn="r" rtl="1"/>
            <a:r>
              <a:rPr lang="ar-SA" sz="2800" b="1" dirty="0" smtClean="0">
                <a:latin typeface="Times New Roman" pitchFamily="18" charset="0"/>
                <a:cs typeface="Times New Roman" pitchFamily="18" charset="0"/>
              </a:rPr>
              <a:t>معاهدة بروكسل</a:t>
            </a:r>
            <a:r>
              <a:rPr lang="ar-DZ" sz="2800" b="1" dirty="0" smtClean="0">
                <a:latin typeface="Times New Roman" pitchFamily="18" charset="0"/>
                <a:cs typeface="Times New Roman" pitchFamily="18" charset="0"/>
              </a:rPr>
              <a:t>: لا تحقق </a:t>
            </a:r>
            <a:r>
              <a:rPr lang="ar-SA" sz="2800" b="1" dirty="0" smtClean="0">
                <a:latin typeface="Times New Roman" pitchFamily="18" charset="0"/>
                <a:cs typeface="Times New Roman" pitchFamily="18" charset="0"/>
              </a:rPr>
              <a:t>توازن بين مصالح الدول الناقلة والشاحنة</a:t>
            </a:r>
            <a:r>
              <a:rPr lang="ar-DZ" sz="2800" b="1" dirty="0" smtClean="0">
                <a:latin typeface="Times New Roman" pitchFamily="18" charset="0"/>
                <a:cs typeface="Times New Roman" pitchFamily="18" charset="0"/>
              </a:rPr>
              <a:t> (</a:t>
            </a:r>
            <a:r>
              <a:rPr lang="ar-SA" sz="2800" b="1" dirty="0" smtClean="0">
                <a:latin typeface="Times New Roman" pitchFamily="18" charset="0"/>
                <a:cs typeface="Times New Roman" pitchFamily="18" charset="0"/>
              </a:rPr>
              <a:t>غالبا</a:t>
            </a:r>
            <a:r>
              <a:rPr lang="ar-DZ" sz="2800" b="1" dirty="0" smtClean="0">
                <a:latin typeface="Times New Roman" pitchFamily="18" charset="0"/>
                <a:cs typeface="Times New Roman" pitchFamily="18" charset="0"/>
              </a:rPr>
              <a:t> </a:t>
            </a:r>
            <a:r>
              <a:rPr lang="ar-SA" sz="2800" b="1" dirty="0" smtClean="0">
                <a:latin typeface="Times New Roman" pitchFamily="18" charset="0"/>
                <a:cs typeface="Times New Roman" pitchFamily="18" charset="0"/>
              </a:rPr>
              <a:t>نامية</a:t>
            </a:r>
            <a:r>
              <a:rPr lang="ar-DZ" sz="2800" b="1" dirty="0" smtClean="0">
                <a:latin typeface="Times New Roman" pitchFamily="18" charset="0"/>
                <a:cs typeface="Times New Roman" pitchFamily="18" charset="0"/>
              </a:rPr>
              <a:t> تدفع </a:t>
            </a:r>
            <a:r>
              <a:rPr lang="ar-SA" sz="2800" b="1" dirty="0" smtClean="0">
                <a:latin typeface="Times New Roman" pitchFamily="18" charset="0"/>
                <a:cs typeface="Times New Roman" pitchFamily="18" charset="0"/>
              </a:rPr>
              <a:t>مبالغ كبيرة للناقلين الأجانب</a:t>
            </a:r>
            <a:r>
              <a:rPr lang="ar-DZ" sz="2800" b="1" dirty="0" smtClean="0">
                <a:latin typeface="Times New Roman" pitchFamily="18" charset="0"/>
                <a:cs typeface="Times New Roman" pitchFamily="18" charset="0"/>
              </a:rPr>
              <a:t>)</a:t>
            </a:r>
            <a:r>
              <a:rPr lang="ar-SA" sz="2800" b="1" dirty="0" smtClean="0">
                <a:latin typeface="Times New Roman" pitchFamily="18" charset="0"/>
                <a:cs typeface="Times New Roman" pitchFamily="18" charset="0"/>
              </a:rPr>
              <a:t>.</a:t>
            </a:r>
            <a:endParaRPr lang="fr-FR" sz="2800" dirty="0"/>
          </a:p>
        </p:txBody>
      </p:sp>
    </p:spTree>
  </p:cSld>
  <p:clrMapOvr>
    <a:masterClrMapping/>
  </p:clrMapOvr>
  <p:transition>
    <p:diamond/>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381000"/>
            <a:ext cx="8534400" cy="685800"/>
          </a:xfrm>
        </p:spPr>
        <p:txBody>
          <a:bodyPr>
            <a:normAutofit/>
          </a:bodyPr>
          <a:lstStyle/>
          <a:p>
            <a:pPr marL="3175" indent="-3175" algn="just" rtl="1">
              <a:buNone/>
            </a:pPr>
            <a:r>
              <a:rPr lang="ar-DZ" b="1" dirty="0" smtClean="0">
                <a:solidFill>
                  <a:srgbClr val="FF0000"/>
                </a:solidFill>
                <a:latin typeface="Times New Roman" pitchFamily="18" charset="0"/>
                <a:cs typeface="Times New Roman" pitchFamily="18" charset="0"/>
              </a:rPr>
              <a:t>ج. </a:t>
            </a:r>
            <a:r>
              <a:rPr lang="ar-SA" b="1" dirty="0" smtClean="0">
                <a:solidFill>
                  <a:srgbClr val="FF0000"/>
                </a:solidFill>
                <a:latin typeface="Times New Roman" pitchFamily="18" charset="0"/>
                <a:cs typeface="Times New Roman" pitchFamily="18" charset="0"/>
              </a:rPr>
              <a:t>اتفاقية روتردام المتعلقة بعقود النقل البحري جزئيا أو كليا: </a:t>
            </a:r>
            <a:endParaRPr lang="ar-DZ" b="1" dirty="0" smtClean="0">
              <a:solidFill>
                <a:srgbClr val="FF0000"/>
              </a:solidFill>
              <a:latin typeface="Times New Roman" pitchFamily="18" charset="0"/>
              <a:cs typeface="Times New Roman" pitchFamily="18" charset="0"/>
            </a:endParaRPr>
          </a:p>
        </p:txBody>
      </p:sp>
      <p:sp>
        <p:nvSpPr>
          <p:cNvPr id="4" name="Rectangle 3"/>
          <p:cNvSpPr/>
          <p:nvPr/>
        </p:nvSpPr>
        <p:spPr>
          <a:xfrm>
            <a:off x="228600" y="3810000"/>
            <a:ext cx="8610600" cy="1384995"/>
          </a:xfrm>
          <a:prstGeom prst="rect">
            <a:avLst/>
          </a:prstGeom>
        </p:spPr>
        <p:txBody>
          <a:bodyPr wrap="square">
            <a:spAutoFit/>
          </a:bodyPr>
          <a:lstStyle/>
          <a:p>
            <a:pPr algn="just" rtl="1"/>
            <a:r>
              <a:rPr lang="ar-DZ" sz="2800" b="1" dirty="0" smtClean="0">
                <a:latin typeface="Times New Roman" pitchFamily="18" charset="0"/>
                <a:cs typeface="Times New Roman" pitchFamily="18" charset="0"/>
              </a:rPr>
              <a:t>    </a:t>
            </a:r>
            <a:r>
              <a:rPr lang="ar-SA" sz="2800" b="1" dirty="0" smtClean="0">
                <a:latin typeface="Times New Roman" pitchFamily="18" charset="0"/>
                <a:cs typeface="Times New Roman" pitchFamily="18" charset="0"/>
              </a:rPr>
              <a:t>فكرت اللجنة البحرية الدولية في إدخال تعديلات على معاهدة بروكسل، </a:t>
            </a:r>
            <a:r>
              <a:rPr lang="ar-DZ" sz="2800" b="1" dirty="0" smtClean="0">
                <a:latin typeface="Times New Roman" pitchFamily="18" charset="0"/>
                <a:cs typeface="Times New Roman" pitchFamily="18" charset="0"/>
              </a:rPr>
              <a:t>لكنها فضلت </a:t>
            </a:r>
            <a:r>
              <a:rPr lang="ar-SA" sz="2800" b="1" dirty="0" smtClean="0">
                <a:latin typeface="Times New Roman" pitchFamily="18" charset="0"/>
                <a:cs typeface="Times New Roman" pitchFamily="18" charset="0"/>
              </a:rPr>
              <a:t>بلورة اتفاقية جديدة، تحكم عقود النقل الدولي للبضائع عن طريق البحر جزئيا أو كليا</a:t>
            </a:r>
            <a:r>
              <a:rPr lang="ar-DZ" sz="2800" b="1" dirty="0" smtClean="0">
                <a:latin typeface="Times New Roman" pitchFamily="18" charset="0"/>
                <a:cs typeface="Times New Roman" pitchFamily="18" charset="0"/>
              </a:rPr>
              <a:t>، </a:t>
            </a:r>
            <a:r>
              <a:rPr lang="ar-SA" sz="2800" b="1" dirty="0" smtClean="0">
                <a:latin typeface="Times New Roman" pitchFamily="18" charset="0"/>
                <a:cs typeface="Times New Roman" pitchFamily="18" charset="0"/>
              </a:rPr>
              <a:t>تم اعتمادها في 11 ديسمبر 2008</a:t>
            </a:r>
            <a:r>
              <a:rPr lang="ar-DZ" sz="2800" b="1" dirty="0" smtClean="0">
                <a:latin typeface="Times New Roman" pitchFamily="18" charset="0"/>
                <a:cs typeface="Times New Roman" pitchFamily="18" charset="0"/>
              </a:rPr>
              <a:t>.</a:t>
            </a:r>
            <a:r>
              <a:rPr lang="ar-SA" sz="2800" b="1" dirty="0" smtClean="0">
                <a:latin typeface="Times New Roman" pitchFamily="18" charset="0"/>
                <a:cs typeface="Times New Roman" pitchFamily="18" charset="0"/>
              </a:rPr>
              <a:t> </a:t>
            </a:r>
            <a:endParaRPr lang="fr-FR" sz="2800" dirty="0"/>
          </a:p>
        </p:txBody>
      </p:sp>
      <p:sp>
        <p:nvSpPr>
          <p:cNvPr id="5" name="Espace réservé du contenu 2"/>
          <p:cNvSpPr txBox="1">
            <a:spLocks/>
          </p:cNvSpPr>
          <p:nvPr/>
        </p:nvSpPr>
        <p:spPr>
          <a:xfrm>
            <a:off x="304800" y="1066800"/>
            <a:ext cx="8534400" cy="1371600"/>
          </a:xfrm>
          <a:prstGeom prst="rect">
            <a:avLst/>
          </a:prstGeom>
        </p:spPr>
        <p:txBody>
          <a:bodyPr vert="horz">
            <a:normAutofit/>
          </a:bodyPr>
          <a:lstStyle/>
          <a:p>
            <a:pPr marL="3175" lvl="0" indent="-3175" algn="just" rtl="1">
              <a:spcBef>
                <a:spcPct val="20000"/>
              </a:spcBef>
              <a:buClr>
                <a:schemeClr val="accent1"/>
              </a:buClr>
              <a:buSzPct val="70000"/>
              <a:defRPr/>
            </a:pPr>
            <a:r>
              <a:rPr kumimoji="0" lang="ar-DZ" sz="28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انقسام الدول </a:t>
            </a:r>
            <a:r>
              <a:rPr lang="ar-DZ" sz="2800" b="1" dirty="0" smtClean="0">
                <a:latin typeface="Times New Roman" pitchFamily="18" charset="0"/>
                <a:cs typeface="Times New Roman" pitchFamily="18" charset="0"/>
              </a:rPr>
              <a:t>بين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منظمة معاهدة بروكسل</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و</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دول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منسحبة منها للانضمام لمعاهدة هامبورغ، لم يعد لقواعد النقل البحري التوحيد القانوني</a:t>
            </a:r>
            <a:r>
              <a:rPr lang="ar-DZ" sz="2800" b="1" dirty="0" smtClean="0">
                <a:latin typeface="Times New Roman" pitchFamily="18" charset="0"/>
                <a:cs typeface="Times New Roman" pitchFamily="18" charset="0"/>
              </a:rPr>
              <a:t>، مما أدى </a:t>
            </a:r>
            <a:r>
              <a:rPr lang="ar-DZ" sz="2800" b="1" dirty="0" err="1" smtClean="0">
                <a:latin typeface="Times New Roman" pitchFamily="18" charset="0"/>
                <a:cs typeface="Times New Roman" pitchFamily="18" charset="0"/>
              </a:rPr>
              <a:t>ل</a:t>
            </a:r>
            <a:r>
              <a:rPr lang="ar-SA" sz="2800" b="1" dirty="0" smtClean="0">
                <a:latin typeface="Times New Roman" pitchFamily="18" charset="0"/>
                <a:cs typeface="Times New Roman" pitchFamily="18" charset="0"/>
              </a:rPr>
              <a:t>عدم استقرار التجارة الدولية</a:t>
            </a:r>
            <a:r>
              <a:rPr lang="ar-DZ" sz="2800" b="1" dirty="0" smtClean="0">
                <a:latin typeface="Times New Roman" pitchFamily="18" charset="0"/>
                <a:cs typeface="Times New Roman" pitchFamily="18" charset="0"/>
              </a:rPr>
              <a:t>.</a:t>
            </a:r>
            <a:endPar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fr-FR" sz="3200" b="0" i="0" u="none" strike="noStrike" kern="1200" cap="none" spc="0" normalizeH="0" baseline="0" noProof="0" dirty="0">
              <a:ln>
                <a:noFill/>
              </a:ln>
              <a:solidFill>
                <a:schemeClr val="tx2"/>
              </a:solidFill>
              <a:effectLst/>
              <a:uLnTx/>
              <a:uFillTx/>
              <a:latin typeface="+mn-lt"/>
              <a:ea typeface="+mn-ea"/>
              <a:cs typeface="+mn-cs"/>
            </a:endParaRPr>
          </a:p>
        </p:txBody>
      </p:sp>
      <p:sp>
        <p:nvSpPr>
          <p:cNvPr id="6" name="Espace réservé du contenu 2"/>
          <p:cNvSpPr txBox="1">
            <a:spLocks/>
          </p:cNvSpPr>
          <p:nvPr/>
        </p:nvSpPr>
        <p:spPr>
          <a:xfrm>
            <a:off x="304800" y="2590800"/>
            <a:ext cx="8534400" cy="990600"/>
          </a:xfrm>
          <a:prstGeom prst="rect">
            <a:avLst/>
          </a:prstGeom>
        </p:spPr>
        <p:txBody>
          <a:bodyPr vert="horz">
            <a:normAutofit/>
          </a:bodyPr>
          <a:lstStyle/>
          <a:p>
            <a:pPr marL="3175" lvl="0" indent="-3175" algn="just" rtl="1">
              <a:spcBef>
                <a:spcPct val="20000"/>
              </a:spcBef>
              <a:buClr>
                <a:schemeClr val="accent1"/>
              </a:buClr>
              <a:buSzPct val="70000"/>
              <a:defRPr/>
            </a:pPr>
            <a:r>
              <a:rPr kumimoji="0" lang="ar-DZ" sz="28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تطور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النقل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الدولي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(النقل </a:t>
            </a:r>
            <a:r>
              <a:rPr kumimoji="0" lang="ar-DZ" sz="28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ب</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الحاويات</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استعمال تكنولوجيا الاتصال في النقل</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اعتبار النقل البحري كمرحلة من النقل من الباب إلى الباب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endPar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7" name="Rectangle 6"/>
          <p:cNvSpPr/>
          <p:nvPr/>
        </p:nvSpPr>
        <p:spPr>
          <a:xfrm>
            <a:off x="228600" y="5396805"/>
            <a:ext cx="8534400" cy="1384995"/>
          </a:xfrm>
          <a:prstGeom prst="rect">
            <a:avLst/>
          </a:prstGeom>
        </p:spPr>
        <p:txBody>
          <a:bodyPr wrap="square">
            <a:spAutoFit/>
          </a:bodyPr>
          <a:lstStyle/>
          <a:p>
            <a:pPr algn="just" rtl="1"/>
            <a:r>
              <a:rPr lang="ar-DZ" sz="2800" b="1" dirty="0" smtClean="0">
                <a:latin typeface="Times New Roman" pitchFamily="18" charset="0"/>
                <a:cs typeface="Times New Roman" pitchFamily="18" charset="0"/>
              </a:rPr>
              <a:t>   </a:t>
            </a:r>
            <a:r>
              <a:rPr lang="ar-SA" sz="2800" b="1" dirty="0" smtClean="0">
                <a:latin typeface="Times New Roman" pitchFamily="18" charset="0"/>
                <a:cs typeface="Times New Roman" pitchFamily="18" charset="0"/>
              </a:rPr>
              <a:t>جاءت بأحكام عديدة</a:t>
            </a:r>
            <a:r>
              <a:rPr lang="ar-DZ" sz="2800" b="1" dirty="0" smtClean="0">
                <a:latin typeface="Times New Roman" pitchFamily="18" charset="0"/>
                <a:cs typeface="Times New Roman" pitchFamily="18" charset="0"/>
              </a:rPr>
              <a:t>: </a:t>
            </a:r>
            <a:r>
              <a:rPr lang="ar-SA" sz="2800" b="1" dirty="0" smtClean="0">
                <a:latin typeface="Times New Roman" pitchFamily="18" charset="0"/>
                <a:cs typeface="Times New Roman" pitchFamily="18" charset="0"/>
              </a:rPr>
              <a:t>مسؤوليات الن</a:t>
            </a:r>
            <a:r>
              <a:rPr lang="ar-DZ" sz="2800" b="1" dirty="0" smtClean="0">
                <a:latin typeface="Times New Roman" pitchFamily="18" charset="0"/>
                <a:cs typeface="Times New Roman" pitchFamily="18" charset="0"/>
              </a:rPr>
              <a:t>ا</a:t>
            </a:r>
            <a:r>
              <a:rPr lang="ar-SA" sz="2800" b="1" dirty="0" smtClean="0">
                <a:latin typeface="Times New Roman" pitchFamily="18" charset="0"/>
                <a:cs typeface="Times New Roman" pitchFamily="18" charset="0"/>
              </a:rPr>
              <a:t>قل والشاحن على </a:t>
            </a:r>
            <a:r>
              <a:rPr lang="ar-DZ" sz="2800" b="1" dirty="0" smtClean="0">
                <a:latin typeface="Times New Roman" pitchFamily="18" charset="0"/>
                <a:cs typeface="Times New Roman" pitchFamily="18" charset="0"/>
              </a:rPr>
              <a:t>ال</a:t>
            </a:r>
            <a:r>
              <a:rPr lang="ar-SA" sz="2800" b="1" dirty="0" smtClean="0">
                <a:latin typeface="Times New Roman" pitchFamily="18" charset="0"/>
                <a:cs typeface="Times New Roman" pitchFamily="18" charset="0"/>
              </a:rPr>
              <a:t>سواء</a:t>
            </a:r>
            <a:r>
              <a:rPr lang="ar-DZ" sz="2800" b="1" dirty="0" smtClean="0">
                <a:latin typeface="Times New Roman" pitchFamily="18" charset="0"/>
                <a:cs typeface="Times New Roman" pitchFamily="18" charset="0"/>
              </a:rPr>
              <a:t>، </a:t>
            </a:r>
            <a:r>
              <a:rPr lang="ar-SA" sz="2800" b="1" dirty="0" smtClean="0">
                <a:latin typeface="Times New Roman" pitchFamily="18" charset="0"/>
                <a:cs typeface="Times New Roman" pitchFamily="18" charset="0"/>
              </a:rPr>
              <a:t>التنسيق بينهما </a:t>
            </a:r>
            <a:r>
              <a:rPr lang="ar-DZ" sz="2800" b="1" dirty="0" smtClean="0">
                <a:latin typeface="Times New Roman" pitchFamily="18" charset="0"/>
                <a:cs typeface="Times New Roman" pitchFamily="18" charset="0"/>
              </a:rPr>
              <a:t>ك</a:t>
            </a:r>
            <a:r>
              <a:rPr lang="ar-SA" sz="2800" b="1" dirty="0" smtClean="0">
                <a:latin typeface="Times New Roman" pitchFamily="18" charset="0"/>
                <a:cs typeface="Times New Roman" pitchFamily="18" charset="0"/>
              </a:rPr>
              <a:t>طرفين أساسيين في عقد النقل البحري للبضائع، توسيع مجال تطبيقها للنقل من الباب إلى الباب، </a:t>
            </a:r>
            <a:r>
              <a:rPr lang="ar-DZ" sz="2800" b="1" dirty="0" smtClean="0">
                <a:latin typeface="Times New Roman" pitchFamily="18" charset="0"/>
                <a:cs typeface="Times New Roman" pitchFamily="18" charset="0"/>
              </a:rPr>
              <a:t>تقنين سندات الشحن </a:t>
            </a:r>
            <a:r>
              <a:rPr lang="ar-SA" sz="2800" b="1" dirty="0" smtClean="0">
                <a:latin typeface="Times New Roman" pitchFamily="18" charset="0"/>
                <a:cs typeface="Times New Roman" pitchFamily="18" charset="0"/>
              </a:rPr>
              <a:t>الإلكترونية.</a:t>
            </a:r>
            <a:endParaRPr lang="fr-FR" sz="2800" dirty="0"/>
          </a:p>
        </p:txBody>
      </p:sp>
    </p:spTree>
  </p:cSld>
  <p:clrMapOvr>
    <a:masterClrMapping/>
  </p:clrMapOvr>
  <p:transition>
    <p:plus/>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1447800"/>
            <a:ext cx="8458200" cy="609600"/>
          </a:xfrm>
        </p:spPr>
        <p:txBody>
          <a:bodyPr>
            <a:normAutofit/>
          </a:bodyPr>
          <a:lstStyle/>
          <a:p>
            <a:pPr marL="0" indent="0" algn="just" rtl="1">
              <a:buNone/>
            </a:pPr>
            <a:r>
              <a:rPr lang="ar-DZ" b="1" dirty="0" smtClean="0">
                <a:solidFill>
                  <a:srgbClr val="FF0000"/>
                </a:solidFill>
                <a:latin typeface="Times New Roman" pitchFamily="18" charset="0"/>
                <a:cs typeface="Times New Roman" pitchFamily="18" charset="0"/>
              </a:rPr>
              <a:t>أ. سفن الخطوط المنتظمة( المؤتمرات البحرية):</a:t>
            </a:r>
            <a:endParaRPr lang="fr-FR" b="1" dirty="0" smtClean="0">
              <a:latin typeface="Times New Roman" pitchFamily="18" charset="0"/>
              <a:cs typeface="Times New Roman" pitchFamily="18" charset="0"/>
            </a:endParaRPr>
          </a:p>
          <a:p>
            <a:pPr marL="0" indent="0" algn="just" rtl="1">
              <a:buNone/>
            </a:pPr>
            <a:endParaRPr lang="fr-FR" dirty="0"/>
          </a:p>
        </p:txBody>
      </p:sp>
      <p:sp>
        <p:nvSpPr>
          <p:cNvPr id="4" name="Rectangle 3"/>
          <p:cNvSpPr/>
          <p:nvPr/>
        </p:nvSpPr>
        <p:spPr>
          <a:xfrm>
            <a:off x="4415141" y="685800"/>
            <a:ext cx="4374916" cy="646331"/>
          </a:xfrm>
          <a:prstGeom prst="rect">
            <a:avLst/>
          </a:prstGeom>
        </p:spPr>
        <p:txBody>
          <a:bodyPr wrap="none">
            <a:spAutoFit/>
          </a:bodyPr>
          <a:lstStyle/>
          <a:p>
            <a:pPr algn="r" rtl="1"/>
            <a:r>
              <a:rPr lang="ar-DZ" sz="3600" b="1" dirty="0" smtClean="0">
                <a:solidFill>
                  <a:srgbClr val="FF0000"/>
                </a:solidFill>
                <a:latin typeface="Times New Roman" pitchFamily="18" charset="0"/>
                <a:cs typeface="Times New Roman" pitchFamily="18" charset="0"/>
              </a:rPr>
              <a:t>3. تقسيم سوق النقل البحري</a:t>
            </a:r>
            <a:endParaRPr lang="fr-FR" sz="3600" dirty="0"/>
          </a:p>
        </p:txBody>
      </p:sp>
      <p:sp>
        <p:nvSpPr>
          <p:cNvPr id="6" name="Espace réservé du contenu 2"/>
          <p:cNvSpPr txBox="1">
            <a:spLocks/>
          </p:cNvSpPr>
          <p:nvPr/>
        </p:nvSpPr>
        <p:spPr>
          <a:xfrm>
            <a:off x="304800" y="2133600"/>
            <a:ext cx="8458200" cy="1143000"/>
          </a:xfrm>
          <a:prstGeom prst="rect">
            <a:avLst/>
          </a:prstGeom>
        </p:spPr>
        <p:txBody>
          <a:bodyPr vert="horz">
            <a:normAutofit/>
          </a:bodyPr>
          <a:lstStyle/>
          <a:p>
            <a:pPr lvl="0" algn="just" rtl="1">
              <a:spcBef>
                <a:spcPct val="20000"/>
              </a:spcBef>
              <a:buClr>
                <a:schemeClr val="accent1"/>
              </a:buClr>
              <a:buSzPct val="70000"/>
              <a:defRPr/>
            </a:pPr>
            <a:r>
              <a:rPr kumimoji="0" lang="ar-DZ" sz="30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SA"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مجموعة مشغلي سفن تخدم نفس الخط أو الطريق البحري أو منطقة جغرافية ما</a:t>
            </a:r>
            <a:r>
              <a:rPr kumimoji="0" lang="ar-DZ"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lang="ar-DZ" sz="3000" b="1" dirty="0" smtClean="0">
                <a:latin typeface="Times New Roman" pitchFamily="18" charset="0"/>
                <a:cs typeface="Times New Roman" pitchFamily="18" charset="0"/>
              </a:rPr>
              <a:t>بشكل </a:t>
            </a:r>
            <a:r>
              <a:rPr lang="ar-SA" sz="3000" b="1" dirty="0" err="1" smtClean="0">
                <a:latin typeface="Times New Roman" pitchFamily="18" charset="0"/>
                <a:cs typeface="Times New Roman" pitchFamily="18" charset="0"/>
              </a:rPr>
              <a:t>منتظ</a:t>
            </a:r>
            <a:r>
              <a:rPr lang="ar-DZ" sz="3000" b="1" dirty="0" smtClean="0">
                <a:latin typeface="Times New Roman" pitchFamily="18" charset="0"/>
                <a:cs typeface="Times New Roman" pitchFamily="18" charset="0"/>
              </a:rPr>
              <a:t>م (مواعيد محددة ومعلنة).</a:t>
            </a:r>
            <a:r>
              <a:rPr lang="ar-SA" sz="3000" b="1" dirty="0" smtClean="0">
                <a:latin typeface="Times New Roman" pitchFamily="18" charset="0"/>
                <a:cs typeface="Times New Roman" pitchFamily="18" charset="0"/>
              </a:rPr>
              <a:t> </a:t>
            </a:r>
            <a:endParaRPr kumimoji="0" lang="fr-FR" sz="3200" b="1"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endParaRPr>
          </a:p>
          <a:p>
            <a:pPr marL="0" marR="0" lvl="0" indent="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fr-FR" sz="3200" b="0" i="0" u="none" strike="noStrike" kern="1200" cap="none" spc="0" normalizeH="0" baseline="0" noProof="0" dirty="0">
              <a:ln>
                <a:noFill/>
              </a:ln>
              <a:solidFill>
                <a:schemeClr val="tx2"/>
              </a:solidFill>
              <a:effectLst/>
              <a:uLnTx/>
              <a:uFillTx/>
              <a:latin typeface="+mn-lt"/>
              <a:ea typeface="+mn-ea"/>
              <a:cs typeface="+mn-cs"/>
            </a:endParaRPr>
          </a:p>
        </p:txBody>
      </p:sp>
      <p:sp>
        <p:nvSpPr>
          <p:cNvPr id="5" name="Espace réservé du contenu 2"/>
          <p:cNvSpPr txBox="1">
            <a:spLocks/>
          </p:cNvSpPr>
          <p:nvPr/>
        </p:nvSpPr>
        <p:spPr>
          <a:xfrm>
            <a:off x="304800" y="3276600"/>
            <a:ext cx="8458200" cy="1143000"/>
          </a:xfrm>
          <a:prstGeom prst="rect">
            <a:avLst/>
          </a:prstGeom>
        </p:spPr>
        <p:txBody>
          <a:bodyPr vert="horz">
            <a:normAutofit/>
          </a:bodyPr>
          <a:lstStyle/>
          <a:p>
            <a:pPr lvl="0" algn="just" rtl="1">
              <a:spcBef>
                <a:spcPct val="20000"/>
              </a:spcBef>
              <a:buClr>
                <a:schemeClr val="accent1"/>
              </a:buClr>
              <a:buSzPct val="70000"/>
              <a:defRPr/>
            </a:pPr>
            <a:r>
              <a:rPr kumimoji="0" lang="ar-DZ" sz="30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SA"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تتفق على نوالين شحن متماثلة بموجب اتفاقية المؤتمر</a:t>
            </a:r>
            <a:r>
              <a:rPr kumimoji="0" lang="ar-DZ"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توزع الرحلات، مما يساعد على </a:t>
            </a:r>
            <a:r>
              <a:rPr kumimoji="0" lang="ar-SA"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تنظيم أفضل</a:t>
            </a:r>
            <a:r>
              <a:rPr kumimoji="0" lang="ar-DZ"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ل</a:t>
            </a:r>
            <a:r>
              <a:rPr kumimoji="0" lang="ar-SA"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لخدمات المقدمة للشاحنين. </a:t>
            </a:r>
            <a:endParaRPr kumimoji="0" lang="fr-FR" sz="3200" b="1"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endParaRPr>
          </a:p>
          <a:p>
            <a:pPr marL="0" marR="0" lvl="0" indent="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fr-FR" sz="3200" b="0" i="0" u="none" strike="noStrike" kern="1200" cap="none" spc="0" normalizeH="0" baseline="0" noProof="0" dirty="0">
              <a:ln>
                <a:noFill/>
              </a:ln>
              <a:solidFill>
                <a:schemeClr val="tx2"/>
              </a:solidFill>
              <a:effectLst/>
              <a:uLnTx/>
              <a:uFillTx/>
              <a:latin typeface="+mn-lt"/>
              <a:ea typeface="+mn-ea"/>
              <a:cs typeface="+mn-cs"/>
            </a:endParaRPr>
          </a:p>
        </p:txBody>
      </p:sp>
      <p:sp>
        <p:nvSpPr>
          <p:cNvPr id="7" name="Espace réservé du contenu 2"/>
          <p:cNvSpPr txBox="1">
            <a:spLocks/>
          </p:cNvSpPr>
          <p:nvPr/>
        </p:nvSpPr>
        <p:spPr>
          <a:xfrm>
            <a:off x="304800" y="4495800"/>
            <a:ext cx="8534400" cy="1066800"/>
          </a:xfrm>
          <a:prstGeom prst="rect">
            <a:avLst/>
          </a:prstGeom>
        </p:spPr>
        <p:txBody>
          <a:bodyPr vert="horz">
            <a:normAutofit/>
          </a:bodyPr>
          <a:lstStyle/>
          <a:p>
            <a:pPr lvl="0" algn="just" rtl="1">
              <a:spcBef>
                <a:spcPct val="20000"/>
              </a:spcBef>
              <a:buClr>
                <a:schemeClr val="accent1"/>
              </a:buClr>
              <a:buSzPct val="70000"/>
              <a:defRPr/>
            </a:pPr>
            <a:r>
              <a:rPr kumimoji="0" lang="ar-DZ" sz="28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يسمى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مشغلي السفن غير المؤتمرين</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lang="ar-SA" sz="2800" b="1" dirty="0" smtClean="0">
                <a:solidFill>
                  <a:srgbClr val="FF0000"/>
                </a:solidFill>
                <a:latin typeface="Times New Roman" pitchFamily="18" charset="0"/>
                <a:cs typeface="Times New Roman" pitchFamily="18" charset="0"/>
              </a:rPr>
              <a:t>الغرباء</a:t>
            </a:r>
            <a:r>
              <a:rPr lang="ar-DZ" sz="2800" b="1" dirty="0" smtClean="0">
                <a:solidFill>
                  <a:srgbClr val="FF0000"/>
                </a:solidFill>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Outsiders</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من أهمه</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م</a:t>
            </a:r>
            <a:r>
              <a:rPr kumimoji="0" lang="en-US"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evergreen</a:t>
            </a:r>
            <a:r>
              <a:rPr kumimoji="0" lang="en-US"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lang="ar-DZ" sz="2800" b="1" dirty="0" smtClean="0">
                <a:latin typeface="Times New Roman" pitchFamily="18" charset="0"/>
                <a:cs typeface="Times New Roman" pitchFamily="18" charset="0"/>
              </a:rPr>
              <a:t>: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تحتل مكانة هامة في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تحديد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أسعار شحن المؤتمر</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ات.</a:t>
            </a:r>
            <a:endPar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8" name="Espace réservé du contenu 2"/>
          <p:cNvSpPr txBox="1">
            <a:spLocks/>
          </p:cNvSpPr>
          <p:nvPr/>
        </p:nvSpPr>
        <p:spPr>
          <a:xfrm>
            <a:off x="381000" y="5791200"/>
            <a:ext cx="8382000" cy="10668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تسمى الشركات التي تقوم برحلات ملاحية بين الموانئ بشكل منتظم </a:t>
            </a:r>
            <a:r>
              <a:rPr kumimoji="0" lang="ar-DZ"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الخطوط الملاحية </a:t>
            </a:r>
            <a:r>
              <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Shipping </a:t>
            </a:r>
            <a:r>
              <a:rPr kumimoji="0" lang="fr-FR" sz="28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Lines</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endParaRPr kumimoji="0" lang="fr-FR" sz="28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43000" y="1066800"/>
            <a:ext cx="7620000" cy="685800"/>
          </a:xfrm>
        </p:spPr>
        <p:txBody>
          <a:bodyPr>
            <a:normAutofit/>
          </a:bodyPr>
          <a:lstStyle/>
          <a:p>
            <a:pPr marL="0" indent="0" algn="just" rtl="1">
              <a:buNone/>
            </a:pPr>
            <a:r>
              <a:rPr lang="ar-DZ" b="1" dirty="0" smtClean="0">
                <a:solidFill>
                  <a:srgbClr val="FF0000"/>
                </a:solidFill>
                <a:latin typeface="Times New Roman" pitchFamily="18" charset="0"/>
                <a:cs typeface="Times New Roman" pitchFamily="18" charset="0"/>
              </a:rPr>
              <a:t>ب. سوق السفن الجوالة</a:t>
            </a:r>
            <a:r>
              <a:rPr lang="ar-DZ" b="1" dirty="0" smtClean="0"/>
              <a:t> </a:t>
            </a:r>
            <a:r>
              <a:rPr lang="ar-DZ" b="1" dirty="0" smtClean="0">
                <a:solidFill>
                  <a:srgbClr val="FF0000"/>
                </a:solidFill>
                <a:latin typeface="Times New Roman" pitchFamily="18" charset="0"/>
                <a:cs typeface="Times New Roman" pitchFamily="18" charset="0"/>
              </a:rPr>
              <a:t>(السفن المستأجرة) </a:t>
            </a:r>
            <a:r>
              <a:rPr lang="fr-FR" b="1" dirty="0" smtClean="0">
                <a:solidFill>
                  <a:srgbClr val="FF0000"/>
                </a:solidFill>
                <a:latin typeface="Times New Roman" pitchFamily="18" charset="0"/>
                <a:cs typeface="Times New Roman" pitchFamily="18" charset="0"/>
              </a:rPr>
              <a:t>Tramps</a:t>
            </a:r>
            <a:r>
              <a:rPr lang="ar-DZ" b="1" dirty="0" smtClean="0">
                <a:solidFill>
                  <a:srgbClr val="FF0000"/>
                </a:solidFill>
                <a:latin typeface="Times New Roman" pitchFamily="18" charset="0"/>
                <a:cs typeface="Times New Roman" pitchFamily="18" charset="0"/>
              </a:rPr>
              <a:t>:</a:t>
            </a:r>
            <a:endParaRPr lang="fr-FR" sz="2800" dirty="0">
              <a:solidFill>
                <a:schemeClr val="tx1"/>
              </a:solidFill>
              <a:latin typeface="Times New Roman" pitchFamily="18" charset="0"/>
              <a:cs typeface="Times New Roman" pitchFamily="18" charset="0"/>
            </a:endParaRPr>
          </a:p>
        </p:txBody>
      </p:sp>
      <p:sp>
        <p:nvSpPr>
          <p:cNvPr id="4" name="Espace réservé du contenu 2"/>
          <p:cNvSpPr txBox="1">
            <a:spLocks/>
          </p:cNvSpPr>
          <p:nvPr/>
        </p:nvSpPr>
        <p:spPr>
          <a:xfrm>
            <a:off x="304800" y="1905000"/>
            <a:ext cx="8458200" cy="20574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28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يمكن تقسيم هذا السوق إلى </a:t>
            </a:r>
            <a:r>
              <a:rPr kumimoji="0" lang="ar-DZ"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قسمين ثانويين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هما: </a:t>
            </a:r>
          </a:p>
          <a:p>
            <a:pPr marL="0" marR="0" lvl="0" indent="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سوق الناقلات: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ويقصد بها ناقلات البترول ومنتجاته والغازات المسالة .</a:t>
            </a:r>
            <a:endParaRPr kumimoji="0" lang="ar-DZ"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0" marR="0" lvl="0" indent="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سوق حاملات الصب الجاف: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مثل البن، السكر، الحبوب، الفحم، الاسمنت ...</a:t>
            </a:r>
            <a:endParaRPr kumimoji="0" lang="fr-FR" sz="28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5" name="Espace réservé du contenu 2"/>
          <p:cNvSpPr txBox="1">
            <a:spLocks/>
          </p:cNvSpPr>
          <p:nvPr/>
        </p:nvSpPr>
        <p:spPr>
          <a:xfrm>
            <a:off x="304800" y="4191000"/>
            <a:ext cx="8458200" cy="10668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28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ويتحدد السعر في هذا السوق وفق العرض والطلب لكل نوع من المنتجات المطلوب نقلها .</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228600" y="1124204"/>
          <a:ext cx="8686800" cy="5428996"/>
        </p:xfrm>
        <a:graphic>
          <a:graphicData uri="http://schemas.openxmlformats.org/drawingml/2006/table">
            <a:tbl>
              <a:tblPr/>
              <a:tblGrid>
                <a:gridCol w="4267200"/>
                <a:gridCol w="4419600"/>
              </a:tblGrid>
              <a:tr h="455639">
                <a:tc>
                  <a:txBody>
                    <a:bodyPr/>
                    <a:lstStyle/>
                    <a:p>
                      <a:pPr marL="0" marR="0" algn="ctr" rtl="1">
                        <a:lnSpc>
                          <a:spcPct val="115000"/>
                        </a:lnSpc>
                        <a:spcBef>
                          <a:spcPts val="0"/>
                        </a:spcBef>
                        <a:spcAft>
                          <a:spcPts val="0"/>
                        </a:spcAft>
                      </a:pPr>
                      <a:r>
                        <a:rPr lang="ar-DZ" sz="2800" b="1" dirty="0" smtClean="0">
                          <a:latin typeface="Times New Roman" pitchFamily="18" charset="0"/>
                          <a:ea typeface="Calibri"/>
                          <a:cs typeface="Times New Roman" pitchFamily="18" charset="0"/>
                        </a:rPr>
                        <a:t>الجوالة </a:t>
                      </a:r>
                      <a:r>
                        <a:rPr lang="fr-FR" sz="2800" b="1" dirty="0" smtClean="0">
                          <a:latin typeface="Times New Roman" pitchFamily="18" charset="0"/>
                          <a:ea typeface="Calibri"/>
                          <a:cs typeface="Times New Roman" pitchFamily="18" charset="0"/>
                        </a:rPr>
                        <a:t>Tramps</a:t>
                      </a:r>
                      <a:endParaRPr lang="fr-FR" sz="1800" b="1" dirty="0">
                        <a:latin typeface="Times New Roman" pitchFamily="18" charset="0"/>
                        <a:ea typeface="Calibri"/>
                        <a:cs typeface="Times New Roman" pitchFamily="18" charset="0"/>
                      </a:endParaRPr>
                    </a:p>
                  </a:txBody>
                  <a:tcPr marL="60859" marR="60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DZ" sz="2800" b="1" dirty="0" smtClean="0">
                          <a:latin typeface="Times New Roman" pitchFamily="18" charset="0"/>
                          <a:ea typeface="Calibri"/>
                          <a:cs typeface="Times New Roman" pitchFamily="18" charset="0"/>
                        </a:rPr>
                        <a:t>الخطية </a:t>
                      </a:r>
                      <a:r>
                        <a:rPr lang="fr-FR" sz="2800" b="1" dirty="0" smtClean="0">
                          <a:latin typeface="Times New Roman" pitchFamily="18" charset="0"/>
                          <a:ea typeface="Calibri"/>
                          <a:cs typeface="Times New Roman" pitchFamily="18" charset="0"/>
                        </a:rPr>
                        <a:t>Liners</a:t>
                      </a:r>
                      <a:endParaRPr lang="fr-FR" sz="1800" b="1" dirty="0">
                        <a:latin typeface="Times New Roman" pitchFamily="18" charset="0"/>
                        <a:ea typeface="Calibri"/>
                        <a:cs typeface="Times New Roman" pitchFamily="18" charset="0"/>
                      </a:endParaRPr>
                    </a:p>
                  </a:txBody>
                  <a:tcPr marL="60859" marR="60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73357">
                <a:tc>
                  <a:txBody>
                    <a:bodyPr/>
                    <a:lstStyle/>
                    <a:p>
                      <a:pPr marL="0" marR="0" algn="r" rtl="1">
                        <a:lnSpc>
                          <a:spcPct val="115000"/>
                        </a:lnSpc>
                        <a:spcBef>
                          <a:spcPts val="0"/>
                        </a:spcBef>
                        <a:spcAft>
                          <a:spcPts val="0"/>
                        </a:spcAft>
                      </a:pPr>
                      <a:r>
                        <a:rPr lang="ar-DZ" sz="2800" b="1" dirty="0">
                          <a:latin typeface="Times New Roman" pitchFamily="18" charset="0"/>
                          <a:ea typeface="Calibri"/>
                          <a:cs typeface="Times New Roman" pitchFamily="18" charset="0"/>
                        </a:rPr>
                        <a:t>الإبحار يعتمد على وجود البضاعة.</a:t>
                      </a:r>
                      <a:endParaRPr lang="fr-FR" sz="2800" b="1" dirty="0">
                        <a:latin typeface="Times New Roman" pitchFamily="18" charset="0"/>
                        <a:ea typeface="Calibri"/>
                        <a:cs typeface="Times New Roman" pitchFamily="18" charset="0"/>
                      </a:endParaRPr>
                    </a:p>
                    <a:p>
                      <a:pPr marL="0" marR="0" algn="r" rtl="1">
                        <a:lnSpc>
                          <a:spcPct val="115000"/>
                        </a:lnSpc>
                        <a:spcBef>
                          <a:spcPts val="0"/>
                        </a:spcBef>
                        <a:spcAft>
                          <a:spcPts val="0"/>
                        </a:spcAft>
                      </a:pPr>
                      <a:r>
                        <a:rPr lang="ar-DZ" sz="2800" b="1" dirty="0" smtClean="0">
                          <a:latin typeface="Times New Roman" pitchFamily="18" charset="0"/>
                          <a:ea typeface="Calibri"/>
                          <a:cs typeface="Times New Roman" pitchFamily="18" charset="0"/>
                        </a:rPr>
                        <a:t>مشغلوها بعقود مشارطة </a:t>
                      </a:r>
                      <a:r>
                        <a:rPr lang="ar-DZ" sz="2800" b="1" dirty="0">
                          <a:latin typeface="Times New Roman" pitchFamily="18" charset="0"/>
                          <a:ea typeface="Calibri"/>
                          <a:cs typeface="Times New Roman" pitchFamily="18" charset="0"/>
                        </a:rPr>
                        <a:t>للإيجار.</a:t>
                      </a:r>
                      <a:endParaRPr lang="fr-FR" sz="2800" b="1" dirty="0">
                        <a:latin typeface="Times New Roman" pitchFamily="18" charset="0"/>
                        <a:ea typeface="Calibri"/>
                        <a:cs typeface="Times New Roman" pitchFamily="18" charset="0"/>
                      </a:endParaRPr>
                    </a:p>
                    <a:p>
                      <a:pPr marL="0" marR="0" algn="r" rtl="1">
                        <a:lnSpc>
                          <a:spcPct val="115000"/>
                        </a:lnSpc>
                        <a:spcBef>
                          <a:spcPts val="0"/>
                        </a:spcBef>
                        <a:spcAft>
                          <a:spcPts val="0"/>
                        </a:spcAft>
                      </a:pPr>
                      <a:r>
                        <a:rPr lang="ar-DZ" sz="2800" b="1" dirty="0">
                          <a:latin typeface="Times New Roman" pitchFamily="18" charset="0"/>
                          <a:ea typeface="Calibri"/>
                          <a:cs typeface="Times New Roman" pitchFamily="18" charset="0"/>
                        </a:rPr>
                        <a:t>البضائع عادة في شكل صب.</a:t>
                      </a:r>
                      <a:endParaRPr lang="fr-FR" sz="2800" b="1" dirty="0">
                        <a:latin typeface="Times New Roman" pitchFamily="18" charset="0"/>
                        <a:ea typeface="Calibri"/>
                        <a:cs typeface="Times New Roman" pitchFamily="18" charset="0"/>
                      </a:endParaRPr>
                    </a:p>
                    <a:p>
                      <a:pPr marL="0" marR="0" algn="r" rtl="1">
                        <a:lnSpc>
                          <a:spcPct val="115000"/>
                        </a:lnSpc>
                        <a:spcBef>
                          <a:spcPts val="0"/>
                        </a:spcBef>
                        <a:spcAft>
                          <a:spcPts val="0"/>
                        </a:spcAft>
                      </a:pPr>
                      <a:r>
                        <a:rPr lang="ar-DZ" sz="2800" b="1" dirty="0">
                          <a:latin typeface="Times New Roman" pitchFamily="18" charset="0"/>
                          <a:ea typeface="Calibri"/>
                          <a:cs typeface="Times New Roman" pitchFamily="18" charset="0"/>
                        </a:rPr>
                        <a:t>عقد منفصل عن (عقد الإيجار).</a:t>
                      </a:r>
                      <a:endParaRPr lang="fr-FR" sz="2800" b="1" dirty="0">
                        <a:latin typeface="Times New Roman" pitchFamily="18" charset="0"/>
                        <a:ea typeface="Calibri"/>
                        <a:cs typeface="Times New Roman" pitchFamily="18" charset="0"/>
                      </a:endParaRPr>
                    </a:p>
                    <a:p>
                      <a:pPr marL="0" marR="0" algn="r" rtl="1">
                        <a:lnSpc>
                          <a:spcPct val="115000"/>
                        </a:lnSpc>
                        <a:spcBef>
                          <a:spcPts val="0"/>
                        </a:spcBef>
                        <a:spcAft>
                          <a:spcPts val="0"/>
                        </a:spcAft>
                      </a:pPr>
                      <a:r>
                        <a:rPr lang="ar-DZ" sz="2800" b="1" dirty="0">
                          <a:latin typeface="Times New Roman" pitchFamily="18" charset="0"/>
                          <a:ea typeface="Calibri"/>
                          <a:cs typeface="Times New Roman" pitchFamily="18" charset="0"/>
                        </a:rPr>
                        <a:t>النوالين تتحدد </a:t>
                      </a:r>
                      <a:r>
                        <a:rPr lang="ar-DZ" sz="2800" b="1" dirty="0" smtClean="0">
                          <a:latin typeface="Times New Roman" pitchFamily="18" charset="0"/>
                          <a:ea typeface="Calibri"/>
                          <a:cs typeface="Times New Roman" pitchFamily="18" charset="0"/>
                        </a:rPr>
                        <a:t>وفق العرض </a:t>
                      </a:r>
                      <a:r>
                        <a:rPr lang="ar-DZ" sz="2800" b="1" dirty="0">
                          <a:latin typeface="Times New Roman" pitchFamily="18" charset="0"/>
                          <a:ea typeface="Calibri"/>
                          <a:cs typeface="Times New Roman" pitchFamily="18" charset="0"/>
                        </a:rPr>
                        <a:t>والطلب.</a:t>
                      </a:r>
                      <a:endParaRPr lang="fr-FR" sz="2800" b="1" dirty="0">
                        <a:latin typeface="Times New Roman" pitchFamily="18" charset="0"/>
                        <a:ea typeface="Calibri"/>
                        <a:cs typeface="Times New Roman" pitchFamily="18" charset="0"/>
                      </a:endParaRPr>
                    </a:p>
                    <a:p>
                      <a:pPr marL="0" marR="0" algn="r" rtl="1">
                        <a:lnSpc>
                          <a:spcPct val="115000"/>
                        </a:lnSpc>
                        <a:spcBef>
                          <a:spcPts val="0"/>
                        </a:spcBef>
                        <a:spcAft>
                          <a:spcPts val="0"/>
                        </a:spcAft>
                      </a:pPr>
                      <a:r>
                        <a:rPr lang="ar-DZ" sz="2800" b="1" dirty="0">
                          <a:latin typeface="Times New Roman" pitchFamily="18" charset="0"/>
                          <a:ea typeface="Calibri"/>
                          <a:cs typeface="Times New Roman" pitchFamily="18" charset="0"/>
                        </a:rPr>
                        <a:t>النسب والخدمات تتحدد </a:t>
                      </a:r>
                      <a:r>
                        <a:rPr lang="ar-DZ" sz="2800" b="1" dirty="0" smtClean="0">
                          <a:latin typeface="Times New Roman" pitchFamily="18" charset="0"/>
                          <a:ea typeface="Calibri"/>
                          <a:cs typeface="Times New Roman" pitchFamily="18" charset="0"/>
                        </a:rPr>
                        <a:t>بالتفاوض.</a:t>
                      </a:r>
                      <a:endParaRPr lang="ar-DZ" sz="2800" b="1" dirty="0">
                        <a:latin typeface="Times New Roman" pitchFamily="18" charset="0"/>
                        <a:ea typeface="Calibri"/>
                        <a:cs typeface="Times New Roman" pitchFamily="18" charset="0"/>
                      </a:endParaRPr>
                    </a:p>
                    <a:p>
                      <a:pPr marL="0" marR="0" algn="r" rtl="1">
                        <a:lnSpc>
                          <a:spcPct val="115000"/>
                        </a:lnSpc>
                        <a:spcBef>
                          <a:spcPts val="0"/>
                        </a:spcBef>
                        <a:spcAft>
                          <a:spcPts val="0"/>
                        </a:spcAft>
                      </a:pPr>
                      <a:r>
                        <a:rPr lang="ar-DZ" sz="2800" b="1" dirty="0" smtClean="0">
                          <a:latin typeface="Times New Roman" pitchFamily="18" charset="0"/>
                          <a:ea typeface="Calibri"/>
                          <a:cs typeface="Times New Roman" pitchFamily="18" charset="0"/>
                        </a:rPr>
                        <a:t>خدمات السفن في </a:t>
                      </a:r>
                      <a:r>
                        <a:rPr lang="ar-DZ" sz="2800" b="1" dirty="0">
                          <a:latin typeface="Times New Roman" pitchFamily="18" charset="0"/>
                          <a:ea typeface="Calibri"/>
                          <a:cs typeface="Times New Roman" pitchFamily="18" charset="0"/>
                        </a:rPr>
                        <a:t>أنحاء </a:t>
                      </a:r>
                      <a:r>
                        <a:rPr lang="ar-DZ" sz="2800" b="1" dirty="0" smtClean="0">
                          <a:latin typeface="Times New Roman" pitchFamily="18" charset="0"/>
                          <a:ea typeface="Calibri"/>
                          <a:cs typeface="Times New Roman" pitchFamily="18" charset="0"/>
                        </a:rPr>
                        <a:t>العالم.</a:t>
                      </a:r>
                    </a:p>
                    <a:p>
                      <a:pPr marL="0" marR="0" algn="r" rtl="1">
                        <a:lnSpc>
                          <a:spcPct val="115000"/>
                        </a:lnSpc>
                        <a:spcBef>
                          <a:spcPts val="0"/>
                        </a:spcBef>
                        <a:spcAft>
                          <a:spcPts val="0"/>
                        </a:spcAft>
                      </a:pPr>
                      <a:r>
                        <a:rPr lang="ar-DZ" sz="2800" b="1" dirty="0" smtClean="0">
                          <a:latin typeface="Times New Roman" pitchFamily="18" charset="0"/>
                          <a:ea typeface="Calibri"/>
                          <a:cs typeface="Times New Roman" pitchFamily="18" charset="0"/>
                        </a:rPr>
                        <a:t>السفن  بأحجام </a:t>
                      </a:r>
                      <a:r>
                        <a:rPr lang="ar-DZ" sz="2800" b="1" dirty="0">
                          <a:latin typeface="Times New Roman" pitchFamily="18" charset="0"/>
                          <a:ea typeface="Calibri"/>
                          <a:cs typeface="Times New Roman" pitchFamily="18" charset="0"/>
                        </a:rPr>
                        <a:t>متوسطة  وبسيطة.</a:t>
                      </a:r>
                      <a:endParaRPr lang="fr-FR" sz="2800" b="1" dirty="0">
                        <a:latin typeface="Times New Roman" pitchFamily="18" charset="0"/>
                        <a:ea typeface="Calibri"/>
                        <a:cs typeface="Times New Roman" pitchFamily="18" charset="0"/>
                      </a:endParaRPr>
                    </a:p>
                    <a:p>
                      <a:pPr marL="0" marR="0" algn="r" rtl="1">
                        <a:lnSpc>
                          <a:spcPct val="115000"/>
                        </a:lnSpc>
                        <a:spcBef>
                          <a:spcPts val="0"/>
                        </a:spcBef>
                        <a:spcAft>
                          <a:spcPts val="0"/>
                        </a:spcAft>
                      </a:pPr>
                      <a:r>
                        <a:rPr lang="ar-DZ" sz="2800" b="1" dirty="0">
                          <a:latin typeface="Times New Roman" pitchFamily="18" charset="0"/>
                          <a:ea typeface="Calibri"/>
                          <a:cs typeface="Times New Roman" pitchFamily="18" charset="0"/>
                        </a:rPr>
                        <a:t>تنظيم </a:t>
                      </a:r>
                      <a:r>
                        <a:rPr lang="ar-DZ" sz="2800" b="1" dirty="0" smtClean="0">
                          <a:latin typeface="Times New Roman" pitchFamily="18" charset="0"/>
                          <a:ea typeface="Calibri"/>
                          <a:cs typeface="Times New Roman" pitchFamily="18" charset="0"/>
                        </a:rPr>
                        <a:t>صغير.</a:t>
                      </a:r>
                    </a:p>
                    <a:p>
                      <a:pPr marL="0" marR="0" algn="r" rtl="1">
                        <a:lnSpc>
                          <a:spcPct val="115000"/>
                        </a:lnSpc>
                        <a:spcBef>
                          <a:spcPts val="0"/>
                        </a:spcBef>
                        <a:spcAft>
                          <a:spcPts val="0"/>
                        </a:spcAft>
                      </a:pPr>
                      <a:r>
                        <a:rPr lang="ar-DZ" sz="2800" b="1" dirty="0" smtClean="0">
                          <a:latin typeface="Times New Roman" pitchFamily="18" charset="0"/>
                          <a:ea typeface="Calibri"/>
                          <a:cs typeface="Times New Roman" pitchFamily="18" charset="0"/>
                        </a:rPr>
                        <a:t>البضائع </a:t>
                      </a:r>
                      <a:r>
                        <a:rPr lang="ar-DZ" sz="2800" b="1" dirty="0">
                          <a:latin typeface="Times New Roman" pitchFamily="18" charset="0"/>
                          <a:ea typeface="Calibri"/>
                          <a:cs typeface="Times New Roman" pitchFamily="18" charset="0"/>
                        </a:rPr>
                        <a:t>من </a:t>
                      </a:r>
                      <a:r>
                        <a:rPr lang="ar-DZ" sz="2800" b="1" dirty="0" smtClean="0">
                          <a:latin typeface="Times New Roman" pitchFamily="18" charset="0"/>
                          <a:ea typeface="Calibri"/>
                          <a:cs typeface="Times New Roman" pitchFamily="18" charset="0"/>
                        </a:rPr>
                        <a:t>مسؤولية</a:t>
                      </a:r>
                      <a:r>
                        <a:rPr lang="ar-DZ" sz="2800" b="1" baseline="0" dirty="0" smtClean="0">
                          <a:latin typeface="Times New Roman" pitchFamily="18" charset="0"/>
                          <a:ea typeface="Calibri"/>
                          <a:cs typeface="Times New Roman" pitchFamily="18" charset="0"/>
                        </a:rPr>
                        <a:t> </a:t>
                      </a:r>
                      <a:r>
                        <a:rPr lang="ar-DZ" sz="2800" b="1" dirty="0" smtClean="0">
                          <a:latin typeface="Times New Roman" pitchFamily="18" charset="0"/>
                          <a:ea typeface="Calibri"/>
                          <a:cs typeface="Times New Roman" pitchFamily="18" charset="0"/>
                        </a:rPr>
                        <a:t>وسيط</a:t>
                      </a:r>
                      <a:r>
                        <a:rPr lang="ar-DZ" sz="2800" b="1" baseline="0" dirty="0" smtClean="0">
                          <a:latin typeface="Times New Roman" pitchFamily="18" charset="0"/>
                          <a:ea typeface="Calibri"/>
                          <a:cs typeface="Times New Roman" pitchFamily="18" charset="0"/>
                        </a:rPr>
                        <a:t> بحري.</a:t>
                      </a:r>
                      <a:endParaRPr lang="fr-FR" sz="2800" b="1" dirty="0">
                        <a:latin typeface="Times New Roman" pitchFamily="18" charset="0"/>
                        <a:ea typeface="Calibri"/>
                        <a:cs typeface="Times New Roman" pitchFamily="18" charset="0"/>
                      </a:endParaRPr>
                    </a:p>
                  </a:txBody>
                  <a:tcPr marL="60859" marR="60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2800" b="1" dirty="0">
                          <a:latin typeface="Times New Roman" pitchFamily="18" charset="0"/>
                          <a:ea typeface="Calibri"/>
                          <a:cs typeface="Times New Roman" pitchFamily="18" charset="0"/>
                        </a:rPr>
                        <a:t>الإبحار بصفة منتظمة.</a:t>
                      </a:r>
                      <a:endParaRPr lang="fr-FR" sz="2800" b="1" dirty="0">
                        <a:latin typeface="Times New Roman" pitchFamily="18" charset="0"/>
                        <a:ea typeface="Calibri"/>
                        <a:cs typeface="Times New Roman" pitchFamily="18" charset="0"/>
                      </a:endParaRPr>
                    </a:p>
                    <a:p>
                      <a:pPr marL="0" marR="0" algn="r" rtl="1">
                        <a:lnSpc>
                          <a:spcPct val="115000"/>
                        </a:lnSpc>
                        <a:spcBef>
                          <a:spcPts val="0"/>
                        </a:spcBef>
                        <a:spcAft>
                          <a:spcPts val="0"/>
                        </a:spcAft>
                      </a:pPr>
                      <a:r>
                        <a:rPr lang="ar-DZ" sz="2800" b="1" dirty="0">
                          <a:latin typeface="Times New Roman" pitchFamily="18" charset="0"/>
                          <a:ea typeface="Calibri"/>
                          <a:cs typeface="Times New Roman" pitchFamily="18" charset="0"/>
                        </a:rPr>
                        <a:t>الخطية لها مشغلون شائعون.</a:t>
                      </a:r>
                      <a:endParaRPr lang="fr-FR" sz="2800" b="1" dirty="0">
                        <a:latin typeface="Times New Roman" pitchFamily="18" charset="0"/>
                        <a:ea typeface="Calibri"/>
                        <a:cs typeface="Times New Roman" pitchFamily="18" charset="0"/>
                      </a:endParaRPr>
                    </a:p>
                    <a:p>
                      <a:pPr marL="0" marR="0" algn="r" rtl="1">
                        <a:lnSpc>
                          <a:spcPct val="115000"/>
                        </a:lnSpc>
                        <a:spcBef>
                          <a:spcPts val="0"/>
                        </a:spcBef>
                        <a:spcAft>
                          <a:spcPts val="0"/>
                        </a:spcAft>
                      </a:pPr>
                      <a:r>
                        <a:rPr lang="ar-DZ" sz="2800" b="1" dirty="0">
                          <a:latin typeface="Times New Roman" pitchFamily="18" charset="0"/>
                          <a:ea typeface="Calibri"/>
                          <a:cs typeface="Times New Roman" pitchFamily="18" charset="0"/>
                        </a:rPr>
                        <a:t>البضائع ذات قيمة عالية.</a:t>
                      </a:r>
                      <a:endParaRPr lang="fr-FR" sz="2800" b="1" dirty="0">
                        <a:latin typeface="Times New Roman" pitchFamily="18" charset="0"/>
                        <a:ea typeface="Calibri"/>
                        <a:cs typeface="Times New Roman" pitchFamily="18" charset="0"/>
                      </a:endParaRPr>
                    </a:p>
                    <a:p>
                      <a:pPr marL="0" marR="0" algn="r" rtl="1">
                        <a:lnSpc>
                          <a:spcPct val="115000"/>
                        </a:lnSpc>
                        <a:spcBef>
                          <a:spcPts val="0"/>
                        </a:spcBef>
                        <a:spcAft>
                          <a:spcPts val="0"/>
                        </a:spcAft>
                      </a:pPr>
                      <a:r>
                        <a:rPr lang="ar-DZ" sz="2800" b="1" dirty="0">
                          <a:latin typeface="Times New Roman" pitchFamily="18" charset="0"/>
                          <a:ea typeface="Calibri"/>
                          <a:cs typeface="Times New Roman" pitchFamily="18" charset="0"/>
                        </a:rPr>
                        <a:t>شكل موحد لبوليصة الشحن.</a:t>
                      </a:r>
                      <a:endParaRPr lang="fr-FR" sz="2800" b="1" dirty="0">
                        <a:latin typeface="Times New Roman" pitchFamily="18" charset="0"/>
                        <a:ea typeface="Calibri"/>
                        <a:cs typeface="Times New Roman" pitchFamily="18" charset="0"/>
                      </a:endParaRPr>
                    </a:p>
                    <a:p>
                      <a:pPr marL="0" marR="0" algn="r" rtl="1">
                        <a:lnSpc>
                          <a:spcPct val="115000"/>
                        </a:lnSpc>
                        <a:spcBef>
                          <a:spcPts val="0"/>
                        </a:spcBef>
                        <a:spcAft>
                          <a:spcPts val="0"/>
                        </a:spcAft>
                      </a:pPr>
                      <a:r>
                        <a:rPr lang="ar-DZ" sz="2800" b="1" dirty="0">
                          <a:latin typeface="Times New Roman" pitchFamily="18" charset="0"/>
                          <a:ea typeface="Calibri"/>
                          <a:cs typeface="Times New Roman" pitchFamily="18" charset="0"/>
                        </a:rPr>
                        <a:t>نسب النوالين متزنة وعالية.</a:t>
                      </a:r>
                      <a:endParaRPr lang="fr-FR" sz="2800" b="1" dirty="0">
                        <a:latin typeface="Times New Roman" pitchFamily="18" charset="0"/>
                        <a:ea typeface="Calibri"/>
                        <a:cs typeface="Times New Roman" pitchFamily="18" charset="0"/>
                      </a:endParaRPr>
                    </a:p>
                    <a:p>
                      <a:pPr marL="0" marR="0" algn="r" rtl="1">
                        <a:lnSpc>
                          <a:spcPct val="115000"/>
                        </a:lnSpc>
                        <a:spcBef>
                          <a:spcPts val="0"/>
                        </a:spcBef>
                        <a:spcAft>
                          <a:spcPts val="0"/>
                        </a:spcAft>
                      </a:pPr>
                      <a:r>
                        <a:rPr lang="ar-DZ" sz="2800" b="1" dirty="0" smtClean="0">
                          <a:latin typeface="Times New Roman" pitchFamily="18" charset="0"/>
                          <a:ea typeface="Calibri"/>
                          <a:cs typeface="Times New Roman" pitchFamily="18" charset="0"/>
                        </a:rPr>
                        <a:t>خدمة ذات جودة عالية.</a:t>
                      </a:r>
                    </a:p>
                    <a:p>
                      <a:pPr marL="0" marR="0" algn="r" rtl="1">
                        <a:lnSpc>
                          <a:spcPct val="115000"/>
                        </a:lnSpc>
                        <a:spcBef>
                          <a:spcPts val="0"/>
                        </a:spcBef>
                        <a:spcAft>
                          <a:spcPts val="0"/>
                        </a:spcAft>
                      </a:pPr>
                      <a:r>
                        <a:rPr lang="ar-DZ" sz="2800" b="1" dirty="0" smtClean="0">
                          <a:latin typeface="Times New Roman" pitchFamily="18" charset="0"/>
                          <a:ea typeface="Calibri"/>
                          <a:cs typeface="Times New Roman" pitchFamily="18" charset="0"/>
                        </a:rPr>
                        <a:t>ترددات </a:t>
                      </a:r>
                      <a:r>
                        <a:rPr lang="ar-DZ" sz="2800" b="1" dirty="0">
                          <a:latin typeface="Times New Roman" pitchFamily="18" charset="0"/>
                          <a:ea typeface="Calibri"/>
                          <a:cs typeface="Times New Roman" pitchFamily="18" charset="0"/>
                        </a:rPr>
                        <a:t>الإبحار والموانئ ثابتة.</a:t>
                      </a:r>
                      <a:endParaRPr lang="fr-FR" sz="2800" b="1" dirty="0">
                        <a:latin typeface="Times New Roman" pitchFamily="18" charset="0"/>
                        <a:ea typeface="Calibri"/>
                        <a:cs typeface="Times New Roman" pitchFamily="18" charset="0"/>
                      </a:endParaRPr>
                    </a:p>
                    <a:p>
                      <a:pPr marL="0" marR="0" algn="r" rtl="1">
                        <a:lnSpc>
                          <a:spcPct val="115000"/>
                        </a:lnSpc>
                        <a:spcBef>
                          <a:spcPts val="0"/>
                        </a:spcBef>
                        <a:spcAft>
                          <a:spcPts val="0"/>
                        </a:spcAft>
                      </a:pPr>
                      <a:r>
                        <a:rPr lang="ar-DZ" sz="2800" b="1" dirty="0">
                          <a:latin typeface="Times New Roman" pitchFamily="18" charset="0"/>
                          <a:ea typeface="Calibri"/>
                          <a:cs typeface="Times New Roman" pitchFamily="18" charset="0"/>
                        </a:rPr>
                        <a:t>السفن تصمم على حسب البضائع.</a:t>
                      </a:r>
                      <a:endParaRPr lang="fr-FR" sz="2800" b="1" dirty="0">
                        <a:latin typeface="Times New Roman" pitchFamily="18" charset="0"/>
                        <a:ea typeface="Calibri"/>
                        <a:cs typeface="Times New Roman" pitchFamily="18" charset="0"/>
                      </a:endParaRPr>
                    </a:p>
                    <a:p>
                      <a:pPr marL="0" marR="0" algn="r" rtl="1">
                        <a:lnSpc>
                          <a:spcPct val="115000"/>
                        </a:lnSpc>
                        <a:spcBef>
                          <a:spcPts val="0"/>
                        </a:spcBef>
                        <a:spcAft>
                          <a:spcPts val="0"/>
                        </a:spcAft>
                      </a:pPr>
                      <a:r>
                        <a:rPr lang="ar-DZ" sz="2800" b="1" dirty="0">
                          <a:latin typeface="Times New Roman" pitchFamily="18" charset="0"/>
                          <a:ea typeface="Calibri"/>
                          <a:cs typeface="Times New Roman" pitchFamily="18" charset="0"/>
                        </a:rPr>
                        <a:t>تنظيم كبير على </a:t>
                      </a:r>
                      <a:r>
                        <a:rPr lang="ar-DZ" sz="2800" b="1" dirty="0" smtClean="0">
                          <a:latin typeface="Times New Roman" pitchFamily="18" charset="0"/>
                          <a:ea typeface="Calibri"/>
                          <a:cs typeface="Times New Roman" pitchFamily="18" charset="0"/>
                        </a:rPr>
                        <a:t>الميناء.</a:t>
                      </a:r>
                    </a:p>
                    <a:p>
                      <a:pPr marL="0" marR="0" algn="r" rtl="1">
                        <a:lnSpc>
                          <a:spcPct val="115000"/>
                        </a:lnSpc>
                        <a:spcBef>
                          <a:spcPts val="0"/>
                        </a:spcBef>
                        <a:spcAft>
                          <a:spcPts val="0"/>
                        </a:spcAft>
                      </a:pPr>
                      <a:r>
                        <a:rPr lang="ar-DZ" sz="2800" b="1" dirty="0" smtClean="0">
                          <a:latin typeface="Times New Roman" pitchFamily="18" charset="0"/>
                          <a:ea typeface="Calibri"/>
                          <a:cs typeface="Times New Roman" pitchFamily="18" charset="0"/>
                        </a:rPr>
                        <a:t>البضائع </a:t>
                      </a:r>
                      <a:r>
                        <a:rPr lang="ar-DZ" sz="2800" b="1" dirty="0">
                          <a:latin typeface="Times New Roman" pitchFamily="18" charset="0"/>
                          <a:ea typeface="Calibri"/>
                          <a:cs typeface="Times New Roman" pitchFamily="18" charset="0"/>
                        </a:rPr>
                        <a:t>من مسؤولية الوكيل البحري</a:t>
                      </a:r>
                      <a:r>
                        <a:rPr lang="ar-DZ" sz="2800" b="1" dirty="0" smtClean="0">
                          <a:latin typeface="Times New Roman" pitchFamily="18" charset="0"/>
                          <a:ea typeface="Calibri"/>
                          <a:cs typeface="Times New Roman" pitchFamily="18" charset="0"/>
                        </a:rPr>
                        <a:t>.</a:t>
                      </a:r>
                      <a:endParaRPr lang="fr-FR" sz="2800" b="1" dirty="0">
                        <a:latin typeface="Times New Roman" pitchFamily="18" charset="0"/>
                        <a:ea typeface="Calibri"/>
                        <a:cs typeface="Times New Roman" pitchFamily="18" charset="0"/>
                      </a:endParaRPr>
                    </a:p>
                  </a:txBody>
                  <a:tcPr marL="60859" marR="60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5" name="Rectangle 1"/>
          <p:cNvSpPr>
            <a:spLocks noChangeArrowheads="1"/>
          </p:cNvSpPr>
          <p:nvPr/>
        </p:nvSpPr>
        <p:spPr bwMode="auto">
          <a:xfrm>
            <a:off x="2057400" y="191869"/>
            <a:ext cx="578235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tab pos="130175" algn="r"/>
                <a:tab pos="187325" algn="r"/>
              </a:tabLst>
            </a:pPr>
            <a:r>
              <a:rPr kumimoji="0" lang="ar-DZ" sz="3600" b="1" i="0" u="none" strike="noStrike" cap="none" normalizeH="0" baseline="0" dirty="0" smtClean="0">
                <a:ln>
                  <a:noFill/>
                </a:ln>
                <a:solidFill>
                  <a:srgbClr val="FF0000"/>
                </a:solidFill>
                <a:effectLst/>
                <a:latin typeface="Simplified Arabic"/>
                <a:ea typeface="Calibri" pitchFamily="34" charset="0"/>
                <a:cs typeface="Arial" pitchFamily="34" charset="0"/>
              </a:rPr>
              <a:t>مقارنة بين الخدمات الخطية والجوالة</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comb dir="vert"/>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1371600"/>
            <a:ext cx="8763000" cy="5181600"/>
          </a:xfrm>
        </p:spPr>
        <p:txBody>
          <a:bodyPr>
            <a:noAutofit/>
          </a:bodyPr>
          <a:lstStyle/>
          <a:p>
            <a:pPr algn="just" rtl="1">
              <a:buNone/>
            </a:pPr>
            <a:r>
              <a:rPr lang="ar-DZ" sz="2800" b="1" dirty="0" smtClean="0">
                <a:solidFill>
                  <a:schemeClr val="tx1"/>
                </a:solidFill>
                <a:latin typeface="Times New Roman" pitchFamily="18" charset="0"/>
                <a:cs typeface="Times New Roman" pitchFamily="18" charset="0"/>
              </a:rPr>
              <a:t>1. محددات  الطلب والعرض في النقل البحري</a:t>
            </a:r>
          </a:p>
          <a:p>
            <a:pPr algn="just" rtl="1">
              <a:buNone/>
            </a:pPr>
            <a:r>
              <a:rPr lang="ar-DZ" sz="2800" b="1" dirty="0" smtClean="0">
                <a:solidFill>
                  <a:schemeClr val="tx1"/>
                </a:solidFill>
                <a:latin typeface="Times New Roman" pitchFamily="18" charset="0"/>
                <a:cs typeface="Times New Roman" pitchFamily="18" charset="0"/>
              </a:rPr>
              <a:t>3. تقسيم سوق النقل البحري: مؤتمرات، غرباء، صعاليك(جولة)</a:t>
            </a:r>
          </a:p>
          <a:p>
            <a:pPr algn="just" rtl="1">
              <a:buNone/>
            </a:pPr>
            <a:r>
              <a:rPr lang="ar-DZ" sz="2600" b="1" dirty="0" smtClean="0">
                <a:solidFill>
                  <a:schemeClr val="tx1"/>
                </a:solidFill>
                <a:latin typeface="Times New Roman" pitchFamily="18" charset="0"/>
                <a:cs typeface="Times New Roman" pitchFamily="18" charset="0"/>
              </a:rPr>
              <a:t>4. </a:t>
            </a:r>
            <a:r>
              <a:rPr lang="ar-DZ" sz="2800" b="1" dirty="0" smtClean="0">
                <a:solidFill>
                  <a:schemeClr val="tx1"/>
                </a:solidFill>
                <a:latin typeface="Times New Roman" pitchFamily="18" charset="0"/>
                <a:cs typeface="Times New Roman" pitchFamily="18" charset="0"/>
              </a:rPr>
              <a:t>الأسطول الملاحي العالمي: </a:t>
            </a:r>
          </a:p>
          <a:p>
            <a:pPr indent="-165100" algn="just" rtl="1">
              <a:buClr>
                <a:srgbClr val="FF0000"/>
              </a:buClr>
              <a:buSzPct val="80000"/>
              <a:buFont typeface="Wingdings" pitchFamily="2" charset="2"/>
              <a:buChar char="ü"/>
            </a:pPr>
            <a:r>
              <a:rPr lang="ar-DZ" sz="2800" b="1" dirty="0" smtClean="0">
                <a:solidFill>
                  <a:schemeClr val="tx1"/>
                </a:solidFill>
                <a:latin typeface="Times New Roman" pitchFamily="18" charset="0"/>
                <a:cs typeface="Times New Roman" pitchFamily="18" charset="0"/>
              </a:rPr>
              <a:t>تطور الشحن حسب نوع البضائع</a:t>
            </a:r>
          </a:p>
          <a:p>
            <a:pPr indent="-165100" algn="just" rtl="1">
              <a:buClr>
                <a:srgbClr val="FF0000"/>
              </a:buClr>
              <a:buSzPct val="80000"/>
              <a:buFont typeface="Wingdings" pitchFamily="2" charset="2"/>
              <a:buChar char="ü"/>
            </a:pPr>
            <a:r>
              <a:rPr lang="ar-DZ" sz="2800" b="1" dirty="0" smtClean="0">
                <a:solidFill>
                  <a:schemeClr val="tx1"/>
                </a:solidFill>
                <a:latin typeface="Times New Roman" pitchFamily="18" charset="0"/>
                <a:cs typeface="Times New Roman" pitchFamily="18" charset="0"/>
              </a:rPr>
              <a:t>ترتيب الدول حسب الأسطول البحري</a:t>
            </a:r>
          </a:p>
          <a:p>
            <a:pPr indent="-165100" algn="just" rtl="1">
              <a:buClr>
                <a:srgbClr val="FF0000"/>
              </a:buClr>
              <a:buSzPct val="80000"/>
              <a:buFont typeface="Wingdings" pitchFamily="2" charset="2"/>
              <a:buChar char="ü"/>
            </a:pPr>
            <a:r>
              <a:rPr lang="ar-DZ" sz="2800" b="1" dirty="0" smtClean="0">
                <a:solidFill>
                  <a:schemeClr val="tx1"/>
                </a:solidFill>
                <a:latin typeface="Times New Roman" pitchFamily="18" charset="0"/>
                <a:cs typeface="Times New Roman" pitchFamily="18" charset="0"/>
              </a:rPr>
              <a:t>ترتيب الشركات الملاحية حسب </a:t>
            </a:r>
            <a:r>
              <a:rPr lang="fr-FR" sz="2800" b="1" dirty="0" smtClean="0">
                <a:solidFill>
                  <a:schemeClr val="tx1"/>
                </a:solidFill>
                <a:latin typeface="Times New Roman" pitchFamily="18" charset="0"/>
                <a:cs typeface="Times New Roman" pitchFamily="18" charset="0"/>
              </a:rPr>
              <a:t>TUE</a:t>
            </a:r>
            <a:endParaRPr lang="ar-DZ" sz="2800" b="1" dirty="0" smtClean="0">
              <a:solidFill>
                <a:schemeClr val="tx1"/>
              </a:solidFill>
              <a:latin typeface="Times New Roman" pitchFamily="18" charset="0"/>
              <a:cs typeface="Times New Roman" pitchFamily="18" charset="0"/>
            </a:endParaRPr>
          </a:p>
          <a:p>
            <a:pPr indent="-165100" algn="just" rtl="1">
              <a:buClr>
                <a:srgbClr val="FF0000"/>
              </a:buClr>
              <a:buSzPct val="80000"/>
              <a:buFont typeface="Wingdings" pitchFamily="2" charset="2"/>
              <a:buChar char="ü"/>
            </a:pPr>
            <a:r>
              <a:rPr lang="ar-DZ" sz="2800" b="1" dirty="0" smtClean="0">
                <a:solidFill>
                  <a:schemeClr val="tx1"/>
                </a:solidFill>
                <a:latin typeface="Times New Roman" pitchFamily="18" charset="0"/>
                <a:cs typeface="Times New Roman" pitchFamily="18" charset="0"/>
              </a:rPr>
              <a:t>ترتيب الموانئ</a:t>
            </a:r>
          </a:p>
          <a:p>
            <a:pPr algn="just" rtl="1">
              <a:buNone/>
            </a:pPr>
            <a:r>
              <a:rPr lang="ar-DZ" sz="2800" b="1" dirty="0" smtClean="0">
                <a:solidFill>
                  <a:schemeClr val="tx1"/>
                </a:solidFill>
                <a:latin typeface="Times New Roman" pitchFamily="18" charset="0"/>
                <a:cs typeface="Times New Roman" pitchFamily="18" charset="0"/>
              </a:rPr>
              <a:t>6. المؤتمرات الملاحية، التجمعات الملاحية، التحالفات الملاحية</a:t>
            </a:r>
          </a:p>
          <a:p>
            <a:pPr marL="3175" indent="-3175" algn="just" rtl="1">
              <a:buNone/>
            </a:pPr>
            <a:r>
              <a:rPr lang="ar-DZ" sz="2800" b="1" dirty="0" smtClean="0">
                <a:solidFill>
                  <a:schemeClr val="tx1"/>
                </a:solidFill>
                <a:latin typeface="Times New Roman" pitchFamily="18" charset="0"/>
                <a:cs typeface="Times New Roman" pitchFamily="18" charset="0"/>
              </a:rPr>
              <a:t>7. مسارات سفن الخطوط المنتظمة (نقطة نهاية – نقطة نهاية، بندولية، متشعبة، شبكية، دائرية)</a:t>
            </a:r>
            <a:endParaRPr lang="fr-FR" sz="2800" b="1" dirty="0" smtClean="0">
              <a:solidFill>
                <a:schemeClr val="tx1"/>
              </a:solidFill>
              <a:latin typeface="Times New Roman" pitchFamily="18" charset="0"/>
              <a:cs typeface="Times New Roman" pitchFamily="18" charset="0"/>
            </a:endParaRPr>
          </a:p>
          <a:p>
            <a:pPr algn="just" rtl="1">
              <a:buNone/>
            </a:pPr>
            <a:endParaRPr lang="fr-FR" sz="2600" b="1" dirty="0">
              <a:solidFill>
                <a:schemeClr val="tx1"/>
              </a:solidFill>
              <a:latin typeface="Times New Roman" pitchFamily="18" charset="0"/>
              <a:cs typeface="Times New Roman" pitchFamily="18" charset="0"/>
            </a:endParaRPr>
          </a:p>
        </p:txBody>
      </p:sp>
      <p:sp>
        <p:nvSpPr>
          <p:cNvPr id="4" name="Rectangle 3"/>
          <p:cNvSpPr/>
          <p:nvPr/>
        </p:nvSpPr>
        <p:spPr>
          <a:xfrm>
            <a:off x="4389089" y="649069"/>
            <a:ext cx="4126451" cy="646331"/>
          </a:xfrm>
          <a:prstGeom prst="rect">
            <a:avLst/>
          </a:prstGeom>
        </p:spPr>
        <p:txBody>
          <a:bodyPr wrap="none">
            <a:spAutoFit/>
          </a:bodyPr>
          <a:lstStyle/>
          <a:p>
            <a:pPr algn="r" rtl="1"/>
            <a:r>
              <a:rPr lang="ar-DZ" sz="3600" b="1" dirty="0" smtClean="0">
                <a:solidFill>
                  <a:srgbClr val="FF0000"/>
                </a:solidFill>
                <a:latin typeface="Times New Roman" pitchFamily="18" charset="0"/>
                <a:cs typeface="Times New Roman" pitchFamily="18" charset="0"/>
              </a:rPr>
              <a:t>سابعا. سوق النقل البحري:</a:t>
            </a:r>
            <a:endParaRPr lang="fr-FR" sz="3600" dirty="0"/>
          </a:p>
        </p:txBody>
      </p:sp>
    </p:spTree>
  </p:cSld>
  <p:clrMapOvr>
    <a:masterClrMapping/>
  </p:clrMapOvr>
  <p:transition>
    <p:newsflash/>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0" y="1676400"/>
            <a:ext cx="4191000" cy="685800"/>
          </a:xfrm>
        </p:spPr>
        <p:txBody>
          <a:bodyPr>
            <a:normAutofit/>
          </a:bodyPr>
          <a:lstStyle/>
          <a:p>
            <a:pPr marL="3175" indent="-3175" algn="just" rtl="1">
              <a:buNone/>
            </a:pPr>
            <a:r>
              <a:rPr lang="ar-SA" b="1" dirty="0" smtClean="0">
                <a:solidFill>
                  <a:srgbClr val="FF0000"/>
                </a:solidFill>
                <a:latin typeface="Times New Roman" pitchFamily="18" charset="0"/>
                <a:cs typeface="Times New Roman" pitchFamily="18" charset="0"/>
              </a:rPr>
              <a:t>أ. تكلفة الخدمة البحرية: </a:t>
            </a:r>
            <a:endParaRPr lang="ar-DZ" b="1" dirty="0" smtClean="0">
              <a:solidFill>
                <a:srgbClr val="FF0000"/>
              </a:solidFill>
              <a:latin typeface="Times New Roman" pitchFamily="18" charset="0"/>
              <a:cs typeface="Times New Roman" pitchFamily="18" charset="0"/>
            </a:endParaRPr>
          </a:p>
        </p:txBody>
      </p:sp>
      <p:sp>
        <p:nvSpPr>
          <p:cNvPr id="4" name="Rectangle 3"/>
          <p:cNvSpPr/>
          <p:nvPr/>
        </p:nvSpPr>
        <p:spPr>
          <a:xfrm>
            <a:off x="2667000" y="762000"/>
            <a:ext cx="6139822" cy="584775"/>
          </a:xfrm>
          <a:prstGeom prst="rect">
            <a:avLst/>
          </a:prstGeom>
        </p:spPr>
        <p:txBody>
          <a:bodyPr wrap="none">
            <a:spAutoFit/>
          </a:bodyPr>
          <a:lstStyle/>
          <a:p>
            <a:pPr algn="r" rtl="1"/>
            <a:r>
              <a:rPr lang="ar-DZ" sz="3200" b="1" dirty="0" smtClean="0">
                <a:solidFill>
                  <a:srgbClr val="FF0000"/>
                </a:solidFill>
                <a:latin typeface="Times New Roman" pitchFamily="18" charset="0"/>
                <a:cs typeface="Times New Roman" pitchFamily="18" charset="0"/>
              </a:rPr>
              <a:t>1. محددات  الطلب على خدمات النقل البحري:</a:t>
            </a:r>
            <a:endParaRPr lang="fr-FR" sz="3200" dirty="0"/>
          </a:p>
        </p:txBody>
      </p:sp>
      <p:sp>
        <p:nvSpPr>
          <p:cNvPr id="5" name="Espace réservé du contenu 2"/>
          <p:cNvSpPr txBox="1">
            <a:spLocks/>
          </p:cNvSpPr>
          <p:nvPr/>
        </p:nvSpPr>
        <p:spPr>
          <a:xfrm>
            <a:off x="381000" y="2286000"/>
            <a:ext cx="8382000" cy="1447800"/>
          </a:xfrm>
          <a:prstGeom prst="rect">
            <a:avLst/>
          </a:prstGeom>
        </p:spPr>
        <p:txBody>
          <a:bodyPr vert="horz">
            <a:normAutofit/>
          </a:bodyPr>
          <a:lstStyle/>
          <a:p>
            <a:pPr marL="3175" marR="0" lvl="0" indent="-3175"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28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تعتبر من أهم العوامل التي تؤثر على طلب نقل البضائع، لأن</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ها</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تصبح جزء من سعر البضاعة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في</a:t>
            </a:r>
            <a:r>
              <a:rPr kumimoji="0" lang="ar-DZ" sz="28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الأسواق،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مما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يؤثر على قرار النقل بنوع معين من السفن من عدمه</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endPar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175" marR="0" lvl="0" indent="-3175"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fr-FR" sz="3200" b="0" i="0" u="none" strike="noStrike" kern="1200" cap="none" spc="0" normalizeH="0" baseline="0" noProof="0" dirty="0">
              <a:ln>
                <a:noFill/>
              </a:ln>
              <a:solidFill>
                <a:schemeClr val="tx2"/>
              </a:solidFill>
              <a:effectLst/>
              <a:uLnTx/>
              <a:uFillTx/>
              <a:latin typeface="+mn-lt"/>
              <a:ea typeface="+mn-ea"/>
              <a:cs typeface="+mn-cs"/>
            </a:endParaRPr>
          </a:p>
        </p:txBody>
      </p:sp>
      <p:sp>
        <p:nvSpPr>
          <p:cNvPr id="6" name="Espace réservé du contenu 2"/>
          <p:cNvSpPr txBox="1">
            <a:spLocks/>
          </p:cNvSpPr>
          <p:nvPr/>
        </p:nvSpPr>
        <p:spPr>
          <a:xfrm>
            <a:off x="381000" y="4221162"/>
            <a:ext cx="8305800" cy="2179638"/>
          </a:xfrm>
          <a:prstGeom prst="rect">
            <a:avLst/>
          </a:prstGeom>
        </p:spPr>
        <p:txBody>
          <a:bodyPr vert="horz">
            <a:normAutofit/>
          </a:bodyPr>
          <a:lstStyle/>
          <a:p>
            <a:pPr marL="3175" marR="0" lvl="0" indent="-3175"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ب. السرعة: </a:t>
            </a:r>
            <a:endPar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endParaRPr>
          </a:p>
          <a:p>
            <a:pPr marL="3175" marR="0" lvl="0" indent="-3175"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يعتبر من العوامل المهمة جداً في تحديد الطلب على النقل البحري، خاصة في نقل البضائع، لأن هنالك سلع سريعة التلف تحتاج إلى السرعة في نقلها من أماكن الإنتاج إلى سوق الاستهلاك أو التخزين المناسب</a:t>
            </a:r>
            <a:r>
              <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fr-FR" sz="3200" b="0"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1066800"/>
            <a:ext cx="8534400" cy="2027237"/>
          </a:xfrm>
        </p:spPr>
        <p:txBody>
          <a:bodyPr>
            <a:normAutofit/>
          </a:bodyPr>
          <a:lstStyle/>
          <a:p>
            <a:pPr marL="3175" indent="-3175" algn="just" rtl="1">
              <a:buNone/>
            </a:pPr>
            <a:r>
              <a:rPr lang="ar-DZ" b="1" dirty="0" smtClean="0">
                <a:solidFill>
                  <a:srgbClr val="FF0000"/>
                </a:solidFill>
                <a:latin typeface="Times New Roman" pitchFamily="18" charset="0"/>
                <a:cs typeface="Times New Roman" pitchFamily="18" charset="0"/>
              </a:rPr>
              <a:t>ج. </a:t>
            </a:r>
            <a:r>
              <a:rPr lang="ar-SA" b="1" dirty="0" smtClean="0">
                <a:solidFill>
                  <a:srgbClr val="FF0000"/>
                </a:solidFill>
                <a:latin typeface="Times New Roman" pitchFamily="18" charset="0"/>
                <a:cs typeface="Times New Roman" pitchFamily="18" charset="0"/>
              </a:rPr>
              <a:t>توقيت الاستلام: </a:t>
            </a:r>
            <a:endParaRPr lang="ar-DZ" b="1" dirty="0" smtClean="0">
              <a:solidFill>
                <a:srgbClr val="FF0000"/>
              </a:solidFill>
              <a:latin typeface="Times New Roman" pitchFamily="18" charset="0"/>
              <a:cs typeface="Times New Roman" pitchFamily="18" charset="0"/>
            </a:endParaRPr>
          </a:p>
          <a:p>
            <a:pPr marL="3175" indent="-3175" algn="just" rtl="1">
              <a:buNone/>
            </a:pPr>
            <a:r>
              <a:rPr lang="ar-DZ" sz="2800" b="1" dirty="0" smtClean="0">
                <a:solidFill>
                  <a:schemeClr val="tx1"/>
                </a:solidFill>
                <a:latin typeface="Times New Roman" pitchFamily="18" charset="0"/>
                <a:cs typeface="Times New Roman" pitchFamily="18" charset="0"/>
              </a:rPr>
              <a:t>    </a:t>
            </a:r>
            <a:r>
              <a:rPr lang="ar-SA" sz="2800" b="1" dirty="0" smtClean="0">
                <a:solidFill>
                  <a:schemeClr val="tx1"/>
                </a:solidFill>
                <a:latin typeface="Times New Roman" pitchFamily="18" charset="0"/>
                <a:cs typeface="Times New Roman" pitchFamily="18" charset="0"/>
              </a:rPr>
              <a:t>استلام </a:t>
            </a:r>
            <a:r>
              <a:rPr lang="ar-DZ" sz="2800" b="1" dirty="0" smtClean="0">
                <a:solidFill>
                  <a:schemeClr val="tx1"/>
                </a:solidFill>
                <a:latin typeface="Times New Roman" pitchFamily="18" charset="0"/>
                <a:cs typeface="Times New Roman" pitchFamily="18" charset="0"/>
              </a:rPr>
              <a:t>البضاعة </a:t>
            </a:r>
            <a:r>
              <a:rPr lang="ar-SA" sz="2800" b="1" dirty="0" smtClean="0">
                <a:solidFill>
                  <a:schemeClr val="tx1"/>
                </a:solidFill>
                <a:latin typeface="Times New Roman" pitchFamily="18" charset="0"/>
                <a:cs typeface="Times New Roman" pitchFamily="18" charset="0"/>
              </a:rPr>
              <a:t>في الوقت المناسب يساعد على تنفيذ الخط</a:t>
            </a:r>
            <a:r>
              <a:rPr lang="ar-DZ" sz="2800" b="1" dirty="0" smtClean="0">
                <a:solidFill>
                  <a:schemeClr val="tx1"/>
                </a:solidFill>
                <a:latin typeface="Times New Roman" pitchFamily="18" charset="0"/>
                <a:cs typeface="Times New Roman" pitchFamily="18" charset="0"/>
              </a:rPr>
              <a:t>ط</a:t>
            </a:r>
            <a:r>
              <a:rPr lang="ar-SA" sz="2800" b="1" dirty="0" smtClean="0">
                <a:solidFill>
                  <a:schemeClr val="tx1"/>
                </a:solidFill>
                <a:latin typeface="Times New Roman" pitchFamily="18" charset="0"/>
                <a:cs typeface="Times New Roman" pitchFamily="18" charset="0"/>
              </a:rPr>
              <a:t> و</a:t>
            </a:r>
            <a:r>
              <a:rPr lang="ar-DZ" sz="2800" b="1" dirty="0" smtClean="0">
                <a:solidFill>
                  <a:schemeClr val="tx1"/>
                </a:solidFill>
                <a:latin typeface="Times New Roman" pitchFamily="18" charset="0"/>
                <a:cs typeface="Times New Roman" pitchFamily="18" charset="0"/>
              </a:rPr>
              <a:t>ت</a:t>
            </a:r>
            <a:r>
              <a:rPr lang="ar-SA" sz="2800" b="1" dirty="0" smtClean="0">
                <a:solidFill>
                  <a:schemeClr val="tx1"/>
                </a:solidFill>
                <a:latin typeface="Times New Roman" pitchFamily="18" charset="0"/>
                <a:cs typeface="Times New Roman" pitchFamily="18" charset="0"/>
              </a:rPr>
              <a:t>حق</a:t>
            </a:r>
            <a:r>
              <a:rPr lang="ar-DZ" sz="2800" b="1" dirty="0" smtClean="0">
                <a:solidFill>
                  <a:schemeClr val="tx1"/>
                </a:solidFill>
                <a:latin typeface="Times New Roman" pitchFamily="18" charset="0"/>
                <a:cs typeface="Times New Roman" pitchFamily="18" charset="0"/>
              </a:rPr>
              <a:t>ي</a:t>
            </a:r>
            <a:r>
              <a:rPr lang="ar-SA" sz="2800" b="1" dirty="0" smtClean="0">
                <a:solidFill>
                  <a:schemeClr val="tx1"/>
                </a:solidFill>
                <a:latin typeface="Times New Roman" pitchFamily="18" charset="0"/>
                <a:cs typeface="Times New Roman" pitchFamily="18" charset="0"/>
              </a:rPr>
              <a:t>ق الأهداف، </a:t>
            </a:r>
            <a:r>
              <a:rPr lang="ar-DZ" sz="2800" b="1" dirty="0" smtClean="0">
                <a:solidFill>
                  <a:schemeClr val="tx1"/>
                </a:solidFill>
                <a:latin typeface="Times New Roman" pitchFamily="18" charset="0"/>
                <a:cs typeface="Times New Roman" pitchFamily="18" charset="0"/>
              </a:rPr>
              <a:t>لذا </a:t>
            </a:r>
            <a:r>
              <a:rPr lang="ar-SA" sz="2800" b="1" dirty="0" smtClean="0">
                <a:solidFill>
                  <a:schemeClr val="tx1"/>
                </a:solidFill>
                <a:latin typeface="Times New Roman" pitchFamily="18" charset="0"/>
                <a:cs typeface="Times New Roman" pitchFamily="18" charset="0"/>
              </a:rPr>
              <a:t>يعد من العوامل التي تحدد الطلب على الخدمة المقدمة بواسطة النقل البحري</a:t>
            </a:r>
            <a:r>
              <a:rPr lang="fr-FR" sz="2800" b="1" dirty="0" smtClean="0">
                <a:solidFill>
                  <a:schemeClr val="tx1"/>
                </a:solidFill>
                <a:latin typeface="Times New Roman" pitchFamily="18" charset="0"/>
                <a:cs typeface="Times New Roman" pitchFamily="18" charset="0"/>
              </a:rPr>
              <a:t>.</a:t>
            </a:r>
          </a:p>
          <a:p>
            <a:endParaRPr lang="fr-F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5410200" y="1371600"/>
            <a:ext cx="3352800" cy="685800"/>
          </a:xfrm>
        </p:spPr>
        <p:txBody>
          <a:bodyPr>
            <a:normAutofit/>
          </a:bodyPr>
          <a:lstStyle/>
          <a:p>
            <a:pPr marL="0" indent="0" algn="just" rtl="1">
              <a:buNone/>
            </a:pPr>
            <a:r>
              <a:rPr lang="ar-DZ" b="1" dirty="0" smtClean="0">
                <a:solidFill>
                  <a:srgbClr val="FF0000"/>
                </a:solidFill>
                <a:latin typeface="Times New Roman" pitchFamily="18" charset="0"/>
                <a:cs typeface="Times New Roman" pitchFamily="18" charset="0"/>
              </a:rPr>
              <a:t>ب. الميناء اصطلاحا:</a:t>
            </a:r>
            <a:endParaRPr lang="fr-FR" b="1" dirty="0" smtClean="0">
              <a:solidFill>
                <a:schemeClr val="tx1">
                  <a:lumMod val="95000"/>
                  <a:lumOff val="5000"/>
                </a:schemeClr>
              </a:solidFill>
              <a:latin typeface="Times New Roman" pitchFamily="18" charset="0"/>
              <a:cs typeface="Times New Roman" pitchFamily="18" charset="0"/>
            </a:endParaRPr>
          </a:p>
        </p:txBody>
      </p:sp>
      <p:sp>
        <p:nvSpPr>
          <p:cNvPr id="5" name="Espace réservé du contenu 2"/>
          <p:cNvSpPr txBox="1">
            <a:spLocks/>
          </p:cNvSpPr>
          <p:nvPr/>
        </p:nvSpPr>
        <p:spPr>
          <a:xfrm>
            <a:off x="304800" y="2438400"/>
            <a:ext cx="8458200" cy="914400"/>
          </a:xfrm>
          <a:prstGeom prst="rect">
            <a:avLst/>
          </a:prstGeom>
        </p:spPr>
        <p:txBody>
          <a:bodyPr vert="horz">
            <a:normAutofit lnSpcReduction="10000"/>
          </a:bodyPr>
          <a:lstStyle/>
          <a:p>
            <a:pPr marL="0" marR="0" lvl="0" indent="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2800" b="1" i="0" u="none" strike="noStrike" kern="1200" cap="none" spc="0" normalizeH="0" noProof="0" dirty="0" smtClean="0">
                <a:ln>
                  <a:noFill/>
                </a:ln>
                <a:effectLst/>
                <a:uLnTx/>
                <a:uFillTx/>
                <a:latin typeface="Times New Roman" pitchFamily="18" charset="0"/>
                <a:ea typeface="+mn-ea"/>
                <a:cs typeface="Times New Roman" pitchFamily="18" charset="0"/>
              </a:rPr>
              <a:t>     </a:t>
            </a:r>
            <a:r>
              <a:rPr kumimoji="0" lang="ar-DZ" sz="2800" b="1" i="0" u="none" strike="noStrike" kern="1200" cap="none" spc="0" normalizeH="0" baseline="0" noProof="0" dirty="0" smtClean="0">
                <a:ln>
                  <a:noFill/>
                </a:ln>
                <a:effectLst/>
                <a:uLnTx/>
                <a:uFillTx/>
                <a:latin typeface="Times New Roman" pitchFamily="18" charset="0"/>
                <a:ea typeface="+mn-ea"/>
                <a:cs typeface="Times New Roman" pitchFamily="18" charset="0"/>
              </a:rPr>
              <a:t>مجموعة من الوسائل والتجهيزات المهيأة والمستغلة لضمان نقل البضائع بالسفن ومختلف أساليب النقل البري والمائي الأخرى.</a:t>
            </a:r>
          </a:p>
        </p:txBody>
      </p:sp>
      <p:sp>
        <p:nvSpPr>
          <p:cNvPr id="6" name="Espace réservé du contenu 2"/>
          <p:cNvSpPr txBox="1">
            <a:spLocks/>
          </p:cNvSpPr>
          <p:nvPr/>
        </p:nvSpPr>
        <p:spPr>
          <a:xfrm>
            <a:off x="304800" y="3810000"/>
            <a:ext cx="8458200" cy="914400"/>
          </a:xfrm>
          <a:prstGeom prst="rect">
            <a:avLst/>
          </a:prstGeom>
        </p:spPr>
        <p:txBody>
          <a:bodyPr vert="horz">
            <a:noAutofit/>
          </a:bodyPr>
          <a:lstStyle/>
          <a:p>
            <a:pPr marL="0" marR="0" lvl="0" indent="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2800" b="1" i="0" u="none" strike="noStrike" kern="1200" cap="none" spc="0" normalizeH="0" noProof="0" dirty="0" smtClean="0">
                <a:ln>
                  <a:noFill/>
                </a:ln>
                <a:effectLst/>
                <a:uLnTx/>
                <a:uFillTx/>
                <a:latin typeface="Times New Roman" pitchFamily="18" charset="0"/>
                <a:ea typeface="+mn-ea"/>
                <a:cs typeface="Times New Roman" pitchFamily="18" charset="0"/>
              </a:rPr>
              <a:t>   </a:t>
            </a:r>
            <a:r>
              <a:rPr kumimoji="0" lang="ar-DZ" sz="2800" b="1" i="0" u="none" strike="noStrike" kern="1200" cap="none" spc="0" normalizeH="0" baseline="0" noProof="0" dirty="0" smtClean="0">
                <a:ln>
                  <a:noFill/>
                </a:ln>
                <a:effectLst/>
                <a:uLnTx/>
                <a:uFillTx/>
                <a:latin typeface="Times New Roman" pitchFamily="18" charset="0"/>
                <a:ea typeface="+mn-ea"/>
                <a:cs typeface="Times New Roman" pitchFamily="18" charset="0"/>
              </a:rPr>
              <a:t>مكان ساحلي يخصص من طرف السلطات الإدارية المسؤولة لخدمة العمليات التجارية البحرية.</a:t>
            </a:r>
            <a:endParaRPr kumimoji="0" lang="fr-FR" sz="2800" b="1" i="0" u="none" strike="noStrike" kern="1200" cap="none" spc="0" normalizeH="0" baseline="0" noProof="0" dirty="0" smtClean="0">
              <a:ln>
                <a:noFill/>
              </a:ln>
              <a:effectLst/>
              <a:uLnTx/>
              <a:uFillTx/>
              <a:latin typeface="Times New Roman" pitchFamily="18" charset="0"/>
              <a:ea typeface="+mn-ea"/>
              <a:cs typeface="Times New Roman" pitchFamily="18"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1000" y="1981200"/>
            <a:ext cx="8305800" cy="2971800"/>
          </a:xfrm>
        </p:spPr>
        <p:txBody>
          <a:bodyPr>
            <a:normAutofit/>
          </a:bodyPr>
          <a:lstStyle/>
          <a:p>
            <a:pPr marL="0" indent="0" algn="just" rtl="1">
              <a:buNone/>
            </a:pPr>
            <a:r>
              <a:rPr lang="ar-SA" b="1" dirty="0" smtClean="0">
                <a:solidFill>
                  <a:srgbClr val="FF0000"/>
                </a:solidFill>
                <a:latin typeface="Times New Roman" pitchFamily="18" charset="0"/>
                <a:cs typeface="Times New Roman" pitchFamily="18" charset="0"/>
              </a:rPr>
              <a:t>أ. تكلفة الخدمة</a:t>
            </a:r>
            <a:r>
              <a:rPr lang="fr-FR" b="1" dirty="0" smtClean="0">
                <a:solidFill>
                  <a:srgbClr val="FF0000"/>
                </a:solidFill>
                <a:latin typeface="Times New Roman" pitchFamily="18" charset="0"/>
                <a:cs typeface="Times New Roman" pitchFamily="18" charset="0"/>
              </a:rPr>
              <a:t>: </a:t>
            </a:r>
            <a:r>
              <a:rPr lang="ar-SA" b="1" dirty="0" smtClean="0">
                <a:solidFill>
                  <a:srgbClr val="FF0000"/>
                </a:solidFill>
                <a:latin typeface="Times New Roman" pitchFamily="18" charset="0"/>
                <a:cs typeface="Times New Roman" pitchFamily="18" charset="0"/>
              </a:rPr>
              <a:t> </a:t>
            </a:r>
            <a:endParaRPr lang="ar-DZ" b="1" dirty="0" smtClean="0">
              <a:solidFill>
                <a:srgbClr val="FF0000"/>
              </a:solidFill>
              <a:latin typeface="Times New Roman" pitchFamily="18" charset="0"/>
              <a:cs typeface="Times New Roman" pitchFamily="18" charset="0"/>
            </a:endParaRPr>
          </a:p>
          <a:p>
            <a:pPr marL="0" indent="0" algn="just" rtl="1">
              <a:buNone/>
            </a:pPr>
            <a:r>
              <a:rPr lang="ar-DZ" sz="2800" b="1" dirty="0" smtClean="0">
                <a:solidFill>
                  <a:schemeClr val="tx1"/>
                </a:solidFill>
                <a:latin typeface="Times New Roman" pitchFamily="18" charset="0"/>
                <a:cs typeface="Times New Roman" pitchFamily="18" charset="0"/>
              </a:rPr>
              <a:t>    </a:t>
            </a:r>
            <a:r>
              <a:rPr lang="ar-SA" sz="2800" b="1" dirty="0" smtClean="0">
                <a:solidFill>
                  <a:schemeClr val="tx1"/>
                </a:solidFill>
                <a:latin typeface="Times New Roman" pitchFamily="18" charset="0"/>
                <a:cs typeface="Times New Roman" pitchFamily="18" charset="0"/>
              </a:rPr>
              <a:t>ترتبط ارتباطا وثيقاً بعدد من الثوابت الإستراتيجية والبنيات الأساسية التي تقوم على استخدام وسائل النقل المختلفة من نوع إلى آخر، مما يؤدى إلى تكاليف باهظة متمثلة في إنشاء الموانئ البحرية وامتلاك السفن، وما يتعلق بهذه من مؤسسات وهيئات تقدم الخدمات الملحقة للنقل البحري</a:t>
            </a:r>
            <a:r>
              <a:rPr lang="fr-FR" sz="2800" b="1" dirty="0" smtClean="0">
                <a:solidFill>
                  <a:schemeClr val="tx1"/>
                </a:solidFill>
                <a:latin typeface="Times New Roman" pitchFamily="18" charset="0"/>
                <a:cs typeface="Times New Roman" pitchFamily="18" charset="0"/>
              </a:rPr>
              <a:t>.</a:t>
            </a:r>
          </a:p>
          <a:p>
            <a:pPr marL="3175" indent="-3175" algn="just" rtl="1">
              <a:buNone/>
            </a:pPr>
            <a:endParaRPr lang="fr-FR" dirty="0"/>
          </a:p>
        </p:txBody>
      </p:sp>
      <p:sp>
        <p:nvSpPr>
          <p:cNvPr id="4" name="Rectangle 3"/>
          <p:cNvSpPr/>
          <p:nvPr/>
        </p:nvSpPr>
        <p:spPr>
          <a:xfrm>
            <a:off x="3429000" y="1066800"/>
            <a:ext cx="5051383" cy="584775"/>
          </a:xfrm>
          <a:prstGeom prst="rect">
            <a:avLst/>
          </a:prstGeom>
        </p:spPr>
        <p:txBody>
          <a:bodyPr wrap="none">
            <a:spAutoFit/>
          </a:bodyPr>
          <a:lstStyle/>
          <a:p>
            <a:pPr algn="r" rtl="1"/>
            <a:r>
              <a:rPr lang="ar-DZ" sz="3200" b="1" dirty="0" smtClean="0">
                <a:solidFill>
                  <a:srgbClr val="FF0000"/>
                </a:solidFill>
                <a:latin typeface="Times New Roman" pitchFamily="18" charset="0"/>
                <a:cs typeface="Times New Roman" pitchFamily="18" charset="0"/>
              </a:rPr>
              <a:t>محددات عرض خدمات النقل البحري:</a:t>
            </a:r>
            <a:endParaRPr lang="fr-FR" sz="3200"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algn="just" rtl="1">
              <a:buNone/>
            </a:pPr>
            <a:r>
              <a:rPr lang="ar-SA" sz="3600" b="1" dirty="0" smtClean="0">
                <a:solidFill>
                  <a:srgbClr val="FF0000"/>
                </a:solidFill>
                <a:latin typeface="Times New Roman" pitchFamily="18" charset="0"/>
                <a:cs typeface="Times New Roman" pitchFamily="18" charset="0"/>
              </a:rPr>
              <a:t>ب. التقادم</a:t>
            </a:r>
            <a:r>
              <a:rPr lang="fr-FR" sz="3600" b="1" dirty="0" smtClean="0">
                <a:solidFill>
                  <a:srgbClr val="FF0000"/>
                </a:solidFill>
                <a:latin typeface="Times New Roman" pitchFamily="18" charset="0"/>
                <a:cs typeface="Times New Roman" pitchFamily="18" charset="0"/>
              </a:rPr>
              <a:t>: </a:t>
            </a:r>
            <a:endParaRPr lang="ar-DZ" sz="3600" b="1" dirty="0" smtClean="0">
              <a:solidFill>
                <a:srgbClr val="FF0000"/>
              </a:solidFill>
              <a:latin typeface="Times New Roman" pitchFamily="18" charset="0"/>
              <a:cs typeface="Times New Roman" pitchFamily="18" charset="0"/>
            </a:endParaRPr>
          </a:p>
          <a:p>
            <a:pPr marL="0" indent="0" algn="just" rtl="1">
              <a:buNone/>
            </a:pPr>
            <a:r>
              <a:rPr lang="ar-SA" b="1" dirty="0" smtClean="0">
                <a:solidFill>
                  <a:schemeClr val="tx1"/>
                </a:solidFill>
                <a:latin typeface="Times New Roman" pitchFamily="18" charset="0"/>
                <a:cs typeface="Times New Roman" pitchFamily="18" charset="0"/>
              </a:rPr>
              <a:t> تعتمد وسائل النقل البحري على التقنية والتكنولوجيا المتطورة والمتجددة، وقد صار يتم تطوير نماذج سفن جديدة بشكل سريع، تظهر تقنيات جديدة في مجال النقل البحري، مما يمثل جودة الخدمة والأمان والسلامة المناسبة التي تدفع الجودة في عرض خدمات النقل البحري بكفاءة عالية وتحدث نقلة نوعية، مما يؤدى إلى تعظيم درجات العرض</a:t>
            </a:r>
            <a:r>
              <a:rPr lang="fr-FR" b="1" dirty="0" smtClean="0">
                <a:solidFill>
                  <a:schemeClr val="tx1"/>
                </a:solidFill>
                <a:latin typeface="Times New Roman" pitchFamily="18" charset="0"/>
                <a:cs typeface="Times New Roman" pitchFamily="18" charset="0"/>
              </a:rPr>
              <a:t>.</a:t>
            </a:r>
          </a:p>
          <a:p>
            <a:pPr algn="r" rtl="1">
              <a:buNone/>
            </a:pPr>
            <a:endParaRPr lang="fr-FR"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3175" indent="-3175" algn="just" rtl="1">
              <a:buNone/>
            </a:pPr>
            <a:r>
              <a:rPr lang="ar-SA" sz="3600" b="1" dirty="0" smtClean="0">
                <a:solidFill>
                  <a:srgbClr val="FF0000"/>
                </a:solidFill>
                <a:latin typeface="Times New Roman" pitchFamily="18" charset="0"/>
                <a:cs typeface="Times New Roman" pitchFamily="18" charset="0"/>
              </a:rPr>
              <a:t>ج. توقعات إنتاج النقل</a:t>
            </a:r>
            <a:r>
              <a:rPr lang="ar-DZ" sz="3600" b="1" dirty="0" smtClean="0">
                <a:solidFill>
                  <a:srgbClr val="FF0000"/>
                </a:solidFill>
                <a:latin typeface="Times New Roman" pitchFamily="18" charset="0"/>
                <a:cs typeface="Times New Roman" pitchFamily="18" charset="0"/>
              </a:rPr>
              <a:t>: </a:t>
            </a:r>
          </a:p>
          <a:p>
            <a:pPr marL="3175" indent="-3175" algn="just" rtl="1">
              <a:buNone/>
            </a:pPr>
            <a:r>
              <a:rPr lang="ar-SA" b="1" dirty="0" smtClean="0">
                <a:solidFill>
                  <a:schemeClr val="tx1"/>
                </a:solidFill>
                <a:latin typeface="Times New Roman" pitchFamily="18" charset="0"/>
                <a:cs typeface="Times New Roman" pitchFamily="18" charset="0"/>
              </a:rPr>
              <a:t>من خلال التطور التاريخي لصناعة النقل البحري أن هذه الصناعة ما زالت محتكرة للدول المتقدمة وتقل صناعة النقل في الدول النامية، إلا أنه في السنوات الأخيرة ظهرت بعض المحاولات في هذه الدول إلا أن معظم مصانعها عبارة عن مصانع لتجميع وتركيب لوحدات وسائل النقل فقط، وبالتالي يتم التحكم في عرض خدمات النقل ووحداته بالصورة التي يقدمها المنتجون في كيفية تحديد نوعية الخدمة المطلوبة لكل قطاع</a:t>
            </a:r>
            <a:r>
              <a:rPr lang="fr-FR" b="1" dirty="0" smtClean="0">
                <a:solidFill>
                  <a:schemeClr val="tx1"/>
                </a:solidFill>
                <a:latin typeface="Times New Roman" pitchFamily="18" charset="0"/>
                <a:cs typeface="Times New Roman" pitchFamily="18" charset="0"/>
              </a:rPr>
              <a:t>.</a:t>
            </a:r>
          </a:p>
          <a:p>
            <a:endParaRPr lang="fr-FR"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1000" y="1752600"/>
            <a:ext cx="8305800" cy="1524000"/>
          </a:xfrm>
        </p:spPr>
        <p:txBody>
          <a:bodyPr>
            <a:normAutofit/>
          </a:bodyPr>
          <a:lstStyle/>
          <a:p>
            <a:pPr marL="0" indent="0" algn="just" rtl="1">
              <a:buNone/>
            </a:pPr>
            <a:r>
              <a:rPr lang="ar-DZ" sz="2800" b="1" dirty="0" smtClean="0">
                <a:solidFill>
                  <a:schemeClr val="tx1"/>
                </a:solidFill>
                <a:latin typeface="Times New Roman" pitchFamily="18" charset="0"/>
                <a:cs typeface="Times New Roman" pitchFamily="18" charset="0"/>
              </a:rPr>
              <a:t>   هي المسارات التي تسلكها السفن العاملة في نقل التجارة بين عدد من الموانئ البحرية المحددة مسبقا وفق جداول زمنية وإبحارات وترددات منتظمة على هذه الموانئ، وهي تأخذ الأشكال التالية:</a:t>
            </a:r>
            <a:endParaRPr lang="fr-FR" sz="2800" b="1" dirty="0" smtClean="0">
              <a:solidFill>
                <a:schemeClr val="tx1"/>
              </a:solidFill>
              <a:latin typeface="Times New Roman" pitchFamily="18" charset="0"/>
              <a:cs typeface="Times New Roman" pitchFamily="18" charset="0"/>
            </a:endParaRPr>
          </a:p>
        </p:txBody>
      </p:sp>
      <p:sp>
        <p:nvSpPr>
          <p:cNvPr id="4" name="Rectangle 3"/>
          <p:cNvSpPr/>
          <p:nvPr/>
        </p:nvSpPr>
        <p:spPr>
          <a:xfrm>
            <a:off x="2971800" y="1066800"/>
            <a:ext cx="5638800" cy="646331"/>
          </a:xfrm>
          <a:prstGeom prst="rect">
            <a:avLst/>
          </a:prstGeom>
        </p:spPr>
        <p:txBody>
          <a:bodyPr wrap="square">
            <a:spAutoFit/>
          </a:bodyPr>
          <a:lstStyle/>
          <a:p>
            <a:pPr algn="r" rtl="1"/>
            <a:r>
              <a:rPr lang="ar-DZ" sz="3600" b="1" dirty="0" smtClean="0">
                <a:solidFill>
                  <a:srgbClr val="FF0000"/>
                </a:solidFill>
                <a:latin typeface="Times New Roman" pitchFamily="18" charset="0"/>
                <a:cs typeface="Times New Roman" pitchFamily="18" charset="0"/>
              </a:rPr>
              <a:t>مسارات سفن الخطوط المنتظمة</a:t>
            </a:r>
            <a:endParaRPr lang="fr-FR" sz="3600"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931" name="Group 35"/>
          <p:cNvGrpSpPr>
            <a:grpSpLocks/>
          </p:cNvGrpSpPr>
          <p:nvPr/>
        </p:nvGrpSpPr>
        <p:grpSpPr bwMode="auto">
          <a:xfrm>
            <a:off x="990600" y="2286000"/>
            <a:ext cx="7010400" cy="4343400"/>
            <a:chOff x="641" y="7512"/>
            <a:chExt cx="3768" cy="3664"/>
          </a:xfrm>
        </p:grpSpPr>
        <p:sp>
          <p:nvSpPr>
            <p:cNvPr id="80932" name="Zone de texte 2"/>
            <p:cNvSpPr txBox="1">
              <a:spLocks noChangeArrowheads="1"/>
            </p:cNvSpPr>
            <p:nvPr/>
          </p:nvSpPr>
          <p:spPr bwMode="auto">
            <a:xfrm>
              <a:off x="641" y="8340"/>
              <a:ext cx="2048" cy="417"/>
            </a:xfrm>
            <a:prstGeom prst="rect">
              <a:avLst/>
            </a:prstGeom>
            <a:solidFill>
              <a:schemeClr val="bg1"/>
            </a:solidFill>
            <a:ln w="25400">
              <a:solidFill>
                <a:srgbClr val="FF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مجموعة موانئ المنطقة الأولى</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80933" name="Zone de texte 2"/>
            <p:cNvSpPr txBox="1">
              <a:spLocks noChangeArrowheads="1"/>
            </p:cNvSpPr>
            <p:nvPr/>
          </p:nvSpPr>
          <p:spPr bwMode="auto">
            <a:xfrm>
              <a:off x="796" y="7532"/>
              <a:ext cx="746" cy="417"/>
            </a:xfrm>
            <a:prstGeom prst="rect">
              <a:avLst/>
            </a:prstGeom>
            <a:solidFill>
              <a:srgbClr val="FFFF00"/>
            </a:solidFill>
            <a:ln w="25400">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ميناء</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80934" name="Zone de texte 2"/>
            <p:cNvSpPr txBox="1">
              <a:spLocks noChangeArrowheads="1"/>
            </p:cNvSpPr>
            <p:nvPr/>
          </p:nvSpPr>
          <p:spPr bwMode="auto">
            <a:xfrm>
              <a:off x="3663" y="7512"/>
              <a:ext cx="746" cy="417"/>
            </a:xfrm>
            <a:prstGeom prst="rect">
              <a:avLst/>
            </a:prstGeom>
            <a:solidFill>
              <a:srgbClr val="FFFF00"/>
            </a:solidFill>
            <a:ln w="25400">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ميناء</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80935" name="Zone de texte 2"/>
            <p:cNvSpPr txBox="1">
              <a:spLocks noChangeArrowheads="1"/>
            </p:cNvSpPr>
            <p:nvPr/>
          </p:nvSpPr>
          <p:spPr bwMode="auto">
            <a:xfrm>
              <a:off x="2182" y="9284"/>
              <a:ext cx="746" cy="417"/>
            </a:xfrm>
            <a:prstGeom prst="rect">
              <a:avLst/>
            </a:prstGeom>
            <a:solidFill>
              <a:srgbClr val="00FF00"/>
            </a:solidFill>
            <a:ln w="25400">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ميناء</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80936" name="Zone de texte 2"/>
            <p:cNvSpPr txBox="1">
              <a:spLocks noChangeArrowheads="1"/>
            </p:cNvSpPr>
            <p:nvPr/>
          </p:nvSpPr>
          <p:spPr bwMode="auto">
            <a:xfrm>
              <a:off x="751" y="9663"/>
              <a:ext cx="746" cy="417"/>
            </a:xfrm>
            <a:prstGeom prst="rect">
              <a:avLst/>
            </a:prstGeom>
            <a:solidFill>
              <a:srgbClr val="00FF00"/>
            </a:solidFill>
            <a:ln w="25400">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ميناء</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80937" name="Zone de texte 2"/>
            <p:cNvSpPr txBox="1">
              <a:spLocks noChangeArrowheads="1"/>
            </p:cNvSpPr>
            <p:nvPr/>
          </p:nvSpPr>
          <p:spPr bwMode="auto">
            <a:xfrm>
              <a:off x="2952" y="8349"/>
              <a:ext cx="746" cy="458"/>
            </a:xfrm>
            <a:prstGeom prst="rect">
              <a:avLst/>
            </a:prstGeom>
            <a:solidFill>
              <a:srgbClr val="FFFF00"/>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ميناء</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80938" name="Zone de texte 2"/>
            <p:cNvSpPr txBox="1">
              <a:spLocks noChangeArrowheads="1"/>
            </p:cNvSpPr>
            <p:nvPr/>
          </p:nvSpPr>
          <p:spPr bwMode="auto">
            <a:xfrm>
              <a:off x="2378" y="10759"/>
              <a:ext cx="746" cy="417"/>
            </a:xfrm>
            <a:prstGeom prst="rect">
              <a:avLst/>
            </a:prstGeom>
            <a:solidFill>
              <a:srgbClr val="00FF00"/>
            </a:solidFill>
            <a:ln w="25400">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ar-SA" sz="2800" b="1" u="none" strike="noStrike" cap="none" normalizeH="0" baseline="0" dirty="0" smtClean="0">
                  <a:ln>
                    <a:noFill/>
                  </a:ln>
                  <a:solidFill>
                    <a:schemeClr val="tx1"/>
                  </a:solidFill>
                  <a:effectLst/>
                  <a:latin typeface="Arial" pitchFamily="34" charset="0"/>
                  <a:ea typeface="Arial" pitchFamily="34" charset="0"/>
                  <a:cs typeface="Arial" pitchFamily="34" charset="0"/>
                </a:rPr>
                <a:t>ميناء</a:t>
              </a:r>
              <a:endParaRPr kumimoji="0" lang="fr-FR" sz="2800" b="1" u="none" strike="noStrike" cap="none" normalizeH="0" baseline="0" dirty="0" smtClean="0">
                <a:ln>
                  <a:noFill/>
                </a:ln>
                <a:solidFill>
                  <a:schemeClr val="tx1"/>
                </a:solidFill>
                <a:effectLst/>
                <a:latin typeface="Arial" pitchFamily="34" charset="0"/>
                <a:cs typeface="Arial" pitchFamily="34" charset="0"/>
              </a:endParaRPr>
            </a:p>
          </p:txBody>
        </p:sp>
        <p:sp>
          <p:nvSpPr>
            <p:cNvPr id="80939" name="Zone de texte 2"/>
            <p:cNvSpPr txBox="1">
              <a:spLocks noChangeArrowheads="1"/>
            </p:cNvSpPr>
            <p:nvPr/>
          </p:nvSpPr>
          <p:spPr bwMode="auto">
            <a:xfrm>
              <a:off x="744" y="10759"/>
              <a:ext cx="746" cy="417"/>
            </a:xfrm>
            <a:prstGeom prst="rect">
              <a:avLst/>
            </a:prstGeom>
            <a:solidFill>
              <a:srgbClr val="00FF00"/>
            </a:solidFill>
            <a:ln w="25400">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ميناء</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80940" name="AutoShape 44"/>
            <p:cNvCxnSpPr>
              <a:cxnSpLocks noChangeShapeType="1"/>
            </p:cNvCxnSpPr>
            <p:nvPr/>
          </p:nvCxnSpPr>
          <p:spPr bwMode="auto">
            <a:xfrm flipV="1">
              <a:off x="1559" y="7666"/>
              <a:ext cx="2111" cy="16"/>
            </a:xfrm>
            <a:prstGeom prst="straightConnector1">
              <a:avLst/>
            </a:prstGeom>
            <a:noFill/>
            <a:ln w="38100">
              <a:solidFill>
                <a:srgbClr val="000000"/>
              </a:solidFill>
              <a:round/>
              <a:headEnd/>
              <a:tailEnd type="triangle" w="med" len="med"/>
            </a:ln>
          </p:spPr>
        </p:cxnSp>
        <p:cxnSp>
          <p:nvCxnSpPr>
            <p:cNvPr id="80941" name="AutoShape 45"/>
            <p:cNvCxnSpPr>
              <a:cxnSpLocks noChangeShapeType="1"/>
            </p:cNvCxnSpPr>
            <p:nvPr/>
          </p:nvCxnSpPr>
          <p:spPr bwMode="auto">
            <a:xfrm rot="10800000">
              <a:off x="1543" y="7793"/>
              <a:ext cx="2101" cy="1"/>
            </a:xfrm>
            <a:prstGeom prst="straightConnector1">
              <a:avLst/>
            </a:prstGeom>
            <a:noFill/>
            <a:ln w="38100">
              <a:solidFill>
                <a:srgbClr val="000000"/>
              </a:solidFill>
              <a:round/>
              <a:headEnd/>
              <a:tailEnd type="triangle" w="med" len="med"/>
            </a:ln>
          </p:spPr>
        </p:cxnSp>
        <p:cxnSp>
          <p:nvCxnSpPr>
            <p:cNvPr id="80942" name="AutoShape 46"/>
            <p:cNvCxnSpPr>
              <a:cxnSpLocks noChangeShapeType="1"/>
            </p:cNvCxnSpPr>
            <p:nvPr/>
          </p:nvCxnSpPr>
          <p:spPr bwMode="auto">
            <a:xfrm rot="5400000" flipH="1" flipV="1">
              <a:off x="808" y="10419"/>
              <a:ext cx="619" cy="1"/>
            </a:xfrm>
            <a:prstGeom prst="straightConnector1">
              <a:avLst/>
            </a:prstGeom>
            <a:noFill/>
            <a:ln w="38100">
              <a:solidFill>
                <a:srgbClr val="000000"/>
              </a:solidFill>
              <a:round/>
              <a:headEnd/>
              <a:tailEnd type="triangle" w="med" len="med"/>
            </a:ln>
          </p:spPr>
        </p:cxnSp>
        <p:cxnSp>
          <p:nvCxnSpPr>
            <p:cNvPr id="80943" name="AutoShape 47"/>
            <p:cNvCxnSpPr>
              <a:cxnSpLocks noChangeShapeType="1"/>
            </p:cNvCxnSpPr>
            <p:nvPr/>
          </p:nvCxnSpPr>
          <p:spPr bwMode="auto">
            <a:xfrm rot="5400000">
              <a:off x="956" y="10425"/>
              <a:ext cx="630" cy="15"/>
            </a:xfrm>
            <a:prstGeom prst="straightConnector1">
              <a:avLst/>
            </a:prstGeom>
            <a:noFill/>
            <a:ln w="38100">
              <a:solidFill>
                <a:srgbClr val="000000"/>
              </a:solidFill>
              <a:round/>
              <a:headEnd/>
              <a:tailEnd type="triangle" w="med" len="med"/>
            </a:ln>
          </p:spPr>
        </p:cxnSp>
        <p:cxnSp>
          <p:nvCxnSpPr>
            <p:cNvPr id="80944" name="AutoShape 48"/>
            <p:cNvCxnSpPr>
              <a:cxnSpLocks noChangeShapeType="1"/>
            </p:cNvCxnSpPr>
            <p:nvPr/>
          </p:nvCxnSpPr>
          <p:spPr bwMode="auto">
            <a:xfrm>
              <a:off x="1537" y="10923"/>
              <a:ext cx="829" cy="1"/>
            </a:xfrm>
            <a:prstGeom prst="straightConnector1">
              <a:avLst/>
            </a:prstGeom>
            <a:noFill/>
            <a:ln w="38100">
              <a:solidFill>
                <a:srgbClr val="000000"/>
              </a:solidFill>
              <a:round/>
              <a:headEnd/>
              <a:tailEnd type="triangle" w="med" len="med"/>
            </a:ln>
          </p:spPr>
        </p:cxnSp>
        <p:cxnSp>
          <p:nvCxnSpPr>
            <p:cNvPr id="80945" name="AutoShape 49"/>
            <p:cNvCxnSpPr>
              <a:cxnSpLocks noChangeShapeType="1"/>
            </p:cNvCxnSpPr>
            <p:nvPr/>
          </p:nvCxnSpPr>
          <p:spPr bwMode="auto">
            <a:xfrm rot="10800000">
              <a:off x="1521" y="11076"/>
              <a:ext cx="829" cy="1"/>
            </a:xfrm>
            <a:prstGeom prst="straightConnector1">
              <a:avLst/>
            </a:prstGeom>
            <a:noFill/>
            <a:ln w="38100">
              <a:solidFill>
                <a:srgbClr val="000000"/>
              </a:solidFill>
              <a:round/>
              <a:headEnd/>
              <a:tailEnd type="triangle" w="med" len="med"/>
            </a:ln>
          </p:spPr>
        </p:cxnSp>
        <p:cxnSp>
          <p:nvCxnSpPr>
            <p:cNvPr id="80946" name="AutoShape 50"/>
            <p:cNvCxnSpPr>
              <a:cxnSpLocks noChangeShapeType="1"/>
            </p:cNvCxnSpPr>
            <p:nvPr/>
          </p:nvCxnSpPr>
          <p:spPr bwMode="auto">
            <a:xfrm flipV="1">
              <a:off x="1534" y="9437"/>
              <a:ext cx="649" cy="358"/>
            </a:xfrm>
            <a:prstGeom prst="straightConnector1">
              <a:avLst/>
            </a:prstGeom>
            <a:noFill/>
            <a:ln w="38100">
              <a:solidFill>
                <a:srgbClr val="000000"/>
              </a:solidFill>
              <a:round/>
              <a:headEnd/>
              <a:tailEnd type="triangle" w="med" len="med"/>
            </a:ln>
          </p:spPr>
        </p:cxnSp>
        <p:cxnSp>
          <p:nvCxnSpPr>
            <p:cNvPr id="80947" name="AutoShape 51"/>
            <p:cNvCxnSpPr>
              <a:cxnSpLocks noChangeShapeType="1"/>
            </p:cNvCxnSpPr>
            <p:nvPr/>
          </p:nvCxnSpPr>
          <p:spPr bwMode="auto">
            <a:xfrm rot="10800000" flipV="1">
              <a:off x="1495" y="9590"/>
              <a:ext cx="664" cy="396"/>
            </a:xfrm>
            <a:prstGeom prst="straightConnector1">
              <a:avLst/>
            </a:prstGeom>
            <a:noFill/>
            <a:ln w="38100">
              <a:solidFill>
                <a:srgbClr val="000000"/>
              </a:solidFill>
              <a:round/>
              <a:headEnd/>
              <a:tailEnd type="triangle" w="med" len="med"/>
            </a:ln>
          </p:spPr>
        </p:cxnSp>
        <p:cxnSp>
          <p:nvCxnSpPr>
            <p:cNvPr id="80948" name="AutoShape 52"/>
            <p:cNvCxnSpPr>
              <a:cxnSpLocks noChangeShapeType="1"/>
            </p:cNvCxnSpPr>
            <p:nvPr/>
          </p:nvCxnSpPr>
          <p:spPr bwMode="auto">
            <a:xfrm rot="10800000" flipV="1">
              <a:off x="3255" y="7976"/>
              <a:ext cx="645" cy="343"/>
            </a:xfrm>
            <a:prstGeom prst="straightConnector1">
              <a:avLst/>
            </a:prstGeom>
            <a:noFill/>
            <a:ln w="38100">
              <a:solidFill>
                <a:srgbClr val="000000"/>
              </a:solidFill>
              <a:round/>
              <a:headEnd/>
              <a:tailEnd type="triangle" w="med" len="med"/>
            </a:ln>
          </p:spPr>
        </p:cxnSp>
        <p:cxnSp>
          <p:nvCxnSpPr>
            <p:cNvPr id="80949" name="AutoShape 53"/>
            <p:cNvCxnSpPr>
              <a:cxnSpLocks noChangeShapeType="1"/>
            </p:cNvCxnSpPr>
            <p:nvPr/>
          </p:nvCxnSpPr>
          <p:spPr bwMode="auto">
            <a:xfrm flipV="1">
              <a:off x="3507" y="7977"/>
              <a:ext cx="615" cy="342"/>
            </a:xfrm>
            <a:prstGeom prst="straightConnector1">
              <a:avLst/>
            </a:prstGeom>
            <a:noFill/>
            <a:ln w="38100">
              <a:solidFill>
                <a:srgbClr val="000000"/>
              </a:solidFill>
              <a:round/>
              <a:headEnd/>
              <a:tailEnd type="triangle" w="med" len="med"/>
            </a:ln>
          </p:spPr>
        </p:cxnSp>
        <p:cxnSp>
          <p:nvCxnSpPr>
            <p:cNvPr id="80950" name="AutoShape 54"/>
            <p:cNvCxnSpPr>
              <a:cxnSpLocks noChangeShapeType="1"/>
            </p:cNvCxnSpPr>
            <p:nvPr/>
          </p:nvCxnSpPr>
          <p:spPr bwMode="auto">
            <a:xfrm rot="10800000" flipV="1">
              <a:off x="2728" y="8864"/>
              <a:ext cx="660" cy="359"/>
            </a:xfrm>
            <a:prstGeom prst="straightConnector1">
              <a:avLst/>
            </a:prstGeom>
            <a:noFill/>
            <a:ln w="38100">
              <a:solidFill>
                <a:srgbClr val="000000"/>
              </a:solidFill>
              <a:round/>
              <a:headEnd/>
              <a:tailEnd type="triangle" w="med" len="med"/>
            </a:ln>
          </p:spPr>
        </p:cxnSp>
        <p:cxnSp>
          <p:nvCxnSpPr>
            <p:cNvPr id="80951" name="AutoShape 55"/>
            <p:cNvCxnSpPr>
              <a:cxnSpLocks noChangeShapeType="1"/>
            </p:cNvCxnSpPr>
            <p:nvPr/>
          </p:nvCxnSpPr>
          <p:spPr bwMode="auto">
            <a:xfrm flipV="1">
              <a:off x="2404" y="8864"/>
              <a:ext cx="746" cy="359"/>
            </a:xfrm>
            <a:prstGeom prst="straightConnector1">
              <a:avLst/>
            </a:prstGeom>
            <a:noFill/>
            <a:ln w="38100">
              <a:solidFill>
                <a:srgbClr val="000000"/>
              </a:solidFill>
              <a:round/>
              <a:headEnd/>
              <a:tailEnd type="triangle" w="med" len="med"/>
            </a:ln>
          </p:spPr>
        </p:cxnSp>
        <p:sp>
          <p:nvSpPr>
            <p:cNvPr id="80952" name="Zone de texte 2"/>
            <p:cNvSpPr txBox="1">
              <a:spLocks noChangeArrowheads="1"/>
            </p:cNvSpPr>
            <p:nvPr/>
          </p:nvSpPr>
          <p:spPr bwMode="auto">
            <a:xfrm>
              <a:off x="2060" y="10051"/>
              <a:ext cx="2077" cy="417"/>
            </a:xfrm>
            <a:prstGeom prst="rect">
              <a:avLst/>
            </a:prstGeom>
            <a:solidFill>
              <a:srgbClr val="FFFFFF"/>
            </a:solidFill>
            <a:ln w="25400">
              <a:solidFill>
                <a:srgbClr val="FF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مجموعة موانئ المنطقة الثانية</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25" name="Rectangle 24"/>
          <p:cNvSpPr/>
          <p:nvPr/>
        </p:nvSpPr>
        <p:spPr>
          <a:xfrm>
            <a:off x="304800" y="304800"/>
            <a:ext cx="8382000" cy="584775"/>
          </a:xfrm>
          <a:prstGeom prst="rect">
            <a:avLst/>
          </a:prstGeom>
        </p:spPr>
        <p:txBody>
          <a:bodyPr wrap="square">
            <a:spAutoFit/>
          </a:bodyPr>
          <a:lstStyle/>
          <a:p>
            <a:pPr algn="just" rtl="1"/>
            <a:r>
              <a:rPr lang="ar-DZ" sz="3200" b="1" dirty="0" smtClean="0">
                <a:solidFill>
                  <a:srgbClr val="FF0000"/>
                </a:solidFill>
                <a:latin typeface="Times New Roman" pitchFamily="18" charset="0"/>
                <a:cs typeface="Times New Roman" pitchFamily="18" charset="0"/>
              </a:rPr>
              <a:t>أ. مسار خدمة نقطة نهاية - نقطة نهاية طرفية: </a:t>
            </a:r>
          </a:p>
        </p:txBody>
      </p:sp>
      <p:sp>
        <p:nvSpPr>
          <p:cNvPr id="26" name="Rectangle 25"/>
          <p:cNvSpPr/>
          <p:nvPr/>
        </p:nvSpPr>
        <p:spPr>
          <a:xfrm>
            <a:off x="304800" y="950893"/>
            <a:ext cx="8382000" cy="954107"/>
          </a:xfrm>
          <a:prstGeom prst="rect">
            <a:avLst/>
          </a:prstGeom>
        </p:spPr>
        <p:txBody>
          <a:bodyPr wrap="square">
            <a:spAutoFit/>
          </a:bodyPr>
          <a:lstStyle/>
          <a:p>
            <a:pPr algn="just" rtl="1"/>
            <a:r>
              <a:rPr lang="ar-DZ" sz="2800" b="1" dirty="0" smtClean="0">
                <a:latin typeface="Times New Roman" pitchFamily="18" charset="0"/>
                <a:cs typeface="Times New Roman" pitchFamily="18" charset="0"/>
              </a:rPr>
              <a:t>    تعمل السفينة بين عدة موانئ في منطقة ما، ثم تتجه لمنطقة ثانية تعمل أيضا بين موانئها، ثم تبحر عائدة للمنطقة الأولى وهكذا.</a:t>
            </a:r>
            <a:endParaRPr lang="fr-FR" sz="2800" b="1" dirty="0" smtClean="0">
              <a:latin typeface="Times New Roman" pitchFamily="18" charset="0"/>
              <a:cs typeface="Times New Roman" pitchFamily="18"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1000" y="1066800"/>
            <a:ext cx="8382000" cy="1981200"/>
          </a:xfrm>
        </p:spPr>
        <p:txBody>
          <a:bodyPr>
            <a:normAutofit/>
          </a:bodyPr>
          <a:lstStyle/>
          <a:p>
            <a:pPr marL="0" indent="0" algn="just" rtl="1">
              <a:buNone/>
            </a:pPr>
            <a:r>
              <a:rPr lang="ar-DZ" b="1" dirty="0" smtClean="0">
                <a:solidFill>
                  <a:srgbClr val="FF0000"/>
                </a:solidFill>
                <a:latin typeface="Times New Roman" pitchFamily="18" charset="0"/>
                <a:cs typeface="Times New Roman" pitchFamily="18" charset="0"/>
              </a:rPr>
              <a:t>ب. مسار الخدمة البندولية: </a:t>
            </a:r>
          </a:p>
          <a:p>
            <a:pPr marL="0" indent="0" algn="just" rtl="1">
              <a:buNone/>
            </a:pPr>
            <a:r>
              <a:rPr lang="ar-DZ" sz="2800" b="1" dirty="0" smtClean="0">
                <a:solidFill>
                  <a:schemeClr val="tx1"/>
                </a:solidFill>
                <a:latin typeface="Times New Roman" pitchFamily="18" charset="0"/>
                <a:cs typeface="Times New Roman" pitchFamily="18" charset="0"/>
              </a:rPr>
              <a:t>    تقوم السفينة بالخدمة على كل أو جزء من خط سيرها أو خدمتها حول العالم، حيث تقوم بالإبحار ذهابا وإيابا، بين ميناء بدء مسار الرحلة، وبين ميناء نهاية مسار الرحلة، دون خط السير الكامل.</a:t>
            </a:r>
            <a:endParaRPr lang="fr-FR" sz="2800" b="1" dirty="0" smtClean="0">
              <a:solidFill>
                <a:schemeClr val="tx1"/>
              </a:solidFill>
              <a:latin typeface="Times New Roman" pitchFamily="18" charset="0"/>
              <a:cs typeface="Times New Roman" pitchFamily="18" charset="0"/>
            </a:endParaRPr>
          </a:p>
          <a:p>
            <a:pPr>
              <a:buNone/>
            </a:pPr>
            <a:endParaRPr lang="fr-FR" dirty="0"/>
          </a:p>
        </p:txBody>
      </p:sp>
      <p:grpSp>
        <p:nvGrpSpPr>
          <p:cNvPr id="81922" name="Group 2"/>
          <p:cNvGrpSpPr>
            <a:grpSpLocks/>
          </p:cNvGrpSpPr>
          <p:nvPr/>
        </p:nvGrpSpPr>
        <p:grpSpPr bwMode="auto">
          <a:xfrm>
            <a:off x="1805497" y="3453101"/>
            <a:ext cx="4900103" cy="2871499"/>
            <a:chOff x="8396" y="7775"/>
            <a:chExt cx="2764" cy="3318"/>
          </a:xfrm>
        </p:grpSpPr>
        <p:sp>
          <p:nvSpPr>
            <p:cNvPr id="81924" name="Zone de texte 2"/>
            <p:cNvSpPr txBox="1">
              <a:spLocks noChangeArrowheads="1"/>
            </p:cNvSpPr>
            <p:nvPr/>
          </p:nvSpPr>
          <p:spPr bwMode="auto">
            <a:xfrm>
              <a:off x="10396" y="9273"/>
              <a:ext cx="746" cy="54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ميناء</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81925" name="Zone de texte 2"/>
            <p:cNvSpPr txBox="1">
              <a:spLocks noChangeArrowheads="1"/>
            </p:cNvSpPr>
            <p:nvPr/>
          </p:nvSpPr>
          <p:spPr bwMode="auto">
            <a:xfrm>
              <a:off x="10414" y="7775"/>
              <a:ext cx="746" cy="54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ميناء</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81926" name="Zone de texte 2"/>
            <p:cNvSpPr txBox="1">
              <a:spLocks noChangeArrowheads="1"/>
            </p:cNvSpPr>
            <p:nvPr/>
          </p:nvSpPr>
          <p:spPr bwMode="auto">
            <a:xfrm>
              <a:off x="8476" y="9951"/>
              <a:ext cx="746" cy="54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ميناء</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81927" name="Zone de texte 2"/>
            <p:cNvSpPr txBox="1">
              <a:spLocks noChangeArrowheads="1"/>
            </p:cNvSpPr>
            <p:nvPr/>
          </p:nvSpPr>
          <p:spPr bwMode="auto">
            <a:xfrm>
              <a:off x="8396" y="8525"/>
              <a:ext cx="746" cy="54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ميناء</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81928" name="Zone de texte 2"/>
            <p:cNvSpPr txBox="1">
              <a:spLocks noChangeArrowheads="1"/>
            </p:cNvSpPr>
            <p:nvPr/>
          </p:nvSpPr>
          <p:spPr bwMode="auto">
            <a:xfrm>
              <a:off x="10396" y="10549"/>
              <a:ext cx="746" cy="54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ميناء</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81929" name="AutoShape 9"/>
            <p:cNvCxnSpPr>
              <a:cxnSpLocks noChangeShapeType="1"/>
            </p:cNvCxnSpPr>
            <p:nvPr/>
          </p:nvCxnSpPr>
          <p:spPr bwMode="auto">
            <a:xfrm flipV="1">
              <a:off x="8790" y="9201"/>
              <a:ext cx="0" cy="765"/>
            </a:xfrm>
            <a:prstGeom prst="straightConnector1">
              <a:avLst/>
            </a:prstGeom>
            <a:noFill/>
            <a:ln w="76200">
              <a:solidFill>
                <a:srgbClr val="000000"/>
              </a:solidFill>
              <a:round/>
              <a:headEnd/>
              <a:tailEnd type="triangle" w="med" len="med"/>
            </a:ln>
          </p:spPr>
        </p:cxnSp>
        <p:cxnSp>
          <p:nvCxnSpPr>
            <p:cNvPr id="81930" name="AutoShape 10"/>
            <p:cNvCxnSpPr>
              <a:cxnSpLocks noChangeShapeType="1"/>
            </p:cNvCxnSpPr>
            <p:nvPr/>
          </p:nvCxnSpPr>
          <p:spPr bwMode="auto">
            <a:xfrm flipV="1">
              <a:off x="9228" y="7978"/>
              <a:ext cx="1174" cy="735"/>
            </a:xfrm>
            <a:prstGeom prst="straightConnector1">
              <a:avLst/>
            </a:prstGeom>
            <a:noFill/>
            <a:ln w="76200">
              <a:solidFill>
                <a:srgbClr val="000000"/>
              </a:solidFill>
              <a:round/>
              <a:headEnd/>
              <a:tailEnd type="triangle" w="med" len="med"/>
            </a:ln>
          </p:spPr>
        </p:cxnSp>
        <p:cxnSp>
          <p:nvCxnSpPr>
            <p:cNvPr id="81931" name="AutoShape 11"/>
            <p:cNvCxnSpPr>
              <a:cxnSpLocks noChangeShapeType="1"/>
            </p:cNvCxnSpPr>
            <p:nvPr/>
          </p:nvCxnSpPr>
          <p:spPr bwMode="auto">
            <a:xfrm>
              <a:off x="10815" y="8364"/>
              <a:ext cx="0" cy="916"/>
            </a:xfrm>
            <a:prstGeom prst="straightConnector1">
              <a:avLst/>
            </a:prstGeom>
            <a:noFill/>
            <a:ln w="76200">
              <a:solidFill>
                <a:srgbClr val="000000"/>
              </a:solidFill>
              <a:round/>
              <a:headEnd/>
              <a:tailEnd type="triangle" w="med" len="med"/>
            </a:ln>
          </p:spPr>
        </p:cxnSp>
        <p:cxnSp>
          <p:nvCxnSpPr>
            <p:cNvPr id="81932" name="AutoShape 12"/>
            <p:cNvCxnSpPr>
              <a:cxnSpLocks noChangeShapeType="1"/>
            </p:cNvCxnSpPr>
            <p:nvPr/>
          </p:nvCxnSpPr>
          <p:spPr bwMode="auto">
            <a:xfrm>
              <a:off x="10815" y="9760"/>
              <a:ext cx="0" cy="795"/>
            </a:xfrm>
            <a:prstGeom prst="straightConnector1">
              <a:avLst/>
            </a:prstGeom>
            <a:noFill/>
            <a:ln w="76200">
              <a:solidFill>
                <a:srgbClr val="000000"/>
              </a:solidFill>
              <a:round/>
              <a:headEnd/>
              <a:tailEnd type="triangle" w="med" len="med"/>
            </a:ln>
          </p:spPr>
        </p:cxnSp>
        <p:cxnSp>
          <p:nvCxnSpPr>
            <p:cNvPr id="81933" name="AutoShape 13"/>
            <p:cNvCxnSpPr>
              <a:cxnSpLocks noChangeShapeType="1"/>
            </p:cNvCxnSpPr>
            <p:nvPr/>
          </p:nvCxnSpPr>
          <p:spPr bwMode="auto">
            <a:xfrm flipH="1" flipV="1">
              <a:off x="9228" y="10213"/>
              <a:ext cx="1174" cy="555"/>
            </a:xfrm>
            <a:prstGeom prst="straightConnector1">
              <a:avLst/>
            </a:prstGeom>
            <a:noFill/>
            <a:ln w="76200">
              <a:solidFill>
                <a:srgbClr val="000000"/>
              </a:solidFill>
              <a:round/>
              <a:headEnd/>
              <a:tailEnd type="triangle" w="med" len="med"/>
            </a:ln>
          </p:spPr>
        </p:cxnSp>
      </p:gr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1066800"/>
            <a:ext cx="8382000" cy="1981199"/>
          </a:xfrm>
        </p:spPr>
        <p:txBody>
          <a:bodyPr>
            <a:normAutofit/>
          </a:bodyPr>
          <a:lstStyle/>
          <a:p>
            <a:pPr marL="0" indent="0" algn="just" rtl="1">
              <a:buNone/>
            </a:pPr>
            <a:r>
              <a:rPr lang="ar-DZ" b="1" dirty="0" smtClean="0">
                <a:solidFill>
                  <a:srgbClr val="FF0000"/>
                </a:solidFill>
                <a:latin typeface="Times New Roman" pitchFamily="18" charset="0"/>
                <a:cs typeface="Times New Roman" pitchFamily="18" charset="0"/>
              </a:rPr>
              <a:t>ج. مسار الخدمة المتشعبة: </a:t>
            </a:r>
          </a:p>
          <a:p>
            <a:pPr marL="0" indent="0" algn="just" rtl="1">
              <a:buNone/>
            </a:pPr>
            <a:r>
              <a:rPr lang="ar-DZ" sz="2800" b="1" dirty="0" smtClean="0">
                <a:solidFill>
                  <a:schemeClr val="tx1"/>
                </a:solidFill>
                <a:latin typeface="Times New Roman" pitchFamily="18" charset="0"/>
                <a:cs typeface="Times New Roman" pitchFamily="18" charset="0"/>
              </a:rPr>
              <a:t>تقوم بعض شركات الملاحة لتخصيص عدد من السفن للتردد على موانئ فرعية بصفة منتظمة ومستقلة عن باقي الخطوط، مع ربط كل هذه الخطوط الفرعية بميناء رئيسي واحد لكل منطقة جغرافية.</a:t>
            </a:r>
            <a:endParaRPr lang="fr-FR" sz="2800" b="1" dirty="0" smtClean="0">
              <a:solidFill>
                <a:schemeClr val="tx1"/>
              </a:solidFill>
              <a:latin typeface="Times New Roman" pitchFamily="18" charset="0"/>
              <a:cs typeface="Times New Roman" pitchFamily="18" charset="0"/>
            </a:endParaRPr>
          </a:p>
        </p:txBody>
      </p:sp>
      <p:grpSp>
        <p:nvGrpSpPr>
          <p:cNvPr id="82946" name="Group 2"/>
          <p:cNvGrpSpPr>
            <a:grpSpLocks/>
          </p:cNvGrpSpPr>
          <p:nvPr/>
        </p:nvGrpSpPr>
        <p:grpSpPr bwMode="auto">
          <a:xfrm>
            <a:off x="2330491" y="3663842"/>
            <a:ext cx="3613109" cy="2660758"/>
            <a:chOff x="4958" y="7505"/>
            <a:chExt cx="2652" cy="3495"/>
          </a:xfrm>
        </p:grpSpPr>
        <p:sp>
          <p:nvSpPr>
            <p:cNvPr id="82947" name="Zone de texte 2"/>
            <p:cNvSpPr txBox="1">
              <a:spLocks noChangeArrowheads="1"/>
            </p:cNvSpPr>
            <p:nvPr/>
          </p:nvSpPr>
          <p:spPr bwMode="auto">
            <a:xfrm>
              <a:off x="6864" y="7505"/>
              <a:ext cx="746" cy="599"/>
            </a:xfrm>
            <a:prstGeom prst="rect">
              <a:avLst/>
            </a:prstGeom>
            <a:solidFill>
              <a:srgbClr val="FFFFFF"/>
            </a:solidFill>
            <a:ln w="38100">
              <a:solidFill>
                <a:schemeClr val="bg1"/>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ميناء</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82948" name="Zone de texte 2"/>
            <p:cNvSpPr txBox="1">
              <a:spLocks noChangeArrowheads="1"/>
            </p:cNvSpPr>
            <p:nvPr/>
          </p:nvSpPr>
          <p:spPr bwMode="auto">
            <a:xfrm>
              <a:off x="4958" y="9797"/>
              <a:ext cx="746" cy="599"/>
            </a:xfrm>
            <a:prstGeom prst="rect">
              <a:avLst/>
            </a:prstGeom>
            <a:solidFill>
              <a:srgbClr val="FFFFFF"/>
            </a:solidFill>
            <a:ln w="38100">
              <a:solidFill>
                <a:schemeClr val="bg1"/>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ميناء</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82949" name="Zone de texte 2"/>
            <p:cNvSpPr txBox="1">
              <a:spLocks noChangeArrowheads="1"/>
            </p:cNvSpPr>
            <p:nvPr/>
          </p:nvSpPr>
          <p:spPr bwMode="auto">
            <a:xfrm>
              <a:off x="4958" y="8315"/>
              <a:ext cx="746" cy="599"/>
            </a:xfrm>
            <a:prstGeom prst="rect">
              <a:avLst/>
            </a:prstGeom>
            <a:solidFill>
              <a:srgbClr val="FFFFFF"/>
            </a:solidFill>
            <a:ln w="38100">
              <a:solidFill>
                <a:schemeClr val="bg1"/>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ميناء</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82950" name="Zone de texte 2"/>
            <p:cNvSpPr txBox="1">
              <a:spLocks noChangeArrowheads="1"/>
            </p:cNvSpPr>
            <p:nvPr/>
          </p:nvSpPr>
          <p:spPr bwMode="auto">
            <a:xfrm>
              <a:off x="6864" y="10401"/>
              <a:ext cx="746" cy="599"/>
            </a:xfrm>
            <a:prstGeom prst="rect">
              <a:avLst/>
            </a:prstGeom>
            <a:solidFill>
              <a:srgbClr val="FFFFFF"/>
            </a:solidFill>
            <a:ln w="38100">
              <a:solidFill>
                <a:schemeClr val="bg1"/>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ميناء</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82951" name="Zone de texte 2"/>
            <p:cNvSpPr txBox="1">
              <a:spLocks noChangeArrowheads="1"/>
            </p:cNvSpPr>
            <p:nvPr/>
          </p:nvSpPr>
          <p:spPr bwMode="auto">
            <a:xfrm>
              <a:off x="6848" y="9081"/>
              <a:ext cx="746" cy="599"/>
            </a:xfrm>
            <a:prstGeom prst="rect">
              <a:avLst/>
            </a:prstGeom>
            <a:solidFill>
              <a:srgbClr val="FFFFFF"/>
            </a:solidFill>
            <a:ln w="38100">
              <a:solidFill>
                <a:schemeClr val="bg1"/>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ميناء</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82952" name="AutoShape 8"/>
            <p:cNvCxnSpPr>
              <a:cxnSpLocks noChangeShapeType="1"/>
            </p:cNvCxnSpPr>
            <p:nvPr/>
          </p:nvCxnSpPr>
          <p:spPr bwMode="auto">
            <a:xfrm flipV="1">
              <a:off x="5715" y="7693"/>
              <a:ext cx="1159" cy="2310"/>
            </a:xfrm>
            <a:prstGeom prst="straightConnector1">
              <a:avLst/>
            </a:prstGeom>
            <a:noFill/>
            <a:ln w="38100">
              <a:solidFill>
                <a:srgbClr val="000000"/>
              </a:solidFill>
              <a:round/>
              <a:headEnd type="triangle" w="med" len="med"/>
              <a:tailEnd type="triangle" w="med" len="med"/>
            </a:ln>
          </p:spPr>
        </p:cxnSp>
        <p:cxnSp>
          <p:nvCxnSpPr>
            <p:cNvPr id="82953" name="AutoShape 9"/>
            <p:cNvCxnSpPr>
              <a:cxnSpLocks noChangeShapeType="1"/>
            </p:cNvCxnSpPr>
            <p:nvPr/>
          </p:nvCxnSpPr>
          <p:spPr bwMode="auto">
            <a:xfrm>
              <a:off x="5707" y="8518"/>
              <a:ext cx="1167" cy="795"/>
            </a:xfrm>
            <a:prstGeom prst="straightConnector1">
              <a:avLst/>
            </a:prstGeom>
            <a:noFill/>
            <a:ln w="38100">
              <a:solidFill>
                <a:srgbClr val="000000"/>
              </a:solidFill>
              <a:round/>
              <a:headEnd type="triangle" w="med" len="med"/>
              <a:tailEnd type="triangle" w="med" len="med"/>
            </a:ln>
          </p:spPr>
        </p:cxnSp>
        <p:cxnSp>
          <p:nvCxnSpPr>
            <p:cNvPr id="82954" name="AutoShape 10"/>
            <p:cNvCxnSpPr>
              <a:cxnSpLocks noChangeShapeType="1"/>
            </p:cNvCxnSpPr>
            <p:nvPr/>
          </p:nvCxnSpPr>
          <p:spPr bwMode="auto">
            <a:xfrm>
              <a:off x="5715" y="10137"/>
              <a:ext cx="1114" cy="481"/>
            </a:xfrm>
            <a:prstGeom prst="straightConnector1">
              <a:avLst/>
            </a:prstGeom>
            <a:noFill/>
            <a:ln w="38100">
              <a:solidFill>
                <a:srgbClr val="000000"/>
              </a:solidFill>
              <a:round/>
              <a:headEnd type="triangle" w="med" len="med"/>
              <a:tailEnd type="triangle" w="med" len="med"/>
            </a:ln>
          </p:spPr>
        </p:cxnSp>
      </p:gr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039" name="Group 23"/>
          <p:cNvGrpSpPr>
            <a:grpSpLocks/>
          </p:cNvGrpSpPr>
          <p:nvPr/>
        </p:nvGrpSpPr>
        <p:grpSpPr bwMode="auto">
          <a:xfrm>
            <a:off x="152400" y="3124200"/>
            <a:ext cx="6096000" cy="3581400"/>
            <a:chOff x="1534" y="11740"/>
            <a:chExt cx="7256" cy="3770"/>
          </a:xfrm>
        </p:grpSpPr>
        <p:sp>
          <p:nvSpPr>
            <p:cNvPr id="86040" name="Text Box 24"/>
            <p:cNvSpPr txBox="1">
              <a:spLocks noChangeArrowheads="1"/>
            </p:cNvSpPr>
            <p:nvPr/>
          </p:nvSpPr>
          <p:spPr bwMode="auto">
            <a:xfrm>
              <a:off x="3124" y="14085"/>
              <a:ext cx="986" cy="495"/>
            </a:xfrm>
            <a:prstGeom prst="rect">
              <a:avLst/>
            </a:prstGeom>
            <a:solidFill>
              <a:srgbClr val="FFC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ميناء</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86041" name="Text Box 25"/>
            <p:cNvSpPr txBox="1">
              <a:spLocks noChangeArrowheads="1"/>
            </p:cNvSpPr>
            <p:nvPr/>
          </p:nvSpPr>
          <p:spPr bwMode="auto">
            <a:xfrm>
              <a:off x="5513" y="14235"/>
              <a:ext cx="986" cy="49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smtClean="0">
                  <a:ln>
                    <a:noFill/>
                  </a:ln>
                  <a:solidFill>
                    <a:schemeClr val="tx1"/>
                  </a:solidFill>
                  <a:effectLst/>
                  <a:latin typeface="Arial" pitchFamily="34" charset="0"/>
                  <a:ea typeface="Arial" pitchFamily="34" charset="0"/>
                  <a:cs typeface="Arial" pitchFamily="34" charset="0"/>
                </a:rPr>
                <a:t>ميناء</a:t>
              </a:r>
              <a:endParaRPr kumimoji="0" lang="fr-FR" sz="2800" b="0" i="0" u="none" strike="noStrike" cap="none" normalizeH="0" baseline="0" smtClean="0">
                <a:ln>
                  <a:noFill/>
                </a:ln>
                <a:solidFill>
                  <a:schemeClr val="tx1"/>
                </a:solidFill>
                <a:effectLst/>
                <a:latin typeface="Arial" pitchFamily="34" charset="0"/>
                <a:cs typeface="Arial" pitchFamily="34" charset="0"/>
              </a:endParaRPr>
            </a:p>
          </p:txBody>
        </p:sp>
        <p:sp>
          <p:nvSpPr>
            <p:cNvPr id="86042" name="Text Box 26"/>
            <p:cNvSpPr txBox="1">
              <a:spLocks noChangeArrowheads="1"/>
            </p:cNvSpPr>
            <p:nvPr/>
          </p:nvSpPr>
          <p:spPr bwMode="auto">
            <a:xfrm>
              <a:off x="4820" y="13170"/>
              <a:ext cx="986" cy="495"/>
            </a:xfrm>
            <a:prstGeom prst="rect">
              <a:avLst/>
            </a:prstGeom>
            <a:solidFill>
              <a:srgbClr val="FFC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smtClean="0">
                  <a:ln>
                    <a:noFill/>
                  </a:ln>
                  <a:solidFill>
                    <a:schemeClr val="tx1"/>
                  </a:solidFill>
                  <a:effectLst/>
                  <a:latin typeface="Arial" pitchFamily="34" charset="0"/>
                  <a:ea typeface="Arial" pitchFamily="34" charset="0"/>
                  <a:cs typeface="Arial" pitchFamily="34" charset="0"/>
                </a:rPr>
                <a:t>ميناء</a:t>
              </a:r>
              <a:endParaRPr kumimoji="0" lang="fr-FR" sz="2800" b="0" i="0" u="none" strike="noStrike" cap="none" normalizeH="0" baseline="0" smtClean="0">
                <a:ln>
                  <a:noFill/>
                </a:ln>
                <a:solidFill>
                  <a:schemeClr val="tx1"/>
                </a:solidFill>
                <a:effectLst/>
                <a:latin typeface="Arial" pitchFamily="34" charset="0"/>
                <a:cs typeface="Arial" pitchFamily="34" charset="0"/>
              </a:endParaRPr>
            </a:p>
          </p:txBody>
        </p:sp>
        <p:sp>
          <p:nvSpPr>
            <p:cNvPr id="86043" name="Text Box 27"/>
            <p:cNvSpPr txBox="1">
              <a:spLocks noChangeArrowheads="1"/>
            </p:cNvSpPr>
            <p:nvPr/>
          </p:nvSpPr>
          <p:spPr bwMode="auto">
            <a:xfrm>
              <a:off x="6499" y="12270"/>
              <a:ext cx="986" cy="495"/>
            </a:xfrm>
            <a:prstGeom prst="rect">
              <a:avLst/>
            </a:prstGeom>
            <a:solidFill>
              <a:srgbClr val="FFC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smtClean="0">
                  <a:ln>
                    <a:noFill/>
                  </a:ln>
                  <a:solidFill>
                    <a:schemeClr val="tx1"/>
                  </a:solidFill>
                  <a:effectLst/>
                  <a:latin typeface="Arial" pitchFamily="34" charset="0"/>
                  <a:ea typeface="Arial" pitchFamily="34" charset="0"/>
                  <a:cs typeface="Arial" pitchFamily="34" charset="0"/>
                </a:rPr>
                <a:t>ميناء</a:t>
              </a:r>
              <a:endParaRPr kumimoji="0" lang="fr-FR" sz="2800" b="0" i="0" u="none" strike="noStrike" cap="none" normalizeH="0" baseline="0" smtClean="0">
                <a:ln>
                  <a:noFill/>
                </a:ln>
                <a:solidFill>
                  <a:schemeClr val="tx1"/>
                </a:solidFill>
                <a:effectLst/>
                <a:latin typeface="Arial" pitchFamily="34" charset="0"/>
                <a:cs typeface="Arial" pitchFamily="34" charset="0"/>
              </a:endParaRPr>
            </a:p>
          </p:txBody>
        </p:sp>
        <p:sp>
          <p:nvSpPr>
            <p:cNvPr id="86044" name="Text Box 28"/>
            <p:cNvSpPr txBox="1">
              <a:spLocks noChangeArrowheads="1"/>
            </p:cNvSpPr>
            <p:nvPr/>
          </p:nvSpPr>
          <p:spPr bwMode="auto">
            <a:xfrm>
              <a:off x="2539" y="15015"/>
              <a:ext cx="986" cy="49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ميناء</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86045" name="Text Box 29"/>
            <p:cNvSpPr txBox="1">
              <a:spLocks noChangeArrowheads="1"/>
            </p:cNvSpPr>
            <p:nvPr/>
          </p:nvSpPr>
          <p:spPr bwMode="auto">
            <a:xfrm>
              <a:off x="2434" y="13170"/>
              <a:ext cx="986" cy="49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smtClean="0">
                  <a:ln>
                    <a:noFill/>
                  </a:ln>
                  <a:solidFill>
                    <a:schemeClr val="tx1"/>
                  </a:solidFill>
                  <a:effectLst/>
                  <a:latin typeface="Arial" pitchFamily="34" charset="0"/>
                  <a:ea typeface="Arial" pitchFamily="34" charset="0"/>
                  <a:cs typeface="Arial" pitchFamily="34" charset="0"/>
                </a:rPr>
                <a:t>ميناء</a:t>
              </a:r>
              <a:endParaRPr kumimoji="0" lang="fr-FR" sz="2800" b="0" i="0" u="none" strike="noStrike" cap="none" normalizeH="0" baseline="0" smtClean="0">
                <a:ln>
                  <a:noFill/>
                </a:ln>
                <a:solidFill>
                  <a:schemeClr val="tx1"/>
                </a:solidFill>
                <a:effectLst/>
                <a:latin typeface="Arial" pitchFamily="34" charset="0"/>
                <a:cs typeface="Arial" pitchFamily="34" charset="0"/>
              </a:endParaRPr>
            </a:p>
          </p:txBody>
        </p:sp>
        <p:sp>
          <p:nvSpPr>
            <p:cNvPr id="86046" name="Text Box 30"/>
            <p:cNvSpPr txBox="1">
              <a:spLocks noChangeArrowheads="1"/>
            </p:cNvSpPr>
            <p:nvPr/>
          </p:nvSpPr>
          <p:spPr bwMode="auto">
            <a:xfrm>
              <a:off x="4110" y="12105"/>
              <a:ext cx="986" cy="49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ميناء</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86047" name="Text Box 31"/>
            <p:cNvSpPr txBox="1">
              <a:spLocks noChangeArrowheads="1"/>
            </p:cNvSpPr>
            <p:nvPr/>
          </p:nvSpPr>
          <p:spPr bwMode="auto">
            <a:xfrm>
              <a:off x="7804" y="12960"/>
              <a:ext cx="986" cy="49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smtClean="0">
                  <a:ln>
                    <a:noFill/>
                  </a:ln>
                  <a:solidFill>
                    <a:schemeClr val="tx1"/>
                  </a:solidFill>
                  <a:effectLst/>
                  <a:latin typeface="Arial" pitchFamily="34" charset="0"/>
                  <a:ea typeface="Arial" pitchFamily="34" charset="0"/>
                  <a:cs typeface="Arial" pitchFamily="34" charset="0"/>
                </a:rPr>
                <a:t>ميناء</a:t>
              </a:r>
              <a:endParaRPr kumimoji="0" lang="fr-FR" sz="2800" b="0" i="0" u="none" strike="noStrike" cap="none" normalizeH="0" baseline="0" smtClean="0">
                <a:ln>
                  <a:noFill/>
                </a:ln>
                <a:solidFill>
                  <a:schemeClr val="tx1"/>
                </a:solidFill>
                <a:effectLst/>
                <a:latin typeface="Arial" pitchFamily="34" charset="0"/>
                <a:cs typeface="Arial" pitchFamily="34" charset="0"/>
              </a:endParaRPr>
            </a:p>
          </p:txBody>
        </p:sp>
        <p:sp>
          <p:nvSpPr>
            <p:cNvPr id="86048" name="Text Box 32"/>
            <p:cNvSpPr txBox="1">
              <a:spLocks noChangeArrowheads="1"/>
            </p:cNvSpPr>
            <p:nvPr/>
          </p:nvSpPr>
          <p:spPr bwMode="auto">
            <a:xfrm>
              <a:off x="7804" y="11740"/>
              <a:ext cx="986" cy="49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ميناء</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86049" name="Text Box 33"/>
            <p:cNvSpPr txBox="1">
              <a:spLocks noChangeArrowheads="1"/>
            </p:cNvSpPr>
            <p:nvPr/>
          </p:nvSpPr>
          <p:spPr bwMode="auto">
            <a:xfrm>
              <a:off x="1534" y="14085"/>
              <a:ext cx="986" cy="49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smtClean="0">
                  <a:ln>
                    <a:noFill/>
                  </a:ln>
                  <a:solidFill>
                    <a:schemeClr val="tx1"/>
                  </a:solidFill>
                  <a:effectLst/>
                  <a:latin typeface="Arial" pitchFamily="34" charset="0"/>
                  <a:ea typeface="Arial" pitchFamily="34" charset="0"/>
                  <a:cs typeface="Arial" pitchFamily="34" charset="0"/>
                </a:rPr>
                <a:t>ميناء</a:t>
              </a:r>
              <a:endParaRPr kumimoji="0" lang="fr-FR" sz="2800" b="0" i="0" u="none" strike="noStrike" cap="none" normalizeH="0" baseline="0" smtClean="0">
                <a:ln>
                  <a:noFill/>
                </a:ln>
                <a:solidFill>
                  <a:schemeClr val="tx1"/>
                </a:solidFill>
                <a:effectLst/>
                <a:latin typeface="Arial" pitchFamily="34" charset="0"/>
                <a:cs typeface="Arial" pitchFamily="34" charset="0"/>
              </a:endParaRPr>
            </a:p>
          </p:txBody>
        </p:sp>
        <p:cxnSp>
          <p:nvCxnSpPr>
            <p:cNvPr id="86050" name="AutoShape 34"/>
            <p:cNvCxnSpPr>
              <a:cxnSpLocks noChangeShapeType="1"/>
            </p:cNvCxnSpPr>
            <p:nvPr/>
          </p:nvCxnSpPr>
          <p:spPr bwMode="auto">
            <a:xfrm>
              <a:off x="2590" y="14370"/>
              <a:ext cx="560" cy="0"/>
            </a:xfrm>
            <a:prstGeom prst="straightConnector1">
              <a:avLst/>
            </a:prstGeom>
            <a:noFill/>
            <a:ln w="38100">
              <a:solidFill>
                <a:srgbClr val="000000"/>
              </a:solidFill>
              <a:round/>
              <a:headEnd type="triangle" w="med" len="med"/>
              <a:tailEnd type="triangle" w="med" len="med"/>
            </a:ln>
          </p:spPr>
        </p:cxnSp>
        <p:cxnSp>
          <p:nvCxnSpPr>
            <p:cNvPr id="86051" name="AutoShape 35"/>
            <p:cNvCxnSpPr>
              <a:cxnSpLocks noChangeShapeType="1"/>
            </p:cNvCxnSpPr>
            <p:nvPr/>
          </p:nvCxnSpPr>
          <p:spPr bwMode="auto">
            <a:xfrm>
              <a:off x="2952" y="13665"/>
              <a:ext cx="676" cy="420"/>
            </a:xfrm>
            <a:prstGeom prst="straightConnector1">
              <a:avLst/>
            </a:prstGeom>
            <a:noFill/>
            <a:ln w="38100">
              <a:solidFill>
                <a:srgbClr val="000000"/>
              </a:solidFill>
              <a:round/>
              <a:headEnd type="triangle" w="med" len="med"/>
              <a:tailEnd type="triangle" w="med" len="med"/>
            </a:ln>
          </p:spPr>
        </p:cxnSp>
        <p:cxnSp>
          <p:nvCxnSpPr>
            <p:cNvPr id="86052" name="AutoShape 36"/>
            <p:cNvCxnSpPr>
              <a:cxnSpLocks noChangeShapeType="1"/>
            </p:cNvCxnSpPr>
            <p:nvPr/>
          </p:nvCxnSpPr>
          <p:spPr bwMode="auto">
            <a:xfrm flipV="1">
              <a:off x="2952" y="14580"/>
              <a:ext cx="746" cy="435"/>
            </a:xfrm>
            <a:prstGeom prst="straightConnector1">
              <a:avLst/>
            </a:prstGeom>
            <a:noFill/>
            <a:ln w="38100">
              <a:solidFill>
                <a:srgbClr val="000000"/>
              </a:solidFill>
              <a:round/>
              <a:headEnd type="triangle" w="med" len="med"/>
              <a:tailEnd type="triangle" w="med" len="med"/>
            </a:ln>
          </p:spPr>
        </p:cxnSp>
        <p:cxnSp>
          <p:nvCxnSpPr>
            <p:cNvPr id="86053" name="AutoShape 37"/>
            <p:cNvCxnSpPr>
              <a:cxnSpLocks noChangeShapeType="1"/>
            </p:cNvCxnSpPr>
            <p:nvPr/>
          </p:nvCxnSpPr>
          <p:spPr bwMode="auto">
            <a:xfrm>
              <a:off x="4640" y="12600"/>
              <a:ext cx="640" cy="570"/>
            </a:xfrm>
            <a:prstGeom prst="straightConnector1">
              <a:avLst/>
            </a:prstGeom>
            <a:noFill/>
            <a:ln w="38100">
              <a:solidFill>
                <a:srgbClr val="000000"/>
              </a:solidFill>
              <a:round/>
              <a:headEnd type="triangle" w="med" len="med"/>
              <a:tailEnd type="triangle" w="med" len="med"/>
            </a:ln>
          </p:spPr>
        </p:cxnSp>
        <p:cxnSp>
          <p:nvCxnSpPr>
            <p:cNvPr id="86054" name="AutoShape 38"/>
            <p:cNvCxnSpPr>
              <a:cxnSpLocks noChangeShapeType="1"/>
            </p:cNvCxnSpPr>
            <p:nvPr/>
          </p:nvCxnSpPr>
          <p:spPr bwMode="auto">
            <a:xfrm>
              <a:off x="5415" y="13665"/>
              <a:ext cx="645" cy="570"/>
            </a:xfrm>
            <a:prstGeom prst="straightConnector1">
              <a:avLst/>
            </a:prstGeom>
            <a:noFill/>
            <a:ln w="38100">
              <a:solidFill>
                <a:srgbClr val="000000"/>
              </a:solidFill>
              <a:round/>
              <a:headEnd type="triangle" w="med" len="med"/>
              <a:tailEnd type="triangle" w="med" len="med"/>
            </a:ln>
          </p:spPr>
        </p:cxnSp>
        <p:cxnSp>
          <p:nvCxnSpPr>
            <p:cNvPr id="86055" name="AutoShape 39"/>
            <p:cNvCxnSpPr>
              <a:cxnSpLocks noChangeShapeType="1"/>
            </p:cNvCxnSpPr>
            <p:nvPr/>
          </p:nvCxnSpPr>
          <p:spPr bwMode="auto">
            <a:xfrm flipH="1">
              <a:off x="6975" y="11963"/>
              <a:ext cx="829" cy="307"/>
            </a:xfrm>
            <a:prstGeom prst="straightConnector1">
              <a:avLst/>
            </a:prstGeom>
            <a:noFill/>
            <a:ln w="38100">
              <a:solidFill>
                <a:srgbClr val="000000"/>
              </a:solidFill>
              <a:round/>
              <a:headEnd type="triangle" w="med" len="med"/>
              <a:tailEnd type="triangle" w="med" len="med"/>
            </a:ln>
          </p:spPr>
        </p:cxnSp>
        <p:cxnSp>
          <p:nvCxnSpPr>
            <p:cNvPr id="86056" name="AutoShape 40"/>
            <p:cNvCxnSpPr>
              <a:cxnSpLocks noChangeShapeType="1"/>
            </p:cNvCxnSpPr>
            <p:nvPr/>
          </p:nvCxnSpPr>
          <p:spPr bwMode="auto">
            <a:xfrm>
              <a:off x="6975" y="12765"/>
              <a:ext cx="829" cy="480"/>
            </a:xfrm>
            <a:prstGeom prst="straightConnector1">
              <a:avLst/>
            </a:prstGeom>
            <a:noFill/>
            <a:ln w="38100">
              <a:solidFill>
                <a:srgbClr val="000000"/>
              </a:solidFill>
              <a:round/>
              <a:headEnd type="triangle" w="med" len="med"/>
              <a:tailEnd type="triangle" w="med" len="med"/>
            </a:ln>
          </p:spPr>
        </p:cxnSp>
        <p:cxnSp>
          <p:nvCxnSpPr>
            <p:cNvPr id="86057" name="AutoShape 41"/>
            <p:cNvCxnSpPr>
              <a:cxnSpLocks noChangeShapeType="1"/>
            </p:cNvCxnSpPr>
            <p:nvPr/>
          </p:nvCxnSpPr>
          <p:spPr bwMode="auto">
            <a:xfrm flipV="1">
              <a:off x="3975" y="13560"/>
              <a:ext cx="845" cy="525"/>
            </a:xfrm>
            <a:prstGeom prst="straightConnector1">
              <a:avLst/>
            </a:prstGeom>
            <a:noFill/>
            <a:ln w="38100">
              <a:solidFill>
                <a:srgbClr val="C00000"/>
              </a:solidFill>
              <a:round/>
              <a:headEnd/>
              <a:tailEnd type="triangle" w="med" len="med"/>
            </a:ln>
          </p:spPr>
        </p:cxnSp>
        <p:cxnSp>
          <p:nvCxnSpPr>
            <p:cNvPr id="86058" name="AutoShape 42"/>
            <p:cNvCxnSpPr>
              <a:cxnSpLocks noChangeShapeType="1"/>
            </p:cNvCxnSpPr>
            <p:nvPr/>
          </p:nvCxnSpPr>
          <p:spPr bwMode="auto">
            <a:xfrm flipH="1">
              <a:off x="4110" y="13665"/>
              <a:ext cx="1080" cy="705"/>
            </a:xfrm>
            <a:prstGeom prst="straightConnector1">
              <a:avLst/>
            </a:prstGeom>
            <a:noFill/>
            <a:ln w="38100">
              <a:solidFill>
                <a:srgbClr val="C00000"/>
              </a:solidFill>
              <a:round/>
              <a:headEnd/>
              <a:tailEnd type="triangle" w="med" len="med"/>
            </a:ln>
          </p:spPr>
        </p:cxnSp>
        <p:cxnSp>
          <p:nvCxnSpPr>
            <p:cNvPr id="86059" name="AutoShape 43"/>
            <p:cNvCxnSpPr>
              <a:cxnSpLocks noChangeShapeType="1"/>
            </p:cNvCxnSpPr>
            <p:nvPr/>
          </p:nvCxnSpPr>
          <p:spPr bwMode="auto">
            <a:xfrm flipV="1">
              <a:off x="5513" y="12600"/>
              <a:ext cx="986" cy="570"/>
            </a:xfrm>
            <a:prstGeom prst="straightConnector1">
              <a:avLst/>
            </a:prstGeom>
            <a:noFill/>
            <a:ln w="38100">
              <a:solidFill>
                <a:srgbClr val="C00000"/>
              </a:solidFill>
              <a:round/>
              <a:headEnd/>
              <a:tailEnd type="triangle" w="med" len="med"/>
            </a:ln>
          </p:spPr>
        </p:cxnSp>
        <p:cxnSp>
          <p:nvCxnSpPr>
            <p:cNvPr id="86060" name="AutoShape 44"/>
            <p:cNvCxnSpPr>
              <a:cxnSpLocks noChangeShapeType="1"/>
            </p:cNvCxnSpPr>
            <p:nvPr/>
          </p:nvCxnSpPr>
          <p:spPr bwMode="auto">
            <a:xfrm flipH="1">
              <a:off x="5806" y="12765"/>
              <a:ext cx="884" cy="570"/>
            </a:xfrm>
            <a:prstGeom prst="straightConnector1">
              <a:avLst/>
            </a:prstGeom>
            <a:noFill/>
            <a:ln w="38100">
              <a:solidFill>
                <a:srgbClr val="C00000"/>
              </a:solidFill>
              <a:round/>
              <a:headEnd/>
              <a:tailEnd type="triangle" w="med" len="med"/>
            </a:ln>
          </p:spPr>
        </p:cxnSp>
      </p:grpSp>
      <p:grpSp>
        <p:nvGrpSpPr>
          <p:cNvPr id="33" name="Groupe 32"/>
          <p:cNvGrpSpPr/>
          <p:nvPr/>
        </p:nvGrpSpPr>
        <p:grpSpPr>
          <a:xfrm>
            <a:off x="6553200" y="3649640"/>
            <a:ext cx="2514600" cy="2446360"/>
            <a:chOff x="6629400" y="3505200"/>
            <a:chExt cx="2514600" cy="2446360"/>
          </a:xfrm>
        </p:grpSpPr>
        <p:sp>
          <p:nvSpPr>
            <p:cNvPr id="51" name="Text Box 30"/>
            <p:cNvSpPr txBox="1">
              <a:spLocks noChangeArrowheads="1"/>
            </p:cNvSpPr>
            <p:nvPr/>
          </p:nvSpPr>
          <p:spPr bwMode="auto">
            <a:xfrm>
              <a:off x="6629400" y="4191000"/>
              <a:ext cx="2514600" cy="457200"/>
            </a:xfrm>
            <a:prstGeom prst="rect">
              <a:avLst/>
            </a:prstGeom>
            <a:solidFill>
              <a:srgbClr val="FFFFFF"/>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lang="ar-DZ" sz="2800" b="1" dirty="0" smtClean="0">
                  <a:solidFill>
                    <a:srgbClr val="FF0000"/>
                  </a:solidFill>
                  <a:latin typeface="Arial" pitchFamily="34" charset="0"/>
                  <a:cs typeface="Arial" pitchFamily="34" charset="0"/>
                </a:rPr>
                <a:t>↔</a:t>
              </a:r>
              <a:r>
                <a:rPr lang="ar-DZ" sz="2800" b="1" dirty="0" smtClean="0">
                  <a:latin typeface="Arial" pitchFamily="34" charset="0"/>
                  <a:cs typeface="Arial" pitchFamily="34" charset="0"/>
                </a:rPr>
                <a:t> </a:t>
              </a:r>
              <a:r>
                <a:rPr lang="ar-DZ" sz="2400" b="1" dirty="0" smtClean="0">
                  <a:latin typeface="Arial" pitchFamily="34" charset="0"/>
                  <a:cs typeface="Arial" pitchFamily="34" charset="0"/>
                </a:rPr>
                <a:t>مسار خدمة دائرية</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56" name="Text Box 30"/>
            <p:cNvSpPr txBox="1">
              <a:spLocks noChangeArrowheads="1"/>
            </p:cNvSpPr>
            <p:nvPr/>
          </p:nvSpPr>
          <p:spPr bwMode="auto">
            <a:xfrm>
              <a:off x="6629400" y="3505200"/>
              <a:ext cx="2514600" cy="457200"/>
            </a:xfrm>
            <a:prstGeom prst="rect">
              <a:avLst/>
            </a:prstGeom>
            <a:solidFill>
              <a:srgbClr val="FFFFFF"/>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lang="ar-DZ" sz="2800" b="1" dirty="0" smtClean="0">
                  <a:latin typeface="Arial" pitchFamily="34" charset="0"/>
                  <a:cs typeface="Arial" pitchFamily="34" charset="0"/>
                </a:rPr>
                <a:t>↔ </a:t>
              </a:r>
              <a:r>
                <a:rPr lang="ar-DZ" sz="2400" b="1" dirty="0" smtClean="0">
                  <a:latin typeface="Arial" pitchFamily="34" charset="0"/>
                  <a:cs typeface="Arial" pitchFamily="34" charset="0"/>
                </a:rPr>
                <a:t>مسار خدمة رافدية</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80" name="ZoneTexte 79"/>
            <p:cNvSpPr txBox="1"/>
            <p:nvPr/>
          </p:nvSpPr>
          <p:spPr>
            <a:xfrm>
              <a:off x="8610600" y="4869132"/>
              <a:ext cx="533400" cy="369332"/>
            </a:xfrm>
            <a:prstGeom prst="rect">
              <a:avLst/>
            </a:prstGeom>
            <a:solidFill>
              <a:srgbClr val="FFC000"/>
            </a:solidFill>
            <a:ln>
              <a:solidFill>
                <a:schemeClr val="tx1"/>
              </a:solidFill>
            </a:ln>
          </p:spPr>
          <p:txBody>
            <a:bodyPr wrap="square" rtlCol="0">
              <a:spAutoFit/>
            </a:bodyPr>
            <a:lstStyle/>
            <a:p>
              <a:endParaRPr lang="fr-FR" dirty="0"/>
            </a:p>
          </p:txBody>
        </p:sp>
        <p:sp>
          <p:nvSpPr>
            <p:cNvPr id="81" name="Text Box 30"/>
            <p:cNvSpPr txBox="1">
              <a:spLocks noChangeArrowheads="1"/>
            </p:cNvSpPr>
            <p:nvPr/>
          </p:nvSpPr>
          <p:spPr bwMode="auto">
            <a:xfrm>
              <a:off x="6898944" y="4876800"/>
              <a:ext cx="1627273" cy="353704"/>
            </a:xfrm>
            <a:prstGeom prst="rect">
              <a:avLst/>
            </a:prstGeom>
            <a:solidFill>
              <a:srgbClr val="FFFFFF"/>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ar-DZ" sz="2400" b="1" dirty="0" smtClean="0">
                  <a:latin typeface="Arial" pitchFamily="34" charset="0"/>
                  <a:cs typeface="Arial" pitchFamily="34" charset="0"/>
                </a:rPr>
                <a:t>ميناء محوري</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82" name="ZoneTexte 81"/>
            <p:cNvSpPr txBox="1"/>
            <p:nvPr/>
          </p:nvSpPr>
          <p:spPr>
            <a:xfrm>
              <a:off x="8610600" y="5562600"/>
              <a:ext cx="533400" cy="381000"/>
            </a:xfrm>
            <a:prstGeom prst="rect">
              <a:avLst/>
            </a:prstGeom>
            <a:solidFill>
              <a:schemeClr val="bg1"/>
            </a:solidFill>
            <a:ln>
              <a:solidFill>
                <a:schemeClr val="tx1"/>
              </a:solidFill>
            </a:ln>
          </p:spPr>
          <p:txBody>
            <a:bodyPr wrap="square" rtlCol="0">
              <a:spAutoFit/>
            </a:bodyPr>
            <a:lstStyle/>
            <a:p>
              <a:endParaRPr lang="fr-FR" dirty="0"/>
            </a:p>
          </p:txBody>
        </p:sp>
        <p:sp>
          <p:nvSpPr>
            <p:cNvPr id="83" name="Text Box 30"/>
            <p:cNvSpPr txBox="1">
              <a:spLocks noChangeArrowheads="1"/>
            </p:cNvSpPr>
            <p:nvPr/>
          </p:nvSpPr>
          <p:spPr bwMode="auto">
            <a:xfrm>
              <a:off x="6907127" y="5570560"/>
              <a:ext cx="1627273" cy="381000"/>
            </a:xfrm>
            <a:prstGeom prst="rect">
              <a:avLst/>
            </a:prstGeom>
            <a:solidFill>
              <a:srgbClr val="FFFFFF"/>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ar-DZ" sz="2400" b="1" dirty="0" smtClean="0">
                  <a:latin typeface="Arial" pitchFamily="34" charset="0"/>
                  <a:cs typeface="Arial" pitchFamily="34" charset="0"/>
                </a:rPr>
                <a:t>ميناء رافدي</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34" name="Espace réservé du contenu 2"/>
          <p:cNvSpPr>
            <a:spLocks noGrp="1"/>
          </p:cNvSpPr>
          <p:nvPr>
            <p:ph idx="1"/>
          </p:nvPr>
        </p:nvSpPr>
        <p:spPr>
          <a:xfrm>
            <a:off x="381000" y="381000"/>
            <a:ext cx="8382000" cy="1524000"/>
          </a:xfrm>
        </p:spPr>
        <p:txBody>
          <a:bodyPr/>
          <a:lstStyle/>
          <a:p>
            <a:pPr marL="0" indent="0" algn="just" rtl="1">
              <a:buNone/>
            </a:pPr>
            <a:r>
              <a:rPr lang="ar-DZ" b="1" dirty="0" smtClean="0">
                <a:solidFill>
                  <a:srgbClr val="FF0000"/>
                </a:solidFill>
                <a:latin typeface="Times New Roman" pitchFamily="18" charset="0"/>
                <a:cs typeface="Times New Roman" pitchFamily="18" charset="0"/>
              </a:rPr>
              <a:t>د. مسار الخدمة الشبكية: </a:t>
            </a:r>
          </a:p>
          <a:p>
            <a:pPr marL="0" indent="0" algn="just" rtl="1">
              <a:buNone/>
            </a:pPr>
            <a:r>
              <a:rPr lang="ar-DZ" sz="2800" b="1" dirty="0" smtClean="0">
                <a:solidFill>
                  <a:schemeClr val="tx1"/>
                </a:solidFill>
                <a:latin typeface="Times New Roman" pitchFamily="18" charset="0"/>
                <a:cs typeface="Times New Roman" pitchFamily="18" charset="0"/>
              </a:rPr>
              <a:t>   تبحر سفينة أم بنظام نقطة النهاية إلى نقطة النهاية الطرفية أو مسار الخدمة حول العالم، حيث تعمل بأسلوب خدمة الحمل الرئيسي والمغذيات. </a:t>
            </a:r>
            <a:endParaRPr lang="fr-FR" dirty="0"/>
          </a:p>
        </p:txBody>
      </p:sp>
      <p:sp>
        <p:nvSpPr>
          <p:cNvPr id="35" name="Espace réservé du contenu 2"/>
          <p:cNvSpPr txBox="1">
            <a:spLocks/>
          </p:cNvSpPr>
          <p:nvPr/>
        </p:nvSpPr>
        <p:spPr>
          <a:xfrm>
            <a:off x="381000" y="2057400"/>
            <a:ext cx="8382000" cy="9906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28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هي منظومة إعادة شحن تعتمد على موانئ رافدية وميناء محوري، وسفينة أم محورية وسفن رافدية.</a:t>
            </a:r>
            <a:endPar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fr-FR" sz="3200" b="0"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85800"/>
            <a:ext cx="8305800" cy="1219200"/>
          </a:xfrm>
        </p:spPr>
        <p:txBody>
          <a:bodyPr/>
          <a:lstStyle/>
          <a:p>
            <a:pPr marL="0" indent="0" algn="just" rtl="1">
              <a:buNone/>
            </a:pPr>
            <a:r>
              <a:rPr lang="ar-DZ" b="1" dirty="0" smtClean="0">
                <a:solidFill>
                  <a:srgbClr val="FF0000"/>
                </a:solidFill>
                <a:latin typeface="Times New Roman" pitchFamily="18" charset="0"/>
                <a:cs typeface="Times New Roman" pitchFamily="18" charset="0"/>
              </a:rPr>
              <a:t>هـ. مسار الخدمة الدائرية:</a:t>
            </a:r>
          </a:p>
          <a:p>
            <a:pPr marL="0" indent="0" algn="just" rtl="1">
              <a:buNone/>
            </a:pPr>
            <a:r>
              <a:rPr lang="ar-DZ" sz="2800" b="1" dirty="0" smtClean="0">
                <a:solidFill>
                  <a:schemeClr val="tx1"/>
                </a:solidFill>
                <a:latin typeface="Times New Roman" pitchFamily="18" charset="0"/>
                <a:cs typeface="Times New Roman" pitchFamily="18" charset="0"/>
              </a:rPr>
              <a:t> هي خدمة خطية دائرية تتم بين عدد من المناطق والموانئ.</a:t>
            </a:r>
            <a:r>
              <a:rPr lang="fr-FR" sz="2800" b="1" dirty="0" smtClean="0">
                <a:solidFill>
                  <a:schemeClr val="tx1"/>
                </a:solidFill>
                <a:latin typeface="Times New Roman" pitchFamily="18" charset="0"/>
                <a:cs typeface="Times New Roman" pitchFamily="18" charset="0"/>
              </a:rPr>
              <a:t> </a:t>
            </a:r>
            <a:endParaRPr lang="fr-FR" sz="2800" b="1" dirty="0">
              <a:solidFill>
                <a:schemeClr val="tx1"/>
              </a:solidFill>
              <a:latin typeface="Times New Roman" pitchFamily="18" charset="0"/>
              <a:cs typeface="Times New Roman" pitchFamily="18" charset="0"/>
            </a:endParaRPr>
          </a:p>
        </p:txBody>
      </p:sp>
      <p:grpSp>
        <p:nvGrpSpPr>
          <p:cNvPr id="83970" name="Group 2"/>
          <p:cNvGrpSpPr>
            <a:grpSpLocks/>
          </p:cNvGrpSpPr>
          <p:nvPr/>
        </p:nvGrpSpPr>
        <p:grpSpPr bwMode="auto">
          <a:xfrm>
            <a:off x="533400" y="2667000"/>
            <a:ext cx="5105400" cy="3881977"/>
            <a:chOff x="5655" y="12281"/>
            <a:chExt cx="4968" cy="4015"/>
          </a:xfrm>
        </p:grpSpPr>
        <p:sp>
          <p:nvSpPr>
            <p:cNvPr id="83971" name="Zone de texte 2"/>
            <p:cNvSpPr txBox="1">
              <a:spLocks noChangeArrowheads="1"/>
            </p:cNvSpPr>
            <p:nvPr/>
          </p:nvSpPr>
          <p:spPr bwMode="auto">
            <a:xfrm>
              <a:off x="5655" y="15785"/>
              <a:ext cx="2102" cy="51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جنوب شرق آسيا</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83972" name="Zone de texte 2"/>
            <p:cNvSpPr txBox="1">
              <a:spLocks noChangeArrowheads="1"/>
            </p:cNvSpPr>
            <p:nvPr/>
          </p:nvSpPr>
          <p:spPr bwMode="auto">
            <a:xfrm>
              <a:off x="6865" y="14619"/>
              <a:ext cx="2038" cy="4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الخليج العربي</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83973" name="Zone de texte 2"/>
            <p:cNvSpPr txBox="1">
              <a:spLocks noChangeArrowheads="1"/>
            </p:cNvSpPr>
            <p:nvPr/>
          </p:nvSpPr>
          <p:spPr bwMode="auto">
            <a:xfrm>
              <a:off x="7948" y="13455"/>
              <a:ext cx="1847" cy="4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البحر المتوسط</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83974" name="Zone de texte 2"/>
            <p:cNvSpPr txBox="1">
              <a:spLocks noChangeArrowheads="1"/>
            </p:cNvSpPr>
            <p:nvPr/>
          </p:nvSpPr>
          <p:spPr bwMode="auto">
            <a:xfrm>
              <a:off x="8760" y="12281"/>
              <a:ext cx="1863" cy="4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شمال أوروبا</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83975" name="AutoShape 7"/>
            <p:cNvCxnSpPr>
              <a:cxnSpLocks noChangeShapeType="1"/>
            </p:cNvCxnSpPr>
            <p:nvPr/>
          </p:nvCxnSpPr>
          <p:spPr bwMode="auto">
            <a:xfrm flipH="1">
              <a:off x="8780" y="12755"/>
              <a:ext cx="745" cy="700"/>
            </a:xfrm>
            <a:prstGeom prst="straightConnector1">
              <a:avLst/>
            </a:prstGeom>
            <a:noFill/>
            <a:ln w="38100">
              <a:solidFill>
                <a:srgbClr val="000000"/>
              </a:solidFill>
              <a:round/>
              <a:headEnd/>
              <a:tailEnd type="triangle" w="med" len="med"/>
            </a:ln>
          </p:spPr>
        </p:cxnSp>
        <p:cxnSp>
          <p:nvCxnSpPr>
            <p:cNvPr id="83976" name="AutoShape 8"/>
            <p:cNvCxnSpPr>
              <a:cxnSpLocks noChangeShapeType="1"/>
            </p:cNvCxnSpPr>
            <p:nvPr/>
          </p:nvCxnSpPr>
          <p:spPr bwMode="auto">
            <a:xfrm flipH="1">
              <a:off x="7755" y="13958"/>
              <a:ext cx="690" cy="653"/>
            </a:xfrm>
            <a:prstGeom prst="straightConnector1">
              <a:avLst/>
            </a:prstGeom>
            <a:noFill/>
            <a:ln w="38100">
              <a:solidFill>
                <a:srgbClr val="000000"/>
              </a:solidFill>
              <a:round/>
              <a:headEnd/>
              <a:tailEnd type="triangle" w="med" len="med"/>
            </a:ln>
          </p:spPr>
        </p:cxnSp>
        <p:cxnSp>
          <p:nvCxnSpPr>
            <p:cNvPr id="83977" name="AutoShape 9"/>
            <p:cNvCxnSpPr>
              <a:cxnSpLocks noChangeShapeType="1"/>
            </p:cNvCxnSpPr>
            <p:nvPr/>
          </p:nvCxnSpPr>
          <p:spPr bwMode="auto">
            <a:xfrm flipH="1">
              <a:off x="6510" y="15092"/>
              <a:ext cx="780" cy="682"/>
            </a:xfrm>
            <a:prstGeom prst="straightConnector1">
              <a:avLst/>
            </a:prstGeom>
            <a:noFill/>
            <a:ln w="38100">
              <a:solidFill>
                <a:srgbClr val="000000"/>
              </a:solidFill>
              <a:round/>
              <a:headEnd/>
              <a:tailEnd type="triangle" w="med" len="med"/>
            </a:ln>
          </p:spPr>
        </p:cxnSp>
        <p:cxnSp>
          <p:nvCxnSpPr>
            <p:cNvPr id="83978" name="AutoShape 10"/>
            <p:cNvCxnSpPr>
              <a:cxnSpLocks noChangeShapeType="1"/>
            </p:cNvCxnSpPr>
            <p:nvPr/>
          </p:nvCxnSpPr>
          <p:spPr bwMode="auto">
            <a:xfrm flipV="1">
              <a:off x="6963" y="15103"/>
              <a:ext cx="807" cy="682"/>
            </a:xfrm>
            <a:prstGeom prst="straightConnector1">
              <a:avLst/>
            </a:prstGeom>
            <a:noFill/>
            <a:ln w="38100">
              <a:solidFill>
                <a:srgbClr val="000000"/>
              </a:solidFill>
              <a:round/>
              <a:headEnd/>
              <a:tailEnd type="triangle" w="med" len="med"/>
            </a:ln>
          </p:spPr>
        </p:cxnSp>
        <p:cxnSp>
          <p:nvCxnSpPr>
            <p:cNvPr id="83979" name="AutoShape 11"/>
            <p:cNvCxnSpPr>
              <a:cxnSpLocks noChangeShapeType="1"/>
            </p:cNvCxnSpPr>
            <p:nvPr/>
          </p:nvCxnSpPr>
          <p:spPr bwMode="auto">
            <a:xfrm flipV="1">
              <a:off x="8220" y="13958"/>
              <a:ext cx="706" cy="653"/>
            </a:xfrm>
            <a:prstGeom prst="straightConnector1">
              <a:avLst/>
            </a:prstGeom>
            <a:noFill/>
            <a:ln w="38100">
              <a:solidFill>
                <a:srgbClr val="000000"/>
              </a:solidFill>
              <a:round/>
              <a:headEnd/>
              <a:tailEnd type="triangle" w="med" len="med"/>
            </a:ln>
          </p:spPr>
        </p:cxnSp>
        <p:cxnSp>
          <p:nvCxnSpPr>
            <p:cNvPr id="83980" name="AutoShape 12"/>
            <p:cNvCxnSpPr>
              <a:cxnSpLocks noChangeShapeType="1"/>
            </p:cNvCxnSpPr>
            <p:nvPr/>
          </p:nvCxnSpPr>
          <p:spPr bwMode="auto">
            <a:xfrm flipV="1">
              <a:off x="9285" y="12755"/>
              <a:ext cx="772" cy="700"/>
            </a:xfrm>
            <a:prstGeom prst="straightConnector1">
              <a:avLst/>
            </a:prstGeom>
            <a:noFill/>
            <a:ln w="38100">
              <a:solidFill>
                <a:srgbClr val="000000"/>
              </a:solidFill>
              <a:round/>
              <a:headEnd/>
              <a:tailEnd type="triangle" w="med" len="med"/>
            </a:ln>
          </p:spPr>
        </p:cxnSp>
      </p:gr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2057400"/>
            <a:ext cx="8458200" cy="1447800"/>
          </a:xfrm>
        </p:spPr>
        <p:txBody>
          <a:bodyPr>
            <a:normAutofit/>
          </a:bodyPr>
          <a:lstStyle/>
          <a:p>
            <a:pPr marL="0" indent="0" algn="just" rtl="1">
              <a:buNone/>
            </a:pPr>
            <a:r>
              <a:rPr lang="ar-DZ" sz="2800" b="1" dirty="0" smtClean="0">
                <a:solidFill>
                  <a:schemeClr val="tx1"/>
                </a:solidFill>
                <a:latin typeface="Times New Roman" pitchFamily="18" charset="0"/>
                <a:cs typeface="Times New Roman" pitchFamily="18" charset="0"/>
              </a:rPr>
              <a:t>    هناك ما يقرب من 50000 سفينة تجارية تبحر دوليا، تسجيل هذا الأسطول تحت أكثر من 150 راية مختلفة، يديره أكثر من مليون بحار من جميع الجنسيات(466000 ضابط </a:t>
            </a:r>
            <a:r>
              <a:rPr lang="ar-DZ" sz="2800" b="1" dirty="0" err="1" smtClean="0">
                <a:solidFill>
                  <a:schemeClr val="tx1"/>
                </a:solidFill>
                <a:latin typeface="Times New Roman" pitchFamily="18" charset="0"/>
                <a:cs typeface="Times New Roman" pitchFamily="18" charset="0"/>
              </a:rPr>
              <a:t>و</a:t>
            </a:r>
            <a:r>
              <a:rPr lang="ar-DZ" sz="2800" b="1" dirty="0" smtClean="0">
                <a:solidFill>
                  <a:schemeClr val="tx1"/>
                </a:solidFill>
                <a:latin typeface="Times New Roman" pitchFamily="18" charset="0"/>
                <a:cs typeface="Times New Roman" pitchFamily="18" charset="0"/>
              </a:rPr>
              <a:t> 721000 من أفراد الطاقم).</a:t>
            </a:r>
          </a:p>
        </p:txBody>
      </p:sp>
      <p:sp>
        <p:nvSpPr>
          <p:cNvPr id="5" name="Rectangle 4"/>
          <p:cNvSpPr/>
          <p:nvPr/>
        </p:nvSpPr>
        <p:spPr>
          <a:xfrm>
            <a:off x="4724400" y="1066800"/>
            <a:ext cx="3889206" cy="646331"/>
          </a:xfrm>
          <a:prstGeom prst="rect">
            <a:avLst/>
          </a:prstGeom>
        </p:spPr>
        <p:txBody>
          <a:bodyPr wrap="none">
            <a:spAutoFit/>
          </a:bodyPr>
          <a:lstStyle/>
          <a:p>
            <a:r>
              <a:rPr lang="ar-DZ" sz="3600" b="1" dirty="0" smtClean="0">
                <a:solidFill>
                  <a:srgbClr val="FF0000"/>
                </a:solidFill>
                <a:latin typeface="Times New Roman" pitchFamily="18" charset="0"/>
                <a:cs typeface="Times New Roman" pitchFamily="18" charset="0"/>
              </a:rPr>
              <a:t>الأسطول الملاحي العالمي</a:t>
            </a:r>
            <a:endParaRPr lang="fr-FR" sz="3600" dirty="0"/>
          </a:p>
        </p:txBody>
      </p:sp>
      <p:sp>
        <p:nvSpPr>
          <p:cNvPr id="6" name="Espace réservé du contenu 2"/>
          <p:cNvSpPr txBox="1">
            <a:spLocks/>
          </p:cNvSpPr>
          <p:nvPr/>
        </p:nvSpPr>
        <p:spPr>
          <a:xfrm>
            <a:off x="304800" y="4191000"/>
            <a:ext cx="8382000" cy="19050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توفر الدول المتقدمة غالبية الضباط، لكن أعدادهم تتزايد من دول أوروبا الشرقية والشرق الأقصى، أما غالبية الطاقم فيتم تعيينهم من البلدان النامية، ولا </a:t>
            </a:r>
            <a:r>
              <a:rPr kumimoji="0" lang="ar-DZ" sz="28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سيما</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من الشرق الأقصى، وتوفر الفلبين وحدها 20٪ من القوى العاملة البحرية في العالم.</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fr-FR" sz="2800" b="0"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txBox="1">
            <a:spLocks/>
          </p:cNvSpPr>
          <p:nvPr/>
        </p:nvSpPr>
        <p:spPr>
          <a:xfrm>
            <a:off x="6172200" y="1447800"/>
            <a:ext cx="2819400" cy="533400"/>
          </a:xfrm>
          <a:prstGeom prst="rect">
            <a:avLst/>
          </a:prstGeom>
        </p:spPr>
        <p:txBody>
          <a:bodyPr vert="horz">
            <a:noAutofit/>
          </a:bodyPr>
          <a:lstStyle/>
          <a:p>
            <a:pPr marL="3175" lvl="0" indent="-3175" algn="just" rtl="1">
              <a:spcBef>
                <a:spcPct val="20000"/>
              </a:spcBef>
              <a:buClr>
                <a:schemeClr val="accent1"/>
              </a:buClr>
              <a:buSzPct val="70000"/>
            </a:pPr>
            <a:r>
              <a:rPr kumimoji="0" lang="ar-DZ" sz="3200" b="1" i="0" u="none" strike="noStrike" kern="1200" cap="none" spc="0" normalizeH="0" noProof="0" dirty="0" smtClean="0">
                <a:ln>
                  <a:noFill/>
                </a:ln>
                <a:effectLst/>
                <a:uLnTx/>
                <a:uFillTx/>
                <a:latin typeface="Times New Roman" pitchFamily="18" charset="0"/>
                <a:ea typeface="+mn-ea"/>
                <a:cs typeface="Times New Roman" pitchFamily="18" charset="0"/>
              </a:rPr>
              <a:t> </a:t>
            </a:r>
            <a:r>
              <a:rPr lang="ar-DZ" sz="3200" b="1" dirty="0" smtClean="0">
                <a:solidFill>
                  <a:srgbClr val="FF0000"/>
                </a:solidFill>
                <a:latin typeface="Times New Roman" pitchFamily="18" charset="0"/>
                <a:cs typeface="Times New Roman" pitchFamily="18" charset="0"/>
              </a:rPr>
              <a:t>المرفأ </a:t>
            </a:r>
            <a:r>
              <a:rPr lang="fr-FR" sz="3200" b="1" dirty="0" smtClean="0">
                <a:solidFill>
                  <a:srgbClr val="FF0000"/>
                </a:solidFill>
                <a:latin typeface="Times New Roman" pitchFamily="18" charset="0"/>
                <a:cs typeface="Times New Roman" pitchFamily="18" charset="0"/>
              </a:rPr>
              <a:t>Harbour</a:t>
            </a:r>
            <a:r>
              <a:rPr lang="ar-DZ" sz="3200" b="1" dirty="0" smtClean="0">
                <a:solidFill>
                  <a:srgbClr val="FF0000"/>
                </a:solidFill>
                <a:latin typeface="Times New Roman" pitchFamily="18" charset="0"/>
                <a:cs typeface="Times New Roman" pitchFamily="18" charset="0"/>
              </a:rPr>
              <a:t>:</a:t>
            </a:r>
            <a:endParaRPr kumimoji="0" lang="fr-FR" sz="3200" b="1" i="0" u="none" strike="noStrike" kern="1200" cap="none" spc="0" normalizeH="0" baseline="0" noProof="0" dirty="0" smtClean="0">
              <a:ln>
                <a:noFill/>
              </a:ln>
              <a:effectLst/>
              <a:uLnTx/>
              <a:uFillTx/>
              <a:latin typeface="Times New Roman" pitchFamily="18" charset="0"/>
              <a:ea typeface="+mn-ea"/>
              <a:cs typeface="Times New Roman" pitchFamily="18" charset="0"/>
            </a:endParaRPr>
          </a:p>
        </p:txBody>
      </p:sp>
      <p:sp>
        <p:nvSpPr>
          <p:cNvPr id="5" name="Espace réservé du contenu 2"/>
          <p:cNvSpPr txBox="1">
            <a:spLocks/>
          </p:cNvSpPr>
          <p:nvPr/>
        </p:nvSpPr>
        <p:spPr>
          <a:xfrm>
            <a:off x="304800" y="4876800"/>
            <a:ext cx="8534400" cy="1828800"/>
          </a:xfrm>
          <a:prstGeom prst="rect">
            <a:avLst/>
          </a:prstGeom>
        </p:spPr>
        <p:txBody>
          <a:bodyPr vert="horz">
            <a:noAutofit/>
          </a:bodyPr>
          <a:lstStyle/>
          <a:p>
            <a:pPr marL="3175" marR="0" lvl="0" indent="-3175"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2800" b="1" i="0" u="none" strike="noStrike" kern="1200" cap="none" spc="0" normalizeH="0" baseline="0" noProof="0" dirty="0" smtClean="0">
                <a:ln>
                  <a:noFill/>
                </a:ln>
                <a:solidFill>
                  <a:schemeClr val="tx1">
                    <a:lumMod val="95000"/>
                    <a:lumOff val="5000"/>
                  </a:schemeClr>
                </a:solidFill>
                <a:effectLst/>
                <a:uLnTx/>
                <a:uFillTx/>
                <a:latin typeface="Times New Roman" pitchFamily="18" charset="0"/>
                <a:ea typeface="+mn-ea"/>
                <a:cs typeface="Times New Roman" pitchFamily="18" charset="0"/>
              </a:rPr>
              <a:t>    يتألف من النطاق الذي يحتضن المرفأ، ويضم كل مستلزمات النقل من أرصفة،</a:t>
            </a:r>
            <a:r>
              <a:rPr kumimoji="0" lang="ar-DZ" sz="2800" b="1" i="0" u="none" strike="noStrike" kern="1200" cap="none" spc="0" normalizeH="0" noProof="0" dirty="0" smtClean="0">
                <a:ln>
                  <a:noFill/>
                </a:ln>
                <a:solidFill>
                  <a:schemeClr val="tx1">
                    <a:lumMod val="95000"/>
                    <a:lumOff val="5000"/>
                  </a:schemeClr>
                </a:solidFill>
                <a:effectLst/>
                <a:uLnTx/>
                <a:uFillTx/>
                <a:latin typeface="Times New Roman" pitchFamily="18" charset="0"/>
                <a:ea typeface="+mn-ea"/>
                <a:cs typeface="Times New Roman" pitchFamily="18" charset="0"/>
              </a:rPr>
              <a:t> </a:t>
            </a:r>
            <a:r>
              <a:rPr kumimoji="0" lang="ar-DZ" sz="2800" b="1" i="0" u="none" strike="noStrike" kern="1200" cap="none" spc="0" normalizeH="0" baseline="0" noProof="0" dirty="0" smtClean="0">
                <a:ln>
                  <a:noFill/>
                </a:ln>
                <a:solidFill>
                  <a:schemeClr val="tx1">
                    <a:lumMod val="95000"/>
                    <a:lumOff val="5000"/>
                  </a:schemeClr>
                </a:solidFill>
                <a:effectLst/>
                <a:uLnTx/>
                <a:uFillTx/>
                <a:latin typeface="Times New Roman" pitchFamily="18" charset="0"/>
                <a:ea typeface="+mn-ea"/>
                <a:cs typeface="Times New Roman" pitchFamily="18" charset="0"/>
              </a:rPr>
              <a:t>روافع،</a:t>
            </a:r>
            <a:r>
              <a:rPr kumimoji="0" lang="ar-DZ" sz="2800" b="1" i="0" u="none" strike="noStrike" kern="1200" cap="none" spc="0" normalizeH="0" noProof="0" dirty="0" smtClean="0">
                <a:ln>
                  <a:noFill/>
                </a:ln>
                <a:solidFill>
                  <a:schemeClr val="tx1">
                    <a:lumMod val="95000"/>
                    <a:lumOff val="5000"/>
                  </a:schemeClr>
                </a:solidFill>
                <a:effectLst/>
                <a:uLnTx/>
                <a:uFillTx/>
                <a:latin typeface="Times New Roman" pitchFamily="18" charset="0"/>
                <a:ea typeface="+mn-ea"/>
                <a:cs typeface="Times New Roman" pitchFamily="18" charset="0"/>
              </a:rPr>
              <a:t> </a:t>
            </a:r>
            <a:r>
              <a:rPr kumimoji="0" lang="ar-DZ" sz="2800" b="1" i="0" u="none" strike="noStrike" kern="1200" cap="none" spc="0" normalizeH="0" baseline="0" noProof="0" dirty="0" smtClean="0">
                <a:ln>
                  <a:noFill/>
                </a:ln>
                <a:solidFill>
                  <a:schemeClr val="tx1">
                    <a:lumMod val="95000"/>
                    <a:lumOff val="5000"/>
                  </a:schemeClr>
                </a:solidFill>
                <a:effectLst/>
                <a:uLnTx/>
                <a:uFillTx/>
                <a:latin typeface="Times New Roman" pitchFamily="18" charset="0"/>
                <a:ea typeface="+mn-ea"/>
                <a:cs typeface="Times New Roman" pitchFamily="18" charset="0"/>
              </a:rPr>
              <a:t>مستودعات،</a:t>
            </a:r>
            <a:r>
              <a:rPr kumimoji="0" lang="ar-DZ" sz="2800" b="1" i="0" u="none" strike="noStrike" kern="1200" cap="none" spc="0" normalizeH="0" noProof="0" dirty="0" smtClean="0">
                <a:ln>
                  <a:noFill/>
                </a:ln>
                <a:solidFill>
                  <a:schemeClr val="tx1">
                    <a:lumMod val="95000"/>
                    <a:lumOff val="5000"/>
                  </a:schemeClr>
                </a:solidFill>
                <a:effectLst/>
                <a:uLnTx/>
                <a:uFillTx/>
                <a:latin typeface="Times New Roman" pitchFamily="18" charset="0"/>
                <a:ea typeface="+mn-ea"/>
                <a:cs typeface="Times New Roman" pitchFamily="18" charset="0"/>
              </a:rPr>
              <a:t> </a:t>
            </a:r>
            <a:r>
              <a:rPr kumimoji="0" lang="ar-DZ" sz="2800" b="1" i="0" u="none" strike="noStrike" kern="1200" cap="none" spc="0" normalizeH="0" baseline="0" noProof="0" dirty="0" smtClean="0">
                <a:ln>
                  <a:noFill/>
                </a:ln>
                <a:solidFill>
                  <a:schemeClr val="tx1">
                    <a:lumMod val="95000"/>
                    <a:lumOff val="5000"/>
                  </a:schemeClr>
                </a:solidFill>
                <a:effectLst/>
                <a:uLnTx/>
                <a:uFillTx/>
                <a:latin typeface="Times New Roman" pitchFamily="18" charset="0"/>
                <a:ea typeface="+mn-ea"/>
                <a:cs typeface="Times New Roman" pitchFamily="18" charset="0"/>
              </a:rPr>
              <a:t>مخازن،</a:t>
            </a:r>
            <a:r>
              <a:rPr kumimoji="0" lang="ar-DZ" sz="2800" b="1" i="0" u="none" strike="noStrike" kern="1200" cap="none" spc="0" normalizeH="0" noProof="0" dirty="0" smtClean="0">
                <a:ln>
                  <a:noFill/>
                </a:ln>
                <a:solidFill>
                  <a:schemeClr val="tx1">
                    <a:lumMod val="95000"/>
                    <a:lumOff val="5000"/>
                  </a:schemeClr>
                </a:solidFill>
                <a:effectLst/>
                <a:uLnTx/>
                <a:uFillTx/>
                <a:latin typeface="Times New Roman" pitchFamily="18" charset="0"/>
                <a:ea typeface="+mn-ea"/>
                <a:cs typeface="Times New Roman" pitchFamily="18" charset="0"/>
              </a:rPr>
              <a:t> </a:t>
            </a:r>
            <a:r>
              <a:rPr kumimoji="0" lang="ar-DZ" sz="2800" b="1" i="0" u="none" strike="noStrike" kern="1200" cap="none" spc="0" normalizeH="0" baseline="0" noProof="0" dirty="0" smtClean="0">
                <a:ln>
                  <a:noFill/>
                </a:ln>
                <a:solidFill>
                  <a:schemeClr val="tx1">
                    <a:lumMod val="95000"/>
                    <a:lumOff val="5000"/>
                  </a:schemeClr>
                </a:solidFill>
                <a:effectLst/>
                <a:uLnTx/>
                <a:uFillTx/>
                <a:latin typeface="Times New Roman" pitchFamily="18" charset="0"/>
                <a:ea typeface="+mn-ea"/>
                <a:cs typeface="Times New Roman" pitchFamily="18" charset="0"/>
              </a:rPr>
              <a:t>خطوط حديدية،</a:t>
            </a:r>
            <a:r>
              <a:rPr kumimoji="0" lang="ar-DZ" sz="2800" b="1" i="0" u="none" strike="noStrike" kern="1200" cap="none" spc="0" normalizeH="0" noProof="0" dirty="0" smtClean="0">
                <a:ln>
                  <a:noFill/>
                </a:ln>
                <a:solidFill>
                  <a:schemeClr val="tx1">
                    <a:lumMod val="95000"/>
                    <a:lumOff val="5000"/>
                  </a:schemeClr>
                </a:solidFill>
                <a:effectLst/>
                <a:uLnTx/>
                <a:uFillTx/>
                <a:latin typeface="Times New Roman" pitchFamily="18" charset="0"/>
                <a:ea typeface="+mn-ea"/>
                <a:cs typeface="Times New Roman" pitchFamily="18" charset="0"/>
              </a:rPr>
              <a:t> </a:t>
            </a:r>
            <a:r>
              <a:rPr kumimoji="0" lang="ar-DZ" sz="2800" b="1" i="0" u="none" strike="noStrike" kern="1200" cap="none" spc="0" normalizeH="0" baseline="0" noProof="0" dirty="0" smtClean="0">
                <a:ln>
                  <a:noFill/>
                </a:ln>
                <a:solidFill>
                  <a:schemeClr val="tx1">
                    <a:lumMod val="95000"/>
                    <a:lumOff val="5000"/>
                  </a:schemeClr>
                </a:solidFill>
                <a:effectLst/>
                <a:uLnTx/>
                <a:uFillTx/>
                <a:latin typeface="Times New Roman" pitchFamily="18" charset="0"/>
                <a:ea typeface="+mn-ea"/>
                <a:cs typeface="Times New Roman" pitchFamily="18" charset="0"/>
              </a:rPr>
              <a:t>مباني </a:t>
            </a:r>
            <a:r>
              <a:rPr lang="ar-DZ" sz="2800" b="1" dirty="0" smtClean="0">
                <a:solidFill>
                  <a:schemeClr val="tx1">
                    <a:lumMod val="95000"/>
                    <a:lumOff val="5000"/>
                  </a:schemeClr>
                </a:solidFill>
                <a:latin typeface="Times New Roman" pitchFamily="18" charset="0"/>
                <a:cs typeface="Times New Roman" pitchFamily="18" charset="0"/>
              </a:rPr>
              <a:t>إ</a:t>
            </a:r>
            <a:r>
              <a:rPr kumimoji="0" lang="ar-DZ" sz="2800" b="1" i="0" u="none" strike="noStrike" kern="1200" cap="none" spc="0" normalizeH="0" baseline="0" noProof="0" dirty="0" smtClean="0">
                <a:ln>
                  <a:noFill/>
                </a:ln>
                <a:solidFill>
                  <a:schemeClr val="tx1">
                    <a:lumMod val="95000"/>
                    <a:lumOff val="5000"/>
                  </a:schemeClr>
                </a:solidFill>
                <a:effectLst/>
                <a:uLnTx/>
                <a:uFillTx/>
                <a:latin typeface="Times New Roman" pitchFamily="18" charset="0"/>
                <a:ea typeface="+mn-ea"/>
                <a:cs typeface="Times New Roman" pitchFamily="18" charset="0"/>
              </a:rPr>
              <a:t>دارية وتشغيلية والمتابعة...</a:t>
            </a:r>
            <a:r>
              <a:rPr kumimoji="0" lang="ar-DZ" sz="2800" b="1" i="0" u="none" strike="noStrike" kern="1200" cap="none" spc="0" normalizeH="0" noProof="0" dirty="0" smtClean="0">
                <a:ln>
                  <a:noFill/>
                </a:ln>
                <a:solidFill>
                  <a:schemeClr val="tx1">
                    <a:lumMod val="95000"/>
                    <a:lumOff val="5000"/>
                  </a:schemeClr>
                </a:solidFill>
                <a:effectLst/>
                <a:uLnTx/>
                <a:uFillTx/>
                <a:latin typeface="Times New Roman" pitchFamily="18" charset="0"/>
                <a:ea typeface="+mn-ea"/>
                <a:cs typeface="Times New Roman" pitchFamily="18" charset="0"/>
              </a:rPr>
              <a:t> إلخ </a:t>
            </a:r>
            <a:r>
              <a:rPr kumimoji="0" lang="ar-DZ" sz="2800" b="1" i="0" u="none" strike="noStrike" kern="1200" cap="none" spc="0" normalizeH="0" baseline="0" noProof="0" dirty="0" smtClean="0">
                <a:ln>
                  <a:noFill/>
                </a:ln>
                <a:solidFill>
                  <a:schemeClr val="tx1">
                    <a:lumMod val="95000"/>
                    <a:lumOff val="5000"/>
                  </a:schemeClr>
                </a:solidFill>
                <a:effectLst/>
                <a:uLnTx/>
                <a:uFillTx/>
                <a:latin typeface="Times New Roman" pitchFamily="18" charset="0"/>
                <a:ea typeface="+mn-ea"/>
                <a:cs typeface="Times New Roman" pitchFamily="18" charset="0"/>
              </a:rPr>
              <a:t>من متطلبات الإدارة والخدمات البحرية المرتبطة بالميناء.</a:t>
            </a:r>
            <a:endParaRPr kumimoji="0" lang="fr-FR" sz="2800" b="1" i="0" u="none" strike="noStrike" kern="1200" cap="none" spc="0" normalizeH="0" baseline="0" noProof="0" dirty="0" smtClean="0">
              <a:ln>
                <a:noFill/>
              </a:ln>
              <a:solidFill>
                <a:schemeClr val="tx1">
                  <a:lumMod val="95000"/>
                  <a:lumOff val="5000"/>
                </a:schemeClr>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fr-FR" sz="3200" b="0" i="0" u="none" strike="noStrike" kern="1200" cap="none" spc="0" normalizeH="0" baseline="0" noProof="0" dirty="0">
              <a:ln>
                <a:noFill/>
              </a:ln>
              <a:solidFill>
                <a:schemeClr val="tx2"/>
              </a:solidFill>
              <a:effectLst/>
              <a:uLnTx/>
              <a:uFillTx/>
              <a:latin typeface="+mn-lt"/>
              <a:ea typeface="+mn-ea"/>
              <a:cs typeface="+mn-cs"/>
            </a:endParaRPr>
          </a:p>
        </p:txBody>
      </p:sp>
      <p:sp>
        <p:nvSpPr>
          <p:cNvPr id="6" name="Rectangle 5"/>
          <p:cNvSpPr/>
          <p:nvPr/>
        </p:nvSpPr>
        <p:spPr>
          <a:xfrm>
            <a:off x="4572000" y="649069"/>
            <a:ext cx="4368504" cy="646331"/>
          </a:xfrm>
          <a:prstGeom prst="rect">
            <a:avLst/>
          </a:prstGeom>
        </p:spPr>
        <p:txBody>
          <a:bodyPr wrap="none">
            <a:spAutoFit/>
          </a:bodyPr>
          <a:lstStyle/>
          <a:p>
            <a:r>
              <a:rPr lang="ar-DZ" sz="3600" b="1" dirty="0" smtClean="0">
                <a:solidFill>
                  <a:srgbClr val="FF0000"/>
                </a:solidFill>
                <a:latin typeface="Times New Roman" pitchFamily="18" charset="0"/>
                <a:cs typeface="Times New Roman" pitchFamily="18" charset="0"/>
              </a:rPr>
              <a:t>2. الفرق بين الميناء والمرفأ</a:t>
            </a:r>
            <a:endParaRPr lang="fr-FR" sz="3600" dirty="0">
              <a:solidFill>
                <a:srgbClr val="FF0000"/>
              </a:solidFill>
            </a:endParaRPr>
          </a:p>
        </p:txBody>
      </p:sp>
      <p:sp>
        <p:nvSpPr>
          <p:cNvPr id="7" name="Espace réservé du contenu 2"/>
          <p:cNvSpPr txBox="1">
            <a:spLocks/>
          </p:cNvSpPr>
          <p:nvPr/>
        </p:nvSpPr>
        <p:spPr>
          <a:xfrm>
            <a:off x="304800" y="2133600"/>
            <a:ext cx="8534400" cy="1905000"/>
          </a:xfrm>
          <a:prstGeom prst="rect">
            <a:avLst/>
          </a:prstGeom>
        </p:spPr>
        <p:txBody>
          <a:bodyPr vert="horz">
            <a:noAutofit/>
          </a:bodyPr>
          <a:lstStyle/>
          <a:p>
            <a:pPr marL="3175" lvl="0" indent="-3175" algn="just" rtl="1">
              <a:spcBef>
                <a:spcPct val="20000"/>
              </a:spcBef>
              <a:buClr>
                <a:schemeClr val="accent1"/>
              </a:buClr>
              <a:buSzPct val="70000"/>
            </a:pPr>
            <a:r>
              <a:rPr kumimoji="0" lang="ar-DZ" sz="2800" b="1" i="0" u="none" strike="noStrike" kern="1200" cap="none" spc="0" normalizeH="0" noProof="0" dirty="0" smtClean="0">
                <a:ln>
                  <a:noFill/>
                </a:ln>
                <a:solidFill>
                  <a:schemeClr val="tx1">
                    <a:lumMod val="95000"/>
                    <a:lumOff val="5000"/>
                  </a:schemeClr>
                </a:solidFill>
                <a:effectLst/>
                <a:uLnTx/>
                <a:uFillTx/>
                <a:latin typeface="Times New Roman" pitchFamily="18" charset="0"/>
                <a:ea typeface="+mn-ea"/>
                <a:cs typeface="Times New Roman" pitchFamily="18" charset="0"/>
              </a:rPr>
              <a:t>    </a:t>
            </a:r>
            <a:r>
              <a:rPr kumimoji="0" lang="ar-DZ" sz="2800" b="1" i="0" u="none" strike="noStrike" kern="1200" cap="none" spc="0" normalizeH="0" baseline="0" noProof="0" dirty="0" smtClean="0">
                <a:ln>
                  <a:noFill/>
                </a:ln>
                <a:solidFill>
                  <a:schemeClr val="tx1">
                    <a:lumMod val="95000"/>
                    <a:lumOff val="5000"/>
                  </a:schemeClr>
                </a:solidFill>
                <a:effectLst/>
                <a:uLnTx/>
                <a:uFillTx/>
                <a:latin typeface="Times New Roman" pitchFamily="18" charset="0"/>
                <a:ea typeface="+mn-ea"/>
                <a:cs typeface="Times New Roman" pitchFamily="18" charset="0"/>
              </a:rPr>
              <a:t>مسطح بحري عميق بدرجة تؤهله لاستقبال السفن، ومحمي حماية طبيعية(في حضن الساحل)، أو حماية اصطناعية(مد لسان صناعي من الأرض صوب البحر)، وتتسم مياهه بهدوء يكفل دخول السفن ومغادرتها بأمان تام، إضافة لتجنبها الارتطام بجدار الرصيف.</a:t>
            </a:r>
            <a:endParaRPr kumimoji="0" lang="fr-FR" sz="2800" b="1" i="0" u="none" strike="noStrike" kern="1200" cap="none" spc="0" normalizeH="0" baseline="0" noProof="0" dirty="0" smtClean="0">
              <a:ln>
                <a:noFill/>
              </a:ln>
              <a:solidFill>
                <a:schemeClr val="tx1">
                  <a:lumMod val="95000"/>
                  <a:lumOff val="5000"/>
                </a:schemeClr>
              </a:solidFill>
              <a:effectLst/>
              <a:uLnTx/>
              <a:uFillTx/>
              <a:latin typeface="Times New Roman" pitchFamily="18" charset="0"/>
              <a:ea typeface="+mn-ea"/>
              <a:cs typeface="Times New Roman" pitchFamily="18" charset="0"/>
            </a:endParaRPr>
          </a:p>
        </p:txBody>
      </p:sp>
      <p:sp>
        <p:nvSpPr>
          <p:cNvPr id="8" name="Rectangle 7"/>
          <p:cNvSpPr/>
          <p:nvPr/>
        </p:nvSpPr>
        <p:spPr>
          <a:xfrm>
            <a:off x="4343400" y="4191000"/>
            <a:ext cx="4368504" cy="584775"/>
          </a:xfrm>
          <a:prstGeom prst="rect">
            <a:avLst/>
          </a:prstGeom>
        </p:spPr>
        <p:txBody>
          <a:bodyPr wrap="none">
            <a:spAutoFit/>
          </a:bodyPr>
          <a:lstStyle/>
          <a:p>
            <a:pPr marL="3175" lvl="0" indent="-3175" algn="just" rtl="1">
              <a:spcBef>
                <a:spcPct val="20000"/>
              </a:spcBef>
              <a:buClr>
                <a:schemeClr val="accent1"/>
              </a:buClr>
              <a:buSzPct val="70000"/>
              <a:defRPr/>
            </a:pPr>
            <a:r>
              <a:rPr lang="ar-DZ" sz="3200" b="1" dirty="0" smtClean="0">
                <a:solidFill>
                  <a:srgbClr val="FF0000"/>
                </a:solidFill>
                <a:latin typeface="Times New Roman" pitchFamily="18" charset="0"/>
                <a:cs typeface="Times New Roman" pitchFamily="18" charset="0"/>
              </a:rPr>
              <a:t>مفهوم الميناء أشمل من المرفأ</a:t>
            </a:r>
            <a:r>
              <a:rPr lang="ar-DZ" sz="3200" b="1" dirty="0" smtClean="0">
                <a:latin typeface="Times New Roman" pitchFamily="18" charset="0"/>
                <a:cs typeface="Times New Roman" pitchFamily="18" charset="0"/>
              </a:rPr>
              <a:t>: </a:t>
            </a:r>
          </a:p>
        </p:txBody>
      </p:sp>
    </p:spTree>
  </p:cSld>
  <p:clrMapOvr>
    <a:masterClrMapping/>
  </p:clrMapOvr>
  <p:transition>
    <p:wip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76200" y="990600"/>
          <a:ext cx="6477000" cy="5480979"/>
        </p:xfrm>
        <a:graphic>
          <a:graphicData uri="http://schemas.openxmlformats.org/drawingml/2006/table">
            <a:tbl>
              <a:tblPr/>
              <a:tblGrid>
                <a:gridCol w="3012558"/>
                <a:gridCol w="3464442"/>
              </a:tblGrid>
              <a:tr h="139266">
                <a:tc>
                  <a:txBody>
                    <a:bodyPr/>
                    <a:lstStyle/>
                    <a:p>
                      <a:pPr algn="l"/>
                      <a:r>
                        <a:rPr lang="fr-FR" sz="2400" b="1" dirty="0">
                          <a:solidFill>
                            <a:srgbClr val="FF0000"/>
                          </a:solidFill>
                          <a:latin typeface="Times New Roman" pitchFamily="18" charset="0"/>
                          <a:cs typeface="Times New Roman" pitchFamily="18" charset="0"/>
                        </a:rPr>
                        <a:t>Les navires</a:t>
                      </a:r>
                    </a:p>
                  </a:txBody>
                  <a:tcPr marL="17593" marR="17593" marT="8797" marB="8797" anchor="ctr">
                    <a:lnL>
                      <a:noFill/>
                    </a:lnL>
                    <a:lnR>
                      <a:noFill/>
                    </a:lnR>
                    <a:lnT>
                      <a:noFill/>
                    </a:lnT>
                    <a:lnB>
                      <a:noFill/>
                    </a:lnB>
                    <a:noFill/>
                  </a:tcPr>
                </a:tc>
                <a:tc>
                  <a:txBody>
                    <a:bodyPr/>
                    <a:lstStyle/>
                    <a:p>
                      <a:pPr algn="ctr"/>
                      <a:r>
                        <a:rPr lang="fr-FR" sz="2000" b="1" dirty="0" smtClean="0">
                          <a:solidFill>
                            <a:srgbClr val="FF0000"/>
                          </a:solidFill>
                          <a:latin typeface="Times New Roman" pitchFamily="18" charset="0"/>
                          <a:cs typeface="Times New Roman" pitchFamily="18" charset="0"/>
                        </a:rPr>
                        <a:t>N° d’unités</a:t>
                      </a:r>
                      <a:r>
                        <a:rPr lang="fr-FR" sz="2000" b="1" baseline="0" dirty="0" smtClean="0">
                          <a:solidFill>
                            <a:srgbClr val="FF0000"/>
                          </a:solidFill>
                          <a:latin typeface="Times New Roman" pitchFamily="18" charset="0"/>
                          <a:cs typeface="Times New Roman" pitchFamily="18" charset="0"/>
                        </a:rPr>
                        <a:t>+ de 500 de </a:t>
                      </a:r>
                      <a:r>
                        <a:rPr lang="fr-FR" sz="1800" b="1" baseline="0" dirty="0" smtClean="0">
                          <a:solidFill>
                            <a:srgbClr val="FF0000"/>
                          </a:solidFill>
                          <a:latin typeface="Times New Roman" pitchFamily="18" charset="0"/>
                          <a:cs typeface="Times New Roman" pitchFamily="18" charset="0"/>
                        </a:rPr>
                        <a:t>UMS </a:t>
                      </a:r>
                      <a:endParaRPr lang="fr-FR" sz="2000" b="1" dirty="0">
                        <a:solidFill>
                          <a:srgbClr val="FF0000"/>
                        </a:solidFill>
                        <a:latin typeface="Times New Roman" pitchFamily="18" charset="0"/>
                        <a:cs typeface="Times New Roman" pitchFamily="18" charset="0"/>
                      </a:endParaRPr>
                    </a:p>
                  </a:txBody>
                  <a:tcPr marL="17593" marR="17593" marT="8797" marB="8797" anchor="ctr">
                    <a:lnL>
                      <a:noFill/>
                    </a:lnL>
                    <a:lnR>
                      <a:noFill/>
                    </a:lnR>
                    <a:lnT>
                      <a:noFill/>
                    </a:lnT>
                    <a:lnB>
                      <a:noFill/>
                    </a:lnB>
                    <a:noFill/>
                  </a:tcPr>
                </a:tc>
              </a:tr>
              <a:tr h="58606">
                <a:tc>
                  <a:txBody>
                    <a:bodyPr/>
                    <a:lstStyle/>
                    <a:p>
                      <a:pPr algn="l"/>
                      <a:r>
                        <a:rPr lang="fr-FR" sz="2200" b="1" dirty="0" smtClean="0">
                          <a:latin typeface="Times New Roman" pitchFamily="18" charset="0"/>
                          <a:cs typeface="Times New Roman" pitchFamily="18" charset="0"/>
                        </a:rPr>
                        <a:t>Cargos</a:t>
                      </a:r>
                      <a:endParaRPr lang="fr-FR" sz="2200" b="1" dirty="0">
                        <a:latin typeface="Times New Roman" pitchFamily="18" charset="0"/>
                        <a:cs typeface="Times New Roman" pitchFamily="18" charset="0"/>
                      </a:endParaRPr>
                    </a:p>
                  </a:txBody>
                  <a:tcPr marL="17593" marR="17593" marT="8797" marB="8797" anchor="ctr">
                    <a:lnL>
                      <a:noFill/>
                    </a:lnL>
                    <a:lnR>
                      <a:noFill/>
                    </a:lnR>
                    <a:lnT>
                      <a:noFill/>
                    </a:lnT>
                    <a:lnB>
                      <a:noFill/>
                    </a:lnB>
                    <a:noFill/>
                  </a:tcPr>
                </a:tc>
                <a:tc>
                  <a:txBody>
                    <a:bodyPr/>
                    <a:lstStyle/>
                    <a:p>
                      <a:pPr algn="ctr"/>
                      <a:r>
                        <a:rPr lang="fr-FR" sz="2200" b="1" dirty="0">
                          <a:latin typeface="Times New Roman" pitchFamily="18" charset="0"/>
                          <a:cs typeface="Times New Roman" pitchFamily="18" charset="0"/>
                        </a:rPr>
                        <a:t>12 126</a:t>
                      </a:r>
                    </a:p>
                  </a:txBody>
                  <a:tcPr marL="17593" marR="17593" marT="8797" marB="8797" anchor="ctr">
                    <a:lnL>
                      <a:noFill/>
                    </a:lnL>
                    <a:lnR>
                      <a:noFill/>
                    </a:lnR>
                    <a:lnT>
                      <a:noFill/>
                    </a:lnT>
                    <a:lnB>
                      <a:noFill/>
                    </a:lnB>
                    <a:noFill/>
                  </a:tcPr>
                </a:tc>
              </a:tr>
              <a:tr h="363623">
                <a:tc>
                  <a:txBody>
                    <a:bodyPr/>
                    <a:lstStyle/>
                    <a:p>
                      <a:pPr algn="l"/>
                      <a:r>
                        <a:rPr lang="fr-FR" sz="2200" b="1" dirty="0">
                          <a:latin typeface="Times New Roman" pitchFamily="18" charset="0"/>
                          <a:cs typeface="Times New Roman" pitchFamily="18" charset="0"/>
                        </a:rPr>
                        <a:t>Porte conteneurs</a:t>
                      </a:r>
                    </a:p>
                  </a:txBody>
                  <a:tcPr marL="17593" marR="17593" marT="8797" marB="8797" anchor="ctr">
                    <a:lnL>
                      <a:noFill/>
                    </a:lnL>
                    <a:lnR>
                      <a:noFill/>
                    </a:lnR>
                    <a:lnT>
                      <a:noFill/>
                    </a:lnT>
                    <a:lnB>
                      <a:noFill/>
                    </a:lnB>
                    <a:noFill/>
                  </a:tcPr>
                </a:tc>
                <a:tc>
                  <a:txBody>
                    <a:bodyPr/>
                    <a:lstStyle/>
                    <a:p>
                      <a:pPr algn="ctr"/>
                      <a:r>
                        <a:rPr lang="fr-FR" sz="2200" b="1" dirty="0">
                          <a:latin typeface="Times New Roman" pitchFamily="18" charset="0"/>
                          <a:cs typeface="Times New Roman" pitchFamily="18" charset="0"/>
                        </a:rPr>
                        <a:t>4 878</a:t>
                      </a:r>
                    </a:p>
                  </a:txBody>
                  <a:tcPr marL="17593" marR="17593" marT="8797" marB="8797" anchor="ctr">
                    <a:lnL>
                      <a:noFill/>
                    </a:lnL>
                    <a:lnR>
                      <a:noFill/>
                    </a:lnR>
                    <a:lnT>
                      <a:noFill/>
                    </a:lnT>
                    <a:lnB>
                      <a:noFill/>
                    </a:lnB>
                    <a:noFill/>
                  </a:tcPr>
                </a:tc>
              </a:tr>
              <a:tr h="58389">
                <a:tc>
                  <a:txBody>
                    <a:bodyPr/>
                    <a:lstStyle/>
                    <a:p>
                      <a:pPr algn="l"/>
                      <a:r>
                        <a:rPr lang="fr-FR" sz="2200" b="1" dirty="0" err="1" smtClean="0">
                          <a:latin typeface="Times New Roman" pitchFamily="18" charset="0"/>
                          <a:cs typeface="Times New Roman" pitchFamily="18" charset="0"/>
                        </a:rPr>
                        <a:t>Ro</a:t>
                      </a:r>
                      <a:r>
                        <a:rPr lang="ar-DZ" sz="2200" b="1" dirty="0" smtClean="0">
                          <a:latin typeface="Times New Roman" pitchFamily="18" charset="0"/>
                          <a:cs typeface="Times New Roman" pitchFamily="18" charset="0"/>
                        </a:rPr>
                        <a:t>/</a:t>
                      </a:r>
                      <a:r>
                        <a:rPr lang="fr-FR" sz="2200" b="1" dirty="0" smtClean="0">
                          <a:latin typeface="Times New Roman" pitchFamily="18" charset="0"/>
                          <a:cs typeface="Times New Roman" pitchFamily="18" charset="0"/>
                        </a:rPr>
                        <a:t> </a:t>
                      </a:r>
                      <a:r>
                        <a:rPr lang="fr-FR" sz="2200" b="1" dirty="0" err="1" smtClean="0">
                          <a:latin typeface="Times New Roman" pitchFamily="18" charset="0"/>
                          <a:cs typeface="Times New Roman" pitchFamily="18" charset="0"/>
                        </a:rPr>
                        <a:t>Ro</a:t>
                      </a:r>
                      <a:endParaRPr lang="fr-FR" sz="2200" b="1" dirty="0">
                        <a:latin typeface="Times New Roman" pitchFamily="18" charset="0"/>
                        <a:cs typeface="Times New Roman" pitchFamily="18" charset="0"/>
                      </a:endParaRPr>
                    </a:p>
                  </a:txBody>
                  <a:tcPr marL="17593" marR="17593" marT="8797" marB="8797" anchor="ctr">
                    <a:lnL>
                      <a:noFill/>
                    </a:lnL>
                    <a:lnR>
                      <a:noFill/>
                    </a:lnR>
                    <a:lnT>
                      <a:noFill/>
                    </a:lnT>
                    <a:lnB>
                      <a:noFill/>
                    </a:lnB>
                    <a:noFill/>
                  </a:tcPr>
                </a:tc>
                <a:tc>
                  <a:txBody>
                    <a:bodyPr/>
                    <a:lstStyle/>
                    <a:p>
                      <a:pPr algn="ctr"/>
                      <a:r>
                        <a:rPr lang="fr-FR" sz="2200" b="1" dirty="0">
                          <a:latin typeface="Times New Roman" pitchFamily="18" charset="0"/>
                          <a:cs typeface="Times New Roman" pitchFamily="18" charset="0"/>
                        </a:rPr>
                        <a:t>1 422</a:t>
                      </a:r>
                    </a:p>
                  </a:txBody>
                  <a:tcPr marL="17593" marR="17593" marT="8797" marB="8797" anchor="ctr">
                    <a:lnL>
                      <a:noFill/>
                    </a:lnL>
                    <a:lnR>
                      <a:noFill/>
                    </a:lnR>
                    <a:lnT>
                      <a:noFill/>
                    </a:lnT>
                    <a:lnB>
                      <a:noFill/>
                    </a:lnB>
                    <a:noFill/>
                  </a:tcPr>
                </a:tc>
              </a:tr>
              <a:tr h="0">
                <a:tc>
                  <a:txBody>
                    <a:bodyPr/>
                    <a:lstStyle/>
                    <a:p>
                      <a:pPr algn="l"/>
                      <a:r>
                        <a:rPr lang="fr-FR" sz="2200" b="1" dirty="0">
                          <a:latin typeface="Times New Roman" pitchFamily="18" charset="0"/>
                          <a:cs typeface="Times New Roman" pitchFamily="18" charset="0"/>
                        </a:rPr>
                        <a:t>Vraquiers</a:t>
                      </a:r>
                    </a:p>
                  </a:txBody>
                  <a:tcPr marL="17593" marR="17593" marT="8797" marB="8797" anchor="ctr">
                    <a:lnL>
                      <a:noFill/>
                    </a:lnL>
                    <a:lnR>
                      <a:noFill/>
                    </a:lnR>
                    <a:lnT>
                      <a:noFill/>
                    </a:lnT>
                    <a:lnB>
                      <a:noFill/>
                    </a:lnB>
                    <a:noFill/>
                  </a:tcPr>
                </a:tc>
                <a:tc>
                  <a:txBody>
                    <a:bodyPr/>
                    <a:lstStyle/>
                    <a:p>
                      <a:pPr algn="ctr"/>
                      <a:r>
                        <a:rPr lang="fr-FR" sz="2200" b="1" dirty="0">
                          <a:latin typeface="Times New Roman" pitchFamily="18" charset="0"/>
                          <a:cs typeface="Times New Roman" pitchFamily="18" charset="0"/>
                        </a:rPr>
                        <a:t>10 039</a:t>
                      </a:r>
                    </a:p>
                  </a:txBody>
                  <a:tcPr marL="17593" marR="17593" marT="8797" marB="8797" anchor="ctr">
                    <a:lnL>
                      <a:noFill/>
                    </a:lnL>
                    <a:lnR>
                      <a:noFill/>
                    </a:lnR>
                    <a:lnT>
                      <a:noFill/>
                    </a:lnT>
                    <a:lnB>
                      <a:noFill/>
                    </a:lnB>
                    <a:noFill/>
                  </a:tcPr>
                </a:tc>
              </a:tr>
              <a:tr h="467267">
                <a:tc>
                  <a:txBody>
                    <a:bodyPr/>
                    <a:lstStyle/>
                    <a:p>
                      <a:pPr algn="l"/>
                      <a:r>
                        <a:rPr lang="fr-FR" sz="2200" b="1" dirty="0">
                          <a:latin typeface="Times New Roman" pitchFamily="18" charset="0"/>
                          <a:cs typeface="Times New Roman" pitchFamily="18" charset="0"/>
                        </a:rPr>
                        <a:t>Pétroliers </a:t>
                      </a:r>
                      <a:r>
                        <a:rPr lang="fr-FR" sz="2200" b="1" dirty="0" smtClean="0">
                          <a:latin typeface="Times New Roman" pitchFamily="18" charset="0"/>
                          <a:cs typeface="Times New Roman" pitchFamily="18" charset="0"/>
                        </a:rPr>
                        <a:t>&amp; </a:t>
                      </a:r>
                      <a:r>
                        <a:rPr lang="fr-FR" sz="2200" b="1" dirty="0">
                          <a:latin typeface="Times New Roman" pitchFamily="18" charset="0"/>
                          <a:cs typeface="Times New Roman" pitchFamily="18" charset="0"/>
                        </a:rPr>
                        <a:t>chimiquiers</a:t>
                      </a:r>
                    </a:p>
                  </a:txBody>
                  <a:tcPr marL="17593" marR="17593" marT="8797" marB="8797" anchor="ctr">
                    <a:lnL>
                      <a:noFill/>
                    </a:lnL>
                    <a:lnR>
                      <a:noFill/>
                    </a:lnR>
                    <a:lnT>
                      <a:noFill/>
                    </a:lnT>
                    <a:lnB>
                      <a:noFill/>
                    </a:lnB>
                    <a:noFill/>
                  </a:tcPr>
                </a:tc>
                <a:tc>
                  <a:txBody>
                    <a:bodyPr/>
                    <a:lstStyle/>
                    <a:p>
                      <a:pPr algn="ctr"/>
                      <a:r>
                        <a:rPr lang="fr-FR" sz="2200" b="1" dirty="0">
                          <a:latin typeface="Times New Roman" pitchFamily="18" charset="0"/>
                          <a:cs typeface="Times New Roman" pitchFamily="18" charset="0"/>
                        </a:rPr>
                        <a:t>10 224</a:t>
                      </a:r>
                    </a:p>
                  </a:txBody>
                  <a:tcPr marL="17593" marR="17593" marT="8797" marB="8797" anchor="ctr">
                    <a:lnL>
                      <a:noFill/>
                    </a:lnL>
                    <a:lnR>
                      <a:noFill/>
                    </a:lnR>
                    <a:lnT>
                      <a:noFill/>
                    </a:lnT>
                    <a:lnB>
                      <a:noFill/>
                    </a:lnB>
                    <a:noFill/>
                  </a:tcPr>
                </a:tc>
              </a:tr>
              <a:tr h="0">
                <a:tc>
                  <a:txBody>
                    <a:bodyPr/>
                    <a:lstStyle/>
                    <a:p>
                      <a:pPr algn="l"/>
                      <a:r>
                        <a:rPr lang="fr-FR" sz="2200" b="1" dirty="0">
                          <a:latin typeface="Times New Roman" pitchFamily="18" charset="0"/>
                          <a:cs typeface="Times New Roman" pitchFamily="18" charset="0"/>
                        </a:rPr>
                        <a:t>Gaziers</a:t>
                      </a:r>
                    </a:p>
                  </a:txBody>
                  <a:tcPr marL="17593" marR="17593" marT="8797" marB="8797" anchor="ctr">
                    <a:lnL>
                      <a:noFill/>
                    </a:lnL>
                    <a:lnR>
                      <a:noFill/>
                    </a:lnR>
                    <a:lnT>
                      <a:noFill/>
                    </a:lnT>
                    <a:lnB>
                      <a:noFill/>
                    </a:lnB>
                    <a:noFill/>
                  </a:tcPr>
                </a:tc>
                <a:tc>
                  <a:txBody>
                    <a:bodyPr/>
                    <a:lstStyle/>
                    <a:p>
                      <a:pPr algn="ctr"/>
                      <a:r>
                        <a:rPr lang="fr-FR" sz="2200" b="1" dirty="0">
                          <a:latin typeface="Times New Roman" pitchFamily="18" charset="0"/>
                          <a:cs typeface="Times New Roman" pitchFamily="18" charset="0"/>
                        </a:rPr>
                        <a:t>1 577</a:t>
                      </a:r>
                    </a:p>
                  </a:txBody>
                  <a:tcPr marL="17593" marR="17593" marT="8797" marB="8797" anchor="ctr">
                    <a:lnL>
                      <a:noFill/>
                    </a:lnL>
                    <a:lnR>
                      <a:noFill/>
                    </a:lnR>
                    <a:lnT>
                      <a:noFill/>
                    </a:lnT>
                    <a:lnB>
                      <a:noFill/>
                    </a:lnB>
                    <a:noFill/>
                  </a:tcPr>
                </a:tc>
              </a:tr>
              <a:tr h="363623">
                <a:tc>
                  <a:txBody>
                    <a:bodyPr/>
                    <a:lstStyle/>
                    <a:p>
                      <a:pPr algn="l"/>
                      <a:r>
                        <a:rPr lang="fr-FR" sz="2200" b="1" dirty="0">
                          <a:latin typeface="Times New Roman" pitchFamily="18" charset="0"/>
                          <a:cs typeface="Times New Roman" pitchFamily="18" charset="0"/>
                        </a:rPr>
                        <a:t>Autres citernes</a:t>
                      </a:r>
                    </a:p>
                  </a:txBody>
                  <a:tcPr marL="17593" marR="17593" marT="8797" marB="8797" anchor="ctr">
                    <a:lnL>
                      <a:noFill/>
                    </a:lnL>
                    <a:lnR>
                      <a:noFill/>
                    </a:lnR>
                    <a:lnT>
                      <a:noFill/>
                    </a:lnT>
                    <a:lnB>
                      <a:noFill/>
                    </a:lnB>
                    <a:noFill/>
                  </a:tcPr>
                </a:tc>
                <a:tc>
                  <a:txBody>
                    <a:bodyPr/>
                    <a:lstStyle/>
                    <a:p>
                      <a:pPr algn="ctr"/>
                      <a:r>
                        <a:rPr lang="fr-FR" sz="2200" b="1" dirty="0">
                          <a:latin typeface="Times New Roman" pitchFamily="18" charset="0"/>
                          <a:cs typeface="Times New Roman" pitchFamily="18" charset="0"/>
                        </a:rPr>
                        <a:t>480</a:t>
                      </a:r>
                    </a:p>
                  </a:txBody>
                  <a:tcPr marL="17593" marR="17593" marT="8797" marB="8797" anchor="ctr">
                    <a:lnL>
                      <a:noFill/>
                    </a:lnL>
                    <a:lnR>
                      <a:noFill/>
                    </a:lnR>
                    <a:lnT>
                      <a:noFill/>
                    </a:lnT>
                    <a:lnB>
                      <a:noFill/>
                    </a:lnB>
                    <a:noFill/>
                  </a:tcPr>
                </a:tc>
              </a:tr>
              <a:tr h="75332">
                <a:tc>
                  <a:txBody>
                    <a:bodyPr/>
                    <a:lstStyle/>
                    <a:p>
                      <a:pPr algn="l"/>
                      <a:r>
                        <a:rPr lang="fr-FR" sz="2200" b="1" dirty="0">
                          <a:latin typeface="Times New Roman" pitchFamily="18" charset="0"/>
                          <a:cs typeface="Times New Roman" pitchFamily="18" charset="0"/>
                        </a:rPr>
                        <a:t>Passagers</a:t>
                      </a:r>
                    </a:p>
                  </a:txBody>
                  <a:tcPr marL="17593" marR="17593" marT="8797" marB="8797" anchor="ctr">
                    <a:lnL>
                      <a:noFill/>
                    </a:lnL>
                    <a:lnR>
                      <a:noFill/>
                    </a:lnR>
                    <a:lnT>
                      <a:noFill/>
                    </a:lnT>
                    <a:lnB>
                      <a:noFill/>
                    </a:lnB>
                    <a:noFill/>
                  </a:tcPr>
                </a:tc>
                <a:tc>
                  <a:txBody>
                    <a:bodyPr/>
                    <a:lstStyle/>
                    <a:p>
                      <a:pPr algn="ctr"/>
                      <a:r>
                        <a:rPr lang="fr-FR" sz="2200" b="1" dirty="0">
                          <a:latin typeface="Times New Roman" pitchFamily="18" charset="0"/>
                          <a:cs typeface="Times New Roman" pitchFamily="18" charset="0"/>
                        </a:rPr>
                        <a:t>2 895</a:t>
                      </a:r>
                    </a:p>
                  </a:txBody>
                  <a:tcPr marL="17593" marR="17593" marT="8797" marB="8797" anchor="ctr">
                    <a:lnL>
                      <a:noFill/>
                    </a:lnL>
                    <a:lnR>
                      <a:noFill/>
                    </a:lnR>
                    <a:lnT>
                      <a:noFill/>
                    </a:lnT>
                    <a:lnB>
                      <a:noFill/>
                    </a:lnB>
                    <a:noFill/>
                  </a:tcPr>
                </a:tc>
              </a:tr>
              <a:tr h="57738">
                <a:tc>
                  <a:txBody>
                    <a:bodyPr/>
                    <a:lstStyle/>
                    <a:p>
                      <a:pPr algn="l"/>
                      <a:r>
                        <a:rPr lang="fr-FR" sz="2200" b="1">
                          <a:latin typeface="Times New Roman" pitchFamily="18" charset="0"/>
                          <a:cs typeface="Times New Roman" pitchFamily="18" charset="0"/>
                        </a:rPr>
                        <a:t>Total</a:t>
                      </a:r>
                    </a:p>
                  </a:txBody>
                  <a:tcPr marL="17593" marR="17593" marT="8797" marB="8797" anchor="ctr">
                    <a:lnL>
                      <a:noFill/>
                    </a:lnL>
                    <a:lnR>
                      <a:noFill/>
                    </a:lnR>
                    <a:lnT>
                      <a:noFill/>
                    </a:lnT>
                    <a:lnB>
                      <a:noFill/>
                    </a:lnB>
                    <a:noFill/>
                  </a:tcPr>
                </a:tc>
                <a:tc>
                  <a:txBody>
                    <a:bodyPr/>
                    <a:lstStyle/>
                    <a:p>
                      <a:pPr algn="ctr"/>
                      <a:r>
                        <a:rPr lang="fr-FR" sz="2200" b="1" dirty="0">
                          <a:latin typeface="Times New Roman" pitchFamily="18" charset="0"/>
                          <a:cs typeface="Times New Roman" pitchFamily="18" charset="0"/>
                        </a:rPr>
                        <a:t>43 641</a:t>
                      </a:r>
                    </a:p>
                  </a:txBody>
                  <a:tcPr marL="17593" marR="17593" marT="8797" marB="8797" anchor="ctr">
                    <a:lnL>
                      <a:noFill/>
                    </a:lnL>
                    <a:lnR>
                      <a:noFill/>
                    </a:lnR>
                    <a:lnT>
                      <a:noFill/>
                    </a:lnT>
                    <a:lnB>
                      <a:noFill/>
                    </a:lnB>
                    <a:noFill/>
                  </a:tcPr>
                </a:tc>
              </a:tr>
              <a:tr h="0">
                <a:tc>
                  <a:txBody>
                    <a:bodyPr/>
                    <a:lstStyle/>
                    <a:p>
                      <a:pPr algn="l"/>
                      <a:r>
                        <a:rPr lang="fr-FR" sz="2200" b="1" dirty="0">
                          <a:latin typeface="Times New Roman" pitchFamily="18" charset="0"/>
                          <a:cs typeface="Times New Roman" pitchFamily="18" charset="0"/>
                        </a:rPr>
                        <a:t>Offshore</a:t>
                      </a:r>
                    </a:p>
                  </a:txBody>
                  <a:tcPr marL="17593" marR="17593" marT="8797" marB="8797" anchor="ctr">
                    <a:lnL>
                      <a:noFill/>
                    </a:lnL>
                    <a:lnR>
                      <a:noFill/>
                    </a:lnR>
                    <a:lnT>
                      <a:noFill/>
                    </a:lnT>
                    <a:lnB>
                      <a:noFill/>
                    </a:lnB>
                    <a:noFill/>
                  </a:tcPr>
                </a:tc>
                <a:tc>
                  <a:txBody>
                    <a:bodyPr/>
                    <a:lstStyle/>
                    <a:p>
                      <a:pPr algn="ctr"/>
                      <a:r>
                        <a:rPr lang="fr-FR" sz="2200" b="1" dirty="0">
                          <a:latin typeface="Times New Roman" pitchFamily="18" charset="0"/>
                          <a:cs typeface="Times New Roman" pitchFamily="18" charset="0"/>
                        </a:rPr>
                        <a:t>5 073</a:t>
                      </a:r>
                    </a:p>
                  </a:txBody>
                  <a:tcPr marL="17593" marR="17593" marT="8797" marB="8797" anchor="ctr">
                    <a:lnL>
                      <a:noFill/>
                    </a:lnL>
                    <a:lnR>
                      <a:noFill/>
                    </a:lnR>
                    <a:lnT>
                      <a:noFill/>
                    </a:lnT>
                    <a:lnB>
                      <a:noFill/>
                    </a:lnB>
                    <a:noFill/>
                  </a:tcPr>
                </a:tc>
              </a:tr>
              <a:tr h="0">
                <a:tc>
                  <a:txBody>
                    <a:bodyPr/>
                    <a:lstStyle/>
                    <a:p>
                      <a:pPr algn="l"/>
                      <a:r>
                        <a:rPr lang="fr-FR" sz="2200" b="1" dirty="0">
                          <a:latin typeface="Times New Roman" pitchFamily="18" charset="0"/>
                          <a:cs typeface="Times New Roman" pitchFamily="18" charset="0"/>
                        </a:rPr>
                        <a:t>Service</a:t>
                      </a:r>
                    </a:p>
                  </a:txBody>
                  <a:tcPr marL="17593" marR="17593" marT="8797" marB="8797" anchor="ctr">
                    <a:lnL>
                      <a:noFill/>
                    </a:lnL>
                    <a:lnR>
                      <a:noFill/>
                    </a:lnR>
                    <a:lnT>
                      <a:noFill/>
                    </a:lnT>
                    <a:lnB>
                      <a:noFill/>
                    </a:lnB>
                    <a:noFill/>
                  </a:tcPr>
                </a:tc>
                <a:tc>
                  <a:txBody>
                    <a:bodyPr/>
                    <a:lstStyle/>
                    <a:p>
                      <a:pPr algn="ctr"/>
                      <a:r>
                        <a:rPr lang="fr-FR" sz="2200" b="1" dirty="0">
                          <a:latin typeface="Times New Roman" pitchFamily="18" charset="0"/>
                          <a:cs typeface="Times New Roman" pitchFamily="18" charset="0"/>
                        </a:rPr>
                        <a:t>2 288</a:t>
                      </a:r>
                    </a:p>
                  </a:txBody>
                  <a:tcPr marL="17593" marR="17593" marT="8797" marB="8797" anchor="ctr">
                    <a:lnL>
                      <a:noFill/>
                    </a:lnL>
                    <a:lnR>
                      <a:noFill/>
                    </a:lnR>
                    <a:lnT>
                      <a:noFill/>
                    </a:lnT>
                    <a:lnB>
                      <a:noFill/>
                    </a:lnB>
                    <a:noFill/>
                  </a:tcPr>
                </a:tc>
              </a:tr>
              <a:tr h="363623">
                <a:tc>
                  <a:txBody>
                    <a:bodyPr/>
                    <a:lstStyle/>
                    <a:p>
                      <a:pPr algn="l"/>
                      <a:r>
                        <a:rPr lang="fr-FR" sz="2200" b="1" dirty="0">
                          <a:latin typeface="Times New Roman" pitchFamily="18" charset="0"/>
                          <a:cs typeface="Times New Roman" pitchFamily="18" charset="0"/>
                        </a:rPr>
                        <a:t>Remorqueurs</a:t>
                      </a:r>
                    </a:p>
                  </a:txBody>
                  <a:tcPr marL="17593" marR="17593" marT="8797" marB="8797" anchor="ctr">
                    <a:lnL>
                      <a:noFill/>
                    </a:lnL>
                    <a:lnR>
                      <a:noFill/>
                    </a:lnR>
                    <a:lnT>
                      <a:noFill/>
                    </a:lnT>
                    <a:lnB>
                      <a:noFill/>
                    </a:lnB>
                    <a:noFill/>
                  </a:tcPr>
                </a:tc>
                <a:tc>
                  <a:txBody>
                    <a:bodyPr/>
                    <a:lstStyle/>
                    <a:p>
                      <a:pPr algn="ctr"/>
                      <a:r>
                        <a:rPr lang="fr-FR" sz="2200" b="1" dirty="0">
                          <a:latin typeface="Times New Roman" pitchFamily="18" charset="0"/>
                          <a:cs typeface="Times New Roman" pitchFamily="18" charset="0"/>
                        </a:rPr>
                        <a:t>900</a:t>
                      </a:r>
                    </a:p>
                  </a:txBody>
                  <a:tcPr marL="17593" marR="17593" marT="8797" marB="8797" anchor="ctr">
                    <a:lnL>
                      <a:noFill/>
                    </a:lnL>
                    <a:lnR>
                      <a:noFill/>
                    </a:lnR>
                    <a:lnT>
                      <a:noFill/>
                    </a:lnT>
                    <a:lnB>
                      <a:noFill/>
                    </a:lnB>
                    <a:noFill/>
                  </a:tcPr>
                </a:tc>
              </a:tr>
              <a:tr h="0">
                <a:tc>
                  <a:txBody>
                    <a:bodyPr/>
                    <a:lstStyle/>
                    <a:p>
                      <a:pPr algn="l"/>
                      <a:r>
                        <a:rPr lang="fr-FR" sz="2200" b="1" dirty="0">
                          <a:latin typeface="Times New Roman" pitchFamily="18" charset="0"/>
                          <a:cs typeface="Times New Roman" pitchFamily="18" charset="0"/>
                        </a:rPr>
                        <a:t>Total</a:t>
                      </a:r>
                    </a:p>
                  </a:txBody>
                  <a:tcPr marL="17593" marR="17593" marT="8797" marB="8797" anchor="ctr">
                    <a:lnL>
                      <a:noFill/>
                    </a:lnL>
                    <a:lnR>
                      <a:noFill/>
                    </a:lnR>
                    <a:lnT>
                      <a:noFill/>
                    </a:lnT>
                    <a:lnB>
                      <a:noFill/>
                    </a:lnB>
                    <a:noFill/>
                  </a:tcPr>
                </a:tc>
                <a:tc>
                  <a:txBody>
                    <a:bodyPr/>
                    <a:lstStyle/>
                    <a:p>
                      <a:pPr algn="ctr"/>
                      <a:r>
                        <a:rPr lang="fr-FR" sz="2200" b="1" dirty="0">
                          <a:latin typeface="Times New Roman" pitchFamily="18" charset="0"/>
                          <a:cs typeface="Times New Roman" pitchFamily="18" charset="0"/>
                        </a:rPr>
                        <a:t>8 261</a:t>
                      </a:r>
                    </a:p>
                  </a:txBody>
                  <a:tcPr marL="17593" marR="17593" marT="8797" marB="8797" anchor="ctr">
                    <a:lnL>
                      <a:noFill/>
                    </a:lnL>
                    <a:lnR>
                      <a:noFill/>
                    </a:lnR>
                    <a:lnT>
                      <a:noFill/>
                    </a:lnT>
                    <a:lnB>
                      <a:noFill/>
                    </a:lnB>
                    <a:noFill/>
                  </a:tcPr>
                </a:tc>
              </a:tr>
              <a:tr h="363623">
                <a:tc>
                  <a:txBody>
                    <a:bodyPr/>
                    <a:lstStyle/>
                    <a:p>
                      <a:pPr algn="l"/>
                      <a:r>
                        <a:rPr lang="fr-FR" sz="2200" b="1" dirty="0">
                          <a:latin typeface="Times New Roman" pitchFamily="18" charset="0"/>
                          <a:cs typeface="Times New Roman" pitchFamily="18" charset="0"/>
                        </a:rPr>
                        <a:t>Total général</a:t>
                      </a:r>
                    </a:p>
                  </a:txBody>
                  <a:tcPr marL="17593" marR="17593" marT="8797" marB="8797" anchor="ctr">
                    <a:lnL>
                      <a:noFill/>
                    </a:lnL>
                    <a:lnR>
                      <a:noFill/>
                    </a:lnR>
                    <a:lnT>
                      <a:noFill/>
                    </a:lnT>
                    <a:lnB>
                      <a:noFill/>
                    </a:lnB>
                    <a:noFill/>
                  </a:tcPr>
                </a:tc>
                <a:tc>
                  <a:txBody>
                    <a:bodyPr/>
                    <a:lstStyle/>
                    <a:p>
                      <a:pPr algn="ctr"/>
                      <a:r>
                        <a:rPr lang="fr-FR" sz="2200" b="1" dirty="0">
                          <a:latin typeface="Times New Roman" pitchFamily="18" charset="0"/>
                          <a:cs typeface="Times New Roman" pitchFamily="18" charset="0"/>
                        </a:rPr>
                        <a:t>51 902</a:t>
                      </a:r>
                    </a:p>
                  </a:txBody>
                  <a:tcPr marL="17593" marR="17593" marT="8797" marB="8797" anchor="ctr">
                    <a:lnL>
                      <a:noFill/>
                    </a:lnL>
                    <a:lnR>
                      <a:noFill/>
                    </a:lnR>
                    <a:lnT>
                      <a:noFill/>
                    </a:lnT>
                    <a:lnB>
                      <a:noFill/>
                    </a:lnB>
                    <a:noFill/>
                  </a:tcPr>
                </a:tc>
              </a:tr>
            </a:tbl>
          </a:graphicData>
        </a:graphic>
      </p:graphicFrame>
      <p:sp>
        <p:nvSpPr>
          <p:cNvPr id="7" name="Rectangle 6"/>
          <p:cNvSpPr/>
          <p:nvPr/>
        </p:nvSpPr>
        <p:spPr>
          <a:xfrm>
            <a:off x="5410200" y="4343400"/>
            <a:ext cx="3733800" cy="707886"/>
          </a:xfrm>
          <a:prstGeom prst="rect">
            <a:avLst/>
          </a:prstGeom>
        </p:spPr>
        <p:txBody>
          <a:bodyPr wrap="square">
            <a:spAutoFit/>
          </a:bodyPr>
          <a:lstStyle/>
          <a:p>
            <a:pPr rtl="1"/>
            <a:r>
              <a:rPr lang="ar-DZ" sz="2000" b="1" dirty="0" smtClean="0">
                <a:latin typeface="Times New Roman" pitchFamily="18" charset="0"/>
                <a:cs typeface="Times New Roman" pitchFamily="18" charset="0"/>
              </a:rPr>
              <a:t>نظام القياس العالمي </a:t>
            </a:r>
            <a:r>
              <a:rPr lang="fr-FR" sz="2000" b="1" dirty="0" smtClean="0">
                <a:latin typeface="Times New Roman" pitchFamily="18" charset="0"/>
                <a:cs typeface="Times New Roman" pitchFamily="18" charset="0"/>
              </a:rPr>
              <a:t>UMS</a:t>
            </a:r>
            <a:r>
              <a:rPr lang="ar-DZ" sz="2000" b="1" dirty="0" smtClean="0">
                <a:latin typeface="Times New Roman" pitchFamily="18" charset="0"/>
                <a:cs typeface="Times New Roman" pitchFamily="18" charset="0"/>
              </a:rPr>
              <a:t> </a:t>
            </a:r>
            <a:endParaRPr lang="fr-FR" sz="2000" dirty="0" smtClean="0">
              <a:latin typeface="Times New Roman" pitchFamily="18" charset="0"/>
              <a:cs typeface="Times New Roman" pitchFamily="18" charset="0"/>
            </a:endParaRPr>
          </a:p>
          <a:p>
            <a:pPr algn="l"/>
            <a:r>
              <a:rPr lang="fr-FR" sz="2000" b="1" dirty="0" smtClean="0">
                <a:latin typeface="Times New Roman" pitchFamily="18" charset="0"/>
                <a:cs typeface="Times New Roman" pitchFamily="18" charset="0"/>
              </a:rPr>
              <a:t>Universel Measurement System</a:t>
            </a:r>
            <a:endParaRPr lang="ar-DZ" sz="2000" b="1" dirty="0" smtClean="0">
              <a:latin typeface="Times New Roman" pitchFamily="18" charset="0"/>
              <a:cs typeface="Times New Roman" pitchFamily="18" charset="0"/>
            </a:endParaRPr>
          </a:p>
        </p:txBody>
      </p:sp>
      <p:sp>
        <p:nvSpPr>
          <p:cNvPr id="8" name="Rectangle 7"/>
          <p:cNvSpPr/>
          <p:nvPr/>
        </p:nvSpPr>
        <p:spPr>
          <a:xfrm>
            <a:off x="6324600" y="3048000"/>
            <a:ext cx="2819400" cy="830997"/>
          </a:xfrm>
          <a:prstGeom prst="rect">
            <a:avLst/>
          </a:prstGeom>
        </p:spPr>
        <p:txBody>
          <a:bodyPr wrap="square">
            <a:spAutoFit/>
          </a:bodyPr>
          <a:lstStyle/>
          <a:p>
            <a:r>
              <a:rPr lang="fr-FR" sz="2400" b="1" dirty="0" smtClean="0">
                <a:latin typeface="Times New Roman" pitchFamily="18" charset="0"/>
                <a:cs typeface="Times New Roman" pitchFamily="18" charset="0"/>
              </a:rPr>
              <a:t>500 UMS</a:t>
            </a:r>
            <a:r>
              <a:rPr lang="ar-DZ" sz="2400" b="1" dirty="0" smtClean="0">
                <a:latin typeface="Times New Roman" pitchFamily="18" charset="0"/>
                <a:cs typeface="Times New Roman" pitchFamily="18" charset="0"/>
              </a:rPr>
              <a:t>= </a:t>
            </a:r>
            <a:r>
              <a:rPr lang="fr-FR" sz="2400" b="1" dirty="0" smtClean="0">
                <a:latin typeface="Times New Roman" pitchFamily="18" charset="0"/>
                <a:cs typeface="Times New Roman" pitchFamily="18" charset="0"/>
              </a:rPr>
              <a:t> 200 </a:t>
            </a:r>
            <a:r>
              <a:rPr lang="ar-DZ" sz="2400" b="1" dirty="0" smtClean="0">
                <a:latin typeface="Times New Roman" pitchFamily="18" charset="0"/>
                <a:cs typeface="Times New Roman" pitchFamily="18" charset="0"/>
              </a:rPr>
              <a:t>طن</a:t>
            </a:r>
            <a:endParaRPr lang="fr-FR" sz="2400" b="1" dirty="0" smtClean="0">
              <a:latin typeface="Times New Roman" pitchFamily="18" charset="0"/>
              <a:cs typeface="Times New Roman" pitchFamily="18" charset="0"/>
            </a:endParaRPr>
          </a:p>
          <a:p>
            <a:r>
              <a:rPr lang="fr-FR" sz="2400" b="1" dirty="0" smtClean="0">
                <a:latin typeface="Times New Roman" pitchFamily="18" charset="0"/>
                <a:cs typeface="Times New Roman" pitchFamily="18" charset="0"/>
              </a:rPr>
              <a:t>3000 UMS </a:t>
            </a:r>
            <a:r>
              <a:rPr lang="ar-DZ" sz="2400" b="1" dirty="0" smtClean="0">
                <a:latin typeface="Times New Roman" pitchFamily="18" charset="0"/>
                <a:cs typeface="Times New Roman" pitchFamily="18" charset="0"/>
              </a:rPr>
              <a:t>=</a:t>
            </a:r>
            <a:r>
              <a:rPr lang="fr-FR" sz="2400" b="1" dirty="0" smtClean="0">
                <a:latin typeface="Times New Roman" pitchFamily="18" charset="0"/>
                <a:cs typeface="Times New Roman" pitchFamily="18" charset="0"/>
              </a:rPr>
              <a:t>1600 </a:t>
            </a:r>
            <a:r>
              <a:rPr lang="ar-DZ" sz="2400" b="1" dirty="0" smtClean="0">
                <a:latin typeface="Times New Roman" pitchFamily="18" charset="0"/>
                <a:cs typeface="Times New Roman" pitchFamily="18" charset="0"/>
              </a:rPr>
              <a:t>طن</a:t>
            </a:r>
            <a:endParaRPr lang="fr-FR" sz="2400" b="1" dirty="0">
              <a:latin typeface="Times New Roman" pitchFamily="18" charset="0"/>
              <a:cs typeface="Times New Roman" pitchFamily="18" charset="0"/>
            </a:endParaRPr>
          </a:p>
        </p:txBody>
      </p:sp>
      <p:sp>
        <p:nvSpPr>
          <p:cNvPr id="6" name="Rectangle 5"/>
          <p:cNvSpPr/>
          <p:nvPr/>
        </p:nvSpPr>
        <p:spPr>
          <a:xfrm>
            <a:off x="533400" y="228600"/>
            <a:ext cx="7396577" cy="584775"/>
          </a:xfrm>
          <a:prstGeom prst="rect">
            <a:avLst/>
          </a:prstGeom>
        </p:spPr>
        <p:txBody>
          <a:bodyPr wrap="none">
            <a:spAutoFit/>
          </a:bodyPr>
          <a:lstStyle/>
          <a:p>
            <a:r>
              <a:rPr lang="ar-DZ" sz="3200" b="1" dirty="0" smtClean="0">
                <a:solidFill>
                  <a:srgbClr val="FF0000"/>
                </a:solidFill>
                <a:latin typeface="Times New Roman" pitchFamily="18" charset="0"/>
                <a:cs typeface="Times New Roman" pitchFamily="18" charset="0"/>
              </a:rPr>
              <a:t>توزيع الأسطول البحري العالمي حسب البضائع المنقولة</a:t>
            </a:r>
            <a:endParaRPr lang="fr-FR" sz="3200"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2400" y="228600"/>
            <a:ext cx="8686800" cy="609599"/>
          </a:xfrm>
        </p:spPr>
        <p:txBody>
          <a:bodyPr/>
          <a:lstStyle/>
          <a:p>
            <a:pPr algn="r" rtl="1">
              <a:buNone/>
            </a:pPr>
            <a:r>
              <a:rPr lang="ar-DZ" b="1" dirty="0" smtClean="0">
                <a:solidFill>
                  <a:srgbClr val="FF0000"/>
                </a:solidFill>
                <a:latin typeface="Times New Roman" pitchFamily="18" charset="0"/>
                <a:cs typeface="Times New Roman" pitchFamily="18" charset="0"/>
              </a:rPr>
              <a:t>ترتيب الأسطول البحري حسب راية التسجيل والحمولة القصوى</a:t>
            </a:r>
            <a:endParaRPr lang="fr-FR" b="1" dirty="0">
              <a:solidFill>
                <a:srgbClr val="FF0000"/>
              </a:solidFill>
              <a:latin typeface="Times New Roman" pitchFamily="18" charset="0"/>
              <a:cs typeface="Times New Roman" pitchFamily="18" charset="0"/>
            </a:endParaRPr>
          </a:p>
        </p:txBody>
      </p:sp>
      <p:graphicFrame>
        <p:nvGraphicFramePr>
          <p:cNvPr id="4" name="Tableau 3"/>
          <p:cNvGraphicFramePr>
            <a:graphicFrameLocks noGrp="1"/>
          </p:cNvGraphicFramePr>
          <p:nvPr/>
        </p:nvGraphicFramePr>
        <p:xfrm>
          <a:off x="152400" y="867086"/>
          <a:ext cx="8915400" cy="6260592"/>
        </p:xfrm>
        <a:graphic>
          <a:graphicData uri="http://schemas.openxmlformats.org/drawingml/2006/table">
            <a:tbl>
              <a:tblPr/>
              <a:tblGrid>
                <a:gridCol w="1066800"/>
                <a:gridCol w="3390900"/>
                <a:gridCol w="2247900"/>
                <a:gridCol w="2209800"/>
              </a:tblGrid>
              <a:tr h="0">
                <a:tc>
                  <a:txBody>
                    <a:bodyPr/>
                    <a:lstStyle/>
                    <a:p>
                      <a:pPr marL="0" marR="0" algn="just">
                        <a:lnSpc>
                          <a:spcPct val="115000"/>
                        </a:lnSpc>
                        <a:spcBef>
                          <a:spcPts val="0"/>
                        </a:spcBef>
                        <a:spcAft>
                          <a:spcPts val="0"/>
                        </a:spcAft>
                      </a:pPr>
                      <a:r>
                        <a:rPr lang="fr-FR" sz="2400" b="1" u="none" dirty="0">
                          <a:solidFill>
                            <a:srgbClr val="222222"/>
                          </a:solidFill>
                          <a:latin typeface="Times New Roman"/>
                          <a:ea typeface="Times New Roman"/>
                          <a:cs typeface="Arial"/>
                        </a:rPr>
                        <a:t>Rang</a:t>
                      </a:r>
                      <a:endParaRPr lang="fr-FR" sz="2800" b="1" u="none" dirty="0">
                        <a:latin typeface="Calibri"/>
                        <a:ea typeface="Calibri"/>
                        <a:cs typeface="Arial"/>
                      </a:endParaRPr>
                    </a:p>
                  </a:txBody>
                  <a:tcPr marL="60960" marR="200025"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EAECF0"/>
                    </a:solidFill>
                  </a:tcPr>
                </a:tc>
                <a:tc>
                  <a:txBody>
                    <a:bodyPr/>
                    <a:lstStyle/>
                    <a:p>
                      <a:pPr marL="0" marR="0" algn="just">
                        <a:lnSpc>
                          <a:spcPct val="115000"/>
                        </a:lnSpc>
                        <a:spcBef>
                          <a:spcPts val="0"/>
                        </a:spcBef>
                        <a:spcAft>
                          <a:spcPts val="0"/>
                        </a:spcAft>
                      </a:pPr>
                      <a:r>
                        <a:rPr lang="fr-FR" sz="2400" b="1" u="none" dirty="0">
                          <a:solidFill>
                            <a:srgbClr val="222222"/>
                          </a:solidFill>
                          <a:latin typeface="Times New Roman"/>
                          <a:ea typeface="Times New Roman"/>
                          <a:cs typeface="Arial"/>
                        </a:rPr>
                        <a:t>Pays d'immatriculation</a:t>
                      </a:r>
                      <a:endParaRPr lang="fr-FR" sz="2800" b="1" u="none" dirty="0">
                        <a:latin typeface="Calibri"/>
                        <a:ea typeface="Calibri"/>
                        <a:cs typeface="Arial"/>
                      </a:endParaRPr>
                    </a:p>
                  </a:txBody>
                  <a:tcPr marL="60960" marR="200025"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EAECF0"/>
                    </a:solidFill>
                  </a:tcPr>
                </a:tc>
                <a:tc>
                  <a:txBody>
                    <a:bodyPr/>
                    <a:lstStyle/>
                    <a:p>
                      <a:pPr marL="0" marR="0" algn="just">
                        <a:lnSpc>
                          <a:spcPct val="115000"/>
                        </a:lnSpc>
                        <a:spcBef>
                          <a:spcPts val="0"/>
                        </a:spcBef>
                        <a:spcAft>
                          <a:spcPts val="0"/>
                        </a:spcAft>
                      </a:pPr>
                      <a:r>
                        <a:rPr lang="fr-FR" sz="2400" b="1" u="none" dirty="0">
                          <a:solidFill>
                            <a:srgbClr val="0B0080"/>
                          </a:solidFill>
                          <a:latin typeface="Times New Roman"/>
                          <a:ea typeface="Times New Roman"/>
                          <a:cs typeface="Arial"/>
                          <a:hlinkClick r:id="rId2" tooltip="Port en lourd"/>
                        </a:rPr>
                        <a:t>Port en lourd</a:t>
                      </a:r>
                      <a:endParaRPr lang="fr-FR" sz="2800" b="1" u="none" dirty="0">
                        <a:latin typeface="Calibri"/>
                        <a:ea typeface="Calibri"/>
                        <a:cs typeface="Arial"/>
                      </a:endParaRPr>
                    </a:p>
                  </a:txBody>
                  <a:tcPr marL="60960" marR="200025"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EAECF0"/>
                    </a:solidFill>
                  </a:tcPr>
                </a:tc>
                <a:tc>
                  <a:txBody>
                    <a:bodyPr/>
                    <a:lstStyle/>
                    <a:p>
                      <a:pPr marL="0" marR="0" algn="just">
                        <a:lnSpc>
                          <a:spcPct val="115000"/>
                        </a:lnSpc>
                        <a:spcBef>
                          <a:spcPts val="0"/>
                        </a:spcBef>
                        <a:spcAft>
                          <a:spcPts val="0"/>
                        </a:spcAft>
                      </a:pPr>
                      <a:r>
                        <a:rPr lang="fr-FR" sz="2400" b="1" u="none" dirty="0" smtClean="0">
                          <a:solidFill>
                            <a:srgbClr val="222222"/>
                          </a:solidFill>
                          <a:latin typeface="Times New Roman"/>
                          <a:ea typeface="Times New Roman"/>
                          <a:cs typeface="Arial"/>
                        </a:rPr>
                        <a:t>Nº </a:t>
                      </a:r>
                      <a:r>
                        <a:rPr lang="fr-FR" sz="2400" b="1" u="none" dirty="0">
                          <a:solidFill>
                            <a:srgbClr val="222222"/>
                          </a:solidFill>
                          <a:latin typeface="Times New Roman"/>
                          <a:ea typeface="Times New Roman"/>
                          <a:cs typeface="Arial"/>
                        </a:rPr>
                        <a:t>de navires</a:t>
                      </a:r>
                      <a:endParaRPr lang="fr-FR" sz="2800" b="1" u="none" dirty="0">
                        <a:latin typeface="Calibri"/>
                        <a:ea typeface="Calibri"/>
                        <a:cs typeface="Arial"/>
                      </a:endParaRPr>
                    </a:p>
                  </a:txBody>
                  <a:tcPr marL="60960" marR="200025"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EAECF0"/>
                    </a:solidFill>
                  </a:tcPr>
                </a:tc>
              </a:tr>
              <a:tr h="0">
                <a:tc>
                  <a:txBody>
                    <a:bodyPr/>
                    <a:lstStyle/>
                    <a:p>
                      <a:pPr marL="0" marR="0" algn="just">
                        <a:lnSpc>
                          <a:spcPct val="115000"/>
                        </a:lnSpc>
                        <a:spcBef>
                          <a:spcPts val="0"/>
                        </a:spcBef>
                        <a:spcAft>
                          <a:spcPts val="0"/>
                        </a:spcAft>
                      </a:pPr>
                      <a:r>
                        <a:rPr lang="fr-FR" sz="2400" b="1" u="none">
                          <a:solidFill>
                            <a:srgbClr val="222222"/>
                          </a:solidFill>
                          <a:latin typeface="Times New Roman"/>
                          <a:ea typeface="Times New Roman"/>
                          <a:cs typeface="Arial"/>
                        </a:rPr>
                        <a:t>1</a:t>
                      </a:r>
                      <a:endParaRPr lang="fr-FR" sz="2800" b="1" u="none">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15000"/>
                        </a:lnSpc>
                        <a:spcBef>
                          <a:spcPts val="0"/>
                        </a:spcBef>
                        <a:spcAft>
                          <a:spcPts val="0"/>
                        </a:spcAft>
                      </a:pPr>
                      <a:r>
                        <a:rPr lang="fr-FR" sz="2400" b="1" u="none" dirty="0">
                          <a:solidFill>
                            <a:srgbClr val="222222"/>
                          </a:solidFill>
                          <a:latin typeface="Times New Roman"/>
                          <a:ea typeface="Times New Roman"/>
                          <a:cs typeface="Arial"/>
                        </a:rPr>
                        <a:t> </a:t>
                      </a:r>
                      <a:r>
                        <a:rPr lang="fr-FR" sz="2400" b="1" u="none" dirty="0">
                          <a:solidFill>
                            <a:srgbClr val="0B0080"/>
                          </a:solidFill>
                          <a:latin typeface="Times New Roman"/>
                          <a:ea typeface="Times New Roman"/>
                          <a:cs typeface="Arial"/>
                          <a:hlinkClick r:id="rId3" tooltip="Panama"/>
                        </a:rPr>
                        <a:t>Panama</a:t>
                      </a:r>
                      <a:endParaRPr lang="fr-FR" sz="2800" b="1" u="none" dirty="0">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15000"/>
                        </a:lnSpc>
                        <a:spcBef>
                          <a:spcPts val="0"/>
                        </a:spcBef>
                        <a:spcAft>
                          <a:spcPts val="0"/>
                        </a:spcAft>
                      </a:pPr>
                      <a:r>
                        <a:rPr lang="fr-FR" sz="2400" b="1" u="none">
                          <a:solidFill>
                            <a:srgbClr val="222222"/>
                          </a:solidFill>
                          <a:latin typeface="Times New Roman"/>
                          <a:ea typeface="Times New Roman"/>
                          <a:cs typeface="Arial"/>
                        </a:rPr>
                        <a:t>343 397 t</a:t>
                      </a:r>
                      <a:endParaRPr lang="fr-FR" sz="2800" b="1" u="none">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15000"/>
                        </a:lnSpc>
                        <a:spcBef>
                          <a:spcPts val="0"/>
                        </a:spcBef>
                        <a:spcAft>
                          <a:spcPts val="0"/>
                        </a:spcAft>
                      </a:pPr>
                      <a:r>
                        <a:rPr lang="fr-FR" sz="2400" b="1" u="none">
                          <a:solidFill>
                            <a:srgbClr val="222222"/>
                          </a:solidFill>
                          <a:latin typeface="Times New Roman"/>
                          <a:ea typeface="Times New Roman"/>
                          <a:cs typeface="Arial"/>
                        </a:rPr>
                        <a:t>8052 navires</a:t>
                      </a:r>
                      <a:endParaRPr lang="fr-FR" sz="2800" b="1" u="none">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0">
                <a:tc>
                  <a:txBody>
                    <a:bodyPr/>
                    <a:lstStyle/>
                    <a:p>
                      <a:pPr marL="0" marR="0" algn="just">
                        <a:lnSpc>
                          <a:spcPct val="115000"/>
                        </a:lnSpc>
                        <a:spcBef>
                          <a:spcPts val="0"/>
                        </a:spcBef>
                        <a:spcAft>
                          <a:spcPts val="0"/>
                        </a:spcAft>
                      </a:pPr>
                      <a:r>
                        <a:rPr lang="fr-FR" sz="2400" b="1" u="none">
                          <a:solidFill>
                            <a:srgbClr val="222222"/>
                          </a:solidFill>
                          <a:latin typeface="Times New Roman"/>
                          <a:ea typeface="Times New Roman"/>
                          <a:cs typeface="Arial"/>
                        </a:rPr>
                        <a:t>2</a:t>
                      </a:r>
                      <a:endParaRPr lang="fr-FR" sz="2800" b="1" u="none">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00000"/>
                        </a:lnSpc>
                        <a:spcBef>
                          <a:spcPts val="0"/>
                        </a:spcBef>
                        <a:spcAft>
                          <a:spcPts val="0"/>
                        </a:spcAft>
                      </a:pPr>
                      <a:r>
                        <a:rPr lang="fr-FR" sz="2400" b="1" u="none" dirty="0">
                          <a:solidFill>
                            <a:srgbClr val="222222"/>
                          </a:solidFill>
                          <a:latin typeface="Times New Roman"/>
                          <a:ea typeface="Times New Roman"/>
                          <a:cs typeface="Arial"/>
                        </a:rPr>
                        <a:t> </a:t>
                      </a:r>
                      <a:r>
                        <a:rPr lang="fr-FR" sz="2400" b="1" u="none" dirty="0">
                          <a:solidFill>
                            <a:srgbClr val="0B0080"/>
                          </a:solidFill>
                          <a:latin typeface="Times New Roman"/>
                          <a:ea typeface="Times New Roman"/>
                          <a:cs typeface="Arial"/>
                          <a:hlinkClick r:id="rId4" tooltip="Liberia"/>
                        </a:rPr>
                        <a:t>Liberia</a:t>
                      </a:r>
                      <a:endParaRPr lang="fr-FR" sz="2800" b="1" u="none" dirty="0">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15000"/>
                        </a:lnSpc>
                        <a:spcBef>
                          <a:spcPts val="0"/>
                        </a:spcBef>
                        <a:spcAft>
                          <a:spcPts val="0"/>
                        </a:spcAft>
                      </a:pPr>
                      <a:r>
                        <a:rPr lang="fr-FR" sz="2400" b="1" u="none">
                          <a:solidFill>
                            <a:srgbClr val="222222"/>
                          </a:solidFill>
                          <a:latin typeface="Times New Roman"/>
                          <a:ea typeface="Times New Roman"/>
                          <a:cs typeface="Arial"/>
                        </a:rPr>
                        <a:t>219 397 t</a:t>
                      </a:r>
                      <a:endParaRPr lang="fr-FR" sz="2800" b="1" u="none">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15000"/>
                        </a:lnSpc>
                        <a:spcBef>
                          <a:spcPts val="0"/>
                        </a:spcBef>
                        <a:spcAft>
                          <a:spcPts val="0"/>
                        </a:spcAft>
                      </a:pPr>
                      <a:r>
                        <a:rPr lang="fr-FR" sz="2400" b="1" u="none">
                          <a:solidFill>
                            <a:srgbClr val="222222"/>
                          </a:solidFill>
                          <a:latin typeface="Times New Roman"/>
                          <a:ea typeface="Times New Roman"/>
                          <a:cs typeface="Arial"/>
                        </a:rPr>
                        <a:t>3296 navires</a:t>
                      </a:r>
                      <a:endParaRPr lang="fr-FR" sz="2800" b="1" u="none">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0">
                <a:tc>
                  <a:txBody>
                    <a:bodyPr/>
                    <a:lstStyle/>
                    <a:p>
                      <a:pPr marL="0" marR="0" algn="just">
                        <a:lnSpc>
                          <a:spcPct val="115000"/>
                        </a:lnSpc>
                        <a:spcBef>
                          <a:spcPts val="0"/>
                        </a:spcBef>
                        <a:spcAft>
                          <a:spcPts val="0"/>
                        </a:spcAft>
                      </a:pPr>
                      <a:r>
                        <a:rPr lang="fr-FR" sz="2400" b="1" u="none">
                          <a:solidFill>
                            <a:srgbClr val="222222"/>
                          </a:solidFill>
                          <a:latin typeface="Times New Roman"/>
                          <a:ea typeface="Times New Roman"/>
                          <a:cs typeface="Arial"/>
                        </a:rPr>
                        <a:t>3</a:t>
                      </a:r>
                      <a:endParaRPr lang="fr-FR" sz="2800" b="1" u="none">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15000"/>
                        </a:lnSpc>
                        <a:spcBef>
                          <a:spcPts val="0"/>
                        </a:spcBef>
                        <a:spcAft>
                          <a:spcPts val="0"/>
                        </a:spcAft>
                      </a:pPr>
                      <a:r>
                        <a:rPr lang="fr-FR" sz="2400" b="1" u="none" dirty="0">
                          <a:solidFill>
                            <a:srgbClr val="222222"/>
                          </a:solidFill>
                          <a:latin typeface="Times New Roman"/>
                          <a:ea typeface="Times New Roman"/>
                          <a:cs typeface="Arial"/>
                        </a:rPr>
                        <a:t> </a:t>
                      </a:r>
                      <a:r>
                        <a:rPr lang="fr-FR" sz="2400" b="1" u="none" dirty="0">
                          <a:solidFill>
                            <a:srgbClr val="0B0080"/>
                          </a:solidFill>
                          <a:latin typeface="Times New Roman"/>
                          <a:ea typeface="Times New Roman"/>
                          <a:cs typeface="Arial"/>
                          <a:hlinkClick r:id="rId5" tooltip="Îles Marshall"/>
                        </a:rPr>
                        <a:t>Îles Marshall</a:t>
                      </a:r>
                      <a:endParaRPr lang="fr-FR" sz="2800" b="1" u="none" dirty="0">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15000"/>
                        </a:lnSpc>
                        <a:spcBef>
                          <a:spcPts val="0"/>
                        </a:spcBef>
                        <a:spcAft>
                          <a:spcPts val="0"/>
                        </a:spcAft>
                      </a:pPr>
                      <a:r>
                        <a:rPr lang="fr-FR" sz="2400" b="1" u="none">
                          <a:solidFill>
                            <a:srgbClr val="222222"/>
                          </a:solidFill>
                          <a:latin typeface="Times New Roman"/>
                          <a:ea typeface="Times New Roman"/>
                          <a:cs typeface="Arial"/>
                        </a:rPr>
                        <a:t>216 616 t</a:t>
                      </a:r>
                      <a:endParaRPr lang="fr-FR" sz="2800" b="1" u="none">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15000"/>
                        </a:lnSpc>
                        <a:spcBef>
                          <a:spcPts val="0"/>
                        </a:spcBef>
                        <a:spcAft>
                          <a:spcPts val="0"/>
                        </a:spcAft>
                      </a:pPr>
                      <a:r>
                        <a:rPr lang="fr-FR" sz="2400" b="1" u="none">
                          <a:solidFill>
                            <a:srgbClr val="222222"/>
                          </a:solidFill>
                          <a:latin typeface="Times New Roman"/>
                          <a:ea typeface="Times New Roman"/>
                          <a:cs typeface="Arial"/>
                        </a:rPr>
                        <a:t>3199 navires</a:t>
                      </a:r>
                      <a:endParaRPr lang="fr-FR" sz="2800" b="1" u="none">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105796">
                <a:tc>
                  <a:txBody>
                    <a:bodyPr/>
                    <a:lstStyle/>
                    <a:p>
                      <a:pPr marL="0" marR="0" algn="just">
                        <a:lnSpc>
                          <a:spcPct val="115000"/>
                        </a:lnSpc>
                        <a:spcBef>
                          <a:spcPts val="0"/>
                        </a:spcBef>
                        <a:spcAft>
                          <a:spcPts val="0"/>
                        </a:spcAft>
                      </a:pPr>
                      <a:r>
                        <a:rPr lang="fr-FR" sz="2400" b="1" u="none">
                          <a:solidFill>
                            <a:srgbClr val="222222"/>
                          </a:solidFill>
                          <a:latin typeface="Times New Roman"/>
                          <a:ea typeface="Times New Roman"/>
                          <a:cs typeface="Arial"/>
                        </a:rPr>
                        <a:t>4</a:t>
                      </a:r>
                      <a:endParaRPr lang="fr-FR" sz="2800" b="1" u="none">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15000"/>
                        </a:lnSpc>
                        <a:spcBef>
                          <a:spcPts val="0"/>
                        </a:spcBef>
                        <a:spcAft>
                          <a:spcPts val="0"/>
                        </a:spcAft>
                      </a:pPr>
                      <a:r>
                        <a:rPr lang="fr-FR" sz="2400" b="1" u="none" dirty="0">
                          <a:solidFill>
                            <a:srgbClr val="222222"/>
                          </a:solidFill>
                          <a:latin typeface="Times New Roman"/>
                          <a:ea typeface="Times New Roman"/>
                          <a:cs typeface="Arial"/>
                        </a:rPr>
                        <a:t> </a:t>
                      </a:r>
                      <a:r>
                        <a:rPr lang="fr-FR" sz="2400" b="1" u="none" dirty="0">
                          <a:solidFill>
                            <a:srgbClr val="0B0080"/>
                          </a:solidFill>
                          <a:latin typeface="Times New Roman"/>
                          <a:ea typeface="Times New Roman"/>
                          <a:cs typeface="Arial"/>
                          <a:hlinkClick r:id="rId6" tooltip="Hong Kong"/>
                        </a:rPr>
                        <a:t>Hong Kong</a:t>
                      </a:r>
                      <a:endParaRPr lang="fr-FR" sz="2800" b="1" u="none" dirty="0">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15000"/>
                        </a:lnSpc>
                        <a:spcBef>
                          <a:spcPts val="0"/>
                        </a:spcBef>
                        <a:spcAft>
                          <a:spcPts val="0"/>
                        </a:spcAft>
                      </a:pPr>
                      <a:r>
                        <a:rPr lang="fr-FR" sz="2400" b="1" u="none" dirty="0">
                          <a:solidFill>
                            <a:srgbClr val="222222"/>
                          </a:solidFill>
                          <a:latin typeface="Times New Roman"/>
                          <a:ea typeface="Times New Roman"/>
                          <a:cs typeface="Arial"/>
                        </a:rPr>
                        <a:t>173 318 t</a:t>
                      </a:r>
                      <a:endParaRPr lang="fr-FR" sz="2800" b="1" u="none" dirty="0">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15000"/>
                        </a:lnSpc>
                        <a:spcBef>
                          <a:spcPts val="0"/>
                        </a:spcBef>
                        <a:spcAft>
                          <a:spcPts val="0"/>
                        </a:spcAft>
                      </a:pPr>
                      <a:r>
                        <a:rPr lang="fr-FR" sz="2400" b="1" u="none">
                          <a:solidFill>
                            <a:srgbClr val="222222"/>
                          </a:solidFill>
                          <a:latin typeface="Times New Roman"/>
                          <a:ea typeface="Times New Roman"/>
                          <a:cs typeface="Arial"/>
                        </a:rPr>
                        <a:t>2576 navires</a:t>
                      </a:r>
                      <a:endParaRPr lang="fr-FR" sz="2800" b="1" u="none">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0">
                <a:tc>
                  <a:txBody>
                    <a:bodyPr/>
                    <a:lstStyle/>
                    <a:p>
                      <a:pPr marL="0" marR="0" algn="just">
                        <a:lnSpc>
                          <a:spcPct val="115000"/>
                        </a:lnSpc>
                        <a:spcBef>
                          <a:spcPts val="0"/>
                        </a:spcBef>
                        <a:spcAft>
                          <a:spcPts val="0"/>
                        </a:spcAft>
                      </a:pPr>
                      <a:r>
                        <a:rPr lang="fr-FR" sz="2400" b="1" u="none">
                          <a:solidFill>
                            <a:srgbClr val="222222"/>
                          </a:solidFill>
                          <a:latin typeface="Times New Roman"/>
                          <a:ea typeface="Times New Roman"/>
                          <a:cs typeface="Arial"/>
                        </a:rPr>
                        <a:t>5</a:t>
                      </a:r>
                      <a:endParaRPr lang="fr-FR" sz="2800" b="1" u="none">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15000"/>
                        </a:lnSpc>
                        <a:spcBef>
                          <a:spcPts val="0"/>
                        </a:spcBef>
                        <a:spcAft>
                          <a:spcPts val="0"/>
                        </a:spcAft>
                      </a:pPr>
                      <a:r>
                        <a:rPr lang="fr-FR" sz="2400" b="1" u="none" dirty="0">
                          <a:solidFill>
                            <a:srgbClr val="222222"/>
                          </a:solidFill>
                          <a:latin typeface="Times New Roman"/>
                          <a:ea typeface="Times New Roman"/>
                          <a:cs typeface="Arial"/>
                        </a:rPr>
                        <a:t> </a:t>
                      </a:r>
                      <a:r>
                        <a:rPr lang="fr-FR" sz="2400" b="1" u="none" dirty="0">
                          <a:solidFill>
                            <a:srgbClr val="0B0080"/>
                          </a:solidFill>
                          <a:latin typeface="Times New Roman"/>
                          <a:ea typeface="Times New Roman"/>
                          <a:cs typeface="Arial"/>
                          <a:hlinkClick r:id="rId7" tooltip="Singapour"/>
                        </a:rPr>
                        <a:t>Singapour</a:t>
                      </a:r>
                      <a:endParaRPr lang="fr-FR" sz="2800" b="1" u="none" dirty="0">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15000"/>
                        </a:lnSpc>
                        <a:spcBef>
                          <a:spcPts val="0"/>
                        </a:spcBef>
                        <a:spcAft>
                          <a:spcPts val="0"/>
                        </a:spcAft>
                      </a:pPr>
                      <a:r>
                        <a:rPr lang="fr-FR" sz="2400" b="1" u="none">
                          <a:solidFill>
                            <a:srgbClr val="222222"/>
                          </a:solidFill>
                          <a:latin typeface="Times New Roman"/>
                          <a:ea typeface="Times New Roman"/>
                          <a:cs typeface="Arial"/>
                        </a:rPr>
                        <a:t>124 238 t</a:t>
                      </a:r>
                      <a:endParaRPr lang="fr-FR" sz="2800" b="1" u="none">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15000"/>
                        </a:lnSpc>
                        <a:spcBef>
                          <a:spcPts val="0"/>
                        </a:spcBef>
                        <a:spcAft>
                          <a:spcPts val="0"/>
                        </a:spcAft>
                      </a:pPr>
                      <a:r>
                        <a:rPr lang="fr-FR" sz="2400" b="1" u="none">
                          <a:solidFill>
                            <a:srgbClr val="222222"/>
                          </a:solidFill>
                          <a:latin typeface="Times New Roman"/>
                          <a:ea typeface="Times New Roman"/>
                          <a:cs typeface="Arial"/>
                        </a:rPr>
                        <a:t>3558 navires</a:t>
                      </a:r>
                      <a:endParaRPr lang="fr-FR" sz="2800" b="1" u="none">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0">
                <a:tc>
                  <a:txBody>
                    <a:bodyPr/>
                    <a:lstStyle/>
                    <a:p>
                      <a:pPr marL="0" marR="0" algn="just">
                        <a:lnSpc>
                          <a:spcPct val="115000"/>
                        </a:lnSpc>
                        <a:spcBef>
                          <a:spcPts val="0"/>
                        </a:spcBef>
                        <a:spcAft>
                          <a:spcPts val="0"/>
                        </a:spcAft>
                      </a:pPr>
                      <a:r>
                        <a:rPr lang="fr-FR" sz="2400" b="1" u="none">
                          <a:solidFill>
                            <a:srgbClr val="222222"/>
                          </a:solidFill>
                          <a:latin typeface="Times New Roman"/>
                          <a:ea typeface="Times New Roman"/>
                          <a:cs typeface="Arial"/>
                        </a:rPr>
                        <a:t>6</a:t>
                      </a:r>
                      <a:endParaRPr lang="fr-FR" sz="2800" b="1" u="none">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15000"/>
                        </a:lnSpc>
                        <a:spcBef>
                          <a:spcPts val="0"/>
                        </a:spcBef>
                        <a:spcAft>
                          <a:spcPts val="0"/>
                        </a:spcAft>
                      </a:pPr>
                      <a:r>
                        <a:rPr lang="fr-FR" sz="2400" b="1" u="none">
                          <a:solidFill>
                            <a:srgbClr val="222222"/>
                          </a:solidFill>
                          <a:latin typeface="Times New Roman"/>
                          <a:ea typeface="Times New Roman"/>
                          <a:cs typeface="Arial"/>
                        </a:rPr>
                        <a:t> </a:t>
                      </a:r>
                      <a:r>
                        <a:rPr lang="fr-FR" sz="2400" b="1" u="none">
                          <a:solidFill>
                            <a:srgbClr val="0B0080"/>
                          </a:solidFill>
                          <a:latin typeface="Times New Roman"/>
                          <a:ea typeface="Times New Roman"/>
                          <a:cs typeface="Arial"/>
                          <a:hlinkClick r:id="rId8" tooltip="Malte"/>
                        </a:rPr>
                        <a:t>Malte</a:t>
                      </a:r>
                      <a:endParaRPr lang="fr-FR" sz="2800" b="1" u="none">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15000"/>
                        </a:lnSpc>
                        <a:spcBef>
                          <a:spcPts val="0"/>
                        </a:spcBef>
                        <a:spcAft>
                          <a:spcPts val="0"/>
                        </a:spcAft>
                      </a:pPr>
                      <a:r>
                        <a:rPr lang="fr-FR" sz="2400" b="1" u="none">
                          <a:solidFill>
                            <a:srgbClr val="222222"/>
                          </a:solidFill>
                          <a:latin typeface="Times New Roman"/>
                          <a:ea typeface="Times New Roman"/>
                          <a:cs typeface="Arial"/>
                        </a:rPr>
                        <a:t>99 216 t</a:t>
                      </a:r>
                      <a:endParaRPr lang="fr-FR" sz="2800" b="1" u="none">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15000"/>
                        </a:lnSpc>
                        <a:spcBef>
                          <a:spcPts val="0"/>
                        </a:spcBef>
                        <a:spcAft>
                          <a:spcPts val="0"/>
                        </a:spcAft>
                      </a:pPr>
                      <a:r>
                        <a:rPr lang="fr-FR" sz="2400" b="1" u="none">
                          <a:solidFill>
                            <a:srgbClr val="222222"/>
                          </a:solidFill>
                          <a:latin typeface="Times New Roman"/>
                          <a:ea typeface="Times New Roman"/>
                          <a:cs typeface="Arial"/>
                        </a:rPr>
                        <a:t>2170 navires</a:t>
                      </a:r>
                      <a:endParaRPr lang="fr-FR" sz="2800" b="1" u="none">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108844">
                <a:tc>
                  <a:txBody>
                    <a:bodyPr/>
                    <a:lstStyle/>
                    <a:p>
                      <a:pPr marL="0" marR="0" algn="just">
                        <a:lnSpc>
                          <a:spcPct val="115000"/>
                        </a:lnSpc>
                        <a:spcBef>
                          <a:spcPts val="0"/>
                        </a:spcBef>
                        <a:spcAft>
                          <a:spcPts val="0"/>
                        </a:spcAft>
                      </a:pPr>
                      <a:r>
                        <a:rPr lang="fr-FR" sz="2400" b="1" u="none">
                          <a:solidFill>
                            <a:srgbClr val="222222"/>
                          </a:solidFill>
                          <a:latin typeface="Times New Roman"/>
                          <a:ea typeface="Times New Roman"/>
                          <a:cs typeface="Arial"/>
                        </a:rPr>
                        <a:t>7</a:t>
                      </a:r>
                      <a:endParaRPr lang="fr-FR" sz="2800" b="1" u="none">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15000"/>
                        </a:lnSpc>
                        <a:spcBef>
                          <a:spcPts val="0"/>
                        </a:spcBef>
                        <a:spcAft>
                          <a:spcPts val="0"/>
                        </a:spcAft>
                      </a:pPr>
                      <a:r>
                        <a:rPr lang="fr-FR" sz="2400" b="1" u="none" dirty="0">
                          <a:solidFill>
                            <a:srgbClr val="222222"/>
                          </a:solidFill>
                          <a:latin typeface="Times New Roman"/>
                          <a:ea typeface="Times New Roman"/>
                          <a:cs typeface="Arial"/>
                        </a:rPr>
                        <a:t> </a:t>
                      </a:r>
                      <a:r>
                        <a:rPr lang="fr-FR" sz="2400" b="1" u="none" dirty="0">
                          <a:solidFill>
                            <a:srgbClr val="0B0080"/>
                          </a:solidFill>
                          <a:latin typeface="Times New Roman"/>
                          <a:ea typeface="Times New Roman"/>
                          <a:cs typeface="Arial"/>
                          <a:hlinkClick r:id="rId9" tooltip="Bahamas"/>
                        </a:rPr>
                        <a:t>Bahamas</a:t>
                      </a:r>
                      <a:endParaRPr lang="fr-FR" sz="2800" b="1" u="none" dirty="0">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15000"/>
                        </a:lnSpc>
                        <a:spcBef>
                          <a:spcPts val="0"/>
                        </a:spcBef>
                        <a:spcAft>
                          <a:spcPts val="0"/>
                        </a:spcAft>
                      </a:pPr>
                      <a:r>
                        <a:rPr lang="fr-FR" sz="2400" b="1" u="none">
                          <a:solidFill>
                            <a:srgbClr val="222222"/>
                          </a:solidFill>
                          <a:latin typeface="Times New Roman"/>
                          <a:ea typeface="Times New Roman"/>
                          <a:cs typeface="Arial"/>
                        </a:rPr>
                        <a:t>79 842 t</a:t>
                      </a:r>
                      <a:endParaRPr lang="fr-FR" sz="2800" b="1" u="none">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15000"/>
                        </a:lnSpc>
                        <a:spcBef>
                          <a:spcPts val="0"/>
                        </a:spcBef>
                        <a:spcAft>
                          <a:spcPts val="0"/>
                        </a:spcAft>
                      </a:pPr>
                      <a:r>
                        <a:rPr lang="fr-FR" sz="2400" b="1" u="none">
                          <a:solidFill>
                            <a:srgbClr val="222222"/>
                          </a:solidFill>
                          <a:latin typeface="Times New Roman"/>
                          <a:ea typeface="Times New Roman"/>
                          <a:cs typeface="Arial"/>
                        </a:rPr>
                        <a:t>1440 navires</a:t>
                      </a:r>
                      <a:endParaRPr lang="fr-FR" sz="2800" b="1" u="none">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0">
                <a:tc>
                  <a:txBody>
                    <a:bodyPr/>
                    <a:lstStyle/>
                    <a:p>
                      <a:pPr marL="0" marR="0" algn="just">
                        <a:lnSpc>
                          <a:spcPct val="115000"/>
                        </a:lnSpc>
                        <a:spcBef>
                          <a:spcPts val="0"/>
                        </a:spcBef>
                        <a:spcAft>
                          <a:spcPts val="0"/>
                        </a:spcAft>
                      </a:pPr>
                      <a:r>
                        <a:rPr lang="fr-FR" sz="2400" b="1" u="none">
                          <a:solidFill>
                            <a:srgbClr val="222222"/>
                          </a:solidFill>
                          <a:latin typeface="Times New Roman"/>
                          <a:ea typeface="Times New Roman"/>
                          <a:cs typeface="Arial"/>
                        </a:rPr>
                        <a:t>8</a:t>
                      </a:r>
                      <a:endParaRPr lang="fr-FR" sz="2800" b="1" u="none">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15000"/>
                        </a:lnSpc>
                        <a:spcBef>
                          <a:spcPts val="0"/>
                        </a:spcBef>
                        <a:spcAft>
                          <a:spcPts val="0"/>
                        </a:spcAft>
                      </a:pPr>
                      <a:r>
                        <a:rPr lang="fr-FR" sz="2400" b="1" u="none">
                          <a:solidFill>
                            <a:srgbClr val="222222"/>
                          </a:solidFill>
                          <a:latin typeface="Times New Roman"/>
                          <a:ea typeface="Times New Roman"/>
                          <a:cs typeface="Arial"/>
                        </a:rPr>
                        <a:t> </a:t>
                      </a:r>
                      <a:r>
                        <a:rPr lang="fr-FR" sz="2400" b="1" u="none">
                          <a:solidFill>
                            <a:srgbClr val="0B0080"/>
                          </a:solidFill>
                          <a:latin typeface="Times New Roman"/>
                          <a:ea typeface="Times New Roman"/>
                          <a:cs typeface="Arial"/>
                          <a:hlinkClick r:id="rId10" tooltip="Chine"/>
                        </a:rPr>
                        <a:t>Chine</a:t>
                      </a:r>
                      <a:endParaRPr lang="fr-FR" sz="2800" b="1" u="none">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15000"/>
                        </a:lnSpc>
                        <a:spcBef>
                          <a:spcPts val="0"/>
                        </a:spcBef>
                        <a:spcAft>
                          <a:spcPts val="0"/>
                        </a:spcAft>
                      </a:pPr>
                      <a:r>
                        <a:rPr lang="fr-FR" sz="2400" b="1" u="none">
                          <a:solidFill>
                            <a:srgbClr val="222222"/>
                          </a:solidFill>
                          <a:latin typeface="Times New Roman"/>
                          <a:ea typeface="Times New Roman"/>
                          <a:cs typeface="Arial"/>
                        </a:rPr>
                        <a:t>78 400 t</a:t>
                      </a:r>
                      <a:endParaRPr lang="fr-FR" sz="2800" b="1" u="none">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15000"/>
                        </a:lnSpc>
                        <a:spcBef>
                          <a:spcPts val="0"/>
                        </a:spcBef>
                        <a:spcAft>
                          <a:spcPts val="0"/>
                        </a:spcAft>
                      </a:pPr>
                      <a:r>
                        <a:rPr lang="fr-FR" sz="2400" b="1" u="none" dirty="0">
                          <a:solidFill>
                            <a:srgbClr val="222222"/>
                          </a:solidFill>
                          <a:latin typeface="Times New Roman"/>
                          <a:ea typeface="Times New Roman"/>
                          <a:cs typeface="Arial"/>
                        </a:rPr>
                        <a:t>4287 navires</a:t>
                      </a:r>
                      <a:endParaRPr lang="fr-FR" sz="2800" b="1" u="none" dirty="0">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0">
                <a:tc>
                  <a:txBody>
                    <a:bodyPr/>
                    <a:lstStyle/>
                    <a:p>
                      <a:pPr marL="0" marR="0" algn="just">
                        <a:lnSpc>
                          <a:spcPct val="115000"/>
                        </a:lnSpc>
                        <a:spcBef>
                          <a:spcPts val="0"/>
                        </a:spcBef>
                        <a:spcAft>
                          <a:spcPts val="0"/>
                        </a:spcAft>
                      </a:pPr>
                      <a:r>
                        <a:rPr lang="fr-FR" sz="2400" b="1" u="none">
                          <a:solidFill>
                            <a:srgbClr val="222222"/>
                          </a:solidFill>
                          <a:latin typeface="Times New Roman"/>
                          <a:ea typeface="Times New Roman"/>
                          <a:cs typeface="Arial"/>
                        </a:rPr>
                        <a:t>9</a:t>
                      </a:r>
                      <a:endParaRPr lang="fr-FR" sz="2800" b="1" u="none">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15000"/>
                        </a:lnSpc>
                        <a:spcBef>
                          <a:spcPts val="0"/>
                        </a:spcBef>
                        <a:spcAft>
                          <a:spcPts val="0"/>
                        </a:spcAft>
                      </a:pPr>
                      <a:r>
                        <a:rPr lang="fr-FR" sz="2400" b="1" u="none">
                          <a:solidFill>
                            <a:srgbClr val="222222"/>
                          </a:solidFill>
                          <a:latin typeface="Times New Roman"/>
                          <a:ea typeface="Times New Roman"/>
                          <a:cs typeface="Arial"/>
                        </a:rPr>
                        <a:t> </a:t>
                      </a:r>
                      <a:r>
                        <a:rPr lang="fr-FR" sz="2400" b="1" u="none">
                          <a:solidFill>
                            <a:srgbClr val="0B0080"/>
                          </a:solidFill>
                          <a:latin typeface="Times New Roman"/>
                          <a:ea typeface="Times New Roman"/>
                          <a:cs typeface="Arial"/>
                          <a:hlinkClick r:id="rId11" tooltip="Grèce"/>
                        </a:rPr>
                        <a:t>Grèce</a:t>
                      </a:r>
                      <a:endParaRPr lang="fr-FR" sz="2800" b="1" u="none">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15000"/>
                        </a:lnSpc>
                        <a:spcBef>
                          <a:spcPts val="0"/>
                        </a:spcBef>
                        <a:spcAft>
                          <a:spcPts val="0"/>
                        </a:spcAft>
                      </a:pPr>
                      <a:r>
                        <a:rPr lang="fr-FR" sz="2400" b="1" u="none">
                          <a:solidFill>
                            <a:srgbClr val="222222"/>
                          </a:solidFill>
                          <a:latin typeface="Times New Roman"/>
                          <a:ea typeface="Times New Roman"/>
                          <a:cs typeface="Arial"/>
                        </a:rPr>
                        <a:t>74 638 t</a:t>
                      </a:r>
                      <a:endParaRPr lang="fr-FR" sz="2800" b="1" u="none">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15000"/>
                        </a:lnSpc>
                        <a:spcBef>
                          <a:spcPts val="0"/>
                        </a:spcBef>
                        <a:spcAft>
                          <a:spcPts val="0"/>
                        </a:spcAft>
                      </a:pPr>
                      <a:r>
                        <a:rPr lang="fr-FR" sz="2400" b="1" u="none">
                          <a:solidFill>
                            <a:srgbClr val="222222"/>
                          </a:solidFill>
                          <a:latin typeface="Times New Roman"/>
                          <a:ea typeface="Times New Roman"/>
                          <a:cs typeface="Arial"/>
                        </a:rPr>
                        <a:t>1364 navires</a:t>
                      </a:r>
                      <a:endParaRPr lang="fr-FR" sz="2800" b="1" u="none">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111892">
                <a:tc>
                  <a:txBody>
                    <a:bodyPr/>
                    <a:lstStyle/>
                    <a:p>
                      <a:pPr marL="0" marR="0" algn="just">
                        <a:lnSpc>
                          <a:spcPct val="115000"/>
                        </a:lnSpc>
                        <a:spcBef>
                          <a:spcPts val="0"/>
                        </a:spcBef>
                        <a:spcAft>
                          <a:spcPts val="0"/>
                        </a:spcAft>
                      </a:pPr>
                      <a:r>
                        <a:rPr lang="fr-FR" sz="2400" b="1" u="none">
                          <a:solidFill>
                            <a:srgbClr val="222222"/>
                          </a:solidFill>
                          <a:latin typeface="Times New Roman"/>
                          <a:ea typeface="Times New Roman"/>
                          <a:cs typeface="Arial"/>
                        </a:rPr>
                        <a:t>10</a:t>
                      </a:r>
                      <a:endParaRPr lang="fr-FR" sz="2800" b="1" u="none">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15000"/>
                        </a:lnSpc>
                        <a:spcBef>
                          <a:spcPts val="0"/>
                        </a:spcBef>
                        <a:spcAft>
                          <a:spcPts val="0"/>
                        </a:spcAft>
                      </a:pPr>
                      <a:r>
                        <a:rPr lang="fr-FR" sz="2400" b="1" u="none" dirty="0">
                          <a:solidFill>
                            <a:srgbClr val="222222"/>
                          </a:solidFill>
                          <a:latin typeface="Times New Roman"/>
                          <a:ea typeface="Times New Roman"/>
                          <a:cs typeface="Arial"/>
                        </a:rPr>
                        <a:t> </a:t>
                      </a:r>
                      <a:r>
                        <a:rPr lang="fr-FR" sz="2400" b="1" u="none" dirty="0">
                          <a:solidFill>
                            <a:srgbClr val="0B0080"/>
                          </a:solidFill>
                          <a:latin typeface="Times New Roman"/>
                          <a:ea typeface="Times New Roman"/>
                          <a:cs typeface="Arial"/>
                          <a:hlinkClick r:id="rId12" tooltip="Royaume-Uni"/>
                        </a:rPr>
                        <a:t>Royaume-Uni</a:t>
                      </a:r>
                      <a:endParaRPr lang="fr-FR" sz="2800" b="1" u="none" dirty="0">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15000"/>
                        </a:lnSpc>
                        <a:spcBef>
                          <a:spcPts val="0"/>
                        </a:spcBef>
                        <a:spcAft>
                          <a:spcPts val="0"/>
                        </a:spcAft>
                      </a:pPr>
                      <a:r>
                        <a:rPr lang="fr-FR" sz="2400" b="1" u="none">
                          <a:solidFill>
                            <a:srgbClr val="222222"/>
                          </a:solidFill>
                          <a:latin typeface="Times New Roman"/>
                          <a:ea typeface="Times New Roman"/>
                          <a:cs typeface="Arial"/>
                        </a:rPr>
                        <a:t>40 986 t</a:t>
                      </a:r>
                      <a:endParaRPr lang="fr-FR" sz="2800" b="1" u="none">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15000"/>
                        </a:lnSpc>
                        <a:spcBef>
                          <a:spcPts val="0"/>
                        </a:spcBef>
                        <a:spcAft>
                          <a:spcPts val="0"/>
                        </a:spcAft>
                      </a:pPr>
                      <a:r>
                        <a:rPr lang="fr-FR" sz="2400" b="1" u="none" dirty="0">
                          <a:solidFill>
                            <a:srgbClr val="222222"/>
                          </a:solidFill>
                          <a:latin typeface="Times New Roman"/>
                          <a:ea typeface="Times New Roman"/>
                          <a:cs typeface="Arial"/>
                        </a:rPr>
                        <a:t>1551 navires</a:t>
                      </a:r>
                      <a:endParaRPr lang="fr-FR" sz="2800" b="1" u="none" dirty="0">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87508">
                <a:tc>
                  <a:txBody>
                    <a:bodyPr/>
                    <a:lstStyle/>
                    <a:p>
                      <a:pPr marL="0" marR="0" algn="just">
                        <a:lnSpc>
                          <a:spcPct val="115000"/>
                        </a:lnSpc>
                        <a:spcBef>
                          <a:spcPts val="0"/>
                        </a:spcBef>
                        <a:spcAft>
                          <a:spcPts val="0"/>
                        </a:spcAft>
                      </a:pPr>
                      <a:r>
                        <a:rPr lang="fr-FR" sz="2400" b="1" u="none">
                          <a:solidFill>
                            <a:srgbClr val="222222"/>
                          </a:solidFill>
                          <a:latin typeface="Times New Roman"/>
                          <a:ea typeface="Times New Roman"/>
                          <a:cs typeface="Arial"/>
                        </a:rPr>
                        <a:t>11</a:t>
                      </a:r>
                      <a:endParaRPr lang="fr-FR" sz="2800" b="1" u="none">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15000"/>
                        </a:lnSpc>
                        <a:spcBef>
                          <a:spcPts val="0"/>
                        </a:spcBef>
                        <a:spcAft>
                          <a:spcPts val="0"/>
                        </a:spcAft>
                      </a:pPr>
                      <a:r>
                        <a:rPr lang="fr-FR" sz="2400" b="1" u="none" dirty="0">
                          <a:solidFill>
                            <a:srgbClr val="222222"/>
                          </a:solidFill>
                          <a:latin typeface="Times New Roman"/>
                          <a:ea typeface="Times New Roman"/>
                          <a:cs typeface="Arial"/>
                        </a:rPr>
                        <a:t> </a:t>
                      </a:r>
                      <a:r>
                        <a:rPr lang="fr-FR" sz="2400" b="1" u="none" dirty="0">
                          <a:solidFill>
                            <a:srgbClr val="0B0080"/>
                          </a:solidFill>
                          <a:latin typeface="Times New Roman"/>
                          <a:ea typeface="Times New Roman"/>
                          <a:cs typeface="Arial"/>
                          <a:hlinkClick r:id="rId13" tooltip="Japon"/>
                        </a:rPr>
                        <a:t>Japon</a:t>
                      </a:r>
                      <a:endParaRPr lang="fr-FR" sz="2800" b="1" u="none" dirty="0">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15000"/>
                        </a:lnSpc>
                        <a:spcBef>
                          <a:spcPts val="0"/>
                        </a:spcBef>
                        <a:spcAft>
                          <a:spcPts val="0"/>
                        </a:spcAft>
                      </a:pPr>
                      <a:r>
                        <a:rPr lang="fr-FR" sz="2400" b="1" u="none">
                          <a:solidFill>
                            <a:srgbClr val="222222"/>
                          </a:solidFill>
                          <a:latin typeface="Times New Roman"/>
                          <a:ea typeface="Times New Roman"/>
                          <a:cs typeface="Arial"/>
                        </a:rPr>
                        <a:t>34 529 t</a:t>
                      </a:r>
                      <a:endParaRPr lang="fr-FR" sz="2800" b="1" u="none">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15000"/>
                        </a:lnSpc>
                        <a:spcBef>
                          <a:spcPts val="0"/>
                        </a:spcBef>
                        <a:spcAft>
                          <a:spcPts val="0"/>
                        </a:spcAft>
                      </a:pPr>
                      <a:r>
                        <a:rPr lang="fr-FR" sz="2400" b="1" u="none">
                          <a:solidFill>
                            <a:srgbClr val="222222"/>
                          </a:solidFill>
                          <a:latin typeface="Times New Roman"/>
                          <a:ea typeface="Times New Roman"/>
                          <a:cs typeface="Arial"/>
                        </a:rPr>
                        <a:t>5289 navires</a:t>
                      </a:r>
                      <a:endParaRPr lang="fr-FR" sz="2800" b="1" u="none">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100584">
                <a:tc>
                  <a:txBody>
                    <a:bodyPr/>
                    <a:lstStyle/>
                    <a:p>
                      <a:pPr marL="0" marR="0" algn="just">
                        <a:lnSpc>
                          <a:spcPct val="115000"/>
                        </a:lnSpc>
                        <a:spcBef>
                          <a:spcPts val="0"/>
                        </a:spcBef>
                        <a:spcAft>
                          <a:spcPts val="0"/>
                        </a:spcAft>
                      </a:pPr>
                      <a:r>
                        <a:rPr lang="fr-FR" sz="2400" b="1" u="none">
                          <a:solidFill>
                            <a:srgbClr val="222222"/>
                          </a:solidFill>
                          <a:latin typeface="Times New Roman"/>
                          <a:ea typeface="Times New Roman"/>
                          <a:cs typeface="Arial"/>
                        </a:rPr>
                        <a:t>12</a:t>
                      </a:r>
                      <a:endParaRPr lang="fr-FR" sz="2800" b="1" u="none">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15000"/>
                        </a:lnSpc>
                        <a:spcBef>
                          <a:spcPts val="0"/>
                        </a:spcBef>
                        <a:spcAft>
                          <a:spcPts val="0"/>
                        </a:spcAft>
                      </a:pPr>
                      <a:r>
                        <a:rPr lang="fr-FR" sz="2400" b="1" u="none" dirty="0">
                          <a:solidFill>
                            <a:srgbClr val="222222"/>
                          </a:solidFill>
                          <a:latin typeface="Times New Roman"/>
                          <a:ea typeface="Times New Roman"/>
                          <a:cs typeface="Arial"/>
                        </a:rPr>
                        <a:t> </a:t>
                      </a:r>
                      <a:r>
                        <a:rPr lang="fr-FR" sz="2400" b="1" u="none" dirty="0">
                          <a:solidFill>
                            <a:srgbClr val="0B0080"/>
                          </a:solidFill>
                          <a:latin typeface="Times New Roman"/>
                          <a:ea typeface="Times New Roman"/>
                          <a:cs typeface="Arial"/>
                          <a:hlinkClick r:id="rId14" tooltip="Chypre (pays)"/>
                        </a:rPr>
                        <a:t>Chypre</a:t>
                      </a:r>
                      <a:endParaRPr lang="fr-FR" sz="2800" b="1" u="none" dirty="0">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15000"/>
                        </a:lnSpc>
                        <a:spcBef>
                          <a:spcPts val="0"/>
                        </a:spcBef>
                        <a:spcAft>
                          <a:spcPts val="0"/>
                        </a:spcAft>
                      </a:pPr>
                      <a:r>
                        <a:rPr lang="fr-FR" sz="2400" b="1" u="none" dirty="0">
                          <a:solidFill>
                            <a:srgbClr val="222222"/>
                          </a:solidFill>
                          <a:latin typeface="Times New Roman"/>
                          <a:ea typeface="Times New Roman"/>
                          <a:cs typeface="Arial"/>
                        </a:rPr>
                        <a:t>33 765 t</a:t>
                      </a:r>
                      <a:endParaRPr lang="fr-FR" sz="2800" b="1" u="none" dirty="0">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15000"/>
                        </a:lnSpc>
                        <a:spcBef>
                          <a:spcPts val="0"/>
                        </a:spcBef>
                        <a:spcAft>
                          <a:spcPts val="0"/>
                        </a:spcAft>
                      </a:pPr>
                      <a:r>
                        <a:rPr lang="fr-FR" sz="2400" b="1" u="none" dirty="0">
                          <a:solidFill>
                            <a:srgbClr val="222222"/>
                          </a:solidFill>
                          <a:latin typeface="Times New Roman"/>
                          <a:ea typeface="Times New Roman"/>
                          <a:cs typeface="Arial"/>
                        </a:rPr>
                        <a:t>1022 navires</a:t>
                      </a:r>
                      <a:endParaRPr lang="fr-FR" sz="2800" b="1" u="none" dirty="0">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bl>
          </a:graphicData>
        </a:graphic>
      </p:graphicFrame>
      <p:pic>
        <p:nvPicPr>
          <p:cNvPr id="1036" name="Image 3" descr="Drapeau du Panama">
            <a:hlinkClick r:id="rId15" tooltip="&quot;Drapeau du Panama&quot;"/>
          </p:cNvPr>
          <p:cNvPicPr>
            <a:picLocks noChangeAspect="1" noChangeArrowheads="1"/>
          </p:cNvPicPr>
          <p:nvPr/>
        </p:nvPicPr>
        <p:blipFill>
          <a:blip r:embed="rId16"/>
          <a:srcRect/>
          <a:stretch>
            <a:fillRect/>
          </a:stretch>
        </p:blipFill>
        <p:spPr bwMode="auto">
          <a:xfrm>
            <a:off x="0" y="0"/>
            <a:ext cx="190500" cy="123825"/>
          </a:xfrm>
          <a:prstGeom prst="rect">
            <a:avLst/>
          </a:prstGeom>
          <a:noFill/>
        </p:spPr>
      </p:pic>
      <p:pic>
        <p:nvPicPr>
          <p:cNvPr id="1035" name="Image 4" descr="Drapeau du Libéria">
            <a:hlinkClick r:id="rId17" tooltip="&quot;Drapeau du Libéria&quot;"/>
          </p:cNvPr>
          <p:cNvPicPr>
            <a:picLocks noChangeAspect="1" noChangeArrowheads="1"/>
          </p:cNvPicPr>
          <p:nvPr/>
        </p:nvPicPr>
        <p:blipFill>
          <a:blip r:embed="rId18"/>
          <a:srcRect/>
          <a:stretch>
            <a:fillRect/>
          </a:stretch>
        </p:blipFill>
        <p:spPr bwMode="auto">
          <a:xfrm>
            <a:off x="0" y="0"/>
            <a:ext cx="190500" cy="104775"/>
          </a:xfrm>
          <a:prstGeom prst="rect">
            <a:avLst/>
          </a:prstGeom>
          <a:noFill/>
        </p:spPr>
      </p:pic>
      <p:pic>
        <p:nvPicPr>
          <p:cNvPr id="1034" name="Image 5" descr="Drapeau des Îles Marshall">
            <a:hlinkClick r:id="rId19" tooltip="&quot;Drapeau des Îles Marshall&quot;"/>
          </p:cNvPr>
          <p:cNvPicPr>
            <a:picLocks noChangeAspect="1" noChangeArrowheads="1"/>
          </p:cNvPicPr>
          <p:nvPr/>
        </p:nvPicPr>
        <p:blipFill>
          <a:blip r:embed="rId20"/>
          <a:srcRect/>
          <a:stretch>
            <a:fillRect/>
          </a:stretch>
        </p:blipFill>
        <p:spPr bwMode="auto">
          <a:xfrm>
            <a:off x="0" y="0"/>
            <a:ext cx="190500" cy="104775"/>
          </a:xfrm>
          <a:prstGeom prst="rect">
            <a:avLst/>
          </a:prstGeom>
          <a:noFill/>
        </p:spPr>
      </p:pic>
      <p:pic>
        <p:nvPicPr>
          <p:cNvPr id="1033" name="Image 6" descr="Drapeau de Hong Kong">
            <a:hlinkClick r:id="rId21" tooltip="&quot;Drapeau de Hong Kong&quot;"/>
          </p:cNvPr>
          <p:cNvPicPr>
            <a:picLocks noChangeAspect="1" noChangeArrowheads="1"/>
          </p:cNvPicPr>
          <p:nvPr/>
        </p:nvPicPr>
        <p:blipFill>
          <a:blip r:embed="rId22"/>
          <a:srcRect/>
          <a:stretch>
            <a:fillRect/>
          </a:stretch>
        </p:blipFill>
        <p:spPr bwMode="auto">
          <a:xfrm>
            <a:off x="0" y="0"/>
            <a:ext cx="190500" cy="123825"/>
          </a:xfrm>
          <a:prstGeom prst="rect">
            <a:avLst/>
          </a:prstGeom>
          <a:noFill/>
        </p:spPr>
      </p:pic>
      <p:pic>
        <p:nvPicPr>
          <p:cNvPr id="1032" name="Image 7" descr="Drapeau de Singapour">
            <a:hlinkClick r:id="rId23" tooltip="&quot;Drapeau de Singapour&quot;"/>
          </p:cNvPr>
          <p:cNvPicPr>
            <a:picLocks noChangeAspect="1" noChangeArrowheads="1"/>
          </p:cNvPicPr>
          <p:nvPr/>
        </p:nvPicPr>
        <p:blipFill>
          <a:blip r:embed="rId24"/>
          <a:srcRect/>
          <a:stretch>
            <a:fillRect/>
          </a:stretch>
        </p:blipFill>
        <p:spPr bwMode="auto">
          <a:xfrm>
            <a:off x="0" y="0"/>
            <a:ext cx="190500" cy="123825"/>
          </a:xfrm>
          <a:prstGeom prst="rect">
            <a:avLst/>
          </a:prstGeom>
          <a:noFill/>
        </p:spPr>
      </p:pic>
      <p:pic>
        <p:nvPicPr>
          <p:cNvPr id="1031" name="Image 8" descr="Drapeau de Malte">
            <a:hlinkClick r:id="rId25" tooltip="&quot;Drapeau de Malte&quot;"/>
          </p:cNvPr>
          <p:cNvPicPr>
            <a:picLocks noChangeAspect="1" noChangeArrowheads="1"/>
          </p:cNvPicPr>
          <p:nvPr/>
        </p:nvPicPr>
        <p:blipFill>
          <a:blip r:embed="rId26"/>
          <a:srcRect/>
          <a:stretch>
            <a:fillRect/>
          </a:stretch>
        </p:blipFill>
        <p:spPr bwMode="auto">
          <a:xfrm>
            <a:off x="0" y="0"/>
            <a:ext cx="190500" cy="123825"/>
          </a:xfrm>
          <a:prstGeom prst="rect">
            <a:avLst/>
          </a:prstGeom>
          <a:noFill/>
        </p:spPr>
      </p:pic>
      <p:pic>
        <p:nvPicPr>
          <p:cNvPr id="1030" name="Image 9" descr="Drapeau des Bahamas">
            <a:hlinkClick r:id="rId27" tooltip="&quot;Drapeau des Bahamas&quot;"/>
          </p:cNvPr>
          <p:cNvPicPr>
            <a:picLocks noChangeAspect="1" noChangeArrowheads="1"/>
          </p:cNvPicPr>
          <p:nvPr/>
        </p:nvPicPr>
        <p:blipFill>
          <a:blip r:embed="rId28"/>
          <a:srcRect/>
          <a:stretch>
            <a:fillRect/>
          </a:stretch>
        </p:blipFill>
        <p:spPr bwMode="auto">
          <a:xfrm>
            <a:off x="0" y="0"/>
            <a:ext cx="190500" cy="123825"/>
          </a:xfrm>
          <a:prstGeom prst="rect">
            <a:avLst/>
          </a:prstGeom>
          <a:noFill/>
        </p:spPr>
      </p:pic>
      <p:pic>
        <p:nvPicPr>
          <p:cNvPr id="1029" name="Image 10" descr="Drapeau de la République populaire de Chine">
            <a:hlinkClick r:id="rId29" tooltip="&quot;Drapeau de la République populaire de Chine&quot;"/>
          </p:cNvPr>
          <p:cNvPicPr>
            <a:picLocks noChangeAspect="1" noChangeArrowheads="1"/>
          </p:cNvPicPr>
          <p:nvPr/>
        </p:nvPicPr>
        <p:blipFill>
          <a:blip r:embed="rId30"/>
          <a:srcRect/>
          <a:stretch>
            <a:fillRect/>
          </a:stretch>
        </p:blipFill>
        <p:spPr bwMode="auto">
          <a:xfrm>
            <a:off x="0" y="0"/>
            <a:ext cx="190500" cy="123825"/>
          </a:xfrm>
          <a:prstGeom prst="rect">
            <a:avLst/>
          </a:prstGeom>
          <a:noFill/>
        </p:spPr>
      </p:pic>
      <p:pic>
        <p:nvPicPr>
          <p:cNvPr id="1028" name="Image 11" descr="Drapeau de la Grèce">
            <a:hlinkClick r:id="rId31" tooltip="&quot;Drapeau de la Grèce&quot;"/>
          </p:cNvPr>
          <p:cNvPicPr>
            <a:picLocks noChangeAspect="1" noChangeArrowheads="1"/>
          </p:cNvPicPr>
          <p:nvPr/>
        </p:nvPicPr>
        <p:blipFill>
          <a:blip r:embed="rId32"/>
          <a:srcRect/>
          <a:stretch>
            <a:fillRect/>
          </a:stretch>
        </p:blipFill>
        <p:spPr bwMode="auto">
          <a:xfrm>
            <a:off x="0" y="0"/>
            <a:ext cx="190500" cy="123825"/>
          </a:xfrm>
          <a:prstGeom prst="rect">
            <a:avLst/>
          </a:prstGeom>
          <a:noFill/>
        </p:spPr>
      </p:pic>
      <p:pic>
        <p:nvPicPr>
          <p:cNvPr id="1027" name="Image 12" descr="Drapeau : Royaume-Uni">
            <a:hlinkClick r:id="rId33" tooltip="&quot;Drapeau : Royaume-Uni&quot;"/>
          </p:cNvPr>
          <p:cNvPicPr>
            <a:picLocks noChangeAspect="1" noChangeArrowheads="1"/>
          </p:cNvPicPr>
          <p:nvPr/>
        </p:nvPicPr>
        <p:blipFill>
          <a:blip r:embed="rId34"/>
          <a:srcRect/>
          <a:stretch>
            <a:fillRect/>
          </a:stretch>
        </p:blipFill>
        <p:spPr bwMode="auto">
          <a:xfrm>
            <a:off x="0" y="0"/>
            <a:ext cx="190500" cy="95250"/>
          </a:xfrm>
          <a:prstGeom prst="rect">
            <a:avLst/>
          </a:prstGeom>
          <a:noFill/>
        </p:spPr>
      </p:pic>
      <p:pic>
        <p:nvPicPr>
          <p:cNvPr id="1026" name="Image 13" descr="Drapeau du Japon">
            <a:hlinkClick r:id="rId35" tooltip="&quot;Drapeau du Japon&quot;"/>
          </p:cNvPr>
          <p:cNvPicPr>
            <a:picLocks noChangeAspect="1" noChangeArrowheads="1"/>
          </p:cNvPicPr>
          <p:nvPr/>
        </p:nvPicPr>
        <p:blipFill>
          <a:blip r:embed="rId36"/>
          <a:srcRect/>
          <a:stretch>
            <a:fillRect/>
          </a:stretch>
        </p:blipFill>
        <p:spPr bwMode="auto">
          <a:xfrm>
            <a:off x="0" y="0"/>
            <a:ext cx="190500" cy="123825"/>
          </a:xfrm>
          <a:prstGeom prst="rect">
            <a:avLst/>
          </a:prstGeom>
          <a:noFill/>
        </p:spPr>
      </p:pic>
      <p:pic>
        <p:nvPicPr>
          <p:cNvPr id="1025" name="Image 14" descr="Drapeau de Chypre">
            <a:hlinkClick r:id="rId37" tooltip="&quot;Drapeau de Chypre&quot;"/>
          </p:cNvPr>
          <p:cNvPicPr>
            <a:picLocks noChangeAspect="1" noChangeArrowheads="1"/>
          </p:cNvPicPr>
          <p:nvPr/>
        </p:nvPicPr>
        <p:blipFill>
          <a:blip r:embed="rId38"/>
          <a:srcRect/>
          <a:stretch>
            <a:fillRect/>
          </a:stretch>
        </p:blipFill>
        <p:spPr bwMode="auto">
          <a:xfrm>
            <a:off x="0" y="0"/>
            <a:ext cx="190500" cy="123825"/>
          </a:xfrm>
          <a:prstGeom prst="rect">
            <a:avLst/>
          </a:prstGeom>
          <a:noFill/>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au 14"/>
          <p:cNvGraphicFramePr>
            <a:graphicFrameLocks noGrp="1"/>
          </p:cNvGraphicFramePr>
          <p:nvPr/>
        </p:nvGraphicFramePr>
        <p:xfrm>
          <a:off x="228600" y="990600"/>
          <a:ext cx="8686800" cy="5547360"/>
        </p:xfrm>
        <a:graphic>
          <a:graphicData uri="http://schemas.openxmlformats.org/drawingml/2006/table">
            <a:tbl>
              <a:tblPr/>
              <a:tblGrid>
                <a:gridCol w="1706335"/>
                <a:gridCol w="4963885"/>
                <a:gridCol w="2016580"/>
              </a:tblGrid>
              <a:tr h="152400">
                <a:tc>
                  <a:txBody>
                    <a:bodyPr/>
                    <a:lstStyle/>
                    <a:p>
                      <a:pPr marL="0" marR="0" algn="just">
                        <a:lnSpc>
                          <a:spcPct val="100000"/>
                        </a:lnSpc>
                        <a:spcBef>
                          <a:spcPts val="0"/>
                        </a:spcBef>
                        <a:spcAft>
                          <a:spcPts val="0"/>
                        </a:spcAft>
                      </a:pPr>
                      <a:r>
                        <a:rPr lang="fr-FR" sz="2400" b="1" dirty="0">
                          <a:solidFill>
                            <a:srgbClr val="222222"/>
                          </a:solidFill>
                          <a:latin typeface="Times New Roman"/>
                          <a:ea typeface="Times New Roman"/>
                          <a:cs typeface="Arial"/>
                        </a:rPr>
                        <a:t>Rang</a:t>
                      </a:r>
                      <a:endParaRPr lang="fr-FR" sz="2800" b="1" dirty="0">
                        <a:latin typeface="Calibri"/>
                        <a:ea typeface="Calibri"/>
                        <a:cs typeface="Arial"/>
                      </a:endParaRPr>
                    </a:p>
                  </a:txBody>
                  <a:tcPr marL="60960" marR="200025"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EAECF0"/>
                    </a:solidFill>
                  </a:tcPr>
                </a:tc>
                <a:tc>
                  <a:txBody>
                    <a:bodyPr/>
                    <a:lstStyle/>
                    <a:p>
                      <a:pPr marL="0" marR="0" algn="just">
                        <a:lnSpc>
                          <a:spcPct val="100000"/>
                        </a:lnSpc>
                        <a:spcBef>
                          <a:spcPts val="0"/>
                        </a:spcBef>
                        <a:spcAft>
                          <a:spcPts val="0"/>
                        </a:spcAft>
                      </a:pPr>
                      <a:r>
                        <a:rPr lang="fr-FR" sz="2400" b="1" dirty="0">
                          <a:solidFill>
                            <a:srgbClr val="222222"/>
                          </a:solidFill>
                          <a:latin typeface="Times New Roman"/>
                          <a:ea typeface="Times New Roman"/>
                          <a:cs typeface="Arial"/>
                        </a:rPr>
                        <a:t>Pays d'origine du propriétaire</a:t>
                      </a:r>
                      <a:endParaRPr lang="fr-FR" sz="2800" b="1" dirty="0">
                        <a:latin typeface="Calibri"/>
                        <a:ea typeface="Calibri"/>
                        <a:cs typeface="Arial"/>
                      </a:endParaRPr>
                    </a:p>
                  </a:txBody>
                  <a:tcPr marL="60960" marR="200025"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EAECF0"/>
                    </a:solidFill>
                  </a:tcPr>
                </a:tc>
                <a:tc>
                  <a:txBody>
                    <a:bodyPr/>
                    <a:lstStyle/>
                    <a:p>
                      <a:pPr marL="0" marR="0" algn="just">
                        <a:lnSpc>
                          <a:spcPct val="100000"/>
                        </a:lnSpc>
                        <a:spcBef>
                          <a:spcPts val="0"/>
                        </a:spcBef>
                        <a:spcAft>
                          <a:spcPts val="0"/>
                        </a:spcAft>
                      </a:pPr>
                      <a:r>
                        <a:rPr lang="fr-FR" sz="2400" b="1">
                          <a:solidFill>
                            <a:srgbClr val="0B0080"/>
                          </a:solidFill>
                          <a:latin typeface="Times New Roman"/>
                          <a:ea typeface="Times New Roman"/>
                          <a:cs typeface="Arial"/>
                          <a:hlinkClick r:id="rId2" tooltip="Port en lourd"/>
                        </a:rPr>
                        <a:t>Port en lourd</a:t>
                      </a:r>
                      <a:endParaRPr lang="fr-FR" sz="2800" b="1">
                        <a:latin typeface="Calibri"/>
                        <a:ea typeface="Calibri"/>
                        <a:cs typeface="Arial"/>
                      </a:endParaRPr>
                    </a:p>
                  </a:txBody>
                  <a:tcPr marL="60960" marR="200025"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EAECF0"/>
                    </a:solidFill>
                  </a:tcPr>
                </a:tc>
              </a:tr>
              <a:tr h="0">
                <a:tc>
                  <a:txBody>
                    <a:bodyPr/>
                    <a:lstStyle/>
                    <a:p>
                      <a:pPr marL="0" marR="0" algn="just">
                        <a:lnSpc>
                          <a:spcPct val="100000"/>
                        </a:lnSpc>
                        <a:spcBef>
                          <a:spcPts val="0"/>
                        </a:spcBef>
                        <a:spcAft>
                          <a:spcPts val="0"/>
                        </a:spcAft>
                      </a:pPr>
                      <a:r>
                        <a:rPr lang="fr-FR" sz="2400" b="1">
                          <a:solidFill>
                            <a:srgbClr val="222222"/>
                          </a:solidFill>
                          <a:latin typeface="Times New Roman"/>
                          <a:ea typeface="Times New Roman"/>
                          <a:cs typeface="Arial"/>
                        </a:rPr>
                        <a:t>1</a:t>
                      </a:r>
                      <a:endParaRPr lang="fr-FR" sz="2800" b="1">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00000"/>
                        </a:lnSpc>
                        <a:spcBef>
                          <a:spcPts val="0"/>
                        </a:spcBef>
                        <a:spcAft>
                          <a:spcPts val="0"/>
                        </a:spcAft>
                      </a:pPr>
                      <a:r>
                        <a:rPr lang="fr-FR" sz="2400" b="1">
                          <a:solidFill>
                            <a:srgbClr val="222222"/>
                          </a:solidFill>
                          <a:latin typeface="Times New Roman"/>
                          <a:ea typeface="Times New Roman"/>
                          <a:cs typeface="Arial"/>
                        </a:rPr>
                        <a:t> </a:t>
                      </a:r>
                      <a:r>
                        <a:rPr lang="fr-FR" sz="2400" b="1">
                          <a:solidFill>
                            <a:srgbClr val="0B0080"/>
                          </a:solidFill>
                          <a:latin typeface="Times New Roman"/>
                          <a:ea typeface="Times New Roman"/>
                          <a:cs typeface="Arial"/>
                          <a:hlinkClick r:id="rId3" tooltip="Grèce"/>
                        </a:rPr>
                        <a:t>Grèce</a:t>
                      </a:r>
                      <a:endParaRPr lang="fr-FR" sz="2800" b="1">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00000"/>
                        </a:lnSpc>
                        <a:spcBef>
                          <a:spcPts val="0"/>
                        </a:spcBef>
                        <a:spcAft>
                          <a:spcPts val="0"/>
                        </a:spcAft>
                      </a:pPr>
                      <a:r>
                        <a:rPr lang="fr-FR" sz="2400" b="1">
                          <a:solidFill>
                            <a:srgbClr val="222222"/>
                          </a:solidFill>
                          <a:latin typeface="Times New Roman"/>
                          <a:ea typeface="Times New Roman"/>
                          <a:cs typeface="Arial"/>
                        </a:rPr>
                        <a:t>308 837 t</a:t>
                      </a:r>
                      <a:endParaRPr lang="fr-FR" sz="2800" b="1">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0">
                <a:tc>
                  <a:txBody>
                    <a:bodyPr/>
                    <a:lstStyle/>
                    <a:p>
                      <a:pPr marL="0" marR="0" algn="just">
                        <a:lnSpc>
                          <a:spcPct val="100000"/>
                        </a:lnSpc>
                        <a:spcBef>
                          <a:spcPts val="0"/>
                        </a:spcBef>
                        <a:spcAft>
                          <a:spcPts val="0"/>
                        </a:spcAft>
                      </a:pPr>
                      <a:r>
                        <a:rPr lang="fr-FR" sz="2400" b="1">
                          <a:solidFill>
                            <a:srgbClr val="222222"/>
                          </a:solidFill>
                          <a:latin typeface="Times New Roman"/>
                          <a:ea typeface="Times New Roman"/>
                          <a:cs typeface="Arial"/>
                        </a:rPr>
                        <a:t>2</a:t>
                      </a:r>
                      <a:endParaRPr lang="fr-FR" sz="2800" b="1">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00000"/>
                        </a:lnSpc>
                        <a:spcBef>
                          <a:spcPts val="0"/>
                        </a:spcBef>
                        <a:spcAft>
                          <a:spcPts val="0"/>
                        </a:spcAft>
                      </a:pPr>
                      <a:r>
                        <a:rPr lang="fr-FR" sz="2400" b="1" dirty="0">
                          <a:solidFill>
                            <a:srgbClr val="222222"/>
                          </a:solidFill>
                          <a:latin typeface="Times New Roman"/>
                          <a:ea typeface="Times New Roman"/>
                          <a:cs typeface="Arial"/>
                        </a:rPr>
                        <a:t> </a:t>
                      </a:r>
                      <a:r>
                        <a:rPr lang="fr-FR" sz="2400" b="1" dirty="0">
                          <a:solidFill>
                            <a:srgbClr val="0B0080"/>
                          </a:solidFill>
                          <a:latin typeface="Times New Roman"/>
                          <a:ea typeface="Times New Roman"/>
                          <a:cs typeface="Arial"/>
                          <a:hlinkClick r:id="rId4" tooltip="Japon"/>
                        </a:rPr>
                        <a:t>Japon</a:t>
                      </a:r>
                      <a:endParaRPr lang="fr-FR" sz="2800" b="1" dirty="0">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00000"/>
                        </a:lnSpc>
                        <a:spcBef>
                          <a:spcPts val="0"/>
                        </a:spcBef>
                        <a:spcAft>
                          <a:spcPts val="0"/>
                        </a:spcAft>
                      </a:pPr>
                      <a:r>
                        <a:rPr lang="fr-FR" sz="2400" b="1">
                          <a:solidFill>
                            <a:srgbClr val="222222"/>
                          </a:solidFill>
                          <a:latin typeface="Times New Roman"/>
                          <a:ea typeface="Times New Roman"/>
                          <a:cs typeface="Arial"/>
                        </a:rPr>
                        <a:t>223 856 t</a:t>
                      </a:r>
                      <a:endParaRPr lang="fr-FR" sz="2800" b="1">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0">
                <a:tc>
                  <a:txBody>
                    <a:bodyPr/>
                    <a:lstStyle/>
                    <a:p>
                      <a:pPr marL="0" marR="0" algn="just">
                        <a:lnSpc>
                          <a:spcPct val="100000"/>
                        </a:lnSpc>
                        <a:spcBef>
                          <a:spcPts val="0"/>
                        </a:spcBef>
                        <a:spcAft>
                          <a:spcPts val="0"/>
                        </a:spcAft>
                      </a:pPr>
                      <a:r>
                        <a:rPr lang="fr-FR" sz="2400" b="1">
                          <a:solidFill>
                            <a:srgbClr val="222222"/>
                          </a:solidFill>
                          <a:latin typeface="Times New Roman"/>
                          <a:ea typeface="Times New Roman"/>
                          <a:cs typeface="Arial"/>
                        </a:rPr>
                        <a:t>3</a:t>
                      </a:r>
                      <a:endParaRPr lang="fr-FR" sz="2800" b="1">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00000"/>
                        </a:lnSpc>
                        <a:spcBef>
                          <a:spcPts val="0"/>
                        </a:spcBef>
                        <a:spcAft>
                          <a:spcPts val="0"/>
                        </a:spcAft>
                      </a:pPr>
                      <a:r>
                        <a:rPr lang="fr-FR" sz="2400" b="1">
                          <a:solidFill>
                            <a:srgbClr val="222222"/>
                          </a:solidFill>
                          <a:latin typeface="Times New Roman"/>
                          <a:ea typeface="Times New Roman"/>
                          <a:cs typeface="Arial"/>
                        </a:rPr>
                        <a:t> </a:t>
                      </a:r>
                      <a:r>
                        <a:rPr lang="fr-FR" sz="2400" b="1">
                          <a:solidFill>
                            <a:srgbClr val="0B0080"/>
                          </a:solidFill>
                          <a:latin typeface="Times New Roman"/>
                          <a:ea typeface="Times New Roman"/>
                          <a:cs typeface="Arial"/>
                          <a:hlinkClick r:id="rId5" tooltip="Chine"/>
                        </a:rPr>
                        <a:t>Chine</a:t>
                      </a:r>
                      <a:endParaRPr lang="fr-FR" sz="2800" b="1">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00000"/>
                        </a:lnSpc>
                        <a:spcBef>
                          <a:spcPts val="0"/>
                        </a:spcBef>
                        <a:spcAft>
                          <a:spcPts val="0"/>
                        </a:spcAft>
                      </a:pPr>
                      <a:r>
                        <a:rPr lang="fr-FR" sz="2400" b="1">
                          <a:solidFill>
                            <a:srgbClr val="222222"/>
                          </a:solidFill>
                          <a:latin typeface="Times New Roman"/>
                          <a:ea typeface="Times New Roman"/>
                          <a:cs typeface="Arial"/>
                        </a:rPr>
                        <a:t>165 430 t</a:t>
                      </a:r>
                      <a:endParaRPr lang="fr-FR" sz="2800" b="1">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0">
                <a:tc>
                  <a:txBody>
                    <a:bodyPr/>
                    <a:lstStyle/>
                    <a:p>
                      <a:pPr marL="0" marR="0" algn="just">
                        <a:lnSpc>
                          <a:spcPct val="100000"/>
                        </a:lnSpc>
                        <a:spcBef>
                          <a:spcPts val="0"/>
                        </a:spcBef>
                        <a:spcAft>
                          <a:spcPts val="0"/>
                        </a:spcAft>
                      </a:pPr>
                      <a:r>
                        <a:rPr lang="fr-FR" sz="2400" b="1">
                          <a:solidFill>
                            <a:srgbClr val="222222"/>
                          </a:solidFill>
                          <a:latin typeface="Times New Roman"/>
                          <a:ea typeface="Times New Roman"/>
                          <a:cs typeface="Arial"/>
                        </a:rPr>
                        <a:t>4</a:t>
                      </a:r>
                      <a:endParaRPr lang="fr-FR" sz="2800" b="1">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00000"/>
                        </a:lnSpc>
                        <a:spcBef>
                          <a:spcPts val="0"/>
                        </a:spcBef>
                        <a:spcAft>
                          <a:spcPts val="0"/>
                        </a:spcAft>
                      </a:pPr>
                      <a:r>
                        <a:rPr lang="fr-FR" sz="2400" b="1">
                          <a:solidFill>
                            <a:srgbClr val="222222"/>
                          </a:solidFill>
                          <a:latin typeface="Times New Roman"/>
                          <a:ea typeface="Times New Roman"/>
                          <a:cs typeface="Arial"/>
                        </a:rPr>
                        <a:t> </a:t>
                      </a:r>
                      <a:r>
                        <a:rPr lang="fr-FR" sz="2400" b="1">
                          <a:solidFill>
                            <a:srgbClr val="0B0080"/>
                          </a:solidFill>
                          <a:latin typeface="Times New Roman"/>
                          <a:ea typeface="Times New Roman"/>
                          <a:cs typeface="Arial"/>
                          <a:hlinkClick r:id="rId6" tooltip="Allemagne"/>
                        </a:rPr>
                        <a:t>Allemagne</a:t>
                      </a:r>
                      <a:endParaRPr lang="fr-FR" sz="2800" b="1">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00000"/>
                        </a:lnSpc>
                        <a:spcBef>
                          <a:spcPts val="0"/>
                        </a:spcBef>
                        <a:spcAft>
                          <a:spcPts val="0"/>
                        </a:spcAft>
                      </a:pPr>
                      <a:r>
                        <a:rPr lang="fr-FR" sz="2400" b="1">
                          <a:solidFill>
                            <a:srgbClr val="222222"/>
                          </a:solidFill>
                          <a:latin typeface="Times New Roman"/>
                          <a:ea typeface="Times New Roman"/>
                          <a:cs typeface="Arial"/>
                        </a:rPr>
                        <a:t>112 028 t</a:t>
                      </a:r>
                      <a:endParaRPr lang="fr-FR" sz="2800" b="1">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87310">
                <a:tc>
                  <a:txBody>
                    <a:bodyPr/>
                    <a:lstStyle/>
                    <a:p>
                      <a:pPr marL="0" marR="0" algn="just">
                        <a:lnSpc>
                          <a:spcPct val="100000"/>
                        </a:lnSpc>
                        <a:spcBef>
                          <a:spcPts val="0"/>
                        </a:spcBef>
                        <a:spcAft>
                          <a:spcPts val="0"/>
                        </a:spcAft>
                      </a:pPr>
                      <a:r>
                        <a:rPr lang="fr-FR" sz="2400" b="1">
                          <a:solidFill>
                            <a:srgbClr val="222222"/>
                          </a:solidFill>
                          <a:latin typeface="Times New Roman"/>
                          <a:ea typeface="Times New Roman"/>
                          <a:cs typeface="Arial"/>
                        </a:rPr>
                        <a:t>5</a:t>
                      </a:r>
                      <a:endParaRPr lang="fr-FR" sz="2800" b="1">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00000"/>
                        </a:lnSpc>
                        <a:spcBef>
                          <a:spcPts val="0"/>
                        </a:spcBef>
                        <a:spcAft>
                          <a:spcPts val="0"/>
                        </a:spcAft>
                      </a:pPr>
                      <a:r>
                        <a:rPr lang="fr-FR" sz="2400" b="1">
                          <a:solidFill>
                            <a:srgbClr val="222222"/>
                          </a:solidFill>
                          <a:latin typeface="Times New Roman"/>
                          <a:ea typeface="Times New Roman"/>
                          <a:cs typeface="Arial"/>
                        </a:rPr>
                        <a:t> </a:t>
                      </a:r>
                      <a:r>
                        <a:rPr lang="fr-FR" sz="2400" b="1">
                          <a:solidFill>
                            <a:srgbClr val="0B0080"/>
                          </a:solidFill>
                          <a:latin typeface="Times New Roman"/>
                          <a:ea typeface="Times New Roman"/>
                          <a:cs typeface="Arial"/>
                          <a:hlinkClick r:id="rId7" tooltip="Singapour"/>
                        </a:rPr>
                        <a:t>Singapour</a:t>
                      </a:r>
                      <a:endParaRPr lang="fr-FR" sz="2800" b="1">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00000"/>
                        </a:lnSpc>
                        <a:spcBef>
                          <a:spcPts val="0"/>
                        </a:spcBef>
                        <a:spcAft>
                          <a:spcPts val="0"/>
                        </a:spcAft>
                      </a:pPr>
                      <a:r>
                        <a:rPr lang="fr-FR" sz="2400" b="1">
                          <a:solidFill>
                            <a:srgbClr val="222222"/>
                          </a:solidFill>
                          <a:latin typeface="Times New Roman"/>
                          <a:ea typeface="Times New Roman"/>
                          <a:cs typeface="Arial"/>
                        </a:rPr>
                        <a:t>104 414 t</a:t>
                      </a:r>
                      <a:endParaRPr lang="fr-FR" sz="2800" b="1">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89532">
                <a:tc>
                  <a:txBody>
                    <a:bodyPr/>
                    <a:lstStyle/>
                    <a:p>
                      <a:pPr marL="0" marR="0" algn="just">
                        <a:lnSpc>
                          <a:spcPct val="100000"/>
                        </a:lnSpc>
                        <a:spcBef>
                          <a:spcPts val="0"/>
                        </a:spcBef>
                        <a:spcAft>
                          <a:spcPts val="0"/>
                        </a:spcAft>
                      </a:pPr>
                      <a:r>
                        <a:rPr lang="fr-FR" sz="2400" b="1">
                          <a:solidFill>
                            <a:srgbClr val="222222"/>
                          </a:solidFill>
                          <a:latin typeface="Times New Roman"/>
                          <a:ea typeface="Times New Roman"/>
                          <a:cs typeface="Arial"/>
                        </a:rPr>
                        <a:t>6</a:t>
                      </a:r>
                      <a:endParaRPr lang="fr-FR" sz="2800" b="1">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00000"/>
                        </a:lnSpc>
                        <a:spcBef>
                          <a:spcPts val="0"/>
                        </a:spcBef>
                        <a:spcAft>
                          <a:spcPts val="0"/>
                        </a:spcAft>
                      </a:pPr>
                      <a:r>
                        <a:rPr lang="fr-FR" sz="2400" b="1">
                          <a:solidFill>
                            <a:srgbClr val="222222"/>
                          </a:solidFill>
                          <a:latin typeface="Times New Roman"/>
                          <a:ea typeface="Times New Roman"/>
                          <a:cs typeface="Arial"/>
                        </a:rPr>
                        <a:t> </a:t>
                      </a:r>
                      <a:r>
                        <a:rPr lang="fr-FR" sz="2400" b="1">
                          <a:solidFill>
                            <a:srgbClr val="0B0080"/>
                          </a:solidFill>
                          <a:latin typeface="Times New Roman"/>
                          <a:ea typeface="Times New Roman"/>
                          <a:cs typeface="Arial"/>
                          <a:hlinkClick r:id="rId8" tooltip="Hong Kong"/>
                        </a:rPr>
                        <a:t>Hong Kong</a:t>
                      </a:r>
                      <a:endParaRPr lang="fr-FR" sz="2800" b="1">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00000"/>
                        </a:lnSpc>
                        <a:spcBef>
                          <a:spcPts val="0"/>
                        </a:spcBef>
                        <a:spcAft>
                          <a:spcPts val="0"/>
                        </a:spcAft>
                      </a:pPr>
                      <a:r>
                        <a:rPr lang="fr-FR" sz="2400" b="1">
                          <a:solidFill>
                            <a:srgbClr val="222222"/>
                          </a:solidFill>
                          <a:latin typeface="Times New Roman"/>
                          <a:ea typeface="Times New Roman"/>
                          <a:cs typeface="Arial"/>
                        </a:rPr>
                        <a:t>93 630 t</a:t>
                      </a:r>
                      <a:endParaRPr lang="fr-FR" sz="2800" b="1">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91754">
                <a:tc>
                  <a:txBody>
                    <a:bodyPr/>
                    <a:lstStyle/>
                    <a:p>
                      <a:pPr marL="0" marR="0" algn="just">
                        <a:lnSpc>
                          <a:spcPct val="100000"/>
                        </a:lnSpc>
                        <a:spcBef>
                          <a:spcPts val="0"/>
                        </a:spcBef>
                        <a:spcAft>
                          <a:spcPts val="0"/>
                        </a:spcAft>
                      </a:pPr>
                      <a:r>
                        <a:rPr lang="fr-FR" sz="2400" b="1">
                          <a:solidFill>
                            <a:srgbClr val="222222"/>
                          </a:solidFill>
                          <a:latin typeface="Times New Roman"/>
                          <a:ea typeface="Times New Roman"/>
                          <a:cs typeface="Arial"/>
                        </a:rPr>
                        <a:t>7</a:t>
                      </a:r>
                      <a:endParaRPr lang="fr-FR" sz="2800" b="1">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00000"/>
                        </a:lnSpc>
                        <a:spcBef>
                          <a:spcPts val="0"/>
                        </a:spcBef>
                        <a:spcAft>
                          <a:spcPts val="0"/>
                        </a:spcAft>
                      </a:pPr>
                      <a:r>
                        <a:rPr lang="fr-FR" sz="2400" b="1">
                          <a:solidFill>
                            <a:srgbClr val="222222"/>
                          </a:solidFill>
                          <a:latin typeface="Times New Roman"/>
                          <a:ea typeface="Times New Roman"/>
                          <a:cs typeface="Arial"/>
                        </a:rPr>
                        <a:t> </a:t>
                      </a:r>
                      <a:r>
                        <a:rPr lang="fr-FR" sz="2400" b="1">
                          <a:solidFill>
                            <a:srgbClr val="0B0080"/>
                          </a:solidFill>
                          <a:latin typeface="Times New Roman"/>
                          <a:ea typeface="Times New Roman"/>
                          <a:cs typeface="Arial"/>
                          <a:hlinkClick r:id="rId9" tooltip="Corée du Sud"/>
                        </a:rPr>
                        <a:t>Corée du Sud</a:t>
                      </a:r>
                      <a:endParaRPr lang="fr-FR" sz="2800" b="1">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00000"/>
                        </a:lnSpc>
                        <a:spcBef>
                          <a:spcPts val="0"/>
                        </a:spcBef>
                        <a:spcAft>
                          <a:spcPts val="0"/>
                        </a:spcAft>
                      </a:pPr>
                      <a:r>
                        <a:rPr lang="fr-FR" sz="2400" b="1">
                          <a:solidFill>
                            <a:srgbClr val="222222"/>
                          </a:solidFill>
                          <a:latin typeface="Times New Roman"/>
                          <a:ea typeface="Times New Roman"/>
                          <a:cs typeface="Arial"/>
                        </a:rPr>
                        <a:t>80 977 t</a:t>
                      </a:r>
                      <a:endParaRPr lang="fr-FR" sz="2800" b="1">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93976">
                <a:tc>
                  <a:txBody>
                    <a:bodyPr/>
                    <a:lstStyle/>
                    <a:p>
                      <a:pPr marL="0" marR="0" algn="just">
                        <a:lnSpc>
                          <a:spcPct val="100000"/>
                        </a:lnSpc>
                        <a:spcBef>
                          <a:spcPts val="0"/>
                        </a:spcBef>
                        <a:spcAft>
                          <a:spcPts val="0"/>
                        </a:spcAft>
                      </a:pPr>
                      <a:r>
                        <a:rPr lang="fr-FR" sz="2400" b="1">
                          <a:solidFill>
                            <a:srgbClr val="222222"/>
                          </a:solidFill>
                          <a:latin typeface="Times New Roman"/>
                          <a:ea typeface="Times New Roman"/>
                          <a:cs typeface="Arial"/>
                        </a:rPr>
                        <a:t>8</a:t>
                      </a:r>
                      <a:endParaRPr lang="fr-FR" sz="2800" b="1">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00000"/>
                        </a:lnSpc>
                        <a:spcBef>
                          <a:spcPts val="0"/>
                        </a:spcBef>
                        <a:spcAft>
                          <a:spcPts val="0"/>
                        </a:spcAft>
                      </a:pPr>
                      <a:r>
                        <a:rPr lang="fr-FR" sz="2400" b="1">
                          <a:solidFill>
                            <a:srgbClr val="222222"/>
                          </a:solidFill>
                          <a:latin typeface="Times New Roman"/>
                          <a:ea typeface="Times New Roman"/>
                          <a:cs typeface="Arial"/>
                        </a:rPr>
                        <a:t> </a:t>
                      </a:r>
                      <a:r>
                        <a:rPr lang="fr-FR" sz="2400" b="1">
                          <a:solidFill>
                            <a:srgbClr val="0B0080"/>
                          </a:solidFill>
                          <a:latin typeface="Times New Roman"/>
                          <a:ea typeface="Times New Roman"/>
                          <a:cs typeface="Arial"/>
                          <a:hlinkClick r:id="rId10" tooltip="États-Unis"/>
                        </a:rPr>
                        <a:t>États-Unis</a:t>
                      </a:r>
                      <a:endParaRPr lang="fr-FR" sz="2800" b="1">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00000"/>
                        </a:lnSpc>
                        <a:spcBef>
                          <a:spcPts val="0"/>
                        </a:spcBef>
                        <a:spcAft>
                          <a:spcPts val="0"/>
                        </a:spcAft>
                      </a:pPr>
                      <a:r>
                        <a:rPr lang="fr-FR" sz="2400" b="1">
                          <a:solidFill>
                            <a:srgbClr val="222222"/>
                          </a:solidFill>
                          <a:latin typeface="Times New Roman"/>
                          <a:ea typeface="Times New Roman"/>
                          <a:cs typeface="Arial"/>
                        </a:rPr>
                        <a:t>67 101 t</a:t>
                      </a:r>
                      <a:endParaRPr lang="fr-FR" sz="2800" b="1">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96198">
                <a:tc>
                  <a:txBody>
                    <a:bodyPr/>
                    <a:lstStyle/>
                    <a:p>
                      <a:pPr marL="0" marR="0" algn="just">
                        <a:lnSpc>
                          <a:spcPct val="100000"/>
                        </a:lnSpc>
                        <a:spcBef>
                          <a:spcPts val="0"/>
                        </a:spcBef>
                        <a:spcAft>
                          <a:spcPts val="0"/>
                        </a:spcAft>
                      </a:pPr>
                      <a:r>
                        <a:rPr lang="fr-FR" sz="2400" b="1">
                          <a:solidFill>
                            <a:srgbClr val="222222"/>
                          </a:solidFill>
                          <a:latin typeface="Times New Roman"/>
                          <a:ea typeface="Times New Roman"/>
                          <a:cs typeface="Arial"/>
                        </a:rPr>
                        <a:t>9</a:t>
                      </a:r>
                      <a:endParaRPr lang="fr-FR" sz="2800" b="1">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00000"/>
                        </a:lnSpc>
                        <a:spcBef>
                          <a:spcPts val="0"/>
                        </a:spcBef>
                        <a:spcAft>
                          <a:spcPts val="0"/>
                        </a:spcAft>
                      </a:pPr>
                      <a:r>
                        <a:rPr lang="fr-FR" sz="2400" b="1">
                          <a:solidFill>
                            <a:srgbClr val="222222"/>
                          </a:solidFill>
                          <a:latin typeface="Times New Roman"/>
                          <a:ea typeface="Times New Roman"/>
                          <a:cs typeface="Arial"/>
                        </a:rPr>
                        <a:t> </a:t>
                      </a:r>
                      <a:r>
                        <a:rPr lang="fr-FR" sz="2400" b="1">
                          <a:solidFill>
                            <a:srgbClr val="0B0080"/>
                          </a:solidFill>
                          <a:latin typeface="Times New Roman"/>
                          <a:ea typeface="Times New Roman"/>
                          <a:cs typeface="Arial"/>
                          <a:hlinkClick r:id="rId11" tooltip="Norvège"/>
                        </a:rPr>
                        <a:t>Norvège</a:t>
                      </a:r>
                      <a:endParaRPr lang="fr-FR" sz="2800" b="1">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00000"/>
                        </a:lnSpc>
                        <a:spcBef>
                          <a:spcPts val="0"/>
                        </a:spcBef>
                        <a:spcAft>
                          <a:spcPts val="0"/>
                        </a:spcAft>
                      </a:pPr>
                      <a:r>
                        <a:rPr lang="fr-FR" sz="2400" b="1">
                          <a:solidFill>
                            <a:srgbClr val="222222"/>
                          </a:solidFill>
                          <a:latin typeface="Times New Roman"/>
                          <a:ea typeface="Times New Roman"/>
                          <a:cs typeface="Arial"/>
                        </a:rPr>
                        <a:t>51 824 t</a:t>
                      </a:r>
                      <a:endParaRPr lang="fr-FR" sz="2800" b="1">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0">
                <a:tc>
                  <a:txBody>
                    <a:bodyPr/>
                    <a:lstStyle/>
                    <a:p>
                      <a:pPr marL="0" marR="0" algn="just">
                        <a:lnSpc>
                          <a:spcPct val="100000"/>
                        </a:lnSpc>
                        <a:spcBef>
                          <a:spcPts val="0"/>
                        </a:spcBef>
                        <a:spcAft>
                          <a:spcPts val="0"/>
                        </a:spcAft>
                      </a:pPr>
                      <a:r>
                        <a:rPr lang="fr-FR" sz="2400" b="1">
                          <a:solidFill>
                            <a:srgbClr val="222222"/>
                          </a:solidFill>
                          <a:latin typeface="Times New Roman"/>
                          <a:ea typeface="Times New Roman"/>
                          <a:cs typeface="Arial"/>
                        </a:rPr>
                        <a:t>10</a:t>
                      </a:r>
                      <a:endParaRPr lang="fr-FR" sz="2800" b="1">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00000"/>
                        </a:lnSpc>
                        <a:spcBef>
                          <a:spcPts val="0"/>
                        </a:spcBef>
                        <a:spcAft>
                          <a:spcPts val="0"/>
                        </a:spcAft>
                      </a:pPr>
                      <a:r>
                        <a:rPr lang="fr-FR" sz="2400" b="1">
                          <a:solidFill>
                            <a:srgbClr val="222222"/>
                          </a:solidFill>
                          <a:latin typeface="Times New Roman"/>
                          <a:ea typeface="Times New Roman"/>
                          <a:cs typeface="Arial"/>
                        </a:rPr>
                        <a:t> </a:t>
                      </a:r>
                      <a:r>
                        <a:rPr lang="fr-FR" sz="2400" b="1">
                          <a:solidFill>
                            <a:srgbClr val="0B0080"/>
                          </a:solidFill>
                          <a:latin typeface="Times New Roman"/>
                          <a:ea typeface="Times New Roman"/>
                          <a:cs typeface="Arial"/>
                          <a:hlinkClick r:id="rId12" tooltip="Royaume-Uni"/>
                        </a:rPr>
                        <a:t>Royaume-Uni</a:t>
                      </a:r>
                      <a:endParaRPr lang="fr-FR" sz="2800" b="1">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00000"/>
                        </a:lnSpc>
                        <a:spcBef>
                          <a:spcPts val="0"/>
                        </a:spcBef>
                        <a:spcAft>
                          <a:spcPts val="0"/>
                        </a:spcAft>
                      </a:pPr>
                      <a:r>
                        <a:rPr lang="fr-FR" sz="2400" b="1">
                          <a:solidFill>
                            <a:srgbClr val="222222"/>
                          </a:solidFill>
                          <a:latin typeface="Times New Roman"/>
                          <a:ea typeface="Times New Roman"/>
                          <a:cs typeface="Arial"/>
                        </a:rPr>
                        <a:t>51 151 t</a:t>
                      </a:r>
                      <a:endParaRPr lang="fr-FR" sz="2800" b="1">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0">
                <a:tc>
                  <a:txBody>
                    <a:bodyPr/>
                    <a:lstStyle/>
                    <a:p>
                      <a:pPr marL="0" marR="0" algn="just">
                        <a:lnSpc>
                          <a:spcPct val="100000"/>
                        </a:lnSpc>
                        <a:spcBef>
                          <a:spcPts val="0"/>
                        </a:spcBef>
                        <a:spcAft>
                          <a:spcPts val="0"/>
                        </a:spcAft>
                      </a:pPr>
                      <a:r>
                        <a:rPr lang="fr-FR" sz="2400" b="1">
                          <a:solidFill>
                            <a:srgbClr val="222222"/>
                          </a:solidFill>
                          <a:latin typeface="Times New Roman"/>
                          <a:ea typeface="Times New Roman"/>
                          <a:cs typeface="Arial"/>
                        </a:rPr>
                        <a:t>11</a:t>
                      </a:r>
                      <a:endParaRPr lang="fr-FR" sz="2800" b="1">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00000"/>
                        </a:lnSpc>
                        <a:spcBef>
                          <a:spcPts val="0"/>
                        </a:spcBef>
                        <a:spcAft>
                          <a:spcPts val="0"/>
                        </a:spcAft>
                      </a:pPr>
                      <a:r>
                        <a:rPr lang="fr-FR" sz="2400" b="1">
                          <a:solidFill>
                            <a:srgbClr val="222222"/>
                          </a:solidFill>
                          <a:latin typeface="Times New Roman"/>
                          <a:ea typeface="Times New Roman"/>
                          <a:cs typeface="Arial"/>
                        </a:rPr>
                        <a:t> </a:t>
                      </a:r>
                      <a:r>
                        <a:rPr lang="fr-FR" sz="2400" b="1">
                          <a:solidFill>
                            <a:srgbClr val="0B0080"/>
                          </a:solidFill>
                          <a:latin typeface="Times New Roman"/>
                          <a:ea typeface="Times New Roman"/>
                          <a:cs typeface="Arial"/>
                          <a:hlinkClick r:id="rId13" tooltip="Bermudes"/>
                        </a:rPr>
                        <a:t>Bermudes</a:t>
                      </a:r>
                      <a:endParaRPr lang="fr-FR" sz="2800" b="1">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00000"/>
                        </a:lnSpc>
                        <a:spcBef>
                          <a:spcPts val="0"/>
                        </a:spcBef>
                        <a:spcAft>
                          <a:spcPts val="0"/>
                        </a:spcAft>
                      </a:pPr>
                      <a:r>
                        <a:rPr lang="fr-FR" sz="2400" b="1">
                          <a:solidFill>
                            <a:srgbClr val="222222"/>
                          </a:solidFill>
                          <a:latin typeface="Times New Roman"/>
                          <a:ea typeface="Times New Roman"/>
                          <a:cs typeface="Arial"/>
                        </a:rPr>
                        <a:t>48 059 t</a:t>
                      </a:r>
                      <a:endParaRPr lang="fr-FR" sz="2800" b="1">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0">
                <a:tc>
                  <a:txBody>
                    <a:bodyPr/>
                    <a:lstStyle/>
                    <a:p>
                      <a:pPr marL="0" marR="0" algn="just">
                        <a:lnSpc>
                          <a:spcPct val="100000"/>
                        </a:lnSpc>
                        <a:spcBef>
                          <a:spcPts val="0"/>
                        </a:spcBef>
                        <a:spcAft>
                          <a:spcPts val="0"/>
                        </a:spcAft>
                      </a:pPr>
                      <a:r>
                        <a:rPr lang="fr-FR" sz="2400" b="1">
                          <a:solidFill>
                            <a:srgbClr val="222222"/>
                          </a:solidFill>
                          <a:latin typeface="Times New Roman"/>
                          <a:ea typeface="Times New Roman"/>
                          <a:cs typeface="Arial"/>
                        </a:rPr>
                        <a:t>12</a:t>
                      </a:r>
                      <a:endParaRPr lang="fr-FR" sz="2800" b="1">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00000"/>
                        </a:lnSpc>
                        <a:spcBef>
                          <a:spcPts val="0"/>
                        </a:spcBef>
                        <a:spcAft>
                          <a:spcPts val="0"/>
                        </a:spcAft>
                      </a:pPr>
                      <a:r>
                        <a:rPr lang="fr-FR" sz="2400" b="1" dirty="0">
                          <a:solidFill>
                            <a:srgbClr val="222222"/>
                          </a:solidFill>
                          <a:latin typeface="Times New Roman"/>
                          <a:ea typeface="Times New Roman"/>
                          <a:cs typeface="Arial"/>
                        </a:rPr>
                        <a:t> </a:t>
                      </a:r>
                      <a:r>
                        <a:rPr lang="fr-FR" sz="2400" b="1" dirty="0">
                          <a:solidFill>
                            <a:srgbClr val="0B0080"/>
                          </a:solidFill>
                          <a:latin typeface="Times New Roman"/>
                          <a:ea typeface="Times New Roman"/>
                          <a:cs typeface="Arial"/>
                          <a:hlinkClick r:id="rId14" tooltip="Taïwan"/>
                        </a:rPr>
                        <a:t>Taïwan</a:t>
                      </a:r>
                      <a:endParaRPr lang="fr-FR" sz="2800" b="1" dirty="0">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00000"/>
                        </a:lnSpc>
                        <a:spcBef>
                          <a:spcPts val="0"/>
                        </a:spcBef>
                        <a:spcAft>
                          <a:spcPts val="0"/>
                        </a:spcAft>
                      </a:pPr>
                      <a:r>
                        <a:rPr lang="fr-FR" sz="2400" b="1" dirty="0">
                          <a:solidFill>
                            <a:srgbClr val="222222"/>
                          </a:solidFill>
                          <a:latin typeface="Times New Roman"/>
                          <a:ea typeface="Times New Roman"/>
                          <a:cs typeface="Arial"/>
                        </a:rPr>
                        <a:t>46 865 t</a:t>
                      </a:r>
                      <a:endParaRPr lang="fr-FR" sz="2800" b="1" dirty="0">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bl>
          </a:graphicData>
        </a:graphic>
      </p:graphicFrame>
      <p:sp>
        <p:nvSpPr>
          <p:cNvPr id="27" name="Rectangle 26"/>
          <p:cNvSpPr/>
          <p:nvPr/>
        </p:nvSpPr>
        <p:spPr>
          <a:xfrm>
            <a:off x="1447800" y="304800"/>
            <a:ext cx="6141425" cy="523220"/>
          </a:xfrm>
          <a:prstGeom prst="rect">
            <a:avLst/>
          </a:prstGeom>
        </p:spPr>
        <p:txBody>
          <a:bodyPr wrap="none">
            <a:spAutoFit/>
          </a:bodyPr>
          <a:lstStyle/>
          <a:p>
            <a:r>
              <a:rPr lang="ar-DZ" sz="2800" b="1" dirty="0" smtClean="0">
                <a:solidFill>
                  <a:srgbClr val="FF0000"/>
                </a:solidFill>
                <a:latin typeface="Times New Roman" pitchFamily="18" charset="0"/>
                <a:cs typeface="Times New Roman" pitchFamily="18" charset="0"/>
              </a:rPr>
              <a:t>ترتيب الأسطول البحري العالمي حسب الدول المالكة </a:t>
            </a:r>
            <a:endParaRPr lang="fr-FR" sz="2800"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0" y="1066800"/>
          <a:ext cx="9144000" cy="4800600"/>
        </p:xfrm>
        <a:graphic>
          <a:graphicData uri="http://schemas.openxmlformats.org/drawingml/2006/table">
            <a:tbl>
              <a:tblPr rtl="1"/>
              <a:tblGrid>
                <a:gridCol w="465251"/>
                <a:gridCol w="3873235"/>
                <a:gridCol w="1506060"/>
                <a:gridCol w="830868"/>
                <a:gridCol w="715223"/>
                <a:gridCol w="1063938"/>
                <a:gridCol w="689425"/>
              </a:tblGrid>
              <a:tr h="800100">
                <a:tc>
                  <a:txBody>
                    <a:bodyPr/>
                    <a:lstStyle/>
                    <a:p>
                      <a:pPr marL="0" marR="0" algn="ctr" rtl="1">
                        <a:lnSpc>
                          <a:spcPct val="115000"/>
                        </a:lnSpc>
                        <a:spcBef>
                          <a:spcPts val="0"/>
                        </a:spcBef>
                        <a:spcAft>
                          <a:spcPts val="0"/>
                        </a:spcAft>
                      </a:pPr>
                      <a:r>
                        <a:rPr lang="ar-DZ" sz="1800" b="1" dirty="0">
                          <a:latin typeface="Calibri"/>
                          <a:ea typeface="Times New Roman"/>
                          <a:cs typeface="Times New Roman"/>
                        </a:rPr>
                        <a:t>رقم</a:t>
                      </a:r>
                      <a:endParaRPr lang="fr-FR" sz="1200" b="1" dirty="0">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DZ" sz="1800" b="1" dirty="0">
                          <a:latin typeface="Calibri"/>
                          <a:ea typeface="Times New Roman"/>
                          <a:cs typeface="Times New Roman"/>
                        </a:rPr>
                        <a:t>اسم الشركة</a:t>
                      </a:r>
                      <a:endParaRPr lang="fr-FR" sz="1200" b="1" dirty="0">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DZ" sz="1800" b="1" dirty="0">
                          <a:latin typeface="Calibri"/>
                          <a:ea typeface="Times New Roman"/>
                          <a:cs typeface="Times New Roman"/>
                        </a:rPr>
                        <a:t>المقر الاجتماعي</a:t>
                      </a:r>
                      <a:endParaRPr lang="fr-FR" sz="1200" b="1" dirty="0">
                        <a:latin typeface="Calibri"/>
                        <a:ea typeface="Calibri"/>
                        <a:cs typeface="Arial"/>
                      </a:endParaRPr>
                    </a:p>
                    <a:p>
                      <a:pPr marL="0" marR="0" algn="ctr" rtl="1">
                        <a:lnSpc>
                          <a:spcPct val="115000"/>
                        </a:lnSpc>
                        <a:spcBef>
                          <a:spcPts val="0"/>
                        </a:spcBef>
                        <a:spcAft>
                          <a:spcPts val="0"/>
                        </a:spcAft>
                      </a:pPr>
                      <a:r>
                        <a:rPr lang="ar-DZ" sz="1800" b="1" dirty="0" smtClean="0">
                          <a:latin typeface="Calibri"/>
                          <a:ea typeface="Times New Roman"/>
                          <a:cs typeface="Times New Roman"/>
                        </a:rPr>
                        <a:t>للشركة</a:t>
                      </a:r>
                      <a:r>
                        <a:rPr lang="ar-DZ" sz="1800" b="1" baseline="0" dirty="0" smtClean="0">
                          <a:latin typeface="Calibri"/>
                          <a:ea typeface="Times New Roman"/>
                          <a:cs typeface="Times New Roman"/>
                        </a:rPr>
                        <a:t> </a:t>
                      </a:r>
                      <a:r>
                        <a:rPr lang="ar-DZ" sz="1800" b="1" dirty="0" smtClean="0">
                          <a:latin typeface="Calibri"/>
                          <a:ea typeface="Times New Roman"/>
                          <a:cs typeface="Times New Roman"/>
                        </a:rPr>
                        <a:t>(الجنسية</a:t>
                      </a:r>
                      <a:r>
                        <a:rPr lang="ar-DZ" sz="1800" b="1" dirty="0">
                          <a:latin typeface="Calibri"/>
                          <a:ea typeface="Times New Roman"/>
                          <a:cs typeface="Times New Roman"/>
                        </a:rPr>
                        <a:t>)</a:t>
                      </a:r>
                      <a:endParaRPr lang="fr-FR" sz="1200" b="1" dirty="0">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DZ" sz="1800" b="1">
                          <a:latin typeface="Calibri"/>
                          <a:ea typeface="Times New Roman"/>
                          <a:cs typeface="Times New Roman"/>
                        </a:rPr>
                        <a:t>سنة التأسيس</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DZ" sz="1800" b="1">
                          <a:latin typeface="Calibri"/>
                          <a:ea typeface="Times New Roman"/>
                          <a:cs typeface="Times New Roman"/>
                        </a:rPr>
                        <a:t>عدد</a:t>
                      </a:r>
                      <a:r>
                        <a:rPr lang="ar-DZ" sz="1800" b="1" baseline="30000">
                          <a:latin typeface="Calibri"/>
                          <a:ea typeface="Times New Roman"/>
                          <a:cs typeface="Times New Roman"/>
                        </a:rPr>
                        <a:t>**</a:t>
                      </a:r>
                      <a:endParaRPr lang="fr-FR" sz="1200" b="1">
                        <a:latin typeface="Calibri"/>
                        <a:ea typeface="Calibri"/>
                        <a:cs typeface="Arial"/>
                      </a:endParaRPr>
                    </a:p>
                    <a:p>
                      <a:pPr marL="0" marR="0" algn="ctr" rtl="1">
                        <a:lnSpc>
                          <a:spcPct val="115000"/>
                        </a:lnSpc>
                        <a:spcBef>
                          <a:spcPts val="0"/>
                        </a:spcBef>
                        <a:spcAft>
                          <a:spcPts val="0"/>
                        </a:spcAft>
                      </a:pPr>
                      <a:r>
                        <a:rPr lang="ar-DZ" sz="1800" b="1">
                          <a:latin typeface="Calibri"/>
                          <a:ea typeface="Times New Roman"/>
                          <a:cs typeface="Times New Roman"/>
                        </a:rPr>
                        <a:t>سفن</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15000"/>
                        </a:lnSpc>
                        <a:spcBef>
                          <a:spcPts val="0"/>
                        </a:spcBef>
                        <a:spcAft>
                          <a:spcPts val="0"/>
                        </a:spcAft>
                      </a:pPr>
                      <a:r>
                        <a:rPr lang="ar-DZ" sz="1800" b="1">
                          <a:latin typeface="Calibri"/>
                          <a:ea typeface="Times New Roman"/>
                          <a:cs typeface="Times New Roman"/>
                        </a:rPr>
                        <a:t>الحاويات</a:t>
                      </a:r>
                      <a:endParaRPr lang="fr-FR" sz="1200" b="1">
                        <a:latin typeface="Calibri"/>
                        <a:ea typeface="Calibri"/>
                        <a:cs typeface="Arial"/>
                      </a:endParaRPr>
                    </a:p>
                    <a:p>
                      <a:pPr marL="0" marR="0" algn="r" rtl="1">
                        <a:lnSpc>
                          <a:spcPct val="115000"/>
                        </a:lnSpc>
                        <a:spcBef>
                          <a:spcPts val="0"/>
                        </a:spcBef>
                        <a:spcAft>
                          <a:spcPts val="0"/>
                        </a:spcAft>
                      </a:pPr>
                      <a:r>
                        <a:rPr lang="fr-FR" sz="1800" b="1">
                          <a:latin typeface="Times New Roman"/>
                          <a:ea typeface="Times New Roman"/>
                          <a:cs typeface="Arial"/>
                        </a:rPr>
                        <a:t>TEU</a:t>
                      </a:r>
                      <a:r>
                        <a:rPr lang="fr-FR" sz="1800" b="1" baseline="30000">
                          <a:latin typeface="Times New Roman"/>
                          <a:ea typeface="Times New Roman"/>
                          <a:cs typeface="Arial"/>
                        </a:rPr>
                        <a:t>*</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15000"/>
                        </a:lnSpc>
                        <a:spcBef>
                          <a:spcPts val="0"/>
                        </a:spcBef>
                        <a:spcAft>
                          <a:spcPts val="0"/>
                        </a:spcAft>
                      </a:pPr>
                      <a:r>
                        <a:rPr lang="ar-DZ" sz="1800" b="1">
                          <a:latin typeface="Calibri"/>
                          <a:ea typeface="Times New Roman"/>
                          <a:cs typeface="Times New Roman"/>
                        </a:rPr>
                        <a:t>حصة سوقية </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0050">
                <a:tc>
                  <a:txBody>
                    <a:bodyPr/>
                    <a:lstStyle/>
                    <a:p>
                      <a:pPr marL="0" marR="0" algn="ctr" rtl="1">
                        <a:lnSpc>
                          <a:spcPct val="115000"/>
                        </a:lnSpc>
                        <a:spcBef>
                          <a:spcPts val="0"/>
                        </a:spcBef>
                        <a:spcAft>
                          <a:spcPts val="0"/>
                        </a:spcAft>
                      </a:pPr>
                      <a:r>
                        <a:rPr lang="ar-DZ" sz="1800" b="1">
                          <a:latin typeface="Calibri"/>
                          <a:ea typeface="Times New Roman"/>
                          <a:cs typeface="Times New Roman"/>
                        </a:rPr>
                        <a:t>01</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1">
                        <a:lnSpc>
                          <a:spcPct val="115000"/>
                        </a:lnSpc>
                        <a:spcBef>
                          <a:spcPts val="0"/>
                        </a:spcBef>
                        <a:spcAft>
                          <a:spcPts val="0"/>
                        </a:spcAft>
                      </a:pPr>
                      <a:r>
                        <a:rPr lang="fr-FR" sz="1600" b="1">
                          <a:latin typeface="Times New Roman"/>
                          <a:ea typeface="Times New Roman"/>
                          <a:cs typeface="Arial"/>
                        </a:rPr>
                        <a:t>A.P. Møller-Mærsk</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1800" b="1">
                          <a:latin typeface="Calibri"/>
                          <a:ea typeface="Times New Roman"/>
                          <a:cs typeface="Times New Roman"/>
                        </a:rPr>
                        <a:t>الدانمارك</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1800" b="1">
                          <a:latin typeface="Calibri"/>
                          <a:ea typeface="Times New Roman"/>
                          <a:cs typeface="Times New Roman"/>
                        </a:rPr>
                        <a:t>1904</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1800" b="1">
                          <a:latin typeface="Calibri"/>
                          <a:ea typeface="Times New Roman"/>
                          <a:cs typeface="Times New Roman"/>
                        </a:rPr>
                        <a:t>543</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1800" b="1">
                          <a:latin typeface="Calibri"/>
                          <a:ea typeface="Times New Roman"/>
                          <a:cs typeface="Times New Roman"/>
                        </a:rPr>
                        <a:t>2589905</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1800" b="1">
                          <a:latin typeface="Calibri"/>
                          <a:ea typeface="Times New Roman"/>
                          <a:cs typeface="Times New Roman"/>
                        </a:rPr>
                        <a:t>13.4</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0050">
                <a:tc>
                  <a:txBody>
                    <a:bodyPr/>
                    <a:lstStyle/>
                    <a:p>
                      <a:pPr marL="0" marR="0" algn="ctr" rtl="1">
                        <a:lnSpc>
                          <a:spcPct val="115000"/>
                        </a:lnSpc>
                        <a:spcBef>
                          <a:spcPts val="0"/>
                        </a:spcBef>
                        <a:spcAft>
                          <a:spcPts val="0"/>
                        </a:spcAft>
                      </a:pPr>
                      <a:r>
                        <a:rPr lang="ar-DZ" sz="1800" b="1">
                          <a:latin typeface="Calibri"/>
                          <a:ea typeface="Times New Roman"/>
                          <a:cs typeface="Times New Roman"/>
                        </a:rPr>
                        <a:t>02</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rtl="0">
                        <a:lnSpc>
                          <a:spcPct val="115000"/>
                        </a:lnSpc>
                        <a:spcBef>
                          <a:spcPts val="0"/>
                        </a:spcBef>
                        <a:spcAft>
                          <a:spcPts val="0"/>
                        </a:spcAft>
                      </a:pPr>
                      <a:r>
                        <a:rPr lang="fr-FR" sz="1600" b="1" u="none" strike="noStrike">
                          <a:solidFill>
                            <a:srgbClr val="0000FF"/>
                          </a:solidFill>
                          <a:latin typeface="Times New Roman"/>
                          <a:ea typeface="Times New Roman"/>
                          <a:cs typeface="Arial"/>
                          <a:hlinkClick r:id="rId2" tooltip="Mediterranean Shipping Company"/>
                        </a:rPr>
                        <a:t>Mediterranean Shipping Company</a:t>
                      </a:r>
                      <a:r>
                        <a:rPr lang="fr-FR" sz="1600" b="1">
                          <a:latin typeface="Times New Roman"/>
                          <a:ea typeface="Times New Roman"/>
                          <a:cs typeface="Arial"/>
                        </a:rPr>
                        <a:t>(MSC)</a:t>
                      </a:r>
                      <a:endParaRPr lang="fr-FR" sz="1200" b="1">
                        <a:latin typeface="Calibri"/>
                        <a:ea typeface="Calibri"/>
                        <a:cs typeface="Arial"/>
                      </a:endParaRPr>
                    </a:p>
                  </a:txBody>
                  <a:tcPr marL="64050" marR="64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1800" b="1">
                          <a:latin typeface="Calibri"/>
                          <a:ea typeface="Times New Roman"/>
                          <a:cs typeface="Times New Roman"/>
                        </a:rPr>
                        <a:t>إيطاليا- سويسرا</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1800" b="1">
                          <a:latin typeface="Calibri"/>
                          <a:ea typeface="Times New Roman"/>
                          <a:cs typeface="Times New Roman"/>
                        </a:rPr>
                        <a:t>1970</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1800" b="1">
                          <a:latin typeface="Calibri"/>
                          <a:ea typeface="Times New Roman"/>
                          <a:cs typeface="Times New Roman"/>
                        </a:rPr>
                        <a:t>399</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1800" b="1">
                          <a:latin typeface="Calibri"/>
                          <a:ea typeface="Times New Roman"/>
                          <a:cs typeface="Times New Roman"/>
                        </a:rPr>
                        <a:t>2245342</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1800" b="1">
                          <a:latin typeface="Calibri"/>
                          <a:ea typeface="Times New Roman"/>
                          <a:cs typeface="Times New Roman"/>
                        </a:rPr>
                        <a:t>12.9</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0050">
                <a:tc>
                  <a:txBody>
                    <a:bodyPr/>
                    <a:lstStyle/>
                    <a:p>
                      <a:pPr marL="0" marR="0" algn="ctr" rtl="1">
                        <a:lnSpc>
                          <a:spcPct val="115000"/>
                        </a:lnSpc>
                        <a:spcBef>
                          <a:spcPts val="0"/>
                        </a:spcBef>
                        <a:spcAft>
                          <a:spcPts val="0"/>
                        </a:spcAft>
                      </a:pPr>
                      <a:r>
                        <a:rPr lang="ar-DZ" sz="1800" b="1">
                          <a:latin typeface="Calibri"/>
                          <a:ea typeface="Times New Roman"/>
                          <a:cs typeface="Times New Roman"/>
                        </a:rPr>
                        <a:t>03</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1">
                        <a:lnSpc>
                          <a:spcPct val="115000"/>
                        </a:lnSpc>
                        <a:spcBef>
                          <a:spcPts val="0"/>
                        </a:spcBef>
                        <a:spcAft>
                          <a:spcPts val="0"/>
                        </a:spcAft>
                      </a:pPr>
                      <a:r>
                        <a:rPr lang="fr-FR" sz="1600" b="1" u="none" strike="noStrike">
                          <a:solidFill>
                            <a:srgbClr val="0000FF"/>
                          </a:solidFill>
                          <a:latin typeface="Times New Roman"/>
                          <a:ea typeface="Times New Roman"/>
                          <a:cs typeface="Arial"/>
                          <a:hlinkClick r:id="rId3" tooltip="CMA CGM"/>
                        </a:rPr>
                        <a:t>CMA CGM</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1800" b="1">
                          <a:latin typeface="Calibri"/>
                          <a:ea typeface="Times New Roman"/>
                          <a:cs typeface="Times New Roman"/>
                        </a:rPr>
                        <a:t>فرنسا(مارسيليا)</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1800" b="1">
                          <a:latin typeface="Calibri"/>
                          <a:ea typeface="Times New Roman"/>
                          <a:cs typeface="Times New Roman"/>
                        </a:rPr>
                        <a:t>1978</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1800" b="1">
                          <a:latin typeface="Calibri"/>
                          <a:ea typeface="Times New Roman"/>
                          <a:cs typeface="Times New Roman"/>
                        </a:rPr>
                        <a:t>362</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1800" b="1">
                          <a:latin typeface="Calibri"/>
                          <a:ea typeface="Times New Roman"/>
                          <a:cs typeface="Times New Roman"/>
                        </a:rPr>
                        <a:t>1398216</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1800" b="1">
                          <a:latin typeface="Calibri"/>
                          <a:ea typeface="Times New Roman"/>
                          <a:cs typeface="Times New Roman"/>
                        </a:rPr>
                        <a:t>7.2</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0050">
                <a:tc>
                  <a:txBody>
                    <a:bodyPr/>
                    <a:lstStyle/>
                    <a:p>
                      <a:pPr marL="0" marR="0" algn="ctr" rtl="1">
                        <a:lnSpc>
                          <a:spcPct val="115000"/>
                        </a:lnSpc>
                        <a:spcBef>
                          <a:spcPts val="0"/>
                        </a:spcBef>
                        <a:spcAft>
                          <a:spcPts val="0"/>
                        </a:spcAft>
                      </a:pPr>
                      <a:r>
                        <a:rPr lang="ar-DZ" sz="1800" b="1">
                          <a:latin typeface="Calibri"/>
                          <a:ea typeface="Times New Roman"/>
                          <a:cs typeface="Times New Roman"/>
                        </a:rPr>
                        <a:t>04</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1">
                        <a:lnSpc>
                          <a:spcPct val="115000"/>
                        </a:lnSpc>
                        <a:spcBef>
                          <a:spcPts val="0"/>
                        </a:spcBef>
                        <a:spcAft>
                          <a:spcPts val="0"/>
                        </a:spcAft>
                      </a:pPr>
                      <a:r>
                        <a:rPr lang="fr-FR" sz="1600" b="1">
                          <a:latin typeface="Times New Roman"/>
                          <a:ea typeface="Times New Roman"/>
                          <a:cs typeface="Arial"/>
                        </a:rPr>
                        <a:t>Evergreen Line</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1800" b="1">
                          <a:latin typeface="Calibri"/>
                          <a:ea typeface="Times New Roman"/>
                          <a:cs typeface="Times New Roman"/>
                        </a:rPr>
                        <a:t>تايوان(الصين)</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1800" b="1">
                          <a:latin typeface="Calibri"/>
                          <a:ea typeface="Times New Roman"/>
                          <a:cs typeface="Times New Roman"/>
                        </a:rPr>
                        <a:t>1968</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1800" b="1">
                          <a:latin typeface="Calibri"/>
                          <a:ea typeface="Times New Roman"/>
                          <a:cs typeface="Times New Roman"/>
                        </a:rPr>
                        <a:t>149</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1800" b="1">
                          <a:latin typeface="Calibri"/>
                          <a:ea typeface="Times New Roman"/>
                          <a:cs typeface="Times New Roman"/>
                        </a:rPr>
                        <a:t>720893</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1800" b="1">
                          <a:latin typeface="Calibri"/>
                          <a:ea typeface="Times New Roman"/>
                          <a:cs typeface="Times New Roman"/>
                        </a:rPr>
                        <a:t>4.4</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0050">
                <a:tc>
                  <a:txBody>
                    <a:bodyPr/>
                    <a:lstStyle/>
                    <a:p>
                      <a:pPr marL="0" marR="0" algn="ctr" rtl="1">
                        <a:lnSpc>
                          <a:spcPct val="115000"/>
                        </a:lnSpc>
                        <a:spcBef>
                          <a:spcPts val="0"/>
                        </a:spcBef>
                        <a:spcAft>
                          <a:spcPts val="0"/>
                        </a:spcAft>
                      </a:pPr>
                      <a:r>
                        <a:rPr lang="ar-DZ" sz="1800" b="1">
                          <a:latin typeface="Calibri"/>
                          <a:ea typeface="Times New Roman"/>
                          <a:cs typeface="Times New Roman"/>
                        </a:rPr>
                        <a:t>05</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rtl="0">
                        <a:lnSpc>
                          <a:spcPct val="115000"/>
                        </a:lnSpc>
                        <a:spcBef>
                          <a:spcPts val="0"/>
                        </a:spcBef>
                        <a:spcAft>
                          <a:spcPts val="0"/>
                        </a:spcAft>
                      </a:pPr>
                      <a:r>
                        <a:rPr lang="en-US" sz="1600" b="1">
                          <a:latin typeface="Times New Roman"/>
                          <a:ea typeface="Times New Roman"/>
                          <a:cs typeface="Arial"/>
                        </a:rPr>
                        <a:t>China Ocean Shipping Company</a:t>
                      </a:r>
                      <a:r>
                        <a:rPr lang="ar-DZ" sz="1600" b="1">
                          <a:latin typeface="Calibri"/>
                          <a:ea typeface="Times New Roman"/>
                          <a:cs typeface="Times New Roman"/>
                        </a:rPr>
                        <a:t>)</a:t>
                      </a:r>
                      <a:r>
                        <a:rPr lang="en-US" sz="1600" b="1">
                          <a:latin typeface="Times New Roman"/>
                          <a:ea typeface="Times New Roman"/>
                          <a:cs typeface="Arial"/>
                        </a:rPr>
                        <a:t>COSCO</a:t>
                      </a:r>
                      <a:r>
                        <a:rPr lang="ar-DZ" sz="1600" b="1">
                          <a:latin typeface="Calibri"/>
                          <a:ea typeface="Times New Roman"/>
                          <a:cs typeface="Times New Roman"/>
                        </a:rPr>
                        <a:t>(</a:t>
                      </a:r>
                      <a:endParaRPr lang="fr-FR" sz="1200" b="1">
                        <a:latin typeface="Calibri"/>
                        <a:ea typeface="Calibri"/>
                        <a:cs typeface="Arial"/>
                      </a:endParaRPr>
                    </a:p>
                  </a:txBody>
                  <a:tcPr marL="64050" marR="64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1800" b="1">
                          <a:latin typeface="Calibri"/>
                          <a:ea typeface="Times New Roman"/>
                          <a:cs typeface="Times New Roman"/>
                        </a:rPr>
                        <a:t>بكين(الصين)</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1800" b="1">
                          <a:latin typeface="Calibri"/>
                          <a:ea typeface="Times New Roman"/>
                          <a:cs typeface="Times New Roman"/>
                        </a:rPr>
                        <a:t>1961</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1800" b="1">
                          <a:latin typeface="Calibri"/>
                          <a:ea typeface="Times New Roman"/>
                          <a:cs typeface="Times New Roman"/>
                        </a:rPr>
                        <a:t>132</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1800" b="1">
                          <a:latin typeface="Calibri"/>
                          <a:ea typeface="Times New Roman"/>
                          <a:cs typeface="Times New Roman"/>
                        </a:rPr>
                        <a:t>715266</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1800" b="1">
                          <a:latin typeface="Calibri"/>
                          <a:ea typeface="Times New Roman"/>
                          <a:cs typeface="Times New Roman"/>
                        </a:rPr>
                        <a:t>4.5</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0050">
                <a:tc>
                  <a:txBody>
                    <a:bodyPr/>
                    <a:lstStyle/>
                    <a:p>
                      <a:pPr marL="0" marR="0" algn="ctr" rtl="1">
                        <a:lnSpc>
                          <a:spcPct val="115000"/>
                        </a:lnSpc>
                        <a:spcBef>
                          <a:spcPts val="0"/>
                        </a:spcBef>
                        <a:spcAft>
                          <a:spcPts val="0"/>
                        </a:spcAft>
                      </a:pPr>
                      <a:r>
                        <a:rPr lang="ar-DZ" sz="1800" b="1">
                          <a:latin typeface="Calibri"/>
                          <a:ea typeface="Times New Roman"/>
                          <a:cs typeface="Times New Roman"/>
                        </a:rPr>
                        <a:t>06</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rtl="0">
                        <a:lnSpc>
                          <a:spcPct val="115000"/>
                        </a:lnSpc>
                        <a:spcBef>
                          <a:spcPts val="0"/>
                        </a:spcBef>
                        <a:spcAft>
                          <a:spcPts val="0"/>
                        </a:spcAft>
                      </a:pPr>
                      <a:r>
                        <a:rPr lang="fr-FR" sz="1600" b="1">
                          <a:latin typeface="Times New Roman"/>
                          <a:ea typeface="Times New Roman"/>
                          <a:cs typeface="Arial"/>
                        </a:rPr>
                        <a:t>Hapag-LloydComanav</a:t>
                      </a:r>
                      <a:endParaRPr lang="fr-FR" sz="1200" b="1">
                        <a:latin typeface="Calibri"/>
                        <a:ea typeface="Calibri"/>
                        <a:cs typeface="Arial"/>
                      </a:endParaRPr>
                    </a:p>
                  </a:txBody>
                  <a:tcPr marL="64050" marR="64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1800" b="1">
                          <a:latin typeface="Calibri"/>
                          <a:ea typeface="Times New Roman"/>
                          <a:cs typeface="Times New Roman"/>
                        </a:rPr>
                        <a:t>همبورغ(ألمانيا)</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1800" b="1">
                          <a:latin typeface="Calibri"/>
                          <a:ea typeface="Times New Roman"/>
                          <a:cs typeface="Times New Roman"/>
                        </a:rPr>
                        <a:t>1970</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1800" b="1">
                          <a:latin typeface="Calibri"/>
                          <a:ea typeface="Times New Roman"/>
                          <a:cs typeface="Times New Roman"/>
                        </a:rPr>
                        <a:t>126</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1800" b="1">
                          <a:latin typeface="Calibri"/>
                          <a:ea typeface="Times New Roman"/>
                          <a:cs typeface="Times New Roman"/>
                        </a:rPr>
                        <a:t>632348</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1800" b="1">
                          <a:latin typeface="Calibri"/>
                          <a:ea typeface="Times New Roman"/>
                          <a:cs typeface="Times New Roman"/>
                        </a:rPr>
                        <a:t>4.0</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0050">
                <a:tc>
                  <a:txBody>
                    <a:bodyPr/>
                    <a:lstStyle/>
                    <a:p>
                      <a:pPr marL="0" marR="0" algn="ctr" rtl="1">
                        <a:lnSpc>
                          <a:spcPct val="115000"/>
                        </a:lnSpc>
                        <a:spcBef>
                          <a:spcPts val="0"/>
                        </a:spcBef>
                        <a:spcAft>
                          <a:spcPts val="0"/>
                        </a:spcAft>
                      </a:pPr>
                      <a:r>
                        <a:rPr lang="ar-DZ" sz="1800" b="1">
                          <a:latin typeface="Calibri"/>
                          <a:ea typeface="Times New Roman"/>
                          <a:cs typeface="Times New Roman"/>
                        </a:rPr>
                        <a:t>07</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rtl="0">
                        <a:lnSpc>
                          <a:spcPct val="115000"/>
                        </a:lnSpc>
                        <a:spcBef>
                          <a:spcPts val="0"/>
                        </a:spcBef>
                        <a:spcAft>
                          <a:spcPts val="0"/>
                        </a:spcAft>
                      </a:pPr>
                      <a:r>
                        <a:rPr lang="en-US" sz="1600" b="1">
                          <a:latin typeface="Times New Roman"/>
                          <a:ea typeface="Times New Roman"/>
                          <a:cs typeface="Arial"/>
                        </a:rPr>
                        <a:t>American President Lines  </a:t>
                      </a:r>
                      <a:r>
                        <a:rPr lang="ar-DZ" sz="1600" b="1">
                          <a:latin typeface="Calibri"/>
                          <a:ea typeface="Times New Roman"/>
                          <a:cs typeface="Times New Roman"/>
                        </a:rPr>
                        <a:t>)</a:t>
                      </a:r>
                      <a:r>
                        <a:rPr lang="en-US" sz="1600" b="1">
                          <a:latin typeface="Times New Roman"/>
                          <a:ea typeface="Times New Roman"/>
                          <a:cs typeface="Arial"/>
                        </a:rPr>
                        <a:t>APL</a:t>
                      </a:r>
                      <a:r>
                        <a:rPr lang="ar-DZ" sz="1600" b="1">
                          <a:latin typeface="Calibri"/>
                          <a:ea typeface="Times New Roman"/>
                          <a:cs typeface="Times New Roman"/>
                        </a:rPr>
                        <a:t>(</a:t>
                      </a:r>
                      <a:endParaRPr lang="fr-FR" sz="1200" b="1">
                        <a:latin typeface="Calibri"/>
                        <a:ea typeface="Calibri"/>
                        <a:cs typeface="Arial"/>
                      </a:endParaRPr>
                    </a:p>
                  </a:txBody>
                  <a:tcPr marL="64050" marR="64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1800" b="1">
                          <a:latin typeface="Calibri"/>
                          <a:ea typeface="Times New Roman"/>
                          <a:cs typeface="Times New Roman"/>
                        </a:rPr>
                        <a:t>سنغافورة</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0">
                        <a:lnSpc>
                          <a:spcPct val="115000"/>
                        </a:lnSpc>
                        <a:spcBef>
                          <a:spcPts val="0"/>
                        </a:spcBef>
                        <a:spcAft>
                          <a:spcPts val="0"/>
                        </a:spcAft>
                      </a:pPr>
                      <a:r>
                        <a:rPr lang="fr-FR" sz="1800" b="1">
                          <a:latin typeface="Times New Roman"/>
                          <a:ea typeface="Times New Roman"/>
                          <a:cs typeface="Arial"/>
                        </a:rPr>
                        <a:t>1848</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1800" b="1">
                          <a:latin typeface="Calibri"/>
                          <a:ea typeface="Times New Roman"/>
                          <a:cs typeface="Times New Roman"/>
                        </a:rPr>
                        <a:t>142</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r-FR" sz="1800" b="1">
                          <a:latin typeface="Times New Roman"/>
                          <a:ea typeface="Times New Roman"/>
                          <a:cs typeface="Arial"/>
                        </a:rPr>
                        <a:t>589924</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1800" b="1">
                          <a:latin typeface="Calibri"/>
                          <a:ea typeface="Times New Roman"/>
                          <a:cs typeface="Times New Roman"/>
                        </a:rPr>
                        <a:t>3.6</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0050">
                <a:tc>
                  <a:txBody>
                    <a:bodyPr/>
                    <a:lstStyle/>
                    <a:p>
                      <a:pPr marL="0" marR="0" algn="ctr" rtl="1">
                        <a:lnSpc>
                          <a:spcPct val="115000"/>
                        </a:lnSpc>
                        <a:spcBef>
                          <a:spcPts val="0"/>
                        </a:spcBef>
                        <a:spcAft>
                          <a:spcPts val="0"/>
                        </a:spcAft>
                      </a:pPr>
                      <a:r>
                        <a:rPr lang="ar-DZ" sz="1800" b="1">
                          <a:latin typeface="Calibri"/>
                          <a:ea typeface="Times New Roman"/>
                          <a:cs typeface="Times New Roman"/>
                        </a:rPr>
                        <a:t>08</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rtl="0">
                        <a:lnSpc>
                          <a:spcPct val="115000"/>
                        </a:lnSpc>
                        <a:spcBef>
                          <a:spcPts val="0"/>
                        </a:spcBef>
                        <a:spcAft>
                          <a:spcPts val="0"/>
                        </a:spcAft>
                      </a:pPr>
                      <a:r>
                        <a:rPr lang="en-US" sz="1600" b="1">
                          <a:latin typeface="Times New Roman"/>
                          <a:ea typeface="Times New Roman"/>
                          <a:cs typeface="Arial"/>
                        </a:rPr>
                        <a:t>Hanjin Shipping Company</a:t>
                      </a:r>
                      <a:r>
                        <a:rPr lang="fr-FR" sz="1600" b="1">
                          <a:latin typeface="Times New Roman"/>
                          <a:ea typeface="Times New Roman"/>
                          <a:cs typeface="Arial"/>
                        </a:rPr>
                        <a:t>(HSC)</a:t>
                      </a:r>
                      <a:endParaRPr lang="fr-FR" sz="1200" b="1">
                        <a:latin typeface="Calibri"/>
                        <a:ea typeface="Calibri"/>
                        <a:cs typeface="Arial"/>
                      </a:endParaRPr>
                    </a:p>
                  </a:txBody>
                  <a:tcPr marL="64050" marR="64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1800" b="1">
                          <a:latin typeface="Calibri"/>
                          <a:ea typeface="Times New Roman"/>
                          <a:cs typeface="Times New Roman"/>
                        </a:rPr>
                        <a:t>كوريا الجنوبية</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1800" b="1">
                          <a:latin typeface="Calibri"/>
                          <a:ea typeface="Times New Roman"/>
                          <a:cs typeface="Times New Roman"/>
                        </a:rPr>
                        <a:t>1977</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1800" b="1">
                          <a:latin typeface="Calibri"/>
                          <a:ea typeface="Times New Roman"/>
                          <a:cs typeface="Times New Roman"/>
                        </a:rPr>
                        <a:t>96</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1800" b="1">
                          <a:latin typeface="Calibri"/>
                          <a:ea typeface="Times New Roman"/>
                          <a:cs typeface="Times New Roman"/>
                        </a:rPr>
                        <a:t>579840</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1800" b="1">
                          <a:latin typeface="Calibri"/>
                          <a:ea typeface="Times New Roman"/>
                          <a:cs typeface="Times New Roman"/>
                        </a:rPr>
                        <a:t>3.5</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0050">
                <a:tc>
                  <a:txBody>
                    <a:bodyPr/>
                    <a:lstStyle/>
                    <a:p>
                      <a:pPr marL="0" marR="0" algn="ctr" rtl="1">
                        <a:lnSpc>
                          <a:spcPct val="115000"/>
                        </a:lnSpc>
                        <a:spcBef>
                          <a:spcPts val="0"/>
                        </a:spcBef>
                        <a:spcAft>
                          <a:spcPts val="0"/>
                        </a:spcAft>
                      </a:pPr>
                      <a:r>
                        <a:rPr lang="ar-DZ" sz="1800" b="1">
                          <a:latin typeface="Calibri"/>
                          <a:ea typeface="Times New Roman"/>
                          <a:cs typeface="Times New Roman"/>
                        </a:rPr>
                        <a:t>09</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rtl="0">
                        <a:lnSpc>
                          <a:spcPct val="115000"/>
                        </a:lnSpc>
                        <a:spcBef>
                          <a:spcPts val="0"/>
                        </a:spcBef>
                        <a:spcAft>
                          <a:spcPts val="0"/>
                        </a:spcAft>
                      </a:pPr>
                      <a:r>
                        <a:rPr lang="en-US" sz="1600" b="1">
                          <a:latin typeface="Times New Roman"/>
                          <a:ea typeface="Times New Roman"/>
                          <a:cs typeface="Arial"/>
                        </a:rPr>
                        <a:t>China Shipping Container Lines  </a:t>
                      </a:r>
                      <a:r>
                        <a:rPr lang="ar-DZ" sz="1600" b="1">
                          <a:latin typeface="Calibri"/>
                          <a:ea typeface="Times New Roman"/>
                          <a:cs typeface="Times New Roman"/>
                        </a:rPr>
                        <a:t>)</a:t>
                      </a:r>
                      <a:r>
                        <a:rPr lang="en-US" sz="1600" b="1">
                          <a:latin typeface="Times New Roman"/>
                          <a:ea typeface="Times New Roman"/>
                          <a:cs typeface="Arial"/>
                        </a:rPr>
                        <a:t>CSCL</a:t>
                      </a:r>
                      <a:r>
                        <a:rPr lang="ar-DZ" sz="1600" b="1">
                          <a:latin typeface="Calibri"/>
                          <a:ea typeface="Times New Roman"/>
                          <a:cs typeface="Times New Roman"/>
                        </a:rPr>
                        <a:t>(</a:t>
                      </a:r>
                      <a:endParaRPr lang="fr-FR" sz="1200" b="1">
                        <a:latin typeface="Calibri"/>
                        <a:ea typeface="Calibri"/>
                        <a:cs typeface="Arial"/>
                      </a:endParaRPr>
                    </a:p>
                  </a:txBody>
                  <a:tcPr marL="64050" marR="64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1800" b="1">
                          <a:latin typeface="Calibri"/>
                          <a:ea typeface="Times New Roman"/>
                          <a:cs typeface="Times New Roman"/>
                        </a:rPr>
                        <a:t>شنغهاي(الصين)</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1800" b="1">
                          <a:latin typeface="Calibri"/>
                          <a:ea typeface="Times New Roman"/>
                          <a:cs typeface="Times New Roman"/>
                        </a:rPr>
                        <a:t>1997</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1800" b="1">
                          <a:latin typeface="Calibri"/>
                          <a:ea typeface="Times New Roman"/>
                          <a:cs typeface="Times New Roman"/>
                        </a:rPr>
                        <a:t>120</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1800" b="1">
                          <a:latin typeface="Calibri"/>
                          <a:ea typeface="Times New Roman"/>
                          <a:cs typeface="Times New Roman"/>
                        </a:rPr>
                        <a:t>565567</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1800" b="1">
                          <a:latin typeface="Calibri"/>
                          <a:ea typeface="Times New Roman"/>
                          <a:cs typeface="Times New Roman"/>
                        </a:rPr>
                        <a:t>3.5</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0050">
                <a:tc>
                  <a:txBody>
                    <a:bodyPr/>
                    <a:lstStyle/>
                    <a:p>
                      <a:pPr marL="0" marR="0" algn="ctr" rtl="1">
                        <a:lnSpc>
                          <a:spcPct val="115000"/>
                        </a:lnSpc>
                        <a:spcBef>
                          <a:spcPts val="0"/>
                        </a:spcBef>
                        <a:spcAft>
                          <a:spcPts val="0"/>
                        </a:spcAft>
                      </a:pPr>
                      <a:r>
                        <a:rPr lang="ar-DZ" sz="1800" b="1">
                          <a:latin typeface="Calibri"/>
                          <a:ea typeface="Times New Roman"/>
                          <a:cs typeface="Times New Roman"/>
                        </a:rPr>
                        <a:t>10</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rtl="0">
                        <a:lnSpc>
                          <a:spcPct val="115000"/>
                        </a:lnSpc>
                        <a:spcBef>
                          <a:spcPts val="0"/>
                        </a:spcBef>
                        <a:spcAft>
                          <a:spcPts val="0"/>
                        </a:spcAft>
                      </a:pPr>
                      <a:r>
                        <a:rPr lang="en-US" sz="1600" b="1" dirty="0">
                          <a:latin typeface="Times New Roman"/>
                          <a:ea typeface="Times New Roman"/>
                          <a:cs typeface="Arial"/>
                        </a:rPr>
                        <a:t>Mitsui O.S.K. Lines  MOL</a:t>
                      </a:r>
                      <a:endParaRPr lang="fr-FR" sz="1200" b="1" dirty="0">
                        <a:latin typeface="Calibri"/>
                        <a:ea typeface="Calibri"/>
                        <a:cs typeface="Arial"/>
                      </a:endParaRPr>
                    </a:p>
                  </a:txBody>
                  <a:tcPr marL="64050" marR="64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1800" b="1" dirty="0">
                          <a:latin typeface="Calibri"/>
                          <a:ea typeface="Times New Roman"/>
                          <a:cs typeface="Times New Roman"/>
                        </a:rPr>
                        <a:t>طوكيو(اليابان)</a:t>
                      </a:r>
                      <a:endParaRPr lang="fr-FR" sz="1200" b="1" dirty="0">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1800" b="1">
                          <a:latin typeface="Calibri"/>
                          <a:ea typeface="Times New Roman"/>
                          <a:cs typeface="Times New Roman"/>
                        </a:rPr>
                        <a:t>1886</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1800" b="1">
                          <a:latin typeface="Calibri"/>
                          <a:ea typeface="Times New Roman"/>
                          <a:cs typeface="Times New Roman"/>
                        </a:rPr>
                        <a:t>91</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1800" b="1">
                          <a:latin typeface="Calibri"/>
                          <a:ea typeface="Times New Roman"/>
                          <a:cs typeface="Times New Roman"/>
                        </a:rPr>
                        <a:t>507988</a:t>
                      </a:r>
                      <a:endParaRPr lang="fr-FR" sz="1200" b="1">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1800" b="1" dirty="0">
                          <a:latin typeface="Calibri"/>
                          <a:ea typeface="Times New Roman"/>
                          <a:cs typeface="Times New Roman"/>
                        </a:rPr>
                        <a:t>3.2</a:t>
                      </a:r>
                      <a:endParaRPr lang="fr-FR" sz="1200" b="1" dirty="0">
                        <a:latin typeface="Calibri"/>
                        <a:ea typeface="Calibri"/>
                        <a:cs typeface="Arial"/>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313" name="Rectangle 1"/>
          <p:cNvSpPr>
            <a:spLocks noChangeArrowheads="1"/>
          </p:cNvSpPr>
          <p:nvPr/>
        </p:nvSpPr>
        <p:spPr bwMode="auto">
          <a:xfrm>
            <a:off x="0" y="304800"/>
            <a:ext cx="8763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Low" rtl="1" fontAlgn="base">
              <a:spcBef>
                <a:spcPct val="0"/>
              </a:spcBef>
              <a:spcAft>
                <a:spcPct val="0"/>
              </a:spcAft>
            </a:pPr>
            <a:r>
              <a:rPr kumimoji="0" lang="ar-DZ" sz="32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ترتيب </a:t>
            </a:r>
            <a:r>
              <a:rPr lang="ar-DZ" sz="3200" b="1" dirty="0" smtClean="0">
                <a:solidFill>
                  <a:srgbClr val="FF0000"/>
                </a:solidFill>
                <a:latin typeface="Times New Roman" pitchFamily="18" charset="0"/>
                <a:ea typeface="Times New Roman" pitchFamily="18" charset="0"/>
                <a:cs typeface="Times New Roman" pitchFamily="18" charset="0"/>
              </a:rPr>
              <a:t>شركات النقل البحري للبضائع </a:t>
            </a:r>
            <a:r>
              <a:rPr kumimoji="0" lang="ar-DZ" sz="32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الأولى عالميا (2015)</a:t>
            </a:r>
            <a:endParaRPr kumimoji="0" lang="fr-FR" sz="3200" b="0" i="0" u="none" strike="noStrike" cap="none" normalizeH="0" baseline="0" dirty="0" smtClean="0">
              <a:ln>
                <a:noFill/>
              </a:ln>
              <a:solidFill>
                <a:srgbClr val="FF0000"/>
              </a:solidFill>
              <a:effectLst/>
              <a:latin typeface="Times New Roman" pitchFamily="18" charset="0"/>
              <a:cs typeface="Times New Roman" pitchFamily="18"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1" y="1066800"/>
          <a:ext cx="9144000" cy="5123180"/>
        </p:xfrm>
        <a:graphic>
          <a:graphicData uri="http://schemas.openxmlformats.org/drawingml/2006/table">
            <a:tbl>
              <a:tblPr rtl="1"/>
              <a:tblGrid>
                <a:gridCol w="973393"/>
                <a:gridCol w="941416"/>
                <a:gridCol w="987990"/>
                <a:gridCol w="505116"/>
                <a:gridCol w="912917"/>
                <a:gridCol w="505116"/>
                <a:gridCol w="912917"/>
                <a:gridCol w="505116"/>
                <a:gridCol w="912917"/>
                <a:gridCol w="505116"/>
                <a:gridCol w="896236"/>
                <a:gridCol w="585750"/>
              </a:tblGrid>
              <a:tr h="463550">
                <a:tc>
                  <a:txBody>
                    <a:bodyPr/>
                    <a:lstStyle/>
                    <a:p>
                      <a:pPr marL="0" marR="0" algn="ctr" rtl="1">
                        <a:lnSpc>
                          <a:spcPct val="100000"/>
                        </a:lnSpc>
                        <a:spcBef>
                          <a:spcPts val="0"/>
                        </a:spcBef>
                        <a:spcAft>
                          <a:spcPts val="0"/>
                        </a:spcAft>
                      </a:pPr>
                      <a:r>
                        <a:rPr lang="ar-DZ" sz="1800" b="1" dirty="0">
                          <a:latin typeface="Calibri"/>
                          <a:ea typeface="Calibri"/>
                          <a:cs typeface="Simplified Arabic"/>
                        </a:rPr>
                        <a:t>الميناء</a:t>
                      </a:r>
                      <a:endParaRPr lang="fr-FR" sz="1600" dirty="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البلد</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rtl="1">
                        <a:lnSpc>
                          <a:spcPct val="100000"/>
                        </a:lnSpc>
                        <a:spcBef>
                          <a:spcPts val="0"/>
                        </a:spcBef>
                        <a:spcAft>
                          <a:spcPts val="0"/>
                        </a:spcAft>
                      </a:pPr>
                      <a:r>
                        <a:rPr lang="ar-DZ" sz="1800" b="1">
                          <a:latin typeface="Calibri"/>
                          <a:ea typeface="Calibri"/>
                          <a:cs typeface="Simplified Arabic"/>
                        </a:rPr>
                        <a:t>2016</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marL="0" marR="0" algn="ctr" rtl="1">
                        <a:lnSpc>
                          <a:spcPct val="100000"/>
                        </a:lnSpc>
                        <a:spcBef>
                          <a:spcPts val="0"/>
                        </a:spcBef>
                        <a:spcAft>
                          <a:spcPts val="0"/>
                        </a:spcAft>
                      </a:pPr>
                      <a:r>
                        <a:rPr lang="ar-DZ" sz="1800" b="1">
                          <a:latin typeface="Calibri"/>
                          <a:ea typeface="Calibri"/>
                          <a:cs typeface="Simplified Arabic"/>
                        </a:rPr>
                        <a:t>2015</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marL="0" marR="0" algn="ctr" rtl="1">
                        <a:lnSpc>
                          <a:spcPct val="100000"/>
                        </a:lnSpc>
                        <a:spcBef>
                          <a:spcPts val="0"/>
                        </a:spcBef>
                        <a:spcAft>
                          <a:spcPts val="0"/>
                        </a:spcAft>
                      </a:pPr>
                      <a:r>
                        <a:rPr lang="ar-DZ" sz="1800" b="1">
                          <a:latin typeface="Calibri"/>
                          <a:ea typeface="Calibri"/>
                          <a:cs typeface="Simplified Arabic"/>
                        </a:rPr>
                        <a:t>2014</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marL="0" marR="0" algn="ctr" rtl="1">
                        <a:lnSpc>
                          <a:spcPct val="100000"/>
                        </a:lnSpc>
                        <a:spcBef>
                          <a:spcPts val="0"/>
                        </a:spcBef>
                        <a:spcAft>
                          <a:spcPts val="0"/>
                        </a:spcAft>
                      </a:pPr>
                      <a:r>
                        <a:rPr lang="ar-DZ" sz="1800" b="1">
                          <a:latin typeface="Calibri"/>
                          <a:ea typeface="Calibri"/>
                          <a:cs typeface="Simplified Arabic"/>
                        </a:rPr>
                        <a:t>2013</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marL="0" marR="0" algn="ctr" rtl="1">
                        <a:lnSpc>
                          <a:spcPct val="100000"/>
                        </a:lnSpc>
                        <a:spcBef>
                          <a:spcPts val="0"/>
                        </a:spcBef>
                        <a:spcAft>
                          <a:spcPts val="0"/>
                        </a:spcAft>
                      </a:pPr>
                      <a:r>
                        <a:rPr lang="ar-DZ" sz="1800" b="1">
                          <a:latin typeface="Calibri"/>
                          <a:ea typeface="Calibri"/>
                          <a:cs typeface="Simplified Arabic"/>
                        </a:rPr>
                        <a:t>2012</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463550">
                <a:tc>
                  <a:txBody>
                    <a:bodyPr/>
                    <a:lstStyle/>
                    <a:p>
                      <a:pPr marL="0" marR="0" algn="just" rtl="1">
                        <a:lnSpc>
                          <a:spcPct val="100000"/>
                        </a:lnSpc>
                        <a:spcBef>
                          <a:spcPts val="0"/>
                        </a:spcBef>
                        <a:spcAft>
                          <a:spcPts val="0"/>
                        </a:spcAft>
                      </a:pPr>
                      <a:r>
                        <a:rPr lang="ar-DZ" sz="1800" b="1">
                          <a:latin typeface="Calibri"/>
                          <a:ea typeface="Calibri"/>
                          <a:cs typeface="Simplified Arabic"/>
                        </a:rPr>
                        <a:t>شنغهاي</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00000"/>
                        </a:lnSpc>
                        <a:spcBef>
                          <a:spcPts val="0"/>
                        </a:spcBef>
                        <a:spcAft>
                          <a:spcPts val="0"/>
                        </a:spcAft>
                      </a:pPr>
                      <a:r>
                        <a:rPr lang="ar-DZ" sz="1800" b="1">
                          <a:latin typeface="Calibri"/>
                          <a:ea typeface="Calibri"/>
                          <a:cs typeface="Simplified Arabic"/>
                        </a:rPr>
                        <a:t>الصين</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0">
                        <a:lnSpc>
                          <a:spcPct val="100000"/>
                        </a:lnSpc>
                        <a:spcBef>
                          <a:spcPts val="0"/>
                        </a:spcBef>
                        <a:spcAft>
                          <a:spcPts val="0"/>
                        </a:spcAft>
                      </a:pPr>
                      <a:r>
                        <a:rPr lang="fr-FR" sz="1800" b="1">
                          <a:latin typeface="Simplified Arabic"/>
                          <a:ea typeface="Calibri"/>
                          <a:cs typeface="Arial"/>
                        </a:rPr>
                        <a:t>37,133</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01</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0">
                        <a:lnSpc>
                          <a:spcPct val="100000"/>
                        </a:lnSpc>
                        <a:spcBef>
                          <a:spcPts val="0"/>
                        </a:spcBef>
                        <a:spcAft>
                          <a:spcPts val="0"/>
                        </a:spcAft>
                      </a:pPr>
                      <a:r>
                        <a:rPr lang="fr-FR" sz="1800" b="1">
                          <a:latin typeface="Simplified Arabic"/>
                          <a:ea typeface="Calibri"/>
                          <a:cs typeface="Arial"/>
                        </a:rPr>
                        <a:t>36,537</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01</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0000"/>
                        </a:lnSpc>
                        <a:spcBef>
                          <a:spcPts val="0"/>
                        </a:spcBef>
                        <a:spcAft>
                          <a:spcPts val="0"/>
                        </a:spcAft>
                      </a:pPr>
                      <a:r>
                        <a:rPr lang="fr-FR" sz="1800" b="1">
                          <a:solidFill>
                            <a:srgbClr val="222222"/>
                          </a:solidFill>
                          <a:latin typeface="Simplified Arabic"/>
                          <a:ea typeface="Calibri"/>
                          <a:cs typeface="Arial"/>
                        </a:rPr>
                        <a:t>35,286</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01</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dirty="0">
                          <a:latin typeface="Calibri"/>
                          <a:ea typeface="Calibri"/>
                          <a:cs typeface="Simplified Arabic"/>
                        </a:rPr>
                        <a:t>33,617</a:t>
                      </a:r>
                      <a:endParaRPr lang="fr-FR" sz="1600" dirty="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01</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32,529</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01</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100">
                <a:tc>
                  <a:txBody>
                    <a:bodyPr/>
                    <a:lstStyle/>
                    <a:p>
                      <a:pPr marL="0" marR="0" algn="just" rtl="1">
                        <a:lnSpc>
                          <a:spcPct val="100000"/>
                        </a:lnSpc>
                        <a:spcBef>
                          <a:spcPts val="0"/>
                        </a:spcBef>
                        <a:spcAft>
                          <a:spcPts val="0"/>
                        </a:spcAft>
                      </a:pPr>
                      <a:r>
                        <a:rPr lang="ar-DZ" sz="1800" b="1">
                          <a:latin typeface="Calibri"/>
                          <a:ea typeface="Calibri"/>
                          <a:cs typeface="Simplified Arabic"/>
                        </a:rPr>
                        <a:t>سنغافورة</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00000"/>
                        </a:lnSpc>
                        <a:spcBef>
                          <a:spcPts val="0"/>
                        </a:spcBef>
                        <a:spcAft>
                          <a:spcPts val="0"/>
                        </a:spcAft>
                      </a:pPr>
                      <a:r>
                        <a:rPr lang="ar-DZ" sz="1800" b="1">
                          <a:latin typeface="Calibri"/>
                          <a:ea typeface="Calibri"/>
                          <a:cs typeface="Simplified Arabic"/>
                        </a:rPr>
                        <a:t>سنغافورة</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0">
                        <a:lnSpc>
                          <a:spcPct val="100000"/>
                        </a:lnSpc>
                        <a:spcBef>
                          <a:spcPts val="0"/>
                        </a:spcBef>
                        <a:spcAft>
                          <a:spcPts val="0"/>
                        </a:spcAft>
                      </a:pPr>
                      <a:r>
                        <a:rPr lang="fr-FR" sz="1800" b="1">
                          <a:latin typeface="Simplified Arabic"/>
                          <a:ea typeface="Calibri"/>
                          <a:cs typeface="Arial"/>
                        </a:rPr>
                        <a:t>30,903</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02</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0">
                        <a:lnSpc>
                          <a:spcPct val="100000"/>
                        </a:lnSpc>
                        <a:spcBef>
                          <a:spcPts val="0"/>
                        </a:spcBef>
                        <a:spcAft>
                          <a:spcPts val="0"/>
                        </a:spcAft>
                      </a:pPr>
                      <a:r>
                        <a:rPr lang="fr-FR" sz="1800" b="1">
                          <a:latin typeface="Simplified Arabic"/>
                          <a:ea typeface="Calibri"/>
                          <a:cs typeface="Arial"/>
                        </a:rPr>
                        <a:t>30,922</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dirty="0">
                          <a:latin typeface="Calibri"/>
                          <a:ea typeface="Calibri"/>
                          <a:cs typeface="Simplified Arabic"/>
                        </a:rPr>
                        <a:t>02</a:t>
                      </a:r>
                      <a:endParaRPr lang="fr-FR" sz="1600" dirty="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fr-FR" sz="1600" b="1" dirty="0" smtClean="0">
                          <a:solidFill>
                            <a:srgbClr val="222222"/>
                          </a:solidFill>
                          <a:latin typeface="Simplified Arabic"/>
                          <a:ea typeface="Calibri"/>
                          <a:cs typeface="Arial"/>
                        </a:rPr>
                        <a:t>33,869</a:t>
                      </a:r>
                    </a:p>
                    <a:p>
                      <a:pPr marL="0" marR="0" algn="just" rtl="0">
                        <a:lnSpc>
                          <a:spcPct val="100000"/>
                        </a:lnSpc>
                        <a:spcBef>
                          <a:spcPts val="0"/>
                        </a:spcBef>
                        <a:spcAft>
                          <a:spcPts val="0"/>
                        </a:spcAft>
                      </a:pPr>
                      <a:endParaRPr lang="fr-FR" sz="1600" dirty="0">
                        <a:latin typeface="Calibri"/>
                        <a:ea typeface="Calibri"/>
                        <a:cs typeface="Arial"/>
                      </a:endParaRPr>
                    </a:p>
                  </a:txBody>
                  <a:tcPr marL="66731" marR="66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02</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32,240</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02</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31,649</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02</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3550">
                <a:tc>
                  <a:txBody>
                    <a:bodyPr/>
                    <a:lstStyle/>
                    <a:p>
                      <a:pPr marL="0" marR="0" algn="just" rtl="1">
                        <a:lnSpc>
                          <a:spcPct val="100000"/>
                        </a:lnSpc>
                        <a:spcBef>
                          <a:spcPts val="0"/>
                        </a:spcBef>
                        <a:spcAft>
                          <a:spcPts val="0"/>
                        </a:spcAft>
                      </a:pPr>
                      <a:r>
                        <a:rPr lang="ar-DZ" sz="1800" b="1">
                          <a:latin typeface="Calibri"/>
                          <a:ea typeface="Calibri"/>
                          <a:cs typeface="Simplified Arabic"/>
                        </a:rPr>
                        <a:t>شنزن</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00000"/>
                        </a:lnSpc>
                        <a:spcBef>
                          <a:spcPts val="0"/>
                        </a:spcBef>
                        <a:spcAft>
                          <a:spcPts val="0"/>
                        </a:spcAft>
                      </a:pPr>
                      <a:r>
                        <a:rPr lang="ar-DZ" sz="1800" b="1">
                          <a:latin typeface="Calibri"/>
                          <a:ea typeface="Calibri"/>
                          <a:cs typeface="Simplified Arabic"/>
                        </a:rPr>
                        <a:t>الصين</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0">
                        <a:lnSpc>
                          <a:spcPct val="100000"/>
                        </a:lnSpc>
                        <a:spcBef>
                          <a:spcPts val="0"/>
                        </a:spcBef>
                        <a:spcAft>
                          <a:spcPts val="0"/>
                        </a:spcAft>
                      </a:pPr>
                      <a:r>
                        <a:rPr lang="fr-FR" sz="1800" b="1">
                          <a:latin typeface="Simplified Arabic"/>
                          <a:ea typeface="Calibri"/>
                          <a:cs typeface="Arial"/>
                        </a:rPr>
                        <a:t>23,979</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03</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0">
                        <a:lnSpc>
                          <a:spcPct val="100000"/>
                        </a:lnSpc>
                        <a:spcBef>
                          <a:spcPts val="0"/>
                        </a:spcBef>
                        <a:spcAft>
                          <a:spcPts val="0"/>
                        </a:spcAft>
                      </a:pPr>
                      <a:r>
                        <a:rPr lang="fr-FR" sz="1800" b="1">
                          <a:latin typeface="Simplified Arabic"/>
                          <a:ea typeface="Calibri"/>
                          <a:cs typeface="Arial"/>
                        </a:rPr>
                        <a:t>24,204</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03</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0">
                        <a:lnSpc>
                          <a:spcPct val="100000"/>
                        </a:lnSpc>
                        <a:spcBef>
                          <a:spcPts val="0"/>
                        </a:spcBef>
                        <a:spcAft>
                          <a:spcPts val="0"/>
                        </a:spcAft>
                      </a:pPr>
                      <a:r>
                        <a:rPr lang="fr-FR" sz="1800" b="1" dirty="0">
                          <a:latin typeface="Simplified Arabic"/>
                          <a:ea typeface="Calibri"/>
                          <a:cs typeface="Arial"/>
                        </a:rPr>
                        <a:t>23,798</a:t>
                      </a:r>
                      <a:endParaRPr lang="fr-FR" sz="1600" dirty="0">
                        <a:latin typeface="Calibri"/>
                        <a:ea typeface="Calibri"/>
                        <a:cs typeface="Arial"/>
                      </a:endParaRPr>
                    </a:p>
                  </a:txBody>
                  <a:tcPr marL="66731" marR="66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03</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23,278</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03</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22,940</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04</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3550">
                <a:tc>
                  <a:txBody>
                    <a:bodyPr/>
                    <a:lstStyle/>
                    <a:p>
                      <a:pPr marL="0" marR="0" algn="just" rtl="1">
                        <a:lnSpc>
                          <a:spcPct val="100000"/>
                        </a:lnSpc>
                        <a:spcBef>
                          <a:spcPts val="0"/>
                        </a:spcBef>
                        <a:spcAft>
                          <a:spcPts val="0"/>
                        </a:spcAft>
                      </a:pPr>
                      <a:r>
                        <a:rPr lang="ar-DZ" sz="1800" b="1">
                          <a:latin typeface="Calibri"/>
                          <a:ea typeface="Calibri"/>
                          <a:cs typeface="Simplified Arabic"/>
                        </a:rPr>
                        <a:t>زوشان </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00000"/>
                        </a:lnSpc>
                        <a:spcBef>
                          <a:spcPts val="0"/>
                        </a:spcBef>
                        <a:spcAft>
                          <a:spcPts val="0"/>
                        </a:spcAft>
                      </a:pPr>
                      <a:r>
                        <a:rPr lang="ar-DZ" sz="1800" b="1">
                          <a:latin typeface="Calibri"/>
                          <a:ea typeface="Calibri"/>
                          <a:cs typeface="Simplified Arabic"/>
                        </a:rPr>
                        <a:t>الصين</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0">
                        <a:lnSpc>
                          <a:spcPct val="100000"/>
                        </a:lnSpc>
                        <a:spcBef>
                          <a:spcPts val="0"/>
                        </a:spcBef>
                        <a:spcAft>
                          <a:spcPts val="0"/>
                        </a:spcAft>
                      </a:pPr>
                      <a:r>
                        <a:rPr lang="fr-FR" sz="1800" b="1">
                          <a:latin typeface="Simplified Arabic"/>
                          <a:ea typeface="Calibri"/>
                          <a:cs typeface="Arial"/>
                        </a:rPr>
                        <a:t>21,560</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04</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0">
                        <a:lnSpc>
                          <a:spcPct val="100000"/>
                        </a:lnSpc>
                        <a:spcBef>
                          <a:spcPts val="0"/>
                        </a:spcBef>
                        <a:spcAft>
                          <a:spcPts val="0"/>
                        </a:spcAft>
                      </a:pPr>
                      <a:r>
                        <a:rPr lang="fr-FR" sz="1800" b="1">
                          <a:latin typeface="Simplified Arabic"/>
                          <a:ea typeface="Calibri"/>
                          <a:cs typeface="Arial"/>
                        </a:rPr>
                        <a:t>20,620</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04</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dirty="0">
                          <a:latin typeface="Calibri"/>
                          <a:ea typeface="Calibri"/>
                          <a:cs typeface="Simplified Arabic"/>
                        </a:rPr>
                        <a:t>19,450</a:t>
                      </a:r>
                      <a:endParaRPr lang="fr-FR" sz="1600" dirty="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05</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17,351</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06</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15,670</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06</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3550">
                <a:tc>
                  <a:txBody>
                    <a:bodyPr/>
                    <a:lstStyle/>
                    <a:p>
                      <a:pPr marL="0" marR="0" algn="just" rtl="1">
                        <a:lnSpc>
                          <a:spcPct val="100000"/>
                        </a:lnSpc>
                        <a:spcBef>
                          <a:spcPts val="0"/>
                        </a:spcBef>
                        <a:spcAft>
                          <a:spcPts val="0"/>
                        </a:spcAft>
                      </a:pPr>
                      <a:r>
                        <a:rPr lang="ar-DZ" sz="1800" b="1">
                          <a:latin typeface="Calibri"/>
                          <a:ea typeface="Calibri"/>
                          <a:cs typeface="Simplified Arabic"/>
                        </a:rPr>
                        <a:t>بيزان</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00000"/>
                        </a:lnSpc>
                        <a:spcBef>
                          <a:spcPts val="0"/>
                        </a:spcBef>
                        <a:spcAft>
                          <a:spcPts val="0"/>
                        </a:spcAft>
                      </a:pPr>
                      <a:r>
                        <a:rPr lang="ar-DZ" sz="1800" b="1">
                          <a:latin typeface="Calibri"/>
                          <a:ea typeface="Calibri"/>
                          <a:cs typeface="Simplified Arabic"/>
                        </a:rPr>
                        <a:t>كوريا ج</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0">
                        <a:lnSpc>
                          <a:spcPct val="100000"/>
                        </a:lnSpc>
                        <a:spcBef>
                          <a:spcPts val="0"/>
                        </a:spcBef>
                        <a:spcAft>
                          <a:spcPts val="0"/>
                        </a:spcAft>
                      </a:pPr>
                      <a:r>
                        <a:rPr lang="fr-FR" sz="1800" b="1">
                          <a:latin typeface="Simplified Arabic"/>
                          <a:ea typeface="Calibri"/>
                          <a:cs typeface="Arial"/>
                        </a:rPr>
                        <a:t>19,850</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05</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0">
                        <a:lnSpc>
                          <a:spcPct val="100000"/>
                        </a:lnSpc>
                        <a:spcBef>
                          <a:spcPts val="0"/>
                        </a:spcBef>
                        <a:spcAft>
                          <a:spcPts val="0"/>
                        </a:spcAft>
                      </a:pPr>
                      <a:r>
                        <a:rPr lang="fr-FR" sz="1800" b="1">
                          <a:latin typeface="Simplified Arabic"/>
                          <a:ea typeface="Calibri"/>
                          <a:cs typeface="Arial"/>
                        </a:rPr>
                        <a:t>19,469</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06</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18,423</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06</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17,686</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05</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17,046</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05</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3550">
                <a:tc>
                  <a:txBody>
                    <a:bodyPr/>
                    <a:lstStyle/>
                    <a:p>
                      <a:pPr marL="0" marR="0" algn="just" rtl="1">
                        <a:lnSpc>
                          <a:spcPct val="100000"/>
                        </a:lnSpc>
                        <a:spcBef>
                          <a:spcPts val="0"/>
                        </a:spcBef>
                        <a:spcAft>
                          <a:spcPts val="0"/>
                        </a:spcAft>
                      </a:pPr>
                      <a:r>
                        <a:rPr lang="ar-DZ" sz="1800" b="1">
                          <a:latin typeface="Calibri"/>
                          <a:ea typeface="Calibri"/>
                          <a:cs typeface="Simplified Arabic"/>
                        </a:rPr>
                        <a:t>هونغ كونغ</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00000"/>
                        </a:lnSpc>
                        <a:spcBef>
                          <a:spcPts val="0"/>
                        </a:spcBef>
                        <a:spcAft>
                          <a:spcPts val="0"/>
                        </a:spcAft>
                      </a:pPr>
                      <a:r>
                        <a:rPr lang="ar-DZ" sz="1800" b="1">
                          <a:latin typeface="Calibri"/>
                          <a:ea typeface="Calibri"/>
                          <a:cs typeface="Simplified Arabic"/>
                        </a:rPr>
                        <a:t>الصين</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0">
                        <a:lnSpc>
                          <a:spcPct val="100000"/>
                        </a:lnSpc>
                        <a:spcBef>
                          <a:spcPts val="0"/>
                        </a:spcBef>
                        <a:spcAft>
                          <a:spcPts val="0"/>
                        </a:spcAft>
                      </a:pPr>
                      <a:r>
                        <a:rPr lang="fr-FR" sz="1800" b="1">
                          <a:latin typeface="Simplified Arabic"/>
                          <a:ea typeface="Calibri"/>
                          <a:cs typeface="Arial"/>
                        </a:rPr>
                        <a:t>19,813</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06</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0">
                        <a:lnSpc>
                          <a:spcPct val="100000"/>
                        </a:lnSpc>
                        <a:spcBef>
                          <a:spcPts val="0"/>
                        </a:spcBef>
                        <a:spcAft>
                          <a:spcPts val="0"/>
                        </a:spcAft>
                      </a:pPr>
                      <a:r>
                        <a:rPr lang="fr-FR" sz="1800" b="1">
                          <a:latin typeface="Simplified Arabic"/>
                          <a:ea typeface="Calibri"/>
                          <a:cs typeface="Arial"/>
                        </a:rPr>
                        <a:t>20,073</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05</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22,374</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04</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22,352</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04</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23,117</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03</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3550">
                <a:tc>
                  <a:txBody>
                    <a:bodyPr/>
                    <a:lstStyle/>
                    <a:p>
                      <a:pPr marL="0" marR="0" algn="just" rtl="1">
                        <a:lnSpc>
                          <a:spcPct val="100000"/>
                        </a:lnSpc>
                        <a:spcBef>
                          <a:spcPts val="0"/>
                        </a:spcBef>
                        <a:spcAft>
                          <a:spcPts val="0"/>
                        </a:spcAft>
                      </a:pPr>
                      <a:r>
                        <a:rPr lang="ar-DZ" sz="1800" b="1">
                          <a:latin typeface="Calibri"/>
                          <a:ea typeface="Calibri"/>
                          <a:cs typeface="Simplified Arabic"/>
                        </a:rPr>
                        <a:t>جوانغ زو</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00000"/>
                        </a:lnSpc>
                        <a:spcBef>
                          <a:spcPts val="0"/>
                        </a:spcBef>
                        <a:spcAft>
                          <a:spcPts val="0"/>
                        </a:spcAft>
                      </a:pPr>
                      <a:r>
                        <a:rPr lang="ar-DZ" sz="1800" b="1">
                          <a:latin typeface="Calibri"/>
                          <a:ea typeface="Calibri"/>
                          <a:cs typeface="Simplified Arabic"/>
                        </a:rPr>
                        <a:t>الصين</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0">
                        <a:lnSpc>
                          <a:spcPct val="100000"/>
                        </a:lnSpc>
                        <a:spcBef>
                          <a:spcPts val="0"/>
                        </a:spcBef>
                        <a:spcAft>
                          <a:spcPts val="0"/>
                        </a:spcAft>
                      </a:pPr>
                      <a:r>
                        <a:rPr lang="fr-FR" sz="1800" b="1">
                          <a:latin typeface="Simplified Arabic"/>
                          <a:ea typeface="Calibri"/>
                          <a:cs typeface="Arial"/>
                        </a:rPr>
                        <a:t>18,857</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07</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0">
                        <a:lnSpc>
                          <a:spcPct val="100000"/>
                        </a:lnSpc>
                        <a:spcBef>
                          <a:spcPts val="0"/>
                        </a:spcBef>
                        <a:spcAft>
                          <a:spcPts val="0"/>
                        </a:spcAft>
                      </a:pPr>
                      <a:r>
                        <a:rPr lang="fr-FR" sz="1800" b="1">
                          <a:latin typeface="Simplified Arabic"/>
                          <a:ea typeface="Calibri"/>
                          <a:cs typeface="Arial"/>
                        </a:rPr>
                        <a:t>17,624</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07</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16,160</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08</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15,309</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08</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14,743</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07</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3550">
                <a:tc>
                  <a:txBody>
                    <a:bodyPr/>
                    <a:lstStyle/>
                    <a:p>
                      <a:pPr marL="0" marR="0" algn="just" rtl="1">
                        <a:lnSpc>
                          <a:spcPct val="100000"/>
                        </a:lnSpc>
                        <a:spcBef>
                          <a:spcPts val="0"/>
                        </a:spcBef>
                        <a:spcAft>
                          <a:spcPts val="0"/>
                        </a:spcAft>
                      </a:pPr>
                      <a:r>
                        <a:rPr lang="ar-DZ" sz="1800" b="1">
                          <a:latin typeface="Calibri"/>
                          <a:ea typeface="Calibri"/>
                          <a:cs typeface="Simplified Arabic"/>
                        </a:rPr>
                        <a:t>كينغ داو</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00000"/>
                        </a:lnSpc>
                        <a:spcBef>
                          <a:spcPts val="0"/>
                        </a:spcBef>
                        <a:spcAft>
                          <a:spcPts val="0"/>
                        </a:spcAft>
                      </a:pPr>
                      <a:r>
                        <a:rPr lang="ar-DZ" sz="1800" b="1">
                          <a:latin typeface="Calibri"/>
                          <a:ea typeface="Calibri"/>
                          <a:cs typeface="Simplified Arabic"/>
                        </a:rPr>
                        <a:t>الصين</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0">
                        <a:lnSpc>
                          <a:spcPct val="100000"/>
                        </a:lnSpc>
                        <a:spcBef>
                          <a:spcPts val="0"/>
                        </a:spcBef>
                        <a:spcAft>
                          <a:spcPts val="0"/>
                        </a:spcAft>
                      </a:pPr>
                      <a:r>
                        <a:rPr lang="fr-FR" sz="1800" b="1">
                          <a:latin typeface="Simplified Arabic"/>
                          <a:ea typeface="Calibri"/>
                          <a:cs typeface="Arial"/>
                        </a:rPr>
                        <a:t>18,010</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08</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0">
                        <a:lnSpc>
                          <a:spcPct val="100000"/>
                        </a:lnSpc>
                        <a:spcBef>
                          <a:spcPts val="0"/>
                        </a:spcBef>
                        <a:spcAft>
                          <a:spcPts val="0"/>
                        </a:spcAft>
                      </a:pPr>
                      <a:r>
                        <a:rPr lang="fr-FR" sz="1800" b="1">
                          <a:latin typeface="Simplified Arabic"/>
                          <a:ea typeface="Calibri"/>
                          <a:cs typeface="Arial"/>
                        </a:rPr>
                        <a:t>17,510</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08</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16,624</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07</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15,520</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07</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14,503</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08</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3550">
                <a:tc>
                  <a:txBody>
                    <a:bodyPr/>
                    <a:lstStyle/>
                    <a:p>
                      <a:pPr marL="0" marR="0" algn="just" rtl="1">
                        <a:lnSpc>
                          <a:spcPct val="100000"/>
                        </a:lnSpc>
                        <a:spcBef>
                          <a:spcPts val="0"/>
                        </a:spcBef>
                        <a:spcAft>
                          <a:spcPts val="0"/>
                        </a:spcAft>
                      </a:pPr>
                      <a:r>
                        <a:rPr lang="ar-DZ" sz="1800" b="1">
                          <a:latin typeface="Calibri"/>
                          <a:ea typeface="Calibri"/>
                          <a:cs typeface="Simplified Arabic"/>
                        </a:rPr>
                        <a:t>جبل علي</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00000"/>
                        </a:lnSpc>
                        <a:spcBef>
                          <a:spcPts val="0"/>
                        </a:spcBef>
                        <a:spcAft>
                          <a:spcPts val="0"/>
                        </a:spcAft>
                      </a:pPr>
                      <a:r>
                        <a:rPr lang="ar-DZ" sz="1800" b="1">
                          <a:latin typeface="Calibri"/>
                          <a:ea typeface="Calibri"/>
                          <a:cs typeface="Simplified Arabic"/>
                        </a:rPr>
                        <a:t>الإمارات</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0">
                        <a:lnSpc>
                          <a:spcPct val="100000"/>
                        </a:lnSpc>
                        <a:spcBef>
                          <a:spcPts val="0"/>
                        </a:spcBef>
                        <a:spcAft>
                          <a:spcPts val="0"/>
                        </a:spcAft>
                      </a:pPr>
                      <a:r>
                        <a:rPr lang="fr-FR" sz="1800" b="1">
                          <a:latin typeface="Simplified Arabic"/>
                          <a:ea typeface="Calibri"/>
                          <a:cs typeface="Arial"/>
                        </a:rPr>
                        <a:t>14,772</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09</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0">
                        <a:lnSpc>
                          <a:spcPct val="100000"/>
                        </a:lnSpc>
                        <a:spcBef>
                          <a:spcPts val="0"/>
                        </a:spcBef>
                        <a:spcAft>
                          <a:spcPts val="0"/>
                        </a:spcAft>
                      </a:pPr>
                      <a:r>
                        <a:rPr lang="fr-FR" sz="1800" b="1">
                          <a:latin typeface="Simplified Arabic"/>
                          <a:ea typeface="Calibri"/>
                          <a:cs typeface="Arial"/>
                        </a:rPr>
                        <a:t>15,592</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09</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14,750</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09</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13,641</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09</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13,270</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09</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3550">
                <a:tc>
                  <a:txBody>
                    <a:bodyPr/>
                    <a:lstStyle/>
                    <a:p>
                      <a:pPr marL="0" marR="0" algn="just" rtl="1">
                        <a:lnSpc>
                          <a:spcPct val="100000"/>
                        </a:lnSpc>
                        <a:spcBef>
                          <a:spcPts val="0"/>
                        </a:spcBef>
                        <a:spcAft>
                          <a:spcPts val="0"/>
                        </a:spcAft>
                      </a:pPr>
                      <a:r>
                        <a:rPr lang="ar-DZ" sz="1800" b="1">
                          <a:latin typeface="Calibri"/>
                          <a:ea typeface="Calibri"/>
                          <a:cs typeface="Simplified Arabic"/>
                        </a:rPr>
                        <a:t>تيانجن</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00000"/>
                        </a:lnSpc>
                        <a:spcBef>
                          <a:spcPts val="0"/>
                        </a:spcBef>
                        <a:spcAft>
                          <a:spcPts val="0"/>
                        </a:spcAft>
                      </a:pPr>
                      <a:r>
                        <a:rPr lang="ar-DZ" sz="1800" b="1">
                          <a:latin typeface="Calibri"/>
                          <a:ea typeface="Calibri"/>
                          <a:cs typeface="Simplified Arabic"/>
                        </a:rPr>
                        <a:t>الصين</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0">
                        <a:lnSpc>
                          <a:spcPct val="100000"/>
                        </a:lnSpc>
                        <a:spcBef>
                          <a:spcPts val="0"/>
                        </a:spcBef>
                        <a:spcAft>
                          <a:spcPts val="0"/>
                        </a:spcAft>
                      </a:pPr>
                      <a:r>
                        <a:rPr lang="fr-FR" sz="1800" b="1">
                          <a:latin typeface="Simplified Arabic"/>
                          <a:ea typeface="Calibri"/>
                          <a:cs typeface="Arial"/>
                        </a:rPr>
                        <a:t>14,490</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10</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0">
                        <a:lnSpc>
                          <a:spcPct val="100000"/>
                        </a:lnSpc>
                        <a:spcBef>
                          <a:spcPts val="0"/>
                        </a:spcBef>
                        <a:spcAft>
                          <a:spcPts val="0"/>
                        </a:spcAft>
                      </a:pPr>
                      <a:r>
                        <a:rPr lang="fr-FR" sz="1800" b="1">
                          <a:latin typeface="Simplified Arabic"/>
                          <a:ea typeface="Calibri"/>
                          <a:cs typeface="Arial"/>
                        </a:rPr>
                        <a:t>14,090</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10</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14,050</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10</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13,010</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10</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a:latin typeface="Calibri"/>
                          <a:ea typeface="Calibri"/>
                          <a:cs typeface="Simplified Arabic"/>
                        </a:rPr>
                        <a:t>12,300</a:t>
                      </a:r>
                      <a:endParaRPr lang="fr-FR" sz="160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DZ" sz="1800" b="1" dirty="0">
                          <a:latin typeface="Calibri"/>
                          <a:ea typeface="Calibri"/>
                          <a:cs typeface="Simplified Arabic"/>
                        </a:rPr>
                        <a:t>10</a:t>
                      </a:r>
                      <a:endParaRPr lang="fr-FR" sz="1600" dirty="0">
                        <a:latin typeface="Calibri"/>
                        <a:ea typeface="Calibri"/>
                        <a:cs typeface="Arial"/>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4209" name="Rectangle 1"/>
          <p:cNvSpPr>
            <a:spLocks noChangeArrowheads="1"/>
          </p:cNvSpPr>
          <p:nvPr/>
        </p:nvSpPr>
        <p:spPr bwMode="auto">
          <a:xfrm>
            <a:off x="1600200" y="344269"/>
            <a:ext cx="58674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DZ" sz="3600" b="1" i="0" u="none" strike="noStrike" cap="none" normalizeH="0" baseline="0" dirty="0" smtClean="0">
                <a:ln>
                  <a:noFill/>
                </a:ln>
                <a:solidFill>
                  <a:srgbClr val="FF0000"/>
                </a:solidFill>
                <a:effectLst/>
                <a:latin typeface="Simplified Arabic" charset="0"/>
                <a:ea typeface="Calibri" pitchFamily="34" charset="0"/>
                <a:cs typeface="Arial" pitchFamily="34" charset="0"/>
              </a:rPr>
              <a:t>ترتيب الموانئ حسب تداول الحاويات</a:t>
            </a:r>
            <a:endParaRPr kumimoji="0" lang="fr-FR" sz="4400"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152400" y="609600"/>
          <a:ext cx="8763000" cy="6388608"/>
        </p:xfrm>
        <a:graphic>
          <a:graphicData uri="http://schemas.openxmlformats.org/drawingml/2006/table">
            <a:tbl>
              <a:tblPr/>
              <a:tblGrid>
                <a:gridCol w="3870325"/>
                <a:gridCol w="1533525"/>
                <a:gridCol w="1533525"/>
                <a:gridCol w="1825625"/>
              </a:tblGrid>
              <a:tr h="371475">
                <a:tc>
                  <a:txBody>
                    <a:bodyPr/>
                    <a:lstStyle/>
                    <a:p>
                      <a:pPr marL="0" marR="0" algn="ctr">
                        <a:lnSpc>
                          <a:spcPct val="115000"/>
                        </a:lnSpc>
                        <a:spcBef>
                          <a:spcPts val="0"/>
                        </a:spcBef>
                        <a:spcAft>
                          <a:spcPts val="0"/>
                        </a:spcAft>
                      </a:pPr>
                      <a:r>
                        <a:rPr lang="fr-FR" sz="2000" b="1" dirty="0">
                          <a:latin typeface="Times New Roman"/>
                          <a:ea typeface="Times New Roman"/>
                          <a:cs typeface="Arial"/>
                        </a:rPr>
                        <a:t> Ports</a:t>
                      </a:r>
                      <a:endParaRPr lang="fr-FR" sz="1800" b="1" dirty="0">
                        <a:latin typeface="Calibri"/>
                        <a:ea typeface="Calibri"/>
                        <a:cs typeface="Arial"/>
                      </a:endParaRPr>
                    </a:p>
                  </a:txBody>
                  <a:tcPr marL="24384" marR="24384" marT="24384" marB="2438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marL="0" marR="0" algn="ctr">
                        <a:lnSpc>
                          <a:spcPct val="115000"/>
                        </a:lnSpc>
                        <a:spcBef>
                          <a:spcPts val="0"/>
                        </a:spcBef>
                        <a:spcAft>
                          <a:spcPts val="0"/>
                        </a:spcAft>
                      </a:pPr>
                      <a:r>
                        <a:rPr lang="fr-FR" sz="2000" b="1" dirty="0">
                          <a:latin typeface="Times New Roman"/>
                          <a:ea typeface="Times New Roman"/>
                          <a:cs typeface="Arial"/>
                        </a:rPr>
                        <a:t>2015</a:t>
                      </a:r>
                      <a:endParaRPr lang="fr-FR" sz="1800" b="1" dirty="0">
                        <a:latin typeface="Calibri"/>
                        <a:ea typeface="Calibri"/>
                        <a:cs typeface="Arial"/>
                      </a:endParaRPr>
                    </a:p>
                  </a:txBody>
                  <a:tcPr marL="24384" marR="24384" marT="24384" marB="24384" anchor="ctr">
                    <a:lnL w="12700" cap="flat" cmpd="sng" algn="ctr">
                      <a:solidFill>
                        <a:srgbClr val="000000"/>
                      </a:solidFill>
                      <a:prstDash val="solid"/>
                      <a:round/>
                      <a:headEnd type="none" w="med" len="med"/>
                      <a:tailEnd type="none" w="med" len="med"/>
                    </a:lnL>
                    <a:lnR>
                      <a:noFill/>
                    </a:lnR>
                    <a:lnT>
                      <a:noFill/>
                    </a:lnT>
                    <a:lnB>
                      <a:noFill/>
                    </a:lnB>
                    <a:solidFill>
                      <a:srgbClr val="66FFFF"/>
                    </a:solidFill>
                  </a:tcPr>
                </a:tc>
                <a:tc>
                  <a:txBody>
                    <a:bodyPr/>
                    <a:lstStyle/>
                    <a:p>
                      <a:pPr marL="0" marR="0" algn="ctr">
                        <a:lnSpc>
                          <a:spcPct val="115000"/>
                        </a:lnSpc>
                        <a:spcBef>
                          <a:spcPts val="0"/>
                        </a:spcBef>
                        <a:spcAft>
                          <a:spcPts val="0"/>
                        </a:spcAft>
                      </a:pPr>
                      <a:r>
                        <a:rPr lang="fr-FR" sz="2000" b="1" dirty="0">
                          <a:latin typeface="Times New Roman"/>
                          <a:ea typeface="Times New Roman"/>
                          <a:cs typeface="Arial"/>
                        </a:rPr>
                        <a:t>2014</a:t>
                      </a:r>
                      <a:endParaRPr lang="fr-FR" sz="1800" b="1" dirty="0">
                        <a:latin typeface="Calibri"/>
                        <a:ea typeface="Calibri"/>
                        <a:cs typeface="Arial"/>
                      </a:endParaRPr>
                    </a:p>
                  </a:txBody>
                  <a:tcPr marL="24384" marR="24384" marT="24384" marB="24384" anchor="ctr">
                    <a:lnL>
                      <a:noFill/>
                    </a:lnL>
                    <a:lnR>
                      <a:noFill/>
                    </a:lnR>
                    <a:lnT>
                      <a:noFill/>
                    </a:lnT>
                    <a:lnB>
                      <a:noFill/>
                    </a:lnB>
                    <a:solidFill>
                      <a:srgbClr val="66FFFF"/>
                    </a:solidFill>
                  </a:tcPr>
                </a:tc>
                <a:tc>
                  <a:txBody>
                    <a:bodyPr/>
                    <a:lstStyle/>
                    <a:p>
                      <a:pPr marL="0" marR="0" algn="ctr">
                        <a:lnSpc>
                          <a:spcPct val="115000"/>
                        </a:lnSpc>
                        <a:spcBef>
                          <a:spcPts val="0"/>
                        </a:spcBef>
                        <a:spcAft>
                          <a:spcPts val="0"/>
                        </a:spcAft>
                      </a:pPr>
                      <a:r>
                        <a:rPr lang="fr-FR" sz="2000" b="1" dirty="0" err="1">
                          <a:latin typeface="Times New Roman"/>
                          <a:ea typeface="Times New Roman"/>
                          <a:cs typeface="Arial"/>
                        </a:rPr>
                        <a:t>Évol</a:t>
                      </a:r>
                      <a:r>
                        <a:rPr lang="fr-FR" sz="2000" b="1" dirty="0">
                          <a:latin typeface="Times New Roman"/>
                          <a:ea typeface="Times New Roman"/>
                          <a:cs typeface="Arial"/>
                        </a:rPr>
                        <a:t>. %</a:t>
                      </a:r>
                      <a:endParaRPr lang="fr-FR" sz="1800" b="1" dirty="0">
                        <a:latin typeface="Calibri"/>
                        <a:ea typeface="Calibri"/>
                        <a:cs typeface="Arial"/>
                      </a:endParaRPr>
                    </a:p>
                  </a:txBody>
                  <a:tcPr marL="24384" marR="24384" marT="24384" marB="24384" anchor="ctr">
                    <a:lnL>
                      <a:noFill/>
                    </a:lnL>
                    <a:lnR>
                      <a:noFill/>
                    </a:lnR>
                    <a:lnT>
                      <a:noFill/>
                    </a:lnT>
                    <a:lnB>
                      <a:noFill/>
                    </a:lnB>
                    <a:solidFill>
                      <a:srgbClr val="66FFFF"/>
                    </a:solidFill>
                  </a:tcPr>
                </a:tc>
              </a:tr>
              <a:tr h="371475">
                <a:tc>
                  <a:txBody>
                    <a:bodyPr/>
                    <a:lstStyle/>
                    <a:p>
                      <a:pPr marL="0" marR="0" algn="l">
                        <a:lnSpc>
                          <a:spcPct val="115000"/>
                        </a:lnSpc>
                        <a:spcBef>
                          <a:spcPts val="0"/>
                        </a:spcBef>
                        <a:spcAft>
                          <a:spcPts val="0"/>
                        </a:spcAft>
                      </a:pPr>
                      <a:r>
                        <a:rPr lang="fr-FR" sz="2000" b="1" dirty="0">
                          <a:latin typeface="Times New Roman"/>
                          <a:ea typeface="Times New Roman"/>
                          <a:cs typeface="Arial"/>
                        </a:rPr>
                        <a:t>1 - Ningbo / </a:t>
                      </a:r>
                      <a:r>
                        <a:rPr lang="fr-FR" sz="2000" b="1" dirty="0" err="1">
                          <a:latin typeface="Times New Roman"/>
                          <a:ea typeface="Times New Roman"/>
                          <a:cs typeface="Arial"/>
                        </a:rPr>
                        <a:t>Zhoushan</a:t>
                      </a:r>
                      <a:r>
                        <a:rPr lang="fr-FR" sz="2000" b="1" dirty="0">
                          <a:latin typeface="Times New Roman"/>
                          <a:ea typeface="Times New Roman"/>
                          <a:cs typeface="Arial"/>
                        </a:rPr>
                        <a:t> (Chine)</a:t>
                      </a:r>
                      <a:endParaRPr lang="fr-FR" sz="1800" b="1" dirty="0">
                        <a:latin typeface="Calibri"/>
                        <a:ea typeface="Calibri"/>
                        <a:cs typeface="Arial"/>
                      </a:endParaRPr>
                    </a:p>
                  </a:txBody>
                  <a:tcPr marL="24384" marR="24384" marT="24384" marB="24384"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fr-FR" sz="2000" b="1">
                          <a:latin typeface="Times New Roman"/>
                          <a:ea typeface="Times New Roman"/>
                          <a:cs typeface="Arial"/>
                        </a:rPr>
                        <a:t>889,0</a:t>
                      </a:r>
                      <a:endParaRPr lang="fr-FR" sz="1800" b="1">
                        <a:latin typeface="Calibri"/>
                        <a:ea typeface="Calibri"/>
                        <a:cs typeface="Arial"/>
                      </a:endParaRPr>
                    </a:p>
                  </a:txBody>
                  <a:tcPr marL="24384" marR="24384" marT="24384" marB="24384" anchor="ctr">
                    <a:lnL>
                      <a:noFill/>
                    </a:lnL>
                    <a:lnR>
                      <a:noFill/>
                    </a:lnR>
                    <a:lnT>
                      <a:noFill/>
                    </a:lnT>
                    <a:lnB>
                      <a:noFill/>
                    </a:lnB>
                  </a:tcPr>
                </a:tc>
                <a:tc>
                  <a:txBody>
                    <a:bodyPr/>
                    <a:lstStyle/>
                    <a:p>
                      <a:pPr marL="0" marR="0" algn="ctr">
                        <a:lnSpc>
                          <a:spcPct val="115000"/>
                        </a:lnSpc>
                        <a:spcBef>
                          <a:spcPts val="0"/>
                        </a:spcBef>
                        <a:spcAft>
                          <a:spcPts val="0"/>
                        </a:spcAft>
                      </a:pPr>
                      <a:r>
                        <a:rPr lang="fr-FR" sz="2000" b="1">
                          <a:latin typeface="Times New Roman"/>
                          <a:ea typeface="Times New Roman"/>
                          <a:cs typeface="Arial"/>
                        </a:rPr>
                        <a:t>873,0</a:t>
                      </a:r>
                      <a:endParaRPr lang="fr-FR" sz="1800" b="1">
                        <a:latin typeface="Calibri"/>
                        <a:ea typeface="Calibri"/>
                        <a:cs typeface="Arial"/>
                      </a:endParaRPr>
                    </a:p>
                  </a:txBody>
                  <a:tcPr marL="24384" marR="24384" marT="24384" marB="24384" anchor="ctr">
                    <a:lnL>
                      <a:noFill/>
                    </a:lnL>
                    <a:lnR>
                      <a:noFill/>
                    </a:lnR>
                    <a:lnT>
                      <a:noFill/>
                    </a:lnT>
                    <a:lnB>
                      <a:noFill/>
                    </a:lnB>
                  </a:tcPr>
                </a:tc>
                <a:tc>
                  <a:txBody>
                    <a:bodyPr/>
                    <a:lstStyle/>
                    <a:p>
                      <a:pPr marL="0" marR="0" algn="ctr">
                        <a:lnSpc>
                          <a:spcPct val="115000"/>
                        </a:lnSpc>
                        <a:spcBef>
                          <a:spcPts val="0"/>
                        </a:spcBef>
                        <a:spcAft>
                          <a:spcPts val="0"/>
                        </a:spcAft>
                      </a:pPr>
                      <a:r>
                        <a:rPr lang="fr-FR" sz="2000" b="1">
                          <a:latin typeface="Times New Roman"/>
                          <a:ea typeface="Times New Roman"/>
                          <a:cs typeface="Arial"/>
                        </a:rPr>
                        <a:t>+1,8%</a:t>
                      </a:r>
                      <a:endParaRPr lang="fr-FR" sz="1800" b="1">
                        <a:latin typeface="Calibri"/>
                        <a:ea typeface="Calibri"/>
                        <a:cs typeface="Arial"/>
                      </a:endParaRPr>
                    </a:p>
                  </a:txBody>
                  <a:tcPr marL="24384" marR="24384" marT="24384" marB="24384" anchor="ctr">
                    <a:lnL>
                      <a:noFill/>
                    </a:lnL>
                    <a:lnR>
                      <a:noFill/>
                    </a:lnR>
                    <a:lnT>
                      <a:noFill/>
                    </a:lnT>
                    <a:lnB>
                      <a:noFill/>
                    </a:lnB>
                  </a:tcPr>
                </a:tc>
              </a:tr>
              <a:tr h="371475">
                <a:tc>
                  <a:txBody>
                    <a:bodyPr/>
                    <a:lstStyle/>
                    <a:p>
                      <a:pPr marL="0" marR="0" algn="l">
                        <a:lnSpc>
                          <a:spcPct val="115000"/>
                        </a:lnSpc>
                        <a:spcBef>
                          <a:spcPts val="0"/>
                        </a:spcBef>
                        <a:spcAft>
                          <a:spcPts val="0"/>
                        </a:spcAft>
                      </a:pPr>
                      <a:r>
                        <a:rPr lang="fr-FR" sz="2000" b="1" dirty="0">
                          <a:latin typeface="Times New Roman"/>
                          <a:ea typeface="Times New Roman"/>
                          <a:cs typeface="Arial"/>
                        </a:rPr>
                        <a:t>2 - </a:t>
                      </a:r>
                      <a:r>
                        <a:rPr lang="fr-FR" sz="2000" b="1" dirty="0" err="1">
                          <a:latin typeface="Times New Roman"/>
                          <a:ea typeface="Times New Roman"/>
                          <a:cs typeface="Arial"/>
                        </a:rPr>
                        <a:t>Shanghaï</a:t>
                      </a:r>
                      <a:r>
                        <a:rPr lang="fr-FR" sz="2000" b="1" dirty="0">
                          <a:latin typeface="Times New Roman"/>
                          <a:ea typeface="Times New Roman"/>
                          <a:cs typeface="Arial"/>
                        </a:rPr>
                        <a:t> (Chine)</a:t>
                      </a:r>
                      <a:endParaRPr lang="fr-FR" sz="1800" b="1" dirty="0">
                        <a:latin typeface="Calibri"/>
                        <a:ea typeface="Calibri"/>
                        <a:cs typeface="Arial"/>
                      </a:endParaRPr>
                    </a:p>
                  </a:txBody>
                  <a:tcPr marL="24384" marR="24384" marT="24384" marB="24384" anchor="ctr">
                    <a:lnL>
                      <a:noFill/>
                    </a:lnL>
                    <a:lnR>
                      <a:noFill/>
                    </a:lnR>
                    <a:lnT>
                      <a:noFill/>
                    </a:lnT>
                    <a:lnB>
                      <a:noFill/>
                    </a:lnB>
                    <a:solidFill>
                      <a:srgbClr val="CCFFFF"/>
                    </a:solidFill>
                  </a:tcPr>
                </a:tc>
                <a:tc>
                  <a:txBody>
                    <a:bodyPr/>
                    <a:lstStyle/>
                    <a:p>
                      <a:pPr marL="0" marR="0" algn="ctr">
                        <a:lnSpc>
                          <a:spcPct val="115000"/>
                        </a:lnSpc>
                        <a:spcBef>
                          <a:spcPts val="0"/>
                        </a:spcBef>
                        <a:spcAft>
                          <a:spcPts val="0"/>
                        </a:spcAft>
                      </a:pPr>
                      <a:r>
                        <a:rPr lang="fr-FR" sz="2000" b="1">
                          <a:latin typeface="Times New Roman"/>
                          <a:ea typeface="Times New Roman"/>
                          <a:cs typeface="Arial"/>
                        </a:rPr>
                        <a:t>717,4</a:t>
                      </a:r>
                      <a:endParaRPr lang="fr-FR" sz="1800" b="1">
                        <a:latin typeface="Calibri"/>
                        <a:ea typeface="Calibri"/>
                        <a:cs typeface="Arial"/>
                      </a:endParaRPr>
                    </a:p>
                  </a:txBody>
                  <a:tcPr marL="24384" marR="24384" marT="24384" marB="24384" anchor="ctr">
                    <a:lnL>
                      <a:noFill/>
                    </a:lnL>
                    <a:lnR>
                      <a:noFill/>
                    </a:lnR>
                    <a:lnT>
                      <a:noFill/>
                    </a:lnT>
                    <a:lnB>
                      <a:noFill/>
                    </a:lnB>
                    <a:solidFill>
                      <a:srgbClr val="CCFFFF"/>
                    </a:solidFill>
                  </a:tcPr>
                </a:tc>
                <a:tc>
                  <a:txBody>
                    <a:bodyPr/>
                    <a:lstStyle/>
                    <a:p>
                      <a:pPr marL="0" marR="0" algn="ctr">
                        <a:lnSpc>
                          <a:spcPct val="115000"/>
                        </a:lnSpc>
                        <a:spcBef>
                          <a:spcPts val="0"/>
                        </a:spcBef>
                        <a:spcAft>
                          <a:spcPts val="0"/>
                        </a:spcAft>
                      </a:pPr>
                      <a:r>
                        <a:rPr lang="fr-FR" sz="2000" b="1">
                          <a:latin typeface="Times New Roman"/>
                          <a:ea typeface="Times New Roman"/>
                          <a:cs typeface="Arial"/>
                        </a:rPr>
                        <a:t>755,3</a:t>
                      </a:r>
                      <a:endParaRPr lang="fr-FR" sz="1800" b="1">
                        <a:latin typeface="Calibri"/>
                        <a:ea typeface="Calibri"/>
                        <a:cs typeface="Arial"/>
                      </a:endParaRPr>
                    </a:p>
                  </a:txBody>
                  <a:tcPr marL="24384" marR="24384" marT="24384" marB="24384" anchor="ctr">
                    <a:lnL>
                      <a:noFill/>
                    </a:lnL>
                    <a:lnR>
                      <a:noFill/>
                    </a:lnR>
                    <a:lnT>
                      <a:noFill/>
                    </a:lnT>
                    <a:lnB>
                      <a:noFill/>
                    </a:lnB>
                    <a:solidFill>
                      <a:srgbClr val="CCFFFF"/>
                    </a:solidFill>
                  </a:tcPr>
                </a:tc>
                <a:tc>
                  <a:txBody>
                    <a:bodyPr/>
                    <a:lstStyle/>
                    <a:p>
                      <a:pPr marL="0" marR="0" algn="ctr">
                        <a:lnSpc>
                          <a:spcPct val="115000"/>
                        </a:lnSpc>
                        <a:spcBef>
                          <a:spcPts val="0"/>
                        </a:spcBef>
                        <a:spcAft>
                          <a:spcPts val="0"/>
                        </a:spcAft>
                      </a:pPr>
                      <a:r>
                        <a:rPr lang="fr-FR" sz="2000" b="1">
                          <a:latin typeface="Times New Roman"/>
                          <a:ea typeface="Times New Roman"/>
                          <a:cs typeface="Arial"/>
                        </a:rPr>
                        <a:t>-5,0%</a:t>
                      </a:r>
                      <a:endParaRPr lang="fr-FR" sz="1800" b="1">
                        <a:latin typeface="Calibri"/>
                        <a:ea typeface="Calibri"/>
                        <a:cs typeface="Arial"/>
                      </a:endParaRPr>
                    </a:p>
                  </a:txBody>
                  <a:tcPr marL="24384" marR="24384" marT="24384" marB="24384" anchor="ctr">
                    <a:lnL>
                      <a:noFill/>
                    </a:lnL>
                    <a:lnR>
                      <a:noFill/>
                    </a:lnR>
                    <a:lnT>
                      <a:noFill/>
                    </a:lnT>
                    <a:lnB>
                      <a:noFill/>
                    </a:lnB>
                    <a:solidFill>
                      <a:srgbClr val="CCFFFF"/>
                    </a:solidFill>
                  </a:tcPr>
                </a:tc>
              </a:tr>
              <a:tr h="371475">
                <a:tc>
                  <a:txBody>
                    <a:bodyPr/>
                    <a:lstStyle/>
                    <a:p>
                      <a:pPr marL="0" marR="0" algn="l">
                        <a:lnSpc>
                          <a:spcPct val="115000"/>
                        </a:lnSpc>
                        <a:spcBef>
                          <a:spcPts val="0"/>
                        </a:spcBef>
                        <a:spcAft>
                          <a:spcPts val="0"/>
                        </a:spcAft>
                      </a:pPr>
                      <a:r>
                        <a:rPr lang="fr-FR" sz="2000" b="1">
                          <a:latin typeface="Times New Roman"/>
                          <a:ea typeface="Times New Roman"/>
                          <a:cs typeface="Arial"/>
                        </a:rPr>
                        <a:t>3 - Singapour (Singapour)</a:t>
                      </a:r>
                      <a:endParaRPr lang="fr-FR" sz="1800" b="1">
                        <a:latin typeface="Calibri"/>
                        <a:ea typeface="Calibri"/>
                        <a:cs typeface="Arial"/>
                      </a:endParaRPr>
                    </a:p>
                  </a:txBody>
                  <a:tcPr marL="24384" marR="24384" marT="24384" marB="24384" anchor="ctr">
                    <a:lnL>
                      <a:noFill/>
                    </a:lnL>
                    <a:lnR>
                      <a:noFill/>
                    </a:lnR>
                    <a:lnT>
                      <a:noFill/>
                    </a:lnT>
                    <a:lnB>
                      <a:noFill/>
                    </a:lnB>
                  </a:tcPr>
                </a:tc>
                <a:tc>
                  <a:txBody>
                    <a:bodyPr/>
                    <a:lstStyle/>
                    <a:p>
                      <a:pPr marL="0" marR="0" algn="ctr">
                        <a:lnSpc>
                          <a:spcPct val="115000"/>
                        </a:lnSpc>
                        <a:spcBef>
                          <a:spcPts val="0"/>
                        </a:spcBef>
                        <a:spcAft>
                          <a:spcPts val="0"/>
                        </a:spcAft>
                      </a:pPr>
                      <a:r>
                        <a:rPr lang="fr-FR" sz="2000" b="1">
                          <a:latin typeface="Times New Roman"/>
                          <a:ea typeface="Times New Roman"/>
                          <a:cs typeface="Arial"/>
                        </a:rPr>
                        <a:t>574,9</a:t>
                      </a:r>
                      <a:endParaRPr lang="fr-FR" sz="1800" b="1">
                        <a:latin typeface="Calibri"/>
                        <a:ea typeface="Calibri"/>
                        <a:cs typeface="Arial"/>
                      </a:endParaRPr>
                    </a:p>
                  </a:txBody>
                  <a:tcPr marL="24384" marR="24384" marT="24384" marB="24384" anchor="ctr">
                    <a:lnL>
                      <a:noFill/>
                    </a:lnL>
                    <a:lnR>
                      <a:noFill/>
                    </a:lnR>
                    <a:lnT>
                      <a:noFill/>
                    </a:lnT>
                    <a:lnB>
                      <a:noFill/>
                    </a:lnB>
                  </a:tcPr>
                </a:tc>
                <a:tc>
                  <a:txBody>
                    <a:bodyPr/>
                    <a:lstStyle/>
                    <a:p>
                      <a:pPr marL="0" marR="0" algn="ctr">
                        <a:lnSpc>
                          <a:spcPct val="115000"/>
                        </a:lnSpc>
                        <a:spcBef>
                          <a:spcPts val="0"/>
                        </a:spcBef>
                        <a:spcAft>
                          <a:spcPts val="0"/>
                        </a:spcAft>
                      </a:pPr>
                      <a:r>
                        <a:rPr lang="fr-FR" sz="2000" b="1">
                          <a:latin typeface="Times New Roman"/>
                          <a:ea typeface="Times New Roman"/>
                          <a:cs typeface="Arial"/>
                        </a:rPr>
                        <a:t>581,3</a:t>
                      </a:r>
                      <a:endParaRPr lang="fr-FR" sz="1800" b="1">
                        <a:latin typeface="Calibri"/>
                        <a:ea typeface="Calibri"/>
                        <a:cs typeface="Arial"/>
                      </a:endParaRPr>
                    </a:p>
                  </a:txBody>
                  <a:tcPr marL="24384" marR="24384" marT="24384" marB="24384" anchor="ctr">
                    <a:lnL>
                      <a:noFill/>
                    </a:lnL>
                    <a:lnR>
                      <a:noFill/>
                    </a:lnR>
                    <a:lnT>
                      <a:noFill/>
                    </a:lnT>
                    <a:lnB>
                      <a:noFill/>
                    </a:lnB>
                  </a:tcPr>
                </a:tc>
                <a:tc>
                  <a:txBody>
                    <a:bodyPr/>
                    <a:lstStyle/>
                    <a:p>
                      <a:pPr marL="0" marR="0" algn="ctr">
                        <a:lnSpc>
                          <a:spcPct val="115000"/>
                        </a:lnSpc>
                        <a:spcBef>
                          <a:spcPts val="0"/>
                        </a:spcBef>
                        <a:spcAft>
                          <a:spcPts val="0"/>
                        </a:spcAft>
                      </a:pPr>
                      <a:r>
                        <a:rPr lang="fr-FR" sz="2000" b="1">
                          <a:latin typeface="Times New Roman"/>
                          <a:ea typeface="Times New Roman"/>
                          <a:cs typeface="Arial"/>
                        </a:rPr>
                        <a:t>-1,1%</a:t>
                      </a:r>
                      <a:endParaRPr lang="fr-FR" sz="1800" b="1">
                        <a:latin typeface="Calibri"/>
                        <a:ea typeface="Calibri"/>
                        <a:cs typeface="Arial"/>
                      </a:endParaRPr>
                    </a:p>
                  </a:txBody>
                  <a:tcPr marL="24384" marR="24384" marT="24384" marB="24384" anchor="ctr">
                    <a:lnL>
                      <a:noFill/>
                    </a:lnL>
                    <a:lnR>
                      <a:noFill/>
                    </a:lnR>
                    <a:lnT>
                      <a:noFill/>
                    </a:lnT>
                    <a:lnB>
                      <a:noFill/>
                    </a:lnB>
                  </a:tcPr>
                </a:tc>
              </a:tr>
              <a:tr h="371475">
                <a:tc>
                  <a:txBody>
                    <a:bodyPr/>
                    <a:lstStyle/>
                    <a:p>
                      <a:pPr marL="0" marR="0" algn="l">
                        <a:lnSpc>
                          <a:spcPct val="115000"/>
                        </a:lnSpc>
                        <a:spcBef>
                          <a:spcPts val="0"/>
                        </a:spcBef>
                        <a:spcAft>
                          <a:spcPts val="0"/>
                        </a:spcAft>
                      </a:pPr>
                      <a:r>
                        <a:rPr lang="fr-FR" sz="2000" b="1">
                          <a:latin typeface="Times New Roman"/>
                          <a:ea typeface="Times New Roman"/>
                          <a:cs typeface="Arial"/>
                        </a:rPr>
                        <a:t>4 - Tianjin (Chine)</a:t>
                      </a:r>
                      <a:endParaRPr lang="fr-FR" sz="1800" b="1">
                        <a:latin typeface="Calibri"/>
                        <a:ea typeface="Calibri"/>
                        <a:cs typeface="Arial"/>
                      </a:endParaRPr>
                    </a:p>
                  </a:txBody>
                  <a:tcPr marL="24384" marR="24384" marT="24384" marB="24384" anchor="ctr">
                    <a:lnL>
                      <a:noFill/>
                    </a:lnL>
                    <a:lnR>
                      <a:noFill/>
                    </a:lnR>
                    <a:lnT>
                      <a:noFill/>
                    </a:lnT>
                    <a:lnB>
                      <a:noFill/>
                    </a:lnB>
                    <a:solidFill>
                      <a:srgbClr val="CCFFFF"/>
                    </a:solidFill>
                  </a:tcPr>
                </a:tc>
                <a:tc>
                  <a:txBody>
                    <a:bodyPr/>
                    <a:lstStyle/>
                    <a:p>
                      <a:pPr marL="0" marR="0" algn="ctr">
                        <a:lnSpc>
                          <a:spcPct val="115000"/>
                        </a:lnSpc>
                        <a:spcBef>
                          <a:spcPts val="0"/>
                        </a:spcBef>
                        <a:spcAft>
                          <a:spcPts val="0"/>
                        </a:spcAft>
                      </a:pPr>
                      <a:r>
                        <a:rPr lang="fr-FR" sz="2000" b="1">
                          <a:latin typeface="Times New Roman"/>
                          <a:ea typeface="Times New Roman"/>
                          <a:cs typeface="Arial"/>
                        </a:rPr>
                        <a:t>541,0</a:t>
                      </a:r>
                      <a:endParaRPr lang="fr-FR" sz="1800" b="1">
                        <a:latin typeface="Calibri"/>
                        <a:ea typeface="Calibri"/>
                        <a:cs typeface="Arial"/>
                      </a:endParaRPr>
                    </a:p>
                  </a:txBody>
                  <a:tcPr marL="24384" marR="24384" marT="24384" marB="24384" anchor="ctr">
                    <a:lnL>
                      <a:noFill/>
                    </a:lnL>
                    <a:lnR>
                      <a:noFill/>
                    </a:lnR>
                    <a:lnT>
                      <a:noFill/>
                    </a:lnT>
                    <a:lnB>
                      <a:noFill/>
                    </a:lnB>
                    <a:solidFill>
                      <a:srgbClr val="CCFFFF"/>
                    </a:solidFill>
                  </a:tcPr>
                </a:tc>
                <a:tc>
                  <a:txBody>
                    <a:bodyPr/>
                    <a:lstStyle/>
                    <a:p>
                      <a:pPr marL="0" marR="0" algn="ctr">
                        <a:lnSpc>
                          <a:spcPct val="115000"/>
                        </a:lnSpc>
                        <a:spcBef>
                          <a:spcPts val="0"/>
                        </a:spcBef>
                        <a:spcAft>
                          <a:spcPts val="0"/>
                        </a:spcAft>
                      </a:pPr>
                      <a:r>
                        <a:rPr lang="fr-FR" sz="2000" b="1">
                          <a:latin typeface="Times New Roman"/>
                          <a:ea typeface="Times New Roman"/>
                          <a:cs typeface="Arial"/>
                        </a:rPr>
                        <a:t>540,0</a:t>
                      </a:r>
                      <a:endParaRPr lang="fr-FR" sz="1800" b="1">
                        <a:latin typeface="Calibri"/>
                        <a:ea typeface="Calibri"/>
                        <a:cs typeface="Arial"/>
                      </a:endParaRPr>
                    </a:p>
                  </a:txBody>
                  <a:tcPr marL="24384" marR="24384" marT="24384" marB="24384" anchor="ctr">
                    <a:lnL>
                      <a:noFill/>
                    </a:lnL>
                    <a:lnR>
                      <a:noFill/>
                    </a:lnR>
                    <a:lnT>
                      <a:noFill/>
                    </a:lnT>
                    <a:lnB>
                      <a:noFill/>
                    </a:lnB>
                    <a:solidFill>
                      <a:srgbClr val="CCFFFF"/>
                    </a:solidFill>
                  </a:tcPr>
                </a:tc>
                <a:tc>
                  <a:txBody>
                    <a:bodyPr/>
                    <a:lstStyle/>
                    <a:p>
                      <a:pPr marL="0" marR="0" algn="ctr">
                        <a:lnSpc>
                          <a:spcPct val="115000"/>
                        </a:lnSpc>
                        <a:spcBef>
                          <a:spcPts val="0"/>
                        </a:spcBef>
                        <a:spcAft>
                          <a:spcPts val="0"/>
                        </a:spcAft>
                      </a:pPr>
                      <a:r>
                        <a:rPr lang="fr-FR" sz="2000" b="1">
                          <a:latin typeface="Times New Roman"/>
                          <a:ea typeface="Times New Roman"/>
                          <a:cs typeface="Arial"/>
                        </a:rPr>
                        <a:t>+0,2%</a:t>
                      </a:r>
                      <a:endParaRPr lang="fr-FR" sz="1800" b="1">
                        <a:latin typeface="Calibri"/>
                        <a:ea typeface="Calibri"/>
                        <a:cs typeface="Arial"/>
                      </a:endParaRPr>
                    </a:p>
                  </a:txBody>
                  <a:tcPr marL="24384" marR="24384" marT="24384" marB="24384" anchor="ctr">
                    <a:lnL>
                      <a:noFill/>
                    </a:lnL>
                    <a:lnR>
                      <a:noFill/>
                    </a:lnR>
                    <a:lnT>
                      <a:noFill/>
                    </a:lnT>
                    <a:lnB>
                      <a:noFill/>
                    </a:lnB>
                    <a:solidFill>
                      <a:srgbClr val="CCFFFF"/>
                    </a:solidFill>
                  </a:tcPr>
                </a:tc>
              </a:tr>
              <a:tr h="371475">
                <a:tc>
                  <a:txBody>
                    <a:bodyPr/>
                    <a:lstStyle/>
                    <a:p>
                      <a:pPr marL="0" marR="0" algn="l">
                        <a:lnSpc>
                          <a:spcPct val="115000"/>
                        </a:lnSpc>
                        <a:spcBef>
                          <a:spcPts val="0"/>
                        </a:spcBef>
                        <a:spcAft>
                          <a:spcPts val="0"/>
                        </a:spcAft>
                      </a:pPr>
                      <a:r>
                        <a:rPr lang="fr-FR" sz="2000" b="1" dirty="0">
                          <a:latin typeface="Times New Roman"/>
                          <a:ea typeface="Times New Roman"/>
                          <a:cs typeface="Arial"/>
                        </a:rPr>
                        <a:t>5 - </a:t>
                      </a:r>
                      <a:r>
                        <a:rPr lang="fr-FR" sz="2000" b="1" dirty="0" err="1">
                          <a:latin typeface="Times New Roman"/>
                          <a:ea typeface="Times New Roman"/>
                          <a:cs typeface="Arial"/>
                        </a:rPr>
                        <a:t>Taicang</a:t>
                      </a:r>
                      <a:r>
                        <a:rPr lang="fr-FR" sz="2000" b="1" dirty="0">
                          <a:latin typeface="Times New Roman"/>
                          <a:ea typeface="Times New Roman"/>
                          <a:cs typeface="Arial"/>
                        </a:rPr>
                        <a:t> (Chine)</a:t>
                      </a:r>
                      <a:endParaRPr lang="fr-FR" sz="1800" b="1" dirty="0">
                        <a:latin typeface="Calibri"/>
                        <a:ea typeface="Calibri"/>
                        <a:cs typeface="Arial"/>
                      </a:endParaRPr>
                    </a:p>
                  </a:txBody>
                  <a:tcPr marL="24384" marR="24384" marT="24384" marB="24384" anchor="ctr">
                    <a:lnL>
                      <a:noFill/>
                    </a:lnL>
                    <a:lnR>
                      <a:noFill/>
                    </a:lnR>
                    <a:lnT>
                      <a:noFill/>
                    </a:lnT>
                    <a:lnB>
                      <a:noFill/>
                    </a:lnB>
                  </a:tcPr>
                </a:tc>
                <a:tc>
                  <a:txBody>
                    <a:bodyPr/>
                    <a:lstStyle/>
                    <a:p>
                      <a:pPr marL="0" marR="0" algn="ctr">
                        <a:lnSpc>
                          <a:spcPct val="115000"/>
                        </a:lnSpc>
                        <a:spcBef>
                          <a:spcPts val="0"/>
                        </a:spcBef>
                        <a:spcAft>
                          <a:spcPts val="0"/>
                        </a:spcAft>
                      </a:pPr>
                      <a:r>
                        <a:rPr lang="fr-FR" sz="2000" b="1">
                          <a:latin typeface="Times New Roman"/>
                          <a:ea typeface="Times New Roman"/>
                          <a:cs typeface="Arial"/>
                        </a:rPr>
                        <a:t>540,0</a:t>
                      </a:r>
                      <a:endParaRPr lang="fr-FR" sz="1800" b="1">
                        <a:latin typeface="Calibri"/>
                        <a:ea typeface="Calibri"/>
                        <a:cs typeface="Arial"/>
                      </a:endParaRPr>
                    </a:p>
                  </a:txBody>
                  <a:tcPr marL="24384" marR="24384" marT="24384" marB="24384" anchor="ctr">
                    <a:lnL>
                      <a:noFill/>
                    </a:lnL>
                    <a:lnR>
                      <a:noFill/>
                    </a:lnR>
                    <a:lnT>
                      <a:noFill/>
                    </a:lnT>
                    <a:lnB>
                      <a:noFill/>
                    </a:lnB>
                  </a:tcPr>
                </a:tc>
                <a:tc>
                  <a:txBody>
                    <a:bodyPr/>
                    <a:lstStyle/>
                    <a:p>
                      <a:pPr marL="0" marR="0" algn="ctr">
                        <a:lnSpc>
                          <a:spcPct val="115000"/>
                        </a:lnSpc>
                        <a:spcBef>
                          <a:spcPts val="0"/>
                        </a:spcBef>
                        <a:spcAft>
                          <a:spcPts val="0"/>
                        </a:spcAft>
                      </a:pPr>
                      <a:r>
                        <a:rPr lang="fr-FR" sz="2000" b="1">
                          <a:latin typeface="Times New Roman"/>
                          <a:ea typeface="Times New Roman"/>
                          <a:cs typeface="Arial"/>
                        </a:rPr>
                        <a:t>480,0</a:t>
                      </a:r>
                      <a:endParaRPr lang="fr-FR" sz="1800" b="1">
                        <a:latin typeface="Calibri"/>
                        <a:ea typeface="Calibri"/>
                        <a:cs typeface="Arial"/>
                      </a:endParaRPr>
                    </a:p>
                  </a:txBody>
                  <a:tcPr marL="24384" marR="24384" marT="24384" marB="24384" anchor="ctr">
                    <a:lnL>
                      <a:noFill/>
                    </a:lnL>
                    <a:lnR>
                      <a:noFill/>
                    </a:lnR>
                    <a:lnT>
                      <a:noFill/>
                    </a:lnT>
                    <a:lnB>
                      <a:noFill/>
                    </a:lnB>
                  </a:tcPr>
                </a:tc>
                <a:tc>
                  <a:txBody>
                    <a:bodyPr/>
                    <a:lstStyle/>
                    <a:p>
                      <a:pPr marL="0" marR="0" algn="ctr">
                        <a:lnSpc>
                          <a:spcPct val="115000"/>
                        </a:lnSpc>
                        <a:spcBef>
                          <a:spcPts val="0"/>
                        </a:spcBef>
                        <a:spcAft>
                          <a:spcPts val="0"/>
                        </a:spcAft>
                      </a:pPr>
                      <a:r>
                        <a:rPr lang="fr-FR" sz="2000" b="1">
                          <a:latin typeface="Times New Roman"/>
                          <a:ea typeface="Times New Roman"/>
                          <a:cs typeface="Arial"/>
                        </a:rPr>
                        <a:t>+12,5%</a:t>
                      </a:r>
                      <a:endParaRPr lang="fr-FR" sz="1800" b="1">
                        <a:latin typeface="Calibri"/>
                        <a:ea typeface="Calibri"/>
                        <a:cs typeface="Arial"/>
                      </a:endParaRPr>
                    </a:p>
                  </a:txBody>
                  <a:tcPr marL="24384" marR="24384" marT="24384" marB="24384" anchor="ctr">
                    <a:lnL>
                      <a:noFill/>
                    </a:lnL>
                    <a:lnR>
                      <a:noFill/>
                    </a:lnR>
                    <a:lnT>
                      <a:noFill/>
                    </a:lnT>
                    <a:lnB>
                      <a:noFill/>
                    </a:lnB>
                  </a:tcPr>
                </a:tc>
              </a:tr>
              <a:tr h="371475">
                <a:tc>
                  <a:txBody>
                    <a:bodyPr/>
                    <a:lstStyle/>
                    <a:p>
                      <a:pPr marL="0" marR="0" algn="l">
                        <a:lnSpc>
                          <a:spcPct val="115000"/>
                        </a:lnSpc>
                        <a:spcBef>
                          <a:spcPts val="0"/>
                        </a:spcBef>
                        <a:spcAft>
                          <a:spcPts val="0"/>
                        </a:spcAft>
                      </a:pPr>
                      <a:r>
                        <a:rPr lang="fr-FR" sz="2000" b="1" dirty="0">
                          <a:latin typeface="Times New Roman"/>
                          <a:ea typeface="Times New Roman"/>
                          <a:cs typeface="Arial"/>
                        </a:rPr>
                        <a:t>6 - Guangzhou (Chine)</a:t>
                      </a:r>
                      <a:endParaRPr lang="fr-FR" sz="1800" b="1" dirty="0">
                        <a:latin typeface="Calibri"/>
                        <a:ea typeface="Calibri"/>
                        <a:cs typeface="Arial"/>
                      </a:endParaRPr>
                    </a:p>
                  </a:txBody>
                  <a:tcPr marL="24384" marR="24384" marT="24384" marB="24384" anchor="ctr">
                    <a:lnL>
                      <a:noFill/>
                    </a:lnL>
                    <a:lnR>
                      <a:noFill/>
                    </a:lnR>
                    <a:lnT>
                      <a:noFill/>
                    </a:lnT>
                    <a:lnB>
                      <a:noFill/>
                    </a:lnB>
                    <a:solidFill>
                      <a:srgbClr val="CCFFFF"/>
                    </a:solidFill>
                  </a:tcPr>
                </a:tc>
                <a:tc>
                  <a:txBody>
                    <a:bodyPr/>
                    <a:lstStyle/>
                    <a:p>
                      <a:pPr marL="0" marR="0" algn="ctr">
                        <a:lnSpc>
                          <a:spcPct val="115000"/>
                        </a:lnSpc>
                        <a:spcBef>
                          <a:spcPts val="0"/>
                        </a:spcBef>
                        <a:spcAft>
                          <a:spcPts val="0"/>
                        </a:spcAft>
                      </a:pPr>
                      <a:r>
                        <a:rPr lang="fr-FR" sz="2000" b="1">
                          <a:latin typeface="Times New Roman"/>
                          <a:ea typeface="Times New Roman"/>
                          <a:cs typeface="Arial"/>
                        </a:rPr>
                        <a:t>519,9</a:t>
                      </a:r>
                      <a:endParaRPr lang="fr-FR" sz="1800" b="1">
                        <a:latin typeface="Calibri"/>
                        <a:ea typeface="Calibri"/>
                        <a:cs typeface="Arial"/>
                      </a:endParaRPr>
                    </a:p>
                  </a:txBody>
                  <a:tcPr marL="24384" marR="24384" marT="24384" marB="24384" anchor="ctr">
                    <a:lnL>
                      <a:noFill/>
                    </a:lnL>
                    <a:lnR>
                      <a:noFill/>
                    </a:lnR>
                    <a:lnT>
                      <a:noFill/>
                    </a:lnT>
                    <a:lnB>
                      <a:noFill/>
                    </a:lnB>
                    <a:solidFill>
                      <a:srgbClr val="CCFFFF"/>
                    </a:solidFill>
                  </a:tcPr>
                </a:tc>
                <a:tc>
                  <a:txBody>
                    <a:bodyPr/>
                    <a:lstStyle/>
                    <a:p>
                      <a:pPr marL="0" marR="0" algn="ctr">
                        <a:lnSpc>
                          <a:spcPct val="115000"/>
                        </a:lnSpc>
                        <a:spcBef>
                          <a:spcPts val="0"/>
                        </a:spcBef>
                        <a:spcAft>
                          <a:spcPts val="0"/>
                        </a:spcAft>
                      </a:pPr>
                      <a:r>
                        <a:rPr lang="fr-FR" sz="2000" b="1">
                          <a:latin typeface="Times New Roman"/>
                          <a:ea typeface="Times New Roman"/>
                          <a:cs typeface="Arial"/>
                        </a:rPr>
                        <a:t>500,4</a:t>
                      </a:r>
                      <a:endParaRPr lang="fr-FR" sz="1800" b="1">
                        <a:latin typeface="Calibri"/>
                        <a:ea typeface="Calibri"/>
                        <a:cs typeface="Arial"/>
                      </a:endParaRPr>
                    </a:p>
                  </a:txBody>
                  <a:tcPr marL="24384" marR="24384" marT="24384" marB="24384" anchor="ctr">
                    <a:lnL>
                      <a:noFill/>
                    </a:lnL>
                    <a:lnR>
                      <a:noFill/>
                    </a:lnR>
                    <a:lnT>
                      <a:noFill/>
                    </a:lnT>
                    <a:lnB>
                      <a:noFill/>
                    </a:lnB>
                    <a:solidFill>
                      <a:srgbClr val="CCFFFF"/>
                    </a:solidFill>
                  </a:tcPr>
                </a:tc>
                <a:tc>
                  <a:txBody>
                    <a:bodyPr/>
                    <a:lstStyle/>
                    <a:p>
                      <a:pPr marL="0" marR="0" algn="ctr">
                        <a:lnSpc>
                          <a:spcPct val="115000"/>
                        </a:lnSpc>
                        <a:spcBef>
                          <a:spcPts val="0"/>
                        </a:spcBef>
                        <a:spcAft>
                          <a:spcPts val="0"/>
                        </a:spcAft>
                      </a:pPr>
                      <a:r>
                        <a:rPr lang="fr-FR" sz="2000" b="1">
                          <a:latin typeface="Times New Roman"/>
                          <a:ea typeface="Times New Roman"/>
                          <a:cs typeface="Arial"/>
                        </a:rPr>
                        <a:t>+3,9%</a:t>
                      </a:r>
                      <a:endParaRPr lang="fr-FR" sz="1800" b="1">
                        <a:latin typeface="Calibri"/>
                        <a:ea typeface="Calibri"/>
                        <a:cs typeface="Arial"/>
                      </a:endParaRPr>
                    </a:p>
                  </a:txBody>
                  <a:tcPr marL="24384" marR="24384" marT="24384" marB="24384" anchor="ctr">
                    <a:lnL>
                      <a:noFill/>
                    </a:lnL>
                    <a:lnR>
                      <a:noFill/>
                    </a:lnR>
                    <a:lnT>
                      <a:noFill/>
                    </a:lnT>
                    <a:lnB>
                      <a:noFill/>
                    </a:lnB>
                    <a:solidFill>
                      <a:srgbClr val="CCFFFF"/>
                    </a:solidFill>
                  </a:tcPr>
                </a:tc>
              </a:tr>
              <a:tr h="371475">
                <a:tc>
                  <a:txBody>
                    <a:bodyPr/>
                    <a:lstStyle/>
                    <a:p>
                      <a:pPr marL="0" marR="0" algn="l">
                        <a:lnSpc>
                          <a:spcPct val="115000"/>
                        </a:lnSpc>
                        <a:spcBef>
                          <a:spcPts val="0"/>
                        </a:spcBef>
                        <a:spcAft>
                          <a:spcPts val="0"/>
                        </a:spcAft>
                      </a:pPr>
                      <a:r>
                        <a:rPr lang="fr-FR" sz="2000" b="1" dirty="0">
                          <a:latin typeface="Times New Roman"/>
                          <a:ea typeface="Times New Roman"/>
                          <a:cs typeface="Arial"/>
                        </a:rPr>
                        <a:t>7 - Qingdao (Chine)</a:t>
                      </a:r>
                      <a:endParaRPr lang="fr-FR" sz="1800" b="1" dirty="0">
                        <a:latin typeface="Calibri"/>
                        <a:ea typeface="Calibri"/>
                        <a:cs typeface="Arial"/>
                      </a:endParaRPr>
                    </a:p>
                  </a:txBody>
                  <a:tcPr marL="24384" marR="24384" marT="24384" marB="24384" anchor="ctr">
                    <a:lnL>
                      <a:noFill/>
                    </a:lnL>
                    <a:lnR>
                      <a:noFill/>
                    </a:lnR>
                    <a:lnT>
                      <a:noFill/>
                    </a:lnT>
                    <a:lnB>
                      <a:noFill/>
                    </a:lnB>
                  </a:tcPr>
                </a:tc>
                <a:tc>
                  <a:txBody>
                    <a:bodyPr/>
                    <a:lstStyle/>
                    <a:p>
                      <a:pPr marL="0" marR="0" algn="ctr">
                        <a:lnSpc>
                          <a:spcPct val="115000"/>
                        </a:lnSpc>
                        <a:spcBef>
                          <a:spcPts val="0"/>
                        </a:spcBef>
                        <a:spcAft>
                          <a:spcPts val="0"/>
                        </a:spcAft>
                      </a:pPr>
                      <a:r>
                        <a:rPr lang="fr-FR" sz="2000" b="1">
                          <a:latin typeface="Times New Roman"/>
                          <a:ea typeface="Times New Roman"/>
                          <a:cs typeface="Arial"/>
                        </a:rPr>
                        <a:t>500,0</a:t>
                      </a:r>
                      <a:endParaRPr lang="fr-FR" sz="1800" b="1">
                        <a:latin typeface="Calibri"/>
                        <a:ea typeface="Calibri"/>
                        <a:cs typeface="Arial"/>
                      </a:endParaRPr>
                    </a:p>
                  </a:txBody>
                  <a:tcPr marL="24384" marR="24384" marT="24384" marB="24384" anchor="ctr">
                    <a:lnL>
                      <a:noFill/>
                    </a:lnL>
                    <a:lnR>
                      <a:noFill/>
                    </a:lnR>
                    <a:lnT>
                      <a:noFill/>
                    </a:lnT>
                    <a:lnB>
                      <a:noFill/>
                    </a:lnB>
                  </a:tcPr>
                </a:tc>
                <a:tc>
                  <a:txBody>
                    <a:bodyPr/>
                    <a:lstStyle/>
                    <a:p>
                      <a:pPr marL="0" marR="0" algn="ctr">
                        <a:lnSpc>
                          <a:spcPct val="115000"/>
                        </a:lnSpc>
                        <a:spcBef>
                          <a:spcPts val="0"/>
                        </a:spcBef>
                        <a:spcAft>
                          <a:spcPts val="0"/>
                        </a:spcAft>
                      </a:pPr>
                      <a:r>
                        <a:rPr lang="fr-FR" sz="2000" b="1">
                          <a:latin typeface="Times New Roman"/>
                          <a:ea typeface="Times New Roman"/>
                          <a:cs typeface="Arial"/>
                        </a:rPr>
                        <a:t>480,0</a:t>
                      </a:r>
                      <a:endParaRPr lang="fr-FR" sz="1800" b="1">
                        <a:latin typeface="Calibri"/>
                        <a:ea typeface="Calibri"/>
                        <a:cs typeface="Arial"/>
                      </a:endParaRPr>
                    </a:p>
                  </a:txBody>
                  <a:tcPr marL="24384" marR="24384" marT="24384" marB="24384" anchor="ctr">
                    <a:lnL>
                      <a:noFill/>
                    </a:lnL>
                    <a:lnR>
                      <a:noFill/>
                    </a:lnR>
                    <a:lnT>
                      <a:noFill/>
                    </a:lnT>
                    <a:lnB>
                      <a:noFill/>
                    </a:lnB>
                  </a:tcPr>
                </a:tc>
                <a:tc>
                  <a:txBody>
                    <a:bodyPr/>
                    <a:lstStyle/>
                    <a:p>
                      <a:pPr marL="0" marR="0" algn="ctr">
                        <a:lnSpc>
                          <a:spcPct val="115000"/>
                        </a:lnSpc>
                        <a:spcBef>
                          <a:spcPts val="0"/>
                        </a:spcBef>
                        <a:spcAft>
                          <a:spcPts val="0"/>
                        </a:spcAft>
                      </a:pPr>
                      <a:r>
                        <a:rPr lang="fr-FR" sz="2000" b="1">
                          <a:latin typeface="Times New Roman"/>
                          <a:ea typeface="Times New Roman"/>
                          <a:cs typeface="Arial"/>
                        </a:rPr>
                        <a:t>+4,2%</a:t>
                      </a:r>
                      <a:endParaRPr lang="fr-FR" sz="1800" b="1">
                        <a:latin typeface="Calibri"/>
                        <a:ea typeface="Calibri"/>
                        <a:cs typeface="Arial"/>
                      </a:endParaRPr>
                    </a:p>
                  </a:txBody>
                  <a:tcPr marL="24384" marR="24384" marT="24384" marB="24384" anchor="ctr">
                    <a:lnL>
                      <a:noFill/>
                    </a:lnL>
                    <a:lnR>
                      <a:noFill/>
                    </a:lnR>
                    <a:lnT>
                      <a:noFill/>
                    </a:lnT>
                    <a:lnB>
                      <a:noFill/>
                    </a:lnB>
                  </a:tcPr>
                </a:tc>
              </a:tr>
              <a:tr h="371475">
                <a:tc>
                  <a:txBody>
                    <a:bodyPr/>
                    <a:lstStyle/>
                    <a:p>
                      <a:pPr marL="0" marR="0" algn="l">
                        <a:lnSpc>
                          <a:spcPct val="115000"/>
                        </a:lnSpc>
                        <a:spcBef>
                          <a:spcPts val="0"/>
                        </a:spcBef>
                        <a:spcAft>
                          <a:spcPts val="0"/>
                        </a:spcAft>
                      </a:pPr>
                      <a:r>
                        <a:rPr lang="fr-FR" sz="2000" b="1">
                          <a:latin typeface="Times New Roman"/>
                          <a:ea typeface="Times New Roman"/>
                          <a:cs typeface="Arial"/>
                        </a:rPr>
                        <a:t>8 - Tangshan (Chine)</a:t>
                      </a:r>
                      <a:endParaRPr lang="fr-FR" sz="1800" b="1">
                        <a:latin typeface="Calibri"/>
                        <a:ea typeface="Calibri"/>
                        <a:cs typeface="Arial"/>
                      </a:endParaRPr>
                    </a:p>
                  </a:txBody>
                  <a:tcPr marL="24384" marR="24384" marT="24384" marB="24384" anchor="ctr">
                    <a:lnL>
                      <a:noFill/>
                    </a:lnL>
                    <a:lnR>
                      <a:noFill/>
                    </a:lnR>
                    <a:lnT>
                      <a:noFill/>
                    </a:lnT>
                    <a:lnB>
                      <a:noFill/>
                    </a:lnB>
                    <a:solidFill>
                      <a:srgbClr val="CCFFFF"/>
                    </a:solidFill>
                  </a:tcPr>
                </a:tc>
                <a:tc>
                  <a:txBody>
                    <a:bodyPr/>
                    <a:lstStyle/>
                    <a:p>
                      <a:pPr marL="0" marR="0" algn="ctr">
                        <a:lnSpc>
                          <a:spcPct val="115000"/>
                        </a:lnSpc>
                        <a:spcBef>
                          <a:spcPts val="0"/>
                        </a:spcBef>
                        <a:spcAft>
                          <a:spcPts val="0"/>
                        </a:spcAft>
                      </a:pPr>
                      <a:r>
                        <a:rPr lang="fr-FR" sz="2000" b="1">
                          <a:latin typeface="Times New Roman"/>
                          <a:ea typeface="Times New Roman"/>
                          <a:cs typeface="Arial"/>
                        </a:rPr>
                        <a:t>490,0</a:t>
                      </a:r>
                      <a:endParaRPr lang="fr-FR" sz="1800" b="1">
                        <a:latin typeface="Calibri"/>
                        <a:ea typeface="Calibri"/>
                        <a:cs typeface="Arial"/>
                      </a:endParaRPr>
                    </a:p>
                  </a:txBody>
                  <a:tcPr marL="24384" marR="24384" marT="24384" marB="24384" anchor="ctr">
                    <a:lnL>
                      <a:noFill/>
                    </a:lnL>
                    <a:lnR>
                      <a:noFill/>
                    </a:lnR>
                    <a:lnT>
                      <a:noFill/>
                    </a:lnT>
                    <a:lnB>
                      <a:noFill/>
                    </a:lnB>
                    <a:solidFill>
                      <a:srgbClr val="CCFFFF"/>
                    </a:solidFill>
                  </a:tcPr>
                </a:tc>
                <a:tc>
                  <a:txBody>
                    <a:bodyPr/>
                    <a:lstStyle/>
                    <a:p>
                      <a:pPr marL="0" marR="0" algn="ctr">
                        <a:lnSpc>
                          <a:spcPct val="115000"/>
                        </a:lnSpc>
                        <a:spcBef>
                          <a:spcPts val="0"/>
                        </a:spcBef>
                        <a:spcAft>
                          <a:spcPts val="0"/>
                        </a:spcAft>
                      </a:pPr>
                      <a:r>
                        <a:rPr lang="fr-FR" sz="2000" b="1">
                          <a:latin typeface="Times New Roman"/>
                          <a:ea typeface="Times New Roman"/>
                          <a:cs typeface="Arial"/>
                        </a:rPr>
                        <a:t>500,8</a:t>
                      </a:r>
                      <a:endParaRPr lang="fr-FR" sz="1800" b="1">
                        <a:latin typeface="Calibri"/>
                        <a:ea typeface="Calibri"/>
                        <a:cs typeface="Arial"/>
                      </a:endParaRPr>
                    </a:p>
                  </a:txBody>
                  <a:tcPr marL="24384" marR="24384" marT="24384" marB="24384" anchor="ctr">
                    <a:lnL>
                      <a:noFill/>
                    </a:lnL>
                    <a:lnR>
                      <a:noFill/>
                    </a:lnR>
                    <a:lnT>
                      <a:noFill/>
                    </a:lnT>
                    <a:lnB>
                      <a:noFill/>
                    </a:lnB>
                    <a:solidFill>
                      <a:srgbClr val="CCFFFF"/>
                    </a:solidFill>
                  </a:tcPr>
                </a:tc>
                <a:tc>
                  <a:txBody>
                    <a:bodyPr/>
                    <a:lstStyle/>
                    <a:p>
                      <a:pPr marL="0" marR="0" algn="ctr">
                        <a:lnSpc>
                          <a:spcPct val="115000"/>
                        </a:lnSpc>
                        <a:spcBef>
                          <a:spcPts val="0"/>
                        </a:spcBef>
                        <a:spcAft>
                          <a:spcPts val="0"/>
                        </a:spcAft>
                      </a:pPr>
                      <a:r>
                        <a:rPr lang="fr-FR" sz="2000" b="1">
                          <a:latin typeface="Times New Roman"/>
                          <a:ea typeface="Times New Roman"/>
                          <a:cs typeface="Arial"/>
                        </a:rPr>
                        <a:t>-2,2%</a:t>
                      </a:r>
                      <a:endParaRPr lang="fr-FR" sz="1800" b="1">
                        <a:latin typeface="Calibri"/>
                        <a:ea typeface="Calibri"/>
                        <a:cs typeface="Arial"/>
                      </a:endParaRPr>
                    </a:p>
                  </a:txBody>
                  <a:tcPr marL="24384" marR="24384" marT="24384" marB="24384" anchor="ctr">
                    <a:lnL>
                      <a:noFill/>
                    </a:lnL>
                    <a:lnR>
                      <a:noFill/>
                    </a:lnR>
                    <a:lnT>
                      <a:noFill/>
                    </a:lnT>
                    <a:lnB>
                      <a:noFill/>
                    </a:lnB>
                    <a:solidFill>
                      <a:srgbClr val="CCFFFF"/>
                    </a:solidFill>
                  </a:tcPr>
                </a:tc>
              </a:tr>
              <a:tr h="371475">
                <a:tc>
                  <a:txBody>
                    <a:bodyPr/>
                    <a:lstStyle/>
                    <a:p>
                      <a:pPr marL="0" marR="0" algn="l">
                        <a:lnSpc>
                          <a:spcPct val="115000"/>
                        </a:lnSpc>
                        <a:spcBef>
                          <a:spcPts val="0"/>
                        </a:spcBef>
                        <a:spcAft>
                          <a:spcPts val="0"/>
                        </a:spcAft>
                      </a:pPr>
                      <a:r>
                        <a:rPr lang="fr-FR" sz="2000" b="1" dirty="0">
                          <a:latin typeface="Times New Roman"/>
                          <a:ea typeface="Times New Roman"/>
                          <a:cs typeface="Arial"/>
                        </a:rPr>
                        <a:t>9 - Rotterdam (Pays-Bas)</a:t>
                      </a:r>
                      <a:endParaRPr lang="fr-FR" sz="1800" b="1" dirty="0">
                        <a:latin typeface="Calibri"/>
                        <a:ea typeface="Calibri"/>
                        <a:cs typeface="Arial"/>
                      </a:endParaRPr>
                    </a:p>
                  </a:txBody>
                  <a:tcPr marL="24384" marR="24384" marT="24384" marB="24384" anchor="ctr">
                    <a:lnL>
                      <a:noFill/>
                    </a:lnL>
                    <a:lnR>
                      <a:noFill/>
                    </a:lnR>
                    <a:lnT>
                      <a:noFill/>
                    </a:lnT>
                    <a:lnB>
                      <a:noFill/>
                    </a:lnB>
                  </a:tcPr>
                </a:tc>
                <a:tc>
                  <a:txBody>
                    <a:bodyPr/>
                    <a:lstStyle/>
                    <a:p>
                      <a:pPr marL="0" marR="0" algn="ctr">
                        <a:lnSpc>
                          <a:spcPct val="115000"/>
                        </a:lnSpc>
                        <a:spcBef>
                          <a:spcPts val="0"/>
                        </a:spcBef>
                        <a:spcAft>
                          <a:spcPts val="0"/>
                        </a:spcAft>
                      </a:pPr>
                      <a:r>
                        <a:rPr lang="fr-FR" sz="2000" b="1">
                          <a:latin typeface="Times New Roman"/>
                          <a:ea typeface="Times New Roman"/>
                          <a:cs typeface="Arial"/>
                        </a:rPr>
                        <a:t>466,4</a:t>
                      </a:r>
                      <a:endParaRPr lang="fr-FR" sz="1800" b="1">
                        <a:latin typeface="Calibri"/>
                        <a:ea typeface="Calibri"/>
                        <a:cs typeface="Arial"/>
                      </a:endParaRPr>
                    </a:p>
                  </a:txBody>
                  <a:tcPr marL="24384" marR="24384" marT="24384" marB="24384" anchor="ctr">
                    <a:lnL>
                      <a:noFill/>
                    </a:lnL>
                    <a:lnR>
                      <a:noFill/>
                    </a:lnR>
                    <a:lnT>
                      <a:noFill/>
                    </a:lnT>
                    <a:lnB>
                      <a:noFill/>
                    </a:lnB>
                  </a:tcPr>
                </a:tc>
                <a:tc>
                  <a:txBody>
                    <a:bodyPr/>
                    <a:lstStyle/>
                    <a:p>
                      <a:pPr marL="0" marR="0" algn="ctr">
                        <a:lnSpc>
                          <a:spcPct val="115000"/>
                        </a:lnSpc>
                        <a:spcBef>
                          <a:spcPts val="0"/>
                        </a:spcBef>
                        <a:spcAft>
                          <a:spcPts val="0"/>
                        </a:spcAft>
                      </a:pPr>
                      <a:r>
                        <a:rPr lang="fr-FR" sz="2000" b="1">
                          <a:latin typeface="Times New Roman"/>
                          <a:ea typeface="Times New Roman"/>
                          <a:cs typeface="Arial"/>
                        </a:rPr>
                        <a:t>444,7</a:t>
                      </a:r>
                      <a:endParaRPr lang="fr-FR" sz="1800" b="1">
                        <a:latin typeface="Calibri"/>
                        <a:ea typeface="Calibri"/>
                        <a:cs typeface="Arial"/>
                      </a:endParaRPr>
                    </a:p>
                  </a:txBody>
                  <a:tcPr marL="24384" marR="24384" marT="24384" marB="24384" anchor="ctr">
                    <a:lnL>
                      <a:noFill/>
                    </a:lnL>
                    <a:lnR>
                      <a:noFill/>
                    </a:lnR>
                    <a:lnT>
                      <a:noFill/>
                    </a:lnT>
                    <a:lnB>
                      <a:noFill/>
                    </a:lnB>
                  </a:tcPr>
                </a:tc>
                <a:tc>
                  <a:txBody>
                    <a:bodyPr/>
                    <a:lstStyle/>
                    <a:p>
                      <a:pPr marL="0" marR="0" algn="ctr">
                        <a:lnSpc>
                          <a:spcPct val="115000"/>
                        </a:lnSpc>
                        <a:spcBef>
                          <a:spcPts val="0"/>
                        </a:spcBef>
                        <a:spcAft>
                          <a:spcPts val="0"/>
                        </a:spcAft>
                      </a:pPr>
                      <a:r>
                        <a:rPr lang="fr-FR" sz="2000" b="1">
                          <a:latin typeface="Times New Roman"/>
                          <a:ea typeface="Times New Roman"/>
                          <a:cs typeface="Arial"/>
                        </a:rPr>
                        <a:t>+4,9%</a:t>
                      </a:r>
                      <a:endParaRPr lang="fr-FR" sz="1800" b="1">
                        <a:latin typeface="Calibri"/>
                        <a:ea typeface="Calibri"/>
                        <a:cs typeface="Arial"/>
                      </a:endParaRPr>
                    </a:p>
                  </a:txBody>
                  <a:tcPr marL="24384" marR="24384" marT="24384" marB="24384" anchor="ctr">
                    <a:lnL>
                      <a:noFill/>
                    </a:lnL>
                    <a:lnR>
                      <a:noFill/>
                    </a:lnR>
                    <a:lnT>
                      <a:noFill/>
                    </a:lnT>
                    <a:lnB>
                      <a:noFill/>
                    </a:lnB>
                  </a:tcPr>
                </a:tc>
              </a:tr>
              <a:tr h="371475">
                <a:tc>
                  <a:txBody>
                    <a:bodyPr/>
                    <a:lstStyle/>
                    <a:p>
                      <a:pPr marL="0" marR="0" algn="l">
                        <a:lnSpc>
                          <a:spcPct val="115000"/>
                        </a:lnSpc>
                        <a:spcBef>
                          <a:spcPts val="0"/>
                        </a:spcBef>
                        <a:spcAft>
                          <a:spcPts val="0"/>
                        </a:spcAft>
                      </a:pPr>
                      <a:r>
                        <a:rPr lang="fr-FR" sz="2000" b="1" dirty="0">
                          <a:latin typeface="Times New Roman"/>
                          <a:ea typeface="Times New Roman"/>
                          <a:cs typeface="Arial"/>
                        </a:rPr>
                        <a:t>10 - Port </a:t>
                      </a:r>
                      <a:r>
                        <a:rPr lang="fr-FR" sz="2000" b="1" dirty="0" err="1">
                          <a:latin typeface="Times New Roman"/>
                          <a:ea typeface="Times New Roman"/>
                          <a:cs typeface="Arial"/>
                        </a:rPr>
                        <a:t>Hedland</a:t>
                      </a:r>
                      <a:r>
                        <a:rPr lang="fr-FR" sz="2000" b="1" dirty="0">
                          <a:latin typeface="Times New Roman"/>
                          <a:ea typeface="Times New Roman"/>
                          <a:cs typeface="Arial"/>
                        </a:rPr>
                        <a:t> (Australie)</a:t>
                      </a:r>
                      <a:endParaRPr lang="fr-FR" sz="1800" b="1" dirty="0">
                        <a:latin typeface="Calibri"/>
                        <a:ea typeface="Calibri"/>
                        <a:cs typeface="Arial"/>
                      </a:endParaRPr>
                    </a:p>
                  </a:txBody>
                  <a:tcPr marL="24384" marR="24384" marT="24384" marB="24384" anchor="ctr">
                    <a:lnL>
                      <a:noFill/>
                    </a:lnL>
                    <a:lnR>
                      <a:noFill/>
                    </a:lnR>
                    <a:lnT>
                      <a:noFill/>
                    </a:lnT>
                    <a:lnB>
                      <a:noFill/>
                    </a:lnB>
                    <a:solidFill>
                      <a:srgbClr val="CCFFFF"/>
                    </a:solidFill>
                  </a:tcPr>
                </a:tc>
                <a:tc>
                  <a:txBody>
                    <a:bodyPr/>
                    <a:lstStyle/>
                    <a:p>
                      <a:pPr marL="0" marR="0" algn="ctr">
                        <a:lnSpc>
                          <a:spcPct val="115000"/>
                        </a:lnSpc>
                        <a:spcBef>
                          <a:spcPts val="0"/>
                        </a:spcBef>
                        <a:spcAft>
                          <a:spcPts val="0"/>
                        </a:spcAft>
                      </a:pPr>
                      <a:r>
                        <a:rPr lang="fr-FR" sz="2000" b="1">
                          <a:latin typeface="Times New Roman"/>
                          <a:ea typeface="Times New Roman"/>
                          <a:cs typeface="Arial"/>
                        </a:rPr>
                        <a:t>452,9</a:t>
                      </a:r>
                      <a:endParaRPr lang="fr-FR" sz="1800" b="1">
                        <a:latin typeface="Calibri"/>
                        <a:ea typeface="Calibri"/>
                        <a:cs typeface="Arial"/>
                      </a:endParaRPr>
                    </a:p>
                  </a:txBody>
                  <a:tcPr marL="24384" marR="24384" marT="24384" marB="24384" anchor="ctr">
                    <a:lnL>
                      <a:noFill/>
                    </a:lnL>
                    <a:lnR>
                      <a:noFill/>
                    </a:lnR>
                    <a:lnT>
                      <a:noFill/>
                    </a:lnT>
                    <a:lnB>
                      <a:noFill/>
                    </a:lnB>
                    <a:solidFill>
                      <a:srgbClr val="CCFFFF"/>
                    </a:solidFill>
                  </a:tcPr>
                </a:tc>
                <a:tc>
                  <a:txBody>
                    <a:bodyPr/>
                    <a:lstStyle/>
                    <a:p>
                      <a:pPr marL="0" marR="0" algn="ctr">
                        <a:lnSpc>
                          <a:spcPct val="115000"/>
                        </a:lnSpc>
                        <a:spcBef>
                          <a:spcPts val="0"/>
                        </a:spcBef>
                        <a:spcAft>
                          <a:spcPts val="0"/>
                        </a:spcAft>
                      </a:pPr>
                      <a:r>
                        <a:rPr lang="fr-FR" sz="2000" b="1">
                          <a:latin typeface="Times New Roman"/>
                          <a:ea typeface="Times New Roman"/>
                          <a:cs typeface="Arial"/>
                        </a:rPr>
                        <a:t>421,8</a:t>
                      </a:r>
                      <a:endParaRPr lang="fr-FR" sz="1800" b="1">
                        <a:latin typeface="Calibri"/>
                        <a:ea typeface="Calibri"/>
                        <a:cs typeface="Arial"/>
                      </a:endParaRPr>
                    </a:p>
                  </a:txBody>
                  <a:tcPr marL="24384" marR="24384" marT="24384" marB="24384" anchor="ctr">
                    <a:lnL>
                      <a:noFill/>
                    </a:lnL>
                    <a:lnR>
                      <a:noFill/>
                    </a:lnR>
                    <a:lnT>
                      <a:noFill/>
                    </a:lnT>
                    <a:lnB>
                      <a:noFill/>
                    </a:lnB>
                    <a:solidFill>
                      <a:srgbClr val="CCFFFF"/>
                    </a:solidFill>
                  </a:tcPr>
                </a:tc>
                <a:tc>
                  <a:txBody>
                    <a:bodyPr/>
                    <a:lstStyle/>
                    <a:p>
                      <a:pPr marL="0" marR="0" algn="ctr">
                        <a:lnSpc>
                          <a:spcPct val="115000"/>
                        </a:lnSpc>
                        <a:spcBef>
                          <a:spcPts val="0"/>
                        </a:spcBef>
                        <a:spcAft>
                          <a:spcPts val="0"/>
                        </a:spcAft>
                      </a:pPr>
                      <a:r>
                        <a:rPr lang="fr-FR" sz="2000" b="1" dirty="0">
                          <a:latin typeface="Times New Roman"/>
                          <a:ea typeface="Times New Roman"/>
                          <a:cs typeface="Arial"/>
                        </a:rPr>
                        <a:t>+7,4%</a:t>
                      </a:r>
                      <a:endParaRPr lang="fr-FR" sz="1800" b="1" dirty="0">
                        <a:latin typeface="Calibri"/>
                        <a:ea typeface="Calibri"/>
                        <a:cs typeface="Arial"/>
                      </a:endParaRPr>
                    </a:p>
                  </a:txBody>
                  <a:tcPr marL="24384" marR="24384" marT="24384" marB="24384" anchor="ctr">
                    <a:lnL>
                      <a:noFill/>
                    </a:lnL>
                    <a:lnR>
                      <a:noFill/>
                    </a:lnR>
                    <a:lnT>
                      <a:noFill/>
                    </a:lnT>
                    <a:lnB>
                      <a:noFill/>
                    </a:lnB>
                    <a:solidFill>
                      <a:srgbClr val="CCFFFF"/>
                    </a:solidFill>
                  </a:tcPr>
                </a:tc>
              </a:tr>
              <a:tr h="371475">
                <a:tc>
                  <a:txBody>
                    <a:bodyPr/>
                    <a:lstStyle/>
                    <a:p>
                      <a:pPr marL="0" marR="0" algn="l">
                        <a:lnSpc>
                          <a:spcPct val="115000"/>
                        </a:lnSpc>
                        <a:spcBef>
                          <a:spcPts val="0"/>
                        </a:spcBef>
                        <a:spcAft>
                          <a:spcPts val="0"/>
                        </a:spcAft>
                      </a:pPr>
                      <a:r>
                        <a:rPr lang="fr-FR" sz="2000" b="1" dirty="0">
                          <a:latin typeface="Times New Roman"/>
                          <a:ea typeface="Times New Roman"/>
                          <a:cs typeface="Arial"/>
                        </a:rPr>
                        <a:t>11 - Dalian (Chine)</a:t>
                      </a:r>
                      <a:endParaRPr lang="fr-FR" sz="1800" b="1" dirty="0">
                        <a:latin typeface="Calibri"/>
                        <a:ea typeface="Calibri"/>
                        <a:cs typeface="Arial"/>
                      </a:endParaRPr>
                    </a:p>
                  </a:txBody>
                  <a:tcPr marL="24384" marR="24384" marT="24384" marB="24384" anchor="ctr">
                    <a:lnL>
                      <a:noFill/>
                    </a:lnL>
                    <a:lnR>
                      <a:noFill/>
                    </a:lnR>
                    <a:lnT>
                      <a:noFill/>
                    </a:lnT>
                    <a:lnB>
                      <a:noFill/>
                    </a:lnB>
                  </a:tcPr>
                </a:tc>
                <a:tc>
                  <a:txBody>
                    <a:bodyPr/>
                    <a:lstStyle/>
                    <a:p>
                      <a:pPr marL="0" marR="0" algn="ctr">
                        <a:lnSpc>
                          <a:spcPct val="115000"/>
                        </a:lnSpc>
                        <a:spcBef>
                          <a:spcPts val="0"/>
                        </a:spcBef>
                        <a:spcAft>
                          <a:spcPts val="0"/>
                        </a:spcAft>
                      </a:pPr>
                      <a:r>
                        <a:rPr lang="fr-FR" sz="2000" b="1">
                          <a:latin typeface="Times New Roman"/>
                          <a:ea typeface="Times New Roman"/>
                          <a:cs typeface="Arial"/>
                        </a:rPr>
                        <a:t>415,0</a:t>
                      </a:r>
                      <a:endParaRPr lang="fr-FR" sz="1800" b="1">
                        <a:latin typeface="Calibri"/>
                        <a:ea typeface="Calibri"/>
                        <a:cs typeface="Arial"/>
                      </a:endParaRPr>
                    </a:p>
                  </a:txBody>
                  <a:tcPr marL="24384" marR="24384" marT="24384" marB="24384" anchor="ctr">
                    <a:lnL>
                      <a:noFill/>
                    </a:lnL>
                    <a:lnR>
                      <a:noFill/>
                    </a:lnR>
                    <a:lnT>
                      <a:noFill/>
                    </a:lnT>
                    <a:lnB>
                      <a:noFill/>
                    </a:lnB>
                  </a:tcPr>
                </a:tc>
                <a:tc>
                  <a:txBody>
                    <a:bodyPr/>
                    <a:lstStyle/>
                    <a:p>
                      <a:pPr marL="0" marR="0" algn="ctr">
                        <a:lnSpc>
                          <a:spcPct val="115000"/>
                        </a:lnSpc>
                        <a:spcBef>
                          <a:spcPts val="0"/>
                        </a:spcBef>
                        <a:spcAft>
                          <a:spcPts val="0"/>
                        </a:spcAft>
                      </a:pPr>
                      <a:r>
                        <a:rPr lang="fr-FR" sz="2000" b="1">
                          <a:latin typeface="Times New Roman"/>
                          <a:ea typeface="Times New Roman"/>
                          <a:cs typeface="Arial"/>
                        </a:rPr>
                        <a:t>420,0</a:t>
                      </a:r>
                      <a:endParaRPr lang="fr-FR" sz="1800" b="1">
                        <a:latin typeface="Calibri"/>
                        <a:ea typeface="Calibri"/>
                        <a:cs typeface="Arial"/>
                      </a:endParaRPr>
                    </a:p>
                  </a:txBody>
                  <a:tcPr marL="24384" marR="24384" marT="24384" marB="24384" anchor="ctr">
                    <a:lnL>
                      <a:noFill/>
                    </a:lnL>
                    <a:lnR>
                      <a:noFill/>
                    </a:lnR>
                    <a:lnT>
                      <a:noFill/>
                    </a:lnT>
                    <a:lnB>
                      <a:noFill/>
                    </a:lnB>
                  </a:tcPr>
                </a:tc>
                <a:tc>
                  <a:txBody>
                    <a:bodyPr/>
                    <a:lstStyle/>
                    <a:p>
                      <a:pPr marL="0" marR="0" algn="ctr">
                        <a:lnSpc>
                          <a:spcPct val="115000"/>
                        </a:lnSpc>
                        <a:spcBef>
                          <a:spcPts val="0"/>
                        </a:spcBef>
                        <a:spcAft>
                          <a:spcPts val="0"/>
                        </a:spcAft>
                      </a:pPr>
                      <a:r>
                        <a:rPr lang="fr-FR" sz="2000" b="1">
                          <a:latin typeface="Times New Roman"/>
                          <a:ea typeface="Times New Roman"/>
                          <a:cs typeface="Arial"/>
                        </a:rPr>
                        <a:t>-1,2%</a:t>
                      </a:r>
                      <a:endParaRPr lang="fr-FR" sz="1800" b="1">
                        <a:latin typeface="Calibri"/>
                        <a:ea typeface="Calibri"/>
                        <a:cs typeface="Arial"/>
                      </a:endParaRPr>
                    </a:p>
                  </a:txBody>
                  <a:tcPr marL="24384" marR="24384" marT="24384" marB="24384" anchor="ctr">
                    <a:lnL>
                      <a:noFill/>
                    </a:lnL>
                    <a:lnR>
                      <a:noFill/>
                    </a:lnR>
                    <a:lnT>
                      <a:noFill/>
                    </a:lnT>
                    <a:lnB>
                      <a:noFill/>
                    </a:lnB>
                  </a:tcPr>
                </a:tc>
              </a:tr>
              <a:tr h="371475">
                <a:tc>
                  <a:txBody>
                    <a:bodyPr/>
                    <a:lstStyle/>
                    <a:p>
                      <a:pPr marL="0" marR="0" algn="l">
                        <a:lnSpc>
                          <a:spcPct val="115000"/>
                        </a:lnSpc>
                        <a:spcBef>
                          <a:spcPts val="0"/>
                        </a:spcBef>
                        <a:spcAft>
                          <a:spcPts val="0"/>
                        </a:spcAft>
                      </a:pPr>
                      <a:r>
                        <a:rPr lang="fr-FR" sz="2000" b="1" dirty="0">
                          <a:latin typeface="Times New Roman"/>
                          <a:ea typeface="Times New Roman"/>
                          <a:cs typeface="Arial"/>
                        </a:rPr>
                        <a:t>12 - Rizhao (Chine)</a:t>
                      </a:r>
                      <a:endParaRPr lang="fr-FR" sz="1800" b="1" dirty="0">
                        <a:latin typeface="Calibri"/>
                        <a:ea typeface="Calibri"/>
                        <a:cs typeface="Arial"/>
                      </a:endParaRPr>
                    </a:p>
                  </a:txBody>
                  <a:tcPr marL="24384" marR="24384" marT="24384" marB="24384" anchor="ctr">
                    <a:lnL>
                      <a:noFill/>
                    </a:lnL>
                    <a:lnR>
                      <a:noFill/>
                    </a:lnR>
                    <a:lnT>
                      <a:noFill/>
                    </a:lnT>
                    <a:lnB>
                      <a:noFill/>
                    </a:lnB>
                    <a:solidFill>
                      <a:srgbClr val="CCFFFF"/>
                    </a:solidFill>
                  </a:tcPr>
                </a:tc>
                <a:tc>
                  <a:txBody>
                    <a:bodyPr/>
                    <a:lstStyle/>
                    <a:p>
                      <a:pPr marL="0" marR="0" algn="ctr">
                        <a:lnSpc>
                          <a:spcPct val="115000"/>
                        </a:lnSpc>
                        <a:spcBef>
                          <a:spcPts val="0"/>
                        </a:spcBef>
                        <a:spcAft>
                          <a:spcPts val="0"/>
                        </a:spcAft>
                      </a:pPr>
                      <a:r>
                        <a:rPr lang="fr-FR" sz="2000" b="1">
                          <a:latin typeface="Times New Roman"/>
                          <a:ea typeface="Times New Roman"/>
                          <a:cs typeface="Arial"/>
                        </a:rPr>
                        <a:t>361,0</a:t>
                      </a:r>
                      <a:endParaRPr lang="fr-FR" sz="1800" b="1">
                        <a:latin typeface="Calibri"/>
                        <a:ea typeface="Calibri"/>
                        <a:cs typeface="Arial"/>
                      </a:endParaRPr>
                    </a:p>
                  </a:txBody>
                  <a:tcPr marL="24384" marR="24384" marT="24384" marB="24384" anchor="ctr">
                    <a:lnL>
                      <a:noFill/>
                    </a:lnL>
                    <a:lnR>
                      <a:noFill/>
                    </a:lnR>
                    <a:lnT>
                      <a:noFill/>
                    </a:lnT>
                    <a:lnB>
                      <a:noFill/>
                    </a:lnB>
                    <a:solidFill>
                      <a:srgbClr val="CCFFFF"/>
                    </a:solidFill>
                  </a:tcPr>
                </a:tc>
                <a:tc>
                  <a:txBody>
                    <a:bodyPr/>
                    <a:lstStyle/>
                    <a:p>
                      <a:pPr marL="0" marR="0" algn="ctr">
                        <a:lnSpc>
                          <a:spcPct val="115000"/>
                        </a:lnSpc>
                        <a:spcBef>
                          <a:spcPts val="0"/>
                        </a:spcBef>
                        <a:spcAft>
                          <a:spcPts val="0"/>
                        </a:spcAft>
                      </a:pPr>
                      <a:r>
                        <a:rPr lang="fr-FR" sz="2000" b="1">
                          <a:latin typeface="Times New Roman"/>
                          <a:ea typeface="Times New Roman"/>
                          <a:cs typeface="Arial"/>
                        </a:rPr>
                        <a:t>353,0</a:t>
                      </a:r>
                      <a:endParaRPr lang="fr-FR" sz="1800" b="1">
                        <a:latin typeface="Calibri"/>
                        <a:ea typeface="Calibri"/>
                        <a:cs typeface="Arial"/>
                      </a:endParaRPr>
                    </a:p>
                  </a:txBody>
                  <a:tcPr marL="24384" marR="24384" marT="24384" marB="24384" anchor="ctr">
                    <a:lnL>
                      <a:noFill/>
                    </a:lnL>
                    <a:lnR>
                      <a:noFill/>
                    </a:lnR>
                    <a:lnT>
                      <a:noFill/>
                    </a:lnT>
                    <a:lnB>
                      <a:noFill/>
                    </a:lnB>
                    <a:solidFill>
                      <a:srgbClr val="CCFFFF"/>
                    </a:solidFill>
                  </a:tcPr>
                </a:tc>
                <a:tc>
                  <a:txBody>
                    <a:bodyPr/>
                    <a:lstStyle/>
                    <a:p>
                      <a:pPr marL="0" marR="0" algn="ctr">
                        <a:lnSpc>
                          <a:spcPct val="115000"/>
                        </a:lnSpc>
                        <a:spcBef>
                          <a:spcPts val="0"/>
                        </a:spcBef>
                        <a:spcAft>
                          <a:spcPts val="0"/>
                        </a:spcAft>
                      </a:pPr>
                      <a:r>
                        <a:rPr lang="fr-FR" sz="2000" b="1">
                          <a:latin typeface="Times New Roman"/>
                          <a:ea typeface="Times New Roman"/>
                          <a:cs typeface="Arial"/>
                        </a:rPr>
                        <a:t>+2,3%</a:t>
                      </a:r>
                      <a:endParaRPr lang="fr-FR" sz="1800" b="1">
                        <a:latin typeface="Calibri"/>
                        <a:ea typeface="Calibri"/>
                        <a:cs typeface="Arial"/>
                      </a:endParaRPr>
                    </a:p>
                  </a:txBody>
                  <a:tcPr marL="24384" marR="24384" marT="24384" marB="24384" anchor="ctr">
                    <a:lnL>
                      <a:noFill/>
                    </a:lnL>
                    <a:lnR>
                      <a:noFill/>
                    </a:lnR>
                    <a:lnT>
                      <a:noFill/>
                    </a:lnT>
                    <a:lnB>
                      <a:noFill/>
                    </a:lnB>
                    <a:solidFill>
                      <a:srgbClr val="CCFFFF"/>
                    </a:solidFill>
                  </a:tcPr>
                </a:tc>
              </a:tr>
              <a:tr h="371475">
                <a:tc>
                  <a:txBody>
                    <a:bodyPr/>
                    <a:lstStyle/>
                    <a:p>
                      <a:pPr marL="0" marR="0" algn="l">
                        <a:lnSpc>
                          <a:spcPct val="115000"/>
                        </a:lnSpc>
                        <a:spcBef>
                          <a:spcPts val="0"/>
                        </a:spcBef>
                        <a:spcAft>
                          <a:spcPts val="0"/>
                        </a:spcAft>
                      </a:pPr>
                      <a:r>
                        <a:rPr lang="fr-FR" sz="2000" b="1" dirty="0">
                          <a:latin typeface="Times New Roman"/>
                          <a:ea typeface="Times New Roman"/>
                          <a:cs typeface="Arial"/>
                        </a:rPr>
                        <a:t>13 - Yingkou (Chine)</a:t>
                      </a:r>
                      <a:endParaRPr lang="fr-FR" sz="1800" b="1" dirty="0">
                        <a:latin typeface="Calibri"/>
                        <a:ea typeface="Calibri"/>
                        <a:cs typeface="Arial"/>
                      </a:endParaRPr>
                    </a:p>
                  </a:txBody>
                  <a:tcPr marL="24384" marR="24384" marT="24384" marB="24384" anchor="ctr">
                    <a:lnL>
                      <a:noFill/>
                    </a:lnL>
                    <a:lnR>
                      <a:noFill/>
                    </a:lnR>
                    <a:lnT>
                      <a:noFill/>
                    </a:lnT>
                    <a:lnB>
                      <a:noFill/>
                    </a:lnB>
                  </a:tcPr>
                </a:tc>
                <a:tc>
                  <a:txBody>
                    <a:bodyPr/>
                    <a:lstStyle/>
                    <a:p>
                      <a:pPr marL="0" marR="0" algn="ctr">
                        <a:lnSpc>
                          <a:spcPct val="115000"/>
                        </a:lnSpc>
                        <a:spcBef>
                          <a:spcPts val="0"/>
                        </a:spcBef>
                        <a:spcAft>
                          <a:spcPts val="0"/>
                        </a:spcAft>
                      </a:pPr>
                      <a:r>
                        <a:rPr lang="fr-FR" sz="2000" b="1">
                          <a:latin typeface="Times New Roman"/>
                          <a:ea typeface="Times New Roman"/>
                          <a:cs typeface="Arial"/>
                        </a:rPr>
                        <a:t>338,5</a:t>
                      </a:r>
                      <a:endParaRPr lang="fr-FR" sz="1800" b="1">
                        <a:latin typeface="Calibri"/>
                        <a:ea typeface="Calibri"/>
                        <a:cs typeface="Arial"/>
                      </a:endParaRPr>
                    </a:p>
                  </a:txBody>
                  <a:tcPr marL="24384" marR="24384" marT="24384" marB="24384" anchor="ctr">
                    <a:lnL>
                      <a:noFill/>
                    </a:lnL>
                    <a:lnR>
                      <a:noFill/>
                    </a:lnR>
                    <a:lnT>
                      <a:noFill/>
                    </a:lnT>
                    <a:lnB>
                      <a:noFill/>
                    </a:lnB>
                  </a:tcPr>
                </a:tc>
                <a:tc>
                  <a:txBody>
                    <a:bodyPr/>
                    <a:lstStyle/>
                    <a:p>
                      <a:pPr marL="0" marR="0" algn="ctr">
                        <a:lnSpc>
                          <a:spcPct val="115000"/>
                        </a:lnSpc>
                        <a:spcBef>
                          <a:spcPts val="0"/>
                        </a:spcBef>
                        <a:spcAft>
                          <a:spcPts val="0"/>
                        </a:spcAft>
                      </a:pPr>
                      <a:r>
                        <a:rPr lang="fr-FR" sz="2000" b="1">
                          <a:latin typeface="Times New Roman"/>
                          <a:ea typeface="Times New Roman"/>
                          <a:cs typeface="Arial"/>
                        </a:rPr>
                        <a:t>330,7</a:t>
                      </a:r>
                      <a:endParaRPr lang="fr-FR" sz="1800" b="1">
                        <a:latin typeface="Calibri"/>
                        <a:ea typeface="Calibri"/>
                        <a:cs typeface="Arial"/>
                      </a:endParaRPr>
                    </a:p>
                  </a:txBody>
                  <a:tcPr marL="24384" marR="24384" marT="24384" marB="24384" anchor="ctr">
                    <a:lnL>
                      <a:noFill/>
                    </a:lnL>
                    <a:lnR>
                      <a:noFill/>
                    </a:lnR>
                    <a:lnT>
                      <a:noFill/>
                    </a:lnT>
                    <a:lnB>
                      <a:noFill/>
                    </a:lnB>
                  </a:tcPr>
                </a:tc>
                <a:tc>
                  <a:txBody>
                    <a:bodyPr/>
                    <a:lstStyle/>
                    <a:p>
                      <a:pPr marL="0" marR="0" algn="ctr">
                        <a:lnSpc>
                          <a:spcPct val="115000"/>
                        </a:lnSpc>
                        <a:spcBef>
                          <a:spcPts val="0"/>
                        </a:spcBef>
                        <a:spcAft>
                          <a:spcPts val="0"/>
                        </a:spcAft>
                      </a:pPr>
                      <a:r>
                        <a:rPr lang="fr-FR" sz="2000" b="1">
                          <a:latin typeface="Times New Roman"/>
                          <a:ea typeface="Times New Roman"/>
                          <a:cs typeface="Arial"/>
                        </a:rPr>
                        <a:t>+2,4%</a:t>
                      </a:r>
                      <a:endParaRPr lang="fr-FR" sz="1800" b="1">
                        <a:latin typeface="Calibri"/>
                        <a:ea typeface="Calibri"/>
                        <a:cs typeface="Arial"/>
                      </a:endParaRPr>
                    </a:p>
                  </a:txBody>
                  <a:tcPr marL="24384" marR="24384" marT="24384" marB="24384" anchor="ctr">
                    <a:lnL>
                      <a:noFill/>
                    </a:lnL>
                    <a:lnR>
                      <a:noFill/>
                    </a:lnR>
                    <a:lnT>
                      <a:noFill/>
                    </a:lnT>
                    <a:lnB>
                      <a:noFill/>
                    </a:lnB>
                  </a:tcPr>
                </a:tc>
              </a:tr>
              <a:tr h="371475">
                <a:tc>
                  <a:txBody>
                    <a:bodyPr/>
                    <a:lstStyle/>
                    <a:p>
                      <a:pPr marL="0" marR="0" algn="l">
                        <a:lnSpc>
                          <a:spcPct val="115000"/>
                        </a:lnSpc>
                        <a:spcBef>
                          <a:spcPts val="0"/>
                        </a:spcBef>
                        <a:spcAft>
                          <a:spcPts val="0"/>
                        </a:spcAft>
                      </a:pPr>
                      <a:r>
                        <a:rPr lang="fr-FR" sz="2000" b="1" dirty="0">
                          <a:latin typeface="Times New Roman"/>
                          <a:ea typeface="Times New Roman"/>
                          <a:cs typeface="Arial"/>
                        </a:rPr>
                        <a:t>14 - Busan (Corée du Sud)</a:t>
                      </a:r>
                      <a:endParaRPr lang="fr-FR" sz="1800" b="1" dirty="0">
                        <a:latin typeface="Calibri"/>
                        <a:ea typeface="Calibri"/>
                        <a:cs typeface="Arial"/>
                      </a:endParaRPr>
                    </a:p>
                  </a:txBody>
                  <a:tcPr marL="24384" marR="24384" marT="24384" marB="24384" anchor="ctr">
                    <a:lnL>
                      <a:noFill/>
                    </a:lnL>
                    <a:lnR>
                      <a:noFill/>
                    </a:lnR>
                    <a:lnT>
                      <a:noFill/>
                    </a:lnT>
                    <a:lnB>
                      <a:noFill/>
                    </a:lnB>
                    <a:solidFill>
                      <a:srgbClr val="CCFFFF"/>
                    </a:solidFill>
                  </a:tcPr>
                </a:tc>
                <a:tc>
                  <a:txBody>
                    <a:bodyPr/>
                    <a:lstStyle/>
                    <a:p>
                      <a:pPr marL="0" marR="0" algn="ctr">
                        <a:lnSpc>
                          <a:spcPct val="115000"/>
                        </a:lnSpc>
                        <a:spcBef>
                          <a:spcPts val="0"/>
                        </a:spcBef>
                        <a:spcAft>
                          <a:spcPts val="0"/>
                        </a:spcAft>
                      </a:pPr>
                      <a:r>
                        <a:rPr lang="fr-FR" sz="2000" b="1">
                          <a:latin typeface="Times New Roman"/>
                          <a:ea typeface="Times New Roman"/>
                          <a:cs typeface="Arial"/>
                        </a:rPr>
                        <a:t>323,7</a:t>
                      </a:r>
                      <a:endParaRPr lang="fr-FR" sz="1800" b="1">
                        <a:latin typeface="Calibri"/>
                        <a:ea typeface="Calibri"/>
                        <a:cs typeface="Arial"/>
                      </a:endParaRPr>
                    </a:p>
                  </a:txBody>
                  <a:tcPr marL="24384" marR="24384" marT="24384" marB="24384" anchor="ctr">
                    <a:lnL>
                      <a:noFill/>
                    </a:lnL>
                    <a:lnR>
                      <a:noFill/>
                    </a:lnR>
                    <a:lnT>
                      <a:noFill/>
                    </a:lnT>
                    <a:lnB>
                      <a:noFill/>
                    </a:lnB>
                    <a:solidFill>
                      <a:srgbClr val="CCFFFF"/>
                    </a:solidFill>
                  </a:tcPr>
                </a:tc>
                <a:tc>
                  <a:txBody>
                    <a:bodyPr/>
                    <a:lstStyle/>
                    <a:p>
                      <a:pPr marL="0" marR="0" algn="ctr">
                        <a:lnSpc>
                          <a:spcPct val="115000"/>
                        </a:lnSpc>
                        <a:spcBef>
                          <a:spcPts val="0"/>
                        </a:spcBef>
                        <a:spcAft>
                          <a:spcPts val="0"/>
                        </a:spcAft>
                      </a:pPr>
                      <a:r>
                        <a:rPr lang="fr-FR" sz="2000" b="1">
                          <a:latin typeface="Times New Roman"/>
                          <a:ea typeface="Times New Roman"/>
                          <a:cs typeface="Arial"/>
                        </a:rPr>
                        <a:t>312,0</a:t>
                      </a:r>
                      <a:endParaRPr lang="fr-FR" sz="1800" b="1">
                        <a:latin typeface="Calibri"/>
                        <a:ea typeface="Calibri"/>
                        <a:cs typeface="Arial"/>
                      </a:endParaRPr>
                    </a:p>
                  </a:txBody>
                  <a:tcPr marL="24384" marR="24384" marT="24384" marB="24384" anchor="ctr">
                    <a:lnL>
                      <a:noFill/>
                    </a:lnL>
                    <a:lnR>
                      <a:noFill/>
                    </a:lnR>
                    <a:lnT>
                      <a:noFill/>
                    </a:lnT>
                    <a:lnB>
                      <a:noFill/>
                    </a:lnB>
                    <a:solidFill>
                      <a:srgbClr val="CCFFFF"/>
                    </a:solidFill>
                  </a:tcPr>
                </a:tc>
                <a:tc>
                  <a:txBody>
                    <a:bodyPr/>
                    <a:lstStyle/>
                    <a:p>
                      <a:pPr marL="0" marR="0" algn="ctr">
                        <a:lnSpc>
                          <a:spcPct val="115000"/>
                        </a:lnSpc>
                        <a:spcBef>
                          <a:spcPts val="0"/>
                        </a:spcBef>
                        <a:spcAft>
                          <a:spcPts val="0"/>
                        </a:spcAft>
                      </a:pPr>
                      <a:r>
                        <a:rPr lang="fr-FR" sz="2000" b="1">
                          <a:latin typeface="Times New Roman"/>
                          <a:ea typeface="Times New Roman"/>
                          <a:cs typeface="Arial"/>
                        </a:rPr>
                        <a:t>+3,8%</a:t>
                      </a:r>
                      <a:endParaRPr lang="fr-FR" sz="1800" b="1">
                        <a:latin typeface="Calibri"/>
                        <a:ea typeface="Calibri"/>
                        <a:cs typeface="Arial"/>
                      </a:endParaRPr>
                    </a:p>
                  </a:txBody>
                  <a:tcPr marL="24384" marR="24384" marT="24384" marB="24384" anchor="ctr">
                    <a:lnL>
                      <a:noFill/>
                    </a:lnL>
                    <a:lnR>
                      <a:noFill/>
                    </a:lnR>
                    <a:lnT>
                      <a:noFill/>
                    </a:lnT>
                    <a:lnB>
                      <a:noFill/>
                    </a:lnB>
                    <a:solidFill>
                      <a:srgbClr val="CCFFFF"/>
                    </a:solidFill>
                  </a:tcPr>
                </a:tc>
              </a:tr>
              <a:tr h="371475">
                <a:tc>
                  <a:txBody>
                    <a:bodyPr/>
                    <a:lstStyle/>
                    <a:p>
                      <a:pPr marL="0" marR="0" algn="l">
                        <a:lnSpc>
                          <a:spcPct val="115000"/>
                        </a:lnSpc>
                        <a:spcBef>
                          <a:spcPts val="0"/>
                        </a:spcBef>
                        <a:spcAft>
                          <a:spcPts val="0"/>
                        </a:spcAft>
                      </a:pPr>
                      <a:r>
                        <a:rPr lang="fr-FR" sz="2000" b="1" dirty="0">
                          <a:latin typeface="Times New Roman"/>
                          <a:ea typeface="Times New Roman"/>
                          <a:cs typeface="Arial"/>
                        </a:rPr>
                        <a:t>15 - South </a:t>
                      </a:r>
                      <a:r>
                        <a:rPr lang="fr-FR" sz="2000" b="1" dirty="0" err="1">
                          <a:latin typeface="Times New Roman"/>
                          <a:ea typeface="Times New Roman"/>
                          <a:cs typeface="Arial"/>
                        </a:rPr>
                        <a:t>Louisiana</a:t>
                      </a:r>
                      <a:r>
                        <a:rPr lang="fr-FR" sz="2000" b="1" dirty="0">
                          <a:latin typeface="Times New Roman"/>
                          <a:ea typeface="Times New Roman"/>
                          <a:cs typeface="Arial"/>
                        </a:rPr>
                        <a:t> (États-Unis)</a:t>
                      </a:r>
                      <a:endParaRPr lang="fr-FR" sz="1800" b="1" dirty="0">
                        <a:latin typeface="Calibri"/>
                        <a:ea typeface="Calibri"/>
                        <a:cs typeface="Arial"/>
                      </a:endParaRPr>
                    </a:p>
                  </a:txBody>
                  <a:tcPr marL="24384" marR="24384" marT="24384" marB="24384" anchor="ctr">
                    <a:lnL>
                      <a:noFill/>
                    </a:lnL>
                    <a:lnR>
                      <a:noFill/>
                    </a:lnR>
                    <a:lnT>
                      <a:noFill/>
                    </a:lnT>
                    <a:lnB>
                      <a:noFill/>
                    </a:lnB>
                  </a:tcPr>
                </a:tc>
                <a:tc>
                  <a:txBody>
                    <a:bodyPr/>
                    <a:lstStyle/>
                    <a:p>
                      <a:pPr marL="0" marR="0" algn="ctr">
                        <a:lnSpc>
                          <a:spcPct val="115000"/>
                        </a:lnSpc>
                        <a:spcBef>
                          <a:spcPts val="0"/>
                        </a:spcBef>
                        <a:spcAft>
                          <a:spcPts val="0"/>
                        </a:spcAft>
                      </a:pPr>
                      <a:r>
                        <a:rPr lang="fr-FR" sz="2000" b="1">
                          <a:latin typeface="Times New Roman"/>
                          <a:ea typeface="Times New Roman"/>
                          <a:cs typeface="Arial"/>
                        </a:rPr>
                        <a:t>265,6</a:t>
                      </a:r>
                      <a:endParaRPr lang="fr-FR" sz="1800" b="1">
                        <a:latin typeface="Calibri"/>
                        <a:ea typeface="Calibri"/>
                        <a:cs typeface="Arial"/>
                      </a:endParaRPr>
                    </a:p>
                  </a:txBody>
                  <a:tcPr marL="24384" marR="24384" marT="24384" marB="24384" anchor="ctr">
                    <a:lnL>
                      <a:noFill/>
                    </a:lnL>
                    <a:lnR>
                      <a:noFill/>
                    </a:lnR>
                    <a:lnT>
                      <a:noFill/>
                    </a:lnT>
                    <a:lnB>
                      <a:noFill/>
                    </a:lnB>
                  </a:tcPr>
                </a:tc>
                <a:tc>
                  <a:txBody>
                    <a:bodyPr/>
                    <a:lstStyle/>
                    <a:p>
                      <a:pPr marL="0" marR="0" algn="ctr">
                        <a:lnSpc>
                          <a:spcPct val="115000"/>
                        </a:lnSpc>
                        <a:spcBef>
                          <a:spcPts val="0"/>
                        </a:spcBef>
                        <a:spcAft>
                          <a:spcPts val="0"/>
                        </a:spcAft>
                      </a:pPr>
                      <a:r>
                        <a:rPr lang="fr-FR" sz="2000" b="1">
                          <a:latin typeface="Times New Roman"/>
                          <a:ea typeface="Times New Roman"/>
                          <a:cs typeface="Arial"/>
                        </a:rPr>
                        <a:t>264,7</a:t>
                      </a:r>
                      <a:endParaRPr lang="fr-FR" sz="1800" b="1">
                        <a:latin typeface="Calibri"/>
                        <a:ea typeface="Calibri"/>
                        <a:cs typeface="Arial"/>
                      </a:endParaRPr>
                    </a:p>
                  </a:txBody>
                  <a:tcPr marL="24384" marR="24384" marT="24384" marB="24384" anchor="ctr">
                    <a:lnL>
                      <a:noFill/>
                    </a:lnL>
                    <a:lnR>
                      <a:noFill/>
                    </a:lnR>
                    <a:lnT>
                      <a:noFill/>
                    </a:lnT>
                    <a:lnB>
                      <a:noFill/>
                    </a:lnB>
                  </a:tcPr>
                </a:tc>
                <a:tc>
                  <a:txBody>
                    <a:bodyPr/>
                    <a:lstStyle/>
                    <a:p>
                      <a:pPr marL="0" marR="0" algn="ctr">
                        <a:lnSpc>
                          <a:spcPct val="115000"/>
                        </a:lnSpc>
                        <a:spcBef>
                          <a:spcPts val="0"/>
                        </a:spcBef>
                        <a:spcAft>
                          <a:spcPts val="0"/>
                        </a:spcAft>
                      </a:pPr>
                      <a:r>
                        <a:rPr lang="fr-FR" sz="2000" b="1" dirty="0">
                          <a:latin typeface="Times New Roman"/>
                          <a:ea typeface="Times New Roman"/>
                          <a:cs typeface="Arial"/>
                        </a:rPr>
                        <a:t>+0,3%</a:t>
                      </a:r>
                      <a:endParaRPr lang="fr-FR" sz="1800" b="1" dirty="0">
                        <a:latin typeface="Calibri"/>
                        <a:ea typeface="Calibri"/>
                        <a:cs typeface="Arial"/>
                      </a:endParaRPr>
                    </a:p>
                  </a:txBody>
                  <a:tcPr marL="24384" marR="24384" marT="24384" marB="24384" anchor="ctr">
                    <a:lnL>
                      <a:noFill/>
                    </a:lnL>
                    <a:lnR>
                      <a:noFill/>
                    </a:lnR>
                    <a:lnT>
                      <a:noFill/>
                    </a:lnT>
                    <a:lnB>
                      <a:noFill/>
                    </a:lnB>
                  </a:tcPr>
                </a:tc>
              </a:tr>
            </a:tbl>
          </a:graphicData>
        </a:graphic>
      </p:graphicFrame>
      <p:sp>
        <p:nvSpPr>
          <p:cNvPr id="5" name="Rectangle 4"/>
          <p:cNvSpPr/>
          <p:nvPr/>
        </p:nvSpPr>
        <p:spPr>
          <a:xfrm>
            <a:off x="3200400" y="76200"/>
            <a:ext cx="3493264" cy="646331"/>
          </a:xfrm>
          <a:prstGeom prst="rect">
            <a:avLst/>
          </a:prstGeom>
        </p:spPr>
        <p:txBody>
          <a:bodyPr wrap="none">
            <a:spAutoFit/>
          </a:bodyPr>
          <a:lstStyle/>
          <a:p>
            <a:r>
              <a:rPr lang="ar-DZ" sz="3600" b="1" dirty="0" smtClean="0">
                <a:solidFill>
                  <a:srgbClr val="FF0000"/>
                </a:solidFill>
                <a:latin typeface="Times New Roman" pitchFamily="18" charset="0"/>
                <a:cs typeface="Times New Roman" pitchFamily="18" charset="0"/>
              </a:rPr>
              <a:t>ترتيب الموانئ العالمية</a:t>
            </a:r>
            <a:endParaRPr lang="fr-FR" sz="3600" b="1" dirty="0">
              <a:solidFill>
                <a:srgbClr val="FF0000"/>
              </a:solidFill>
              <a:latin typeface="Times New Roman" pitchFamily="18" charset="0"/>
              <a:cs typeface="Times New Roman" pitchFamily="18" charset="0"/>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2400" y="1554162"/>
            <a:ext cx="8839200" cy="3246437"/>
          </a:xfrm>
        </p:spPr>
        <p:txBody>
          <a:bodyPr>
            <a:noAutofit/>
          </a:bodyPr>
          <a:lstStyle/>
          <a:p>
            <a:pPr marL="3175" indent="-3175" algn="just" rtl="1">
              <a:buNone/>
            </a:pPr>
            <a:r>
              <a:rPr lang="ar-DZ" sz="2800" b="1" dirty="0" smtClean="0">
                <a:solidFill>
                  <a:schemeClr val="tx1"/>
                </a:solidFill>
                <a:latin typeface="Times New Roman" pitchFamily="18" charset="0"/>
                <a:cs typeface="Times New Roman" pitchFamily="18" charset="0"/>
              </a:rPr>
              <a:t>    كيان يضم مجموعة من الشركات الملاحية التي تعمل في سوق معين لخدمات </a:t>
            </a:r>
            <a:r>
              <a:rPr lang="ar-DZ" sz="2800" b="1" dirty="0" smtClean="0">
                <a:solidFill>
                  <a:srgbClr val="C00000"/>
                </a:solidFill>
                <a:latin typeface="Times New Roman" pitchFamily="18" charset="0"/>
                <a:cs typeface="Times New Roman" pitchFamily="18" charset="0"/>
              </a:rPr>
              <a:t>الشحن البحري المنتظمة</a:t>
            </a:r>
            <a:r>
              <a:rPr lang="ar-DZ" sz="2800" b="1" dirty="0" smtClean="0">
                <a:solidFill>
                  <a:schemeClr val="tx1"/>
                </a:solidFill>
                <a:latin typeface="Times New Roman" pitchFamily="18" charset="0"/>
                <a:cs typeface="Times New Roman" pitchFamily="18" charset="0"/>
              </a:rPr>
              <a:t>، ويجمعهم اتفاق على التزامهم بكافة ترتيبات المؤتمر التي تقضي بالالتزام </a:t>
            </a:r>
            <a:r>
              <a:rPr lang="ar-DZ" sz="2800" b="1" dirty="0" smtClean="0">
                <a:solidFill>
                  <a:srgbClr val="C00000"/>
                </a:solidFill>
                <a:latin typeface="Times New Roman" pitchFamily="18" charset="0"/>
                <a:cs typeface="Times New Roman" pitchFamily="18" charset="0"/>
              </a:rPr>
              <a:t>بسياسة </a:t>
            </a:r>
            <a:r>
              <a:rPr lang="ar-DZ" sz="2800" b="1" dirty="0" err="1" smtClean="0">
                <a:solidFill>
                  <a:srgbClr val="C00000"/>
                </a:solidFill>
                <a:latin typeface="Times New Roman" pitchFamily="18" charset="0"/>
                <a:cs typeface="Times New Roman" pitchFamily="18" charset="0"/>
              </a:rPr>
              <a:t>تسعيرية</a:t>
            </a:r>
            <a:r>
              <a:rPr lang="ar-DZ" sz="2800" b="1" dirty="0" smtClean="0">
                <a:solidFill>
                  <a:srgbClr val="C00000"/>
                </a:solidFill>
                <a:latin typeface="Times New Roman" pitchFamily="18" charset="0"/>
                <a:cs typeface="Times New Roman" pitchFamily="18" charset="0"/>
              </a:rPr>
              <a:t> وتشغيلية موحدة</a:t>
            </a:r>
            <a:r>
              <a:rPr lang="ar-DZ" sz="2800" b="1" dirty="0" smtClean="0">
                <a:solidFill>
                  <a:schemeClr val="tx1"/>
                </a:solidFill>
                <a:latin typeface="Times New Roman" pitchFamily="18" charset="0"/>
                <a:cs typeface="Times New Roman" pitchFamily="18" charset="0"/>
              </a:rPr>
              <a:t>، تقوم على تنظيم و</a:t>
            </a:r>
            <a:r>
              <a:rPr lang="ar-DZ" sz="2800" b="1" dirty="0" smtClean="0">
                <a:solidFill>
                  <a:srgbClr val="C00000"/>
                </a:solidFill>
                <a:latin typeface="Times New Roman" pitchFamily="18" charset="0"/>
                <a:cs typeface="Times New Roman" pitchFamily="18" charset="0"/>
              </a:rPr>
              <a:t>تنسيق جداول الإبحار وتوقيتاتها </a:t>
            </a:r>
            <a:r>
              <a:rPr lang="ar-DZ" sz="2800" b="1" dirty="0" smtClean="0">
                <a:solidFill>
                  <a:schemeClr val="tx1"/>
                </a:solidFill>
                <a:latin typeface="Times New Roman" pitchFamily="18" charset="0"/>
                <a:cs typeface="Times New Roman" pitchFamily="18" charset="0"/>
              </a:rPr>
              <a:t>بين سفن الشركات الأعضاء، وفق نوالين وشروط شحن محددة، مع العمل على التسويق لسفن المؤتمر والمؤتمر على كيفية تقسيم البضائع والتكاليف والإيرادات، ووضع السياسات الحمائية لأعضاء المؤتمر في مواجهة المنافسين الخارجيين.</a:t>
            </a:r>
            <a:endParaRPr lang="fr-FR" sz="2800" b="1" dirty="0" smtClean="0">
              <a:solidFill>
                <a:schemeClr val="tx1"/>
              </a:solidFill>
              <a:latin typeface="Times New Roman" pitchFamily="18" charset="0"/>
              <a:cs typeface="Times New Roman" pitchFamily="18" charset="0"/>
            </a:endParaRPr>
          </a:p>
        </p:txBody>
      </p:sp>
      <p:sp>
        <p:nvSpPr>
          <p:cNvPr id="4" name="Rectangle 3"/>
          <p:cNvSpPr/>
          <p:nvPr/>
        </p:nvSpPr>
        <p:spPr>
          <a:xfrm>
            <a:off x="1816664" y="634425"/>
            <a:ext cx="6645345" cy="584775"/>
          </a:xfrm>
          <a:prstGeom prst="rect">
            <a:avLst/>
          </a:prstGeom>
        </p:spPr>
        <p:txBody>
          <a:bodyPr wrap="none">
            <a:spAutoFit/>
          </a:bodyPr>
          <a:lstStyle/>
          <a:p>
            <a:pPr algn="r" rtl="1"/>
            <a:r>
              <a:rPr lang="ar-DZ" sz="3200" b="1" dirty="0" smtClean="0">
                <a:solidFill>
                  <a:srgbClr val="FF0000"/>
                </a:solidFill>
                <a:latin typeface="Times New Roman" pitchFamily="18" charset="0"/>
                <a:cs typeface="Times New Roman" pitchFamily="18" charset="0"/>
              </a:rPr>
              <a:t>المؤتمرات الملاحية </a:t>
            </a:r>
            <a:r>
              <a:rPr lang="fr-FR" sz="3200" b="1" dirty="0" smtClean="0">
                <a:solidFill>
                  <a:srgbClr val="FF0000"/>
                </a:solidFill>
                <a:latin typeface="Times New Roman" pitchFamily="18" charset="0"/>
                <a:cs typeface="Times New Roman" pitchFamily="18" charset="0"/>
              </a:rPr>
              <a:t>Conférence maritime</a:t>
            </a:r>
            <a:r>
              <a:rPr lang="ar-DZ" sz="3200" b="1" dirty="0" smtClean="0">
                <a:solidFill>
                  <a:srgbClr val="FF0000"/>
                </a:solidFill>
                <a:latin typeface="Times New Roman" pitchFamily="18" charset="0"/>
                <a:cs typeface="Times New Roman" pitchFamily="18" charset="0"/>
              </a:rPr>
              <a:t> </a:t>
            </a:r>
            <a:endParaRPr lang="fr-FR" sz="3200" dirty="0">
              <a:solidFill>
                <a:srgbClr val="FF0000"/>
              </a:solidFill>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1295400"/>
            <a:ext cx="8686800" cy="5867400"/>
          </a:xfrm>
        </p:spPr>
        <p:txBody>
          <a:bodyPr>
            <a:normAutofit fontScale="77500" lnSpcReduction="20000"/>
          </a:bodyPr>
          <a:lstStyle/>
          <a:p>
            <a:pPr marL="0" indent="0" algn="just" rtl="1">
              <a:buNone/>
            </a:pPr>
            <a:r>
              <a:rPr lang="ar-DZ" sz="3600" b="1" dirty="0" smtClean="0">
                <a:solidFill>
                  <a:schemeClr val="tx1"/>
                </a:solidFill>
                <a:latin typeface="Times New Roman" pitchFamily="18" charset="0"/>
                <a:cs typeface="Times New Roman" pitchFamily="18" charset="0"/>
              </a:rPr>
              <a:t>تضع إدارة المؤتمر الملاحي تضع مجموعة من القواعد التي يجب أن يلتزم </a:t>
            </a:r>
            <a:r>
              <a:rPr lang="ar-DZ" sz="3600" b="1" dirty="0" err="1" smtClean="0">
                <a:solidFill>
                  <a:schemeClr val="tx1"/>
                </a:solidFill>
                <a:latin typeface="Times New Roman" pitchFamily="18" charset="0"/>
                <a:cs typeface="Times New Roman" pitchFamily="18" charset="0"/>
              </a:rPr>
              <a:t>بها</a:t>
            </a:r>
            <a:r>
              <a:rPr lang="ar-DZ" sz="3600" b="1" dirty="0" smtClean="0">
                <a:solidFill>
                  <a:schemeClr val="tx1"/>
                </a:solidFill>
                <a:latin typeface="Times New Roman" pitchFamily="18" charset="0"/>
                <a:cs typeface="Times New Roman" pitchFamily="18" charset="0"/>
              </a:rPr>
              <a:t> كافة الأعضاء، ويتعرض العضو الذي يخالف تلك القواعد إلى الجزاء، ومن تلك القواعد:</a:t>
            </a:r>
            <a:endParaRPr lang="fr-FR" sz="3600" b="1" dirty="0" smtClean="0">
              <a:solidFill>
                <a:schemeClr val="tx1"/>
              </a:solidFill>
              <a:latin typeface="Times New Roman" pitchFamily="18" charset="0"/>
              <a:cs typeface="Times New Roman" pitchFamily="18" charset="0"/>
            </a:endParaRPr>
          </a:p>
          <a:p>
            <a:pPr marL="0" indent="0" algn="just" rtl="1">
              <a:buClr>
                <a:srgbClr val="FF0000"/>
              </a:buClr>
              <a:buFont typeface="Wingdings" pitchFamily="2" charset="2"/>
              <a:buChar char="v"/>
            </a:pPr>
            <a:r>
              <a:rPr lang="ar-DZ" sz="3600" b="1" dirty="0" smtClean="0">
                <a:solidFill>
                  <a:schemeClr val="tx1"/>
                </a:solidFill>
                <a:latin typeface="Times New Roman" pitchFamily="18" charset="0"/>
                <a:cs typeface="Times New Roman" pitchFamily="18" charset="0"/>
              </a:rPr>
              <a:t> لا يجوز لأي عضو أن يحسب سعر الشحن بطرق مختلفة، مما يؤدي إلى حدوث تمييز بين الشاحنين؛</a:t>
            </a:r>
            <a:endParaRPr lang="fr-FR" sz="3600" b="1" dirty="0" smtClean="0">
              <a:solidFill>
                <a:schemeClr val="tx1"/>
              </a:solidFill>
              <a:latin typeface="Times New Roman" pitchFamily="18" charset="0"/>
              <a:cs typeface="Times New Roman" pitchFamily="18" charset="0"/>
            </a:endParaRPr>
          </a:p>
          <a:p>
            <a:pPr marL="0" indent="0" algn="just" rtl="1">
              <a:buClr>
                <a:srgbClr val="FF0000"/>
              </a:buClr>
              <a:buFont typeface="Wingdings" pitchFamily="2" charset="2"/>
              <a:buChar char="v"/>
            </a:pPr>
            <a:r>
              <a:rPr lang="ar-DZ" sz="3600" b="1" dirty="0" smtClean="0">
                <a:solidFill>
                  <a:schemeClr val="tx1"/>
                </a:solidFill>
                <a:latin typeface="Times New Roman" pitchFamily="18" charset="0"/>
                <a:cs typeface="Times New Roman" pitchFamily="18" charset="0"/>
              </a:rPr>
              <a:t> لا يجوز لأي </a:t>
            </a:r>
            <a:r>
              <a:rPr lang="ar-DZ" sz="3600" b="1" dirty="0" err="1" smtClean="0">
                <a:solidFill>
                  <a:schemeClr val="tx1"/>
                </a:solidFill>
                <a:latin typeface="Times New Roman" pitchFamily="18" charset="0"/>
                <a:cs typeface="Times New Roman" pitchFamily="18" charset="0"/>
              </a:rPr>
              <a:t>عصو</a:t>
            </a:r>
            <a:r>
              <a:rPr lang="ar-DZ" sz="3600" b="1" dirty="0" smtClean="0">
                <a:solidFill>
                  <a:schemeClr val="tx1"/>
                </a:solidFill>
                <a:latin typeface="Times New Roman" pitchFamily="18" charset="0"/>
                <a:cs typeface="Times New Roman" pitchFamily="18" charset="0"/>
              </a:rPr>
              <a:t> دفع عمولات للشاحنين كنوع من أنواع الجذب؛</a:t>
            </a:r>
            <a:endParaRPr lang="fr-FR" sz="3600" b="1" dirty="0" smtClean="0">
              <a:solidFill>
                <a:schemeClr val="tx1"/>
              </a:solidFill>
              <a:latin typeface="Times New Roman" pitchFamily="18" charset="0"/>
              <a:cs typeface="Times New Roman" pitchFamily="18" charset="0"/>
            </a:endParaRPr>
          </a:p>
          <a:p>
            <a:pPr marL="0" indent="0" algn="just" rtl="1">
              <a:buClr>
                <a:srgbClr val="FF0000"/>
              </a:buClr>
              <a:buFont typeface="Wingdings" pitchFamily="2" charset="2"/>
              <a:buChar char="v"/>
            </a:pPr>
            <a:r>
              <a:rPr lang="ar-DZ" sz="3600" b="1" dirty="0" smtClean="0">
                <a:solidFill>
                  <a:schemeClr val="tx1"/>
                </a:solidFill>
                <a:latin typeface="Times New Roman" pitchFamily="18" charset="0"/>
                <a:cs typeface="Times New Roman" pitchFamily="18" charset="0"/>
              </a:rPr>
              <a:t>لا يجوز لأي عضو تحمل مصاريف خاصة بتداول البضاعة في الميناء أو تخزينها بالمجان؛</a:t>
            </a:r>
            <a:endParaRPr lang="fr-FR" sz="3600" b="1" dirty="0" smtClean="0">
              <a:solidFill>
                <a:schemeClr val="tx1"/>
              </a:solidFill>
              <a:latin typeface="Times New Roman" pitchFamily="18" charset="0"/>
              <a:cs typeface="Times New Roman" pitchFamily="18" charset="0"/>
            </a:endParaRPr>
          </a:p>
          <a:p>
            <a:pPr marL="0" indent="0" algn="just" rtl="1">
              <a:buClr>
                <a:srgbClr val="FF0000"/>
              </a:buClr>
              <a:buFont typeface="Wingdings" pitchFamily="2" charset="2"/>
              <a:buChar char="v"/>
            </a:pPr>
            <a:r>
              <a:rPr lang="ar-DZ" sz="3600" b="1" dirty="0" smtClean="0">
                <a:solidFill>
                  <a:schemeClr val="tx1"/>
                </a:solidFill>
                <a:latin typeface="Times New Roman" pitchFamily="18" charset="0"/>
                <a:cs typeface="Times New Roman" pitchFamily="18" charset="0"/>
              </a:rPr>
              <a:t> لا يجوز لأي عضو منح مزايا مجانية لأي من الشاحنين، كتسهيلات الدفع أو خصومات أو مقابل تلفيات لم تحدث؛</a:t>
            </a:r>
            <a:endParaRPr lang="fr-FR" sz="3600" b="1" dirty="0" smtClean="0">
              <a:solidFill>
                <a:schemeClr val="tx1"/>
              </a:solidFill>
              <a:latin typeface="Times New Roman" pitchFamily="18" charset="0"/>
              <a:cs typeface="Times New Roman" pitchFamily="18" charset="0"/>
            </a:endParaRPr>
          </a:p>
          <a:p>
            <a:pPr marL="0" indent="0" algn="just" rtl="1">
              <a:buClr>
                <a:srgbClr val="FF0000"/>
              </a:buClr>
              <a:buFont typeface="Wingdings" pitchFamily="2" charset="2"/>
              <a:buChar char="v"/>
            </a:pPr>
            <a:r>
              <a:rPr lang="ar-DZ" sz="3600" b="1" dirty="0" smtClean="0">
                <a:solidFill>
                  <a:schemeClr val="tx1"/>
                </a:solidFill>
                <a:latin typeface="Times New Roman" pitchFamily="18" charset="0"/>
                <a:cs typeface="Times New Roman" pitchFamily="18" charset="0"/>
              </a:rPr>
              <a:t> لا يجوز لأي عضو محاباة أي شاحن بتقييد أي بيانات في سند الشحن غير مطابقة للواقع؛</a:t>
            </a:r>
            <a:endParaRPr lang="fr-FR" sz="3600" b="1" dirty="0" smtClean="0">
              <a:solidFill>
                <a:schemeClr val="tx1"/>
              </a:solidFill>
              <a:latin typeface="Times New Roman" pitchFamily="18" charset="0"/>
              <a:cs typeface="Times New Roman" pitchFamily="18" charset="0"/>
            </a:endParaRPr>
          </a:p>
          <a:p>
            <a:pPr marL="0" indent="0" algn="just" rtl="1">
              <a:buClr>
                <a:srgbClr val="FF0000"/>
              </a:buClr>
              <a:buFont typeface="Wingdings" pitchFamily="2" charset="2"/>
              <a:buChar char="v"/>
            </a:pPr>
            <a:r>
              <a:rPr lang="ar-DZ" sz="3600" b="1" dirty="0" smtClean="0">
                <a:solidFill>
                  <a:schemeClr val="tx1"/>
                </a:solidFill>
                <a:latin typeface="Times New Roman" pitchFamily="18" charset="0"/>
                <a:cs typeface="Times New Roman" pitchFamily="18" charset="0"/>
              </a:rPr>
              <a:t> في </a:t>
            </a:r>
            <a:r>
              <a:rPr lang="ar-DZ" sz="3600" b="1" dirty="0" err="1" smtClean="0">
                <a:solidFill>
                  <a:schemeClr val="tx1"/>
                </a:solidFill>
                <a:latin typeface="Times New Roman" pitchFamily="18" charset="0"/>
                <a:cs typeface="Times New Roman" pitchFamily="18" charset="0"/>
              </a:rPr>
              <a:t>الوم</a:t>
            </a:r>
            <a:r>
              <a:rPr lang="ar-DZ" sz="3600" b="1" dirty="0" smtClean="0">
                <a:solidFill>
                  <a:schemeClr val="tx1"/>
                </a:solidFill>
                <a:latin typeface="Times New Roman" pitchFamily="18" charset="0"/>
                <a:cs typeface="Times New Roman" pitchFamily="18" charset="0"/>
              </a:rPr>
              <a:t> أ لم تتم الموافقة على الاحتكار ونظام الولاء </a:t>
            </a:r>
            <a:r>
              <a:rPr lang="ar-DZ" sz="3600" b="1" dirty="0" err="1" smtClean="0">
                <a:solidFill>
                  <a:schemeClr val="tx1"/>
                </a:solidFill>
                <a:latin typeface="Times New Roman" pitchFamily="18" charset="0"/>
                <a:cs typeface="Times New Roman" pitchFamily="18" charset="0"/>
              </a:rPr>
              <a:t>والنوالين</a:t>
            </a:r>
            <a:r>
              <a:rPr lang="ar-DZ" sz="3600" b="1" dirty="0" smtClean="0">
                <a:solidFill>
                  <a:schemeClr val="tx1"/>
                </a:solidFill>
                <a:latin typeface="Times New Roman" pitchFamily="18" charset="0"/>
                <a:cs typeface="Times New Roman" pitchFamily="18" charset="0"/>
              </a:rPr>
              <a:t> المرتجعة، بفعل قانون عدم الاحتكار.</a:t>
            </a:r>
            <a:endParaRPr lang="fr-FR" sz="3600" b="1" dirty="0" smtClean="0">
              <a:solidFill>
                <a:schemeClr val="tx1"/>
              </a:solidFill>
              <a:latin typeface="Times New Roman" pitchFamily="18" charset="0"/>
              <a:cs typeface="Times New Roman" pitchFamily="18" charset="0"/>
            </a:endParaRPr>
          </a:p>
          <a:p>
            <a:pPr marL="0" indent="0" algn="just" rtl="1">
              <a:buNone/>
            </a:pPr>
            <a:r>
              <a:rPr lang="en-US" b="1" dirty="0" smtClean="0">
                <a:solidFill>
                  <a:schemeClr val="tx1"/>
                </a:solidFill>
                <a:latin typeface="Times New Roman" pitchFamily="18" charset="0"/>
                <a:cs typeface="Times New Roman" pitchFamily="18" charset="0"/>
              </a:rPr>
              <a:t> </a:t>
            </a:r>
            <a:endParaRPr lang="fr-FR" b="1" dirty="0" smtClean="0">
              <a:solidFill>
                <a:schemeClr val="tx1"/>
              </a:solidFill>
              <a:latin typeface="Times New Roman" pitchFamily="18" charset="0"/>
              <a:cs typeface="Times New Roman" pitchFamily="18" charset="0"/>
            </a:endParaRPr>
          </a:p>
          <a:p>
            <a:pPr marL="0" indent="0" algn="just" rtl="1">
              <a:buNone/>
            </a:pPr>
            <a:endParaRPr lang="fr-FR" b="1" dirty="0" smtClean="0">
              <a:solidFill>
                <a:schemeClr val="tx1"/>
              </a:solidFill>
              <a:latin typeface="Times New Roman" pitchFamily="18" charset="0"/>
              <a:cs typeface="Times New Roman" pitchFamily="18" charset="0"/>
            </a:endParaRPr>
          </a:p>
        </p:txBody>
      </p:sp>
      <p:sp>
        <p:nvSpPr>
          <p:cNvPr id="4" name="Rectangle 3"/>
          <p:cNvSpPr/>
          <p:nvPr/>
        </p:nvSpPr>
        <p:spPr>
          <a:xfrm>
            <a:off x="3252414" y="381000"/>
            <a:ext cx="5586786" cy="646331"/>
          </a:xfrm>
          <a:prstGeom prst="rect">
            <a:avLst/>
          </a:prstGeom>
        </p:spPr>
        <p:txBody>
          <a:bodyPr wrap="none">
            <a:spAutoFit/>
          </a:bodyPr>
          <a:lstStyle/>
          <a:p>
            <a:pPr algn="just" rtl="1"/>
            <a:r>
              <a:rPr lang="ar-DZ" sz="3600" b="1" dirty="0" smtClean="0">
                <a:solidFill>
                  <a:srgbClr val="FF0000"/>
                </a:solidFill>
                <a:latin typeface="Times New Roman" pitchFamily="18" charset="0"/>
                <a:cs typeface="Times New Roman" pitchFamily="18" charset="0"/>
              </a:rPr>
              <a:t>قواعد السلوك في المؤتمرات البحرية</a:t>
            </a:r>
            <a:endParaRPr lang="fr-FR" sz="3600" b="1" dirty="0" smtClean="0">
              <a:solidFill>
                <a:srgbClr val="FF0000"/>
              </a:solidFill>
              <a:latin typeface="Times New Roman" pitchFamily="18" charset="0"/>
              <a:cs typeface="Times New Roman" pitchFamily="18" charset="0"/>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2057400"/>
            <a:ext cx="8382000" cy="3581400"/>
          </a:xfrm>
        </p:spPr>
        <p:txBody>
          <a:bodyPr>
            <a:normAutofit/>
          </a:bodyPr>
          <a:lstStyle/>
          <a:p>
            <a:pPr marL="0" indent="0" algn="just" rtl="1">
              <a:buNone/>
            </a:pPr>
            <a:r>
              <a:rPr lang="fr-FR" sz="2800" b="1" dirty="0" smtClean="0">
                <a:solidFill>
                  <a:schemeClr val="tx1"/>
                </a:solidFill>
                <a:latin typeface="Times New Roman" pitchFamily="18" charset="0"/>
                <a:cs typeface="Times New Roman" pitchFamily="18" charset="0"/>
              </a:rPr>
              <a:t>     </a:t>
            </a:r>
            <a:r>
              <a:rPr lang="ar-DZ" sz="2800" b="1" dirty="0" smtClean="0">
                <a:solidFill>
                  <a:schemeClr val="tx1"/>
                </a:solidFill>
                <a:latin typeface="Times New Roman" pitchFamily="18" charset="0"/>
                <a:cs typeface="Times New Roman" pitchFamily="18" charset="0"/>
              </a:rPr>
              <a:t>شهدت حقبة التسعينات تآكل نسبي في قوة المؤتمرات الملاحية، بسبب دخول السوق شركات شحن ليس أعضاء في المؤتمرات، وفي نفس الوقت تتمتع بالقوة والكفاءة، إلى جانب التغيرات التنظيمية بعد تأسيس المنظمة العالمية للتجارة وتحرير تجارة الخدمات، ومنها خدمات الشحن البحري، وقد أدت التطورات السابقة مجتمعة إلى ظهور نوعين من الاتفاقيات: اتفاقيات المناقشة، ودخول شركات الشحن البحري في تنظيمات أوسع مدى مثل الاتحادات أو التجمعات العالمية والتحالفات العالمية </a:t>
            </a:r>
            <a:r>
              <a:rPr lang="fr-FR" sz="2800" b="1" dirty="0" smtClean="0">
                <a:solidFill>
                  <a:schemeClr val="tx1"/>
                </a:solidFill>
                <a:latin typeface="Times New Roman" pitchFamily="18" charset="0"/>
                <a:cs typeface="Times New Roman" pitchFamily="18" charset="0"/>
              </a:rPr>
              <a:t>Alliances</a:t>
            </a:r>
            <a:r>
              <a:rPr lang="ar-DZ" sz="2800" b="1" dirty="0" smtClean="0">
                <a:solidFill>
                  <a:schemeClr val="tx1"/>
                </a:solidFill>
                <a:latin typeface="Times New Roman" pitchFamily="18" charset="0"/>
                <a:cs typeface="Times New Roman" pitchFamily="18" charset="0"/>
              </a:rPr>
              <a:t>.</a:t>
            </a:r>
            <a:endParaRPr lang="fr-FR" sz="2800" b="1" dirty="0">
              <a:solidFill>
                <a:schemeClr val="tx1"/>
              </a:solidFill>
              <a:latin typeface="Times New Roman" pitchFamily="18" charset="0"/>
              <a:cs typeface="Times New Roman" pitchFamily="18" charset="0"/>
            </a:endParaRPr>
          </a:p>
        </p:txBody>
      </p:sp>
      <p:sp>
        <p:nvSpPr>
          <p:cNvPr id="4" name="Rectangle 3"/>
          <p:cNvSpPr/>
          <p:nvPr/>
        </p:nvSpPr>
        <p:spPr>
          <a:xfrm>
            <a:off x="3196000" y="1066800"/>
            <a:ext cx="5256567" cy="584775"/>
          </a:xfrm>
          <a:prstGeom prst="rect">
            <a:avLst/>
          </a:prstGeom>
        </p:spPr>
        <p:txBody>
          <a:bodyPr wrap="none">
            <a:spAutoFit/>
          </a:bodyPr>
          <a:lstStyle/>
          <a:p>
            <a:pPr algn="r" rtl="1"/>
            <a:r>
              <a:rPr lang="ar-DZ" sz="3200" b="1" dirty="0" smtClean="0">
                <a:solidFill>
                  <a:srgbClr val="FF0000"/>
                </a:solidFill>
                <a:latin typeface="Times New Roman" pitchFamily="18" charset="0"/>
                <a:cs typeface="Times New Roman" pitchFamily="18" charset="0"/>
              </a:rPr>
              <a:t>التجمعات الملاحية</a:t>
            </a:r>
            <a:r>
              <a:rPr lang="fr-FR" sz="3200" b="1" dirty="0" smtClean="0">
                <a:solidFill>
                  <a:srgbClr val="FF0000"/>
                </a:solidFill>
                <a:latin typeface="Times New Roman" pitchFamily="18" charset="0"/>
                <a:cs typeface="Times New Roman" pitchFamily="18" charset="0"/>
              </a:rPr>
              <a:t> Consortiums </a:t>
            </a:r>
            <a:r>
              <a:rPr lang="ar-DZ" sz="3200" b="1" dirty="0" smtClean="0">
                <a:solidFill>
                  <a:srgbClr val="FF0000"/>
                </a:solidFill>
                <a:latin typeface="Times New Roman" pitchFamily="18" charset="0"/>
                <a:cs typeface="Times New Roman" pitchFamily="18" charset="0"/>
              </a:rPr>
              <a:t>: </a:t>
            </a:r>
            <a:endParaRPr lang="fr-FR" sz="3200" dirty="0">
              <a:solidFill>
                <a:srgbClr val="FF0000"/>
              </a:solidFil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76200"/>
            <a:ext cx="8686800" cy="5943600"/>
          </a:xfrm>
        </p:spPr>
        <p:txBody>
          <a:bodyPr>
            <a:normAutofit/>
          </a:bodyPr>
          <a:lstStyle/>
          <a:p>
            <a:pPr marL="3175" indent="-3175" algn="just" rtl="1">
              <a:buNone/>
            </a:pPr>
            <a:r>
              <a:rPr lang="ar-DZ" sz="2800" b="1" dirty="0" smtClean="0">
                <a:solidFill>
                  <a:schemeClr val="tx1"/>
                </a:solidFill>
                <a:latin typeface="Times New Roman" pitchFamily="18" charset="0"/>
                <a:cs typeface="Times New Roman" pitchFamily="18" charset="0"/>
              </a:rPr>
              <a:t>و</a:t>
            </a:r>
            <a:r>
              <a:rPr lang="ar-DZ" sz="2800" b="1" dirty="0" smtClean="0">
                <a:solidFill>
                  <a:srgbClr val="FF0000"/>
                </a:solidFill>
                <a:latin typeface="Times New Roman" pitchFamily="18" charset="0"/>
                <a:cs typeface="Times New Roman" pitchFamily="18" charset="0"/>
              </a:rPr>
              <a:t>التجمع الملاحي </a:t>
            </a:r>
            <a:r>
              <a:rPr lang="fr-FR" sz="2800" b="1" dirty="0" smtClean="0">
                <a:solidFill>
                  <a:srgbClr val="FF0000"/>
                </a:solidFill>
                <a:latin typeface="Times New Roman" pitchFamily="18" charset="0"/>
                <a:cs typeface="Times New Roman" pitchFamily="18" charset="0"/>
              </a:rPr>
              <a:t>Consortiums</a:t>
            </a:r>
            <a:r>
              <a:rPr lang="ar-DZ" sz="2800" b="1" dirty="0" smtClean="0">
                <a:solidFill>
                  <a:srgbClr val="FF0000"/>
                </a:solidFill>
                <a:latin typeface="Times New Roman" pitchFamily="18" charset="0"/>
                <a:cs typeface="Times New Roman" pitchFamily="18" charset="0"/>
              </a:rPr>
              <a:t> </a:t>
            </a:r>
            <a:r>
              <a:rPr lang="ar-SA" sz="2800" b="1" dirty="0" smtClean="0">
                <a:solidFill>
                  <a:schemeClr val="tx1"/>
                </a:solidFill>
                <a:latin typeface="Times New Roman" pitchFamily="18" charset="0"/>
                <a:cs typeface="Times New Roman" pitchFamily="18" charset="0"/>
              </a:rPr>
              <a:t>هو توافق مجموعة من </a:t>
            </a:r>
            <a:r>
              <a:rPr lang="ar-DZ" sz="2800" b="1" dirty="0" smtClean="0">
                <a:solidFill>
                  <a:schemeClr val="tx1"/>
                </a:solidFill>
                <a:latin typeface="Times New Roman" pitchFamily="18" charset="0"/>
                <a:cs typeface="Times New Roman" pitchFamily="18" charset="0"/>
              </a:rPr>
              <a:t>مشغلي </a:t>
            </a:r>
            <a:r>
              <a:rPr lang="ar-SA" sz="2800" b="1" dirty="0" smtClean="0">
                <a:solidFill>
                  <a:schemeClr val="tx1"/>
                </a:solidFill>
                <a:latin typeface="Times New Roman" pitchFamily="18" charset="0"/>
                <a:cs typeface="Times New Roman" pitchFamily="18" charset="0"/>
              </a:rPr>
              <a:t>السفن على تقديم سفنهم إلى منظمة يتم تشكيلها من قبل أعضاء المجموعة </a:t>
            </a:r>
            <a:r>
              <a:rPr lang="ar-DZ" sz="2800" b="1" dirty="0" smtClean="0">
                <a:solidFill>
                  <a:schemeClr val="tx1"/>
                </a:solidFill>
                <a:latin typeface="Times New Roman" pitchFamily="18" charset="0"/>
                <a:cs typeface="Times New Roman" pitchFamily="18" charset="0"/>
              </a:rPr>
              <a:t>للمنظمة </a:t>
            </a:r>
            <a:r>
              <a:rPr lang="ar-SA" sz="2800" b="1" dirty="0" smtClean="0">
                <a:solidFill>
                  <a:schemeClr val="tx1"/>
                </a:solidFill>
                <a:latin typeface="Times New Roman" pitchFamily="18" charset="0"/>
                <a:cs typeface="Times New Roman" pitchFamily="18" charset="0"/>
              </a:rPr>
              <a:t>(</a:t>
            </a:r>
            <a:r>
              <a:rPr lang="ar-SA" sz="2800" b="1" dirty="0" err="1" smtClean="0">
                <a:solidFill>
                  <a:schemeClr val="tx1"/>
                </a:solidFill>
                <a:latin typeface="Times New Roman" pitchFamily="18" charset="0"/>
                <a:cs typeface="Times New Roman" pitchFamily="18" charset="0"/>
              </a:rPr>
              <a:t>الكونسورتيوم</a:t>
            </a:r>
            <a:r>
              <a:rPr lang="ar-SA" sz="2800" b="1" dirty="0" smtClean="0">
                <a:solidFill>
                  <a:schemeClr val="tx1"/>
                </a:solidFill>
                <a:latin typeface="Times New Roman" pitchFamily="18" charset="0"/>
                <a:cs typeface="Times New Roman" pitchFamily="18" charset="0"/>
              </a:rPr>
              <a:t>) </a:t>
            </a:r>
            <a:r>
              <a:rPr lang="ar-DZ" sz="2800" b="1" dirty="0" smtClean="0">
                <a:solidFill>
                  <a:schemeClr val="tx1"/>
                </a:solidFill>
                <a:latin typeface="Times New Roman" pitchFamily="18" charset="0"/>
                <a:cs typeface="Times New Roman" pitchFamily="18" charset="0"/>
              </a:rPr>
              <a:t>لممارسة نشاط النقل البحري، على أن يتم تقاسم الإيرادات حسب حصة كل عضو في التجمع.</a:t>
            </a:r>
          </a:p>
          <a:p>
            <a:pPr marL="3175" indent="-3175" algn="just" rtl="1">
              <a:buNone/>
            </a:pPr>
            <a:r>
              <a:rPr lang="ar-DZ" sz="2800" b="1" dirty="0" smtClean="0">
                <a:solidFill>
                  <a:schemeClr val="tx1"/>
                </a:solidFill>
                <a:latin typeface="Times New Roman" pitchFamily="18" charset="0"/>
                <a:cs typeface="Times New Roman" pitchFamily="18" charset="0"/>
              </a:rPr>
              <a:t>هو مجموعة متماثلة من السفن ذات النوع والسعة، تشارك </a:t>
            </a:r>
            <a:r>
              <a:rPr lang="ar-DZ" sz="2800" b="1" dirty="0" err="1" smtClean="0">
                <a:solidFill>
                  <a:schemeClr val="tx1"/>
                </a:solidFill>
                <a:latin typeface="Times New Roman" pitchFamily="18" charset="0"/>
                <a:cs typeface="Times New Roman" pitchFamily="18" charset="0"/>
              </a:rPr>
              <a:t>بها</a:t>
            </a:r>
            <a:r>
              <a:rPr lang="ar-DZ" sz="2800" b="1" dirty="0" smtClean="0">
                <a:solidFill>
                  <a:schemeClr val="tx1"/>
                </a:solidFill>
                <a:latin typeface="Times New Roman" pitchFamily="18" charset="0"/>
                <a:cs typeface="Times New Roman" pitchFamily="18" charset="0"/>
              </a:rPr>
              <a:t> الشركات الملاحية الأعضاء في التجمع الملاحي، بحيث تمثل هذه السفن الأسطول الخاص بذلك التجمع وتخضع لسياساته، قصد تحقيق أهداف تشغيلية وتسويقية معينة، متميزة عن تلك السياسات الخاصة بكل شركة على </a:t>
            </a:r>
            <a:r>
              <a:rPr lang="ar-DZ" sz="2800" b="1" dirty="0" err="1" smtClean="0">
                <a:solidFill>
                  <a:schemeClr val="tx1"/>
                </a:solidFill>
                <a:latin typeface="Times New Roman" pitchFamily="18" charset="0"/>
                <a:cs typeface="Times New Roman" pitchFamily="18" charset="0"/>
              </a:rPr>
              <a:t>حدى</a:t>
            </a:r>
            <a:r>
              <a:rPr lang="ar-DZ" sz="2800" b="1" dirty="0" smtClean="0">
                <a:solidFill>
                  <a:schemeClr val="tx1"/>
                </a:solidFill>
                <a:latin typeface="Times New Roman" pitchFamily="18" charset="0"/>
                <a:cs typeface="Times New Roman" pitchFamily="18" charset="0"/>
              </a:rPr>
              <a:t>.</a:t>
            </a:r>
          </a:p>
          <a:p>
            <a:pPr marL="3175" indent="-3175" algn="just" rtl="1">
              <a:buNone/>
            </a:pPr>
            <a:r>
              <a:rPr lang="ar-DZ" sz="2800" b="1" dirty="0" smtClean="0">
                <a:solidFill>
                  <a:schemeClr val="tx1"/>
                </a:solidFill>
                <a:latin typeface="Times New Roman" pitchFamily="18" charset="0"/>
                <a:cs typeface="Times New Roman" pitchFamily="18" charset="0"/>
              </a:rPr>
              <a:t>تقوم </a:t>
            </a:r>
            <a:r>
              <a:rPr lang="ar-SA" sz="2800" b="1" dirty="0" smtClean="0">
                <a:solidFill>
                  <a:schemeClr val="tx1"/>
                </a:solidFill>
                <a:latin typeface="Times New Roman" pitchFamily="18" charset="0"/>
                <a:cs typeface="Times New Roman" pitchFamily="18" charset="0"/>
              </a:rPr>
              <a:t>الكيانات المشاركة في </a:t>
            </a:r>
            <a:r>
              <a:rPr lang="ar-DZ" sz="2800" b="1" dirty="0" smtClean="0">
                <a:solidFill>
                  <a:schemeClr val="tx1"/>
                </a:solidFill>
                <a:latin typeface="Times New Roman" pitchFamily="18" charset="0"/>
                <a:cs typeface="Times New Roman" pitchFamily="18" charset="0"/>
              </a:rPr>
              <a:t>التجمع الملاحي </a:t>
            </a:r>
            <a:r>
              <a:rPr lang="ar-SA" sz="2800" b="1" dirty="0" smtClean="0">
                <a:solidFill>
                  <a:schemeClr val="tx1"/>
                </a:solidFill>
                <a:latin typeface="Times New Roman" pitchFamily="18" charset="0"/>
                <a:cs typeface="Times New Roman" pitchFamily="18" charset="0"/>
              </a:rPr>
              <a:t>بتجميع الموارد</a:t>
            </a:r>
            <a:r>
              <a:rPr lang="ar-DZ" sz="2800" b="1" dirty="0" smtClean="0">
                <a:solidFill>
                  <a:schemeClr val="tx1"/>
                </a:solidFill>
                <a:latin typeface="Times New Roman" pitchFamily="18" charset="0"/>
                <a:cs typeface="Times New Roman" pitchFamily="18" charset="0"/>
              </a:rPr>
              <a:t> لممارسة نشاط الشحن البحري</a:t>
            </a:r>
            <a:r>
              <a:rPr lang="ar-SA" sz="2800" b="1" dirty="0" smtClean="0">
                <a:solidFill>
                  <a:schemeClr val="tx1"/>
                </a:solidFill>
                <a:latin typeface="Times New Roman" pitchFamily="18" charset="0"/>
                <a:cs typeface="Times New Roman" pitchFamily="18" charset="0"/>
              </a:rPr>
              <a:t>، ولكنها</a:t>
            </a:r>
            <a:r>
              <a:rPr lang="ar-DZ" sz="2800" b="1" dirty="0" smtClean="0">
                <a:solidFill>
                  <a:schemeClr val="tx1"/>
                </a:solidFill>
                <a:latin typeface="Times New Roman" pitchFamily="18" charset="0"/>
                <a:cs typeface="Times New Roman" pitchFamily="18" charset="0"/>
              </a:rPr>
              <a:t> تبقى </a:t>
            </a:r>
            <a:r>
              <a:rPr lang="ar-SA" sz="2800" b="1" dirty="0" err="1" smtClean="0">
                <a:solidFill>
                  <a:schemeClr val="tx1"/>
                </a:solidFill>
                <a:latin typeface="Times New Roman" pitchFamily="18" charset="0"/>
                <a:cs typeface="Times New Roman" pitchFamily="18" charset="0"/>
              </a:rPr>
              <a:t>مسؤولة</a:t>
            </a:r>
            <a:r>
              <a:rPr lang="ar-SA" sz="2800" b="1" dirty="0" smtClean="0">
                <a:solidFill>
                  <a:schemeClr val="tx1"/>
                </a:solidFill>
                <a:latin typeface="Times New Roman" pitchFamily="18" charset="0"/>
                <a:cs typeface="Times New Roman" pitchFamily="18" charset="0"/>
              </a:rPr>
              <a:t> فقط </a:t>
            </a:r>
            <a:r>
              <a:rPr lang="ar-DZ" sz="2800" b="1" dirty="0" smtClean="0">
                <a:solidFill>
                  <a:schemeClr val="tx1"/>
                </a:solidFill>
                <a:latin typeface="Times New Roman" pitchFamily="18" charset="0"/>
                <a:cs typeface="Times New Roman" pitchFamily="18" charset="0"/>
              </a:rPr>
              <a:t>نحو التجمع عن </a:t>
            </a:r>
            <a:r>
              <a:rPr lang="ar-SA" sz="2800" b="1" dirty="0" smtClean="0">
                <a:solidFill>
                  <a:schemeClr val="tx1"/>
                </a:solidFill>
                <a:latin typeface="Times New Roman" pitchFamily="18" charset="0"/>
                <a:cs typeface="Times New Roman" pitchFamily="18" charset="0"/>
              </a:rPr>
              <a:t>الالتزامات المنصوص عليها في اتفاقية </a:t>
            </a:r>
            <a:r>
              <a:rPr lang="ar-DZ" sz="2800" b="1" dirty="0" smtClean="0">
                <a:solidFill>
                  <a:schemeClr val="tx1"/>
                </a:solidFill>
                <a:latin typeface="Times New Roman" pitchFamily="18" charset="0"/>
                <a:cs typeface="Times New Roman" pitchFamily="18" charset="0"/>
              </a:rPr>
              <a:t>التجمع، </a:t>
            </a:r>
            <a:r>
              <a:rPr lang="ar-SA" sz="2800" b="1" dirty="0" smtClean="0">
                <a:solidFill>
                  <a:schemeClr val="tx1"/>
                </a:solidFill>
                <a:latin typeface="Times New Roman" pitchFamily="18" charset="0"/>
                <a:cs typeface="Times New Roman" pitchFamily="18" charset="0"/>
              </a:rPr>
              <a:t>ولذلك</a:t>
            </a:r>
            <a:r>
              <a:rPr lang="ar-DZ" sz="2800" b="1" dirty="0" smtClean="0">
                <a:solidFill>
                  <a:schemeClr val="tx1"/>
                </a:solidFill>
                <a:latin typeface="Times New Roman" pitchFamily="18" charset="0"/>
                <a:cs typeface="Times New Roman" pitchFamily="18" charset="0"/>
              </a:rPr>
              <a:t> </a:t>
            </a:r>
            <a:r>
              <a:rPr lang="ar-SA" sz="2800" b="1" dirty="0" smtClean="0">
                <a:solidFill>
                  <a:schemeClr val="tx1"/>
                </a:solidFill>
                <a:latin typeface="Times New Roman" pitchFamily="18" charset="0"/>
                <a:cs typeface="Times New Roman" pitchFamily="18" charset="0"/>
              </a:rPr>
              <a:t>يظل كل كيان تحت </a:t>
            </a:r>
            <a:r>
              <a:rPr lang="ar-DZ" sz="2800" b="1" dirty="0" smtClean="0">
                <a:solidFill>
                  <a:schemeClr val="tx1"/>
                </a:solidFill>
                <a:latin typeface="Times New Roman" pitchFamily="18" charset="0"/>
                <a:cs typeface="Times New Roman" pitchFamily="18" charset="0"/>
              </a:rPr>
              <a:t>التجمع </a:t>
            </a:r>
            <a:r>
              <a:rPr lang="ar-SA" sz="2800" b="1" dirty="0" smtClean="0">
                <a:solidFill>
                  <a:schemeClr val="tx1"/>
                </a:solidFill>
                <a:latin typeface="Times New Roman" pitchFamily="18" charset="0"/>
                <a:cs typeface="Times New Roman" pitchFamily="18" charset="0"/>
              </a:rPr>
              <a:t>مستقلاً فيما يتعلق بعملياته التجارية العادية</a:t>
            </a:r>
            <a:r>
              <a:rPr lang="ar-DZ" sz="2800" b="1" dirty="0" smtClean="0">
                <a:solidFill>
                  <a:schemeClr val="tx1"/>
                </a:solidFill>
                <a:latin typeface="Times New Roman" pitchFamily="18" charset="0"/>
                <a:cs typeface="Times New Roman" pitchFamily="18" charset="0"/>
              </a:rPr>
              <a:t>،</a:t>
            </a:r>
            <a:r>
              <a:rPr lang="ar-SA" sz="2800" b="1" dirty="0" smtClean="0">
                <a:solidFill>
                  <a:schemeClr val="tx1"/>
                </a:solidFill>
                <a:latin typeface="Times New Roman" pitchFamily="18" charset="0"/>
                <a:cs typeface="Times New Roman" pitchFamily="18" charset="0"/>
              </a:rPr>
              <a:t> وليس له أي رأي حول عمليات عضو آخر لا علاقة لها </a:t>
            </a:r>
            <a:r>
              <a:rPr lang="ar-DZ" sz="2800" b="1" dirty="0" smtClean="0">
                <a:solidFill>
                  <a:schemeClr val="tx1"/>
                </a:solidFill>
                <a:latin typeface="Times New Roman" pitchFamily="18" charset="0"/>
                <a:cs typeface="Times New Roman" pitchFamily="18" charset="0"/>
              </a:rPr>
              <a:t>بالتجمع</a:t>
            </a:r>
            <a:r>
              <a:rPr lang="ar-SA" sz="2800" b="1" dirty="0" smtClean="0">
                <a:solidFill>
                  <a:schemeClr val="tx1"/>
                </a:solidFill>
                <a:latin typeface="Times New Roman" pitchFamily="18" charset="0"/>
                <a:cs typeface="Times New Roman" pitchFamily="18" charset="0"/>
              </a:rPr>
              <a:t>.</a:t>
            </a:r>
            <a:endParaRPr lang="fr-FR" sz="2800" b="1" dirty="0" smtClean="0">
              <a:solidFill>
                <a:schemeClr val="tx1"/>
              </a:solidFill>
              <a:latin typeface="Times New Roman" pitchFamily="18" charset="0"/>
              <a:cs typeface="Times New Roman" pitchFamily="18" charset="0"/>
            </a:endParaRPr>
          </a:p>
          <a:p>
            <a:pPr marL="3175" indent="-3175" algn="just" rtl="1">
              <a:buNone/>
            </a:pPr>
            <a:endParaRPr lang="fr-FR" sz="2800" b="1" dirty="0" smtClean="0">
              <a:solidFill>
                <a:schemeClr val="tx1"/>
              </a:solidFill>
              <a:latin typeface="Times New Roman" pitchFamily="18" charset="0"/>
              <a:cs typeface="Times New Roman"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romenade">
  <a:themeElements>
    <a:clrScheme name="Promenad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Promenade">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Promenade">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2889</TotalTime>
  <Words>6138</Words>
  <Application>Microsoft Office PowerPoint</Application>
  <PresentationFormat>Affichage à l'écran (4:3)</PresentationFormat>
  <Paragraphs>874</Paragraphs>
  <Slides>103</Slides>
  <Notes>0</Notes>
  <HiddenSlides>0</HiddenSlides>
  <MMClips>0</MMClips>
  <ScaleCrop>false</ScaleCrop>
  <HeadingPairs>
    <vt:vector size="4" baseType="variant">
      <vt:variant>
        <vt:lpstr>Thème</vt:lpstr>
      </vt:variant>
      <vt:variant>
        <vt:i4>1</vt:i4>
      </vt:variant>
      <vt:variant>
        <vt:lpstr>Titres des diapositives</vt:lpstr>
      </vt:variant>
      <vt:variant>
        <vt:i4>103</vt:i4>
      </vt:variant>
    </vt:vector>
  </HeadingPairs>
  <TitlesOfParts>
    <vt:vector size="104" baseType="lpstr">
      <vt:lpstr>Promenade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lpstr>Diapositive 53</vt:lpstr>
      <vt:lpstr>Diapositive 54</vt:lpstr>
      <vt:lpstr>Diapositive 55</vt:lpstr>
      <vt:lpstr>Diapositive 56</vt:lpstr>
      <vt:lpstr>Diapositive 57</vt:lpstr>
      <vt:lpstr>Diapositive 58</vt:lpstr>
      <vt:lpstr>Diapositive 59</vt:lpstr>
      <vt:lpstr>Diapositive 60</vt:lpstr>
      <vt:lpstr>Diapositive 61</vt:lpstr>
      <vt:lpstr>Diapositive 62</vt:lpstr>
      <vt:lpstr>Diapositive 63</vt:lpstr>
      <vt:lpstr>Diapositive 64</vt:lpstr>
      <vt:lpstr>Diapositive 65</vt:lpstr>
      <vt:lpstr>Diapositive 66</vt:lpstr>
      <vt:lpstr>Diapositive 67</vt:lpstr>
      <vt:lpstr>Diapositive 68</vt:lpstr>
      <vt:lpstr>Diapositive 69</vt:lpstr>
      <vt:lpstr>Diapositive 70</vt:lpstr>
      <vt:lpstr>Diapositive 71</vt:lpstr>
      <vt:lpstr>Diapositive 72</vt:lpstr>
      <vt:lpstr>Diapositive 73</vt:lpstr>
      <vt:lpstr>Diapositive 74</vt:lpstr>
      <vt:lpstr>Diapositive 75</vt:lpstr>
      <vt:lpstr>Diapositive 76</vt:lpstr>
      <vt:lpstr>Diapositive 77</vt:lpstr>
      <vt:lpstr>Diapositive 78</vt:lpstr>
      <vt:lpstr>Diapositive 79</vt:lpstr>
      <vt:lpstr>Diapositive 80</vt:lpstr>
      <vt:lpstr>Diapositive 81</vt:lpstr>
      <vt:lpstr>Diapositive 82</vt:lpstr>
      <vt:lpstr>Diapositive 83</vt:lpstr>
      <vt:lpstr>Diapositive 84</vt:lpstr>
      <vt:lpstr>Diapositive 85</vt:lpstr>
      <vt:lpstr>Diapositive 86</vt:lpstr>
      <vt:lpstr>Diapositive 87</vt:lpstr>
      <vt:lpstr>Diapositive 88</vt:lpstr>
      <vt:lpstr>Diapositive 89</vt:lpstr>
      <vt:lpstr>Diapositive 90</vt:lpstr>
      <vt:lpstr>Diapositive 91</vt:lpstr>
      <vt:lpstr>Diapositive 92</vt:lpstr>
      <vt:lpstr>Diapositive 93</vt:lpstr>
      <vt:lpstr>Diapositive 94</vt:lpstr>
      <vt:lpstr>Diapositive 95</vt:lpstr>
      <vt:lpstr>Diapositive 96</vt:lpstr>
      <vt:lpstr>Diapositive 97</vt:lpstr>
      <vt:lpstr>Diapositive 98</vt:lpstr>
      <vt:lpstr>Diapositive 99</vt:lpstr>
      <vt:lpstr>خصائص التجمعات الملاحية العالمية</vt:lpstr>
      <vt:lpstr>التحالفات الملاحية</vt:lpstr>
      <vt:lpstr>Diapositive 102</vt:lpstr>
      <vt:lpstr>Diapositive 103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Admin</dc:creator>
  <cp:lastModifiedBy>SALAH</cp:lastModifiedBy>
  <cp:revision>327</cp:revision>
  <dcterms:created xsi:type="dcterms:W3CDTF">2019-11-14T14:12:27Z</dcterms:created>
  <dcterms:modified xsi:type="dcterms:W3CDTF">2021-12-14T20:21:22Z</dcterms:modified>
</cp:coreProperties>
</file>