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0" r:id="rId11"/>
    <p:sldId id="293" r:id="rId12"/>
    <p:sldId id="265" r:id="rId13"/>
    <p:sldId id="288" r:id="rId14"/>
    <p:sldId id="266" r:id="rId15"/>
    <p:sldId id="292" r:id="rId16"/>
    <p:sldId id="267" r:id="rId17"/>
    <p:sldId id="291" r:id="rId18"/>
    <p:sldId id="268" r:id="rId19"/>
    <p:sldId id="269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1D1D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81" autoAdjust="0"/>
    <p:restoredTop sz="94607" autoAdjust="0"/>
  </p:normalViewPr>
  <p:slideViewPr>
    <p:cSldViewPr>
      <p:cViewPr varScale="1">
        <p:scale>
          <a:sx n="66" d="100"/>
          <a:sy n="66" d="100"/>
        </p:scale>
        <p:origin x="-14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CDDEF-9875-4D9B-B136-2A7F33F0E5B3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43D7-7A71-4C73-A495-6C0F783857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43D7-7A71-4C73-A495-6C0F78385780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43D7-7A71-4C73-A495-6C0F78385780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07BCA7-60CA-4EBC-81C4-CF87349BB98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3810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ثالثة</a:t>
            </a:r>
            <a:r>
              <a:rPr kumimoji="0" lang="ar-DZ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مالية المؤسسة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 1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02: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مفاهيم أساسية في التحليل المالي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28600" y="304800"/>
            <a:ext cx="989398" cy="1143000"/>
            <a:chOff x="4041" y="5842"/>
            <a:chExt cx="1056" cy="1375"/>
          </a:xfrm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8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7926002" y="304800"/>
            <a:ext cx="989398" cy="1143000"/>
            <a:chOff x="4041" y="5842"/>
            <a:chExt cx="1056" cy="137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3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up 1"/>
          <p:cNvGrpSpPr>
            <a:grpSpLocks/>
          </p:cNvGrpSpPr>
          <p:nvPr/>
        </p:nvGrpSpPr>
        <p:grpSpPr bwMode="auto">
          <a:xfrm>
            <a:off x="229146" y="2743200"/>
            <a:ext cx="8915168" cy="1266825"/>
            <a:chOff x="3345" y="11788"/>
            <a:chExt cx="7867" cy="1035"/>
          </a:xfrm>
        </p:grpSpPr>
        <p:grpSp>
          <p:nvGrpSpPr>
            <p:cNvPr id="46089" name="Group 9"/>
            <p:cNvGrpSpPr>
              <a:grpSpLocks/>
            </p:cNvGrpSpPr>
            <p:nvPr/>
          </p:nvGrpSpPr>
          <p:grpSpPr bwMode="auto">
            <a:xfrm>
              <a:off x="6839" y="11878"/>
              <a:ext cx="2132" cy="915"/>
              <a:chOff x="8444" y="9675"/>
              <a:chExt cx="2132" cy="915"/>
            </a:xfrm>
          </p:grpSpPr>
          <p:grpSp>
            <p:nvGrpSpPr>
              <p:cNvPr id="46091" name="Group 11"/>
              <p:cNvGrpSpPr>
                <a:grpSpLocks/>
              </p:cNvGrpSpPr>
              <p:nvPr/>
            </p:nvGrpSpPr>
            <p:grpSpPr bwMode="auto">
              <a:xfrm>
                <a:off x="8444" y="9675"/>
                <a:ext cx="2132" cy="915"/>
                <a:chOff x="7129" y="9675"/>
                <a:chExt cx="3363" cy="915"/>
              </a:xfrm>
            </p:grpSpPr>
            <p:sp>
              <p:nvSpPr>
                <p:cNvPr id="4609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9" y="9675"/>
                  <a:ext cx="3359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Low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نتيجة السنة المالية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609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132" y="10080"/>
                  <a:ext cx="3360" cy="5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مبيعات من البضائع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46090" name="AutoShape 10"/>
              <p:cNvSpPr>
                <a:spLocks noChangeShapeType="1"/>
              </p:cNvSpPr>
              <p:nvPr/>
            </p:nvSpPr>
            <p:spPr bwMode="auto">
              <a:xfrm flipH="1">
                <a:off x="8513" y="10080"/>
                <a:ext cx="192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6572" y="12030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>
              <a:off x="5360" y="11788"/>
              <a:ext cx="1395" cy="1035"/>
              <a:chOff x="7331" y="9600"/>
              <a:chExt cx="1050" cy="1035"/>
            </a:xfrm>
          </p:grpSpPr>
          <p:sp>
            <p:nvSpPr>
              <p:cNvPr id="46087" name="AutoShape 7"/>
              <p:cNvSpPr>
                <a:spLocks noChangeShapeType="1"/>
              </p:cNvSpPr>
              <p:nvPr/>
            </p:nvSpPr>
            <p:spPr bwMode="auto">
              <a:xfrm flipH="1">
                <a:off x="7383" y="10080"/>
                <a:ext cx="87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6086" name="Text Box 6"/>
              <p:cNvSpPr txBox="1">
                <a:spLocks noChangeArrowheads="1"/>
              </p:cNvSpPr>
              <p:nvPr/>
            </p:nvSpPr>
            <p:spPr bwMode="auto">
              <a:xfrm>
                <a:off x="7382" y="9600"/>
                <a:ext cx="94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12000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6085" name="Text Box 5"/>
              <p:cNvSpPr txBox="1">
                <a:spLocks noChangeArrowheads="1"/>
              </p:cNvSpPr>
              <p:nvPr/>
            </p:nvSpPr>
            <p:spPr bwMode="auto">
              <a:xfrm>
                <a:off x="7331" y="10125"/>
                <a:ext cx="105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100000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6083" name="Text Box 3"/>
            <p:cNvSpPr txBox="1">
              <a:spLocks noChangeArrowheads="1"/>
            </p:cNvSpPr>
            <p:nvPr/>
          </p:nvSpPr>
          <p:spPr bwMode="auto">
            <a:xfrm>
              <a:off x="3345" y="12030"/>
              <a:ext cx="2084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 0.12 = 12 </a:t>
              </a: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</a:rPr>
                <a:t>%</a:t>
              </a:r>
              <a:endParaRPr kumimoji="0" lang="ar-DZ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082" name="Text Box 2"/>
            <p:cNvSpPr txBox="1">
              <a:spLocks noChangeArrowheads="1"/>
            </p:cNvSpPr>
            <p:nvPr/>
          </p:nvSpPr>
          <p:spPr bwMode="auto">
            <a:xfrm>
              <a:off x="8985" y="12030"/>
              <a:ext cx="2227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الربحية التجارية =</a:t>
              </a:r>
              <a:endPara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المعياري: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31/12/ 2020: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12/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نتيجة السنة المالية: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مبيعات من البضائع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429000" y="4343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أعلى من متوسط ربحية الصناعة 10%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1" y="5715000"/>
            <a:ext cx="8229600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متوسط ربحية الصناعة هو معدل معياري تستخدم في المقارنة. </a:t>
            </a:r>
            <a:endParaRPr lang="fr-FR" sz="2800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المعياري: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31/12/ 2020: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101/ رأس المال الصادر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80000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</a:t>
            </a:r>
            <a:r>
              <a:rPr lang="ar-SA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إقتراضات</a:t>
            </a:r>
            <a:r>
              <a:rPr lang="ar-SA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وديون مماثلة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457079" y="2895600"/>
            <a:ext cx="7848449" cy="990600"/>
            <a:chOff x="3068" y="13500"/>
            <a:chExt cx="7015" cy="1560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5865" y="13500"/>
              <a:ext cx="2130" cy="1560"/>
              <a:chOff x="8595" y="9345"/>
              <a:chExt cx="2130" cy="1560"/>
            </a:xfrm>
          </p:grpSpPr>
          <p:grpSp>
            <p:nvGrpSpPr>
              <p:cNvPr id="51204" name="Group 4"/>
              <p:cNvGrpSpPr>
                <a:grpSpLocks/>
              </p:cNvGrpSpPr>
              <p:nvPr/>
            </p:nvGrpSpPr>
            <p:grpSpPr bwMode="auto">
              <a:xfrm>
                <a:off x="8595" y="9345"/>
                <a:ext cx="2130" cy="1560"/>
                <a:chOff x="7365" y="9345"/>
                <a:chExt cx="3360" cy="1560"/>
              </a:xfrm>
            </p:grpSpPr>
            <p:sp>
              <p:nvSpPr>
                <p:cNvPr id="5120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7365" y="9345"/>
                  <a:ext cx="3360" cy="7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ديون مالية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20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365" y="10080"/>
                  <a:ext cx="3360" cy="8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رؤوس أموال خاصة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51207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8805" y="10080"/>
                <a:ext cx="192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5700" y="13982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209" name="Group 9"/>
            <p:cNvGrpSpPr>
              <a:grpSpLocks/>
            </p:cNvGrpSpPr>
            <p:nvPr/>
          </p:nvGrpSpPr>
          <p:grpSpPr bwMode="auto">
            <a:xfrm>
              <a:off x="4523" y="13500"/>
              <a:ext cx="1256" cy="1560"/>
              <a:chOff x="7545" y="9360"/>
              <a:chExt cx="945" cy="1560"/>
            </a:xfrm>
          </p:grpSpPr>
          <p:cxnSp>
            <p:nvCxnSpPr>
              <p:cNvPr id="51210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7620" y="10080"/>
                <a:ext cx="8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1211" name="Text Box 11"/>
              <p:cNvSpPr txBox="1">
                <a:spLocks noChangeArrowheads="1"/>
              </p:cNvSpPr>
              <p:nvPr/>
            </p:nvSpPr>
            <p:spPr bwMode="auto">
              <a:xfrm>
                <a:off x="7545" y="9360"/>
                <a:ext cx="945" cy="6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100000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12" name="Text Box 12"/>
              <p:cNvSpPr txBox="1">
                <a:spLocks noChangeArrowheads="1"/>
              </p:cNvSpPr>
              <p:nvPr/>
            </p:nvSpPr>
            <p:spPr bwMode="auto">
              <a:xfrm>
                <a:off x="7580" y="10125"/>
                <a:ext cx="910" cy="7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80000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3068" y="13982"/>
              <a:ext cx="1551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 1.25</a:t>
              </a:r>
              <a:r>
                <a:rPr kumimoji="0" lang="ar-DZ" sz="2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&gt; </a:t>
              </a:r>
              <a:r>
                <a:rPr kumimoji="0" lang="ar-DZ" sz="24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8040" y="13789"/>
              <a:ext cx="2043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الاستقلالية المالية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2672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النسبة أكبر من 1 ( معدل معياري )، تعني أن الديون أكبر من الأموال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الخصة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في رأس المال، ومنه </a:t>
            </a:r>
            <a:r>
              <a:rPr lang="ar-DZ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غياب الاستقلالية المالية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5715000"/>
            <a:ext cx="8382000" cy="95410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هذه النسبة يجب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تكون </a:t>
            </a:r>
            <a:r>
              <a:rPr lang="ar-DZ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أقل من 1 ( معدل معياري )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حتى تتمتع المؤسسة بالاستقلالية في قراراتها المالية اتجاه المقرضين </a:t>
            </a:r>
            <a:endParaRPr lang="fr-FR" sz="2800" dirty="0"/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676400"/>
          </a:xfrm>
        </p:spPr>
        <p:txBody>
          <a:bodyPr/>
          <a:lstStyle/>
          <a:p>
            <a:pPr marL="1588" lvl="0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دراسة العلاقات الكمية بين بنود القوائم المالية في تاريخ معين(عادة سنة)، كأن يقارن البند مع المجموعة الفرعية التي ينتمي إليها، أو مع المجموع الكلي للقائمة المالية.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066800"/>
            <a:ext cx="4664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ب. تحليل مالي رأسي (ساكن): 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4800600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التفسير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من النسب المئوية: المؤسسة تبيع بالأجل بشكل واسع (ارتفاع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الزبائن)، مما أثر سلبا على النقدية ( انخفاض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الصندوق)، جعل المؤسسة تجد صعوبات في شراء البضاعة ( انخفاض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مخزون بضاعة).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381000"/>
            <a:ext cx="4036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مثال:</a:t>
            </a:r>
            <a:r>
              <a:rPr lang="ar-DZ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التحليل المالي العمودي:</a:t>
            </a:r>
            <a:endParaRPr lang="fr-FR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066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التالية من ميزانية مالية لمؤسسة في 31/12/ 2020: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447800" y="1600200"/>
          <a:ext cx="6553200" cy="2453640"/>
        </p:xfrm>
        <a:graphic>
          <a:graphicData uri="http://schemas.openxmlformats.org/drawingml/2006/table">
            <a:tbl>
              <a:tblPr rtl="1"/>
              <a:tblGrid>
                <a:gridCol w="862902"/>
                <a:gridCol w="2917119"/>
                <a:gridCol w="1269166"/>
                <a:gridCol w="1504013"/>
              </a:tblGrid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2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ح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أصول جارية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مبالغ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نسبة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مخزون بضاعة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10 %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411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زبائن وحسابات ملحقة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850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85 %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53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نقدية (صندوق)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5 %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1000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100 %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3000" y="4191000"/>
            <a:ext cx="7306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الحساب</a:t>
            </a:r>
            <a:r>
              <a:rPr lang="ar-DZ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 النسبة بين كل بند ومجموع الأصول الجارية.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447800"/>
          </a:xfrm>
        </p:spPr>
        <p:txBody>
          <a:bodyPr/>
          <a:lstStyle/>
          <a:p>
            <a:pPr marL="1588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هو دراسة الوضعية المالية للمؤسسة لعدة دورات مالية متتالية، عبر دراسة سلوك كل بند من بنود القوائم المالية، ورصد اتجاه تغيرها عبر الزمن.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9592" y="1295400"/>
            <a:ext cx="4851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</a:rPr>
              <a:t>ج. تحليل مالي تطوري(ديناميكي): 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3810000"/>
            <a:ext cx="82296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2698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ويسمح بالتغلب على إحدى الصعوبات التي قد تواجه المحلل، والمتمثلة في غياب المعدلات المعيارية أو النمطية، والتي تستخدم في مرحلة مقارنة نتائج التحليل الفعلية بتلك المعايير.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343400" y="1066800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التطوري: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6002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لسنتين متتاليتين 2020: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599" y="2209800"/>
          <a:ext cx="8763001" cy="1261872"/>
        </p:xfrm>
        <a:graphic>
          <a:graphicData uri="http://schemas.openxmlformats.org/drawingml/2006/table">
            <a:tbl>
              <a:tblPr rtl="1"/>
              <a:tblGrid>
                <a:gridCol w="2538860"/>
                <a:gridCol w="1064749"/>
                <a:gridCol w="1088947"/>
                <a:gridCol w="1088947"/>
                <a:gridCol w="1529568"/>
                <a:gridCol w="1451930"/>
              </a:tblGrid>
              <a:tr h="1911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2018/2017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2019/2018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ح 701 / إنتاج مباع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120000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+ 12.5 %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+ 5.18 %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ح 12/ نتيجة صافية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+ 16.66 %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+ 7.14 %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04800" y="39624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   نلاحظ 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مو وتحسن في المبيعات والربح الصافي من سنة لأخرى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، لكن النمو في الربح كان أكبر من النمو في المبيعات، وهذا ما يدل على تحكم المؤسسة في التكاليف (تخفيضها) من سنة لأخرى.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3400" y="5739825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التحليل التطوري: </a:t>
            </a: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دراسة تطور بند عبر سنوات متتالية.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990600"/>
          </a:xfrm>
        </p:spPr>
        <p:txBody>
          <a:bodyPr/>
          <a:lstStyle/>
          <a:p>
            <a:pPr marL="0" lv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 هو دراسة الوضعية المالية للمؤسسة بالمقارنة مع المؤسسات المماثلة في النشاط، وخاصة المؤسسات المنافسة والرائدة.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48200" y="1295400"/>
            <a:ext cx="38100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د. تحليل مالي مقارن: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29146" y="2743200"/>
            <a:ext cx="8915168" cy="1266825"/>
            <a:chOff x="3345" y="11788"/>
            <a:chExt cx="7867" cy="1035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6839" y="11878"/>
              <a:ext cx="2132" cy="915"/>
              <a:chOff x="8444" y="9675"/>
              <a:chExt cx="2132" cy="915"/>
            </a:xfrm>
          </p:grpSpPr>
          <p:grpSp>
            <p:nvGrpSpPr>
              <p:cNvPr id="13" name="Group 11"/>
              <p:cNvGrpSpPr>
                <a:grpSpLocks/>
              </p:cNvGrpSpPr>
              <p:nvPr/>
            </p:nvGrpSpPr>
            <p:grpSpPr bwMode="auto">
              <a:xfrm>
                <a:off x="8444" y="9675"/>
                <a:ext cx="2132" cy="915"/>
                <a:chOff x="7129" y="9675"/>
                <a:chExt cx="3363" cy="915"/>
              </a:xfrm>
            </p:grpSpPr>
            <p:sp>
              <p:nvSpPr>
                <p:cNvPr id="1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9" y="9675"/>
                  <a:ext cx="3359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Low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نتيجة السنة المالية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132" y="10080"/>
                  <a:ext cx="3360" cy="5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مبيعات من البضائع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14" name="AutoShape 10"/>
              <p:cNvSpPr>
                <a:spLocks noChangeShapeType="1"/>
              </p:cNvSpPr>
              <p:nvPr/>
            </p:nvSpPr>
            <p:spPr bwMode="auto">
              <a:xfrm flipH="1">
                <a:off x="8513" y="10080"/>
                <a:ext cx="192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6572" y="12030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5373" y="11788"/>
              <a:ext cx="1397" cy="1035"/>
              <a:chOff x="7331" y="9600"/>
              <a:chExt cx="1050" cy="1035"/>
            </a:xfrm>
          </p:grpSpPr>
          <p:sp>
            <p:nvSpPr>
              <p:cNvPr id="10" name="AutoShape 7"/>
              <p:cNvSpPr>
                <a:spLocks noChangeShapeType="1"/>
              </p:cNvSpPr>
              <p:nvPr/>
            </p:nvSpPr>
            <p:spPr bwMode="auto">
              <a:xfrm flipH="1">
                <a:off x="7383" y="10080"/>
                <a:ext cx="87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7382" y="9600"/>
                <a:ext cx="94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12000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7331" y="10125"/>
                <a:ext cx="105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100000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345" y="12030"/>
              <a:ext cx="2084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 0.12 = 12 </a:t>
              </a: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</a:rPr>
                <a:t>%</a:t>
              </a:r>
              <a:endParaRPr kumimoji="0" lang="ar-DZ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8985" y="12030"/>
              <a:ext cx="2227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الربحية التجارية =</a:t>
              </a:r>
              <a:endPara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المقارن: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31/12/ 2020: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12/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نتيجة السنة المالية: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مبيعات من البضائع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6600" y="4343400"/>
            <a:ext cx="5269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أدنى من معدل ربحية أكبر المنافسين 15 %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304799" y="5257800"/>
            <a:ext cx="8382001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يستخدم معدل ربحية أكبر المنافسين ( المؤسسة الرائدة في السوق ) في المقارنة، وبالتالي الحكم على الربحية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التجاربية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للمؤسسة. </a:t>
            </a:r>
            <a:endParaRPr lang="fr-FR" sz="2800" dirty="0"/>
          </a:p>
        </p:txBody>
      </p:sp>
    </p:spTree>
  </p:cSld>
  <p:clrMapOvr>
    <a:masterClrMapping/>
  </p:clrMapOvr>
  <p:transition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48600" cy="762000"/>
          </a:xfrm>
        </p:spPr>
        <p:txBody>
          <a:bodyPr>
            <a:normAutofit/>
          </a:bodyPr>
          <a:lstStyle/>
          <a:p>
            <a:pPr rtl="1"/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مراحل عملية التحليل المالي:</a:t>
            </a:r>
            <a:endParaRPr lang="fr-FR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838200" y="838200"/>
            <a:ext cx="6934200" cy="5867400"/>
            <a:chOff x="838200" y="838200"/>
            <a:chExt cx="6934200" cy="5867400"/>
          </a:xfrm>
        </p:grpSpPr>
        <p:cxnSp>
          <p:nvCxnSpPr>
            <p:cNvPr id="14" name="Connecteur droit avec flèche 13"/>
            <p:cNvCxnSpPr/>
            <p:nvPr/>
          </p:nvCxnSpPr>
          <p:spPr>
            <a:xfrm rot="5400000">
              <a:off x="4115197" y="14474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rot="5400000">
              <a:off x="4191397" y="2666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rot="5400000">
              <a:off x="4191397" y="3809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rot="5400000">
              <a:off x="4191397" y="4952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838200" y="838200"/>
              <a:ext cx="6767400" cy="461665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1. </a:t>
              </a:r>
              <a:r>
                <a:rPr lang="ar-JO" sz="2400" b="1" dirty="0" smtClean="0">
                  <a:solidFill>
                    <a:schemeClr val="bg1"/>
                  </a:solidFill>
                </a:rPr>
                <a:t>تحليل هدف عملية التحليل المالي</a:t>
              </a:r>
              <a:r>
                <a:rPr lang="ar-DZ" sz="2400" b="1" dirty="0" smtClean="0">
                  <a:solidFill>
                    <a:schemeClr val="bg1"/>
                  </a:solidFill>
                </a:rPr>
                <a:t> لربح الوقت والجهد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38200" y="1676400"/>
              <a:ext cx="67818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just" rtl="1"/>
              <a:r>
                <a:rPr lang="ar-DZ" sz="2400" b="1" dirty="0" smtClean="0">
                  <a:solidFill>
                    <a:schemeClr val="bg1"/>
                  </a:solidFill>
                </a:rPr>
                <a:t> 2. اختيار منهج التحليل المناسب عبر تحديد: فترة التحليل، البيانات اللازمة، أسلوب، أدوات، معايير التحليل الملائمة لتحقيق الهدف.  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2819400"/>
              <a:ext cx="68580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3. جمع البيانات وإعادة تبويبها، حساب المؤشرات والنسب المالية، تحديد الانحرافات عن المعايير (مقارنة).  </a:t>
              </a:r>
              <a:r>
                <a:rPr lang="ar-DZ" sz="2400" b="1" dirty="0" smtClean="0">
                  <a:solidFill>
                    <a:srgbClr val="FF0000"/>
                  </a:solidFill>
                </a:rPr>
                <a:t>دور فني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38200" y="3962400"/>
              <a:ext cx="68580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4. التوصل إلى الاستنتاجات: تفسير الانحرافات (الأسباب)  وتحديد الارتباطات بينها). </a:t>
              </a:r>
              <a:r>
                <a:rPr lang="ar-DZ" sz="2400" b="1" dirty="0" smtClean="0">
                  <a:solidFill>
                    <a:srgbClr val="FF0000"/>
                  </a:solidFill>
                </a:rPr>
                <a:t>دور تفسيري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5105400"/>
              <a:ext cx="69342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5. تقديم توصيات وحلول لعلاج الاختلالات المالية ( نقاط الضعف) وإبراز نقاط القوة لتدعيمها.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6243935"/>
              <a:ext cx="6934200" cy="461665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6. صياغة التقرير: أبرز النتائج والتوصيات، حدود التحليل.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>
              <a:off x="4191397" y="6095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مثال : دراسة ملف قرض من طرف البنك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1. الهدف من التحليل المالي: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تقييم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قدرة العميل على السداد لتحديد: هل يتم منح القرض أم لا؟</a:t>
            </a:r>
            <a:endParaRPr lang="ar-DZ" b="1" dirty="0" smtClean="0">
              <a:solidFill>
                <a:srgbClr val="FF0000"/>
              </a:solidFill>
            </a:endParaRP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2. منهج التحليل المالي: 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فترة التحليل: </a:t>
            </a:r>
            <a:r>
              <a:rPr lang="ar-DZ" b="1" dirty="0" smtClean="0">
                <a:solidFill>
                  <a:schemeClr val="bg1"/>
                </a:solidFill>
              </a:rPr>
              <a:t>3 سنوات متتالية.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الأسلوب</a:t>
            </a:r>
            <a:r>
              <a:rPr lang="ar-DZ" b="1" dirty="0" smtClean="0">
                <a:solidFill>
                  <a:schemeClr val="bg1"/>
                </a:solidFill>
              </a:rPr>
              <a:t>: تحليل تطوري ومعياري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الأدوات</a:t>
            </a:r>
            <a:r>
              <a:rPr lang="ar-DZ" b="1" dirty="0" smtClean="0">
                <a:solidFill>
                  <a:schemeClr val="bg1"/>
                </a:solidFill>
              </a:rPr>
              <a:t>: تحليل: السيولة والملاءة المالية، تحليل الخزينة، تحليل التوازن المالي، تحليل الربحية وتطور النشاط.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3. </a:t>
            </a:r>
            <a:r>
              <a:rPr lang="ar-DZ" b="1" dirty="0" smtClean="0">
                <a:solidFill>
                  <a:srgbClr val="FF0000"/>
                </a:solidFill>
              </a:rPr>
              <a:t>جمع وتبويب البيانات: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الميزانية المالية، حساب النتائج وتدفقات الخزينة لـ 3 سنوات متتالية.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إعادة تشكيل الميزانية ( تحويل الميزانية المالية إلى وظيفية).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020762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Linkin" pitchFamily="34" charset="0"/>
              </a:rPr>
              <a:t>عناصر المحاضرة </a:t>
            </a:r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+mn-cs"/>
              </a:rPr>
              <a:t>02</a:t>
            </a:r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Linkin" pitchFamily="34" charset="0"/>
              </a:rPr>
              <a:t>:</a:t>
            </a:r>
            <a:endParaRPr lang="fr-FR" sz="4000" dirty="0">
              <a:solidFill>
                <a:srgbClr val="FF0000"/>
              </a:solidFill>
              <a:effectLst/>
              <a:latin typeface="Linkin" pitchFamily="34" charset="0"/>
              <a:cs typeface="Linkin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1. تمهيد</a:t>
            </a:r>
          </a:p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2. تعريف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3. أهداف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4. أهمية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5</a:t>
            </a:r>
            <a:r>
              <a:rPr lang="ar-DZ" b="1" dirty="0" smtClean="0">
                <a:solidFill>
                  <a:schemeClr val="bg1"/>
                </a:solidFill>
              </a:rPr>
              <a:t>. أنواع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6</a:t>
            </a:r>
            <a:r>
              <a:rPr lang="ar-DZ" b="1" dirty="0" smtClean="0">
                <a:solidFill>
                  <a:schemeClr val="bg1"/>
                </a:solidFill>
              </a:rPr>
              <a:t>. مراحل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7</a:t>
            </a:r>
            <a:r>
              <a:rPr lang="ar-DZ" b="1" dirty="0" smtClean="0">
                <a:solidFill>
                  <a:schemeClr val="bg1"/>
                </a:solidFill>
              </a:rPr>
              <a:t>. مداخل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أ. مدخل سيولة/ استحقاق       ب. المدخل الوظيفي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8. الميزانية المالية: المكونات</a:t>
            </a: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حساب المؤشرات والنسب المالية.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تحليل احتياج رأس المال العامل ومعدلات دوران عناصر الاستغلال.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مراجعة تقديرات المبيعات والتكاليف المستقبلية.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مراجعة حجم ونسب التمويل من المصادر المختلفة.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التفسير: 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مقارنة النسب المحسوبة بالنسب المعيارية المعتمدة لدى البنك: تحديد الانحرافات </a:t>
            </a:r>
            <a:r>
              <a:rPr lang="ar-DZ" b="1" dirty="0" err="1" smtClean="0">
                <a:solidFill>
                  <a:schemeClr val="bg1"/>
                </a:solidFill>
              </a:rPr>
              <a:t>واسبابها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63562"/>
          </a:xfrm>
        </p:spPr>
        <p:txBody>
          <a:bodyPr>
            <a:no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effectLst/>
                <a:cs typeface="+mn-cs"/>
              </a:rPr>
              <a:t>7. مداخل التحليل المالي:</a:t>
            </a:r>
            <a:endParaRPr lang="fr-FR" sz="4400" dirty="0">
              <a:solidFill>
                <a:srgbClr val="FF0000"/>
              </a:solidFill>
              <a:effectLst/>
              <a:cs typeface="+mn-cs"/>
            </a:endParaRPr>
          </a:p>
        </p:txBody>
      </p:sp>
      <p:grpSp>
        <p:nvGrpSpPr>
          <p:cNvPr id="2" name="Groupe 44"/>
          <p:cNvGrpSpPr/>
          <p:nvPr/>
        </p:nvGrpSpPr>
        <p:grpSpPr>
          <a:xfrm>
            <a:off x="147" y="2056822"/>
            <a:ext cx="9143624" cy="3277179"/>
            <a:chOff x="147" y="2056822"/>
            <a:chExt cx="9143624" cy="3277179"/>
          </a:xfrm>
        </p:grpSpPr>
        <p:grpSp>
          <p:nvGrpSpPr>
            <p:cNvPr id="3" name="Groupe 33"/>
            <p:cNvGrpSpPr/>
            <p:nvPr/>
          </p:nvGrpSpPr>
          <p:grpSpPr>
            <a:xfrm>
              <a:off x="147" y="2056822"/>
              <a:ext cx="9143624" cy="3277179"/>
              <a:chOff x="147" y="1433270"/>
              <a:chExt cx="9143624" cy="3277179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>
                <a:off x="147" y="1433270"/>
                <a:ext cx="9143624" cy="3277179"/>
                <a:chOff x="466" y="2088"/>
                <a:chExt cx="10936" cy="2319"/>
              </a:xfrm>
            </p:grpSpPr>
            <p:sp>
              <p:nvSpPr>
                <p:cNvPr id="102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119" y="2314"/>
                  <a:ext cx="4010" cy="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محاسبية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(المخطط المحاسبي 1975)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32" y="2430"/>
                  <a:ext cx="1545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مالية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66" y="2301"/>
                  <a:ext cx="3749" cy="9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إجراء التحليل المالي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حساب مؤشرات ونسب مالية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تحليل سيولة/ استحقاق: ذمي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4748" y="2088"/>
                  <a:ext cx="6473" cy="1302"/>
                  <a:chOff x="4748" y="1707"/>
                  <a:chExt cx="6473" cy="2075"/>
                </a:xfrm>
              </p:grpSpPr>
              <p:cxnSp>
                <p:nvCxnSpPr>
                  <p:cNvPr id="1033" name="AutoShape 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749" y="1707"/>
                    <a:ext cx="6471" cy="49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4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49" y="3664"/>
                    <a:ext cx="6471" cy="11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5" name="AutoShape 11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0183" y="2744"/>
                    <a:ext cx="2074" cy="2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6" name="AutoShape 1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3803" y="2738"/>
                    <a:ext cx="1891" cy="1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</p:grp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5" y="3676"/>
                  <a:ext cx="4277" cy="6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دمج الميزانيتين في 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مالية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: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(المخطط المالي المحاسبي 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2007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)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40" y="3737"/>
                  <a:ext cx="1700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وظيفية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6555" y="3992"/>
                  <a:ext cx="52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66" y="3554"/>
                  <a:ext cx="3719" cy="8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إجراء التحليل المالي 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حساب مؤشرات ونسب مالية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تحليل مالي وظيفي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41" name="AutoShape 17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15" y="3992"/>
                  <a:ext cx="52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42" name="AutoShape 18"/>
                <p:cNvSpPr>
                  <a:spLocks/>
                </p:cNvSpPr>
                <p:nvPr/>
              </p:nvSpPr>
              <p:spPr bwMode="auto">
                <a:xfrm rot="5400000">
                  <a:off x="7987" y="41"/>
                  <a:ext cx="270" cy="6197"/>
                </a:xfrm>
                <a:prstGeom prst="rightBrace">
                  <a:avLst>
                    <a:gd name="adj1" fmla="val 114744"/>
                    <a:gd name="adj2" fmla="val 50000"/>
                  </a:avLst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/>
                </a:p>
              </p:txBody>
            </p:sp>
          </p:grpSp>
          <p:cxnSp>
            <p:nvCxnSpPr>
              <p:cNvPr id="29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3276600" y="2315028"/>
                <a:ext cx="438954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5105400" y="2286000"/>
                <a:ext cx="438954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42" name="Connecteur droit avec flèche 41"/>
            <p:cNvCxnSpPr>
              <a:stCxn id="1037" idx="1"/>
            </p:cNvCxnSpPr>
            <p:nvPr/>
          </p:nvCxnSpPr>
          <p:spPr>
            <a:xfrm rot="10800000">
              <a:off x="3124200" y="3657601"/>
              <a:ext cx="2443558" cy="108356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>
              <a:stCxn id="1042" idx="1"/>
            </p:cNvCxnSpPr>
            <p:nvPr/>
          </p:nvCxnSpPr>
          <p:spPr>
            <a:xfrm rot="16200000" flipH="1" flipV="1">
              <a:off x="6134101" y="4000499"/>
              <a:ext cx="533400" cy="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676400"/>
            <a:ext cx="6407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lvl="0" indent="-1588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أ. مدخل سيولة/ استحقاق (تحليل الذمة المالية):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105400"/>
            <a:ext cx="8534400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588" indent="-1588" algn="just" rtl="1">
              <a:buClr>
                <a:srgbClr val="C00000"/>
              </a:buClr>
              <a:buSzPct val="100000"/>
            </a:pPr>
            <a:r>
              <a:rPr lang="ar-DZ" sz="2800" b="1" dirty="0" smtClean="0">
                <a:solidFill>
                  <a:schemeClr val="bg1"/>
                </a:solidFill>
              </a:rPr>
              <a:t>"الذمة المالية: مجموعة الحقوق والالتزامات المالية الحاضرة والمستقبلية لشخص طبيعي (تاجر مثلا)، أو اعتباري(مؤسسة مثلا) ".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438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يستخدم الميزانية المالية في حساب المؤشرات والنسب المالية (التحليل المالي).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7338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الميزانية المالية يتم تبويبها وفق معايير: السيولة؛ الاستحقاق؛ الزمن، وتوازن الجانبين.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676400"/>
            <a:ext cx="6407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lvl="0" indent="-1588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أ. مدخل سيولة/ استحقاق (تحليل الذمة المالية):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505200"/>
            <a:ext cx="8534400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588" indent="-1588" algn="just" rtl="1">
              <a:buClr>
                <a:srgbClr val="C00000"/>
              </a:buClr>
              <a:buSzPct val="100000"/>
            </a:pPr>
            <a:r>
              <a:rPr lang="ar-DZ" sz="2800" b="1" dirty="0" smtClean="0">
                <a:solidFill>
                  <a:schemeClr val="bg1"/>
                </a:solidFill>
              </a:rPr>
              <a:t>"الذمة المالية: مجموعة الحقوق والالتزامات المالية الحاضرة والمستقبلية لشخص طبيعي (تاجر مثلا)، أو اعتباري(مؤسسة مثلا) ".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143000"/>
          </a:xfrm>
        </p:spPr>
        <p:txBody>
          <a:bodyPr>
            <a:normAutofit/>
          </a:bodyPr>
          <a:lstStyle/>
          <a:p>
            <a:pPr marL="1588" indent="338138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التركيز على خطر العسر المالي(التوقف عن الدفع، ولا يركز على خطر الاستغلال): إظهار الزمن كمقياس هام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04800" y="381000"/>
            <a:ext cx="8610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يعتبر المؤسسة كيان قانوني ومالي يمتلك ذمة مالية، قبل أن تكون وحدة إنتاجية.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" y="2667000"/>
            <a:ext cx="8610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تصنيف بنود الميزانية حسب معيار السيولة(للأصول) ومعيار الاستحقاق( للخصوم).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28600" y="5181600"/>
            <a:ext cx="86106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الهدف: إظهار الممتلكات الحقيقية للمؤسسة وتقييم خطر عدم سيولتها، وإظهار الالتزامات المالية وخطر عدم الوفاء بها.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04800" y="3886200"/>
            <a:ext cx="8610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الهدف: الحكم على التوازنات المالية الرئيسية، عبر المقارنة بين درجة سيولة الأصول ودرجة استحقاق الخصوم.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724400"/>
          </a:xfrm>
        </p:spPr>
        <p:txBody>
          <a:bodyPr>
            <a:normAutofit/>
          </a:bodyPr>
          <a:lstStyle/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يحاول تخطي القصور في تحليل سيولة/استحقاق، عبر ترتيب مغاير عناصر الأصول والخصوم وفق معيار مغاير</a:t>
            </a:r>
            <a:r>
              <a:rPr lang="ar-DZ" b="1" dirty="0" smtClean="0">
                <a:solidFill>
                  <a:srgbClr val="FF0000"/>
                </a:solidFill>
              </a:rPr>
              <a:t>( الوظيفة).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المؤسسة هي </a:t>
            </a:r>
            <a:r>
              <a:rPr lang="ar-DZ" b="1" dirty="0" smtClean="0">
                <a:solidFill>
                  <a:srgbClr val="FF0000"/>
                </a:solidFill>
              </a:rPr>
              <a:t>وحدة اقتصادية ومالية</a:t>
            </a:r>
            <a:r>
              <a:rPr lang="ar-DZ" b="1" dirty="0" smtClean="0">
                <a:solidFill>
                  <a:schemeClr val="bg1"/>
                </a:solidFill>
              </a:rPr>
              <a:t>، تضمن تحقيق وظائف التمويل والاستثمار والاستغلال.</a:t>
            </a:r>
          </a:p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يصب اهتمامه على دراسة نشاط المؤسسة: الحصول على الموارد المالية (</a:t>
            </a:r>
            <a:r>
              <a:rPr lang="ar-DZ" b="1" dirty="0" smtClean="0">
                <a:solidFill>
                  <a:srgbClr val="FF0000"/>
                </a:solidFill>
              </a:rPr>
              <a:t>التمويل</a:t>
            </a:r>
            <a:r>
              <a:rPr lang="ar-DZ" b="1" dirty="0" smtClean="0">
                <a:solidFill>
                  <a:schemeClr val="bg1"/>
                </a:solidFill>
              </a:rPr>
              <a:t>)، وطريقة استخدامها ( </a:t>
            </a:r>
            <a:r>
              <a:rPr lang="ar-DZ" b="1" dirty="0" smtClean="0">
                <a:solidFill>
                  <a:srgbClr val="FF0000"/>
                </a:solidFill>
              </a:rPr>
              <a:t>الاستثمار والاستغلال</a:t>
            </a:r>
            <a:r>
              <a:rPr lang="ar-DZ" b="1" dirty="0" smtClean="0">
                <a:solidFill>
                  <a:schemeClr val="bg1"/>
                </a:solidFill>
              </a:rPr>
              <a:t>)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  <a:endParaRPr lang="ar-DZ" b="1" dirty="0" smtClean="0">
              <a:solidFill>
                <a:schemeClr val="bg1"/>
              </a:solidFill>
            </a:endParaRPr>
          </a:p>
          <a:p>
            <a:pPr marL="0" lv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تصنيف مختلف العمليات </a:t>
            </a:r>
            <a:r>
              <a:rPr lang="ar-DZ" b="1" dirty="0" err="1" smtClean="0">
                <a:solidFill>
                  <a:schemeClr val="bg1"/>
                </a:solidFill>
              </a:rPr>
              <a:t>التى</a:t>
            </a:r>
            <a:r>
              <a:rPr lang="ar-DZ" b="1" dirty="0" smtClean="0">
                <a:solidFill>
                  <a:schemeClr val="bg1"/>
                </a:solidFill>
              </a:rPr>
              <a:t> تقوم بها المؤسسة </a:t>
            </a:r>
            <a:r>
              <a:rPr lang="ar-DZ" b="1" dirty="0" smtClean="0">
                <a:solidFill>
                  <a:srgbClr val="FF0000"/>
                </a:solidFill>
              </a:rPr>
              <a:t>حسب الوظائف </a:t>
            </a:r>
            <a:r>
              <a:rPr lang="ar-DZ" b="1" dirty="0" smtClean="0">
                <a:solidFill>
                  <a:schemeClr val="bg1"/>
                </a:solidFill>
              </a:rPr>
              <a:t>(تمويل / استثمار/ استغلال).</a:t>
            </a:r>
          </a:p>
          <a:p>
            <a:pPr marL="0" lv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الهدف: البحث عن أثر </a:t>
            </a:r>
            <a:r>
              <a:rPr lang="ar-DZ" b="1" dirty="0" smtClean="0">
                <a:solidFill>
                  <a:srgbClr val="FF0000"/>
                </a:solidFill>
              </a:rPr>
              <a:t>دورة الاستثمار </a:t>
            </a:r>
            <a:r>
              <a:rPr lang="ar-DZ" b="1" dirty="0" smtClean="0">
                <a:solidFill>
                  <a:schemeClr val="bg1"/>
                </a:solidFill>
              </a:rPr>
              <a:t>على الهيكل المالي، والدور الأساسي ل</a:t>
            </a:r>
            <a:r>
              <a:rPr lang="ar-DZ" b="1" dirty="0" smtClean="0">
                <a:solidFill>
                  <a:srgbClr val="FF0000"/>
                </a:solidFill>
              </a:rPr>
              <a:t>دورة الاستغلال </a:t>
            </a:r>
            <a:r>
              <a:rPr lang="ar-DZ" b="1" dirty="0" smtClean="0">
                <a:solidFill>
                  <a:schemeClr val="bg1"/>
                </a:solidFill>
              </a:rPr>
              <a:t>(</a:t>
            </a:r>
            <a:r>
              <a:rPr lang="ar-DZ" b="1" u="heavy" dirty="0" smtClean="0">
                <a:solidFill>
                  <a:schemeClr val="bg1"/>
                </a:solidFill>
              </a:rPr>
              <a:t>قدرة التمويل الذاتي)</a:t>
            </a:r>
            <a:r>
              <a:rPr lang="ar-DZ" b="1" dirty="0" smtClean="0">
                <a:solidFill>
                  <a:schemeClr val="bg1"/>
                </a:solidFill>
              </a:rPr>
              <a:t> في </a:t>
            </a:r>
            <a:r>
              <a:rPr lang="ar-DZ" b="1" dirty="0" smtClean="0">
                <a:solidFill>
                  <a:srgbClr val="FF0000"/>
                </a:solidFill>
              </a:rPr>
              <a:t>دورة التمويل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0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ar-DZ" sz="3600" b="1" dirty="0" smtClean="0">
                <a:solidFill>
                  <a:srgbClr val="FF0000"/>
                </a:solidFill>
              </a:rPr>
              <a:t>ب. المدخل الوظيفي </a:t>
            </a:r>
            <a:r>
              <a:rPr lang="fr-FR" sz="3600" b="1" dirty="0" smtClean="0">
                <a:solidFill>
                  <a:srgbClr val="FF0000"/>
                </a:solidFill>
              </a:rPr>
              <a:t>:</a:t>
            </a:r>
            <a:endParaRPr lang="fr-FR" sz="36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019800"/>
            <a:ext cx="8610600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2200" b="1" dirty="0" smtClean="0">
                <a:solidFill>
                  <a:schemeClr val="bg1"/>
                </a:solidFill>
              </a:rPr>
              <a:t>قدرة التمويل الذاتي هي الفائض النقدي </a:t>
            </a:r>
            <a:r>
              <a:rPr lang="ar-DZ" sz="2200" b="1" dirty="0" smtClean="0">
                <a:solidFill>
                  <a:schemeClr val="bg1"/>
                </a:solidFill>
              </a:rPr>
              <a:t>ال</a:t>
            </a:r>
            <a:r>
              <a:rPr lang="ar-SA" sz="2200" b="1" dirty="0" smtClean="0">
                <a:solidFill>
                  <a:schemeClr val="bg1"/>
                </a:solidFill>
              </a:rPr>
              <a:t>فعلي أو </a:t>
            </a:r>
            <a:r>
              <a:rPr lang="ar-DZ" sz="2200" b="1" dirty="0" smtClean="0">
                <a:solidFill>
                  <a:schemeClr val="bg1"/>
                </a:solidFill>
              </a:rPr>
              <a:t>ال</a:t>
            </a:r>
            <a:r>
              <a:rPr lang="ar-SA" sz="2200" b="1" dirty="0" smtClean="0">
                <a:solidFill>
                  <a:schemeClr val="bg1"/>
                </a:solidFill>
              </a:rPr>
              <a:t>محتمل</a:t>
            </a:r>
            <a:r>
              <a:rPr lang="ar-DZ" sz="2200" b="1" dirty="0" smtClean="0">
                <a:solidFill>
                  <a:schemeClr val="bg1"/>
                </a:solidFill>
              </a:rPr>
              <a:t> </a:t>
            </a:r>
            <a:r>
              <a:rPr lang="ar-SA" sz="2200" b="1" dirty="0" smtClean="0">
                <a:solidFill>
                  <a:schemeClr val="bg1"/>
                </a:solidFill>
              </a:rPr>
              <a:t>المتبقي في الخزينة،</a:t>
            </a:r>
            <a:r>
              <a:rPr lang="ar-DZ" sz="2200" b="1" dirty="0" smtClean="0">
                <a:solidFill>
                  <a:schemeClr val="bg1"/>
                </a:solidFill>
              </a:rPr>
              <a:t>.</a:t>
            </a:r>
          </a:p>
          <a:p>
            <a:pPr algn="just" rtl="1"/>
            <a:r>
              <a:rPr lang="ar-SA" sz="2200" b="1" dirty="0" smtClean="0">
                <a:solidFill>
                  <a:schemeClr val="bg1"/>
                </a:solidFill>
              </a:rPr>
              <a:t>قدرة التمويل الذاتي </a:t>
            </a:r>
            <a:r>
              <a:rPr lang="ar-DZ" sz="2200" b="1" dirty="0" smtClean="0">
                <a:solidFill>
                  <a:schemeClr val="bg1"/>
                </a:solidFill>
              </a:rPr>
              <a:t>- </a:t>
            </a:r>
            <a:r>
              <a:rPr lang="ar-SA" sz="2200" b="1" dirty="0" smtClean="0">
                <a:solidFill>
                  <a:schemeClr val="bg1"/>
                </a:solidFill>
              </a:rPr>
              <a:t>الأرباح </a:t>
            </a:r>
            <a:r>
              <a:rPr lang="ar-DZ" sz="2200" b="1" dirty="0" smtClean="0">
                <a:solidFill>
                  <a:schemeClr val="bg1"/>
                </a:solidFill>
              </a:rPr>
              <a:t>الموزعة = </a:t>
            </a:r>
            <a:r>
              <a:rPr lang="ar-SA" sz="2200" b="1" dirty="0" smtClean="0">
                <a:solidFill>
                  <a:schemeClr val="bg1"/>
                </a:solidFill>
              </a:rPr>
              <a:t>التمويل الذاتي </a:t>
            </a:r>
            <a:r>
              <a:rPr lang="ar-DZ" sz="2200" b="1" dirty="0" smtClean="0">
                <a:solidFill>
                  <a:schemeClr val="bg1"/>
                </a:solidFill>
              </a:rPr>
              <a:t>.</a:t>
            </a:r>
            <a:endParaRPr lang="fr-FR" sz="2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413338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/>
            <a:r>
              <a:rPr lang="ar-DZ" sz="2800" b="1" dirty="0" smtClean="0">
                <a:solidFill>
                  <a:schemeClr val="bg1"/>
                </a:solidFill>
              </a:rPr>
              <a:t>     </a:t>
            </a:r>
            <a:r>
              <a:rPr lang="ar-SA" sz="2800" b="1" dirty="0" smtClean="0">
                <a:solidFill>
                  <a:schemeClr val="bg1"/>
                </a:solidFill>
              </a:rPr>
              <a:t>استحدث المخطط المحاسبي والمالي (2007) ميزانية وحيدة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DZ" sz="2800" b="1" dirty="0" smtClean="0">
                <a:solidFill>
                  <a:srgbClr val="FF0000"/>
                </a:solidFill>
              </a:rPr>
              <a:t>الميزانية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، تجمع </a:t>
            </a:r>
            <a:r>
              <a:rPr lang="ar-DZ" sz="2800" b="1" dirty="0" smtClean="0">
                <a:solidFill>
                  <a:schemeClr val="bg1"/>
                </a:solidFill>
              </a:rPr>
              <a:t>بين </a:t>
            </a:r>
            <a:r>
              <a:rPr lang="ar-SA" sz="2800" b="1" dirty="0" smtClean="0">
                <a:solidFill>
                  <a:schemeClr val="bg1"/>
                </a:solidFill>
              </a:rPr>
              <a:t>الميزانية المحاسبية والميزانية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،</a:t>
            </a:r>
            <a:r>
              <a:rPr lang="ar-SA" sz="2800" b="1" dirty="0" smtClean="0">
                <a:solidFill>
                  <a:schemeClr val="bg1"/>
                </a:solidFill>
              </a:rPr>
              <a:t> التي تظهر البنود </a:t>
            </a:r>
            <a:r>
              <a:rPr lang="ar-SA" sz="2800" b="1" dirty="0" err="1" smtClean="0">
                <a:solidFill>
                  <a:schemeClr val="bg1"/>
                </a:solidFill>
              </a:rPr>
              <a:t>ب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rgbClr val="FF0000"/>
                </a:solidFill>
              </a:rPr>
              <a:t>قيم</a:t>
            </a:r>
            <a:r>
              <a:rPr lang="ar-DZ" sz="2800" b="1" dirty="0" smtClean="0">
                <a:solidFill>
                  <a:srgbClr val="FF0000"/>
                </a:solidFill>
              </a:rPr>
              <a:t>ة</a:t>
            </a:r>
            <a:r>
              <a:rPr lang="ar-SA" sz="2800" b="1" dirty="0" smtClean="0">
                <a:solidFill>
                  <a:srgbClr val="FF0000"/>
                </a:solidFill>
              </a:rPr>
              <a:t> الحقيقية</a:t>
            </a:r>
            <a:r>
              <a:rPr lang="ar-SA" sz="2800" b="1" dirty="0" smtClean="0">
                <a:solidFill>
                  <a:schemeClr val="bg1"/>
                </a:solidFill>
              </a:rPr>
              <a:t>، بدلا من </a:t>
            </a:r>
            <a:r>
              <a:rPr lang="ar-DZ" sz="2800" b="1" dirty="0" smtClean="0">
                <a:solidFill>
                  <a:schemeClr val="bg1"/>
                </a:solidFill>
              </a:rPr>
              <a:t>الميزانية المحاسبية التي تظهر البنود </a:t>
            </a:r>
            <a:r>
              <a:rPr lang="ar-DZ" sz="2800" b="1" dirty="0" err="1" smtClean="0">
                <a:solidFill>
                  <a:schemeClr val="bg1"/>
                </a:solidFill>
              </a:rPr>
              <a:t>ب</a:t>
            </a:r>
            <a:r>
              <a:rPr lang="ar-SA" sz="2800" b="1" dirty="0" smtClean="0">
                <a:solidFill>
                  <a:srgbClr val="FF0000"/>
                </a:solidFill>
              </a:rPr>
              <a:t>القيمة التاريخية </a:t>
            </a:r>
            <a:r>
              <a:rPr lang="ar-DZ" sz="2800" b="1" dirty="0" smtClean="0">
                <a:solidFill>
                  <a:schemeClr val="bg1"/>
                </a:solidFill>
              </a:rPr>
              <a:t>كما في </a:t>
            </a:r>
            <a:r>
              <a:rPr lang="ar-SA" sz="2800" b="1" dirty="0" smtClean="0">
                <a:solidFill>
                  <a:schemeClr val="bg1"/>
                </a:solidFill>
              </a:rPr>
              <a:t>المخطط المحاسبي الوطني (1975)، وهو ما يستجيب لأغراض التحليل المالي الدقيق، سواء من منظور الذمة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DZ" sz="2800" b="1" dirty="0" smtClean="0">
                <a:solidFill>
                  <a:srgbClr val="FF0000"/>
                </a:solidFill>
              </a:rPr>
              <a:t>سيولة/ استحقاق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 أو من المنظور الاقتصادي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rgbClr val="FF0000"/>
                </a:solidFill>
              </a:rPr>
              <a:t>الوظيفي</a:t>
            </a:r>
            <a:r>
              <a:rPr lang="fr-FR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762000"/>
            <a:ext cx="35830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400" b="1" dirty="0" smtClean="0">
                <a:solidFill>
                  <a:srgbClr val="FF0000"/>
                </a:solidFill>
              </a:rPr>
              <a:t>8. الميزانية المالية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 smtClean="0">
                <a:solidFill>
                  <a:srgbClr val="FF0000"/>
                </a:solidFill>
                <a:effectLst/>
                <a:cs typeface="+mn-cs"/>
              </a:rPr>
              <a:t>أ. تعريف </a:t>
            </a:r>
            <a:r>
              <a:rPr lang="ar-DZ" sz="3600" dirty="0" err="1" smtClean="0">
                <a:solidFill>
                  <a:srgbClr val="FF0000"/>
                </a:solidFill>
                <a:effectLst/>
                <a:cs typeface="+mn-cs"/>
              </a:rPr>
              <a:t>الميزنية</a:t>
            </a:r>
            <a:r>
              <a:rPr lang="ar-DZ" sz="3600" dirty="0" smtClean="0">
                <a:solidFill>
                  <a:srgbClr val="FF0000"/>
                </a:solidFill>
                <a:effectLst/>
                <a:cs typeface="+mn-cs"/>
              </a:rPr>
              <a:t> المالية:</a:t>
            </a:r>
            <a:endParaRPr lang="fr-FR" sz="36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70036"/>
            <a:ext cx="8534400" cy="990600"/>
          </a:xfrm>
        </p:spPr>
        <p:txBody>
          <a:bodyPr/>
          <a:lstStyle/>
          <a:p>
            <a:pPr marL="31750" indent="-31750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هي قائمة مالية تصور الوضعية المالية للمؤسسة الاقتصادية في فترة زمنية معينة (عادة نهاية السنة</a:t>
            </a:r>
            <a:r>
              <a:rPr lang="ar-DZ" b="1" dirty="0" smtClean="0">
                <a:solidFill>
                  <a:schemeClr val="bg1"/>
                </a:solidFill>
              </a:rPr>
              <a:t> 31/12/</a:t>
            </a:r>
            <a:r>
              <a:rPr lang="fr-FR" b="1" dirty="0" smtClean="0">
                <a:solidFill>
                  <a:schemeClr val="bg1"/>
                </a:solidFill>
              </a:rPr>
              <a:t>N</a:t>
            </a:r>
            <a:r>
              <a:rPr lang="ar-SA" b="1" dirty="0" smtClean="0">
                <a:solidFill>
                  <a:schemeClr val="bg1"/>
                </a:solidFill>
              </a:rPr>
              <a:t>)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276346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تتضمن </a:t>
            </a:r>
            <a:r>
              <a:rPr lang="ar-SA" sz="2800" b="1" dirty="0" smtClean="0">
                <a:solidFill>
                  <a:schemeClr val="bg1"/>
                </a:solidFill>
              </a:rPr>
              <a:t>عناصر لحظية تعرف ب</a:t>
            </a:r>
            <a:r>
              <a:rPr lang="ar-SA" sz="2800" b="1" dirty="0" smtClean="0">
                <a:solidFill>
                  <a:srgbClr val="FF0000"/>
                </a:solidFill>
              </a:rPr>
              <a:t>الأرصدة</a:t>
            </a:r>
            <a:r>
              <a:rPr lang="ar-SA" sz="2800" b="1" dirty="0" smtClean="0">
                <a:solidFill>
                  <a:schemeClr val="bg1"/>
                </a:solidFill>
              </a:rPr>
              <a:t>، تمييزا لها عن </a:t>
            </a:r>
            <a:r>
              <a:rPr lang="ar-SA" sz="2800" b="1" dirty="0" smtClean="0">
                <a:solidFill>
                  <a:srgbClr val="FF0000"/>
                </a:solidFill>
              </a:rPr>
              <a:t>التدفقات</a:t>
            </a:r>
            <a:r>
              <a:rPr lang="ar-SA" sz="2800" b="1" dirty="0" smtClean="0">
                <a:solidFill>
                  <a:schemeClr val="bg1"/>
                </a:solidFill>
              </a:rPr>
              <a:t> التي تمثل مكونات </a:t>
            </a:r>
            <a:r>
              <a:rPr lang="ar-DZ" sz="2800" b="1" dirty="0" smtClean="0">
                <a:solidFill>
                  <a:schemeClr val="bg1"/>
                </a:solidFill>
              </a:rPr>
              <a:t>حساب النتائج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</a:rPr>
              <a:t>قائمة التدفقات النقدية.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337225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تتضمن </a:t>
            </a:r>
            <a:r>
              <a:rPr lang="ar-SA" sz="2800" b="1" dirty="0" smtClean="0">
                <a:solidFill>
                  <a:schemeClr val="bg1"/>
                </a:solidFill>
              </a:rPr>
              <a:t>جانب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أيمن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rgbClr val="FF0000"/>
                </a:solidFill>
              </a:rPr>
              <a:t>الأصول</a:t>
            </a:r>
            <a:r>
              <a:rPr lang="ar-DZ" sz="2800" b="1" dirty="0" smtClean="0">
                <a:solidFill>
                  <a:schemeClr val="bg1"/>
                </a:solidFill>
              </a:rPr>
              <a:t>):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</a:rPr>
              <a:t>مثل </a:t>
            </a:r>
            <a:r>
              <a:rPr lang="ar-DZ" sz="2800" b="1" dirty="0" smtClean="0">
                <a:solidFill>
                  <a:srgbClr val="FF0000"/>
                </a:solidFill>
              </a:rPr>
              <a:t>موجودات </a:t>
            </a:r>
            <a:r>
              <a:rPr lang="ar-DZ" sz="2800" b="1" dirty="0" err="1" smtClean="0">
                <a:solidFill>
                  <a:srgbClr val="FF0000"/>
                </a:solidFill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</a:rPr>
              <a:t>حقوق </a:t>
            </a:r>
            <a:r>
              <a:rPr lang="ar-SA" sz="2800" b="1" dirty="0" smtClean="0">
                <a:solidFill>
                  <a:schemeClr val="bg1"/>
                </a:solidFill>
              </a:rPr>
              <a:t>المؤسسة على الآخرين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</a:rPr>
              <a:t>الأرصدة المدينة</a:t>
            </a:r>
            <a:r>
              <a:rPr lang="ar-DZ" sz="280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4449096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جانب </a:t>
            </a:r>
            <a:r>
              <a:rPr lang="ar-SA" sz="2800" b="1" dirty="0" smtClean="0">
                <a:solidFill>
                  <a:srgbClr val="FF0000"/>
                </a:solidFill>
              </a:rPr>
              <a:t>أيسر(الخصوم</a:t>
            </a:r>
            <a:r>
              <a:rPr lang="ar-SA" sz="2800" b="1" dirty="0" smtClean="0">
                <a:solidFill>
                  <a:schemeClr val="bg1"/>
                </a:solidFill>
              </a:rPr>
              <a:t>)</a:t>
            </a:r>
            <a:r>
              <a:rPr lang="ar-DZ" sz="2800" b="1" dirty="0" smtClean="0">
                <a:solidFill>
                  <a:schemeClr val="bg1"/>
                </a:solidFill>
              </a:rPr>
              <a:t>: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يمثل أموال المؤسسة(</a:t>
            </a:r>
            <a:r>
              <a:rPr lang="ar-SA" sz="2800" b="1" dirty="0" smtClean="0">
                <a:solidFill>
                  <a:srgbClr val="FF0000"/>
                </a:solidFill>
              </a:rPr>
              <a:t>حقوق الملكية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، والتزامات المؤسسة </a:t>
            </a:r>
            <a:r>
              <a:rPr lang="ar-SA" sz="2800" b="1" dirty="0" err="1" smtClean="0">
                <a:solidFill>
                  <a:schemeClr val="bg1"/>
                </a:solidFill>
              </a:rPr>
              <a:t>إتجاه</a:t>
            </a:r>
            <a:r>
              <a:rPr lang="ar-SA" sz="2800" b="1" dirty="0" smtClean="0">
                <a:solidFill>
                  <a:schemeClr val="bg1"/>
                </a:solidFill>
              </a:rPr>
              <a:t> الآخرين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SA" sz="2800" b="1" dirty="0" smtClean="0">
                <a:solidFill>
                  <a:srgbClr val="FF0000"/>
                </a:solidFill>
              </a:rPr>
              <a:t>الأرصدة الدائنة</a:t>
            </a:r>
            <a:r>
              <a:rPr lang="ar-DZ" sz="280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549929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توفر معلومات عن مدى متانة الوضع المالي للمؤسسة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SA" sz="2800" b="1" dirty="0" smtClean="0">
                <a:solidFill>
                  <a:srgbClr val="FF0000"/>
                </a:solidFill>
              </a:rPr>
              <a:t>مالها من ممتلكات وما عليها من التزامات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fr-FR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43000" y="762000"/>
          <a:ext cx="7086601" cy="5958840"/>
        </p:xfrm>
        <a:graphic>
          <a:graphicData uri="http://schemas.openxmlformats.org/drawingml/2006/table">
            <a:tbl>
              <a:tblPr/>
              <a:tblGrid>
                <a:gridCol w="325821"/>
                <a:gridCol w="3174788"/>
                <a:gridCol w="341523"/>
                <a:gridCol w="426904"/>
                <a:gridCol w="477511"/>
                <a:gridCol w="392880"/>
                <a:gridCol w="1660922"/>
                <a:gridCol w="286252"/>
              </a:tblGrid>
              <a:tr h="478118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خصوم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رح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ص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إهـ ومـ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إ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أصول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رح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529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حسابات رؤوس الأموال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رؤوس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الأموال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الخصة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رأس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مال مدفوع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احتياطات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نتيجة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صافية للدورة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مجموع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رؤوس الأموال  الخاصة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غ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جارية (ديون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اقتراضات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لدى مؤسسات القرض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اقنراضات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أخرى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أصول </a:t>
                      </a:r>
                      <a:r>
                        <a:rPr lang="ar-SA" sz="2000" b="1" dirty="0" err="1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غ</a:t>
                      </a:r>
                      <a:r>
                        <a:rPr lang="ar-DZ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ثر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جارية</a:t>
                      </a:r>
                      <a:r>
                        <a:rPr lang="ar-DZ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(تثبيتات)</a:t>
                      </a:r>
                      <a:endParaRPr lang="ar-DZ" sz="2000" b="1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تثبيات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غ ملموسة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تثبيات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مادية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تثبيتات مالية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176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خصوم جارية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موردون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وح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ملحقة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.....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أصول جارية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مخزنات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زبائن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م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...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18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خزينة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الخصوم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مساهمات بنكية جارية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خزينة الأصول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البنك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والصندوق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 الخصوم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 الأصول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e 30"/>
          <p:cNvGrpSpPr/>
          <p:nvPr/>
        </p:nvGrpSpPr>
        <p:grpSpPr>
          <a:xfrm>
            <a:off x="0" y="86380"/>
            <a:ext cx="9144000" cy="6619220"/>
            <a:chOff x="0" y="86380"/>
            <a:chExt cx="9144000" cy="6619220"/>
          </a:xfrm>
        </p:grpSpPr>
        <p:sp>
          <p:nvSpPr>
            <p:cNvPr id="5" name="Rectangle 4"/>
            <p:cNvSpPr/>
            <p:nvPr/>
          </p:nvSpPr>
          <p:spPr>
            <a:xfrm>
              <a:off x="8153400" y="1295400"/>
              <a:ext cx="990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أقل سيولة</a:t>
              </a:r>
              <a:endParaRPr lang="fr-FR" sz="24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400" y="5791200"/>
              <a:ext cx="990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أعلى</a:t>
              </a:r>
            </a:p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سيولة</a:t>
              </a:r>
              <a:endParaRPr lang="fr-FR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219200"/>
              <a:ext cx="1143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أقل استحقاق</a:t>
              </a:r>
              <a:endParaRPr lang="fr-FR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5874603"/>
              <a:ext cx="1143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أعلى استحقاق</a:t>
              </a:r>
              <a:endParaRPr lang="fr-FR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01000" y="4338935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سنة</a:t>
              </a:r>
              <a:endParaRPr lang="fr-FR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4267200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سنة</a:t>
              </a:r>
              <a:endParaRPr lang="fr-FR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86200" y="86380"/>
              <a:ext cx="19928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800" b="1" dirty="0" smtClean="0">
                  <a:solidFill>
                    <a:srgbClr val="FF0000"/>
                  </a:solidFill>
                </a:rPr>
                <a:t>الميزانية المالية</a:t>
              </a:r>
              <a:endParaRPr lang="fr-FR" sz="2800" b="1" dirty="0"/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 flipH="1" flipV="1">
              <a:off x="7430294" y="3238500"/>
              <a:ext cx="20574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rot="5400000">
              <a:off x="7886702" y="5295899"/>
              <a:ext cx="1142999" cy="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Connecteur droit avec flèche 15"/>
          <p:cNvCxnSpPr/>
          <p:nvPr/>
        </p:nvCxnSpPr>
        <p:spPr>
          <a:xfrm rot="5400000" flipH="1" flipV="1">
            <a:off x="-191691" y="3238103"/>
            <a:ext cx="2362994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342902" y="5372100"/>
            <a:ext cx="1295398" cy="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81000" y="2362200"/>
            <a:ext cx="492443" cy="16764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2000" b="1" dirty="0" smtClean="0">
                <a:solidFill>
                  <a:schemeClr val="bg1"/>
                </a:solidFill>
              </a:rPr>
              <a:t>استحقاق &gt;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1957" y="4692444"/>
            <a:ext cx="430887" cy="12192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1600" b="1" dirty="0" smtClean="0">
                <a:solidFill>
                  <a:schemeClr val="bg1"/>
                </a:solidFill>
              </a:rPr>
              <a:t>استحقاق&lt; سنة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75357" y="2667000"/>
            <a:ext cx="492443" cy="1524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2000" b="1" dirty="0" smtClean="0">
                <a:solidFill>
                  <a:schemeClr val="bg1"/>
                </a:solidFill>
              </a:rPr>
              <a:t>تسييل&gt;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75357" y="4724400"/>
            <a:ext cx="492443" cy="12192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r" rtl="1"/>
            <a:r>
              <a:rPr lang="ar-DZ" sz="2000" b="1" dirty="0" smtClean="0">
                <a:solidFill>
                  <a:schemeClr val="bg1"/>
                </a:solidFill>
              </a:rPr>
              <a:t>تسييل&lt;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ب. مكونات الميزانية المالية: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486400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1. </a:t>
            </a:r>
            <a:r>
              <a:rPr lang="ar-SA" sz="3600" b="1" dirty="0" smtClean="0">
                <a:solidFill>
                  <a:srgbClr val="FF0000"/>
                </a:solidFill>
              </a:rPr>
              <a:t>الأصول: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ممتلكات وحقوق المؤسسة على الغير، التي تستخدم في أنشطة تحقق منافع مستقبلية، تنقسم إلى :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1.1. </a:t>
            </a:r>
            <a:r>
              <a:rPr lang="ar-SA" sz="3200" b="1" dirty="0" smtClean="0">
                <a:solidFill>
                  <a:srgbClr val="FF0000"/>
                </a:solidFill>
              </a:rPr>
              <a:t>الأصول غير الجارية (</a:t>
            </a:r>
            <a:r>
              <a:rPr lang="ar-DZ" sz="3200" b="1" dirty="0" smtClean="0">
                <a:solidFill>
                  <a:srgbClr val="FF0000"/>
                </a:solidFill>
              </a:rPr>
              <a:t>التثبيتات</a:t>
            </a:r>
            <a:r>
              <a:rPr lang="ar-SA" sz="3200" b="1" dirty="0" smtClean="0">
                <a:solidFill>
                  <a:srgbClr val="FF0000"/>
                </a:solidFill>
              </a:rPr>
              <a:t>): </a:t>
            </a:r>
            <a:endParaRPr lang="ar-DZ" sz="3200" b="1" dirty="0" smtClean="0">
              <a:solidFill>
                <a:srgbClr val="FF0000"/>
              </a:solidFill>
            </a:endParaRPr>
          </a:p>
          <a:p>
            <a:pPr marL="0" lv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</a:t>
            </a:r>
            <a:r>
              <a:rPr lang="ar-SA" b="1" dirty="0" smtClean="0">
                <a:solidFill>
                  <a:schemeClr val="bg1"/>
                </a:solidFill>
              </a:rPr>
              <a:t>أصول </a:t>
            </a:r>
            <a:r>
              <a:rPr lang="ar-DZ" b="1" dirty="0" smtClean="0">
                <a:solidFill>
                  <a:schemeClr val="bg1"/>
                </a:solidFill>
              </a:rPr>
              <a:t>تبقى تحت تصرف المؤسسة </a:t>
            </a:r>
            <a:r>
              <a:rPr lang="ar-SA" b="1" dirty="0" smtClean="0">
                <a:solidFill>
                  <a:schemeClr val="bg1"/>
                </a:solidFill>
              </a:rPr>
              <a:t>لأكثر من دورة مالية أو تشغيلية،</a:t>
            </a:r>
            <a:r>
              <a:rPr lang="ar-DZ" b="1" dirty="0" smtClean="0">
                <a:solidFill>
                  <a:schemeClr val="bg1"/>
                </a:solidFill>
              </a:rPr>
              <a:t> تنقسم إلى: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تثبيتات معنوية: </a:t>
            </a:r>
            <a:r>
              <a:rPr lang="ar-SA" b="1" dirty="0" smtClean="0">
                <a:solidFill>
                  <a:schemeClr val="bg1"/>
                </a:solidFill>
              </a:rPr>
              <a:t>ليس لها مضمون مادي </a:t>
            </a:r>
            <a:r>
              <a:rPr lang="ar-DZ" b="1" dirty="0" smtClean="0">
                <a:solidFill>
                  <a:schemeClr val="bg1"/>
                </a:solidFill>
              </a:rPr>
              <a:t>أو </a:t>
            </a:r>
            <a:r>
              <a:rPr lang="ar-SA" b="1" dirty="0" smtClean="0">
                <a:solidFill>
                  <a:schemeClr val="bg1"/>
                </a:solidFill>
              </a:rPr>
              <a:t>نقدي</a:t>
            </a:r>
            <a:r>
              <a:rPr lang="ar-DZ" b="1" dirty="0" smtClean="0">
                <a:solidFill>
                  <a:schemeClr val="bg1"/>
                </a:solidFill>
              </a:rPr>
              <a:t>، </a:t>
            </a:r>
            <a:r>
              <a:rPr lang="ar-DZ" b="1" dirty="0" err="1" smtClean="0">
                <a:solidFill>
                  <a:schemeClr val="bg1"/>
                </a:solidFill>
              </a:rPr>
              <a:t>ك</a:t>
            </a:r>
            <a:r>
              <a:rPr lang="ar-SA" b="1" dirty="0" smtClean="0">
                <a:solidFill>
                  <a:schemeClr val="bg1"/>
                </a:solidFill>
              </a:rPr>
              <a:t>العلامة التجارية،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برامج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معلوماتية، حقوق الامتياز.....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تثبيتات مادية:</a:t>
            </a:r>
            <a:r>
              <a:rPr lang="ar-SA" b="1" dirty="0" smtClean="0">
                <a:solidFill>
                  <a:schemeClr val="bg1"/>
                </a:solidFill>
              </a:rPr>
              <a:t> تتضمن الأراضي، المباني، وتركيبات تقنية ( تجهيزات، معدات وأدوات، أثاث مكتب، معدات نقل).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err="1" smtClean="0">
                <a:solidFill>
                  <a:srgbClr val="FF0000"/>
                </a:solidFill>
              </a:rPr>
              <a:t>تث</a:t>
            </a:r>
            <a:r>
              <a:rPr lang="ar-DZ" b="1" dirty="0" smtClean="0">
                <a:solidFill>
                  <a:srgbClr val="FF0000"/>
                </a:solidFill>
              </a:rPr>
              <a:t>ب</a:t>
            </a:r>
            <a:r>
              <a:rPr lang="ar-SA" b="1" dirty="0" err="1" smtClean="0">
                <a:solidFill>
                  <a:srgbClr val="FF0000"/>
                </a:solidFill>
              </a:rPr>
              <a:t>يتات</a:t>
            </a:r>
            <a:r>
              <a:rPr lang="ar-SA" b="1" dirty="0" smtClean="0">
                <a:solidFill>
                  <a:srgbClr val="FF0000"/>
                </a:solidFill>
              </a:rPr>
              <a:t> مالية: </a:t>
            </a:r>
            <a:r>
              <a:rPr lang="ar-DZ" b="1" dirty="0" smtClean="0">
                <a:solidFill>
                  <a:schemeClr val="bg1"/>
                </a:solidFill>
              </a:rPr>
              <a:t>تشمل </a:t>
            </a:r>
            <a:r>
              <a:rPr lang="ar-SA" b="1" dirty="0" smtClean="0">
                <a:solidFill>
                  <a:schemeClr val="bg1"/>
                </a:solidFill>
              </a:rPr>
              <a:t>الأوراق المالية (أسهم وسندات)</a:t>
            </a:r>
            <a:r>
              <a:rPr lang="ar-DZ" b="1" dirty="0" smtClean="0">
                <a:solidFill>
                  <a:schemeClr val="bg1"/>
                </a:solidFill>
              </a:rPr>
              <a:t> و</a:t>
            </a:r>
            <a:r>
              <a:rPr lang="ar-SA" b="1" dirty="0" smtClean="0">
                <a:solidFill>
                  <a:schemeClr val="bg1"/>
                </a:solidFill>
              </a:rPr>
              <a:t>الودائع </a:t>
            </a:r>
            <a:r>
              <a:rPr lang="ar-DZ" b="1" dirty="0" smtClean="0">
                <a:solidFill>
                  <a:schemeClr val="bg1"/>
                </a:solidFill>
              </a:rPr>
              <a:t>البنكية </a:t>
            </a:r>
            <a:r>
              <a:rPr lang="ar-DZ" b="1" dirty="0" err="1" smtClean="0">
                <a:solidFill>
                  <a:schemeClr val="bg1"/>
                </a:solidFill>
              </a:rPr>
              <a:t>ط</a:t>
            </a:r>
            <a:r>
              <a:rPr lang="ar-DZ" b="1" dirty="0" smtClean="0">
                <a:solidFill>
                  <a:schemeClr val="bg1"/>
                </a:solidFill>
              </a:rPr>
              <a:t> أ. 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1. تمهيد: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12700" indent="-1270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تشمل مالية المؤسسة اثنين من المواضيع الكبيرة: التحليل المالي (معرفة الوضعية المالية للمؤسسة)، والتسيير المالي (الفعل: اتخاذ القرارات المالية </a:t>
            </a:r>
            <a:r>
              <a:rPr lang="ar-DZ" b="1" dirty="0" err="1" smtClean="0">
                <a:solidFill>
                  <a:schemeClr val="bg1"/>
                </a:solidFill>
              </a:rPr>
              <a:t>ط</a:t>
            </a:r>
            <a:r>
              <a:rPr lang="ar-DZ" b="1" dirty="0" smtClean="0">
                <a:solidFill>
                  <a:schemeClr val="bg1"/>
                </a:solidFill>
              </a:rPr>
              <a:t> ق </a:t>
            </a:r>
            <a:r>
              <a:rPr lang="ar-DZ" b="1" dirty="0" err="1" smtClean="0">
                <a:solidFill>
                  <a:schemeClr val="bg1"/>
                </a:solidFill>
              </a:rPr>
              <a:t>أ</a:t>
            </a:r>
            <a:r>
              <a:rPr lang="ar-DZ" b="1" dirty="0" smtClean="0">
                <a:solidFill>
                  <a:schemeClr val="bg1"/>
                </a:solidFill>
              </a:rPr>
              <a:t>، ووضع الخطط المالية لتطبيقها).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pPr marL="1588" lvl="0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</a:t>
            </a:r>
            <a:r>
              <a:rPr lang="ar-SA" b="1" dirty="0" smtClean="0">
                <a:solidFill>
                  <a:schemeClr val="bg1"/>
                </a:solidFill>
              </a:rPr>
              <a:t>عناصر يمكن تحويلها إلى سيولة نقدية خلال سنة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عن طريق البيع المتوقع أو الاستهلاك أثناء الدورة التشغيلية، كما تتضمن النقدية وما يعادلها</a:t>
            </a:r>
            <a:r>
              <a:rPr lang="ar-DZ" b="1" dirty="0" smtClean="0">
                <a:solidFill>
                  <a:schemeClr val="bg1"/>
                </a:solidFill>
              </a:rPr>
              <a:t>، </a:t>
            </a:r>
            <a:r>
              <a:rPr lang="ar-SA" b="1" dirty="0" smtClean="0">
                <a:solidFill>
                  <a:schemeClr val="bg1"/>
                </a:solidFill>
              </a:rPr>
              <a:t>تتكون من</a:t>
            </a:r>
            <a:r>
              <a:rPr lang="ar-DZ" b="1" dirty="0" smtClean="0">
                <a:solidFill>
                  <a:schemeClr val="bg1"/>
                </a:solidFill>
              </a:rPr>
              <a:t>: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endParaRPr lang="ar-DZ" b="1" dirty="0" smtClean="0">
              <a:solidFill>
                <a:schemeClr val="bg1"/>
              </a:solidFill>
            </a:endParaRP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المخزونات</a:t>
            </a:r>
            <a:r>
              <a:rPr lang="ar-DZ" b="1" dirty="0" smtClean="0">
                <a:solidFill>
                  <a:schemeClr val="bg1"/>
                </a:solidFill>
              </a:rPr>
              <a:t>: تشمل ال</a:t>
            </a:r>
            <a:r>
              <a:rPr lang="ar-SA" b="1" dirty="0" smtClean="0">
                <a:solidFill>
                  <a:schemeClr val="bg1"/>
                </a:solidFill>
              </a:rPr>
              <a:t>مواد، </a:t>
            </a:r>
            <a:r>
              <a:rPr lang="ar-DZ" b="1" dirty="0" smtClean="0">
                <a:solidFill>
                  <a:schemeClr val="bg1"/>
                </a:solidFill>
              </a:rPr>
              <a:t>اللوازم، ال</a:t>
            </a:r>
            <a:r>
              <a:rPr lang="ar-SA" b="1" dirty="0" smtClean="0">
                <a:solidFill>
                  <a:schemeClr val="bg1"/>
                </a:solidFill>
              </a:rPr>
              <a:t>منتجات</a:t>
            </a:r>
            <a:r>
              <a:rPr lang="ar-DZ" b="1" dirty="0" smtClean="0">
                <a:solidFill>
                  <a:schemeClr val="bg1"/>
                </a:solidFill>
              </a:rPr>
              <a:t>، البضائع، قيد الصنع</a:t>
            </a:r>
            <a:r>
              <a:rPr lang="ar-SA" b="1" dirty="0" smtClean="0">
                <a:solidFill>
                  <a:schemeClr val="bg1"/>
                </a:solidFill>
              </a:rPr>
              <a:t>...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rgbClr val="FF0000"/>
                </a:solidFill>
              </a:rPr>
              <a:t>ح الغير المدينة</a:t>
            </a:r>
            <a:r>
              <a:rPr lang="ar-DZ" b="1" dirty="0" smtClean="0">
                <a:solidFill>
                  <a:schemeClr val="bg1"/>
                </a:solidFill>
              </a:rPr>
              <a:t>:</a:t>
            </a:r>
            <a:r>
              <a:rPr lang="ar-SA" b="1" dirty="0" smtClean="0">
                <a:solidFill>
                  <a:schemeClr val="bg1"/>
                </a:solidFill>
              </a:rPr>
              <a:t> زبائن</a:t>
            </a:r>
            <a:r>
              <a:rPr lang="ar-DZ" b="1" dirty="0" smtClean="0">
                <a:solidFill>
                  <a:schemeClr val="bg1"/>
                </a:solidFill>
              </a:rPr>
              <a:t> و</a:t>
            </a:r>
            <a:r>
              <a:rPr lang="ar-SA" b="1" dirty="0" smtClean="0">
                <a:solidFill>
                  <a:schemeClr val="bg1"/>
                </a:solidFill>
              </a:rPr>
              <a:t>أوراق قبض، </a:t>
            </a:r>
            <a:r>
              <a:rPr lang="ar-DZ" b="1" dirty="0" smtClean="0">
                <a:solidFill>
                  <a:schemeClr val="bg1"/>
                </a:solidFill>
              </a:rPr>
              <a:t>أوراق </a:t>
            </a:r>
            <a:r>
              <a:rPr lang="ar-SA" b="1" dirty="0" smtClean="0">
                <a:solidFill>
                  <a:schemeClr val="bg1"/>
                </a:solidFill>
              </a:rPr>
              <a:t>مالية </a:t>
            </a:r>
            <a:r>
              <a:rPr lang="ar-DZ" b="1" dirty="0" smtClean="0">
                <a:solidFill>
                  <a:schemeClr val="bg1"/>
                </a:solidFill>
              </a:rPr>
              <a:t>ق </a:t>
            </a:r>
            <a:r>
              <a:rPr lang="ar-DZ" b="1" dirty="0" err="1" smtClean="0">
                <a:solidFill>
                  <a:schemeClr val="bg1"/>
                </a:solidFill>
              </a:rPr>
              <a:t>أ</a:t>
            </a:r>
            <a:r>
              <a:rPr lang="ar-DZ" b="1" dirty="0" smtClean="0">
                <a:solidFill>
                  <a:schemeClr val="bg1"/>
                </a:solidFill>
              </a:rPr>
              <a:t>  كال</a:t>
            </a:r>
            <a:r>
              <a:rPr lang="ar-SA" b="1" dirty="0" smtClean="0">
                <a:solidFill>
                  <a:schemeClr val="bg1"/>
                </a:solidFill>
              </a:rPr>
              <a:t>أسهم </a:t>
            </a:r>
            <a:r>
              <a:rPr lang="ar-DZ" b="1" dirty="0" smtClean="0">
                <a:solidFill>
                  <a:schemeClr val="bg1"/>
                </a:solidFill>
              </a:rPr>
              <a:t>و</a:t>
            </a:r>
            <a:r>
              <a:rPr lang="ar-SA" b="1" dirty="0" smtClean="0">
                <a:solidFill>
                  <a:schemeClr val="bg1"/>
                </a:solidFill>
              </a:rPr>
              <a:t>سندات توظيف، أعباء مقيدة سلفا</a:t>
            </a:r>
            <a:r>
              <a:rPr lang="ar-DZ" b="1" dirty="0" smtClean="0">
                <a:solidFill>
                  <a:schemeClr val="bg1"/>
                </a:solidFill>
              </a:rPr>
              <a:t>...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خزينة الأصول</a:t>
            </a:r>
            <a:r>
              <a:rPr lang="ar-DZ" b="1" dirty="0" smtClean="0">
                <a:solidFill>
                  <a:schemeClr val="bg1"/>
                </a:solidFill>
              </a:rPr>
              <a:t>: النقدية ال</a:t>
            </a:r>
            <a:r>
              <a:rPr lang="ar-SA" b="1" dirty="0" smtClean="0">
                <a:solidFill>
                  <a:schemeClr val="bg1"/>
                </a:solidFill>
              </a:rPr>
              <a:t>جاهزة في </a:t>
            </a:r>
            <a:r>
              <a:rPr lang="ar-DZ" b="1" dirty="0" smtClean="0">
                <a:solidFill>
                  <a:schemeClr val="bg1"/>
                </a:solidFill>
              </a:rPr>
              <a:t>الحسابات الجارية </a:t>
            </a:r>
            <a:r>
              <a:rPr lang="ar-DZ" b="1" dirty="0" err="1" smtClean="0">
                <a:solidFill>
                  <a:schemeClr val="bg1"/>
                </a:solidFill>
              </a:rPr>
              <a:t>و</a:t>
            </a:r>
            <a:r>
              <a:rPr lang="ar-SA" b="1" dirty="0" smtClean="0">
                <a:solidFill>
                  <a:schemeClr val="bg1"/>
                </a:solidFill>
              </a:rPr>
              <a:t>الصندوق.</a:t>
            </a:r>
            <a:endParaRPr lang="ar-DZ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8006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lvl="0" indent="-1588" algn="just" rtl="1">
              <a:buClr>
                <a:srgbClr val="FF0000"/>
              </a:buClr>
              <a:buSzPct val="80000"/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ملاحظة: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None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المخزون</a:t>
            </a:r>
            <a:r>
              <a:rPr lang="ar-DZ" sz="2800" b="1" dirty="0" smtClean="0">
                <a:solidFill>
                  <a:schemeClr val="bg1"/>
                </a:solidFill>
              </a:rPr>
              <a:t>ات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err="1" smtClean="0">
                <a:solidFill>
                  <a:schemeClr val="bg1"/>
                </a:solidFill>
              </a:rPr>
              <a:t>وح</a:t>
            </a:r>
            <a:r>
              <a:rPr lang="ar-DZ" sz="2800" b="1" dirty="0" smtClean="0">
                <a:solidFill>
                  <a:schemeClr val="bg1"/>
                </a:solidFill>
              </a:rPr>
              <a:t> الغير </a:t>
            </a:r>
            <a:r>
              <a:rPr lang="ar-SA" sz="2800" b="1" dirty="0" smtClean="0">
                <a:solidFill>
                  <a:schemeClr val="bg1"/>
                </a:solidFill>
              </a:rPr>
              <a:t>المدينة حتى ولو لم يتوقع </a:t>
            </a:r>
            <a:r>
              <a:rPr lang="ar-DZ" sz="2800" b="1" dirty="0" smtClean="0">
                <a:solidFill>
                  <a:schemeClr val="bg1"/>
                </a:solidFill>
              </a:rPr>
              <a:t>ت</a:t>
            </a:r>
            <a:r>
              <a:rPr lang="ar-SA" sz="2800" b="1" dirty="0" smtClean="0">
                <a:solidFill>
                  <a:schemeClr val="bg1"/>
                </a:solidFill>
              </a:rPr>
              <a:t>حويلها إلى نقدية خلال سنة، فإنه</a:t>
            </a:r>
            <a:r>
              <a:rPr lang="ar-DZ" sz="2800" b="1" dirty="0" smtClean="0">
                <a:solidFill>
                  <a:schemeClr val="bg1"/>
                </a:solidFill>
              </a:rPr>
              <a:t>ا </a:t>
            </a:r>
            <a:r>
              <a:rPr lang="ar-SA" sz="2800" b="1" dirty="0" smtClean="0">
                <a:solidFill>
                  <a:schemeClr val="bg1"/>
                </a:solidFill>
              </a:rPr>
              <a:t>تُصنف ضمن الأصول الجارية.</a:t>
            </a:r>
            <a:endParaRPr lang="ar-DZ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533400"/>
            <a:ext cx="4706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lvl="0" indent="-1588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2.1. </a:t>
            </a:r>
            <a:r>
              <a:rPr lang="ar-SA" sz="3200" b="1" dirty="0" smtClean="0">
                <a:solidFill>
                  <a:srgbClr val="FF0000"/>
                </a:solidFill>
              </a:rPr>
              <a:t>الأصول الجارية (المتداولة): </a:t>
            </a:r>
            <a:endParaRPr lang="ar-DZ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1600200"/>
          </a:xfrm>
        </p:spPr>
        <p:txBody>
          <a:bodyPr>
            <a:normAutofit/>
          </a:bodyPr>
          <a:lstStyle/>
          <a:p>
            <a:pPr marL="31750" indent="-3175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2. </a:t>
            </a:r>
            <a:r>
              <a:rPr lang="ar-SA" sz="3200" b="1" dirty="0" smtClean="0">
                <a:solidFill>
                  <a:srgbClr val="FF0000"/>
                </a:solidFill>
              </a:rPr>
              <a:t>الخصوم</a:t>
            </a:r>
            <a:r>
              <a:rPr lang="ar-DZ" sz="3200" b="1" dirty="0" smtClean="0">
                <a:solidFill>
                  <a:srgbClr val="FF0000"/>
                </a:solidFill>
              </a:rPr>
              <a:t>:</a:t>
            </a:r>
          </a:p>
          <a:p>
            <a:pPr marL="31750" indent="-317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هي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التزامات </a:t>
            </a:r>
            <a:r>
              <a:rPr lang="ar-DZ" b="1" dirty="0" smtClean="0">
                <a:solidFill>
                  <a:schemeClr val="bg1"/>
                </a:solidFill>
              </a:rPr>
              <a:t>الراهنة للمؤسسة، لكن </a:t>
            </a:r>
            <a:r>
              <a:rPr lang="ar-SA" b="1" dirty="0" smtClean="0">
                <a:solidFill>
                  <a:schemeClr val="bg1"/>
                </a:solidFill>
              </a:rPr>
              <a:t>يتوجب على المؤسسة سدادها</a:t>
            </a:r>
            <a:r>
              <a:rPr lang="ar-DZ" b="1" dirty="0" smtClean="0">
                <a:solidFill>
                  <a:schemeClr val="bg1"/>
                </a:solidFill>
              </a:rPr>
              <a:t> في المستقبل، وتنقسم إلى: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752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رؤوس الأموال الخاصة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هي حق أصحاب المؤسسة المتبقي في الأصول بعد طرح كافة الالتزامات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وتشمل رأس المال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صادر،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احتياطات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،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ترحيل من جديد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نتيجة صافية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3124200"/>
            <a:ext cx="8534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2.2.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الخصوم غير الجار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هي التزامات لا يتوقع تسديدها أو تصفيتها خلال دورة تشغيلية، وتشمل مؤونات الأعباء على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خ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غ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الجارية، اقتراضات وديون مماثلة (سندات،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ق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روض البنكية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ط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أ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 ...)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919008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 ال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خصوم 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جارية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هي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التزامات يتوقع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سدادها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خلال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سنة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تشمل أقساط مستحقة عن ديون، مستحقات موردين، أجور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ضرائب مستحقة، إيرادات مستلمة مسبقا، وخزينة الخصوم(اعتمادات مصرفية جارية مدتها قصيرة جدا).</a:t>
            </a:r>
            <a:endParaRPr lang="ar-SA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495800" y="1138535"/>
            <a:ext cx="4416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السنة المالية المقفلة في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12/31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/ .........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722120"/>
          <a:ext cx="9144001" cy="5059680"/>
        </p:xfrm>
        <a:graphic>
          <a:graphicData uri="http://schemas.openxmlformats.org/drawingml/2006/table">
            <a:tbl>
              <a:tblPr/>
              <a:tblGrid>
                <a:gridCol w="457200"/>
                <a:gridCol w="2893951"/>
                <a:gridCol w="529525"/>
                <a:gridCol w="462724"/>
                <a:gridCol w="533400"/>
                <a:gridCol w="533400"/>
                <a:gridCol w="3243776"/>
                <a:gridCol w="490025"/>
              </a:tblGrid>
              <a:tr h="422443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N </a:t>
                      </a: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الخصــــــــــــــــــــــــوم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مؤو 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واهتلا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188595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		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إجمالي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الأصــــــــــــــــــــــــــــــــــول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35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رؤوس الأموال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رؤوس الأموال 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الخاصة</a:t>
                      </a:r>
                      <a:endParaRPr lang="ar-DZ" sz="2000" b="1" u="sng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u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رأس مال صادر(مدفوع)</a:t>
                      </a:r>
                      <a:endParaRPr lang="fr-FR" sz="2000" u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احتياطات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ترحيل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من جديد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نتيجة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صافية للدورة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مؤونات أعباء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لخ</a:t>
                      </a:r>
                      <a:r>
                        <a:rPr lang="ar-DZ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مجموع رؤوس الأموال الخاصة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u="none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DZ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جارية(ديون </a:t>
                      </a:r>
                      <a:r>
                        <a:rPr lang="ar-DZ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ط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)</a:t>
                      </a:r>
                      <a:endParaRPr lang="fr-FR" sz="20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اقتراض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لدى مؤسسات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إقراض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اقتراضات أخرى وديون مما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ثلة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مجموع  الخصوم غير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164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168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أصول غير جارية (تثبيتات)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معنوية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برمجيات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المعلومات وما شبهها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امتيازات ورخص وبراءات وعلامات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عينية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أراضي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مباني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تركيبات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تقنية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معدات وأدوات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صناع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معدات نقل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في شكل امتياز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جاري إنجازها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20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مالية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سندات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الفروع المنتسبة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ودائع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وكفالات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مدفوعة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275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رؤوس الأموال</a:t>
                      </a:r>
                      <a:endParaRPr lang="fr-FR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 غير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52600" y="304800"/>
            <a:ext cx="57119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شكل </a:t>
            </a: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الميزانية</a:t>
            </a:r>
            <a:r>
              <a:rPr kumimoji="0" lang="ar-DZ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المالي</a:t>
            </a: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ة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" y="762000"/>
          <a:ext cx="9144001" cy="5364480"/>
        </p:xfrm>
        <a:graphic>
          <a:graphicData uri="http://schemas.openxmlformats.org/drawingml/2006/table">
            <a:tbl>
              <a:tblPr/>
              <a:tblGrid>
                <a:gridCol w="476574"/>
                <a:gridCol w="2874577"/>
                <a:gridCol w="529525"/>
                <a:gridCol w="386523"/>
                <a:gridCol w="457200"/>
                <a:gridCol w="457200"/>
                <a:gridCol w="3276600"/>
                <a:gridCol w="685802"/>
              </a:tblGrid>
              <a:tr h="20066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SA" sz="2200" b="1" u="heavy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</a:t>
                      </a: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الغير الدائنة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موردون 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 التثبيتات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زبائن دائنون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مستخدمون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هيئات اجتماعية </a:t>
                      </a:r>
                      <a:r>
                        <a:rPr lang="ar-DZ" sz="22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وح</a:t>
                      </a: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الدولة- ضرائب على الأرباح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المنتوجات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المعاينة  مسبقا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خزينة الخصوم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مساهمات بنكية </a:t>
                      </a: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جارية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419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42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444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487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519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أصول جارية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مخزونات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مخزونات بضاعة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مواد ولوازم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 المنتجات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موردون مدينون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الغير المدينة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زبائن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الأعباء  المعاينة  مسبقا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القيم  المنقولة  للتوظيف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حصص 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في </a:t>
                      </a: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مؤسسات مرتبطة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سندات </a:t>
                      </a:r>
                      <a:r>
                        <a:rPr lang="ar-SA" sz="22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وقسائم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الخزينة والصندوق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خزينة الأصول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البنك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الصندوق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35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205" algn="ctr"/>
                        </a:tabLs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205" algn="ctr"/>
                        </a:tabLs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486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506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512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6140244"/>
          <a:ext cx="9144001" cy="609600"/>
        </p:xfrm>
        <a:graphic>
          <a:graphicData uri="http://schemas.openxmlformats.org/drawingml/2006/table">
            <a:tbl>
              <a:tblPr/>
              <a:tblGrid>
                <a:gridCol w="457200"/>
                <a:gridCol w="2893951"/>
                <a:gridCol w="529525"/>
                <a:gridCol w="386524"/>
                <a:gridCol w="457200"/>
                <a:gridCol w="457200"/>
                <a:gridCol w="3276600"/>
                <a:gridCol w="685801"/>
              </a:tblGrid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الخصوم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الخصوم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 smtClean="0">
                <a:solidFill>
                  <a:srgbClr val="FF0000"/>
                </a:solidFill>
                <a:effectLst/>
                <a:cs typeface="+mn-cs"/>
              </a:rPr>
              <a:t>ج. أهمية الميزانية المالية:</a:t>
            </a:r>
            <a:endParaRPr lang="fr-FR" sz="36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685800"/>
          </a:xfrm>
        </p:spPr>
        <p:txBody>
          <a:bodyPr>
            <a:noAutofit/>
          </a:bodyPr>
          <a:lstStyle/>
          <a:p>
            <a:pPr marL="0" indent="26988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قياس سيولة المؤسسة وقدرتها على سداد التزاماتها </a:t>
            </a:r>
            <a:r>
              <a:rPr lang="ar-DZ" b="1" dirty="0" smtClean="0">
                <a:solidFill>
                  <a:schemeClr val="bg1"/>
                </a:solidFill>
              </a:rPr>
              <a:t>ق </a:t>
            </a:r>
            <a:r>
              <a:rPr lang="ar-SA" b="1" dirty="0" smtClean="0">
                <a:solidFill>
                  <a:schemeClr val="bg1"/>
                </a:solidFill>
              </a:rPr>
              <a:t>الأجل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991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تقييم درجة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err="1" smtClean="0">
                <a:solidFill>
                  <a:schemeClr val="bg1"/>
                </a:solidFill>
              </a:rPr>
              <a:t>مرون</a:t>
            </a:r>
            <a:r>
              <a:rPr lang="ar-DZ" sz="2800" b="1" dirty="0" smtClean="0">
                <a:solidFill>
                  <a:schemeClr val="bg1"/>
                </a:solidFill>
              </a:rPr>
              <a:t>ة</a:t>
            </a:r>
            <a:r>
              <a:rPr lang="ar-SA" sz="2800" b="1" dirty="0" smtClean="0">
                <a:solidFill>
                  <a:schemeClr val="bg1"/>
                </a:solidFill>
              </a:rPr>
              <a:t> المالية </a:t>
            </a:r>
            <a:r>
              <a:rPr lang="ar-DZ" sz="2800" b="1" dirty="0" smtClean="0">
                <a:solidFill>
                  <a:schemeClr val="bg1"/>
                </a:solidFill>
              </a:rPr>
              <a:t>من خلال إبراز </a:t>
            </a:r>
            <a:r>
              <a:rPr lang="ar-SA" sz="2800" b="1" dirty="0" smtClean="0">
                <a:solidFill>
                  <a:schemeClr val="bg1"/>
                </a:solidFill>
              </a:rPr>
              <a:t>حجم ونوعية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موارد </a:t>
            </a:r>
            <a:r>
              <a:rPr lang="ar-DZ" sz="2800" b="1" dirty="0" smtClean="0">
                <a:solidFill>
                  <a:schemeClr val="bg1"/>
                </a:solidFill>
              </a:rPr>
              <a:t>المالية.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7533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تقييم </a:t>
            </a:r>
            <a:r>
              <a:rPr lang="ar-SA" sz="2800" b="1" dirty="0" smtClean="0">
                <a:solidFill>
                  <a:schemeClr val="bg1"/>
                </a:solidFill>
              </a:rPr>
              <a:t>تطور حجم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نشاط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من خلال تطور هيكل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أصول</a:t>
            </a:r>
            <a:r>
              <a:rPr lang="ar-DZ" sz="2800" b="1" dirty="0" smtClean="0">
                <a:solidFill>
                  <a:schemeClr val="bg1"/>
                </a:solidFill>
              </a:rPr>
              <a:t>(ثابتة/ جارية).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5915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تعطي </a:t>
            </a:r>
            <a:r>
              <a:rPr lang="ar-SA" sz="2800" b="1" dirty="0" smtClean="0">
                <a:solidFill>
                  <a:schemeClr val="bg1"/>
                </a:solidFill>
              </a:rPr>
              <a:t>الأصول والخصوم بقيمتها الحقيقية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الصافية</a:t>
            </a:r>
            <a:r>
              <a:rPr lang="ar-DZ" sz="2800" b="1" dirty="0" smtClean="0">
                <a:solidFill>
                  <a:schemeClr val="bg1"/>
                </a:solidFill>
              </a:rPr>
              <a:t> وليست التاريخية.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303693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تصنف الأصول وفق معياري (درجة السيولة</a:t>
            </a:r>
            <a:r>
              <a:rPr lang="fr-FR" sz="2800" b="1" dirty="0" smtClean="0">
                <a:solidFill>
                  <a:schemeClr val="bg1"/>
                </a:solidFill>
              </a:rPr>
              <a:t>/</a:t>
            </a:r>
            <a:r>
              <a:rPr lang="ar-SA" sz="2800" b="1" dirty="0" smtClean="0">
                <a:solidFill>
                  <a:schemeClr val="bg1"/>
                </a:solidFill>
              </a:rPr>
              <a:t>الزمن) إلى أصول غير جارية(ثابتة) وأصول جارية(متداولة)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522893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تصنف الخصوم وفق معيار</a:t>
            </a:r>
            <a:r>
              <a:rPr lang="ar-DZ" sz="2800" b="1" dirty="0" smtClean="0">
                <a:solidFill>
                  <a:schemeClr val="bg1"/>
                </a:solidFill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</a:rPr>
              <a:t> (درجة الاستحقاق/ الزمن) إلى حسابات رؤوس أموال (</a:t>
            </a:r>
            <a:r>
              <a:rPr lang="ar-DZ" sz="2800" b="1" dirty="0" smtClean="0">
                <a:solidFill>
                  <a:schemeClr val="bg1"/>
                </a:solidFill>
              </a:rPr>
              <a:t>أموال خاصة </a:t>
            </a:r>
            <a:r>
              <a:rPr lang="ar-DZ" sz="2800" b="1" dirty="0" err="1" smtClean="0">
                <a:solidFill>
                  <a:schemeClr val="bg1"/>
                </a:solidFill>
              </a:rPr>
              <a:t>واقتراضات</a:t>
            </a:r>
            <a:r>
              <a:rPr lang="ar-SA" sz="2800" b="1" dirty="0" smtClean="0">
                <a:solidFill>
                  <a:schemeClr val="bg1"/>
                </a:solidFill>
              </a:rPr>
              <a:t>) وخصوم جارية.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143000"/>
          </a:xfrm>
        </p:spPr>
        <p:txBody>
          <a:bodyPr>
            <a:normAutofit/>
          </a:bodyPr>
          <a:lstStyle/>
          <a:p>
            <a:pPr algn="just" rtl="1"/>
            <a:r>
              <a:rPr lang="ar-DZ" sz="4000" dirty="0" smtClean="0">
                <a:solidFill>
                  <a:srgbClr val="FF0000"/>
                </a:solidFill>
                <a:cs typeface="+mn-cs"/>
              </a:rPr>
              <a:t>1. تعريف التحليل المالي:</a:t>
            </a:r>
            <a:endParaRPr lang="fr-FR" sz="4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1588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المعالجة المنظمة للبيانات المالية المتاحة، بهدف الحصول على معلومات تستخدم في اتخاذ القرارات المالية وتقييم الأداء المالي، وتوقع ما ستكون عليه نتائج المؤسسة في المستقبل.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2672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عملية </a:t>
            </a:r>
            <a:r>
              <a:rPr lang="ar-DZ" sz="2800" b="1" dirty="0" err="1" smtClean="0">
                <a:solidFill>
                  <a:schemeClr val="bg1"/>
                </a:solidFill>
              </a:rPr>
              <a:t>ممنهجة</a:t>
            </a:r>
            <a:r>
              <a:rPr lang="ar-DZ" sz="2800" b="1" dirty="0" smtClean="0">
                <a:solidFill>
                  <a:schemeClr val="bg1"/>
                </a:solidFill>
              </a:rPr>
              <a:t> تهدف إلى التعرف على مواطن القوة في المؤسسة لتعزيزها، وعلى مواطن الضعف لوضع العلاج اللازم لها، وذلك من خلال القراءة الواعية للقوائم المالية.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4648200" y="3544669"/>
            <a:ext cx="4007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تعريف التشخيص المالي: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6096000"/>
            <a:ext cx="6781800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التحليل المالي مرحلة ضرورية ومكملة للتشخيص المالي</a:t>
            </a:r>
            <a:endParaRPr lang="fr-FR" sz="2800" b="1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/>
        </p:nvGrpSpPr>
        <p:grpSpPr>
          <a:xfrm>
            <a:off x="311" y="152400"/>
            <a:ext cx="8991133" cy="3504964"/>
            <a:chOff x="311" y="971550"/>
            <a:chExt cx="8991133" cy="3504964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311" y="971550"/>
              <a:ext cx="8991133" cy="3504964"/>
              <a:chOff x="1510" y="1531"/>
              <a:chExt cx="10050" cy="2941"/>
            </a:xfrm>
          </p:grpSpPr>
          <p:sp>
            <p:nvSpPr>
              <p:cNvPr id="1027" name="Text Box 3"/>
              <p:cNvSpPr txBox="1">
                <a:spLocks noChangeArrowheads="1"/>
              </p:cNvSpPr>
              <p:nvPr/>
            </p:nvSpPr>
            <p:spPr bwMode="auto">
              <a:xfrm>
                <a:off x="4406" y="2236"/>
                <a:ext cx="2385" cy="462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</a:rPr>
                  <a:t>مخرجات: معلومات</a:t>
                </a:r>
                <a:endPara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1510" y="2625"/>
                <a:ext cx="2640" cy="457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</a:rPr>
                  <a:t>اتخاذ القرارات المالية</a:t>
                </a:r>
                <a:endPara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765" y="1531"/>
                <a:ext cx="9795" cy="2941"/>
                <a:chOff x="1765" y="1531"/>
                <a:chExt cx="9795" cy="2941"/>
              </a:xfrm>
            </p:grpSpPr>
            <p:sp>
              <p:nvSpPr>
                <p:cNvPr id="10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961" y="2370"/>
                  <a:ext cx="2129" cy="1159"/>
                </a:xfrm>
                <a:prstGeom prst="rect">
                  <a:avLst/>
                </a:prstGeom>
                <a:solidFill>
                  <a:srgbClr val="FFC000"/>
                </a:solidFill>
                <a:ln w="317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التحليل المالي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(معالجة البيانات المالية)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400" y="2250"/>
                  <a:ext cx="2160" cy="448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مدخلات: بيانات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260" y="2910"/>
                  <a:ext cx="1703" cy="1562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الميزانية المالية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حساب النتائج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قائمة النقدية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للمؤسسة ومنافسين</a:t>
                  </a:r>
                  <a:endPara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34" name="AutoShape 1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621" y="2805"/>
                  <a:ext cx="234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90" y="1803"/>
                  <a:ext cx="2205" cy="433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التشخيص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65" y="2175"/>
                  <a:ext cx="2300" cy="48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تقييم الأداء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65" y="3018"/>
                  <a:ext cx="2215" cy="45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التخطيط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765" y="3401"/>
                  <a:ext cx="2240" cy="48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الرقابة المالية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9" name="AutoShape 15"/>
                <p:cNvSpPr>
                  <a:spLocks/>
                </p:cNvSpPr>
                <p:nvPr/>
              </p:nvSpPr>
              <p:spPr bwMode="auto">
                <a:xfrm>
                  <a:off x="4096" y="1531"/>
                  <a:ext cx="480" cy="2594"/>
                </a:xfrm>
                <a:prstGeom prst="rightBrace">
                  <a:avLst>
                    <a:gd name="adj1" fmla="val 45035"/>
                    <a:gd name="adj2" fmla="val 50000"/>
                  </a:avLst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3200" b="1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21" name="Connecteur droit avec flèche 20"/>
            <p:cNvCxnSpPr/>
            <p:nvPr/>
          </p:nvCxnSpPr>
          <p:spPr>
            <a:xfrm rot="10800000">
              <a:off x="6858000" y="2514600"/>
              <a:ext cx="19812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3429000" y="3810000"/>
            <a:ext cx="5246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التشخيص المالي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: تحديد نقاط القوة والضعف المالية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28600" y="4267200"/>
            <a:ext cx="8458200" cy="838200"/>
          </a:xfrm>
          <a:prstGeom prst="rect">
            <a:avLst/>
          </a:prstGeom>
          <a:solidFill>
            <a:srgbClr val="FFFFFF"/>
          </a:solidFill>
          <a:ln w="317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</a:rPr>
              <a:t>تقييم الأداء المالي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</a:rPr>
              <a:t>: إصدار حكم ذو قيمة على النتائج، يتطلب قياسها ومقارنتها بمعايير معدة مسبقا 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054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التخطيط المالي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: 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التنبؤ</a:t>
            </a:r>
            <a:r>
              <a:rPr lang="ar-SA" sz="2400" b="1" dirty="0" smtClean="0">
                <a:solidFill>
                  <a:schemeClr val="bg1"/>
                </a:solidFill>
              </a:rPr>
              <a:t> بالاحتياجات المالية المستقبلية</a:t>
            </a:r>
            <a:r>
              <a:rPr lang="ar-DZ" sz="2400" b="1" dirty="0" smtClean="0">
                <a:solidFill>
                  <a:schemeClr val="bg1"/>
                </a:solidFill>
              </a:rPr>
              <a:t>،</a:t>
            </a:r>
            <a:r>
              <a:rPr lang="ar-SA" sz="2400" b="1" dirty="0" smtClean="0">
                <a:solidFill>
                  <a:schemeClr val="bg1"/>
                </a:solidFill>
              </a:rPr>
              <a:t> اعتمادا على </a:t>
            </a:r>
            <a:r>
              <a:rPr lang="ar-SA" sz="2400" b="1" dirty="0" smtClean="0">
                <a:solidFill>
                  <a:srgbClr val="FF0000"/>
                </a:solidFill>
              </a:rPr>
              <a:t>مستويات </a:t>
            </a:r>
            <a:r>
              <a:rPr lang="ar-DZ" sz="2400" b="1" dirty="0" smtClean="0">
                <a:solidFill>
                  <a:srgbClr val="FF0000"/>
                </a:solidFill>
              </a:rPr>
              <a:t>ال</a:t>
            </a:r>
            <a:r>
              <a:rPr lang="ar-SA" sz="2400" b="1" dirty="0" smtClean="0">
                <a:solidFill>
                  <a:srgbClr val="FF0000"/>
                </a:solidFill>
              </a:rPr>
              <a:t>نشاط </a:t>
            </a:r>
            <a:r>
              <a:rPr lang="ar-DZ" sz="2400" b="1" dirty="0" smtClean="0">
                <a:solidFill>
                  <a:schemeClr val="bg1"/>
                </a:solidFill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</a:rPr>
              <a:t>متوقعة، و</a:t>
            </a:r>
            <a:r>
              <a:rPr lang="ar-SA" sz="2400" b="1" dirty="0" smtClean="0">
                <a:solidFill>
                  <a:srgbClr val="FF0000"/>
                </a:solidFill>
              </a:rPr>
              <a:t>الاستعداد لتدبير</a:t>
            </a:r>
            <a:r>
              <a:rPr lang="ar-DZ" sz="2400" b="1" dirty="0" smtClean="0">
                <a:solidFill>
                  <a:srgbClr val="FF0000"/>
                </a:solidFill>
              </a:rPr>
              <a:t>ها </a:t>
            </a:r>
            <a:r>
              <a:rPr lang="ar-SA" sz="2400" b="1" dirty="0" smtClean="0">
                <a:solidFill>
                  <a:schemeClr val="bg1"/>
                </a:solidFill>
              </a:rPr>
              <a:t>من </a:t>
            </a:r>
            <a:r>
              <a:rPr lang="ar-DZ" sz="2400" b="1" dirty="0" smtClean="0">
                <a:solidFill>
                  <a:schemeClr val="bg1"/>
                </a:solidFill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</a:rPr>
              <a:t>مصادر </a:t>
            </a:r>
            <a:r>
              <a:rPr lang="ar-DZ" sz="2400" b="1" dirty="0" smtClean="0">
                <a:solidFill>
                  <a:schemeClr val="bg1"/>
                </a:solidFill>
              </a:rPr>
              <a:t>الممكنة، </a:t>
            </a:r>
            <a:r>
              <a:rPr lang="ar-SA" sz="2400" b="1" dirty="0" smtClean="0">
                <a:solidFill>
                  <a:schemeClr val="bg1"/>
                </a:solidFill>
              </a:rPr>
              <a:t>بأقل التكاليف وأفضل الشروط.</a:t>
            </a:r>
            <a:endParaRPr lang="fr-FR" sz="24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1" y="60960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الرقابة المالية: 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مقارنة النتائج مع الأهداف أو المعايير، تحديد أسباب الانحرافات، ثم اتخاذ الإجراءات التصحيحية. 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2. أهداف التحليل المالي: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/>
          </a:bodyPr>
          <a:lstStyle/>
          <a:p>
            <a:pPr lvl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إبراز الحقائق التي تختفي وراء الأرقام المالية من خلال :</a:t>
            </a: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نقاط القوة والضعف ذات الطبيعة المالية.</a:t>
            </a: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مدى قدرة المؤسسة على الوفاء بكل الالتزامات المترتبة عليها(سداد الديون وفوائدها) ومدى قدرتها على الإقتراض، ومدى سلامة مركزها المالي.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الانحرافات بين النتائج والأهداف، وتشخيص أسباب الانحرافات، واقتراح حلول لمعالجتها.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الحكم على مدى صلاحية سياسات التمويل والاستثمار والتشغيل للفترة تحت التحليل، أي إعطاء حكم على التسيير المالي 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التنبؤ باحتمالات الفشل الذي يواجه المؤسسة في مختلف أنشطتها، وتوقع الفرص المتاحة أمامها والتي يمكن استثمارها.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بيان الوضع المالي للمؤسسة في القطاع الذي تنتمي له، من خلال مقارنتها بالمؤسسات المنافسة الرائدة.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3. أهمية التحليل المالي: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1750" indent="-317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عدة أطراف تهتم بالوضع المالي للمؤسسة، وتحرص على استخدام التحليل المالي لمعرفة ذلك: 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مساهمون ومستثمرون: </a:t>
            </a:r>
            <a:r>
              <a:rPr lang="ar-DZ" b="1" dirty="0" smtClean="0">
                <a:solidFill>
                  <a:schemeClr val="bg1"/>
                </a:solidFill>
              </a:rPr>
              <a:t>تقييم عائد الأموال المستثمرة ومخاطر الاستثمار في المؤسسة.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دائنون (بنوك وموردون): </a:t>
            </a:r>
            <a:r>
              <a:rPr lang="ar-DZ" b="1" dirty="0" smtClean="0">
                <a:solidFill>
                  <a:schemeClr val="bg1"/>
                </a:solidFill>
              </a:rPr>
              <a:t>التأكد من مدى قدرة المؤسسة على الوفاء بالتزاماتها نحوهم.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مصلحة الضرائب: </a:t>
            </a:r>
            <a:r>
              <a:rPr lang="ar-DZ" b="1" dirty="0" smtClean="0">
                <a:solidFill>
                  <a:schemeClr val="bg1"/>
                </a:solidFill>
              </a:rPr>
              <a:t>تحديد قيمة الضرائب المناسبة عبر معرفة النتائج الحقيقية.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إدارة المؤسسة: </a:t>
            </a:r>
            <a:r>
              <a:rPr lang="ar-DZ" b="1" dirty="0" smtClean="0">
                <a:solidFill>
                  <a:schemeClr val="bg1"/>
                </a:solidFill>
              </a:rPr>
              <a:t>تقييم قرارات الاستثمار والتمويل والتشغيل السابقة ، وبالتالي وضع الخطط المالية المستقبلية بشكل سليم. 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676400"/>
            <a:ext cx="8686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أ.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من حيث المحلل: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داخلي: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تقوم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به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 الإدارة المالية للمؤسسة،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خارجي: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تقوم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به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 أطراف أخرى مهتمة بالوضع المالي للمؤسسة كالمؤسسات المالية، كبار المساهمين، الدائنين والمستثمرون في السوق المالية.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457200"/>
            <a:ext cx="61612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4. </a:t>
            </a:r>
            <a:r>
              <a:rPr lang="ar-SA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أنواع التحليل</a:t>
            </a:r>
            <a:r>
              <a:rPr lang="ar-DZ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المالي:</a:t>
            </a: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" y="4038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ب.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من حيث الشمول: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شامل: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يخضع كافة أنشطة المؤسسة للتحليل المالي،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جزئي: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يقتصر على دراسة جزء من مجموع الأنشطة التي تمارسها 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أساليب التحليل المالي:</a:t>
            </a:r>
            <a:endParaRPr lang="fr-FR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447800"/>
          </a:xfrm>
        </p:spPr>
        <p:txBody>
          <a:bodyPr/>
          <a:lstStyle/>
          <a:p>
            <a:pPr marL="0" lvl="0" indent="398463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مقارنة الوضعية المالية للمؤسسة مع معدلات معيارية يتم اختيارها بناء على دراسات شاملة ومستمرة للقطاع من طرف مكاتب دراسات متخصصة.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0" y="1828800"/>
            <a:ext cx="3110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أ. تحليل مالي معياري:</a:t>
            </a:r>
          </a:p>
        </p:txBody>
      </p:sp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3706</TotalTime>
  <Words>2840</Words>
  <Application>Microsoft Office PowerPoint</Application>
  <PresentationFormat>Affichage à l'écran (4:3)</PresentationFormat>
  <Paragraphs>443</Paragraphs>
  <Slides>34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Apex</vt:lpstr>
      <vt:lpstr>Diapositive 1</vt:lpstr>
      <vt:lpstr>عناصر المحاضرة 02:</vt:lpstr>
      <vt:lpstr>1. تمهيد:</vt:lpstr>
      <vt:lpstr>1. تعريف التحليل المالي:</vt:lpstr>
      <vt:lpstr>Diapositive 5</vt:lpstr>
      <vt:lpstr>2. أهداف التحليل المالي:</vt:lpstr>
      <vt:lpstr>3. أهمية التحليل المالي:</vt:lpstr>
      <vt:lpstr>Diapositive 8</vt:lpstr>
      <vt:lpstr>5. أساليب التحليل المالي: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6. مراحل عملية التحليل المالي:</vt:lpstr>
      <vt:lpstr>مثال : دراسة ملف قرض من طرف البنك</vt:lpstr>
      <vt:lpstr>Diapositive 20</vt:lpstr>
      <vt:lpstr>7. مداخل التحليل المالي:</vt:lpstr>
      <vt:lpstr>Diapositive 22</vt:lpstr>
      <vt:lpstr>Diapositive 23</vt:lpstr>
      <vt:lpstr>Diapositive 24</vt:lpstr>
      <vt:lpstr>Diapositive 25</vt:lpstr>
      <vt:lpstr>Diapositive 26</vt:lpstr>
      <vt:lpstr>أ. تعريف الميزنية المالية:</vt:lpstr>
      <vt:lpstr>Diapositive 28</vt:lpstr>
      <vt:lpstr>ب. مكونات الميزانية المالية:</vt:lpstr>
      <vt:lpstr>Diapositive 30</vt:lpstr>
      <vt:lpstr>Diapositive 31</vt:lpstr>
      <vt:lpstr>Diapositive 32</vt:lpstr>
      <vt:lpstr>Diapositive 33</vt:lpstr>
      <vt:lpstr>ج. أهمية الميزانية المالية: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335</cp:revision>
  <dcterms:created xsi:type="dcterms:W3CDTF">2020-12-03T09:43:38Z</dcterms:created>
  <dcterms:modified xsi:type="dcterms:W3CDTF">2021-01-11T17:57:32Z</dcterms:modified>
</cp:coreProperties>
</file>