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3"/>
  </p:notesMasterIdLst>
  <p:sldIdLst>
    <p:sldId id="351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3" r:id="rId10"/>
    <p:sldId id="321" r:id="rId11"/>
    <p:sldId id="322" r:id="rId12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3668" autoAdjust="0"/>
  </p:normalViewPr>
  <p:slideViewPr>
    <p:cSldViewPr>
      <p:cViewPr varScale="1">
        <p:scale>
          <a:sx n="80" d="100"/>
          <a:sy n="80" d="100"/>
        </p:scale>
        <p:origin x="10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spcBef>
                <a:spcPct val="0"/>
              </a:spcBef>
              <a:buClrTx/>
              <a:buSzTx/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BB61DB-A526-40B0-A0D4-A46AE107A9A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39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B07EE3DB-6DEF-40D6-BEC0-29258C2A2FBA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CC29E9-90B9-4F2F-B0F0-7F018BCBB2D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AC5908-C31E-4C6D-B8B4-AB6489BBB1AF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6FAE9-05B8-4788-A91F-F088D52546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E83362-DFCB-4593-BFBE-E497348D60FA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B4008-AE3A-4837-B35B-C96975F65491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29B6D-B76B-462D-BA81-73E662CA6C53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E35FF-2751-417C-B8EA-BE0C77B1EE3B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A57CC-3E1D-4165-A53E-C907DC7F08B6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7873A-1528-4900-A663-0850EAE787D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14F5A-2755-4038-8396-7468718FDB78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FCCB4-C31A-4151-83DB-ED8B6AD5E9B9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2D71E53-31EE-4825-ACE1-D74087E03C7B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163A17B-A95D-4FC5-A35B-236DA7DCD68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3F8C4444-85C6-447B-9BD1-F12CDA5D6664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294BB9C-C4AB-4612-BD87-472DFE4A1E4F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4E137-E2B2-479D-ACCB-0C437DFF228C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D19BD-8BED-478B-BDE4-9C33C515271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E77053-109B-4508-A0E7-1C0A7D39808C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991A2-7BA0-40F0-873B-6C80AAF3C296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402DE2-1460-470F-8945-ED158DC252D4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67609-3448-446B-A2C8-415761410D85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99D40CB4-BC75-486B-B5B8-AF544F706206}" type="datetime1">
              <a:rPr lang="ar-SA" smtClean="0"/>
              <a:pPr>
                <a:defRPr/>
              </a:pPr>
              <a:t>29/02/1444</a:t>
            </a:fld>
            <a:endParaRPr lang="en-US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C7B2F8-6BEF-4424-A45C-06392B8E4FFE}" type="slidenum">
              <a:rPr lang="en-US" altLang="en-US" smtClean="0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2133600"/>
            <a:ext cx="7623175" cy="1752600"/>
          </a:xfrm>
        </p:spPr>
        <p:txBody>
          <a:bodyPr/>
          <a:lstStyle/>
          <a:p>
            <a:pPr rtl="0" eaLnBrk="1" hangingPunct="1"/>
            <a:r>
              <a:rPr lang="en-US" dirty="0" err="1" smtClean="0"/>
              <a:t>L’outil</a:t>
            </a:r>
            <a:r>
              <a:rPr lang="en-US" dirty="0" smtClean="0"/>
              <a:t> YACC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669BC-4058-4E18-B611-F686F319981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075" name="Rectangle 6"/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E676424-626C-48A1-B5B6-68B9B85991D9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1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Etude de cas: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>
            <a:normAutofit lnSpcReduction="10000"/>
          </a:bodyPr>
          <a:lstStyle/>
          <a:p>
            <a:pPr algn="l" rtl="0"/>
            <a:r>
              <a:rPr lang="fr-FR" sz="1400">
                <a:latin typeface="Times New Roman" pitchFamily="18" charset="0"/>
                <a:cs typeface="Times New Roman" pitchFamily="18" charset="0"/>
              </a:rPr>
              <a:t>Le source Lex du mini-interprète d'expressions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%{#include "global.h"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#include "calc.h"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#include &lt;stdlib.h&gt;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blancs    [ \t]+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chiffre   [0-9]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entier    {chiffre}+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exposant  [eE][+-]?{entier}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reel    {entier}("."{entier})?{exposant}?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{blancs}  { /* On ignore */ 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{reel}    {      yylval=atof(yytext);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      return(NB);    }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"+"   return(PLUS);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"-"   return(MOINS);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"*"   return(FOIS);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"/"   return(DIV);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"^"   return(PUIS);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"("   return(PAR_G);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")"   return(PAR_D);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"\n"  return(FIN);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D2CF1-9655-4587-A729-C7D72137859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6144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99A56E0-1FA1-4A66-BC7F-2489F78FFA0F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Le source Yacc du mini-interprète d'expressions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%{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#include "global.h"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#include &lt;stdio.h&gt;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#include &lt;stdlib.h&gt;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#include &lt;math.h&gt;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%}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NB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PLUS  MOINS FOIS  DIV  PUIS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PAR_G PAR_D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%token  FIN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%left PLUS  MOINS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%left FOIS  DIV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%left NEG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%right  PUIS</a:t>
            </a:r>
          </a:p>
          <a:p>
            <a:pPr algn="l" rtl="0">
              <a:buFont typeface="Wingdings" pitchFamily="2" charset="2"/>
              <a:buNone/>
            </a:pPr>
            <a:r>
              <a:rPr lang="en-US" sz="1400">
                <a:latin typeface="Times New Roman" pitchFamily="18" charset="0"/>
                <a:cs typeface="Times New Roman" pitchFamily="18" charset="0"/>
              </a:rPr>
              <a:t>%start Input</a:t>
            </a: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Input:    /* Vide */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  | Input Ligne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  ;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5CE2A-15DA-43E0-B3DE-20E404AFBCBC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246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907A9F4-CAEB-4F96-83DF-A93EE299ECCB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sp>
        <p:nvSpPr>
          <p:cNvPr id="62470" name="ZoneTexte 4"/>
          <p:cNvSpPr txBox="1">
            <a:spLocks noChangeArrowheads="1"/>
          </p:cNvSpPr>
          <p:nvPr/>
        </p:nvSpPr>
        <p:spPr bwMode="auto">
          <a:xfrm>
            <a:off x="4429125" y="1000125"/>
            <a:ext cx="4714875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fr-FR" sz="1400" dirty="0"/>
              <a:t>Ligne: FIN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| </a:t>
            </a:r>
            <a:r>
              <a:rPr lang="fr-FR" sz="1400" dirty="0" err="1"/>
              <a:t>Exp</a:t>
            </a:r>
            <a:r>
              <a:rPr lang="fr-FR" sz="1400" dirty="0"/>
              <a:t> FIN { printf("</a:t>
            </a:r>
            <a:r>
              <a:rPr lang="fr-FR" sz="1400" dirty="0" err="1"/>
              <a:t>Resultat</a:t>
            </a:r>
            <a:r>
              <a:rPr lang="fr-FR" sz="1400" dirty="0"/>
              <a:t> : %f\n",$1);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;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 err="1"/>
              <a:t>Exp</a:t>
            </a:r>
            <a:r>
              <a:rPr lang="fr-FR" sz="1400" dirty="0"/>
              <a:t>:  NB    { $$=$1;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PLUS </a:t>
            </a:r>
            <a:r>
              <a:rPr lang="fr-FR" sz="1400" dirty="0" err="1"/>
              <a:t>Exp</a:t>
            </a:r>
            <a:r>
              <a:rPr lang="fr-FR" sz="1400" dirty="0"/>
              <a:t> {$$=$1+$3;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MOINS </a:t>
            </a:r>
            <a:r>
              <a:rPr lang="fr-FR" sz="1400" dirty="0" err="1"/>
              <a:t>Exp</a:t>
            </a:r>
            <a:r>
              <a:rPr lang="fr-FR" sz="1400" dirty="0"/>
              <a:t> {$$=$1-$3;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FOIS </a:t>
            </a:r>
            <a:r>
              <a:rPr lang="fr-FR" sz="1400" dirty="0" err="1"/>
              <a:t>Exp</a:t>
            </a:r>
            <a:r>
              <a:rPr lang="fr-FR" sz="1400" dirty="0"/>
              <a:t> {$$=$1*$3;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DIV </a:t>
            </a:r>
            <a:r>
              <a:rPr lang="fr-FR" sz="1400" dirty="0" err="1"/>
              <a:t>Exp</a:t>
            </a:r>
            <a:r>
              <a:rPr lang="fr-FR" sz="1400" dirty="0"/>
              <a:t> {$$=$1/$3; 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MOINS </a:t>
            </a:r>
            <a:r>
              <a:rPr lang="fr-FR" sz="1400" dirty="0" err="1"/>
              <a:t>Exp</a:t>
            </a:r>
            <a:r>
              <a:rPr lang="fr-FR" sz="1400" dirty="0"/>
              <a:t> %</a:t>
            </a:r>
            <a:r>
              <a:rPr lang="fr-FR" sz="1400" dirty="0" err="1"/>
              <a:t>prec</a:t>
            </a:r>
            <a:r>
              <a:rPr lang="fr-FR" sz="1400" dirty="0"/>
              <a:t> NEG {$$=-$2;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</a:t>
            </a:r>
            <a:r>
              <a:rPr lang="fr-FR" sz="1400" dirty="0" err="1"/>
              <a:t>Exp</a:t>
            </a:r>
            <a:r>
              <a:rPr lang="fr-FR" sz="1400" dirty="0"/>
              <a:t> PUIS </a:t>
            </a:r>
            <a:r>
              <a:rPr lang="fr-FR" sz="1400" dirty="0" err="1"/>
              <a:t>Exp</a:t>
            </a:r>
            <a:r>
              <a:rPr lang="fr-FR" sz="1400" dirty="0"/>
              <a:t> {$$=</a:t>
            </a:r>
            <a:r>
              <a:rPr lang="fr-FR" sz="1400" dirty="0" err="1"/>
              <a:t>pow</a:t>
            </a:r>
            <a:r>
              <a:rPr lang="fr-FR" sz="1400" dirty="0"/>
              <a:t>($1,$3); 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     | PAR_G </a:t>
            </a:r>
            <a:r>
              <a:rPr lang="fr-FR" sz="1400" dirty="0" err="1"/>
              <a:t>Exp</a:t>
            </a:r>
            <a:r>
              <a:rPr lang="fr-FR" sz="1400" dirty="0"/>
              <a:t> PAR_D {$$=$2;}</a:t>
            </a: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fr-FR" sz="1400" dirty="0"/>
              <a:t>  </a:t>
            </a:r>
            <a:r>
              <a:rPr lang="en-US" sz="1400" dirty="0"/>
              <a:t>;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%%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int </a:t>
            </a:r>
            <a:r>
              <a:rPr lang="en-US" sz="1400" dirty="0" err="1"/>
              <a:t>yyerror</a:t>
            </a:r>
            <a:r>
              <a:rPr lang="en-US" sz="1400" dirty="0"/>
              <a:t>(char *s)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 {  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  </a:t>
            </a:r>
            <a:r>
              <a:rPr lang="en-US" sz="1400" dirty="0" err="1"/>
              <a:t>printf</a:t>
            </a:r>
            <a:r>
              <a:rPr lang="en-US" sz="1400" dirty="0"/>
              <a:t>("%s\</a:t>
            </a:r>
            <a:r>
              <a:rPr lang="en-US" sz="1400" dirty="0" err="1"/>
              <a:t>n",s</a:t>
            </a:r>
            <a:r>
              <a:rPr lang="en-US" sz="1400" dirty="0"/>
              <a:t>);</a:t>
            </a:r>
          </a:p>
          <a:p>
            <a:pPr>
              <a:buFont typeface="Wingdings" pitchFamily="2" charset="2"/>
              <a:buNone/>
            </a:pPr>
            <a:r>
              <a:rPr lang="en-US" sz="1400" dirty="0"/>
              <a:t> </a:t>
            </a:r>
            <a:r>
              <a:rPr lang="fr-FR" sz="1400" dirty="0"/>
              <a:t>}</a:t>
            </a:r>
          </a:p>
          <a:p>
            <a:pPr>
              <a:buFont typeface="Wingdings" pitchFamily="2" charset="2"/>
              <a:buNone/>
            </a:pPr>
            <a:r>
              <a:rPr lang="fr-FR" sz="1400" dirty="0" err="1"/>
              <a:t>int</a:t>
            </a:r>
            <a:r>
              <a:rPr lang="fr-FR" sz="1400" dirty="0"/>
              <a:t> main(</a:t>
            </a:r>
            <a:r>
              <a:rPr lang="fr-FR" sz="1400" dirty="0" err="1"/>
              <a:t>void</a:t>
            </a:r>
            <a:r>
              <a:rPr lang="fr-FR" sz="1400" dirty="0"/>
              <a:t>) </a:t>
            </a:r>
          </a:p>
          <a:p>
            <a:pPr>
              <a:buFont typeface="Wingdings" pitchFamily="2" charset="2"/>
              <a:buNone/>
            </a:pPr>
            <a:r>
              <a:rPr lang="fr-FR" sz="1400" dirty="0"/>
              <a:t>{  </a:t>
            </a:r>
          </a:p>
          <a:p>
            <a:pPr>
              <a:buFont typeface="Wingdings" pitchFamily="2" charset="2"/>
              <a:buNone/>
            </a:pPr>
            <a:r>
              <a:rPr lang="fr-FR" sz="1400" dirty="0" err="1"/>
              <a:t>yyparse</a:t>
            </a:r>
            <a:r>
              <a:rPr lang="fr-FR" sz="1400" dirty="0"/>
              <a:t>();</a:t>
            </a:r>
          </a:p>
          <a:p>
            <a:pPr>
              <a:buFont typeface="Wingdings" pitchFamily="2" charset="2"/>
              <a:buNone/>
            </a:pPr>
            <a:r>
              <a:rPr lang="fr-FR" sz="1400" dirty="0"/>
              <a:t>}</a:t>
            </a:r>
            <a:endParaRPr lang="ar-DZ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/>
            <a:r>
              <a:rPr lang="fr-FR" sz="1800"/>
              <a:t>Yacc est un outil logiciel qui permet de générer des analyseurs syntaxiques.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8C6E0-A731-4400-81BE-5DC189CFFBE4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325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97E0772-7CA5-4E9F-9FB6-CAF26F8C92CA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  <p:pic>
        <p:nvPicPr>
          <p:cNvPr id="5325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650" y="1643063"/>
            <a:ext cx="63246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La structure d’une spécification Yacc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endParaRPr lang="fr-FR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%{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	déclaration (en C) de variables, constantes, inclusions de fichiers, 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%}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déclarations des unités lexicales utilisées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déclarations de priorités et de types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%%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règles de production et actions sémantiques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%%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routines C et bloc principal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4DF85-2081-46E2-9126-782A954FBBA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427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B04D94FE-EE62-4CCA-A866-7350304F187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Partie Déclaration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La partie déclarations contient les déclarations "C" (entre %{ et %}) ainsi que la déclaration des noms de tokens :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	%token  name1 name2 ...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Les noms qui n'ont pas été déclarés en tant que "nom de token" sont considérés comme des non-terminaux. Lorsque les tokens correspondent à des opérateurs pour lesquels on souhaite spécifier une propriété d'associativité, on utilise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 right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à la place de token.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 : on écrira :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%left '+' '-'    /* addition et soustraction associatives a gauche */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%right '^'      /* exponentiation associative a droite */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C45CB-6BDA-4003-B7F1-BD4596B77DB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529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04A03E89-3148-42A9-9211-DD6006093A1B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Grammaire et actions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Les règles de production sont des suites d'instructions de la forme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non-terminal :  prod1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 |  prod2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       ...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 |  prodn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i="1">
                <a:latin typeface="Times New Roman" pitchFamily="18" charset="0"/>
                <a:cs typeface="Times New Roman" pitchFamily="18" charset="0"/>
              </a:rPr>
              <a:t>                               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Les actions sémantiques sont des instructions en C insérées dans les règles de production. Elles sont exécutées chaque fois qu'il y a réduction par la production associée.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 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G : S B 'X' {printf("mot reconnu");}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S : A {printf("réduction par A");} T {printf("réduction par T");} 'a'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E47AD-2030-40E1-A314-BB63C75004BA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6323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85353761-7B5E-4ADA-99D3-C0F77BF41ABD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29625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Le programme en C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	contenir le programme principal main() qui doit en général faire un appel à la fonction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yyparse()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qui est créée par Yacc, et il doit aussi contenir un : </a:t>
            </a:r>
            <a:r>
              <a:rPr lang="fr-FR" sz="1800" b="1">
                <a:latin typeface="Times New Roman" pitchFamily="18" charset="0"/>
                <a:cs typeface="Times New Roman" pitchFamily="18" charset="0"/>
              </a:rPr>
              <a:t>#include ``lex.yy.c''.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Communication avec l'analyseur lexical : yylval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fr-FR" sz="1800">
                <a:latin typeface="Times New Roman" pitchFamily="18" charset="0"/>
                <a:cs typeface="Times New Roman" pitchFamily="18" charset="0"/>
              </a:rPr>
              <a:t>Les analyseurs syntaxique et lexical peuvent communiquer entre eux par la variable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int </a:t>
            </a:r>
            <a:r>
              <a:rPr lang="fr-FR" sz="1800" b="1" i="1">
                <a:latin typeface="Times New Roman" pitchFamily="18" charset="0"/>
                <a:cs typeface="Times New Roman" pitchFamily="18" charset="0"/>
              </a:rPr>
              <a:t>yylval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fr-FR" sz="1800">
                <a:latin typeface="Times New Roman" pitchFamily="18" charset="0"/>
                <a:cs typeface="Times New Roman" pitchFamily="18" charset="0"/>
              </a:rPr>
              <a:t>Dans une action lexicale, l'instruction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return(ul)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permet de renvoyer à l'analyseur syntaxique l'unité lexicale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 dont sa valeur de peut être rangée dans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yylval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fr-FR" sz="1800">
                <a:latin typeface="Times New Roman" pitchFamily="18" charset="0"/>
                <a:cs typeface="Times New Roman" pitchFamily="18" charset="0"/>
              </a:rPr>
              <a:t>La variable yylval est de type YYSTYPE (déclaré dans la bibliothèque yacc/bison) qui est un </a:t>
            </a:r>
            <a:r>
              <a:rPr lang="fr-FR" sz="1800" i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par défaut. On peut changer ce type par: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#define YYSTYPE autre_type_C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Ou encore par :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%union {champs d'une union C}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qui déclarera  automatiquement YYSTYPE comme étant une telle union.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EC76C-71A5-444E-83C2-3AA44B2A143B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7347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E9844B82-8E86-4239-BF1F-D270BCCB7DBB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>
            <a:normAutofit lnSpcReduction="10000"/>
          </a:bodyPr>
          <a:lstStyle/>
          <a:p>
            <a:pPr algn="l" rtl="0">
              <a:buFont typeface="Wingdings" pitchFamily="2" charset="2"/>
              <a:buNone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exemple </a:t>
            </a:r>
            <a:endParaRPr lang="en-US" sz="1800" b="1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%union {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int entier;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double reel;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char * chaine; }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permet de stocker dans yylval à la fois des int, des double et des char *.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L'analyseur lexical pourra par exemple contenir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{nombre}  {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yylval.entier=atoi(yytext);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 return NOMBRE;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         }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Le type des lexèmes doit alors être précisé en utilisant les noms des champs de l'union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%token &lt;entier&gt; NOMBRE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%token &lt;chaine&gt; IDENT CHAINE COMMENT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On peut également typer des non-terminaux par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%type &lt;entier&gt; S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fr-FR" sz="1800">
                <a:latin typeface="Times New Roman" pitchFamily="18" charset="0"/>
                <a:cs typeface="Times New Roman" pitchFamily="18" charset="0"/>
              </a:rPr>
              <a:t>    %type &lt;chaine&gt; expr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55CC9-7E99-4DEC-9B96-4FE880E500E4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58371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43E5C55D-A890-41D6-9E5C-C3FC8235A3C9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/>
            <a:r>
              <a:rPr lang="fr-FR" sz="1800" b="1">
                <a:latin typeface="Times New Roman" pitchFamily="18" charset="0"/>
                <a:cs typeface="Times New Roman" pitchFamily="18" charset="0"/>
              </a:rPr>
              <a:t>Variables, fonctions et actions prédéfinies </a:t>
            </a:r>
          </a:p>
          <a:p>
            <a:pPr algn="l" rtl="0">
              <a:buFont typeface="Wingdings" pitchFamily="2" charset="2"/>
              <a:buNone/>
            </a:pP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YYPARSE()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appel de l'analyseur  syntaxique.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YYACCEPT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instruction permettant de stopper l'analyseur syntaxique.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YYABORT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instruction qui permet également de stopper l'analyseur. yyparse retourne alors 1, ce qui peut être utilisé pour signifier l'echec de l'analyseur.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main()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le main par défaut se contente d'appeler yyparse(). L'utilisateur peut écrire sa propre main dans la partie du bloc principal.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Garamond" pitchFamily="18" charset="0"/>
              <a:buAutoNum type="arabicPeriod"/>
            </a:pPr>
            <a:r>
              <a:rPr lang="fr-FR" sz="1800" b="1">
                <a:latin typeface="Times New Roman" pitchFamily="18" charset="0"/>
                <a:cs typeface="Times New Roman" pitchFamily="18" charset="0"/>
              </a:rPr>
              <a:t>%start non-terminal</a:t>
            </a:r>
            <a:r>
              <a:rPr lang="fr-FR" sz="1800">
                <a:latin typeface="Times New Roman" pitchFamily="18" charset="0"/>
                <a:cs typeface="Times New Roman" pitchFamily="18" charset="0"/>
              </a:rPr>
              <a:t> : action pour signifier quel non-terminal est l'axiome. Par défaut, c'est le premier décrit dans les règles de production.  </a:t>
            </a:r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3324B-626B-491B-92BE-D75BD52184B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9395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319173-2FB8-4788-BC87-6E8C9C5E6445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01050" cy="722312"/>
          </a:xfrm>
        </p:spPr>
        <p:txBody>
          <a:bodyPr/>
          <a:lstStyle/>
          <a:p>
            <a:r>
              <a:rPr lang="fr-FR" sz="3600" b="1">
                <a:latin typeface="Times New Roman" pitchFamily="18" charset="0"/>
                <a:cs typeface="Times New Roman" pitchFamily="18" charset="0"/>
              </a:rPr>
              <a:t>YACC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28688"/>
            <a:ext cx="8401050" cy="5214937"/>
          </a:xfrm>
        </p:spPr>
        <p:txBody>
          <a:bodyPr/>
          <a:lstStyle/>
          <a:p>
            <a:pPr algn="l" rtl="0">
              <a:buFont typeface="Wingdings" pitchFamily="2" charset="2"/>
              <a:buNone/>
            </a:pPr>
            <a:r>
              <a:rPr lang="fr-FR" sz="1500" b="1">
                <a:latin typeface="Times New Roman" pitchFamily="18" charset="0"/>
                <a:cs typeface="Times New Roman" pitchFamily="18" charset="0"/>
              </a:rPr>
              <a:t>Exemple : </a:t>
            </a:r>
            <a:r>
              <a:rPr lang="fr-FR" sz="1500">
                <a:latin typeface="Times New Roman" pitchFamily="18" charset="0"/>
                <a:cs typeface="Times New Roman" pitchFamily="18" charset="0"/>
              </a:rPr>
              <a:t>Soit  la grammaire: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  <a:cs typeface="Times New Roman" pitchFamily="18" charset="0"/>
              </a:rPr>
              <a:t>S →aSbS, S → aSb, S →abS, S→ab</a:t>
            </a: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%token PVIRG PARO PARF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s0 :	exp PVIRG {printf("fini\n"); exit(0);}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       	 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exp:     PARO exp PARF exp {printf(" regle1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|PARO exp PARF {printf(" regle2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|PARO PARF exp {printf(" regle3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|PARO PARF {printf(" regle4 \n");}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%%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#include &lt;ctype.h&gt;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#include &lt;stdio.h&gt;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#include "lex.yy.c"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main(){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yyparse();}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yyerror(char *s){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None/>
            </a:pPr>
            <a:r>
              <a:rPr lang="en-US" sz="1500" i="1">
                <a:latin typeface="Times New Roman" pitchFamily="18" charset="0"/>
                <a:cs typeface="Times New Roman" pitchFamily="18" charset="0"/>
              </a:rPr>
              <a:t>	printf ("%s\n",s);}</a:t>
            </a:r>
            <a:endParaRPr lang="en-US" sz="150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4EC55-69DA-473B-A8EB-F51F5E48446B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0419" name="Espace réservé du numéro de diapositive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5A82F94-7846-4C8F-AD7B-34DD18784058}" type="slidenum">
              <a:rPr lang="ar-SA" altLang="en-US" sz="1200">
                <a:latin typeface="Garamond" pitchFamily="18" charset="0"/>
                <a:cs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22941</TotalTime>
  <Words>567</Words>
  <Application>Microsoft Office PowerPoint</Application>
  <PresentationFormat>Affichage à l'écran (4:3)</PresentationFormat>
  <Paragraphs>181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Garamond</vt:lpstr>
      <vt:lpstr>Georgia</vt:lpstr>
      <vt:lpstr>Times New Roman</vt:lpstr>
      <vt:lpstr>Trebuchet MS</vt:lpstr>
      <vt:lpstr>Wingdings</vt:lpstr>
      <vt:lpstr>Wingdings 2</vt:lpstr>
      <vt:lpstr>Urbain</vt:lpstr>
      <vt:lpstr>L’outil YACC</vt:lpstr>
      <vt:lpstr>YACC</vt:lpstr>
      <vt:lpstr>YACC</vt:lpstr>
      <vt:lpstr>YACC</vt:lpstr>
      <vt:lpstr>YACC</vt:lpstr>
      <vt:lpstr>YACC</vt:lpstr>
      <vt:lpstr>YACC</vt:lpstr>
      <vt:lpstr>YACC</vt:lpstr>
      <vt:lpstr>YACC</vt:lpstr>
      <vt:lpstr>Etude de cas:</vt:lpstr>
      <vt:lpstr>YACC</vt:lpstr>
    </vt:vector>
  </TitlesOfParts>
  <Company>meadi.corp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nadjib</dc:creator>
  <cp:lastModifiedBy>noui</cp:lastModifiedBy>
  <cp:revision>266</cp:revision>
  <dcterms:created xsi:type="dcterms:W3CDTF">2010-10-17T19:55:10Z</dcterms:created>
  <dcterms:modified xsi:type="dcterms:W3CDTF">2022-09-25T13:21:12Z</dcterms:modified>
</cp:coreProperties>
</file>