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71" r:id="rId4"/>
    <p:sldId id="272" r:id="rId5"/>
    <p:sldId id="269" r:id="rId6"/>
    <p:sldId id="27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577F2B3-0754-4364-9682-76D95A9495EC}" type="datetimeFigureOut">
              <a:rPr lang="fr-FR" smtClean="0"/>
              <a:pPr/>
              <a:t>15/06/2019</a:t>
            </a:fld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E1818EE-B4A7-4934-B29D-AF32A85354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/>
          <a:lstStyle/>
          <a:p>
            <a:pPr rtl="1"/>
            <a:endParaRPr lang="ar-DZ" sz="6600" b="1" u="sng" dirty="0" smtClean="0"/>
          </a:p>
          <a:p>
            <a:pPr rtl="1"/>
            <a:endParaRPr lang="ar-DZ" sz="6600" b="1" u="sng" dirty="0" smtClean="0"/>
          </a:p>
          <a:p>
            <a:pPr rtl="1"/>
            <a:r>
              <a:rPr lang="fr-FR" sz="6600" b="1" dirty="0" smtClean="0"/>
              <a:t> </a:t>
            </a:r>
            <a:r>
              <a:rPr lang="ar-DZ" sz="6600" b="1" u="sng" dirty="0" smtClean="0"/>
              <a:t>المدونات الأخلاقية في منظمات الأعمال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>
            <a:normAutofit/>
          </a:bodyPr>
          <a:lstStyle/>
          <a:p>
            <a:pPr rtl="1"/>
            <a:r>
              <a:rPr lang="ar-DZ" sz="4000" u="sng" dirty="0" smtClean="0"/>
              <a:t>1- </a:t>
            </a:r>
            <a:r>
              <a:rPr lang="ar-DZ" b="1" u="sng" dirty="0" smtClean="0"/>
              <a:t>أخلاقيات المهنة : </a:t>
            </a:r>
            <a:endParaRPr lang="fr-FR" u="sng" dirty="0" smtClean="0"/>
          </a:p>
          <a:p>
            <a:pPr rtl="1"/>
            <a:r>
              <a:rPr lang="ar-DZ" dirty="0" smtClean="0"/>
              <a:t>و يجسدها السلوك الأخلاقي القويم  من خلال عدد من العناصر منها: </a:t>
            </a:r>
            <a:endParaRPr lang="fr-FR" dirty="0" smtClean="0"/>
          </a:p>
          <a:p>
            <a:pPr lvl="0" rtl="1"/>
            <a:r>
              <a:rPr lang="fr-FR" dirty="0" smtClean="0"/>
              <a:t>*</a:t>
            </a:r>
            <a:r>
              <a:rPr lang="ar-DZ" dirty="0" smtClean="0"/>
              <a:t>المؤازرة وتقديم العون للآخرين. </a:t>
            </a:r>
            <a:r>
              <a:rPr lang="fr-FR" dirty="0" smtClean="0"/>
              <a:t>)</a:t>
            </a:r>
            <a:r>
              <a:rPr lang="ar-DZ" u="sng" dirty="0" smtClean="0"/>
              <a:t>معنى الحياة تولستوي)</a:t>
            </a:r>
            <a:endParaRPr lang="fr-FR" u="sng" dirty="0" smtClean="0"/>
          </a:p>
          <a:p>
            <a:pPr lvl="0" rtl="1"/>
            <a:r>
              <a:rPr lang="fr-FR" dirty="0" smtClean="0"/>
              <a:t>* </a:t>
            </a:r>
            <a:r>
              <a:rPr lang="ar-DZ" dirty="0" smtClean="0"/>
              <a:t>الاعتراف بالخطـأ والقدرة على تغيير المواقف الخاطئة </a:t>
            </a:r>
            <a:r>
              <a:rPr lang="ar-DZ" u="sng" dirty="0" smtClean="0"/>
              <a:t>(قول الشافعي) </a:t>
            </a:r>
            <a:endParaRPr lang="fr-FR" u="sng" dirty="0" smtClean="0"/>
          </a:p>
          <a:p>
            <a:pPr lvl="0" rtl="1"/>
            <a:r>
              <a:rPr lang="fr-FR" dirty="0" smtClean="0"/>
              <a:t>*</a:t>
            </a:r>
            <a:r>
              <a:rPr lang="ar-DZ" dirty="0" smtClean="0"/>
              <a:t>الصفح والاعتذار والتسامح. </a:t>
            </a:r>
            <a:r>
              <a:rPr lang="ar-DZ" u="sng" dirty="0" smtClean="0"/>
              <a:t>(اذهبوا فانتم الطلقاء)</a:t>
            </a:r>
            <a:endParaRPr lang="fr-FR" u="sng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>
            <a:normAutofit/>
          </a:bodyPr>
          <a:lstStyle/>
          <a:p>
            <a:r>
              <a:rPr lang="ar-DZ" b="1" u="sng" dirty="0" smtClean="0"/>
              <a:t>2- تصاريح قيم الشركة. </a:t>
            </a:r>
            <a:endParaRPr lang="fr-FR" u="sng" dirty="0" smtClean="0"/>
          </a:p>
          <a:p>
            <a:endParaRPr lang="ar-DZ" dirty="0" smtClean="0"/>
          </a:p>
          <a:p>
            <a:r>
              <a:rPr lang="ar-DZ" dirty="0" smtClean="0"/>
              <a:t>و تتضمن قيم الشركة المقدمة لصورة ملخصة عن أولوياتها للجمهور والمجتمع وأصحاب المصالح وحتى العاملين بها.</a:t>
            </a:r>
          </a:p>
          <a:p>
            <a:r>
              <a:rPr lang="ar-DZ" b="1" u="sng" dirty="0" smtClean="0"/>
              <a:t> </a:t>
            </a:r>
            <a:r>
              <a:rPr lang="fr-FR" b="1" u="sng" dirty="0" smtClean="0"/>
              <a:t>Sony </a:t>
            </a:r>
            <a:r>
              <a:rPr lang="ar-DZ" b="1" u="sng" dirty="0" smtClean="0"/>
              <a:t>مثلا شركة</a:t>
            </a:r>
          </a:p>
          <a:p>
            <a:pPr marL="514350" lvl="0" indent="-514350" rtl="1">
              <a:buFont typeface="+mj-lt"/>
              <a:buAutoNum type="arabicParenR"/>
            </a:pPr>
            <a:r>
              <a:rPr lang="ar-DZ" dirty="0" smtClean="0"/>
              <a:t>الارتقاء بالثقافة اليابانية والمكانة الوطنية .</a:t>
            </a:r>
          </a:p>
          <a:p>
            <a:pPr marL="514350" indent="-514350" rtl="1">
              <a:buFont typeface="+mj-lt"/>
              <a:buAutoNum type="arabicParenR"/>
            </a:pPr>
            <a:r>
              <a:rPr lang="ar-DZ" dirty="0" smtClean="0"/>
              <a:t>أن تكون ريادية لا تتبع الآخرين ،  أعمل المستحيل </a:t>
            </a:r>
            <a:endParaRPr lang="fr-FR" dirty="0" smtClean="0"/>
          </a:p>
          <a:p>
            <a:pPr marL="514350" indent="-514350" rtl="1">
              <a:buFont typeface="+mj-lt"/>
              <a:buAutoNum type="arabicParenR"/>
            </a:pPr>
            <a:r>
              <a:rPr lang="ar-DZ" dirty="0" smtClean="0"/>
              <a:t>تشجيع القدرة والإبداع الفرديين</a:t>
            </a:r>
          </a:p>
          <a:p>
            <a:r>
              <a:rPr lang="ar-DZ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>
            <a:normAutofit lnSpcReduction="10000"/>
          </a:bodyPr>
          <a:lstStyle/>
          <a:p>
            <a:pPr algn="r" rtl="1"/>
            <a:r>
              <a:rPr lang="ar-DZ" sz="4000" dirty="0" smtClean="0"/>
              <a:t> </a:t>
            </a:r>
            <a:r>
              <a:rPr lang="ar-DZ" sz="4000" b="1" u="sng" dirty="0" smtClean="0"/>
              <a:t>3- المدونات الأخلاقية: </a:t>
            </a:r>
            <a:endParaRPr lang="fr-FR" sz="4000" u="sng" dirty="0" smtClean="0"/>
          </a:p>
          <a:p>
            <a:pPr rtl="1"/>
            <a:r>
              <a:rPr lang="ar-DZ" sz="4000" b="1" dirty="0" smtClean="0">
                <a:solidFill>
                  <a:srgbClr val="FF0000"/>
                </a:solidFill>
              </a:rPr>
              <a:t>هي وثيقة تصدرها المنظمة تتضمن مجموعة القيم والمبادئ التي تلزم بها المؤسسة. </a:t>
            </a:r>
          </a:p>
          <a:p>
            <a:pPr rtl="1"/>
            <a:r>
              <a:rPr lang="ar-DZ" sz="4000" b="1" dirty="0" smtClean="0"/>
              <a:t>وهي تتضمن عموما المبادئ </a:t>
            </a:r>
            <a:r>
              <a:rPr lang="ar-DZ" sz="4000" b="1" dirty="0" err="1" smtClean="0"/>
              <a:t>الاساسية</a:t>
            </a:r>
            <a:r>
              <a:rPr lang="ar-DZ" sz="4000" b="1" dirty="0" smtClean="0"/>
              <a:t>، حقوق وواجبات </a:t>
            </a:r>
            <a:r>
              <a:rPr lang="ar-DZ" sz="4000" b="1" dirty="0" err="1" smtClean="0"/>
              <a:t>الاعضاء</a:t>
            </a:r>
            <a:r>
              <a:rPr lang="ar-DZ" sz="4000" b="1" dirty="0" smtClean="0"/>
              <a:t>. </a:t>
            </a:r>
            <a:endParaRPr lang="fr-FR" sz="4000" dirty="0" smtClean="0"/>
          </a:p>
          <a:p>
            <a:pPr rtl="1"/>
            <a:r>
              <a:rPr lang="ar-DZ" sz="4000" b="1" dirty="0" smtClean="0"/>
              <a:t>أسس العديد من المهنيين مدونات </a:t>
            </a:r>
            <a:r>
              <a:rPr lang="ar-DZ" sz="4000" b="1" dirty="0" err="1" smtClean="0"/>
              <a:t>اخلاقية</a:t>
            </a:r>
            <a:r>
              <a:rPr lang="ar-DZ" sz="4000" b="1" dirty="0" smtClean="0"/>
              <a:t> خاصة بمهنهم </a:t>
            </a:r>
            <a:r>
              <a:rPr lang="ar-DZ" sz="4000" b="1" dirty="0" err="1" smtClean="0"/>
              <a:t>كالاطباء</a:t>
            </a:r>
            <a:r>
              <a:rPr lang="ar-DZ" sz="4000" b="1" dirty="0" smtClean="0"/>
              <a:t>، المهندسين المعماريين، المحامين، الموثقين، الصيادلة، المحضرين القضائيين، القضاة، الصحفيين، الجامعة.... </a:t>
            </a:r>
            <a:endParaRPr lang="fr-FR" sz="4000" dirty="0" smtClean="0"/>
          </a:p>
          <a:p>
            <a:pPr rtl="1"/>
            <a:r>
              <a:rPr lang="ar-DZ" sz="4000" b="1" dirty="0" smtClean="0"/>
              <a:t>ماذا عن </a:t>
            </a:r>
            <a:r>
              <a:rPr lang="ar-DZ" sz="4000" b="1" dirty="0" err="1" smtClean="0"/>
              <a:t>السياسين</a:t>
            </a:r>
            <a:r>
              <a:rPr lang="ar-DZ" sz="4000" b="1" dirty="0" smtClean="0"/>
              <a:t>؟؟؟</a:t>
            </a:r>
            <a:endParaRPr lang="fr-FR" sz="4000" dirty="0" smtClean="0"/>
          </a:p>
          <a:p>
            <a:pPr rtl="1"/>
            <a:endParaRPr lang="fr-FR" sz="4000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/>
          <a:lstStyle/>
          <a:p>
            <a:pPr algn="r" rtl="1"/>
            <a:r>
              <a:rPr lang="ar-DZ" sz="4000" b="1" u="sng" dirty="0" smtClean="0"/>
              <a:t>4- أنواع المدونات :</a:t>
            </a:r>
            <a:r>
              <a:rPr lang="ar-DZ" sz="4000" u="sng" dirty="0" smtClean="0"/>
              <a:t> </a:t>
            </a:r>
            <a:endParaRPr lang="fr-FR" sz="4000" u="sng" dirty="0" smtClean="0"/>
          </a:p>
          <a:p>
            <a:pPr algn="r" rtl="1"/>
            <a:r>
              <a:rPr lang="ar-DZ" sz="4000" dirty="0" smtClean="0"/>
              <a:t>يمكن الحديث هنا عن نوعين أساسيين هما : </a:t>
            </a:r>
            <a:endParaRPr lang="fr-FR" sz="4000" dirty="0" smtClean="0"/>
          </a:p>
          <a:p>
            <a:pPr lvl="1" algn="r" rtl="1">
              <a:buFont typeface="Wingdings" pitchFamily="2" charset="2"/>
              <a:buChar char="ü"/>
            </a:pPr>
            <a:r>
              <a:rPr lang="ar-DZ" sz="4000" dirty="0" smtClean="0"/>
              <a:t>المدونة الأخلاقية القائمة على أساس </a:t>
            </a:r>
            <a:r>
              <a:rPr lang="ar-DZ" sz="4000" b="1" u="sng" dirty="0" smtClean="0"/>
              <a:t>الإذعان</a:t>
            </a:r>
            <a:r>
              <a:rPr lang="ar-DZ" sz="4000" dirty="0" smtClean="0"/>
              <a:t> والتي يتم فيها التركيز على الجوانب القانونية والمعايير التي تمنع السلوك </a:t>
            </a:r>
            <a:r>
              <a:rPr lang="ar-DZ" sz="4000" dirty="0" err="1" smtClean="0"/>
              <a:t>اللاأخلاقي</a:t>
            </a:r>
            <a:r>
              <a:rPr lang="ar-DZ" sz="4000" dirty="0" smtClean="0"/>
              <a:t> . </a:t>
            </a:r>
            <a:endParaRPr lang="fr-FR" sz="4000" dirty="0" smtClean="0"/>
          </a:p>
          <a:p>
            <a:pPr lvl="1" algn="r" rtl="1">
              <a:buFont typeface="Wingdings" pitchFamily="2" charset="2"/>
              <a:buChar char="ü"/>
            </a:pPr>
            <a:r>
              <a:rPr lang="ar-DZ" sz="4000" dirty="0" smtClean="0"/>
              <a:t>المدونات القائمة على أساس </a:t>
            </a:r>
            <a:r>
              <a:rPr lang="ar-DZ" sz="4000" b="1" u="sng" dirty="0" smtClean="0"/>
              <a:t>النزاهة</a:t>
            </a:r>
            <a:r>
              <a:rPr lang="fr-FR" sz="4000" b="1" u="sng" dirty="0" smtClean="0"/>
              <a:t> </a:t>
            </a:r>
            <a:r>
              <a:rPr lang="ar-DZ" sz="4000" dirty="0" smtClean="0"/>
              <a:t>: وهي التي تعمل على تعزيز القيم التنظيمية وخلق بيئة ومناخ يدعم السلوك الأخلاقي القويم.</a:t>
            </a:r>
            <a:endParaRPr lang="fr-FR" sz="40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501122" cy="6143668"/>
          </a:xfrm>
        </p:spPr>
        <p:txBody>
          <a:bodyPr/>
          <a:lstStyle/>
          <a:p>
            <a:pPr algn="r" rtl="1"/>
            <a:r>
              <a:rPr lang="ar-DZ" sz="4000" b="1" dirty="0" smtClean="0"/>
              <a:t>5 -عيوب وسلبيات المدونات الأخلاقية: </a:t>
            </a:r>
            <a:endParaRPr lang="fr-FR" sz="4000" dirty="0" smtClean="0"/>
          </a:p>
          <a:p>
            <a:pPr lvl="0" algn="l" rtl="1">
              <a:buFont typeface="Wingdings" pitchFamily="2" charset="2"/>
              <a:buChar char="ü"/>
            </a:pPr>
            <a:endParaRPr lang="en-US" sz="4000" b="1" i="1" dirty="0" smtClean="0"/>
          </a:p>
          <a:p>
            <a:pPr lvl="0" algn="l" rtl="1">
              <a:buFont typeface="Wingdings" pitchFamily="2" charset="2"/>
              <a:buChar char="ü"/>
            </a:pPr>
            <a:r>
              <a:rPr lang="en-US" sz="4000" b="1" i="1" dirty="0" smtClean="0"/>
              <a:t>Le </a:t>
            </a:r>
            <a:r>
              <a:rPr lang="en-US" sz="4000" b="1" i="1" dirty="0" err="1" smtClean="0"/>
              <a:t>décalage</a:t>
            </a:r>
            <a:r>
              <a:rPr lang="en-US" sz="4000" b="1" i="1" dirty="0" smtClean="0"/>
              <a:t> entre le </a:t>
            </a:r>
            <a:r>
              <a:rPr lang="en-US" sz="4000" b="1" i="1" dirty="0" err="1" smtClean="0"/>
              <a:t>discours</a:t>
            </a:r>
            <a:r>
              <a:rPr lang="en-US" sz="4000" b="1" i="1" dirty="0" smtClean="0"/>
              <a:t> et les </a:t>
            </a:r>
            <a:r>
              <a:rPr lang="en-US" sz="4000" b="1" i="1" dirty="0" err="1" smtClean="0"/>
              <a:t>faits</a:t>
            </a:r>
            <a:endParaRPr lang="en-US" sz="4000" b="1" i="1" dirty="0" smtClean="0"/>
          </a:p>
          <a:p>
            <a:pPr lvl="0" rtl="1"/>
            <a:r>
              <a:rPr lang="ar-DZ" sz="4000" dirty="0" smtClean="0"/>
              <a:t>فالمدونة الأخلاقية معرضة لأن تكون مجرد شعارات براقة </a:t>
            </a:r>
            <a:r>
              <a:rPr lang="ar-DZ" sz="4000" dirty="0" err="1" smtClean="0"/>
              <a:t>مرفوعه</a:t>
            </a:r>
            <a:r>
              <a:rPr lang="ar-DZ" sz="4000" dirty="0" smtClean="0"/>
              <a:t> لتلميع صورة الشركة ، دون أن تقدم صورة حقيقيته لواقع الممارسات داخل الشركة. </a:t>
            </a:r>
            <a:r>
              <a:rPr lang="fr-FR" sz="4000" dirty="0" smtClean="0"/>
              <a:t>Total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557</TotalTime>
  <Words>144</Words>
  <Application>Microsoft Office PowerPoint</Application>
  <PresentationFormat>Affichage à l'écran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Fonderie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yoyo</dc:creator>
  <cp:lastModifiedBy>Pc</cp:lastModifiedBy>
  <cp:revision>61</cp:revision>
  <dcterms:created xsi:type="dcterms:W3CDTF">2015-03-25T16:02:27Z</dcterms:created>
  <dcterms:modified xsi:type="dcterms:W3CDTF">2019-06-15T16:34:53Z</dcterms:modified>
</cp:coreProperties>
</file>