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6" r:id="rId3"/>
    <p:sldId id="265" r:id="rId4"/>
    <p:sldId id="264" r:id="rId5"/>
    <p:sldId id="263" r:id="rId6"/>
    <p:sldId id="262" r:id="rId7"/>
    <p:sldId id="258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08C2E-5F77-476C-AF63-7E1C784C3D86}" type="datetimeFigureOut">
              <a:rPr lang="fr-FR" smtClean="0"/>
              <a:pPr/>
              <a:t>15/02/2018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0B193-D0BD-4112-97D4-45B1C91137C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08C2E-5F77-476C-AF63-7E1C784C3D86}" type="datetimeFigureOut">
              <a:rPr lang="fr-FR" smtClean="0"/>
              <a:pPr/>
              <a:t>15/02/2018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0B193-D0BD-4112-97D4-45B1C91137C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08C2E-5F77-476C-AF63-7E1C784C3D86}" type="datetimeFigureOut">
              <a:rPr lang="fr-FR" smtClean="0"/>
              <a:pPr/>
              <a:t>15/02/2018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0B193-D0BD-4112-97D4-45B1C91137C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08C2E-5F77-476C-AF63-7E1C784C3D86}" type="datetimeFigureOut">
              <a:rPr lang="fr-FR" smtClean="0"/>
              <a:pPr/>
              <a:t>15/02/2018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0B193-D0BD-4112-97D4-45B1C91137C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08C2E-5F77-476C-AF63-7E1C784C3D86}" type="datetimeFigureOut">
              <a:rPr lang="fr-FR" smtClean="0"/>
              <a:pPr/>
              <a:t>15/02/2018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0D70B193-D0BD-4112-97D4-45B1C91137C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08C2E-5F77-476C-AF63-7E1C784C3D86}" type="datetimeFigureOut">
              <a:rPr lang="fr-FR" smtClean="0"/>
              <a:pPr/>
              <a:t>15/02/2018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0B193-D0BD-4112-97D4-45B1C91137C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08C2E-5F77-476C-AF63-7E1C784C3D86}" type="datetimeFigureOut">
              <a:rPr lang="fr-FR" smtClean="0"/>
              <a:pPr/>
              <a:t>15/02/2018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0B193-D0BD-4112-97D4-45B1C91137C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08C2E-5F77-476C-AF63-7E1C784C3D86}" type="datetimeFigureOut">
              <a:rPr lang="fr-FR" smtClean="0"/>
              <a:pPr/>
              <a:t>15/02/2018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0B193-D0BD-4112-97D4-45B1C91137C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08C2E-5F77-476C-AF63-7E1C784C3D86}" type="datetimeFigureOut">
              <a:rPr lang="fr-FR" smtClean="0"/>
              <a:pPr/>
              <a:t>15/02/2018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0B193-D0BD-4112-97D4-45B1C91137C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08C2E-5F77-476C-AF63-7E1C784C3D86}" type="datetimeFigureOut">
              <a:rPr lang="fr-FR" smtClean="0"/>
              <a:pPr/>
              <a:t>15/02/2018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0B193-D0BD-4112-97D4-45B1C91137C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fr-F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Cliquez sur l'icône pour ajouter une image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08C2E-5F77-476C-AF63-7E1C784C3D86}" type="datetimeFigureOut">
              <a:rPr lang="fr-FR" smtClean="0"/>
              <a:pPr/>
              <a:t>15/02/2018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0B193-D0BD-4112-97D4-45B1C91137C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8908C2E-5F77-476C-AF63-7E1C784C3D86}" type="datetimeFigureOut">
              <a:rPr lang="fr-FR" smtClean="0"/>
              <a:pPr/>
              <a:t>15/02/2018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D70B193-D0BD-4112-97D4-45B1C91137C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14282" y="142852"/>
            <a:ext cx="8715436" cy="6500858"/>
          </a:xfrm>
        </p:spPr>
        <p:txBody>
          <a:bodyPr>
            <a:normAutofit/>
          </a:bodyPr>
          <a:lstStyle/>
          <a:p>
            <a:pPr rtl="1"/>
            <a:endParaRPr lang="ar-DZ" sz="9600" b="1" dirty="0" smtClean="0">
              <a:solidFill>
                <a:srgbClr val="FF0000"/>
              </a:solidFill>
            </a:endParaRPr>
          </a:p>
          <a:p>
            <a:pPr rtl="1"/>
            <a:r>
              <a:rPr lang="ar-DZ" sz="9600" b="1" dirty="0" smtClean="0">
                <a:solidFill>
                  <a:srgbClr val="FF0000"/>
                </a:solidFill>
              </a:rPr>
              <a:t>جرائم الفساد </a:t>
            </a:r>
            <a:r>
              <a:rPr lang="ar-DZ" sz="9600" b="1" dirty="0" err="1" smtClean="0">
                <a:solidFill>
                  <a:srgbClr val="FF0000"/>
                </a:solidFill>
              </a:rPr>
              <a:t>الاداري</a:t>
            </a:r>
            <a:endParaRPr lang="fr-FR" sz="9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14282" y="142852"/>
            <a:ext cx="8715436" cy="6500858"/>
          </a:xfrm>
        </p:spPr>
        <p:txBody>
          <a:bodyPr>
            <a:normAutofit fontScale="92500" lnSpcReduction="10000"/>
          </a:bodyPr>
          <a:lstStyle/>
          <a:p>
            <a:pPr algn="r" rtl="1"/>
            <a:r>
              <a:rPr lang="ar-DZ" sz="3600" b="1" u="sng" dirty="0" smtClean="0"/>
              <a:t>تعريف الصفقة </a:t>
            </a:r>
            <a:r>
              <a:rPr lang="ar-DZ" sz="3600" b="1" u="sng" dirty="0"/>
              <a:t>العمومية </a:t>
            </a:r>
            <a:r>
              <a:rPr lang="ar-DZ" sz="3600" dirty="0"/>
              <a:t>هي </a:t>
            </a:r>
            <a:r>
              <a:rPr lang="ar-SA" sz="3600" dirty="0"/>
              <a:t>«</a:t>
            </a:r>
            <a:r>
              <a:rPr lang="ar-SA" sz="3600" b="1" dirty="0"/>
              <a:t> </a:t>
            </a:r>
            <a:r>
              <a:rPr lang="ar-SA" sz="3600" dirty="0"/>
              <a:t>الصفقات </a:t>
            </a:r>
            <a:r>
              <a:rPr lang="ar-SA" sz="3600" dirty="0" smtClean="0"/>
              <a:t>العمومية</a:t>
            </a:r>
            <a:r>
              <a:rPr lang="fr-FR" sz="3600" dirty="0" smtClean="0"/>
              <a:t> </a:t>
            </a:r>
            <a:r>
              <a:rPr lang="ar-DZ" sz="3600" dirty="0" smtClean="0"/>
              <a:t>هي</a:t>
            </a:r>
            <a:r>
              <a:rPr lang="ar-SA" sz="3600" dirty="0" smtClean="0"/>
              <a:t> </a:t>
            </a:r>
            <a:r>
              <a:rPr lang="ar-SA" sz="3600" dirty="0"/>
              <a:t>عقود مكتوبة  تبرم قصد إنجاز الأشغال واقتناء المواد </a:t>
            </a:r>
            <a:r>
              <a:rPr lang="ar-SA" sz="3600" dirty="0" err="1" smtClean="0"/>
              <a:t>و</a:t>
            </a:r>
            <a:r>
              <a:rPr lang="ar-DZ" sz="3600" dirty="0" smtClean="0"/>
              <a:t>تقديم </a:t>
            </a:r>
            <a:r>
              <a:rPr lang="ar-SA" sz="3600" dirty="0" smtClean="0"/>
              <a:t>الخدمات </a:t>
            </a:r>
            <a:r>
              <a:rPr lang="ar-SA" sz="3600" dirty="0" err="1" smtClean="0"/>
              <a:t>و</a:t>
            </a:r>
            <a:r>
              <a:rPr lang="ar-DZ" sz="3600" dirty="0" err="1" smtClean="0"/>
              <a:t>اجراء</a:t>
            </a:r>
            <a:r>
              <a:rPr lang="ar-SA" sz="3600" dirty="0" smtClean="0"/>
              <a:t>الدراسات </a:t>
            </a:r>
            <a:r>
              <a:rPr lang="ar-SA" sz="3600" dirty="0"/>
              <a:t>لحساب المصلحة المتعاقدة</a:t>
            </a:r>
            <a:r>
              <a:rPr lang="ar-SA" sz="3600" dirty="0" smtClean="0"/>
              <a:t>».</a:t>
            </a:r>
            <a:endParaRPr lang="ar-DZ" sz="3600" dirty="0" smtClean="0"/>
          </a:p>
          <a:p>
            <a:pPr algn="r" rtl="1"/>
            <a:r>
              <a:rPr lang="ar-DZ" sz="3600" dirty="0" smtClean="0"/>
              <a:t>وتتمثل في </a:t>
            </a:r>
            <a:r>
              <a:rPr lang="ar-SA" sz="3600" dirty="0" smtClean="0"/>
              <a:t>انجاز </a:t>
            </a:r>
            <a:r>
              <a:rPr lang="ar-SA" sz="3600" dirty="0"/>
              <a:t>الأشغال </a:t>
            </a:r>
            <a:r>
              <a:rPr lang="ar-SA" sz="3600" dirty="0" err="1"/>
              <a:t>والتوريدات</a:t>
            </a:r>
            <a:r>
              <a:rPr lang="ar-SA" sz="3600" dirty="0"/>
              <a:t> </a:t>
            </a:r>
            <a:r>
              <a:rPr lang="ar-DZ" sz="3600" dirty="0" smtClean="0"/>
              <a:t>التي </a:t>
            </a:r>
            <a:r>
              <a:rPr lang="ar-DZ" sz="3600" dirty="0" err="1" smtClean="0"/>
              <a:t>ت</a:t>
            </a:r>
            <a:r>
              <a:rPr lang="ar-SA" sz="3600" dirty="0" smtClean="0"/>
              <a:t>تجاوز(</a:t>
            </a:r>
            <a:r>
              <a:rPr lang="fr-FR" sz="3600" dirty="0" smtClean="0"/>
              <a:t>1.200.000,00</a:t>
            </a:r>
            <a:r>
              <a:rPr lang="ar-SA" sz="3600" dirty="0" smtClean="0"/>
              <a:t> </a:t>
            </a:r>
            <a:r>
              <a:rPr lang="ar-SA" sz="3600" dirty="0" err="1" smtClean="0"/>
              <a:t>دج</a:t>
            </a:r>
            <a:r>
              <a:rPr lang="ar-SA" sz="3600" dirty="0" smtClean="0"/>
              <a:t>)والخدمات </a:t>
            </a:r>
            <a:r>
              <a:rPr lang="ar-SA" sz="3600" dirty="0"/>
              <a:t>أو </a:t>
            </a:r>
            <a:r>
              <a:rPr lang="ar-SA" sz="3600" dirty="0" smtClean="0"/>
              <a:t>الدراسات</a:t>
            </a:r>
            <a:r>
              <a:rPr lang="ar-DZ" sz="3600" dirty="0" smtClean="0"/>
              <a:t> التي تتجاوز</a:t>
            </a:r>
            <a:r>
              <a:rPr lang="ar-SA" sz="3600" dirty="0" smtClean="0"/>
              <a:t> </a:t>
            </a:r>
            <a:r>
              <a:rPr lang="ar-SA" sz="3600" dirty="0"/>
              <a:t>( </a:t>
            </a:r>
            <a:r>
              <a:rPr lang="fr-FR" dirty="0" smtClean="0"/>
              <a:t>6.000.000,00</a:t>
            </a:r>
            <a:r>
              <a:rPr lang="ar-SA" sz="3600" dirty="0" smtClean="0"/>
              <a:t> </a:t>
            </a:r>
            <a:r>
              <a:rPr lang="ar-SA" sz="3600" dirty="0" err="1"/>
              <a:t>دج</a:t>
            </a:r>
            <a:r>
              <a:rPr lang="ar-SA" sz="3600" dirty="0"/>
              <a:t>) </a:t>
            </a:r>
            <a:r>
              <a:rPr lang="ar-DZ" sz="3600" dirty="0" smtClean="0"/>
              <a:t>بكامل الرسوم</a:t>
            </a:r>
            <a:r>
              <a:rPr lang="fr-FR" sz="3600" dirty="0" smtClean="0"/>
              <a:t>.</a:t>
            </a:r>
            <a:endParaRPr lang="fr-FR" sz="3600" dirty="0"/>
          </a:p>
          <a:p>
            <a:pPr algn="r" rtl="1"/>
            <a:r>
              <a:rPr lang="ar-SA" sz="3600" b="1" u="sng" dirty="0" err="1"/>
              <a:t>الاطار</a:t>
            </a:r>
            <a:r>
              <a:rPr lang="ar-SA" sz="3600" b="1" u="sng" dirty="0"/>
              <a:t> القانوني </a:t>
            </a:r>
            <a:r>
              <a:rPr lang="ar-SA" sz="3600" b="1" u="sng" dirty="0" smtClean="0"/>
              <a:t>:</a:t>
            </a:r>
            <a:r>
              <a:rPr lang="ar-DZ" sz="3600" dirty="0" smtClean="0"/>
              <a:t>   أساسا</a:t>
            </a:r>
            <a:endParaRPr lang="fr-FR" sz="3600" dirty="0" smtClean="0"/>
          </a:p>
          <a:p>
            <a:pPr algn="r" rtl="1"/>
            <a:r>
              <a:rPr lang="ar-DZ" sz="3600" dirty="0" smtClean="0"/>
              <a:t>مرسوم رئاسي رقم 15-247 مـؤرخ في 16 سبتمبر</a:t>
            </a:r>
            <a:r>
              <a:rPr lang="fr-FR" sz="3600" dirty="0" smtClean="0"/>
              <a:t>2015 </a:t>
            </a:r>
            <a:r>
              <a:rPr lang="ar-DZ" sz="3600" dirty="0" smtClean="0"/>
              <a:t/>
            </a:r>
            <a:br>
              <a:rPr lang="ar-DZ" sz="3600" dirty="0" smtClean="0"/>
            </a:br>
            <a:r>
              <a:rPr lang="ar-DZ" sz="3600" dirty="0" smtClean="0"/>
              <a:t>-</a:t>
            </a:r>
            <a:r>
              <a:rPr lang="ar-SA" sz="3600" dirty="0" smtClean="0"/>
              <a:t>المرسوم </a:t>
            </a:r>
            <a:r>
              <a:rPr lang="ar-SA" sz="3600" dirty="0"/>
              <a:t>رقم 250/02 المؤرخ </a:t>
            </a:r>
            <a:r>
              <a:rPr lang="ar-DZ" sz="3600" dirty="0" smtClean="0"/>
              <a:t>في </a:t>
            </a:r>
            <a:r>
              <a:rPr lang="ar-SA" sz="3600" dirty="0" smtClean="0"/>
              <a:t>04/07/2002</a:t>
            </a:r>
            <a:r>
              <a:rPr lang="ar-DZ" sz="3600" dirty="0" smtClean="0"/>
              <a:t> </a:t>
            </a:r>
            <a:r>
              <a:rPr lang="ar-SA" sz="3600" dirty="0" smtClean="0"/>
              <a:t>المعدل </a:t>
            </a:r>
            <a:r>
              <a:rPr lang="ar-SA" sz="3600" dirty="0" err="1" smtClean="0"/>
              <a:t>والمت</a:t>
            </a:r>
            <a:r>
              <a:rPr lang="ar-DZ" sz="3600" dirty="0" smtClean="0"/>
              <a:t>م</a:t>
            </a:r>
            <a:r>
              <a:rPr lang="ar-SA" sz="3600" dirty="0" smtClean="0"/>
              <a:t>م</a:t>
            </a:r>
            <a:endParaRPr lang="fr-FR" sz="3600" dirty="0"/>
          </a:p>
          <a:p>
            <a:pPr algn="r" rtl="1"/>
            <a:r>
              <a:rPr lang="ar-DZ" sz="3600" dirty="0" smtClean="0"/>
              <a:t>- </a:t>
            </a:r>
            <a:r>
              <a:rPr lang="ar-DZ" sz="3600" dirty="0" err="1" smtClean="0"/>
              <a:t>ال</a:t>
            </a:r>
            <a:r>
              <a:rPr lang="ar-SA" sz="3600" dirty="0" smtClean="0"/>
              <a:t>مرسوم </a:t>
            </a:r>
            <a:r>
              <a:rPr lang="ar-DZ" sz="3600" dirty="0" err="1" smtClean="0"/>
              <a:t>ال</a:t>
            </a:r>
            <a:r>
              <a:rPr lang="ar-SA" sz="3600" dirty="0" smtClean="0"/>
              <a:t>رئاسي </a:t>
            </a:r>
            <a:r>
              <a:rPr lang="ar-SA" sz="3600" dirty="0"/>
              <a:t>رقم </a:t>
            </a:r>
            <a:r>
              <a:rPr lang="ar-SA" sz="3600" dirty="0" smtClean="0"/>
              <a:t>10/</a:t>
            </a:r>
            <a:r>
              <a:rPr lang="fr-FR" sz="3600" dirty="0" smtClean="0"/>
              <a:t>236</a:t>
            </a:r>
            <a:r>
              <a:rPr lang="ar-SA" sz="3600" dirty="0" smtClean="0"/>
              <a:t> </a:t>
            </a:r>
            <a:r>
              <a:rPr lang="ar-DZ" sz="3600" dirty="0" err="1" smtClean="0"/>
              <a:t>ال</a:t>
            </a:r>
            <a:r>
              <a:rPr lang="ar-SA" sz="3600" dirty="0" smtClean="0"/>
              <a:t>مؤرخ </a:t>
            </a:r>
            <a:r>
              <a:rPr lang="ar-SA" sz="3600" dirty="0"/>
              <a:t>في 7 </a:t>
            </a:r>
            <a:r>
              <a:rPr lang="ar-SA" sz="3600" dirty="0" err="1"/>
              <a:t>اكتوبر</a:t>
            </a:r>
            <a:r>
              <a:rPr lang="ar-SA" sz="3600" dirty="0"/>
              <a:t> 2010</a:t>
            </a:r>
            <a:r>
              <a:rPr lang="fr-FR" sz="3600" dirty="0" smtClean="0"/>
              <a:t>.</a:t>
            </a:r>
            <a:r>
              <a:rPr lang="ar-DZ" sz="3600" dirty="0" smtClean="0"/>
              <a:t> ملغى</a:t>
            </a:r>
            <a:endParaRPr lang="fr-FR" sz="3600" dirty="0"/>
          </a:p>
          <a:p>
            <a:pPr algn="r" rtl="1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14282" y="142852"/>
            <a:ext cx="8715436" cy="6500858"/>
          </a:xfrm>
        </p:spPr>
        <p:txBody>
          <a:bodyPr>
            <a:normAutofit/>
          </a:bodyPr>
          <a:lstStyle/>
          <a:p>
            <a:pPr algn="r" rtl="1"/>
            <a:r>
              <a:rPr lang="ar-SA" b="1" u="sng" dirty="0" smtClean="0"/>
              <a:t>أشكـال </a:t>
            </a:r>
            <a:r>
              <a:rPr lang="ar-SA" b="1" u="sng" dirty="0"/>
              <a:t>الصفقـات العموميـة: </a:t>
            </a:r>
            <a:endParaRPr lang="fr-FR" dirty="0"/>
          </a:p>
          <a:p>
            <a:pPr algn="r" rtl="1"/>
            <a:r>
              <a:rPr lang="ar-SA" u="sng" dirty="0"/>
              <a:t>1- صفقـات إنجـاز الأشغـال العامـة :</a:t>
            </a:r>
            <a:r>
              <a:rPr lang="ar-SA" dirty="0"/>
              <a:t> </a:t>
            </a:r>
            <a:endParaRPr lang="fr-FR" dirty="0"/>
          </a:p>
          <a:p>
            <a:pPr algn="r" rtl="1"/>
            <a:r>
              <a:rPr lang="ar-SA" i="1" dirty="0"/>
              <a:t>1- يجب أن تتعلق الأشغال بعقار: </a:t>
            </a:r>
            <a:endParaRPr lang="fr-FR" i="1" dirty="0" smtClean="0"/>
          </a:p>
          <a:p>
            <a:pPr algn="r" rtl="1"/>
            <a:r>
              <a:rPr lang="ar-SA" i="1" dirty="0" smtClean="0"/>
              <a:t>2-يجب </a:t>
            </a:r>
            <a:r>
              <a:rPr lang="ar-SA" i="1" dirty="0"/>
              <a:t>أن تنفذ هذه الأشغال لحساب شخص عام</a:t>
            </a:r>
            <a:endParaRPr lang="fr-FR" dirty="0"/>
          </a:p>
          <a:p>
            <a:pPr algn="r" rtl="1"/>
            <a:r>
              <a:rPr lang="ar-SA" i="1" dirty="0"/>
              <a:t>3-أن يكون الغرض من هذه الأشغال تحقيق منفعة عامة.</a:t>
            </a:r>
            <a:endParaRPr lang="fr-FR" dirty="0"/>
          </a:p>
          <a:p>
            <a:pPr algn="r" rtl="1"/>
            <a:r>
              <a:rPr lang="ar-SA" u="sng" dirty="0"/>
              <a:t>2- صفقـات </a:t>
            </a:r>
            <a:r>
              <a:rPr lang="ar-DZ" u="sng" dirty="0" smtClean="0"/>
              <a:t>اقتناء اللوازم:</a:t>
            </a:r>
            <a:endParaRPr lang="fr-FR" dirty="0"/>
          </a:p>
          <a:p>
            <a:pPr algn="r" rtl="1"/>
            <a:r>
              <a:rPr lang="ar-SA" dirty="0"/>
              <a:t> </a:t>
            </a:r>
            <a:r>
              <a:rPr lang="ar-DZ" dirty="0" smtClean="0"/>
              <a:t>مثلا </a:t>
            </a:r>
            <a:r>
              <a:rPr lang="ar-SA" dirty="0" smtClean="0"/>
              <a:t>العقود </a:t>
            </a:r>
            <a:r>
              <a:rPr lang="ar-SA" dirty="0"/>
              <a:t>التي </a:t>
            </a:r>
            <a:r>
              <a:rPr lang="ar-DZ" dirty="0" smtClean="0"/>
              <a:t>ت</a:t>
            </a:r>
            <a:r>
              <a:rPr lang="ar-SA" dirty="0" smtClean="0"/>
              <a:t>برمها </a:t>
            </a:r>
            <a:r>
              <a:rPr lang="ar-DZ" dirty="0" smtClean="0"/>
              <a:t>الجامعة </a:t>
            </a:r>
            <a:r>
              <a:rPr lang="ar-SA" dirty="0" smtClean="0"/>
              <a:t>للحصول </a:t>
            </a:r>
            <a:r>
              <a:rPr lang="ar-SA" dirty="0"/>
              <a:t>على مستلزماتها، لاستمرار عملها اليومي </a:t>
            </a:r>
            <a:r>
              <a:rPr lang="ar-SA" dirty="0" smtClean="0"/>
              <a:t>المنتظم</a:t>
            </a:r>
            <a:r>
              <a:rPr lang="ar-DZ" dirty="0" smtClean="0"/>
              <a:t> مثل </a:t>
            </a:r>
            <a:r>
              <a:rPr lang="ar-SA" dirty="0" smtClean="0"/>
              <a:t>الأدوات المكتبية، </a:t>
            </a:r>
            <a:r>
              <a:rPr lang="ar-SA" dirty="0"/>
              <a:t>السيارات، </a:t>
            </a:r>
            <a:r>
              <a:rPr lang="ar-DZ" dirty="0" smtClean="0"/>
              <a:t>الأغذية (</a:t>
            </a:r>
            <a:r>
              <a:rPr lang="fr-FR" dirty="0" smtClean="0"/>
              <a:t>COUS</a:t>
            </a:r>
            <a:r>
              <a:rPr lang="ar-DZ" dirty="0" smtClean="0"/>
              <a:t>)</a:t>
            </a:r>
            <a:r>
              <a:rPr lang="ar-SA" dirty="0" smtClean="0"/>
              <a:t>....</a:t>
            </a:r>
            <a:r>
              <a:rPr lang="ar-SA" dirty="0"/>
              <a:t>الخ. </a:t>
            </a:r>
            <a:endParaRPr lang="fr-FR" dirty="0"/>
          </a:p>
          <a:p>
            <a:pPr algn="r" rtl="1"/>
            <a:r>
              <a:rPr lang="ar-SA" dirty="0" smtClean="0"/>
              <a:t>3- </a:t>
            </a:r>
            <a:r>
              <a:rPr lang="ar-SA" u="sng" dirty="0"/>
              <a:t>صفقـات تقديـم الخدمـات:</a:t>
            </a:r>
            <a:r>
              <a:rPr lang="ar-SA" dirty="0"/>
              <a:t> </a:t>
            </a:r>
            <a:endParaRPr lang="fr-FR" dirty="0"/>
          </a:p>
          <a:p>
            <a:pPr algn="r" rtl="1"/>
            <a:r>
              <a:rPr lang="ar-DZ" dirty="0" smtClean="0"/>
              <a:t>مثلا توفير الأمن </a:t>
            </a:r>
            <a:r>
              <a:rPr lang="ar-DZ" dirty="0"/>
              <a:t>(الفرق الخاصة)</a:t>
            </a:r>
            <a:endParaRPr lang="fr-FR" dirty="0"/>
          </a:p>
          <a:p>
            <a:pPr algn="r" rtl="1"/>
            <a:r>
              <a:rPr lang="ar-SA" u="sng" dirty="0" smtClean="0"/>
              <a:t>4-صفقـات </a:t>
            </a:r>
            <a:r>
              <a:rPr lang="ar-DZ" u="sng" dirty="0" smtClean="0"/>
              <a:t>انجاز </a:t>
            </a:r>
            <a:r>
              <a:rPr lang="ar-SA" u="sng" dirty="0" smtClean="0"/>
              <a:t>الدراسات</a:t>
            </a:r>
            <a:r>
              <a:rPr lang="ar-SA" dirty="0"/>
              <a:t>:</a:t>
            </a:r>
            <a:endParaRPr lang="fr-FR" dirty="0"/>
          </a:p>
          <a:p>
            <a:pPr algn="r" rtl="1"/>
            <a:r>
              <a:rPr lang="ar-SA" dirty="0"/>
              <a:t> </a:t>
            </a:r>
            <a:r>
              <a:rPr lang="ar-DZ" dirty="0" smtClean="0"/>
              <a:t>مثلا </a:t>
            </a:r>
            <a:r>
              <a:rPr lang="ar-SA" dirty="0" smtClean="0"/>
              <a:t>مكاتب </a:t>
            </a:r>
            <a:r>
              <a:rPr lang="ar-SA" dirty="0"/>
              <a:t>الدراسات ( الهندسة </a:t>
            </a:r>
            <a:r>
              <a:rPr lang="ar-SA" dirty="0" smtClean="0"/>
              <a:t>المعماري</a:t>
            </a:r>
            <a:r>
              <a:rPr lang="ar-DZ" dirty="0"/>
              <a:t>ة</a:t>
            </a:r>
            <a:r>
              <a:rPr lang="ar-SA" dirty="0" smtClean="0"/>
              <a:t>، </a:t>
            </a:r>
            <a:r>
              <a:rPr lang="ar-SA" dirty="0"/>
              <a:t>البناء، ...)</a:t>
            </a:r>
            <a:endParaRPr lang="fr-FR" dirty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2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2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14282" y="142852"/>
            <a:ext cx="8715436" cy="6500858"/>
          </a:xfrm>
        </p:spPr>
        <p:txBody>
          <a:bodyPr/>
          <a:lstStyle/>
          <a:p>
            <a:pPr algn="r" rtl="1"/>
            <a:r>
              <a:rPr lang="ar-SA" b="1" u="sng" dirty="0"/>
              <a:t>-الأطراف المتدخلة في إبرام الصفقـات العموميـة</a:t>
            </a:r>
            <a:endParaRPr lang="fr-FR" dirty="0"/>
          </a:p>
          <a:p>
            <a:pPr algn="r" rtl="1"/>
            <a:r>
              <a:rPr lang="ar-SA" u="sng" dirty="0"/>
              <a:t>1-صاحب المشروع: </a:t>
            </a:r>
            <a:r>
              <a:rPr lang="ar-SA" dirty="0"/>
              <a:t>يعتبر الطرف المتعاقد الذي ينجز المشروع على حسابه ولصالحه </a:t>
            </a:r>
            <a:r>
              <a:rPr lang="ar-DZ" dirty="0" smtClean="0"/>
              <a:t>(المصلحة المتعاقدة).</a:t>
            </a:r>
            <a:endParaRPr lang="fr-FR" dirty="0"/>
          </a:p>
          <a:p>
            <a:pPr algn="r" rtl="1"/>
            <a:r>
              <a:rPr lang="ar-SA" u="sng" dirty="0"/>
              <a:t>2-الممول:</a:t>
            </a:r>
            <a:r>
              <a:rPr lang="ar-SA" dirty="0"/>
              <a:t> هو الذي يقوم بتمويل المشروع بحيث يمكن أن يكون شخص أو هيئة عامة، وقد يكون هو نفسه صاحب المشروع.</a:t>
            </a:r>
            <a:endParaRPr lang="fr-FR" dirty="0"/>
          </a:p>
          <a:p>
            <a:pPr algn="r" rtl="1"/>
            <a:r>
              <a:rPr lang="ar-SA" u="sng" dirty="0"/>
              <a:t>3-المقاول:</a:t>
            </a:r>
            <a:r>
              <a:rPr lang="ar-SA" dirty="0"/>
              <a:t> وهو الطرف المتعاقد والمكلف بتجسيد المشروع على الواقع </a:t>
            </a:r>
            <a:endParaRPr lang="fr-FR" dirty="0"/>
          </a:p>
          <a:p>
            <a:pPr algn="r" rtl="1"/>
            <a:r>
              <a:rPr lang="ar-SA" u="sng" dirty="0"/>
              <a:t>4-مكتب الدراسات:</a:t>
            </a:r>
            <a:r>
              <a:rPr lang="ar-SA" dirty="0"/>
              <a:t> هو هيئة تقوم بالدراسة الكاملة للمشروع وتعيّن من طرف صاحب المشروع وذلك عن طريق اتفاق أو مسابقة </a:t>
            </a:r>
            <a:endParaRPr lang="fr-FR" dirty="0"/>
          </a:p>
          <a:p>
            <a:pPr algn="r" rtl="1"/>
            <a:r>
              <a:rPr lang="ar-SA" u="sng" dirty="0"/>
              <a:t>5-هيئة المراقبة:</a:t>
            </a:r>
            <a:r>
              <a:rPr lang="ar-SA" dirty="0"/>
              <a:t> هي الهيئة أو اللجنة المكلفة بمراقبة الأشغال أثناء التنفيذ، </a:t>
            </a:r>
            <a:endParaRPr lang="fr-FR" dirty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14282" y="142852"/>
            <a:ext cx="8715436" cy="6500858"/>
          </a:xfrm>
        </p:spPr>
        <p:txBody>
          <a:bodyPr>
            <a:normAutofit fontScale="92500" lnSpcReduction="20000"/>
          </a:bodyPr>
          <a:lstStyle/>
          <a:p>
            <a:pPr algn="r" rtl="1"/>
            <a:r>
              <a:rPr lang="ar-SA" b="1" u="sng" dirty="0"/>
              <a:t>-طـرق وإجـراءات إبـرام الصفقـات العموميـة:</a:t>
            </a:r>
            <a:endParaRPr lang="fr-FR" dirty="0"/>
          </a:p>
          <a:p>
            <a:pPr algn="r" rtl="1"/>
            <a:r>
              <a:rPr lang="ar-DZ" dirty="0" smtClean="0"/>
              <a:t>1-المنـــاقصة </a:t>
            </a:r>
            <a:r>
              <a:rPr lang="ar-DZ" dirty="0"/>
              <a:t>:هي إجراء يستهدف الحصول على عروض من عدة متعهدين متنافسين مع تخصيص الصفقة للعارض الذي يقدم أفضل عرض.</a:t>
            </a:r>
            <a:endParaRPr lang="fr-FR" dirty="0"/>
          </a:p>
          <a:p>
            <a:pPr algn="r" rtl="1"/>
            <a:r>
              <a:rPr lang="ar-DZ" dirty="0" smtClean="0"/>
              <a:t>المبادئ </a:t>
            </a:r>
            <a:r>
              <a:rPr lang="ar-DZ" dirty="0"/>
              <a:t>الأساسية </a:t>
            </a:r>
            <a:r>
              <a:rPr lang="ar-DZ" dirty="0" smtClean="0"/>
              <a:t>للمنــاقصة.</a:t>
            </a:r>
            <a:endParaRPr lang="fr-FR" dirty="0"/>
          </a:p>
          <a:p>
            <a:pPr algn="r" rtl="1"/>
            <a:r>
              <a:rPr lang="ar-DZ" dirty="0" smtClean="0"/>
              <a:t>مبدأ </a:t>
            </a:r>
            <a:r>
              <a:rPr lang="ar-DZ" dirty="0"/>
              <a:t>المنافسة </a:t>
            </a:r>
            <a:r>
              <a:rPr lang="ar-DZ" dirty="0" smtClean="0"/>
              <a:t>.</a:t>
            </a:r>
            <a:endParaRPr lang="fr-FR" dirty="0"/>
          </a:p>
          <a:p>
            <a:pPr algn="r" rtl="1"/>
            <a:r>
              <a:rPr lang="ar-DZ" dirty="0" smtClean="0"/>
              <a:t>مبدأ المساواة.</a:t>
            </a:r>
            <a:endParaRPr lang="fr-FR" dirty="0"/>
          </a:p>
          <a:p>
            <a:pPr algn="r" rtl="1"/>
            <a:r>
              <a:rPr lang="ar-DZ" dirty="0" smtClean="0"/>
              <a:t>مبدأ الإشهار.</a:t>
            </a:r>
            <a:endParaRPr lang="fr-FR" dirty="0"/>
          </a:p>
          <a:p>
            <a:pPr algn="r" rtl="1"/>
            <a:r>
              <a:rPr lang="ar-DZ" dirty="0" smtClean="0"/>
              <a:t>مبدأ </a:t>
            </a:r>
            <a:r>
              <a:rPr lang="ar-DZ" dirty="0"/>
              <a:t>الخضوع لدفاتر الشروط </a:t>
            </a:r>
            <a:r>
              <a:rPr lang="ar-DZ" dirty="0" smtClean="0"/>
              <a:t>الإدارية.</a:t>
            </a:r>
            <a:endParaRPr lang="fr-FR" dirty="0"/>
          </a:p>
          <a:p>
            <a:pPr algn="r" rtl="1"/>
            <a:r>
              <a:rPr lang="ar-DZ" dirty="0" smtClean="0"/>
              <a:t>2- </a:t>
            </a:r>
            <a:r>
              <a:rPr lang="ar-DZ" dirty="0"/>
              <a:t>الصفقـــات بالتـــراضي:</a:t>
            </a:r>
            <a:endParaRPr lang="fr-FR" dirty="0"/>
          </a:p>
          <a:p>
            <a:pPr algn="r" rtl="1"/>
            <a:r>
              <a:rPr lang="ar-DZ" dirty="0"/>
              <a:t>" </a:t>
            </a:r>
            <a:r>
              <a:rPr lang="ar-DZ" dirty="0" err="1"/>
              <a:t>و</a:t>
            </a:r>
            <a:r>
              <a:rPr lang="ar-DZ" dirty="0"/>
              <a:t> فيها يتم تعاقد الإدارة بأيسر الإجراءات الممكنة </a:t>
            </a:r>
            <a:r>
              <a:rPr lang="ar-DZ" dirty="0" err="1"/>
              <a:t>و</a:t>
            </a:r>
            <a:r>
              <a:rPr lang="ar-DZ" dirty="0"/>
              <a:t> لا يجوز التعاقد المباشر إلا في الحالات العاجلة التي لا تحتمل إجراءات المناقصة ."  </a:t>
            </a:r>
            <a:endParaRPr lang="fr-FR" dirty="0"/>
          </a:p>
          <a:p>
            <a:pPr algn="r" rtl="1"/>
            <a:r>
              <a:rPr lang="ar-DZ" b="1" u="sng" dirty="0" smtClean="0"/>
              <a:t>مراحلها :</a:t>
            </a:r>
          </a:p>
          <a:p>
            <a:pPr algn="r" rtl="1"/>
            <a:r>
              <a:rPr lang="ar-DZ" dirty="0" smtClean="0"/>
              <a:t>1- </a:t>
            </a:r>
            <a:r>
              <a:rPr lang="ar-DZ" dirty="0"/>
              <a:t>الإعـــلان عن </a:t>
            </a:r>
            <a:r>
              <a:rPr lang="ar-DZ" dirty="0" smtClean="0"/>
              <a:t>المناقصـــة.</a:t>
            </a:r>
            <a:endParaRPr lang="fr-FR" dirty="0"/>
          </a:p>
          <a:p>
            <a:pPr algn="r" rtl="1"/>
            <a:r>
              <a:rPr lang="ar-DZ" dirty="0" smtClean="0"/>
              <a:t>2-  </a:t>
            </a:r>
            <a:r>
              <a:rPr lang="ar-DZ" dirty="0"/>
              <a:t>إيداع </a:t>
            </a:r>
            <a:r>
              <a:rPr lang="ar-DZ" dirty="0" smtClean="0"/>
              <a:t>العـــروض.</a:t>
            </a:r>
            <a:endParaRPr lang="fr-FR" dirty="0"/>
          </a:p>
          <a:p>
            <a:pPr algn="r" rtl="1"/>
            <a:r>
              <a:rPr lang="ar-DZ" dirty="0" smtClean="0"/>
              <a:t>3- </a:t>
            </a:r>
            <a:r>
              <a:rPr lang="ar-DZ" dirty="0"/>
              <a:t>فتـــح </a:t>
            </a:r>
            <a:r>
              <a:rPr lang="ar-DZ" dirty="0" smtClean="0"/>
              <a:t>العــروض.</a:t>
            </a:r>
            <a:endParaRPr lang="fr-FR" dirty="0"/>
          </a:p>
          <a:p>
            <a:pPr algn="r" rtl="1"/>
            <a:r>
              <a:rPr lang="ar-DZ" dirty="0" smtClean="0"/>
              <a:t>4- </a:t>
            </a:r>
            <a:r>
              <a:rPr lang="ar-DZ" dirty="0"/>
              <a:t>تحليــل </a:t>
            </a:r>
            <a:r>
              <a:rPr lang="ar-DZ" dirty="0" smtClean="0"/>
              <a:t>العـــروض</a:t>
            </a:r>
            <a:endParaRPr lang="fr-FR" dirty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2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2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2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2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2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2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2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2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14282" y="142852"/>
            <a:ext cx="8715436" cy="6500858"/>
          </a:xfrm>
        </p:spPr>
        <p:txBody>
          <a:bodyPr/>
          <a:lstStyle/>
          <a:p>
            <a:pPr algn="r" rtl="1"/>
            <a:r>
              <a:rPr lang="ar-DZ" b="1" u="sng" dirty="0" smtClean="0"/>
              <a:t>أهم أنواع جرائم الفساد </a:t>
            </a:r>
            <a:r>
              <a:rPr lang="ar-DZ" b="1" u="sng" dirty="0" err="1" smtClean="0"/>
              <a:t>الاداري</a:t>
            </a:r>
            <a:r>
              <a:rPr lang="ar-DZ" b="1" u="sng" dirty="0" smtClean="0"/>
              <a:t>:</a:t>
            </a:r>
            <a:r>
              <a:rPr lang="fr-FR" b="1" u="sng" dirty="0"/>
              <a:t> </a:t>
            </a:r>
          </a:p>
          <a:p>
            <a:pPr algn="r" rtl="1"/>
            <a:r>
              <a:rPr lang="ar-DZ" dirty="0" smtClean="0"/>
              <a:t>1- جريمة </a:t>
            </a:r>
            <a:r>
              <a:rPr lang="ar-DZ" dirty="0"/>
              <a:t>المحاباة في الصفقات </a:t>
            </a:r>
            <a:r>
              <a:rPr lang="ar-DZ" dirty="0" smtClean="0"/>
              <a:t>العمومية.</a:t>
            </a:r>
            <a:endParaRPr lang="fr-FR" dirty="0"/>
          </a:p>
          <a:p>
            <a:pPr algn="r" rtl="1"/>
            <a:r>
              <a:rPr lang="ar-DZ" dirty="0" smtClean="0"/>
              <a:t>2- جريمة </a:t>
            </a:r>
            <a:r>
              <a:rPr lang="ar-DZ" dirty="0"/>
              <a:t>استغلال نفوذ </a:t>
            </a:r>
            <a:r>
              <a:rPr lang="ar-DZ" dirty="0" err="1"/>
              <a:t>اعوان</a:t>
            </a:r>
            <a:r>
              <a:rPr lang="ar-DZ" dirty="0"/>
              <a:t> الدولة للحصول على </a:t>
            </a:r>
            <a:r>
              <a:rPr lang="ar-DZ" dirty="0" smtClean="0"/>
              <a:t>امتيازات.</a:t>
            </a:r>
            <a:endParaRPr lang="fr-FR" dirty="0"/>
          </a:p>
          <a:p>
            <a:pPr algn="r" rtl="1"/>
            <a:r>
              <a:rPr lang="ar-DZ" dirty="0" smtClean="0"/>
              <a:t>3- جريمة </a:t>
            </a:r>
            <a:r>
              <a:rPr lang="ar-DZ" dirty="0"/>
              <a:t>الرشوة </a:t>
            </a:r>
            <a:endParaRPr lang="fr-FR" dirty="0"/>
          </a:p>
          <a:p>
            <a:pPr lvl="0" algn="r" rtl="1"/>
            <a:r>
              <a:rPr lang="ar-DZ" dirty="0"/>
              <a:t> </a:t>
            </a:r>
            <a:r>
              <a:rPr lang="ar-DZ" dirty="0" smtClean="0"/>
              <a:t>      أ-  قبض </a:t>
            </a:r>
            <a:r>
              <a:rPr lang="ar-DZ" dirty="0"/>
              <a:t>العمولات</a:t>
            </a:r>
            <a:endParaRPr lang="fr-FR" dirty="0"/>
          </a:p>
          <a:p>
            <a:pPr lvl="0" algn="r" rtl="1"/>
            <a:r>
              <a:rPr lang="ar-DZ" dirty="0" smtClean="0"/>
              <a:t>       ب- اخذ </a:t>
            </a:r>
            <a:r>
              <a:rPr lang="ar-DZ" dirty="0"/>
              <a:t>فوائد غير قانونية ( في شكل نسب مثلا)</a:t>
            </a:r>
            <a:endParaRPr lang="fr-FR" dirty="0"/>
          </a:p>
          <a:p>
            <a:pPr lvl="0" algn="r" rtl="1"/>
            <a:r>
              <a:rPr lang="ar-DZ" dirty="0" smtClean="0"/>
              <a:t>       ج- </a:t>
            </a:r>
            <a:r>
              <a:rPr lang="ar-DZ" dirty="0" err="1" smtClean="0"/>
              <a:t>جريمة</a:t>
            </a:r>
            <a:r>
              <a:rPr lang="ar-DZ" dirty="0" smtClean="0"/>
              <a:t> </a:t>
            </a:r>
            <a:r>
              <a:rPr lang="ar-DZ" dirty="0"/>
              <a:t>تلقي الهدايا</a:t>
            </a:r>
            <a:endParaRPr lang="fr-FR" dirty="0"/>
          </a:p>
          <a:p>
            <a:pPr algn="r" rtl="1"/>
            <a:r>
              <a:rPr lang="ar-DZ" b="1" u="sng" dirty="0"/>
              <a:t>العقوبات </a:t>
            </a:r>
            <a:r>
              <a:rPr lang="ar-DZ" b="1" u="sng" dirty="0" smtClean="0"/>
              <a:t>المسلطة:</a:t>
            </a:r>
            <a:endParaRPr lang="fr-FR" dirty="0"/>
          </a:p>
          <a:p>
            <a:pPr algn="r" rtl="1"/>
            <a:r>
              <a:rPr lang="ar-DZ" b="1" u="sng" dirty="0"/>
              <a:t>أساسا</a:t>
            </a:r>
            <a:r>
              <a:rPr lang="ar-DZ" dirty="0"/>
              <a:t> العقوبة من سنتين </a:t>
            </a:r>
            <a:r>
              <a:rPr lang="ar-DZ" dirty="0" err="1"/>
              <a:t>الى</a:t>
            </a:r>
            <a:r>
              <a:rPr lang="ar-DZ" dirty="0"/>
              <a:t> 10 سنوات + غرامة من 20000 </a:t>
            </a:r>
            <a:r>
              <a:rPr lang="ar-DZ" dirty="0" err="1"/>
              <a:t>دج</a:t>
            </a:r>
            <a:r>
              <a:rPr lang="ar-DZ" dirty="0"/>
              <a:t> </a:t>
            </a:r>
            <a:r>
              <a:rPr lang="ar-DZ" dirty="0" err="1"/>
              <a:t>الى</a:t>
            </a:r>
            <a:r>
              <a:rPr lang="ar-DZ" dirty="0"/>
              <a:t> 1000000 </a:t>
            </a:r>
            <a:r>
              <a:rPr lang="ar-DZ" dirty="0" err="1"/>
              <a:t>دج</a:t>
            </a:r>
            <a:r>
              <a:rPr lang="ar-DZ" dirty="0"/>
              <a:t> تلحقها عقوبات تكميلية متنوعة</a:t>
            </a:r>
            <a:endParaRPr lang="fr-FR" dirty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14282" y="142852"/>
            <a:ext cx="8715436" cy="6500858"/>
          </a:xfrm>
        </p:spPr>
        <p:txBody>
          <a:bodyPr/>
          <a:lstStyle/>
          <a:p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214281" y="214291"/>
          <a:ext cx="8929719" cy="72528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5099"/>
                <a:gridCol w="5648047"/>
                <a:gridCol w="2976573"/>
              </a:tblGrid>
              <a:tr h="323928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 kern="1200" dirty="0">
                          <a:solidFill>
                            <a:srgbClr val="FFFFFF"/>
                          </a:solidFill>
                          <a:latin typeface="Book Antiqua"/>
                          <a:ea typeface="Times New Roman"/>
                          <a:cs typeface="Arial"/>
                        </a:rPr>
                        <a:t>القرائن</a:t>
                      </a:r>
                      <a:endParaRPr lang="fr-FR" sz="11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 kern="1200">
                          <a:solidFill>
                            <a:srgbClr val="FFFFFF"/>
                          </a:solidFill>
                          <a:latin typeface="Book Antiqua"/>
                          <a:ea typeface="Times New Roman"/>
                          <a:cs typeface="Arial"/>
                        </a:rPr>
                        <a:t>الطرق الاحتيالية</a:t>
                      </a:r>
                      <a:endParaRPr lang="fr-FR" sz="11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/>
                </a:tc>
              </a:tr>
              <a:tr h="1273885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/>
                        <a:buChar char="-"/>
                        <a:tabLst>
                          <a:tab pos="457200" algn="l"/>
                        </a:tabLst>
                      </a:pPr>
                      <a:r>
                        <a:rPr lang="ar-SA" sz="2000" kern="1200" dirty="0">
                          <a:solidFill>
                            <a:srgbClr val="000000"/>
                          </a:solidFill>
                          <a:latin typeface="Book Antiqua"/>
                          <a:ea typeface="Times New Roman"/>
                          <a:cs typeface="Arial"/>
                        </a:rPr>
                        <a:t>غالبا ما نجد تواريخ الوثائق قريبة جدا من تاريخ الإعلان.</a:t>
                      </a:r>
                      <a:endParaRPr lang="fr-FR" sz="2000" dirty="0">
                        <a:latin typeface="Calibri"/>
                        <a:cs typeface="Times New Roman"/>
                      </a:endParaRPr>
                    </a:p>
                    <a:p>
                      <a:pPr marL="342900" lvl="0" indent="-342900"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/>
                        <a:buChar char="-"/>
                        <a:tabLst>
                          <a:tab pos="457200" algn="l"/>
                        </a:tabLst>
                      </a:pPr>
                      <a:r>
                        <a:rPr lang="ar-SA" sz="2000" kern="1200" dirty="0">
                          <a:solidFill>
                            <a:srgbClr val="000000"/>
                          </a:solidFill>
                          <a:latin typeface="Book Antiqua"/>
                          <a:ea typeface="Times New Roman"/>
                          <a:cs typeface="Arial"/>
                        </a:rPr>
                        <a:t>تقارب مبلغ العرض المقترح مع ذلك المحدد من قبل المصلحة المتعاقدة.</a:t>
                      </a:r>
                      <a:endParaRPr lang="fr-FR" sz="2000" dirty="0">
                        <a:latin typeface="Calibri"/>
                        <a:cs typeface="Times New Roman"/>
                      </a:endParaRPr>
                    </a:p>
                    <a:p>
                      <a:pPr marL="342900" lvl="0" indent="-342900"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/>
                        <a:buChar char="-"/>
                        <a:tabLst>
                          <a:tab pos="457200" algn="l"/>
                        </a:tabLst>
                      </a:pPr>
                      <a:r>
                        <a:rPr lang="ar-SA" sz="2000" kern="1200" dirty="0">
                          <a:solidFill>
                            <a:srgbClr val="000000"/>
                          </a:solidFill>
                          <a:latin typeface="Book Antiqua"/>
                          <a:ea typeface="Times New Roman"/>
                          <a:cs typeface="Arial"/>
                        </a:rPr>
                        <a:t>استخراج أو تعديل سجل تجاري يحمل نوع النشاط  موضوع الصفقة</a:t>
                      </a:r>
                      <a:r>
                        <a:rPr lang="ar-SA" sz="2000" kern="1200" dirty="0" smtClean="0">
                          <a:solidFill>
                            <a:srgbClr val="000000"/>
                          </a:solidFill>
                          <a:latin typeface="Book Antiqua"/>
                          <a:ea typeface="Times New Roman"/>
                          <a:cs typeface="Arial"/>
                        </a:rPr>
                        <a:t>.</a:t>
                      </a:r>
                      <a:endParaRPr lang="fr-FR" sz="2000" dirty="0">
                        <a:latin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000" b="1" kern="1200" dirty="0">
                          <a:solidFill>
                            <a:srgbClr val="000000"/>
                          </a:solidFill>
                          <a:latin typeface="Book Antiqua"/>
                          <a:ea typeface="Times New Roman"/>
                          <a:cs typeface="Arial"/>
                        </a:rPr>
                        <a:t>- تسريب معلومات</a:t>
                      </a:r>
                      <a:endParaRPr lang="fr-FR" sz="20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/>
                </a:tc>
              </a:tr>
              <a:tr h="642942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/>
                        <a:buChar char="-"/>
                        <a:tabLst>
                          <a:tab pos="457200" algn="l"/>
                        </a:tabLst>
                      </a:pPr>
                      <a:r>
                        <a:rPr lang="ar-SA" sz="2000" kern="1200" dirty="0">
                          <a:solidFill>
                            <a:srgbClr val="000000"/>
                          </a:solidFill>
                          <a:latin typeface="Book Antiqua"/>
                          <a:ea typeface="Times New Roman"/>
                          <a:cs typeface="Arial"/>
                        </a:rPr>
                        <a:t>التقسيم على الرغم من الموضوع الواحد للصفقة</a:t>
                      </a:r>
                      <a:r>
                        <a:rPr lang="ar-SA" sz="2000" kern="1200" dirty="0" smtClean="0">
                          <a:solidFill>
                            <a:srgbClr val="000000"/>
                          </a:solidFill>
                          <a:latin typeface="Book Antiqua"/>
                          <a:ea typeface="Times New Roman"/>
                          <a:cs typeface="Arial"/>
                        </a:rPr>
                        <a:t>.</a:t>
                      </a:r>
                      <a:endParaRPr lang="fr-FR" sz="2000" dirty="0">
                        <a:latin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000" b="1" kern="1200">
                          <a:solidFill>
                            <a:srgbClr val="000000"/>
                          </a:solidFill>
                          <a:latin typeface="Book Antiqua"/>
                          <a:ea typeface="Times New Roman"/>
                          <a:cs typeface="Arial"/>
                        </a:rPr>
                        <a:t>تجزئة الصفقة</a:t>
                      </a:r>
                      <a:endParaRPr lang="fr-FR" sz="20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/>
                </a:tc>
              </a:tr>
              <a:tr h="357190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/>
                        <a:buChar char="-"/>
                        <a:tabLst>
                          <a:tab pos="457200" algn="l"/>
                        </a:tabLst>
                      </a:pPr>
                      <a:r>
                        <a:rPr lang="ar-DZ" sz="2000" kern="1200" dirty="0">
                          <a:solidFill>
                            <a:srgbClr val="000000"/>
                          </a:solidFill>
                          <a:latin typeface="Book Antiqua"/>
                          <a:ea typeface="Times New Roman"/>
                          <a:cs typeface="Arial"/>
                        </a:rPr>
                        <a:t>التذرع بطابع </a:t>
                      </a:r>
                      <a:r>
                        <a:rPr lang="ar-DZ" sz="2000" kern="1200" dirty="0" smtClean="0">
                          <a:solidFill>
                            <a:srgbClr val="000000"/>
                          </a:solidFill>
                          <a:latin typeface="Book Antiqua"/>
                          <a:ea typeface="Times New Roman"/>
                          <a:cs typeface="Arial"/>
                        </a:rPr>
                        <a:t>الاستعجال.</a:t>
                      </a:r>
                      <a:endParaRPr lang="fr-FR" sz="2000" dirty="0">
                        <a:latin typeface="Calibri"/>
                        <a:cs typeface="Times New Roman"/>
                      </a:endParaRPr>
                    </a:p>
                    <a:p>
                      <a:pPr marL="342900" lvl="0" indent="-342900"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/>
                        <a:buChar char="-"/>
                        <a:tabLst>
                          <a:tab pos="457200" algn="l"/>
                        </a:tabLst>
                      </a:pPr>
                      <a:r>
                        <a:rPr lang="ar-DZ" sz="2000" kern="1200" dirty="0" smtClean="0">
                          <a:solidFill>
                            <a:srgbClr val="000000"/>
                          </a:solidFill>
                          <a:latin typeface="Book Antiqua"/>
                          <a:ea typeface="Times New Roman"/>
                          <a:cs typeface="Arial"/>
                        </a:rPr>
                        <a:t>الرفع </a:t>
                      </a:r>
                      <a:r>
                        <a:rPr lang="ar-DZ" sz="2000" kern="1200" dirty="0" err="1">
                          <a:solidFill>
                            <a:srgbClr val="000000"/>
                          </a:solidFill>
                          <a:latin typeface="Book Antiqua"/>
                          <a:ea typeface="Times New Roman"/>
                          <a:cs typeface="Arial"/>
                        </a:rPr>
                        <a:t>العمدي</a:t>
                      </a:r>
                      <a:r>
                        <a:rPr lang="ar-DZ" sz="2000" kern="1200" dirty="0">
                          <a:solidFill>
                            <a:srgbClr val="000000"/>
                          </a:solidFill>
                          <a:latin typeface="Book Antiqua"/>
                          <a:ea typeface="Times New Roman"/>
                          <a:cs typeface="Arial"/>
                        </a:rPr>
                        <a:t> لمبلغ  الصفقة لوضعها في حالة عدم الجدوى.</a:t>
                      </a:r>
                      <a:endParaRPr lang="fr-FR" sz="2000" dirty="0">
                        <a:latin typeface="Calibri"/>
                        <a:cs typeface="Times New Roman"/>
                      </a:endParaRPr>
                    </a:p>
                    <a:p>
                      <a:pPr marL="342900" lvl="0" indent="-342900"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/>
                        <a:buChar char="-"/>
                        <a:tabLst>
                          <a:tab pos="457200" algn="l"/>
                        </a:tabLst>
                      </a:pPr>
                      <a:r>
                        <a:rPr lang="ar-DZ" sz="2000" kern="1200" dirty="0">
                          <a:solidFill>
                            <a:srgbClr val="000000"/>
                          </a:solidFill>
                          <a:latin typeface="Book Antiqua"/>
                          <a:ea typeface="Times New Roman"/>
                          <a:cs typeface="Arial"/>
                        </a:rPr>
                        <a:t>عدم إعطاء المدة الزمنية الكافية لاستقبال أكبر عدد ممكن من العروض ( عطلة الأسبوع </a:t>
                      </a:r>
                      <a:r>
                        <a:rPr lang="ar-DZ" sz="2000" kern="1200" dirty="0" err="1">
                          <a:solidFill>
                            <a:srgbClr val="000000"/>
                          </a:solidFill>
                          <a:latin typeface="Book Antiqua"/>
                          <a:ea typeface="Times New Roman"/>
                          <a:cs typeface="Arial"/>
                        </a:rPr>
                        <a:t>و</a:t>
                      </a:r>
                      <a:r>
                        <a:rPr lang="ar-DZ" sz="2000" kern="1200" dirty="0">
                          <a:solidFill>
                            <a:srgbClr val="000000"/>
                          </a:solidFill>
                          <a:latin typeface="Book Antiqua"/>
                          <a:ea typeface="Times New Roman"/>
                          <a:cs typeface="Arial"/>
                        </a:rPr>
                        <a:t> الأعياد).</a:t>
                      </a:r>
                      <a:endParaRPr lang="fr-FR" sz="2000" dirty="0">
                        <a:latin typeface="Calibri"/>
                        <a:cs typeface="Times New Roman"/>
                      </a:endParaRPr>
                    </a:p>
                    <a:p>
                      <a:pPr marL="342900" lvl="0" indent="-342900"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/>
                        <a:buChar char="-"/>
                        <a:tabLst>
                          <a:tab pos="457200" algn="l"/>
                        </a:tabLst>
                      </a:pPr>
                      <a:r>
                        <a:rPr lang="ar-DZ" sz="2000" kern="1200" dirty="0">
                          <a:solidFill>
                            <a:srgbClr val="000000"/>
                          </a:solidFill>
                          <a:latin typeface="Book Antiqua"/>
                          <a:ea typeface="Times New Roman"/>
                          <a:cs typeface="Arial"/>
                        </a:rPr>
                        <a:t>الاقتصار على الإشهار في جرائد غير واسعة الانتشار.</a:t>
                      </a:r>
                      <a:endParaRPr lang="fr-FR" sz="2000" dirty="0">
                        <a:latin typeface="Calibri"/>
                        <a:cs typeface="Times New Roman"/>
                      </a:endParaRPr>
                    </a:p>
                    <a:p>
                      <a:pPr marL="342900" lvl="0" indent="-342900"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/>
                        <a:buChar char="-"/>
                        <a:tabLst>
                          <a:tab pos="457200" algn="l"/>
                        </a:tabLst>
                      </a:pPr>
                      <a:r>
                        <a:rPr lang="ar-DZ" sz="2000" kern="1200" dirty="0">
                          <a:solidFill>
                            <a:srgbClr val="000000"/>
                          </a:solidFill>
                          <a:latin typeface="Book Antiqua"/>
                          <a:ea typeface="Times New Roman"/>
                          <a:cs typeface="Arial"/>
                        </a:rPr>
                        <a:t>وضع شروط </a:t>
                      </a:r>
                      <a:r>
                        <a:rPr lang="ar-DZ" sz="2000" kern="1200" dirty="0" err="1">
                          <a:solidFill>
                            <a:srgbClr val="000000"/>
                          </a:solidFill>
                          <a:latin typeface="Book Antiqua"/>
                          <a:ea typeface="Times New Roman"/>
                          <a:cs typeface="Arial"/>
                        </a:rPr>
                        <a:t>تعجيزية</a:t>
                      </a:r>
                      <a:r>
                        <a:rPr lang="ar-DZ" sz="2000" kern="1200" dirty="0">
                          <a:solidFill>
                            <a:srgbClr val="000000"/>
                          </a:solidFill>
                          <a:latin typeface="Book Antiqua"/>
                          <a:ea typeface="Times New Roman"/>
                          <a:cs typeface="Arial"/>
                        </a:rPr>
                        <a:t> لا تتناسب </a:t>
                      </a:r>
                      <a:r>
                        <a:rPr lang="ar-DZ" sz="2000" kern="1200" dirty="0" err="1">
                          <a:solidFill>
                            <a:srgbClr val="000000"/>
                          </a:solidFill>
                          <a:latin typeface="Book Antiqua"/>
                          <a:ea typeface="Times New Roman"/>
                          <a:cs typeface="Arial"/>
                        </a:rPr>
                        <a:t>و</a:t>
                      </a:r>
                      <a:r>
                        <a:rPr lang="ar-DZ" sz="2000" kern="1200" dirty="0">
                          <a:solidFill>
                            <a:srgbClr val="000000"/>
                          </a:solidFill>
                          <a:latin typeface="Book Antiqua"/>
                          <a:ea typeface="Times New Roman"/>
                          <a:cs typeface="Arial"/>
                        </a:rPr>
                        <a:t> طبيعة المشروع ( مناقصة محدودة).</a:t>
                      </a:r>
                      <a:endParaRPr lang="fr-FR" sz="2000" dirty="0">
                        <a:latin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000" b="1" kern="1200" dirty="0">
                          <a:solidFill>
                            <a:srgbClr val="000000"/>
                          </a:solidFill>
                          <a:latin typeface="Book Antiqua"/>
                          <a:ea typeface="Times New Roman"/>
                          <a:cs typeface="Arial"/>
                        </a:rPr>
                        <a:t>اللجوء إلى أسلوب التراضي  أو الاستشارة</a:t>
                      </a:r>
                      <a:r>
                        <a:rPr lang="ar-DZ" sz="2000" kern="1200" dirty="0">
                          <a:solidFill>
                            <a:srgbClr val="000000"/>
                          </a:solidFill>
                          <a:latin typeface="Book Antiqua"/>
                          <a:ea typeface="Times New Roman"/>
                          <a:cs typeface="Arial"/>
                        </a:rPr>
                        <a:t>.</a:t>
                      </a:r>
                      <a:endParaRPr lang="fr-FR" sz="20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/>
                </a:tc>
              </a:tr>
              <a:tr h="244282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44282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147</TotalTime>
  <Words>456</Words>
  <Application>Microsoft Office PowerPoint</Application>
  <PresentationFormat>Affichage à l'écran (4:3)</PresentationFormat>
  <Paragraphs>61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Apex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home</dc:creator>
  <cp:lastModifiedBy>silicon</cp:lastModifiedBy>
  <cp:revision>20</cp:revision>
  <dcterms:created xsi:type="dcterms:W3CDTF">2015-02-28T08:19:06Z</dcterms:created>
  <dcterms:modified xsi:type="dcterms:W3CDTF">2018-02-15T19:33:08Z</dcterms:modified>
</cp:coreProperties>
</file>