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92" r:id="rId3"/>
    <p:sldId id="258" r:id="rId4"/>
    <p:sldId id="259" r:id="rId5"/>
    <p:sldId id="260" r:id="rId6"/>
    <p:sldId id="294" r:id="rId7"/>
    <p:sldId id="295" r:id="rId8"/>
    <p:sldId id="296" r:id="rId9"/>
    <p:sldId id="293" r:id="rId10"/>
    <p:sldId id="283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3537" autoAdjust="0"/>
  </p:normalViewPr>
  <p:slideViewPr>
    <p:cSldViewPr>
      <p:cViewPr varScale="1">
        <p:scale>
          <a:sx n="70" d="100"/>
          <a:sy n="70" d="100"/>
        </p:scale>
        <p:origin x="144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6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B6269-6AF3-4FB4-9652-AD7B71352EAF}" type="datetimeFigureOut">
              <a:rPr lang="fr-FR" smtClean="0"/>
              <a:pPr/>
              <a:t>15/02/2023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97581-DF63-46CB-B4BF-8C11E105EA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172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97581-DF63-46CB-B4BF-8C11E105EAA1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40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15/02/2023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15/02/2023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15/02/2023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15/02/2023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15/02/2023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15/02/2023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6800B-4FD9-40A6-B159-D953F3AE5121}" type="datetimeFigureOut">
              <a:rPr lang="fr-FR" smtClean="0"/>
              <a:pPr/>
              <a:t>15/02/2023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80528" y="188640"/>
            <a:ext cx="9577064" cy="720080"/>
          </a:xfrm>
        </p:spPr>
        <p:txBody>
          <a:bodyPr>
            <a:normAutofit/>
          </a:bodyPr>
          <a:lstStyle/>
          <a:p>
            <a:r>
              <a:rPr lang="ar-DZ" sz="16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د.سليمة بن حسين-درس5-2022-2023-مقياس مصطلحات فرنسية-سنة2 تخصص إعلام-قسم الإعلام والاتصال</a:t>
            </a:r>
            <a:r>
              <a:rPr lang="fr-FR" sz="1800" dirty="0" smtClean="0">
                <a:solidFill>
                  <a:srgbClr val="C00000"/>
                </a:solidFill>
              </a:rPr>
              <a:t>	</a:t>
            </a:r>
            <a:endParaRPr lang="fr-FR" sz="1800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645631"/>
              </p:ext>
            </p:extLst>
          </p:nvPr>
        </p:nvGraphicFramePr>
        <p:xfrm>
          <a:off x="539552" y="764699"/>
          <a:ext cx="7704856" cy="590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6504"/>
                <a:gridCol w="3168352"/>
              </a:tblGrid>
              <a:tr h="393644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Biaisé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متحيز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Impartial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غير متحيز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Neutre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حيادي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Talent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موهبة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Agression=Attaque=Hostilité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عدوان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Caractère agressif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طبيعة عدوانية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La pensée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الفكر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Coordination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تنسيق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 pouvoir du marché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قوة السوق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Interprétation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تفسير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La force=La puissance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القوة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Les effets cumulatifs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الآثار المتراكمة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 L'offre dépasse la demande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العرض يتجاوز الطلب</a:t>
                      </a:r>
                      <a:endParaRPr lang="fr-FR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La voix collective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الصوت</a:t>
                      </a:r>
                      <a:r>
                        <a:rPr lang="ar-DZ" b="1" baseline="0" dirty="0" smtClean="0"/>
                        <a:t> الجمعي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75656" y="908720"/>
            <a:ext cx="8064896" cy="4752528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innerShdw blurRad="63500" dist="50800" dir="8100000">
              <a:prstClr val="black">
                <a:alpha val="50000"/>
              </a:prstClr>
            </a:innerShdw>
          </a:effectLst>
          <a:scene3d>
            <a:camera prst="perspectiveHeroicExtremeRigh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rtl="1"/>
            <a:r>
              <a:rPr lang="ar-DZ" sz="66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تعرفوا على مصطلحات تخصصكم</a:t>
            </a:r>
            <a:endParaRPr lang="fr-FR" sz="6600" b="1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0162511"/>
              </p:ext>
            </p:extLst>
          </p:nvPr>
        </p:nvGraphicFramePr>
        <p:xfrm>
          <a:off x="323528" y="332651"/>
          <a:ext cx="7992888" cy="626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/>
                <a:gridCol w="3996444"/>
              </a:tblGrid>
              <a:tr h="481900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Empêche=Contraindre=Entraver=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يعيق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Tentatives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مساعي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Signes pointeurs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علامات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Repère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مؤشر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 Indicateur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دليل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Diversité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تنوع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Similarité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تشابه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Préalable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قبلي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Scènes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ساحة-ميدان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Tangible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ملموس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Intangible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غير ملموس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Entrées et sorties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مدخلات ومخرجات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Réalisations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إنجازات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Appels publicitaires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نداءات إشهارية</a:t>
                      </a:r>
                      <a:endParaRPr lang="fr-FR" b="1" dirty="0"/>
                    </a:p>
                  </a:txBody>
                  <a:tcPr/>
                </a:tc>
              </a:tr>
              <a:tr h="38552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Livraison de marchandises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توصيل سلع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906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5205005"/>
              </p:ext>
            </p:extLst>
          </p:nvPr>
        </p:nvGraphicFramePr>
        <p:xfrm>
          <a:off x="395536" y="404664"/>
          <a:ext cx="8208912" cy="6208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0899"/>
                <a:gridCol w="3458013"/>
              </a:tblGrid>
              <a:tr h="397767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</a:p>
                  </a:txBody>
                  <a:tcPr/>
                </a:tc>
              </a:tr>
              <a:tr h="39776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La communication mutuelle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اتصال متبادل</a:t>
                      </a:r>
                      <a:endParaRPr lang="fr-FR" b="1" dirty="0"/>
                    </a:p>
                  </a:txBody>
                  <a:tcPr/>
                </a:tc>
              </a:tr>
              <a:tr h="39776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Stimuler la concurrence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يثير المنافسة</a:t>
                      </a:r>
                      <a:endParaRPr lang="fr-FR" b="1" dirty="0"/>
                    </a:p>
                  </a:txBody>
                  <a:tcPr/>
                </a:tc>
              </a:tr>
              <a:tr h="39776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Détourner l’attention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يصرف الانتباه</a:t>
                      </a:r>
                      <a:endParaRPr lang="fr-FR" b="1" dirty="0"/>
                    </a:p>
                  </a:txBody>
                  <a:tcPr/>
                </a:tc>
              </a:tr>
              <a:tr h="39776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Les tendances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اتجاهات</a:t>
                      </a:r>
                      <a:endParaRPr lang="fr-FR" b="1" dirty="0"/>
                    </a:p>
                  </a:txBody>
                  <a:tcPr/>
                </a:tc>
              </a:tr>
              <a:tr h="39776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 sens esthétique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الحس الجمالي</a:t>
                      </a:r>
                      <a:endParaRPr lang="fr-FR" b="1" dirty="0"/>
                    </a:p>
                  </a:txBody>
                  <a:tcPr/>
                </a:tc>
              </a:tr>
              <a:tr h="39776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Expectations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توقعات</a:t>
                      </a:r>
                      <a:endParaRPr lang="fr-FR" b="1" dirty="0"/>
                    </a:p>
                  </a:txBody>
                  <a:tcPr/>
                </a:tc>
              </a:tr>
              <a:tr h="39776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Les enjeux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الرهانات</a:t>
                      </a:r>
                      <a:endParaRPr lang="fr-FR" b="1" dirty="0"/>
                    </a:p>
                  </a:txBody>
                  <a:tcPr/>
                </a:tc>
              </a:tr>
              <a:tr h="39776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Inconsciemment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بدون وعي</a:t>
                      </a:r>
                      <a:endParaRPr lang="fr-FR" b="1" dirty="0"/>
                    </a:p>
                  </a:txBody>
                  <a:tcPr/>
                </a:tc>
              </a:tr>
              <a:tr h="39776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Un système d'alerte précoce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نظام إنذار مبكر</a:t>
                      </a:r>
                      <a:endParaRPr lang="fr-FR" b="1" dirty="0"/>
                    </a:p>
                  </a:txBody>
                  <a:tcPr/>
                </a:tc>
              </a:tr>
              <a:tr h="62395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Analogue=Symétrique=Ressemblance=</a:t>
                      </a:r>
                    </a:p>
                    <a:p>
                      <a:r>
                        <a:rPr lang="fr-FR" b="1" dirty="0" smtClean="0"/>
                        <a:t>Hétérogène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تماثل</a:t>
                      </a:r>
                      <a:endParaRPr lang="fr-FR" b="1" dirty="0"/>
                    </a:p>
                  </a:txBody>
                  <a:tcPr/>
                </a:tc>
              </a:tr>
              <a:tr h="39776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Violation de loi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خرق قانون</a:t>
                      </a:r>
                      <a:endParaRPr lang="fr-FR" b="1" dirty="0"/>
                    </a:p>
                  </a:txBody>
                  <a:tcPr/>
                </a:tc>
              </a:tr>
              <a:tr h="39776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Préoccupé=intéressé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مهتم</a:t>
                      </a:r>
                      <a:endParaRPr lang="fr-FR" b="1" dirty="0"/>
                    </a:p>
                  </a:txBody>
                  <a:tcPr/>
                </a:tc>
              </a:tr>
              <a:tr h="39776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Avertir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يحذر</a:t>
                      </a:r>
                      <a:endParaRPr lang="fr-FR" b="1" dirty="0"/>
                    </a:p>
                  </a:txBody>
                  <a:tcPr/>
                </a:tc>
              </a:tr>
              <a:tr h="39776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Méfient=Prudent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حذر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880830"/>
              </p:ext>
            </p:extLst>
          </p:nvPr>
        </p:nvGraphicFramePr>
        <p:xfrm>
          <a:off x="395536" y="281173"/>
          <a:ext cx="8280920" cy="6222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032448"/>
              </a:tblGrid>
              <a:tr h="442976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   ترجمة المصطلح باللغة الفرنسية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Accès aux informations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الوصول إلى المعلومة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Outil=Instrument=Dispositif=Appareil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أداة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Les barrières sociales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العراقيل الاجتماعية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Compagne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حملة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Susceptible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استعداد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Efficacité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فعالية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Loisir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ترفيه</a:t>
                      </a:r>
                      <a:endParaRPr lang="fr-FR" b="1" dirty="0"/>
                    </a:p>
                  </a:txBody>
                  <a:tcPr/>
                </a:tc>
              </a:tr>
              <a:tr h="29127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Surmonter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يتغلب</a:t>
                      </a:r>
                      <a:endParaRPr lang="fr-FR" b="1" dirty="0"/>
                    </a:p>
                  </a:txBody>
                  <a:tcPr/>
                </a:tc>
              </a:tr>
              <a:tr h="26740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Explicit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صريح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Implicite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ضمني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Manifestation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مظاهرة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Protestation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احتجاج</a:t>
                      </a:r>
                      <a:endParaRPr lang="fr-FR" b="1" dirty="0"/>
                    </a:p>
                  </a:txBody>
                  <a:tcPr/>
                </a:tc>
              </a:tr>
              <a:tr h="42642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Cognitive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معرفي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Construction de la réalité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بناء الواقع</a:t>
                      </a:r>
                      <a:endParaRPr lang="fr-FR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Message médiatique uniforme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رسالة إعلامية موحدة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733709"/>
              </p:ext>
            </p:extLst>
          </p:nvPr>
        </p:nvGraphicFramePr>
        <p:xfrm>
          <a:off x="539552" y="620691"/>
          <a:ext cx="7848872" cy="5760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3456384"/>
              </a:tblGrid>
              <a:tr h="465211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40318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Confronter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يواجه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Prédire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يتنبأ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Modification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تعديل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Pluralisme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تعددية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Rapporter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وضع تقريرا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S’adapter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يتكيف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Intonative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ابتكاري</a:t>
                      </a:r>
                      <a:endParaRPr lang="fr-FR" b="1" dirty="0"/>
                    </a:p>
                  </a:txBody>
                  <a:tcPr/>
                </a:tc>
              </a:tr>
              <a:tr h="372169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Perspective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منظور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Instinctive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غريزي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Force motive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قوة محركة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Pulsion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دافع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Leurre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إغراء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Sophistication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تعقيد</a:t>
                      </a:r>
                      <a:endParaRPr lang="fr-FR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Revendications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مطالب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017176"/>
              </p:ext>
            </p:extLst>
          </p:nvPr>
        </p:nvGraphicFramePr>
        <p:xfrm>
          <a:off x="323528" y="476672"/>
          <a:ext cx="8640960" cy="6120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5766"/>
                <a:gridCol w="3805194"/>
              </a:tblGrid>
              <a:tr h="499941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42134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Politique des médias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السياسة الإعلامية</a:t>
                      </a:r>
                      <a:endParaRPr lang="fr-FR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Siège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حصار</a:t>
                      </a:r>
                      <a:endParaRPr lang="fr-FR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Ethique journalistique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أخلاق المهنة الصحفية</a:t>
                      </a:r>
                      <a:endParaRPr lang="fr-FR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Détenus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معتقلين</a:t>
                      </a:r>
                      <a:endParaRPr lang="fr-FR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Arrêter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اعتقال-توقيف</a:t>
                      </a:r>
                      <a:endParaRPr lang="fr-FR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Prisonnier politique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سجين سياسي</a:t>
                      </a:r>
                      <a:endParaRPr lang="fr-FR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Prisonnier de l'opinion publique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سجين الرأي</a:t>
                      </a:r>
                      <a:r>
                        <a:rPr lang="ar-DZ" b="1" baseline="0" dirty="0" smtClean="0"/>
                        <a:t> العام</a:t>
                      </a:r>
                      <a:endParaRPr lang="fr-FR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Favoritisme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محاباة</a:t>
                      </a:r>
                      <a:endParaRPr lang="fr-FR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Message à double sens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رسالة ذات معنيين</a:t>
                      </a:r>
                      <a:endParaRPr lang="fr-FR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Durable= Permanent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دائم</a:t>
                      </a:r>
                      <a:endParaRPr lang="fr-FR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 publique Occidentale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الجمهور الغربي</a:t>
                      </a:r>
                      <a:endParaRPr lang="fr-FR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L’occident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الغرب</a:t>
                      </a:r>
                      <a:endParaRPr lang="fr-FR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Sagesse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حكمة</a:t>
                      </a:r>
                      <a:endParaRPr lang="fr-FR" b="1" dirty="0"/>
                    </a:p>
                  </a:txBody>
                  <a:tcPr/>
                </a:tc>
              </a:tr>
              <a:tr h="39995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Une personnalité éclairée et ouverte d'esprit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شخصية مستنيرة ومتفتحة الفكر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77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595478"/>
              </p:ext>
            </p:extLst>
          </p:nvPr>
        </p:nvGraphicFramePr>
        <p:xfrm>
          <a:off x="323528" y="404669"/>
          <a:ext cx="8640960" cy="6192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608"/>
                <a:gridCol w="3168352"/>
              </a:tblGrid>
              <a:tr h="505822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42630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Personne fermée d'esprit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شخصية منغلقة الفكر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Personnalité alphabétisée=Personnalité instruite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شخصية متعلمة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Personnalité tolérante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شخصية متسامحة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Personnalité</a:t>
                      </a:r>
                      <a:r>
                        <a:rPr lang="fr-FR" b="1" baseline="0" dirty="0" smtClean="0"/>
                        <a:t> flexible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شخصية مرنة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Personnalité autoritaire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شخصية</a:t>
                      </a:r>
                      <a:r>
                        <a:rPr lang="ar-DZ" b="1" baseline="0" dirty="0" smtClean="0"/>
                        <a:t> متسلطة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Le discours médiatique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الخطاب</a:t>
                      </a:r>
                      <a:r>
                        <a:rPr lang="ar-DZ" b="1" baseline="0" dirty="0" smtClean="0"/>
                        <a:t> الإعلامي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Sincérité= Fidélité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إخلاص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Dévouement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تفاني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Pertinent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مناسب-مطابق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Utilité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فائدة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Instinctive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حافزي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Loyauté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ولاء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Implementation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تنفيذ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Briser les habitudes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b="1" dirty="0" smtClean="0"/>
                        <a:t>كسر العادات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64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305338"/>
              </p:ext>
            </p:extLst>
          </p:nvPr>
        </p:nvGraphicFramePr>
        <p:xfrm>
          <a:off x="323528" y="404669"/>
          <a:ext cx="8640960" cy="6192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608"/>
                <a:gridCol w="3168352"/>
              </a:tblGrid>
              <a:tr h="505822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42630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Réforme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إصلاح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Violation de données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انتهاك البيانات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Un visage médiatique connu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وجه إعلامي</a:t>
                      </a:r>
                      <a:r>
                        <a:rPr lang="ar-DZ" b="1" baseline="0" dirty="0" smtClean="0"/>
                        <a:t> معروف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Réputation médiatique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سمعة إعلامية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Pratiques médiatiques </a:t>
                      </a:r>
                      <a:r>
                        <a:rPr lang="ar-DZ" b="1" dirty="0" smtClean="0"/>
                        <a:t> </a:t>
                      </a:r>
                      <a:r>
                        <a:rPr lang="fr-FR" b="1" dirty="0" smtClean="0"/>
                        <a:t>éthiques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ممارسات إعلامية أخلاقية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Aversion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نفور</a:t>
                      </a:r>
                      <a:r>
                        <a:rPr lang="ar-DZ" b="1" baseline="0" dirty="0" smtClean="0"/>
                        <a:t> 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Règlement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تسوية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Épanouissement=Éclaircissement=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تنوير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L’opposant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المعارض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Fusion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دمج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Reçu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يتلقى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Point de vue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وجهة نظر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 Traitement d'informations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معالجة المعلومات</a:t>
                      </a:r>
                      <a:endParaRPr lang="fr-FR" b="1" dirty="0"/>
                    </a:p>
                  </a:txBody>
                  <a:tcPr/>
                </a:tc>
              </a:tr>
              <a:tr h="404658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Réconciliation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مصالحة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74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640960" cy="5832648"/>
          </a:xfrm>
        </p:spPr>
        <p:txBody>
          <a:bodyPr>
            <a:normAutofit fontScale="90000"/>
          </a:bodyPr>
          <a:lstStyle/>
          <a:p>
            <a:pPr algn="r" rtl="1">
              <a:lnSpc>
                <a:spcPct val="150000"/>
              </a:lnSpc>
            </a:pPr>
            <a:r>
              <a:rPr lang="ar-DZ" sz="2700" b="1" dirty="0">
                <a:solidFill>
                  <a:srgbClr val="FF0000"/>
                </a:solidFill>
              </a:rPr>
              <a:t>ا</a:t>
            </a:r>
            <a:r>
              <a:rPr lang="ar-DZ" sz="2700" b="1" dirty="0" smtClean="0">
                <a:solidFill>
                  <a:srgbClr val="FF0000"/>
                </a:solidFill>
              </a:rPr>
              <a:t>لمراجع</a:t>
            </a:r>
            <a:r>
              <a:rPr lang="ar-DZ" sz="2700" b="1" dirty="0">
                <a:solidFill>
                  <a:srgbClr val="FF0000"/>
                </a:solidFill>
              </a:rPr>
              <a:t>:</a:t>
            </a:r>
            <a:r>
              <a:rPr lang="ar-DZ" sz="1800" b="1" dirty="0"/>
              <a:t/>
            </a:r>
            <a:br>
              <a:rPr lang="ar-DZ" sz="1800" b="1" dirty="0"/>
            </a:br>
            <a:r>
              <a:rPr lang="ar-DZ" sz="2200" b="1" dirty="0"/>
              <a:t>- أحمد مختار عمر: معجم اللغة العربية المعاصرة، (القاهرة: مصر، عالم الكتب، ط 1، 2008).</a:t>
            </a:r>
            <a:br>
              <a:rPr lang="ar-DZ" sz="2200" b="1" dirty="0"/>
            </a:br>
            <a:r>
              <a:rPr lang="ar-DZ" sz="2200" b="1" dirty="0"/>
              <a:t>-مجمع اللغة العربية بالقاهرة، معجم المصطلحات الإعلامية، (القاهرة: مصر، مجمع اللغة العربية بالقاهرة، 2008).</a:t>
            </a:r>
            <a:br>
              <a:rPr lang="ar-DZ" sz="2200" b="1" dirty="0"/>
            </a:br>
            <a:r>
              <a:rPr lang="ar-DZ" sz="2200" b="1" dirty="0"/>
              <a:t>-محمد حمال الفار، معجم المصطلحات الإعلامية، (مصر، 2018).</a:t>
            </a:r>
            <a:br>
              <a:rPr lang="ar-DZ" sz="2200" b="1" dirty="0"/>
            </a:br>
            <a:r>
              <a:rPr lang="ar-DZ" sz="2200" b="1" dirty="0"/>
              <a:t> -كرم شلبي، معجم المصطلحات الإعلامية، (القاهرة، مصر: دار الجيل للطبع والنشر والتوزيع، 1994).</a:t>
            </a:r>
            <a:br>
              <a:rPr lang="ar-DZ" sz="2200" b="1" dirty="0"/>
            </a:br>
            <a:r>
              <a:rPr lang="ar-DZ" sz="2200" b="1" dirty="0"/>
              <a:t>-أحمد زكي بدوي، معجم المصطلحات الإعلام، (لبنان: دار الكتاب اللبناني للطباعة والنشر والتوزيع،1994).</a:t>
            </a:r>
            <a:br>
              <a:rPr lang="ar-DZ" sz="2200" b="1" dirty="0"/>
            </a:br>
            <a:r>
              <a:rPr lang="ar-DZ" sz="2200" b="1" dirty="0"/>
              <a:t>-سهيل إدريس، المنهل، (لبنان، دار الآداب، 2017).</a:t>
            </a:r>
            <a:br>
              <a:rPr lang="ar-DZ" sz="2200" b="1" dirty="0"/>
            </a:br>
            <a:r>
              <a:rPr lang="ar-DZ" sz="2200" b="1" dirty="0"/>
              <a:t>-إيناس أبو يوسف، هبد مسعد، مبادئ الترجمة وأساسياتها، (القاهرة، مصر: كلية الإعلام، 2005).</a:t>
            </a:r>
            <a:br>
              <a:rPr lang="ar-DZ" sz="2200" b="1" dirty="0"/>
            </a:br>
            <a:r>
              <a:rPr lang="ar-DZ" sz="2200" b="1" dirty="0"/>
              <a:t>-إسماعيل عبد الفتاح عبد الكافي، الموسوعة الميسرة في المصطلحات السياسية، متوفر على الرابط :</a:t>
            </a:r>
            <a:br>
              <a:rPr lang="ar-DZ" sz="2200" b="1" dirty="0"/>
            </a:br>
            <a:r>
              <a:rPr lang="fr-FR" sz="2200" b="1" dirty="0"/>
              <a:t>www.kotobarabia.com       </a:t>
            </a:r>
            <a:br>
              <a:rPr lang="fr-FR" sz="2200" b="1" dirty="0"/>
            </a:br>
            <a:r>
              <a:rPr lang="fr-FR" sz="2200" b="1" dirty="0"/>
              <a:t>- </a:t>
            </a:r>
            <a:r>
              <a:rPr lang="ar-DZ" sz="2200" b="1" dirty="0"/>
              <a:t>مجدي وهبة، معجم مصطلحات الأدب: </a:t>
            </a:r>
            <a:r>
              <a:rPr lang="ar-DZ" sz="2200" b="1" dirty="0" err="1"/>
              <a:t>إنكلـيزى-فرنسى</a:t>
            </a:r>
            <a:r>
              <a:rPr lang="ar-DZ" sz="2200" b="1" dirty="0"/>
              <a:t>–عربي، (بيروت، مكتبة لبنان، 1983).</a:t>
            </a:r>
            <a:br>
              <a:rPr lang="ar-DZ" sz="2200" b="1" dirty="0"/>
            </a:br>
            <a:r>
              <a:rPr lang="ar-DZ" sz="2200" b="1" dirty="0"/>
              <a:t/>
            </a:r>
            <a:br>
              <a:rPr lang="ar-DZ" sz="2200" b="1" dirty="0"/>
            </a:br>
            <a:endParaRPr lang="fr-FR" sz="2200" b="1" dirty="0"/>
          </a:p>
        </p:txBody>
      </p:sp>
    </p:spTree>
    <p:extLst>
      <p:ext uri="{BB962C8B-B14F-4D97-AF65-F5344CB8AC3E}">
        <p14:creationId xmlns:p14="http://schemas.microsoft.com/office/powerpoint/2010/main" val="2725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1340</TotalTime>
  <Words>450</Words>
  <Application>Microsoft Office PowerPoint</Application>
  <PresentationFormat>Affichage à l'écran (4:3)</PresentationFormat>
  <Paragraphs>249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Sakkal Majalla</vt:lpstr>
      <vt:lpstr>Simplified Arabic</vt:lpstr>
      <vt:lpstr>Times New Roman</vt:lpstr>
      <vt:lpstr>Thème Office</vt:lpstr>
      <vt:lpstr>د.سليمة بن حسين-درس5-2022-2023-مقياس مصطلحات فرنسية-سنة2 تخصص إعلام-قسم الإعلام والاتصال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المراجع: - أحمد مختار عمر: معجم اللغة العربية المعاصرة، (القاهرة: مصر، عالم الكتب، ط 1، 2008). -مجمع اللغة العربية بالقاهرة، معجم المصطلحات الإعلامية، (القاهرة: مصر، مجمع اللغة العربية بالقاهرة، 2008). -محمد حمال الفار، معجم المصطلحات الإعلامية، (مصر، 2018).  -كرم شلبي، معجم المصطلحات الإعلامية، (القاهرة، مصر: دار الجيل للطبع والنشر والتوزيع، 1994). -أحمد زكي بدوي، معجم المصطلحات الإعلام، (لبنان: دار الكتاب اللبناني للطباعة والنشر والتوزيع،1994). -سهيل إدريس، المنهل، (لبنان، دار الآداب، 2017). -إيناس أبو يوسف، هبد مسعد، مبادئ الترجمة وأساسياتها، (القاهرة، مصر: كلية الإعلام، 2005). -إسماعيل عبد الفتاح عبد الكافي، الموسوعة الميسرة في المصطلحات السياسية، متوفر على الرابط : www.kotobarabia.com        - مجدي وهبة، معجم مصطلحات الأدب: إنكلـيزى-فرنسى–عربي، (بيروت، مكتبة لبنان، 1983).  </vt:lpstr>
      <vt:lpstr>تعرفوا على مصطلحات تخصصكم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تـــــــــقديــــــــم</dc:title>
  <dc:creator>o</dc:creator>
  <cp:lastModifiedBy>User</cp:lastModifiedBy>
  <cp:revision>270</cp:revision>
  <dcterms:created xsi:type="dcterms:W3CDTF">2006-06-02T00:20:43Z</dcterms:created>
  <dcterms:modified xsi:type="dcterms:W3CDTF">2023-02-15T00:02:21Z</dcterms:modified>
</cp:coreProperties>
</file>