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66" r:id="rId2"/>
    <p:sldId id="267" r:id="rId3"/>
    <p:sldId id="256" r:id="rId4"/>
    <p:sldId id="275" r:id="rId5"/>
    <p:sldId id="257" r:id="rId6"/>
    <p:sldId id="258" r:id="rId7"/>
    <p:sldId id="259" r:id="rId8"/>
    <p:sldId id="271" r:id="rId9"/>
    <p:sldId id="272" r:id="rId10"/>
    <p:sldId id="277" r:id="rId11"/>
    <p:sldId id="273" r:id="rId12"/>
    <p:sldId id="274" r:id="rId13"/>
    <p:sldId id="27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p:cViewPr varScale="1">
        <p:scale>
          <a:sx n="68" d="100"/>
          <a:sy n="68" d="100"/>
        </p:scale>
        <p:origin x="14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a:xfrm>
            <a:off x="3623733" y="6117336"/>
            <a:ext cx="3609438" cy="365125"/>
          </a:xfrm>
        </p:spPr>
        <p:txBody>
          <a:bodyPr/>
          <a:lstStyle/>
          <a:p>
            <a:endParaRPr lang="fr-FR"/>
          </a:p>
        </p:txBody>
      </p:sp>
      <p:sp>
        <p:nvSpPr>
          <p:cNvPr id="6" name="Slide Number Placeholder 5"/>
          <p:cNvSpPr>
            <a:spLocks noGrp="1"/>
          </p:cNvSpPr>
          <p:nvPr>
            <p:ph type="sldNum" sz="quarter" idx="12"/>
          </p:nvPr>
        </p:nvSpPr>
        <p:spPr>
          <a:xfrm>
            <a:off x="8275320" y="6117336"/>
            <a:ext cx="411480" cy="365125"/>
          </a:xfrm>
        </p:spPr>
        <p:txBody>
          <a:bodyPr/>
          <a:lstStyle/>
          <a:p>
            <a:fld id="{0409977E-EC32-4E43-AC90-1FD2359435ED}" type="slidenum">
              <a:rPr lang="fr-FR" smtClean="0"/>
              <a:pPr/>
              <a:t>‹#›</a:t>
            </a:fld>
            <a:endParaRPr lang="fr-F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1480556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07845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989499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973157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4248770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54587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967200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843176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106921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a:xfrm>
            <a:off x="1972647" y="6108173"/>
            <a:ext cx="5314517" cy="365125"/>
          </a:xfrm>
        </p:spPr>
        <p:txBody>
          <a:bodyPr/>
          <a:lstStyle/>
          <a:p>
            <a:endParaRPr lang="fr-FR"/>
          </a:p>
        </p:txBody>
      </p:sp>
      <p:sp>
        <p:nvSpPr>
          <p:cNvPr id="6" name="Slide Number Placeholder 5"/>
          <p:cNvSpPr>
            <a:spLocks noGrp="1"/>
          </p:cNvSpPr>
          <p:nvPr>
            <p:ph type="sldNum" sz="quarter" idx="12"/>
          </p:nvPr>
        </p:nvSpPr>
        <p:spPr>
          <a:xfrm>
            <a:off x="8258967" y="6108173"/>
            <a:ext cx="427833" cy="365125"/>
          </a:xfrm>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345234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8273317" y="6116070"/>
            <a:ext cx="413483" cy="365125"/>
          </a:xfrm>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40401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02517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8329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35135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8828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91682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787476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B1608A-6540-45B2-B04A-8B545354FBF1}" type="datetimeFigureOut">
              <a:rPr lang="fr-FR" smtClean="0"/>
              <a:pPr/>
              <a:t>08/06/2025</a:t>
            </a:fld>
            <a:endParaRPr lang="fr-F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409977E-EC32-4E43-AC90-1FD2359435ED}" type="slidenum">
              <a:rPr lang="fr-FR" smtClean="0"/>
              <a:pPr/>
              <a:t>‹#›</a:t>
            </a:fld>
            <a:endParaRPr lang="fr-FR"/>
          </a:p>
        </p:txBody>
      </p:sp>
    </p:spTree>
    <p:extLst>
      <p:ext uri="{BB962C8B-B14F-4D97-AF65-F5344CB8AC3E}">
        <p14:creationId xmlns:p14="http://schemas.microsoft.com/office/powerpoint/2010/main" val="186678756"/>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 id="2147483937" r:id="rId13"/>
    <p:sldLayoutId id="2147483938" r:id="rId14"/>
    <p:sldLayoutId id="2147483939" r:id="rId15"/>
    <p:sldLayoutId id="2147483940" r:id="rId16"/>
    <p:sldLayoutId id="214748394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483769" y="2209406"/>
            <a:ext cx="3479488" cy="707886"/>
          </a:xfrm>
          <a:prstGeom prst="rect">
            <a:avLst/>
          </a:prstGeom>
          <a:noFill/>
        </p:spPr>
        <p:txBody>
          <a:bodyPr wrap="square" rtlCol="0">
            <a:spAutoFit/>
          </a:bodyPr>
          <a:lstStyle/>
          <a:p>
            <a:pPr algn="ctr" rtl="1"/>
            <a:r>
              <a:rPr lang="ar-DZ"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درس على الخط تحت عنوان:</a:t>
            </a:r>
            <a:endParaRPr lang="fr-FR"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1583668" y="2917292"/>
            <a:ext cx="5279689" cy="76944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44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إعتماد وتنفيذ المــــــيــــــــزانيــــــــــة</a:t>
            </a:r>
          </a:p>
        </p:txBody>
      </p:sp>
      <p:sp>
        <p:nvSpPr>
          <p:cNvPr id="9" name="ZoneTexte 8"/>
          <p:cNvSpPr txBox="1"/>
          <p:nvPr/>
        </p:nvSpPr>
        <p:spPr>
          <a:xfrm>
            <a:off x="179512" y="5013176"/>
            <a:ext cx="3218815" cy="1077218"/>
          </a:xfrm>
          <a:prstGeom prst="rect">
            <a:avLst/>
          </a:prstGeom>
          <a:noFill/>
        </p:spPr>
        <p:txBody>
          <a:bodyPr wrap="square" rtlCol="0">
            <a:spAutoFit/>
          </a:bodyPr>
          <a:lstStyle/>
          <a:p>
            <a:pPr algn="ctr" rtl="1"/>
            <a:r>
              <a:rPr lang="ar-DZ" sz="3200" b="1" dirty="0">
                <a:solidFill>
                  <a:schemeClr val="accent2">
                    <a:lumMod val="75000"/>
                  </a:scheme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تقديم الدكتور:</a:t>
            </a:r>
          </a:p>
          <a:p>
            <a:pPr algn="ctr"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صغيري الميلود</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TextBox 10">
            <a:extLst>
              <a:ext uri="{FF2B5EF4-FFF2-40B4-BE49-F238E27FC236}">
                <a16:creationId xmlns:a16="http://schemas.microsoft.com/office/drawing/2014/main" id="{13D62ACE-7EC4-EBA6-A922-3D19D42E9F07}"/>
              </a:ext>
            </a:extLst>
          </p:cNvPr>
          <p:cNvSpPr txBox="1"/>
          <p:nvPr/>
        </p:nvSpPr>
        <p:spPr>
          <a:xfrm>
            <a:off x="2033924" y="389674"/>
            <a:ext cx="5130363" cy="1938992"/>
          </a:xfrm>
          <a:prstGeom prst="rect">
            <a:avLst/>
          </a:prstGeom>
          <a:noFill/>
        </p:spPr>
        <p:txBody>
          <a:bodyPr wrap="square">
            <a:spAutoFit/>
          </a:bodyPr>
          <a:lstStyle/>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وزارة التعليم العالي والبحث العلمي </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جــــــامعــــة محمد خيضر بسكرة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كلية العلوم الانسانية والإجتماعية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قسم العلوم الإنسانية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شعبة علم المكتبات</a:t>
            </a:r>
          </a:p>
        </p:txBody>
      </p:sp>
      <p:sp>
        <p:nvSpPr>
          <p:cNvPr id="2" name="ZoneTexte 8">
            <a:extLst>
              <a:ext uri="{FF2B5EF4-FFF2-40B4-BE49-F238E27FC236}">
                <a16:creationId xmlns:a16="http://schemas.microsoft.com/office/drawing/2014/main" id="{D4D0E6E0-D7EA-151D-6FB2-2314A5E80F76}"/>
              </a:ext>
            </a:extLst>
          </p:cNvPr>
          <p:cNvSpPr txBox="1"/>
          <p:nvPr/>
        </p:nvSpPr>
        <p:spPr>
          <a:xfrm>
            <a:off x="3180743" y="6191726"/>
            <a:ext cx="4104455" cy="523220"/>
          </a:xfrm>
          <a:prstGeom prst="rect">
            <a:avLst/>
          </a:prstGeom>
          <a:noFill/>
        </p:spPr>
        <p:txBody>
          <a:bodyPr wrap="square" rtlCol="0">
            <a:spAutoFit/>
          </a:bodyPr>
          <a:lstStyle/>
          <a:p>
            <a:pPr algn="ctr" rtl="1"/>
            <a:r>
              <a:rPr lang="ar-DZ" sz="28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السنة الجامعية: 2022 /2023</a:t>
            </a:r>
          </a:p>
        </p:txBody>
      </p:sp>
    </p:spTree>
    <p:custDataLst>
      <p:tags r:id="rId1"/>
    </p:custDataLst>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advTm="41596">
        <p:split orient="vert"/>
      </p:transition>
    </mc:Choice>
    <mc:Fallback xmlns="">
      <p:transition spd="slow" advTm="41596">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12BDAA-CBD6-E704-8840-83C49627EA64}"/>
              </a:ext>
            </a:extLst>
          </p:cNvPr>
          <p:cNvSpPr txBox="1"/>
          <p:nvPr/>
        </p:nvSpPr>
        <p:spPr>
          <a:xfrm>
            <a:off x="1115616" y="1052736"/>
            <a:ext cx="7560840" cy="4031873"/>
          </a:xfrm>
          <a:prstGeom prst="rect">
            <a:avLst/>
          </a:prstGeom>
          <a:noFill/>
        </p:spPr>
        <p:txBody>
          <a:bodyPr wrap="square">
            <a:spAutoFit/>
          </a:bodyPr>
          <a:lstStyle/>
          <a:p>
            <a:pPr marL="457200" marR="0" lvl="0" indent="-457200" algn="justLow" defTabSz="4572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تتتم عملية تحصيل الإيرادات بمعرفة موظفين تابعين لوزارة المالية مباشرة أو لجهات أخرى تتبع بدورها هذه الوزارة، هذا وتعتبر الضرائب المباشرة وغير المباشرة أهم مورد للدولة في عصرنا الحاضر. </a:t>
            </a:r>
            <a:endParaRPr kumimoji="0" lang="fr-FR"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endParaRPr>
          </a:p>
          <a:p>
            <a:pPr marL="457200" lvl="0" indent="-457200" algn="justLow" rtl="1">
              <a:buFont typeface="Wingdings" panose="05000000000000000000" pitchFamily="2" charset="2"/>
              <a:buChar char="q"/>
              <a:defRPr/>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أما الإيرادات الأخرى التي تحصلها جهات أخرى غيرهذه المصالح فتقوم الوزارة المختصة بتحصيلها باسم وزارة المالية وتوريدها لها فيما بعد كما نظمت القوانين عمليات صرف الأموال العامة حتى يمنع التلاعب في موارد الدولة.</a:t>
            </a:r>
            <a:endPar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endParaRPr>
          </a:p>
        </p:txBody>
      </p:sp>
    </p:spTree>
    <p:custDataLst>
      <p:tags r:id="rId1"/>
    </p:custDataLst>
    <p:extLst>
      <p:ext uri="{BB962C8B-B14F-4D97-AF65-F5344CB8AC3E}">
        <p14:creationId xmlns:p14="http://schemas.microsoft.com/office/powerpoint/2010/main" val="2307822783"/>
      </p:ext>
    </p:extLst>
  </p:cSld>
  <p:clrMapOvr>
    <a:masterClrMapping/>
  </p:clrMapOvr>
  <mc:AlternateContent xmlns:mc="http://schemas.openxmlformats.org/markup-compatibility/2006" xmlns:p14="http://schemas.microsoft.com/office/powerpoint/2010/main">
    <mc:Choice Requires="p14">
      <p:transition spd="slow" p14:dur="2000" advTm="127905"/>
    </mc:Choice>
    <mc:Fallback xmlns="">
      <p:transition spd="slow" advTm="12790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BC8CE3-159B-0A11-B678-D11EA5709858}"/>
              </a:ext>
            </a:extLst>
          </p:cNvPr>
          <p:cNvSpPr txBox="1"/>
          <p:nvPr/>
        </p:nvSpPr>
        <p:spPr>
          <a:xfrm>
            <a:off x="827584" y="188640"/>
            <a:ext cx="7632848" cy="4524315"/>
          </a:xfrm>
          <a:prstGeom prst="rect">
            <a:avLst/>
          </a:prstGeom>
          <a:noFill/>
        </p:spPr>
        <p:txBody>
          <a:bodyPr wrap="square">
            <a:spAutoFit/>
          </a:bodyPr>
          <a:lstStyle/>
          <a:p>
            <a:pPr marL="457200" indent="-457200" algn="justLow" rtl="1">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وتمر هذه العامليات بأربعة مراحل:</a:t>
            </a:r>
          </a:p>
          <a:p>
            <a:pPr marL="457200" indent="-457200" algn="justLow" rtl="1">
              <a:buFont typeface="Wingdings" panose="05000000000000000000"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الإرتباط بالنفقة: </a:t>
            </a:r>
          </a:p>
          <a:p>
            <a:pPr marL="457200" indent="-457200" algn="justLow" rtl="1">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يقصد به القيام بالعمل الذي يجعل الدولة مدينة.</a:t>
            </a:r>
          </a:p>
          <a:p>
            <a:pPr marL="457200" indent="-457200" algn="justLow" rtl="1">
              <a:buFont typeface="Wingdings" panose="05000000000000000000"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تحديد النفقة: </a:t>
            </a:r>
          </a:p>
          <a:p>
            <a:pPr marL="457200" indent="-457200" algn="justLow" rtl="1">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أي القرار الخاص بتقدير المبلغ المستحق للدائن وخصمه من الإعتماد المقرر في الميزانية</a:t>
            </a:r>
          </a:p>
          <a:p>
            <a:pPr marL="457200" indent="-457200" algn="justLow" rtl="1">
              <a:buFont typeface="Wingdings" panose="05000000000000000000"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الأمر بالدفع: </a:t>
            </a:r>
          </a:p>
          <a:p>
            <a:pPr marL="457200" indent="-457200" algn="justLow" rtl="1">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يقصد به تحرير أمر من الجهة المختصة إلى الخزانة العامة بصرف المبلغ السابق تحديده.</a:t>
            </a:r>
          </a:p>
        </p:txBody>
      </p:sp>
    </p:spTree>
    <p:custDataLst>
      <p:tags r:id="rId1"/>
    </p:custDataLst>
    <p:extLst>
      <p:ext uri="{BB962C8B-B14F-4D97-AF65-F5344CB8AC3E}">
        <p14:creationId xmlns:p14="http://schemas.microsoft.com/office/powerpoint/2010/main" val="3809982390"/>
      </p:ext>
    </p:extLst>
  </p:cSld>
  <p:clrMapOvr>
    <a:masterClrMapping/>
  </p:clrMapOvr>
  <mc:AlternateContent xmlns:mc="http://schemas.openxmlformats.org/markup-compatibility/2006" xmlns:p14="http://schemas.microsoft.com/office/powerpoint/2010/main">
    <mc:Choice Requires="p14">
      <p:transition spd="slow" p14:dur="2000" advTm="95328"/>
    </mc:Choice>
    <mc:Fallback xmlns="">
      <p:transition spd="slow" advTm="9532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53FDE8-A7BE-1B5D-F7DE-920CC0F8C208}"/>
              </a:ext>
            </a:extLst>
          </p:cNvPr>
          <p:cNvSpPr txBox="1"/>
          <p:nvPr/>
        </p:nvSpPr>
        <p:spPr>
          <a:xfrm>
            <a:off x="899592" y="181957"/>
            <a:ext cx="7416824" cy="4031873"/>
          </a:xfrm>
          <a:prstGeom prst="rect">
            <a:avLst/>
          </a:prstGeom>
          <a:noFill/>
        </p:spPr>
        <p:txBody>
          <a:bodyPr wrap="square">
            <a:spAutoFit/>
          </a:bodyPr>
          <a:lstStyle/>
          <a:p>
            <a:pPr algn="justLow" rtl="1"/>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الصرف:</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وهو دفع المبلغ المحدد في الأمر ويقوم به موظف غير الذي صدر عنه أمر الدفع منعا للتلاعب.</a:t>
            </a:r>
          </a:p>
          <a:p>
            <a:pPr algn="justLow"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ونجد أن في الجزائر عملية تنفيذ الميزانية من إختصاص السلطة التنفيذية، وهي تنفيذ الميزانية مباشرة جباية وتحصيل الإيرادالت المالية، ومباشرة النفقات في جوهرها كما هي واردة في بنود الميزانية، فتعمد كل وزارة أو هيئة بتنفيذ ما ورد في هذه البنودمن إيرادات ونفقات إستنادا إلى القوانين المتعلقة بها. </a:t>
            </a:r>
          </a:p>
        </p:txBody>
      </p:sp>
    </p:spTree>
    <p:custDataLst>
      <p:tags r:id="rId1"/>
    </p:custDataLst>
    <p:extLst>
      <p:ext uri="{BB962C8B-B14F-4D97-AF65-F5344CB8AC3E}">
        <p14:creationId xmlns:p14="http://schemas.microsoft.com/office/powerpoint/2010/main" val="4139851458"/>
      </p:ext>
    </p:extLst>
  </p:cSld>
  <p:clrMapOvr>
    <a:masterClrMapping/>
  </p:clrMapOvr>
  <mc:AlternateContent xmlns:mc="http://schemas.openxmlformats.org/markup-compatibility/2006" xmlns:p14="http://schemas.microsoft.com/office/powerpoint/2010/main">
    <mc:Choice Requires="p14">
      <p:transition spd="slow" p14:dur="2000" advTm="49468"/>
    </mc:Choice>
    <mc:Fallback xmlns="">
      <p:transition spd="slow" advTm="494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BA5538-84A0-9AA2-0A49-36F0103F40BF}"/>
              </a:ext>
            </a:extLst>
          </p:cNvPr>
          <p:cNvSpPr txBox="1"/>
          <p:nvPr/>
        </p:nvSpPr>
        <p:spPr>
          <a:xfrm>
            <a:off x="899592" y="909240"/>
            <a:ext cx="7470576" cy="3724096"/>
          </a:xfrm>
          <a:prstGeom prst="rect">
            <a:avLst/>
          </a:prstGeom>
          <a:noFill/>
        </p:spPr>
        <p:txBody>
          <a:bodyPr wrap="square">
            <a:spAutoFit/>
          </a:bodyPr>
          <a:lstStyle/>
          <a:p>
            <a:pPr algn="justLow" rtl="1">
              <a:lnSpc>
                <a:spcPct val="150000"/>
              </a:lnSpc>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ويقع تنفيذ الميزانية على عاتق الآمر بالصرف والمحاسب العمومي، سواء تعلق الأمر بالنفقة التي تمر بأربع مراحل وهي: الإلتزام، التصفية، الأمر بالدفع والدفع أو الإيراد الذي يمر بدوره بأربع مراحل هي: الإثبات، التصفية، الأمر بالتحصيل، والتحصيل. </a:t>
            </a:r>
            <a:endParaRPr lang="en-US" sz="3200" dirty="0"/>
          </a:p>
        </p:txBody>
      </p:sp>
    </p:spTree>
    <p:custDataLst>
      <p:tags r:id="rId1"/>
    </p:custDataLst>
    <p:extLst>
      <p:ext uri="{BB962C8B-B14F-4D97-AF65-F5344CB8AC3E}">
        <p14:creationId xmlns:p14="http://schemas.microsoft.com/office/powerpoint/2010/main" val="4065756032"/>
      </p:ext>
    </p:extLst>
  </p:cSld>
  <p:clrMapOvr>
    <a:masterClrMapping/>
  </p:clrMapOvr>
  <mc:AlternateContent xmlns:mc="http://schemas.openxmlformats.org/markup-compatibility/2006" xmlns:p14="http://schemas.microsoft.com/office/powerpoint/2010/main">
    <mc:Choice Requires="p14">
      <p:transition spd="slow" p14:dur="2000" advTm="40273"/>
    </mc:Choice>
    <mc:Fallback xmlns="">
      <p:transition spd="slow" advTm="4027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88024" y="116632"/>
            <a:ext cx="2304256"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مقدمة: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1835696" y="692696"/>
            <a:ext cx="7128792" cy="4392488"/>
          </a:xfrm>
        </p:spPr>
        <p:txBody>
          <a:bodyPr>
            <a:noAutofit/>
          </a:bodyPr>
          <a:lstStyle/>
          <a:p>
            <a:pPr marL="457200" indent="-457200" algn="justLow" rtl="1">
              <a:lnSpc>
                <a:spcPct val="150000"/>
              </a:lnSpc>
              <a:buFont typeface="Wingdings" pitchFamily="2" charset="2"/>
              <a:buChar char="q"/>
            </a:pPr>
            <a:r>
              <a:rPr lang="ar-DZ" sz="28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تعتبر إجازة البرلمان للميزانية شرطا أساسيا لا غنى عنه أوضعها موضع التنفيذ.</a:t>
            </a:r>
          </a:p>
          <a:p>
            <a:pPr marL="457200" indent="-457200" algn="justLow" rtl="1">
              <a:lnSpc>
                <a:spcPct val="150000"/>
              </a:lnSpc>
              <a:buFont typeface="Wingdings" pitchFamily="2" charset="2"/>
              <a:buChar char="q"/>
            </a:pPr>
            <a:r>
              <a:rPr lang="ar-DZ" sz="28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وتسلم معظم الدساتير بهذا الشرط في إقرارها لقاعدة مشهورة يتفق عليها علماءالسياسة والمالية على ضرورتها.</a:t>
            </a:r>
          </a:p>
          <a:p>
            <a:pPr marL="457200" indent="-457200" algn="justLow" rtl="1">
              <a:lnSpc>
                <a:spcPct val="150000"/>
              </a:lnSpc>
              <a:buFont typeface="Wingdings" pitchFamily="2" charset="2"/>
              <a:buChar char="q"/>
            </a:pPr>
            <a:r>
              <a:rPr lang="ar-DZ" sz="28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هي قاعدة أسبقية الإعتماد على التنفيذ، و قد نشأ حق البرلمان في إقرار الميزانية وإعتمادها من حق ممثلي الأمة في الموافقة على الضرائب وعلى مراقبة موارد الدولة عامة.</a:t>
            </a:r>
          </a:p>
        </p:txBody>
      </p:sp>
    </p:spTree>
    <p:custDataLst>
      <p:tags r:id="rId1"/>
    </p:custDataLst>
    <p:extLst>
      <p:ext uri="{BB962C8B-B14F-4D97-AF65-F5344CB8AC3E}">
        <p14:creationId xmlns:p14="http://schemas.microsoft.com/office/powerpoint/2010/main" val="927491250"/>
      </p:ext>
    </p:extLst>
  </p:cSld>
  <p:clrMapOvr>
    <a:masterClrMapping/>
  </p:clrMapOvr>
  <mc:AlternateContent xmlns:mc="http://schemas.openxmlformats.org/markup-compatibility/2006" xmlns:p14="http://schemas.microsoft.com/office/powerpoint/2010/main">
    <mc:Choice Requires="p14">
      <p:transition spd="slow" p14:dur="1500" advTm="172232">
        <p:split orient="vert"/>
      </p:transition>
    </mc:Choice>
    <mc:Fallback xmlns="">
      <p:transition spd="slow" advTm="172232">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131840" y="23748"/>
            <a:ext cx="3913312"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مرحلة إعتماد الميزانية: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1691680" y="743828"/>
            <a:ext cx="7301502" cy="4457853"/>
          </a:xfrm>
        </p:spPr>
        <p:txBody>
          <a:bodyPr>
            <a:no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ويخضع إعتماد الميزانية  لإجراءات دستورية محددة تهدف لإتاحة الفرصة لممثلي الأمة لدراسة مشروع الميزانية ومناقشة بنوده.</a:t>
            </a:r>
          </a:p>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وقد جرت العادة في الدول الديموقراطية على أن يبدأ بحث الميزانية في لجنة الشؤون المالية بالبرلمان يعهد إليها بدراسة مشروع الميزانية جملة وتفصيلا</a:t>
            </a:r>
          </a:p>
        </p:txBody>
      </p:sp>
    </p:spTree>
    <p:custDataLst>
      <p:tags r:id="rId1"/>
    </p:custDataLst>
    <p:extLst>
      <p:ext uri="{BB962C8B-B14F-4D97-AF65-F5344CB8AC3E}">
        <p14:creationId xmlns:p14="http://schemas.microsoft.com/office/powerpoint/2010/main" val="2522665391"/>
      </p:ext>
    </p:extLst>
  </p:cSld>
  <p:clrMapOvr>
    <a:masterClrMapping/>
  </p:clrMapOvr>
  <mc:AlternateContent xmlns:mc="http://schemas.openxmlformats.org/markup-compatibility/2006" xmlns:p14="http://schemas.microsoft.com/office/powerpoint/2010/main">
    <mc:Choice Requires="p14">
      <p:transition spd="slow" p14:dur="1500" advTm="96767">
        <p:split orient="vert"/>
      </p:transition>
    </mc:Choice>
    <mc:Fallback xmlns="">
      <p:transition spd="slow" advTm="96767">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1F4F6D-4DB0-2C74-51B4-E5868876F1D3}"/>
              </a:ext>
            </a:extLst>
          </p:cNvPr>
          <p:cNvSpPr txBox="1"/>
          <p:nvPr/>
        </p:nvSpPr>
        <p:spPr>
          <a:xfrm>
            <a:off x="1043608" y="476672"/>
            <a:ext cx="7704856" cy="4593565"/>
          </a:xfrm>
          <a:prstGeom prst="rect">
            <a:avLst/>
          </a:prstGeom>
          <a:noFill/>
        </p:spPr>
        <p:txBody>
          <a:bodyPr wrap="square">
            <a:spAutoFit/>
          </a:bodyPr>
          <a:lstStyle/>
          <a:p>
            <a:pPr marL="457200" indent="-457200" algn="justLow" rtl="1">
              <a:lnSpc>
                <a:spcPct val="200000"/>
              </a:lnSpc>
              <a:buFont typeface="Arial" panose="020B0604020202020204" pitchFamily="34" charset="0"/>
              <a:buChar char="•"/>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وبعد إنتهائها من بحث هذا المشروع تتقدم اللجنة للبرلمان بتقريرها الذي تحدد فيه موقفها بقبول أو رفض مشروع الميزانية</a:t>
            </a:r>
            <a:r>
              <a:rPr lang="fr-FR"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p>
          <a:p>
            <a:pPr marL="457200" indent="-457200" algn="justLow" rtl="1">
              <a:lnSpc>
                <a:spcPct val="200000"/>
              </a:lnSpc>
              <a:buFont typeface="Arial" panose="020B0604020202020204" pitchFamily="34" charset="0"/>
              <a:buChar char="•"/>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ويبدأ البرلمان بمناقشة مشروع الميزانية و نجد في الجزائر إعتماد الميزانية يعني إعطاء إذن وترخيص حتى تقوم السلطة التنفيذية بوضع الإيرادات المالية والنفقات موضع التطبيق. </a:t>
            </a:r>
            <a:endParaRPr lang="en-US" sz="3000" dirty="0"/>
          </a:p>
        </p:txBody>
      </p:sp>
    </p:spTree>
    <p:custDataLst>
      <p:tags r:id="rId1"/>
    </p:custDataLst>
    <p:extLst>
      <p:ext uri="{BB962C8B-B14F-4D97-AF65-F5344CB8AC3E}">
        <p14:creationId xmlns:p14="http://schemas.microsoft.com/office/powerpoint/2010/main" val="3788391800"/>
      </p:ext>
    </p:extLst>
  </p:cSld>
  <p:clrMapOvr>
    <a:masterClrMapping/>
  </p:clrMapOvr>
  <mc:AlternateContent xmlns:mc="http://schemas.openxmlformats.org/markup-compatibility/2006" xmlns:p14="http://schemas.microsoft.com/office/powerpoint/2010/main">
    <mc:Choice Requires="p14">
      <p:transition spd="slow" p14:dur="2000" advTm="130506"/>
    </mc:Choice>
    <mc:Fallback xmlns="">
      <p:transition spd="slow" advTm="1305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7664" y="116632"/>
            <a:ext cx="7128792" cy="5616624"/>
          </a:xfrm>
        </p:spPr>
        <p:txBody>
          <a:bodyPr>
            <a:noAutofit/>
          </a:bodyPr>
          <a:lstStyle/>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مراحل إعتماد الميزانية: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حيث يمر الإعتماد ب3 مراحل هي:</a:t>
            </a:r>
          </a:p>
          <a:p>
            <a:pPr marL="457200" indent="-457200" algn="justLow" rtl="1">
              <a:buFont typeface="Wingdings" pitchFamily="2" charset="2"/>
              <a:buChar char="q"/>
            </a:pP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المناقشة: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يعد إيداع مشروع قانون المالية مرفقا بجميع الوثائق المرتبطة به إلى مكتب رئيس المجلس الشعبي الوطني، يقوم هذا الأخير طبقا للقانون وللقوانين والأنظمة الداخلية للمجلس بإحالته إلى اللجنة البرلمانية المختصة بقطاع المالية والميزانية والتخطيط، تقوم هذه اللجنة بدراسة ومناقشة مشروع القانون مع ممثل الحكومة (وزير المالية)، وتنتهي أعمالها بوضع تقرير تمهيدي تضمنه ملاحظاتها وإقتراحتها مع مراعاة أحكام المادة  رقم 121 من الدستور.</a:t>
            </a:r>
          </a:p>
        </p:txBody>
      </p:sp>
    </p:spTree>
    <p:custDataLst>
      <p:tags r:id="rId1"/>
    </p:custDataLst>
    <p:extLst>
      <p:ext uri="{BB962C8B-B14F-4D97-AF65-F5344CB8AC3E}">
        <p14:creationId xmlns:p14="http://schemas.microsoft.com/office/powerpoint/2010/main" val="2718211390"/>
      </p:ext>
    </p:extLst>
  </p:cSld>
  <p:clrMapOvr>
    <a:masterClrMapping/>
  </p:clrMapOvr>
  <mc:AlternateContent xmlns:mc="http://schemas.openxmlformats.org/markup-compatibility/2006" xmlns:p14="http://schemas.microsoft.com/office/powerpoint/2010/main">
    <mc:Choice Requires="p14">
      <p:transition spd="slow" p14:dur="2000" advTm="119088"/>
    </mc:Choice>
    <mc:Fallback xmlns="">
      <p:transition spd="slow" advTm="1190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07704" y="260648"/>
            <a:ext cx="6912768" cy="4608512"/>
          </a:xfrm>
        </p:spPr>
        <p:txBody>
          <a:bodyPr>
            <a:noAutofit/>
          </a:bodyPr>
          <a:lstStyle/>
          <a:p>
            <a:pPr algn="justLow" rtl="1">
              <a:lnSpc>
                <a:spcPct val="150000"/>
              </a:lnSpc>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ثم يتم عرض التقرير التمهيدي على المجلس الشعبي الوطني لمناقشته في جلسة عامة تكون لجميع النواب لطرح القضايا والمشاكل المتعلقة بالسياسة المالية، ومدى الإلتزام بتنفيذ قانون المالية الساري المفعول من طرف مختلف القطاعات والوزارات.</a:t>
            </a:r>
          </a:p>
        </p:txBody>
      </p:sp>
    </p:spTree>
    <p:custDataLst>
      <p:tags r:id="rId1"/>
    </p:custDataLst>
    <p:extLst>
      <p:ext uri="{BB962C8B-B14F-4D97-AF65-F5344CB8AC3E}">
        <p14:creationId xmlns:p14="http://schemas.microsoft.com/office/powerpoint/2010/main" val="1325974168"/>
      </p:ext>
    </p:extLst>
  </p:cSld>
  <p:clrMapOvr>
    <a:masterClrMapping/>
  </p:clrMapOvr>
  <mc:AlternateContent xmlns:mc="http://schemas.openxmlformats.org/markup-compatibility/2006" xmlns:p14="http://schemas.microsoft.com/office/powerpoint/2010/main">
    <mc:Choice Requires="p14">
      <p:transition spd="slow" p14:dur="2000" advTm="70807"/>
    </mc:Choice>
    <mc:Fallback xmlns="">
      <p:transition spd="slow" advTm="708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7664" y="838850"/>
            <a:ext cx="7128792" cy="5038422"/>
          </a:xfrm>
        </p:spPr>
        <p:txBody>
          <a:bodyPr>
            <a:noAutofit/>
          </a:bodyPr>
          <a:lstStyle/>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يمكن للنواب وأعضاء اللجنة التقدم بإقتراح تعديلات مكتوبة أمام اللجنة المختصة</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ومناقشتها مع الوزير المعني، شريطة التقيد بأحكام المادة121 من الدستور التي تنص على ما يلي: لا يقبل إقتراح أي قانون ن مضمونه أو نتيجته تخفيض الموارد العمومية أو زيادة النفقات العمومية إلا إذا كان مرفقا بتدابير تستهدف الزيادة في إيرادات الدولة أو توفير مبالغ مالية في فصل آخر من النفقات العمومية تساوي على الأقل المبالغ المقتر إنفاقها ويمكن للحكومة الإعتراض على التعديلات المقدمة الأمر الذي قد يؤدي إلى مشاكل سياسية ودستورية.</a:t>
            </a:r>
          </a:p>
        </p:txBody>
      </p:sp>
      <p:sp>
        <p:nvSpPr>
          <p:cNvPr id="6" name="Titre 1">
            <a:extLst>
              <a:ext uri="{FF2B5EF4-FFF2-40B4-BE49-F238E27FC236}">
                <a16:creationId xmlns:a16="http://schemas.microsoft.com/office/drawing/2014/main" id="{0C5BFBF3-70B9-0C94-DE8F-53A1E970DA59}"/>
              </a:ext>
            </a:extLst>
          </p:cNvPr>
          <p:cNvSpPr txBox="1">
            <a:spLocks/>
          </p:cNvSpPr>
          <p:nvPr/>
        </p:nvSpPr>
        <p:spPr>
          <a:xfrm>
            <a:off x="4499992" y="116632"/>
            <a:ext cx="2545160" cy="720080"/>
          </a:xfrm>
          <a:prstGeom prst="rect">
            <a:avLst/>
          </a:prstGeom>
          <a:solidFill>
            <a:schemeClr val="bg1"/>
          </a:solidFill>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b">
            <a:noAutofit/>
          </a:bodyPr>
          <a:lstStyle>
            <a:lvl1pPr algn="ctr" defTabSz="914400" rtl="0" eaLnBrk="1" latinLnBrk="0" hangingPunct="1">
              <a:lnSpc>
                <a:spcPct val="90000"/>
              </a:lnSpc>
              <a:spcBef>
                <a:spcPct val="0"/>
              </a:spcBef>
              <a:buNone/>
              <a:defRPr sz="4800" kern="1200" cap="all" baseline="0">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التعديل: </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1066423052"/>
      </p:ext>
    </p:extLst>
  </p:cSld>
  <p:clrMapOvr>
    <a:masterClrMapping/>
  </p:clrMapOvr>
  <mc:AlternateContent xmlns:mc="http://schemas.openxmlformats.org/markup-compatibility/2006" xmlns:p14="http://schemas.microsoft.com/office/powerpoint/2010/main">
    <mc:Choice Requires="p14">
      <p:transition spd="slow" p14:dur="2000" advTm="198587"/>
    </mc:Choice>
    <mc:Fallback xmlns="">
      <p:transition spd="slow" advTm="1985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7664" y="658308"/>
            <a:ext cx="7596336" cy="5254968"/>
          </a:xfrm>
        </p:spPr>
        <p:txBody>
          <a:bodyPr>
            <a:noAutofit/>
          </a:bodyPr>
          <a:lstStyle/>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التصويت على الميزانية العامة بصورة إجمالية، خلافا لميزانيات الإدارة المحلية التي يصوت عليها، بابا بابا، فصلا فصلا ومادة مادة. و القاعدة أن يصوت المجلس الشعبي الوطني على ميزانية الدولة قبل بداية السنة المدنية الجديدة، إحتراما لمبدأ السنوية، كما أن الدستور في المادة120 قد قيد المجلس الشعبي الوطني من حيث الإختصاص الزمني في المصادقة على قانون المالية في مدة أقصاها خمسة وسبعون يوما من تاريخ إيداعه، ثم يقوم مجلس الأمة بنفس المراحل السابقة التي تمت في المجلس الشعبي الوطني، وبعد المصادقة على ميزانية الدولة من طرف السلطة التشريعية يقوم رئيس الجمهورية بإصدار القانون المتعلق بالميزانية ونشره في الجريدة الرسمية. </a:t>
            </a:r>
          </a:p>
        </p:txBody>
      </p:sp>
      <p:sp>
        <p:nvSpPr>
          <p:cNvPr id="4" name="TextBox 3">
            <a:extLst>
              <a:ext uri="{FF2B5EF4-FFF2-40B4-BE49-F238E27FC236}">
                <a16:creationId xmlns:a16="http://schemas.microsoft.com/office/drawing/2014/main" id="{C76B5565-239B-518D-91E1-1435C18789CE}"/>
              </a:ext>
            </a:extLst>
          </p:cNvPr>
          <p:cNvSpPr txBox="1"/>
          <p:nvPr/>
        </p:nvSpPr>
        <p:spPr>
          <a:xfrm>
            <a:off x="5220072" y="11977"/>
            <a:ext cx="1800200" cy="646331"/>
          </a:xfrm>
          <a:prstGeom prst="rect">
            <a:avLst/>
          </a:prstGeom>
          <a:noFill/>
        </p:spPr>
        <p:txBody>
          <a:bodyPr wrap="square">
            <a:spAutoFit/>
          </a:bodyPr>
          <a:lstStyle/>
          <a:p>
            <a:pPr algn="ctr" rtl="1"/>
            <a:r>
              <a:rPr lang="ar-DZ"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التصويت: </a:t>
            </a:r>
            <a:endParaRPr lang="en-US"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4280836978"/>
      </p:ext>
    </p:extLst>
  </p:cSld>
  <p:clrMapOvr>
    <a:masterClrMapping/>
  </p:clrMapOvr>
  <mc:AlternateContent xmlns:mc="http://schemas.openxmlformats.org/markup-compatibility/2006" xmlns:p14="http://schemas.microsoft.com/office/powerpoint/2010/main">
    <mc:Choice Requires="p14">
      <p:transition spd="slow" p14:dur="2000" advTm="310879"/>
    </mc:Choice>
    <mc:Fallback xmlns="">
      <p:transition spd="slow" advTm="3108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1AF900-7A87-C166-927B-DA3648493164}"/>
              </a:ext>
            </a:extLst>
          </p:cNvPr>
          <p:cNvSpPr txBox="1"/>
          <p:nvPr/>
        </p:nvSpPr>
        <p:spPr>
          <a:xfrm>
            <a:off x="3779912" y="11977"/>
            <a:ext cx="3240360" cy="646331"/>
          </a:xfrm>
          <a:prstGeom prst="rect">
            <a:avLst/>
          </a:prstGeom>
          <a:noFill/>
        </p:spPr>
        <p:txBody>
          <a:bodyPr wrap="square">
            <a:spAutoFit/>
          </a:bodyPr>
          <a:lstStyle/>
          <a:p>
            <a:pPr algn="ctr" rtl="1"/>
            <a:r>
              <a:rPr lang="ar-DZ"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تنفيذ الميزانية: </a:t>
            </a:r>
            <a:endParaRPr lang="en-US" sz="36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4" name="TextBox 3">
            <a:extLst>
              <a:ext uri="{FF2B5EF4-FFF2-40B4-BE49-F238E27FC236}">
                <a16:creationId xmlns:a16="http://schemas.microsoft.com/office/drawing/2014/main" id="{EF2F4DA5-BB15-0F9F-C383-E4D9D545688E}"/>
              </a:ext>
            </a:extLst>
          </p:cNvPr>
          <p:cNvSpPr txBox="1"/>
          <p:nvPr/>
        </p:nvSpPr>
        <p:spPr>
          <a:xfrm>
            <a:off x="971600" y="620688"/>
            <a:ext cx="7776864" cy="4031873"/>
          </a:xfrm>
          <a:prstGeom prst="rect">
            <a:avLst/>
          </a:prstGeom>
          <a:noFill/>
        </p:spPr>
        <p:txBody>
          <a:bodyPr wrap="square">
            <a:spAutoFit/>
          </a:bodyPr>
          <a:lstStyle/>
          <a:p>
            <a:pPr marL="457200" indent="-457200" algn="justLow" rtl="1">
              <a:buFont typeface="Wingdings" panose="05000000000000000000"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تدخل الميزانية بعد إعتمادها من البرلمان دور التنفيذ، فتقوم السلطة التنفيذية بتحصيل الإيرادات ودفع النفقات المدرجة فيها، ولا تثير عمليات التنفيذ مشاكل معينة طالما كانت النفقات والإيرادات المقدرة دقيقة ومطابقة للواقع، إذ تتسم العمليات المالية الحكومية حينئذ بالمرونة والإنتظام، اما إذا تبين خلال التنفيذ أن تقديرات معدي الميزانية للنفقات والإيرادات يشوبها الخطأ فإنه يتعين في هذهالحالة مواجهة المشاكل الناجمة عن إرتباك العمل الحكومي نتيجة ذلك.</a:t>
            </a:r>
          </a:p>
        </p:txBody>
      </p:sp>
    </p:spTree>
    <p:custDataLst>
      <p:tags r:id="rId1"/>
    </p:custDataLst>
    <p:extLst>
      <p:ext uri="{BB962C8B-B14F-4D97-AF65-F5344CB8AC3E}">
        <p14:creationId xmlns:p14="http://schemas.microsoft.com/office/powerpoint/2010/main" val="919943603"/>
      </p:ext>
    </p:extLst>
  </p:cSld>
  <p:clrMapOvr>
    <a:masterClrMapping/>
  </p:clrMapOvr>
  <mc:AlternateContent xmlns:mc="http://schemas.openxmlformats.org/markup-compatibility/2006" xmlns:p14="http://schemas.microsoft.com/office/powerpoint/2010/main">
    <mc:Choice Requires="p14">
      <p:transition spd="slow" p14:dur="2000" advTm="122379"/>
    </mc:Choice>
    <mc:Fallback xmlns="">
      <p:transition spd="slow" advTm="1223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3.8|1.7|1.4|12|0.5"/>
</p:tagLst>
</file>

<file path=ppt/tags/tag10.xml><?xml version="1.0" encoding="utf-8"?>
<p:tagLst xmlns:a="http://schemas.openxmlformats.org/drawingml/2006/main" xmlns:r="http://schemas.openxmlformats.org/officeDocument/2006/relationships" xmlns:p="http://schemas.openxmlformats.org/presentationml/2006/main">
  <p:tag name="TIMING" val="|0.4"/>
</p:tagLst>
</file>

<file path=ppt/tags/tag11.xml><?xml version="1.0" encoding="utf-8"?>
<p:tagLst xmlns:a="http://schemas.openxmlformats.org/drawingml/2006/main" xmlns:r="http://schemas.openxmlformats.org/officeDocument/2006/relationships" xmlns:p="http://schemas.openxmlformats.org/presentationml/2006/main">
  <p:tag name="TIMING" val="|0.5"/>
</p:tagLst>
</file>

<file path=ppt/tags/tag12.xml><?xml version="1.0" encoding="utf-8"?>
<p:tagLst xmlns:a="http://schemas.openxmlformats.org/drawingml/2006/main" xmlns:r="http://schemas.openxmlformats.org/officeDocument/2006/relationships" xmlns:p="http://schemas.openxmlformats.org/presentationml/2006/main">
  <p:tag name="TIMING" val="|0.4"/>
</p:tagLst>
</file>

<file path=ppt/tags/tag13.xml><?xml version="1.0" encoding="utf-8"?>
<p:tagLst xmlns:a="http://schemas.openxmlformats.org/drawingml/2006/main" xmlns:r="http://schemas.openxmlformats.org/officeDocument/2006/relationships" xmlns:p="http://schemas.openxmlformats.org/presentationml/2006/main">
  <p:tag name="TIMING" val="|0.4"/>
</p:tagLst>
</file>

<file path=ppt/tags/tag2.xml><?xml version="1.0" encoding="utf-8"?>
<p:tagLst xmlns:a="http://schemas.openxmlformats.org/drawingml/2006/main" xmlns:r="http://schemas.openxmlformats.org/officeDocument/2006/relationships" xmlns:p="http://schemas.openxmlformats.org/presentationml/2006/main">
  <p:tag name="TIMING" val="|1|0.9|26.5|0.9"/>
</p:tagLst>
</file>

<file path=ppt/tags/tag3.xml><?xml version="1.0" encoding="utf-8"?>
<p:tagLst xmlns:a="http://schemas.openxmlformats.org/drawingml/2006/main" xmlns:r="http://schemas.openxmlformats.org/officeDocument/2006/relationships" xmlns:p="http://schemas.openxmlformats.org/presentationml/2006/main">
  <p:tag name="TIMING" val="|1.4|1.2|46"/>
</p:tagLst>
</file>

<file path=ppt/tags/tag4.xml><?xml version="1.0" encoding="utf-8"?>
<p:tagLst xmlns:a="http://schemas.openxmlformats.org/drawingml/2006/main" xmlns:r="http://schemas.openxmlformats.org/officeDocument/2006/relationships" xmlns:p="http://schemas.openxmlformats.org/presentationml/2006/main">
  <p:tag name="TIMING" val="|1.6"/>
</p:tagLst>
</file>

<file path=ppt/tags/tag5.xml><?xml version="1.0" encoding="utf-8"?>
<p:tagLst xmlns:a="http://schemas.openxmlformats.org/drawingml/2006/main" xmlns:r="http://schemas.openxmlformats.org/officeDocument/2006/relationships" xmlns:p="http://schemas.openxmlformats.org/presentationml/2006/main">
  <p:tag name="TIMING" val="|115.4|1.2|1.1"/>
</p:tagLst>
</file>

<file path=ppt/tags/tag6.xml><?xml version="1.0" encoding="utf-8"?>
<p:tagLst xmlns:a="http://schemas.openxmlformats.org/drawingml/2006/main" xmlns:r="http://schemas.openxmlformats.org/officeDocument/2006/relationships" xmlns:p="http://schemas.openxmlformats.org/presentationml/2006/main">
  <p:tag name="TIMING" val="|0.8"/>
</p:tagLst>
</file>

<file path=ppt/tags/tag7.xml><?xml version="1.0" encoding="utf-8"?>
<p:tagLst xmlns:a="http://schemas.openxmlformats.org/drawingml/2006/main" xmlns:r="http://schemas.openxmlformats.org/officeDocument/2006/relationships" xmlns:p="http://schemas.openxmlformats.org/presentationml/2006/main">
  <p:tag name="TIMING" val="|0.5|1.4|31.2"/>
</p:tagLst>
</file>

<file path=ppt/tags/tag8.xml><?xml version="1.0" encoding="utf-8"?>
<p:tagLst xmlns:a="http://schemas.openxmlformats.org/drawingml/2006/main" xmlns:r="http://schemas.openxmlformats.org/officeDocument/2006/relationships" xmlns:p="http://schemas.openxmlformats.org/presentationml/2006/main">
  <p:tag name="TIMING" val="|0.9|1.3"/>
</p:tagLst>
</file>

<file path=ppt/tags/tag9.xml><?xml version="1.0" encoding="utf-8"?>
<p:tagLst xmlns:a="http://schemas.openxmlformats.org/drawingml/2006/main" xmlns:r="http://schemas.openxmlformats.org/officeDocument/2006/relationships" xmlns:p="http://schemas.openxmlformats.org/presentationml/2006/main">
  <p:tag name="TIMING" val="|0.4|1.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Parallax</Template>
  <TotalTime>13754</TotalTime>
  <Words>821</Words>
  <Application>Microsoft Office PowerPoint</Application>
  <PresentationFormat>On-screen Show (4:3)</PresentationFormat>
  <Paragraphs>44</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Arabic Typesetting</vt:lpstr>
      <vt:lpstr>Arial</vt:lpstr>
      <vt:lpstr>Corbel</vt:lpstr>
      <vt:lpstr>Sakkal Majalla</vt:lpstr>
      <vt:lpstr>Wingdings</vt:lpstr>
      <vt:lpstr>Parallax</vt:lpstr>
      <vt:lpstr>PowerPoint Presentation</vt:lpstr>
      <vt:lpstr>مقدمة:</vt:lpstr>
      <vt:lpstr>مرحلة إعتماد الميزانية: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المخطوطات Codicologie</dc:title>
  <dc:creator>ghano</dc:creator>
  <cp:lastModifiedBy>Dell</cp:lastModifiedBy>
  <cp:revision>69</cp:revision>
  <dcterms:created xsi:type="dcterms:W3CDTF">2013-02-18T22:24:56Z</dcterms:created>
  <dcterms:modified xsi:type="dcterms:W3CDTF">2025-06-08T15:42:03Z</dcterms:modified>
</cp:coreProperties>
</file>