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4"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ar-SA"/>
    </a:defPPr>
    <a:lvl1pPr algn="l" rtl="0" fontAlgn="base">
      <a:spcBef>
        <a:spcPct val="20000"/>
      </a:spcBef>
      <a:spcAft>
        <a:spcPct val="0"/>
      </a:spcAft>
      <a:buClr>
        <a:schemeClr val="accent1"/>
      </a:buClr>
      <a:buSzPct val="65000"/>
      <a:buFont typeface="Wingdings" pitchFamily="2" charset="2"/>
      <a:buChar char="n"/>
      <a:defRPr kern="1200">
        <a:solidFill>
          <a:schemeClr val="tx1"/>
        </a:solidFill>
        <a:latin typeface="Times New Roman" pitchFamily="18" charset="0"/>
        <a:ea typeface="+mn-ea"/>
        <a:cs typeface="Times New Roman" pitchFamily="18" charset="0"/>
      </a:defRPr>
    </a:lvl1pPr>
    <a:lvl2pPr marL="457200" algn="l" rtl="0" fontAlgn="base">
      <a:spcBef>
        <a:spcPct val="20000"/>
      </a:spcBef>
      <a:spcAft>
        <a:spcPct val="0"/>
      </a:spcAft>
      <a:buClr>
        <a:schemeClr val="accent1"/>
      </a:buClr>
      <a:buSzPct val="65000"/>
      <a:buFont typeface="Wingdings" pitchFamily="2" charset="2"/>
      <a:buChar char="n"/>
      <a:defRPr kern="1200">
        <a:solidFill>
          <a:schemeClr val="tx1"/>
        </a:solidFill>
        <a:latin typeface="Times New Roman" pitchFamily="18" charset="0"/>
        <a:ea typeface="+mn-ea"/>
        <a:cs typeface="Times New Roman" pitchFamily="18" charset="0"/>
      </a:defRPr>
    </a:lvl2pPr>
    <a:lvl3pPr marL="914400" algn="l" rtl="0" fontAlgn="base">
      <a:spcBef>
        <a:spcPct val="20000"/>
      </a:spcBef>
      <a:spcAft>
        <a:spcPct val="0"/>
      </a:spcAft>
      <a:buClr>
        <a:schemeClr val="accent1"/>
      </a:buClr>
      <a:buSzPct val="65000"/>
      <a:buFont typeface="Wingdings" pitchFamily="2" charset="2"/>
      <a:buChar char="n"/>
      <a:defRPr kern="1200">
        <a:solidFill>
          <a:schemeClr val="tx1"/>
        </a:solidFill>
        <a:latin typeface="Times New Roman" pitchFamily="18" charset="0"/>
        <a:ea typeface="+mn-ea"/>
        <a:cs typeface="Times New Roman" pitchFamily="18" charset="0"/>
      </a:defRPr>
    </a:lvl3pPr>
    <a:lvl4pPr marL="1371600" algn="l" rtl="0" fontAlgn="base">
      <a:spcBef>
        <a:spcPct val="20000"/>
      </a:spcBef>
      <a:spcAft>
        <a:spcPct val="0"/>
      </a:spcAft>
      <a:buClr>
        <a:schemeClr val="accent1"/>
      </a:buClr>
      <a:buSzPct val="65000"/>
      <a:buFont typeface="Wingdings" pitchFamily="2" charset="2"/>
      <a:buChar char="n"/>
      <a:defRPr kern="1200">
        <a:solidFill>
          <a:schemeClr val="tx1"/>
        </a:solidFill>
        <a:latin typeface="Times New Roman" pitchFamily="18" charset="0"/>
        <a:ea typeface="+mn-ea"/>
        <a:cs typeface="Times New Roman" pitchFamily="18" charset="0"/>
      </a:defRPr>
    </a:lvl4pPr>
    <a:lvl5pPr marL="1828800" algn="l" rtl="0" fontAlgn="base">
      <a:spcBef>
        <a:spcPct val="20000"/>
      </a:spcBef>
      <a:spcAft>
        <a:spcPct val="0"/>
      </a:spcAft>
      <a:buClr>
        <a:schemeClr val="accent1"/>
      </a:buClr>
      <a:buSzPct val="65000"/>
      <a:buFont typeface="Wingdings" pitchFamily="2" charset="2"/>
      <a:buChar char="n"/>
      <a:defRPr kern="1200">
        <a:solidFill>
          <a:schemeClr val="tx1"/>
        </a:solidFill>
        <a:latin typeface="Times New Roman" pitchFamily="18" charset="0"/>
        <a:ea typeface="+mn-ea"/>
        <a:cs typeface="Times New Roman" pitchFamily="18" charset="0"/>
      </a:defRPr>
    </a:lvl5pPr>
    <a:lvl6pPr marL="2286000" algn="l" defTabSz="914400" rtl="0" eaLnBrk="1" latinLnBrk="0" hangingPunct="1">
      <a:defRPr kern="1200">
        <a:solidFill>
          <a:schemeClr val="tx1"/>
        </a:solidFill>
        <a:latin typeface="Times New Roman" pitchFamily="18" charset="0"/>
        <a:ea typeface="+mn-ea"/>
        <a:cs typeface="Times New Roman" pitchFamily="18" charset="0"/>
      </a:defRPr>
    </a:lvl6pPr>
    <a:lvl7pPr marL="2743200" algn="l" defTabSz="914400" rtl="0" eaLnBrk="1" latinLnBrk="0" hangingPunct="1">
      <a:defRPr kern="1200">
        <a:solidFill>
          <a:schemeClr val="tx1"/>
        </a:solidFill>
        <a:latin typeface="Times New Roman" pitchFamily="18" charset="0"/>
        <a:ea typeface="+mn-ea"/>
        <a:cs typeface="Times New Roman" pitchFamily="18" charset="0"/>
      </a:defRPr>
    </a:lvl7pPr>
    <a:lvl8pPr marL="3200400" algn="l" defTabSz="914400" rtl="0" eaLnBrk="1" latinLnBrk="0" hangingPunct="1">
      <a:defRPr kern="1200">
        <a:solidFill>
          <a:schemeClr val="tx1"/>
        </a:solidFill>
        <a:latin typeface="Times New Roman" pitchFamily="18" charset="0"/>
        <a:ea typeface="+mn-ea"/>
        <a:cs typeface="Times New Roman" pitchFamily="18" charset="0"/>
      </a:defRPr>
    </a:lvl8pPr>
    <a:lvl9pPr marL="3657600" algn="l" defTabSz="914400" rtl="0" eaLnBrk="1" latinLnBrk="0" hangingPunct="1">
      <a:defRPr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7" autoAdjust="0"/>
    <p:restoredTop sz="93668" autoAdjust="0"/>
  </p:normalViewPr>
  <p:slideViewPr>
    <p:cSldViewPr>
      <p:cViewPr varScale="1">
        <p:scale>
          <a:sx n="77" d="100"/>
          <a:sy n="77" d="100"/>
        </p:scale>
        <p:origin x="1170"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rtl="1">
              <a:spcBef>
                <a:spcPct val="0"/>
              </a:spcBef>
              <a:buClrTx/>
              <a:buSzTx/>
              <a:buFontTx/>
              <a:buNone/>
              <a:defRPr sz="1200" b="0">
                <a:latin typeface="Arial" pitchFamily="34" charset="0"/>
                <a:cs typeface="Arial" pitchFamily="34" charset="0"/>
              </a:defRPr>
            </a:lvl1pPr>
          </a:lstStyle>
          <a:p>
            <a:pPr>
              <a:defRPr/>
            </a:pPr>
            <a:endParaRPr lang="en-US"/>
          </a:p>
        </p:txBody>
      </p:sp>
      <p:sp>
        <p:nvSpPr>
          <p:cNvPr id="34819"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rtl="1">
              <a:spcBef>
                <a:spcPct val="0"/>
              </a:spcBef>
              <a:buClrTx/>
              <a:buSzTx/>
              <a:buFontTx/>
              <a:buNone/>
              <a:defRPr sz="1200" b="0">
                <a:latin typeface="Arial" pitchFamily="34" charset="0"/>
                <a:cs typeface="Arial" pitchFamily="34" charset="0"/>
              </a:defRPr>
            </a:lvl1pPr>
          </a:lstStyle>
          <a:p>
            <a:pPr>
              <a:defRPr/>
            </a:pPr>
            <a:endParaRPr lang="fr-FR"/>
          </a:p>
        </p:txBody>
      </p:sp>
      <p:sp>
        <p:nvSpPr>
          <p:cNvPr id="1290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48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Cliquez pour modifier les styles du texte du masque</a:t>
            </a:r>
          </a:p>
          <a:p>
            <a:pPr lvl="1"/>
            <a:r>
              <a:rPr lang="en-US" noProof="0"/>
              <a:t>Deuxième niveau</a:t>
            </a:r>
          </a:p>
          <a:p>
            <a:pPr lvl="2"/>
            <a:r>
              <a:rPr lang="en-US" noProof="0"/>
              <a:t>Troisième niveau</a:t>
            </a:r>
          </a:p>
          <a:p>
            <a:pPr lvl="3"/>
            <a:r>
              <a:rPr lang="en-US" noProof="0"/>
              <a:t>Quatrième niveau</a:t>
            </a:r>
          </a:p>
          <a:p>
            <a:pPr lvl="4"/>
            <a:r>
              <a:rPr lang="en-US" noProof="0"/>
              <a:t>Cinquième niveau</a:t>
            </a:r>
          </a:p>
        </p:txBody>
      </p:sp>
      <p:sp>
        <p:nvSpPr>
          <p:cNvPr id="34822" name="Rectangle 6"/>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rtl="1">
              <a:spcBef>
                <a:spcPct val="0"/>
              </a:spcBef>
              <a:buClrTx/>
              <a:buSzTx/>
              <a:buFontTx/>
              <a:buNone/>
              <a:defRPr sz="1200" b="0">
                <a:latin typeface="Arial" pitchFamily="34" charset="0"/>
                <a:cs typeface="Arial" pitchFamily="34" charset="0"/>
              </a:defRPr>
            </a:lvl1pPr>
          </a:lstStyle>
          <a:p>
            <a:pPr>
              <a:defRPr/>
            </a:pPr>
            <a:endParaRPr lang="en-US"/>
          </a:p>
        </p:txBody>
      </p:sp>
      <p:sp>
        <p:nvSpPr>
          <p:cNvPr id="34823" name="Rectangle 7"/>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rtl="1">
              <a:spcBef>
                <a:spcPct val="0"/>
              </a:spcBef>
              <a:buClrTx/>
              <a:buSzTx/>
              <a:buFontTx/>
              <a:buNone/>
              <a:defRPr sz="1200" b="0">
                <a:latin typeface="Arial" pitchFamily="34" charset="0"/>
                <a:cs typeface="Arial" pitchFamily="34" charset="0"/>
              </a:defRPr>
            </a:lvl1pPr>
          </a:lstStyle>
          <a:p>
            <a:pPr>
              <a:defRPr/>
            </a:pPr>
            <a:fld id="{16BB61DB-A526-40B0-A0D4-A46AE107A9AC}" type="slidenum">
              <a:rPr lang="en-US"/>
              <a:pPr>
                <a:defRPr/>
              </a:pPr>
              <a:t>‹N°›</a:t>
            </a:fld>
            <a:endParaRPr lang="en-US"/>
          </a:p>
        </p:txBody>
      </p:sp>
    </p:spTree>
    <p:extLst>
      <p:ext uri="{BB962C8B-B14F-4D97-AF65-F5344CB8AC3E}">
        <p14:creationId xmlns:p14="http://schemas.microsoft.com/office/powerpoint/2010/main" val="3952939146"/>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r" rtl="1"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ectangle à coins arrondis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ectangle à coins arrondis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fr-FR"/>
              <a:t>Cliquez pour modifier le style du titre</a:t>
            </a:r>
            <a:endParaRPr kumimoji="0" lang="en-US"/>
          </a:p>
        </p:txBody>
      </p:sp>
      <p:sp>
        <p:nvSpPr>
          <p:cNvPr id="9" name="Sous-titr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a:xfrm>
            <a:off x="6705600" y="4206240"/>
            <a:ext cx="960120" cy="457200"/>
          </a:xfrm>
        </p:spPr>
        <p:txBody>
          <a:bodyPr/>
          <a:lstStyle/>
          <a:p>
            <a:pPr>
              <a:defRPr/>
            </a:pPr>
            <a:fld id="{B07EE3DB-6DEF-40D6-BEC0-29258C2A2FBA}" type="datetime1">
              <a:rPr lang="ar-SA" smtClean="0"/>
              <a:pPr>
                <a:defRPr/>
              </a:pPr>
              <a:t>29/02/1444</a:t>
            </a:fld>
            <a:endParaRPr lang="en-US" altLang="en-US"/>
          </a:p>
        </p:txBody>
      </p:sp>
      <p:sp>
        <p:nvSpPr>
          <p:cNvPr id="17" name="Espace réservé du pied de page 16"/>
          <p:cNvSpPr>
            <a:spLocks noGrp="1"/>
          </p:cNvSpPr>
          <p:nvPr>
            <p:ph type="ftr" sz="quarter" idx="11"/>
          </p:nvPr>
        </p:nvSpPr>
        <p:spPr>
          <a:xfrm>
            <a:off x="5410200" y="4205288"/>
            <a:ext cx="1295400" cy="457200"/>
          </a:xfrm>
        </p:spPr>
        <p:txBody>
          <a:bodyPr/>
          <a:lstStyle/>
          <a:p>
            <a:pPr>
              <a:defRPr/>
            </a:pPr>
            <a:endParaRPr lang="en-US" altLang="en-US"/>
          </a:p>
        </p:txBody>
      </p:sp>
      <p:sp>
        <p:nvSpPr>
          <p:cNvPr id="29" name="Espace réservé du numéro de diapositive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pPr>
              <a:defRPr/>
            </a:pPr>
            <a:fld id="{69CC29E9-90B9-4F2F-B0F0-7F018BCBB2D9}" type="slidenum">
              <a:rPr lang="en-US" altLang="en-US" smtClean="0"/>
              <a:pPr>
                <a:defRPr/>
              </a:pPr>
              <a:t>‹N°›</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a:defRPr/>
            </a:pPr>
            <a:fld id="{28AC5908-C31E-4C6D-B8B4-AB6489BBB1AF}" type="datetime1">
              <a:rPr lang="ar-SA" smtClean="0"/>
              <a:pPr>
                <a:defRPr/>
              </a:pPr>
              <a:t>29/02/1444</a:t>
            </a:fld>
            <a:endParaRPr lang="en-US" altLang="en-US"/>
          </a:p>
        </p:txBody>
      </p:sp>
      <p:sp>
        <p:nvSpPr>
          <p:cNvPr id="5" name="Espace réservé du pied de page 4"/>
          <p:cNvSpPr>
            <a:spLocks noGrp="1"/>
          </p:cNvSpPr>
          <p:nvPr>
            <p:ph type="ftr" sz="quarter" idx="11"/>
          </p:nvPr>
        </p:nvSpPr>
        <p:spPr/>
        <p:txBody>
          <a:bodyPr/>
          <a:lstStyle/>
          <a:p>
            <a:pPr>
              <a:defRPr/>
            </a:pPr>
            <a:endParaRPr lang="en-US" altLang="en-US"/>
          </a:p>
        </p:txBody>
      </p:sp>
      <p:sp>
        <p:nvSpPr>
          <p:cNvPr id="6" name="Espace réservé du numéro de diapositive 5"/>
          <p:cNvSpPr>
            <a:spLocks noGrp="1"/>
          </p:cNvSpPr>
          <p:nvPr>
            <p:ph type="sldNum" sz="quarter" idx="12"/>
          </p:nvPr>
        </p:nvSpPr>
        <p:spPr/>
        <p:txBody>
          <a:bodyPr/>
          <a:lstStyle/>
          <a:p>
            <a:pPr>
              <a:defRPr/>
            </a:pPr>
            <a:fld id="{98A6FAE9-05B8-4788-A91F-F088D525463B}" type="slidenum">
              <a:rPr lang="en-US" altLang="en-US" smtClean="0"/>
              <a:pPr>
                <a:defRPr/>
              </a:pPr>
              <a:t>‹N°›</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1143000"/>
            <a:ext cx="1905000" cy="5486400"/>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1143000"/>
            <a:ext cx="6248400" cy="5486400"/>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a:defRPr/>
            </a:pPr>
            <a:fld id="{E2E83362-DFCB-4593-BFBE-E497348D60FA}" type="datetime1">
              <a:rPr lang="ar-SA" smtClean="0"/>
              <a:pPr>
                <a:defRPr/>
              </a:pPr>
              <a:t>29/02/1444</a:t>
            </a:fld>
            <a:endParaRPr lang="en-US" altLang="en-US"/>
          </a:p>
        </p:txBody>
      </p:sp>
      <p:sp>
        <p:nvSpPr>
          <p:cNvPr id="5" name="Espace réservé du pied de page 4"/>
          <p:cNvSpPr>
            <a:spLocks noGrp="1"/>
          </p:cNvSpPr>
          <p:nvPr>
            <p:ph type="ftr" sz="quarter" idx="11"/>
          </p:nvPr>
        </p:nvSpPr>
        <p:spPr/>
        <p:txBody>
          <a:bodyPr/>
          <a:lstStyle/>
          <a:p>
            <a:pPr>
              <a:defRPr/>
            </a:pPr>
            <a:endParaRPr lang="en-US" altLang="en-US"/>
          </a:p>
        </p:txBody>
      </p:sp>
      <p:sp>
        <p:nvSpPr>
          <p:cNvPr id="6" name="Espace réservé du numéro de diapositive 5"/>
          <p:cNvSpPr>
            <a:spLocks noGrp="1"/>
          </p:cNvSpPr>
          <p:nvPr>
            <p:ph type="sldNum" sz="quarter" idx="12"/>
          </p:nvPr>
        </p:nvSpPr>
        <p:spPr/>
        <p:txBody>
          <a:bodyPr/>
          <a:lstStyle/>
          <a:p>
            <a:pPr>
              <a:defRPr/>
            </a:pPr>
            <a:fld id="{190B4008-AE3A-4837-B35B-C96975F65491}" type="slidenum">
              <a:rPr lang="en-US" altLang="en-US" smtClean="0"/>
              <a:pPr>
                <a:defRPr/>
              </a:pPr>
              <a:t>‹N°›</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7813"/>
            <a:ext cx="8229600" cy="1139825"/>
          </a:xfrm>
        </p:spPr>
        <p:txBody>
          <a:bodyPr/>
          <a:lstStyle/>
          <a:p>
            <a:r>
              <a:rPr lang="fr-FR"/>
              <a:t>Cliquez pour modifier le style du titre</a:t>
            </a:r>
            <a:endParaRPr lang="ar-DZ"/>
          </a:p>
        </p:txBody>
      </p:sp>
      <p:sp>
        <p:nvSpPr>
          <p:cNvPr id="3" name="Espace réservé du texte 2"/>
          <p:cNvSpPr>
            <a:spLocks noGrp="1"/>
          </p:cNvSpPr>
          <p:nvPr>
            <p:ph type="body" sz="half" idx="1"/>
          </p:nvPr>
        </p:nvSpPr>
        <p:spPr>
          <a:xfrm>
            <a:off x="457200" y="1600200"/>
            <a:ext cx="4038600" cy="453072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DZ"/>
          </a:p>
        </p:txBody>
      </p:sp>
      <p:sp>
        <p:nvSpPr>
          <p:cNvPr id="4" name="Espace réservé du contenu 3"/>
          <p:cNvSpPr>
            <a:spLocks noGrp="1"/>
          </p:cNvSpPr>
          <p:nvPr>
            <p:ph sz="half" idx="2"/>
          </p:nvPr>
        </p:nvSpPr>
        <p:spPr>
          <a:xfrm>
            <a:off x="4648200" y="1600200"/>
            <a:ext cx="4038600" cy="453072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ar-DZ"/>
          </a:p>
        </p:txBody>
      </p:sp>
      <p:sp>
        <p:nvSpPr>
          <p:cNvPr id="5" name="Rectangle 4"/>
          <p:cNvSpPr>
            <a:spLocks noGrp="1" noChangeArrowheads="1"/>
          </p:cNvSpPr>
          <p:nvPr>
            <p:ph type="dt" sz="half" idx="10"/>
          </p:nvPr>
        </p:nvSpPr>
        <p:spPr>
          <a:ln/>
        </p:spPr>
        <p:txBody>
          <a:bodyPr/>
          <a:lstStyle>
            <a:lvl1pPr>
              <a:defRPr/>
            </a:lvl1pPr>
          </a:lstStyle>
          <a:p>
            <a:pPr>
              <a:defRPr/>
            </a:pPr>
            <a:fld id="{407D11D1-F4A4-4E1A-989D-CB73249C3A41}" type="datetime1">
              <a:rPr lang="ar-SA"/>
              <a:pPr>
                <a:defRPr/>
              </a:pPr>
              <a:t>29/02/1444</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CA722FC5-92CE-4FF7-994A-F18AAA5FCBD1}" type="slidenum">
              <a:rPr lang="en-US" altLang="en-US"/>
              <a:pPr>
                <a:defRPr/>
              </a:pPr>
              <a:t>‹N°›</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pPr>
              <a:defRPr/>
            </a:pPr>
            <a:fld id="{A9A29B6D-B76B-462D-BA81-73E662CA6C53}" type="datetime1">
              <a:rPr lang="ar-SA" smtClean="0"/>
              <a:pPr>
                <a:defRPr/>
              </a:pPr>
              <a:t>29/02/1444</a:t>
            </a:fld>
            <a:endParaRPr lang="en-US" altLang="en-US"/>
          </a:p>
        </p:txBody>
      </p:sp>
      <p:sp>
        <p:nvSpPr>
          <p:cNvPr id="5" name="Espace réservé du pied de page 4"/>
          <p:cNvSpPr>
            <a:spLocks noGrp="1"/>
          </p:cNvSpPr>
          <p:nvPr>
            <p:ph type="ftr" sz="quarter" idx="11"/>
          </p:nvPr>
        </p:nvSpPr>
        <p:spPr/>
        <p:txBody>
          <a:bodyPr/>
          <a:lstStyle/>
          <a:p>
            <a:pPr>
              <a:defRPr/>
            </a:pPr>
            <a:endParaRPr lang="en-US" altLang="en-US"/>
          </a:p>
        </p:txBody>
      </p:sp>
      <p:sp>
        <p:nvSpPr>
          <p:cNvPr id="6" name="Espace réservé du numéro de diapositive 5"/>
          <p:cNvSpPr>
            <a:spLocks noGrp="1"/>
          </p:cNvSpPr>
          <p:nvPr>
            <p:ph type="sldNum" sz="quarter" idx="12"/>
          </p:nvPr>
        </p:nvSpPr>
        <p:spPr/>
        <p:txBody>
          <a:bodyPr/>
          <a:lstStyle/>
          <a:p>
            <a:pPr>
              <a:defRPr/>
            </a:pPr>
            <a:fld id="{8DAE35FF-2751-417C-B8EA-BE0C77B1EE3B}" type="slidenum">
              <a:rPr lang="en-US" altLang="en-US" smtClean="0"/>
              <a:pPr>
                <a:defRPr/>
              </a:pPr>
              <a:t>‹N°›</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pPr>
              <a:defRPr/>
            </a:pPr>
            <a:fld id="{B2AA57CC-3E1D-4165-A53E-C907DC7F08B6}" type="datetime1">
              <a:rPr lang="ar-SA" smtClean="0"/>
              <a:pPr>
                <a:defRPr/>
              </a:pPr>
              <a:t>29/02/1444</a:t>
            </a:fld>
            <a:endParaRPr lang="en-US" altLang="en-US"/>
          </a:p>
        </p:txBody>
      </p:sp>
      <p:sp>
        <p:nvSpPr>
          <p:cNvPr id="5" name="Espace réservé du pied de page 4"/>
          <p:cNvSpPr>
            <a:spLocks noGrp="1"/>
          </p:cNvSpPr>
          <p:nvPr>
            <p:ph type="ftr" sz="quarter" idx="11"/>
          </p:nvPr>
        </p:nvSpPr>
        <p:spPr/>
        <p:txBody>
          <a:bodyPr/>
          <a:lstStyle/>
          <a:p>
            <a:pPr>
              <a:defRPr/>
            </a:pPr>
            <a:endParaRPr lang="en-US" altLang="en-US"/>
          </a:p>
        </p:txBody>
      </p:sp>
      <p:sp>
        <p:nvSpPr>
          <p:cNvPr id="6" name="Espace réservé du numéro de diapositive 5"/>
          <p:cNvSpPr>
            <a:spLocks noGrp="1"/>
          </p:cNvSpPr>
          <p:nvPr>
            <p:ph type="sldNum" sz="quarter" idx="12"/>
          </p:nvPr>
        </p:nvSpPr>
        <p:spPr/>
        <p:txBody>
          <a:bodyPr/>
          <a:lstStyle/>
          <a:p>
            <a:pPr>
              <a:defRPr/>
            </a:pPr>
            <a:fld id="{3987873A-1528-4900-A663-0850EAE787DF}" type="slidenum">
              <a:rPr lang="en-US" altLang="en-US" smtClean="0"/>
              <a:pPr>
                <a:defRPr/>
              </a:pPr>
              <a:t>‹N°›</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pPr>
              <a:defRPr/>
            </a:pPr>
            <a:fld id="{B9414F5A-2755-4038-8396-7468718FDB78}" type="datetime1">
              <a:rPr lang="ar-SA" smtClean="0"/>
              <a:pPr>
                <a:defRPr/>
              </a:pPr>
              <a:t>29/02/1444</a:t>
            </a:fld>
            <a:endParaRPr lang="en-US" altLang="en-US"/>
          </a:p>
        </p:txBody>
      </p:sp>
      <p:sp>
        <p:nvSpPr>
          <p:cNvPr id="6" name="Espace réservé du pied de page 5"/>
          <p:cNvSpPr>
            <a:spLocks noGrp="1"/>
          </p:cNvSpPr>
          <p:nvPr>
            <p:ph type="ftr" sz="quarter" idx="11"/>
          </p:nvPr>
        </p:nvSpPr>
        <p:spPr/>
        <p:txBody>
          <a:bodyPr/>
          <a:lstStyle/>
          <a:p>
            <a:pPr>
              <a:defRPr/>
            </a:pPr>
            <a:endParaRPr lang="en-US" altLang="en-US"/>
          </a:p>
        </p:txBody>
      </p:sp>
      <p:sp>
        <p:nvSpPr>
          <p:cNvPr id="7" name="Espace réservé du numéro de diapositive 6"/>
          <p:cNvSpPr>
            <a:spLocks noGrp="1"/>
          </p:cNvSpPr>
          <p:nvPr>
            <p:ph type="sldNum" sz="quarter" idx="12"/>
          </p:nvPr>
        </p:nvSpPr>
        <p:spPr/>
        <p:txBody>
          <a:bodyPr/>
          <a:lstStyle/>
          <a:p>
            <a:pPr>
              <a:defRPr/>
            </a:pPr>
            <a:fld id="{DB5FCCB4-C31A-4151-83DB-ED8B6AD5E9B9}" type="slidenum">
              <a:rPr lang="en-US" altLang="en-US" smtClean="0"/>
              <a:pPr>
                <a:defRPr/>
              </a:pPr>
              <a:t>‹N°›</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81000" y="1143000"/>
            <a:ext cx="8382000" cy="1069848"/>
          </a:xfrm>
        </p:spPr>
        <p:txBody>
          <a:bodyPr anchor="ctr"/>
          <a:lstStyle>
            <a:lvl1pPr>
              <a:defRPr sz="4000" b="0" i="0" cap="none" baseline="0"/>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6" name="Espace réservé de la date 25"/>
          <p:cNvSpPr>
            <a:spLocks noGrp="1"/>
          </p:cNvSpPr>
          <p:nvPr>
            <p:ph type="dt" sz="half" idx="10"/>
          </p:nvPr>
        </p:nvSpPr>
        <p:spPr/>
        <p:txBody>
          <a:bodyPr rtlCol="0"/>
          <a:lstStyle/>
          <a:p>
            <a:pPr>
              <a:defRPr/>
            </a:pPr>
            <a:fld id="{32D71E53-31EE-4825-ACE1-D74087E03C7B}" type="datetime1">
              <a:rPr lang="ar-SA" smtClean="0"/>
              <a:pPr>
                <a:defRPr/>
              </a:pPr>
              <a:t>29/02/1444</a:t>
            </a:fld>
            <a:endParaRPr lang="en-US" altLang="en-US"/>
          </a:p>
        </p:txBody>
      </p:sp>
      <p:sp>
        <p:nvSpPr>
          <p:cNvPr id="27" name="Espace réservé du numéro de diapositive 26"/>
          <p:cNvSpPr>
            <a:spLocks noGrp="1"/>
          </p:cNvSpPr>
          <p:nvPr>
            <p:ph type="sldNum" sz="quarter" idx="11"/>
          </p:nvPr>
        </p:nvSpPr>
        <p:spPr/>
        <p:txBody>
          <a:bodyPr rtlCol="0"/>
          <a:lstStyle/>
          <a:p>
            <a:pPr>
              <a:defRPr/>
            </a:pPr>
            <a:fld id="{F163A17B-A95D-4FC5-A35B-236DA7DCD686}" type="slidenum">
              <a:rPr lang="en-US" altLang="en-US" smtClean="0"/>
              <a:pPr>
                <a:defRPr/>
              </a:pPr>
              <a:t>‹N°›</a:t>
            </a:fld>
            <a:endParaRPr lang="en-US" altLang="en-US"/>
          </a:p>
        </p:txBody>
      </p:sp>
      <p:sp>
        <p:nvSpPr>
          <p:cNvPr id="28" name="Espace réservé du pied de page 27"/>
          <p:cNvSpPr>
            <a:spLocks noGrp="1"/>
          </p:cNvSpPr>
          <p:nvPr>
            <p:ph type="ftr" sz="quarter" idx="12"/>
          </p:nvPr>
        </p:nvSpPr>
        <p:spPr/>
        <p:txBody>
          <a:bodyPr rtlCol="0"/>
          <a:lstStyle/>
          <a:p>
            <a:pPr>
              <a:defRPr/>
            </a:pPr>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a:xfrm>
            <a:off x="6583680" y="612648"/>
            <a:ext cx="957264" cy="457200"/>
          </a:xfrm>
        </p:spPr>
        <p:txBody>
          <a:bodyPr/>
          <a:lstStyle/>
          <a:p>
            <a:pPr>
              <a:defRPr/>
            </a:pPr>
            <a:fld id="{3F8C4444-85C6-447B-9BD1-F12CDA5D6664}" type="datetime1">
              <a:rPr lang="ar-SA" smtClean="0"/>
              <a:pPr>
                <a:defRPr/>
              </a:pPr>
              <a:t>29/02/1444</a:t>
            </a:fld>
            <a:endParaRPr lang="en-US" altLang="en-US"/>
          </a:p>
        </p:txBody>
      </p:sp>
      <p:sp>
        <p:nvSpPr>
          <p:cNvPr id="4" name="Espace réservé du pied de page 3"/>
          <p:cNvSpPr>
            <a:spLocks noGrp="1"/>
          </p:cNvSpPr>
          <p:nvPr>
            <p:ph type="ftr" sz="quarter" idx="11"/>
          </p:nvPr>
        </p:nvSpPr>
        <p:spPr>
          <a:xfrm>
            <a:off x="5257800" y="612648"/>
            <a:ext cx="1325880" cy="457200"/>
          </a:xfrm>
        </p:spPr>
        <p:txBody>
          <a:bodyPr/>
          <a:lstStyle/>
          <a:p>
            <a:pPr>
              <a:defRPr/>
            </a:pPr>
            <a:endParaRPr lang="en-US" altLang="en-US"/>
          </a:p>
        </p:txBody>
      </p:sp>
      <p:sp>
        <p:nvSpPr>
          <p:cNvPr id="5" name="Espace réservé du numéro de diapositive 4"/>
          <p:cNvSpPr>
            <a:spLocks noGrp="1"/>
          </p:cNvSpPr>
          <p:nvPr>
            <p:ph type="sldNum" sz="quarter" idx="12"/>
          </p:nvPr>
        </p:nvSpPr>
        <p:spPr>
          <a:xfrm>
            <a:off x="8174736" y="2272"/>
            <a:ext cx="762000" cy="365760"/>
          </a:xfrm>
        </p:spPr>
        <p:txBody>
          <a:bodyPr/>
          <a:lstStyle/>
          <a:p>
            <a:pPr>
              <a:defRPr/>
            </a:pPr>
            <a:fld id="{D294BB9C-C4AB-4612-BD87-472DFE4A1E4F}" type="slidenum">
              <a:rPr lang="en-US" altLang="en-US" smtClean="0"/>
              <a:pPr>
                <a:defRPr/>
              </a:pPr>
              <a:t>‹N°›</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defRPr/>
            </a:pPr>
            <a:fld id="{8C34E137-E2B2-479D-ACCB-0C437DFF228C}" type="datetime1">
              <a:rPr lang="ar-SA" smtClean="0"/>
              <a:pPr>
                <a:defRPr/>
              </a:pPr>
              <a:t>29/02/1444</a:t>
            </a:fld>
            <a:endParaRPr lang="en-US" altLang="en-US"/>
          </a:p>
        </p:txBody>
      </p:sp>
      <p:sp>
        <p:nvSpPr>
          <p:cNvPr id="3" name="Espace réservé du pied de page 2"/>
          <p:cNvSpPr>
            <a:spLocks noGrp="1"/>
          </p:cNvSpPr>
          <p:nvPr>
            <p:ph type="ftr" sz="quarter" idx="11"/>
          </p:nvPr>
        </p:nvSpPr>
        <p:spPr/>
        <p:txBody>
          <a:bodyPr/>
          <a:lstStyle/>
          <a:p>
            <a:pPr>
              <a:defRPr/>
            </a:pPr>
            <a:endParaRPr lang="en-US" altLang="en-US"/>
          </a:p>
        </p:txBody>
      </p:sp>
      <p:sp>
        <p:nvSpPr>
          <p:cNvPr id="4" name="Espace réservé du numéro de diapositive 3"/>
          <p:cNvSpPr>
            <a:spLocks noGrp="1"/>
          </p:cNvSpPr>
          <p:nvPr>
            <p:ph type="sldNum" sz="quarter" idx="12"/>
          </p:nvPr>
        </p:nvSpPr>
        <p:spPr/>
        <p:txBody>
          <a:bodyPr/>
          <a:lstStyle/>
          <a:p>
            <a:pPr>
              <a:defRPr/>
            </a:pPr>
            <a:fld id="{B2FD19BD-8BED-478B-BDE4-9C33C5152715}" type="slidenum">
              <a:rPr lang="en-US" altLang="en-US" smtClean="0"/>
              <a:pPr>
                <a:defRPr/>
              </a:pPr>
              <a:t>‹N°›</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353496" y="1101970"/>
            <a:ext cx="3383280" cy="877824"/>
          </a:xfrm>
        </p:spPr>
        <p:txBody>
          <a:bodyPr anchor="b"/>
          <a:lstStyle>
            <a:lvl1pPr algn="l">
              <a:buNone/>
              <a:defRPr sz="1800" b="1"/>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pPr>
              <a:defRPr/>
            </a:pPr>
            <a:fld id="{F1E77053-109B-4508-A0E7-1C0A7D39808C}" type="datetime1">
              <a:rPr lang="ar-SA" smtClean="0"/>
              <a:pPr>
                <a:defRPr/>
              </a:pPr>
              <a:t>29/02/1444</a:t>
            </a:fld>
            <a:endParaRPr lang="en-US" altLang="en-US"/>
          </a:p>
        </p:txBody>
      </p:sp>
      <p:sp>
        <p:nvSpPr>
          <p:cNvPr id="6" name="Espace réservé du pied de page 5"/>
          <p:cNvSpPr>
            <a:spLocks noGrp="1"/>
          </p:cNvSpPr>
          <p:nvPr>
            <p:ph type="ftr" sz="quarter" idx="11"/>
          </p:nvPr>
        </p:nvSpPr>
        <p:spPr/>
        <p:txBody>
          <a:bodyPr/>
          <a:lstStyle/>
          <a:p>
            <a:pPr>
              <a:defRPr/>
            </a:pPr>
            <a:endParaRPr lang="en-US" altLang="en-US"/>
          </a:p>
        </p:txBody>
      </p:sp>
      <p:sp>
        <p:nvSpPr>
          <p:cNvPr id="7" name="Espace réservé du numéro de diapositive 6"/>
          <p:cNvSpPr>
            <a:spLocks noGrp="1"/>
          </p:cNvSpPr>
          <p:nvPr>
            <p:ph type="sldNum" sz="quarter" idx="12"/>
          </p:nvPr>
        </p:nvSpPr>
        <p:spPr/>
        <p:txBody>
          <a:bodyPr/>
          <a:lstStyle/>
          <a:p>
            <a:pPr>
              <a:defRPr/>
            </a:pPr>
            <a:fld id="{4F8991A2-7BA0-40F0-873B-6C80AAF3C296}" type="slidenum">
              <a:rPr lang="en-US" altLang="en-US" smtClean="0"/>
              <a:pPr>
                <a:defRPr/>
              </a:pPr>
              <a:t>‹N°›</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pPr>
              <a:defRPr/>
            </a:pPr>
            <a:fld id="{22402DE2-1460-470F-8945-ED158DC252D4}" type="datetime1">
              <a:rPr lang="ar-SA" smtClean="0"/>
              <a:pPr>
                <a:defRPr/>
              </a:pPr>
              <a:t>29/02/1444</a:t>
            </a:fld>
            <a:endParaRPr lang="en-US" altLang="en-US"/>
          </a:p>
        </p:txBody>
      </p:sp>
      <p:sp>
        <p:nvSpPr>
          <p:cNvPr id="6" name="Espace réservé du pied de page 5"/>
          <p:cNvSpPr>
            <a:spLocks noGrp="1"/>
          </p:cNvSpPr>
          <p:nvPr>
            <p:ph type="ftr" sz="quarter" idx="11"/>
          </p:nvPr>
        </p:nvSpPr>
        <p:spPr/>
        <p:txBody>
          <a:bodyPr/>
          <a:lstStyle/>
          <a:p>
            <a:pPr>
              <a:defRPr/>
            </a:pPr>
            <a:endParaRPr lang="en-US" altLang="en-US"/>
          </a:p>
        </p:txBody>
      </p:sp>
      <p:sp>
        <p:nvSpPr>
          <p:cNvPr id="7" name="Espace réservé du numéro de diapositive 6"/>
          <p:cNvSpPr>
            <a:spLocks noGrp="1"/>
          </p:cNvSpPr>
          <p:nvPr>
            <p:ph type="sldNum" sz="quarter" idx="12"/>
          </p:nvPr>
        </p:nvSpPr>
        <p:spPr/>
        <p:txBody>
          <a:bodyPr/>
          <a:lstStyle/>
          <a:p>
            <a:pPr>
              <a:defRPr/>
            </a:pPr>
            <a:fld id="{69E67609-3448-446B-A2C8-415761410D85}" type="slidenum">
              <a:rPr lang="en-US" altLang="en-US" smtClean="0"/>
              <a:pPr>
                <a:defRPr/>
              </a:pPr>
              <a:t>‹N°›</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ectangle à coins arrondis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ectangle à coins arrondis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space réservé du titre 21"/>
          <p:cNvSpPr>
            <a:spLocks noGrp="1"/>
          </p:cNvSpPr>
          <p:nvPr>
            <p:ph type="title"/>
          </p:nvPr>
        </p:nvSpPr>
        <p:spPr>
          <a:xfrm>
            <a:off x="457200" y="1143000"/>
            <a:ext cx="8229600" cy="1066800"/>
          </a:xfrm>
          <a:prstGeom prst="rect">
            <a:avLst/>
          </a:prstGeom>
        </p:spPr>
        <p:txBody>
          <a:bodyPr vert="horz" anchor="ctr">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4" name="Espace réservé de la date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pPr>
              <a:defRPr/>
            </a:pPr>
            <a:fld id="{99D40CB4-BC75-486B-B5B8-AF544F706206}" type="datetime1">
              <a:rPr lang="ar-SA" smtClean="0"/>
              <a:pPr>
                <a:defRPr/>
              </a:pPr>
              <a:t>29/02/1444</a:t>
            </a:fld>
            <a:endParaRPr lang="en-US" altLang="en-US"/>
          </a:p>
        </p:txBody>
      </p:sp>
      <p:sp>
        <p:nvSpPr>
          <p:cNvPr id="3" name="Espace réservé du pied de page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pPr>
              <a:defRPr/>
            </a:pPr>
            <a:endParaRPr lang="en-US" altLang="en-US"/>
          </a:p>
        </p:txBody>
      </p:sp>
      <p:sp>
        <p:nvSpPr>
          <p:cNvPr id="23" name="Espace réservé du numéro de diapositive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pPr>
              <a:defRPr/>
            </a:pPr>
            <a:fld id="{CEC7B2F8-6BEF-4424-A45C-06392B8E4FFE}" type="slidenum">
              <a:rPr lang="en-US" altLang="en-US" smtClean="0"/>
              <a:pPr>
                <a:defRPr/>
              </a:pPr>
              <a:t>‹N°›</a:t>
            </a:fld>
            <a:endParaRPr lang="en-US" altLang="en-US"/>
          </a:p>
        </p:txBody>
      </p:sp>
    </p:spTree>
  </p:cSld>
  <p:clrMap bg1="lt1" tx1="dk1" bg2="lt2" tx2="dk2" accent1="accent1" accent2="accent2" accent3="accent3" accent4="accent4" accent5="accent5" accent6="accent6" hlink="hlink" folHlink="folHlink"/>
  <p:sldLayoutIdLst>
    <p:sldLayoutId id="2147484005" r:id="rId1"/>
    <p:sldLayoutId id="2147484006" r:id="rId2"/>
    <p:sldLayoutId id="2147484007" r:id="rId3"/>
    <p:sldLayoutId id="2147484008" r:id="rId4"/>
    <p:sldLayoutId id="2147484009" r:id="rId5"/>
    <p:sldLayoutId id="2147484010" r:id="rId6"/>
    <p:sldLayoutId id="2147484011" r:id="rId7"/>
    <p:sldLayoutId id="2147484012" r:id="rId8"/>
    <p:sldLayoutId id="2147484013" r:id="rId9"/>
    <p:sldLayoutId id="2147484014" r:id="rId10"/>
    <p:sldLayoutId id="2147484015" r:id="rId11"/>
    <p:sldLayoutId id="2147484016" r:id="rId12"/>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12.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2"/>
          <p:cNvSpPr>
            <a:spLocks noGrp="1" noChangeArrowheads="1"/>
          </p:cNvSpPr>
          <p:nvPr>
            <p:ph type="ctrTitle"/>
          </p:nvPr>
        </p:nvSpPr>
        <p:spPr>
          <a:xfrm>
            <a:off x="900113" y="2133600"/>
            <a:ext cx="7623175" cy="1752600"/>
          </a:xfrm>
        </p:spPr>
        <p:txBody>
          <a:bodyPr/>
          <a:lstStyle/>
          <a:p>
            <a:pPr rtl="0" eaLnBrk="1" hangingPunct="1"/>
            <a:r>
              <a:rPr lang="fr-FR" dirty="0"/>
              <a:t>Chapitre 01:</a:t>
            </a:r>
            <a:br>
              <a:rPr lang="fr-FR" dirty="0"/>
            </a:br>
            <a:r>
              <a:rPr lang="fr-FR" dirty="0"/>
              <a:t>			Analyse Lexicale</a:t>
            </a:r>
            <a:endParaRPr lang="en-US" dirty="0"/>
          </a:p>
        </p:txBody>
      </p:sp>
      <p:sp>
        <p:nvSpPr>
          <p:cNvPr id="4" name="Rectangle 6"/>
          <p:cNvSpPr>
            <a:spLocks noGrp="1" noChangeArrowheads="1"/>
          </p:cNvSpPr>
          <p:nvPr>
            <p:ph type="sldNum" sz="quarter" idx="12"/>
          </p:nvPr>
        </p:nvSpPr>
        <p:spPr/>
        <p:txBody>
          <a:bodyPr/>
          <a:lstStyle/>
          <a:p>
            <a:pPr>
              <a:defRPr/>
            </a:pPr>
            <a:fld id="{15E669BC-4058-4E18-B611-F686F3199818}" type="slidenum">
              <a:rPr lang="en-US" altLang="en-US"/>
              <a:pPr>
                <a:defRPr/>
              </a:pPr>
              <a:t>1</a:t>
            </a:fld>
            <a:endParaRPr lang="en-US" altLang="en-US"/>
          </a:p>
        </p:txBody>
      </p:sp>
      <p:sp>
        <p:nvSpPr>
          <p:cNvPr id="3075" name="Rectangle 6"/>
          <p:cNvSpPr txBox="1">
            <a:spLocks noGrp="1" noChangeArrowheads="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6E676424-626C-48A1-B5B6-68B9B85991D9}" type="slidenum">
              <a:rPr lang="ar-SA" altLang="en-US" sz="1200">
                <a:latin typeface="Garamond" pitchFamily="18" charset="0"/>
                <a:cs typeface="Arial" charset="0"/>
              </a:rPr>
              <a:pPr algn="r">
                <a:spcBef>
                  <a:spcPct val="0"/>
                </a:spcBef>
                <a:buClrTx/>
                <a:buSzTx/>
                <a:buFontTx/>
                <a:buNone/>
              </a:pPr>
              <a:t>1</a:t>
            </a:fld>
            <a:endParaRPr lang="en-US" altLang="en-US" sz="1200">
              <a:latin typeface="Garamond" pitchFamily="18" charset="0"/>
              <a:cs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2"/>
          <p:cNvSpPr>
            <a:spLocks noGrp="1" noChangeArrowheads="1"/>
          </p:cNvSpPr>
          <p:nvPr>
            <p:ph type="title"/>
          </p:nvPr>
        </p:nvSpPr>
        <p:spPr>
          <a:xfrm>
            <a:off x="457200" y="277813"/>
            <a:ext cx="8507413" cy="703262"/>
          </a:xfrm>
        </p:spPr>
        <p:txBody>
          <a:bodyPr/>
          <a:lstStyle/>
          <a:p>
            <a:pPr marL="800100" indent="-800100" eaLnBrk="1" hangingPunct="1"/>
            <a:r>
              <a:rPr lang="fr-FR" sz="3800" b="1">
                <a:latin typeface="Times New Roman" pitchFamily="18" charset="0"/>
                <a:cs typeface="Times New Roman" pitchFamily="18" charset="0"/>
              </a:rPr>
              <a:t>Construction d'un AFN à partir d’E.Rs</a:t>
            </a:r>
            <a:endParaRPr lang="en-US" sz="3800" b="1">
              <a:latin typeface="Times New Roman" pitchFamily="18" charset="0"/>
              <a:cs typeface="Times New Roman" pitchFamily="18" charset="0"/>
            </a:endParaRPr>
          </a:p>
        </p:txBody>
      </p:sp>
      <p:sp>
        <p:nvSpPr>
          <p:cNvPr id="12293" name="Rectangle 3"/>
          <p:cNvSpPr>
            <a:spLocks noGrp="1" noChangeArrowheads="1"/>
          </p:cNvSpPr>
          <p:nvPr>
            <p:ph type="body" sz="half" idx="1"/>
          </p:nvPr>
        </p:nvSpPr>
        <p:spPr>
          <a:xfrm>
            <a:off x="250825" y="1196975"/>
            <a:ext cx="7931150" cy="360363"/>
          </a:xfrm>
        </p:spPr>
        <p:txBody>
          <a:bodyPr>
            <a:normAutofit lnSpcReduction="10000"/>
          </a:bodyPr>
          <a:lstStyle/>
          <a:p>
            <a:pPr marL="495300" indent="-495300" algn="l" rtl="0" eaLnBrk="1" hangingPunct="1">
              <a:buFont typeface="Wingdings" pitchFamily="2" charset="2"/>
              <a:buNone/>
            </a:pPr>
            <a:r>
              <a:rPr lang="fr-FR" sz="1600"/>
              <a:t>	</a:t>
            </a:r>
            <a:r>
              <a:rPr lang="fr-FR" sz="1800">
                <a:latin typeface="Times New Roman" pitchFamily="18" charset="0"/>
                <a:cs typeface="Times New Roman" pitchFamily="18" charset="0"/>
              </a:rPr>
              <a:t>On note A(s) un automate reconnaissant une expression régulière s</a:t>
            </a:r>
          </a:p>
        </p:txBody>
      </p:sp>
      <p:graphicFrame>
        <p:nvGraphicFramePr>
          <p:cNvPr id="28736" name="Group 64"/>
          <p:cNvGraphicFramePr>
            <a:graphicFrameLocks noGrp="1"/>
          </p:cNvGraphicFramePr>
          <p:nvPr>
            <p:ph sz="half" idx="2"/>
          </p:nvPr>
        </p:nvGraphicFramePr>
        <p:xfrm>
          <a:off x="250825" y="1628775"/>
          <a:ext cx="8435975" cy="4895851"/>
        </p:xfrm>
        <a:graphic>
          <a:graphicData uri="http://schemas.openxmlformats.org/drawingml/2006/table">
            <a:tbl>
              <a:tblPr/>
              <a:tblGrid>
                <a:gridCol w="5976938">
                  <a:extLst>
                    <a:ext uri="{9D8B030D-6E8A-4147-A177-3AD203B41FA5}">
                      <a16:colId xmlns="" xmlns:a16="http://schemas.microsoft.com/office/drawing/2014/main" val="20000"/>
                    </a:ext>
                  </a:extLst>
                </a:gridCol>
                <a:gridCol w="2459037">
                  <a:extLst>
                    <a:ext uri="{9D8B030D-6E8A-4147-A177-3AD203B41FA5}">
                      <a16:colId xmlns="" xmlns:a16="http://schemas.microsoft.com/office/drawing/2014/main" val="20001"/>
                    </a:ext>
                  </a:extLst>
                </a:gridCol>
              </a:tblGrid>
              <a:tr h="525463">
                <a:tc>
                  <a:txBody>
                    <a:bodyPr/>
                    <a:lstStyle/>
                    <a:p>
                      <a:pPr marL="495300" marR="0" lvl="0" indent="-49530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r-FR" sz="1700" b="0" i="0" u="none" strike="noStrike" cap="none" normalizeH="0" baseline="0">
                          <a:ln>
                            <a:noFill/>
                          </a:ln>
                          <a:solidFill>
                            <a:schemeClr val="tx1"/>
                          </a:solidFill>
                          <a:effectLst/>
                          <a:latin typeface="Times New Roman" pitchFamily="18" charset="0"/>
                          <a:cs typeface="Times New Roman" pitchFamily="18" charset="0"/>
                        </a:rPr>
                        <a:t>automate acceptant la chaîne vide</a:t>
                      </a:r>
                      <a:endParaRPr kumimoji="0" lang="en-US" sz="1700" b="0" i="0" u="none" strike="noStrike" cap="none" normalizeH="0" baseline="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0"/>
                  </a:ext>
                </a:extLst>
              </a:tr>
              <a:tr h="527050">
                <a:tc>
                  <a:txBody>
                    <a:bodyPr/>
                    <a:lstStyle/>
                    <a:p>
                      <a:pPr marL="495300" marR="0" lvl="0" indent="-49530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r-FR" sz="1700" b="0" i="0" u="none" strike="noStrike" cap="none" normalizeH="0" baseline="0">
                          <a:ln>
                            <a:noFill/>
                          </a:ln>
                          <a:solidFill>
                            <a:schemeClr val="tx1"/>
                          </a:solidFill>
                          <a:effectLst/>
                          <a:latin typeface="Times New Roman" pitchFamily="18" charset="0"/>
                          <a:cs typeface="Times New Roman" pitchFamily="18" charset="0"/>
                        </a:rPr>
                        <a:t>automate acceptant la lettre a</a:t>
                      </a:r>
                      <a:endParaRPr kumimoji="0" lang="en-US" sz="1700" b="0" i="0" u="none" strike="noStrike" cap="none" normalizeH="0" baseline="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1998663">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r-FR" sz="1700" b="0" i="0" u="none" strike="noStrike" cap="none" normalizeH="0" baseline="0">
                          <a:ln>
                            <a:noFill/>
                          </a:ln>
                          <a:solidFill>
                            <a:schemeClr val="tx1"/>
                          </a:solidFill>
                          <a:effectLst/>
                          <a:latin typeface="Times New Roman" pitchFamily="18" charset="0"/>
                          <a:cs typeface="Times New Roman" pitchFamily="18" charset="0"/>
                        </a:rPr>
                        <a:t>automate acceptant (r)(s) :</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r-FR" sz="1700" b="0" i="0" u="none" strike="noStrike" cap="none" normalizeH="0" baseline="0">
                          <a:ln>
                            <a:noFill/>
                          </a:ln>
                          <a:solidFill>
                            <a:schemeClr val="tx1"/>
                          </a:solidFill>
                          <a:effectLst/>
                          <a:latin typeface="Times New Roman" pitchFamily="18" charset="0"/>
                          <a:cs typeface="Times New Roman" pitchFamily="18" charset="0"/>
                        </a:rPr>
                        <a:t>1. mettre une ε -transition de chaque état terminal de A(r) vers l'état initial de A(s) </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r-FR" sz="1700" b="0" i="0" u="none" strike="noStrike" cap="none" normalizeH="0" baseline="0">
                          <a:ln>
                            <a:noFill/>
                          </a:ln>
                          <a:solidFill>
                            <a:schemeClr val="tx1"/>
                          </a:solidFill>
                          <a:effectLst/>
                          <a:latin typeface="Times New Roman" pitchFamily="18" charset="0"/>
                          <a:cs typeface="Times New Roman" pitchFamily="18" charset="0"/>
                        </a:rPr>
                        <a:t>2. les états terminaux de A(r) ne sont plus terminaux </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r-FR" sz="1700" b="0" i="0" u="none" strike="noStrike" cap="none" normalizeH="0" baseline="0">
                          <a:ln>
                            <a:noFill/>
                          </a:ln>
                          <a:solidFill>
                            <a:schemeClr val="tx1"/>
                          </a:solidFill>
                          <a:effectLst/>
                          <a:latin typeface="Times New Roman" pitchFamily="18" charset="0"/>
                          <a:cs typeface="Times New Roman" pitchFamily="18" charset="0"/>
                        </a:rPr>
                        <a:t>3. le nouvel état initial est celui de A(r) </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r-FR" sz="1700" b="0" i="0" u="none" strike="noStrike" cap="none" normalizeH="0" baseline="0">
                          <a:ln>
                            <a:noFill/>
                          </a:ln>
                          <a:solidFill>
                            <a:schemeClr val="tx1"/>
                          </a:solidFill>
                          <a:effectLst/>
                          <a:latin typeface="Times New Roman" pitchFamily="18" charset="0"/>
                          <a:cs typeface="Times New Roman" pitchFamily="18" charset="0"/>
                        </a:rPr>
                        <a:t>4. (l'ancien état initial de A(s) n'est plus état initial)</a:t>
                      </a:r>
                      <a:endParaRPr kumimoji="0" lang="en-US" sz="1700" b="0" i="0" u="none" strike="noStrike" cap="none" normalizeH="0" baseline="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r h="1047750">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r-FR" sz="1700" b="0" i="0" u="none" strike="noStrike" cap="none" normalizeH="0" baseline="0">
                          <a:ln>
                            <a:noFill/>
                          </a:ln>
                          <a:solidFill>
                            <a:schemeClr val="tx1"/>
                          </a:solidFill>
                          <a:effectLst/>
                          <a:latin typeface="Times New Roman" pitchFamily="18" charset="0"/>
                          <a:cs typeface="Times New Roman" pitchFamily="18" charset="0"/>
                        </a:rPr>
                        <a:t>automate reconnaissant r|s </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r-FR" sz="1700" b="0" i="0" u="none" strike="noStrike" cap="none" normalizeH="0" baseline="0">
                          <a:ln>
                            <a:noFill/>
                          </a:ln>
                          <a:solidFill>
                            <a:schemeClr val="tx1"/>
                          </a:solidFill>
                          <a:effectLst/>
                          <a:latin typeface="Times New Roman" pitchFamily="18" charset="0"/>
                          <a:cs typeface="Times New Roman" pitchFamily="18" charset="0"/>
                        </a:rPr>
                        <a:t>1. créer un nouvel état initial q </a:t>
                      </a: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r-FR" sz="1700" b="0" i="0" u="none" strike="noStrike" cap="none" normalizeH="0" baseline="0">
                          <a:ln>
                            <a:noFill/>
                          </a:ln>
                          <a:solidFill>
                            <a:schemeClr val="tx1"/>
                          </a:solidFill>
                          <a:effectLst/>
                          <a:latin typeface="Times New Roman" pitchFamily="18" charset="0"/>
                          <a:cs typeface="Times New Roman" pitchFamily="18" charset="0"/>
                        </a:rPr>
                        <a:t>2. mettre une ε-transition de q vers les états initiaux de A(r) et R(s)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3"/>
                  </a:ext>
                </a:extLst>
              </a:tr>
              <a:tr h="796925">
                <a:tc>
                  <a:txBody>
                    <a:bodyPr/>
                    <a:lstStyle/>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fr-FR" sz="1700" b="0" i="0" u="none" strike="noStrike" cap="none" normalizeH="0" baseline="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accent1"/>
                        </a:buClr>
                        <a:buSzPct val="65000"/>
                        <a:buFont typeface="Wingdings" pitchFamily="2" charset="2"/>
                        <a:buNone/>
                        <a:tabLst/>
                      </a:pPr>
                      <a:r>
                        <a:rPr kumimoji="0" lang="fr-FR" sz="1700" b="0" i="0" u="none" strike="noStrike" cap="none" normalizeH="0" baseline="0">
                          <a:ln>
                            <a:noFill/>
                          </a:ln>
                          <a:solidFill>
                            <a:schemeClr val="tx1"/>
                          </a:solidFill>
                          <a:effectLst/>
                          <a:latin typeface="Times New Roman" pitchFamily="18" charset="0"/>
                          <a:cs typeface="Times New Roman" pitchFamily="18" charset="0"/>
                        </a:rPr>
                        <a:t>automate reconnaissant r+ </a:t>
                      </a:r>
                      <a:endParaRPr kumimoji="0" lang="en-US" sz="1700" b="0" i="0" u="none" strike="noStrike" cap="none" normalizeH="0" baseline="0">
                        <a:ln>
                          <a:noFill/>
                        </a:ln>
                        <a:solidFill>
                          <a:schemeClr val="tx1"/>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1" eaLnBrk="1" fontAlgn="base" latinLnBrk="0" hangingPunct="1">
                        <a:lnSpc>
                          <a:spcPct val="100000"/>
                        </a:lnSpc>
                        <a:spcBef>
                          <a:spcPct val="20000"/>
                        </a:spcBef>
                        <a:spcAft>
                          <a:spcPct val="0"/>
                        </a:spcAft>
                        <a:buClr>
                          <a:schemeClr val="accent1"/>
                        </a:buClr>
                        <a:buSzPct val="65000"/>
                        <a:buFont typeface="Wingdings" pitchFamily="2" charset="2"/>
                        <a:buNone/>
                        <a:tabLst/>
                      </a:pPr>
                      <a:endParaRPr kumimoji="0" lang="en-US" sz="2600" b="0" i="0" u="none" strike="noStrike" cap="none" normalizeH="0" baseline="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4"/>
                  </a:ext>
                </a:extLst>
              </a:tr>
            </a:tbl>
          </a:graphicData>
        </a:graphic>
      </p:graphicFrame>
      <p:sp>
        <p:nvSpPr>
          <p:cNvPr id="11" name="Rectangle 6"/>
          <p:cNvSpPr>
            <a:spLocks noGrp="1" noChangeArrowheads="1"/>
          </p:cNvSpPr>
          <p:nvPr>
            <p:ph type="sldNum" sz="quarter" idx="12"/>
          </p:nvPr>
        </p:nvSpPr>
        <p:spPr/>
        <p:txBody>
          <a:bodyPr>
            <a:normAutofit/>
          </a:bodyPr>
          <a:lstStyle/>
          <a:p>
            <a:pPr>
              <a:defRPr/>
            </a:pPr>
            <a:fld id="{E304652B-46CE-4940-97EF-BE56DF821F52}" type="slidenum">
              <a:rPr lang="en-US" altLang="en-US"/>
              <a:pPr>
                <a:defRPr/>
              </a:pPr>
              <a:t>10</a:t>
            </a:fld>
            <a:endParaRPr lang="en-US" altLang="en-US"/>
          </a:p>
        </p:txBody>
      </p:sp>
      <p:sp>
        <p:nvSpPr>
          <p:cNvPr id="12291" name="Espace réservé du numéro de diapositive 6"/>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F14113DF-4973-4D82-BBA4-D2366B3A1CD9}" type="slidenum">
              <a:rPr lang="ar-SA" altLang="en-US" sz="1200">
                <a:latin typeface="Garamond" pitchFamily="18" charset="0"/>
                <a:cs typeface="Arial" charset="0"/>
              </a:rPr>
              <a:pPr algn="r">
                <a:spcBef>
                  <a:spcPct val="0"/>
                </a:spcBef>
                <a:buClrTx/>
                <a:buSzTx/>
                <a:buFontTx/>
                <a:buNone/>
              </a:pPr>
              <a:t>10</a:t>
            </a:fld>
            <a:endParaRPr lang="en-US" altLang="en-US" sz="1200">
              <a:latin typeface="Garamond" pitchFamily="18" charset="0"/>
              <a:cs typeface="Arial" charset="0"/>
            </a:endParaRPr>
          </a:p>
        </p:txBody>
      </p:sp>
      <p:pic>
        <p:nvPicPr>
          <p:cNvPr id="12314" name="Picture 46"/>
          <p:cNvPicPr>
            <a:picLocks noChangeAspect="1" noChangeArrowheads="1"/>
          </p:cNvPicPr>
          <p:nvPr/>
        </p:nvPicPr>
        <p:blipFill>
          <a:blip r:embed="rId2" cstate="print"/>
          <a:srcRect/>
          <a:stretch>
            <a:fillRect/>
          </a:stretch>
        </p:blipFill>
        <p:spPr bwMode="auto">
          <a:xfrm>
            <a:off x="6588125" y="1700213"/>
            <a:ext cx="1223963" cy="360362"/>
          </a:xfrm>
          <a:prstGeom prst="rect">
            <a:avLst/>
          </a:prstGeom>
          <a:noFill/>
          <a:ln w="9525">
            <a:noFill/>
            <a:miter lim="800000"/>
            <a:headEnd/>
            <a:tailEnd/>
          </a:ln>
        </p:spPr>
      </p:pic>
      <p:pic>
        <p:nvPicPr>
          <p:cNvPr id="12315" name="Picture 47"/>
          <p:cNvPicPr>
            <a:picLocks noChangeAspect="1" noChangeArrowheads="1"/>
          </p:cNvPicPr>
          <p:nvPr/>
        </p:nvPicPr>
        <p:blipFill>
          <a:blip r:embed="rId3" cstate="print"/>
          <a:srcRect/>
          <a:stretch>
            <a:fillRect/>
          </a:stretch>
        </p:blipFill>
        <p:spPr bwMode="auto">
          <a:xfrm>
            <a:off x="6588125" y="2205038"/>
            <a:ext cx="1008063" cy="431800"/>
          </a:xfrm>
          <a:prstGeom prst="rect">
            <a:avLst/>
          </a:prstGeom>
          <a:noFill/>
          <a:ln w="9525">
            <a:noFill/>
            <a:miter lim="800000"/>
            <a:headEnd/>
            <a:tailEnd/>
          </a:ln>
        </p:spPr>
      </p:pic>
      <p:pic>
        <p:nvPicPr>
          <p:cNvPr id="12316" name="Picture 48"/>
          <p:cNvPicPr>
            <a:picLocks noChangeAspect="1" noChangeArrowheads="1"/>
          </p:cNvPicPr>
          <p:nvPr/>
        </p:nvPicPr>
        <p:blipFill>
          <a:blip r:embed="rId4" cstate="print"/>
          <a:srcRect/>
          <a:stretch>
            <a:fillRect/>
          </a:stretch>
        </p:blipFill>
        <p:spPr bwMode="auto">
          <a:xfrm>
            <a:off x="6300788" y="3141663"/>
            <a:ext cx="2305050" cy="1152525"/>
          </a:xfrm>
          <a:prstGeom prst="rect">
            <a:avLst/>
          </a:prstGeom>
          <a:noFill/>
          <a:ln w="9525">
            <a:noFill/>
            <a:miter lim="800000"/>
            <a:headEnd/>
            <a:tailEnd/>
          </a:ln>
        </p:spPr>
      </p:pic>
      <p:pic>
        <p:nvPicPr>
          <p:cNvPr id="12317" name="Picture 65"/>
          <p:cNvPicPr>
            <a:picLocks noChangeAspect="1" noChangeArrowheads="1"/>
          </p:cNvPicPr>
          <p:nvPr/>
        </p:nvPicPr>
        <p:blipFill>
          <a:blip r:embed="rId5" cstate="print"/>
          <a:srcRect/>
          <a:stretch>
            <a:fillRect/>
          </a:stretch>
        </p:blipFill>
        <p:spPr bwMode="auto">
          <a:xfrm>
            <a:off x="6443663" y="4724400"/>
            <a:ext cx="2089150" cy="819150"/>
          </a:xfrm>
          <a:prstGeom prst="rect">
            <a:avLst/>
          </a:prstGeom>
          <a:noFill/>
          <a:ln w="9525">
            <a:noFill/>
            <a:miter lim="800000"/>
            <a:headEnd/>
            <a:tailEnd/>
          </a:ln>
        </p:spPr>
      </p:pic>
      <p:pic>
        <p:nvPicPr>
          <p:cNvPr id="12318" name="Picture 66"/>
          <p:cNvPicPr>
            <a:picLocks noChangeAspect="1" noChangeArrowheads="1"/>
          </p:cNvPicPr>
          <p:nvPr/>
        </p:nvPicPr>
        <p:blipFill>
          <a:blip r:embed="rId6" cstate="print"/>
          <a:srcRect/>
          <a:stretch>
            <a:fillRect/>
          </a:stretch>
        </p:blipFill>
        <p:spPr bwMode="auto">
          <a:xfrm>
            <a:off x="6588125" y="5516563"/>
            <a:ext cx="1038225" cy="1223962"/>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2"/>
          <p:cNvSpPr>
            <a:spLocks noGrp="1" noChangeArrowheads="1"/>
          </p:cNvSpPr>
          <p:nvPr>
            <p:ph type="title"/>
          </p:nvPr>
        </p:nvSpPr>
        <p:spPr>
          <a:xfrm>
            <a:off x="457200" y="277813"/>
            <a:ext cx="8229600" cy="774700"/>
          </a:xfrm>
        </p:spPr>
        <p:txBody>
          <a:bodyPr/>
          <a:lstStyle/>
          <a:p>
            <a:pPr marL="800100" indent="-800100" eaLnBrk="1" hangingPunct="1"/>
            <a:r>
              <a:rPr lang="fr-FR" sz="4000" b="1">
                <a:latin typeface="Times New Roman" pitchFamily="18" charset="0"/>
                <a:cs typeface="Times New Roman" pitchFamily="18" charset="0"/>
              </a:rPr>
              <a:t>Mise en œuvre d'un analyseur lexical</a:t>
            </a:r>
            <a:endParaRPr lang="en-US" sz="4000" b="1">
              <a:latin typeface="Times New Roman" pitchFamily="18" charset="0"/>
              <a:cs typeface="Times New Roman" pitchFamily="18" charset="0"/>
            </a:endParaRPr>
          </a:p>
        </p:txBody>
      </p:sp>
      <p:sp>
        <p:nvSpPr>
          <p:cNvPr id="13317" name="Rectangle 3"/>
          <p:cNvSpPr>
            <a:spLocks noGrp="1" noChangeArrowheads="1"/>
          </p:cNvSpPr>
          <p:nvPr>
            <p:ph idx="1"/>
          </p:nvPr>
        </p:nvSpPr>
        <p:spPr>
          <a:xfrm>
            <a:off x="457200" y="1268413"/>
            <a:ext cx="8229600" cy="4862512"/>
          </a:xfrm>
        </p:spPr>
        <p:txBody>
          <a:bodyPr/>
          <a:lstStyle/>
          <a:p>
            <a:pPr marL="571500" indent="-571500" algn="l" rtl="0" eaLnBrk="1" hangingPunct="1">
              <a:buFont typeface="Wingdings" pitchFamily="2" charset="2"/>
              <a:buNone/>
            </a:pPr>
            <a:r>
              <a:rPr lang="fr-FR" sz="2000" b="1">
                <a:latin typeface="Times New Roman" pitchFamily="18" charset="0"/>
                <a:cs typeface="Times New Roman" pitchFamily="18" charset="0"/>
              </a:rPr>
              <a:t>Manuellement</a:t>
            </a:r>
            <a:endParaRPr lang="fr-FR" sz="2000">
              <a:latin typeface="Times New Roman" pitchFamily="18" charset="0"/>
              <a:cs typeface="Times New Roman" pitchFamily="18" charset="0"/>
            </a:endParaRPr>
          </a:p>
          <a:p>
            <a:pPr marL="571500" indent="-571500" algn="l" rtl="0" eaLnBrk="1" hangingPunct="1">
              <a:buFont typeface="Wingdings" pitchFamily="2" charset="2"/>
              <a:buNone/>
            </a:pPr>
            <a:r>
              <a:rPr lang="fr-FR" sz="1800">
                <a:latin typeface="Times New Roman" pitchFamily="18" charset="0"/>
                <a:cs typeface="Times New Roman" pitchFamily="18" charset="0"/>
              </a:rPr>
              <a:t>	Un automate déterministe peut très </a:t>
            </a:r>
            <a:r>
              <a:rPr lang="fr-FR" sz="1800" b="1">
                <a:latin typeface="Times New Roman" pitchFamily="18" charset="0"/>
                <a:cs typeface="Times New Roman" pitchFamily="18" charset="0"/>
              </a:rPr>
              <a:t>facilement</a:t>
            </a:r>
            <a:r>
              <a:rPr lang="fr-FR" sz="1800">
                <a:latin typeface="Times New Roman" pitchFamily="18" charset="0"/>
                <a:cs typeface="Times New Roman" pitchFamily="18" charset="0"/>
              </a:rPr>
              <a:t> être simulé par un algorithme. Alors, on peut écrire un programme reconnaissant tout mot de tout langage régulier. Ainsi, si l'on veut faire l'analyse lexicale d'un langage régulier, il suffit d'écrire un programme simulant l'automate qui lui est associé.</a:t>
            </a:r>
            <a:endParaRPr lang="fr-FR" sz="1800" b="1">
              <a:latin typeface="Times New Roman" pitchFamily="18" charset="0"/>
              <a:cs typeface="Times New Roman" pitchFamily="18" charset="0"/>
            </a:endParaRPr>
          </a:p>
          <a:p>
            <a:pPr marL="571500" indent="-571500" algn="l" rtl="0" eaLnBrk="1" hangingPunct="1">
              <a:buFont typeface="Wingdings" pitchFamily="2" charset="2"/>
              <a:buNone/>
            </a:pPr>
            <a:endParaRPr lang="fr-FR" sz="1800" b="1">
              <a:latin typeface="Times New Roman" pitchFamily="18" charset="0"/>
              <a:cs typeface="Times New Roman" pitchFamily="18" charset="0"/>
            </a:endParaRPr>
          </a:p>
          <a:p>
            <a:pPr marL="571500" indent="-571500" algn="l" rtl="0" eaLnBrk="1" hangingPunct="1">
              <a:buFont typeface="Wingdings" pitchFamily="2" charset="2"/>
              <a:buNone/>
            </a:pPr>
            <a:r>
              <a:rPr lang="fr-FR" sz="2000" b="1">
                <a:latin typeface="Times New Roman" pitchFamily="18" charset="0"/>
                <a:cs typeface="Times New Roman" pitchFamily="18" charset="0"/>
              </a:rPr>
              <a:t>Automatiquement </a:t>
            </a:r>
            <a:endParaRPr lang="fr-FR" sz="2000">
              <a:latin typeface="Times New Roman" pitchFamily="18" charset="0"/>
              <a:cs typeface="Times New Roman" pitchFamily="18" charset="0"/>
            </a:endParaRPr>
          </a:p>
          <a:p>
            <a:pPr marL="571500" indent="-571500" algn="l" rtl="0" eaLnBrk="1" hangingPunct="1">
              <a:buFont typeface="Wingdings" pitchFamily="2" charset="2"/>
              <a:buNone/>
            </a:pPr>
            <a:r>
              <a:rPr lang="fr-FR" sz="1800">
                <a:latin typeface="Times New Roman" pitchFamily="18" charset="0"/>
                <a:cs typeface="Times New Roman" pitchFamily="18" charset="0"/>
              </a:rPr>
              <a:t>	Il existe des outils pour écrire des programmes simulant des automates à partir de simples définitions régulières. Par exemple : flex </a:t>
            </a:r>
          </a:p>
          <a:p>
            <a:pPr marL="571500" indent="-571500" algn="l" rtl="0" eaLnBrk="1" hangingPunct="1">
              <a:buFont typeface="Wingdings" pitchFamily="2" charset="2"/>
              <a:buNone/>
            </a:pPr>
            <a:endParaRPr lang="fr-FR" sz="1800">
              <a:latin typeface="Times New Roman" pitchFamily="18" charset="0"/>
              <a:cs typeface="Times New Roman" pitchFamily="18" charset="0"/>
            </a:endParaRPr>
          </a:p>
          <a:p>
            <a:pPr marL="571500" indent="-571500" algn="l" rtl="0" eaLnBrk="1" hangingPunct="1">
              <a:buFont typeface="Wingdings" pitchFamily="2" charset="2"/>
              <a:buNone/>
            </a:pPr>
            <a:r>
              <a:rPr lang="fr-FR" sz="1800" b="1">
                <a:latin typeface="Times New Roman" pitchFamily="18" charset="0"/>
                <a:cs typeface="Times New Roman" pitchFamily="18" charset="0"/>
              </a:rPr>
              <a:t>Exemple …</a:t>
            </a:r>
            <a:endParaRPr lang="en-US" sz="1800" b="1">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lstStyle/>
          <a:p>
            <a:pPr>
              <a:defRPr/>
            </a:pPr>
            <a:fld id="{778A861D-0314-46AC-946E-651EC725946C}" type="slidenum">
              <a:rPr lang="en-US" altLang="en-US"/>
              <a:pPr>
                <a:defRPr/>
              </a:pPr>
              <a:t>11</a:t>
            </a:fld>
            <a:endParaRPr lang="en-US" altLang="en-US"/>
          </a:p>
        </p:txBody>
      </p:sp>
      <p:sp>
        <p:nvSpPr>
          <p:cNvPr id="13315"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DD2E807A-7A7C-4971-BC79-A2F9647B302E}" type="slidenum">
              <a:rPr lang="ar-SA" altLang="en-US" sz="1200">
                <a:latin typeface="Garamond" pitchFamily="18" charset="0"/>
                <a:cs typeface="Arial" charset="0"/>
              </a:rPr>
              <a:pPr algn="r">
                <a:spcBef>
                  <a:spcPct val="0"/>
                </a:spcBef>
                <a:buClrTx/>
                <a:buSzTx/>
                <a:buFontTx/>
                <a:buNone/>
              </a:pPr>
              <a:t>11</a:t>
            </a:fld>
            <a:endParaRPr lang="en-US" altLang="en-US" sz="1200">
              <a:latin typeface="Garamond" pitchFamily="18" charset="0"/>
              <a:cs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p:cNvSpPr>
            <a:spLocks noGrp="1" noChangeArrowheads="1"/>
          </p:cNvSpPr>
          <p:nvPr>
            <p:ph type="title"/>
          </p:nvPr>
        </p:nvSpPr>
        <p:spPr/>
        <p:txBody>
          <a:bodyPr/>
          <a:lstStyle/>
          <a:p>
            <a:pPr eaLnBrk="1" hangingPunct="1"/>
            <a:r>
              <a:rPr lang="fr-FR" dirty="0">
                <a:latin typeface="Times New Roman" pitchFamily="18" charset="0"/>
                <a:cs typeface="Times New Roman" pitchFamily="18" charset="0"/>
              </a:rPr>
              <a:t>Plan du cours</a:t>
            </a:r>
            <a:endParaRPr lang="en-US" dirty="0">
              <a:latin typeface="Times New Roman" pitchFamily="18" charset="0"/>
              <a:cs typeface="Times New Roman" pitchFamily="18" charset="0"/>
            </a:endParaRPr>
          </a:p>
        </p:txBody>
      </p:sp>
      <p:sp>
        <p:nvSpPr>
          <p:cNvPr id="4101" name="Rectangle 3"/>
          <p:cNvSpPr>
            <a:spLocks noGrp="1" noChangeArrowheads="1"/>
          </p:cNvSpPr>
          <p:nvPr>
            <p:ph idx="1"/>
          </p:nvPr>
        </p:nvSpPr>
        <p:spPr/>
        <p:txBody>
          <a:bodyPr/>
          <a:lstStyle/>
          <a:p>
            <a:pPr marL="571500" indent="-571500" algn="l" rtl="0" eaLnBrk="1" hangingPunct="1">
              <a:buFont typeface="Wingdings" pitchFamily="2" charset="2"/>
              <a:buAutoNum type="arabicPeriod"/>
            </a:pPr>
            <a:r>
              <a:rPr lang="fr-FR" dirty="0">
                <a:latin typeface="Times New Roman" pitchFamily="18" charset="0"/>
                <a:cs typeface="Times New Roman" pitchFamily="18" charset="0"/>
              </a:rPr>
              <a:t>Introduction</a:t>
            </a:r>
          </a:p>
          <a:p>
            <a:pPr marL="571500" indent="-571500" algn="l" rtl="0" eaLnBrk="1" hangingPunct="1">
              <a:buFont typeface="Wingdings" pitchFamily="2" charset="2"/>
              <a:buAutoNum type="arabicPeriod"/>
            </a:pPr>
            <a:r>
              <a:rPr lang="fr-FR" dirty="0">
                <a:latin typeface="Times New Roman" pitchFamily="18" charset="0"/>
                <a:cs typeface="Times New Roman" pitchFamily="18" charset="0"/>
              </a:rPr>
              <a:t>Définitions </a:t>
            </a:r>
          </a:p>
          <a:p>
            <a:pPr marL="571500" indent="-571500" algn="l" rtl="0" eaLnBrk="1" hangingPunct="1">
              <a:buFont typeface="Wingdings" pitchFamily="2" charset="2"/>
              <a:buAutoNum type="arabicPeriod"/>
            </a:pPr>
            <a:r>
              <a:rPr lang="fr-FR" dirty="0">
                <a:latin typeface="Times New Roman" pitchFamily="18" charset="0"/>
                <a:cs typeface="Times New Roman" pitchFamily="18" charset="0"/>
              </a:rPr>
              <a:t>Erreurs Lexicales</a:t>
            </a:r>
          </a:p>
          <a:p>
            <a:pPr marL="571500" indent="-571500" algn="l" rtl="0" eaLnBrk="1" hangingPunct="1">
              <a:buFont typeface="Wingdings" pitchFamily="2" charset="2"/>
              <a:buAutoNum type="arabicPeriod"/>
            </a:pPr>
            <a:r>
              <a:rPr lang="fr-FR" dirty="0">
                <a:latin typeface="Times New Roman" pitchFamily="18" charset="0"/>
                <a:cs typeface="Times New Roman" pitchFamily="18" charset="0"/>
              </a:rPr>
              <a:t>Expressions Régulières</a:t>
            </a:r>
          </a:p>
          <a:p>
            <a:pPr marL="571500" indent="-571500" algn="l" rtl="0" eaLnBrk="1" hangingPunct="1">
              <a:buFont typeface="Wingdings" pitchFamily="2" charset="2"/>
              <a:buAutoNum type="arabicPeriod"/>
            </a:pPr>
            <a:r>
              <a:rPr lang="fr-FR" dirty="0">
                <a:latin typeface="Times New Roman" pitchFamily="18" charset="0"/>
                <a:cs typeface="Times New Roman" pitchFamily="18" charset="0"/>
              </a:rPr>
              <a:t>Automates</a:t>
            </a:r>
          </a:p>
          <a:p>
            <a:pPr marL="571500" indent="-571500" algn="l" rtl="0" eaLnBrk="1" hangingPunct="1">
              <a:buFont typeface="Wingdings" pitchFamily="2" charset="2"/>
              <a:buAutoNum type="arabicPeriod"/>
            </a:pPr>
            <a:r>
              <a:rPr lang="fr-FR" dirty="0">
                <a:latin typeface="Times New Roman" pitchFamily="18" charset="0"/>
                <a:cs typeface="Times New Roman" pitchFamily="18" charset="0"/>
              </a:rPr>
              <a:t>Mise en œuvre d'un analyseur lexical</a:t>
            </a:r>
          </a:p>
        </p:txBody>
      </p:sp>
      <p:sp>
        <p:nvSpPr>
          <p:cNvPr id="5" name="Rectangle 6"/>
          <p:cNvSpPr>
            <a:spLocks noGrp="1" noChangeArrowheads="1"/>
          </p:cNvSpPr>
          <p:nvPr>
            <p:ph type="sldNum" sz="quarter" idx="12"/>
          </p:nvPr>
        </p:nvSpPr>
        <p:spPr/>
        <p:txBody>
          <a:bodyPr>
            <a:normAutofit/>
          </a:bodyPr>
          <a:lstStyle/>
          <a:p>
            <a:pPr>
              <a:defRPr/>
            </a:pPr>
            <a:fld id="{58B7AE3F-9374-44A8-8F13-4F74883A313B}" type="slidenum">
              <a:rPr lang="en-US" altLang="en-US"/>
              <a:pPr>
                <a:defRPr/>
              </a:pPr>
              <a:t>2</a:t>
            </a:fld>
            <a:endParaRPr lang="en-US" altLang="en-US"/>
          </a:p>
        </p:txBody>
      </p:sp>
      <p:sp>
        <p:nvSpPr>
          <p:cNvPr id="4099"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FA3E0E4B-C71E-47B2-AE88-72F97C90E994}" type="slidenum">
              <a:rPr lang="ar-SA" altLang="en-US" sz="1200">
                <a:latin typeface="Garamond" pitchFamily="18" charset="0"/>
                <a:cs typeface="Arial" charset="0"/>
              </a:rPr>
              <a:pPr algn="r">
                <a:spcBef>
                  <a:spcPct val="0"/>
                </a:spcBef>
                <a:buClrTx/>
                <a:buSzTx/>
                <a:buFontTx/>
                <a:buNone/>
              </a:pPr>
              <a:t>2</a:t>
            </a:fld>
            <a:endParaRPr lang="en-US" altLang="en-US" sz="1200">
              <a:latin typeface="Garamond" pitchFamily="18" charset="0"/>
              <a:cs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2"/>
          <p:cNvSpPr>
            <a:spLocks noGrp="1" noChangeArrowheads="1"/>
          </p:cNvSpPr>
          <p:nvPr>
            <p:ph type="title"/>
          </p:nvPr>
        </p:nvSpPr>
        <p:spPr>
          <a:xfrm>
            <a:off x="457200" y="277813"/>
            <a:ext cx="8229600" cy="774700"/>
          </a:xfrm>
        </p:spPr>
        <p:txBody>
          <a:bodyPr/>
          <a:lstStyle/>
          <a:p>
            <a:pPr eaLnBrk="1" hangingPunct="1"/>
            <a:r>
              <a:rPr lang="fr-FR" b="1">
                <a:latin typeface="Times New Roman" pitchFamily="18" charset="0"/>
                <a:cs typeface="Times New Roman" pitchFamily="18" charset="0"/>
              </a:rPr>
              <a:t>Introduction</a:t>
            </a:r>
            <a:endParaRPr lang="en-US" b="1">
              <a:latin typeface="Times New Roman" pitchFamily="18" charset="0"/>
              <a:cs typeface="Times New Roman" pitchFamily="18" charset="0"/>
            </a:endParaRPr>
          </a:p>
        </p:txBody>
      </p:sp>
      <p:sp>
        <p:nvSpPr>
          <p:cNvPr id="5125" name="Rectangle 3"/>
          <p:cNvSpPr>
            <a:spLocks noGrp="1" noChangeArrowheads="1"/>
          </p:cNvSpPr>
          <p:nvPr>
            <p:ph idx="1"/>
          </p:nvPr>
        </p:nvSpPr>
        <p:spPr>
          <a:xfrm>
            <a:off x="457200" y="1268413"/>
            <a:ext cx="8229600" cy="4862512"/>
          </a:xfrm>
        </p:spPr>
        <p:txBody>
          <a:bodyPr>
            <a:normAutofit/>
          </a:bodyPr>
          <a:lstStyle/>
          <a:p>
            <a:pPr marL="571500" indent="-306388" algn="l" rtl="0" eaLnBrk="1" hangingPunct="1">
              <a:tabLst>
                <a:tab pos="265113" algn="l"/>
              </a:tabLst>
            </a:pPr>
            <a:r>
              <a:rPr lang="fr-FR" sz="1800">
                <a:latin typeface="Times New Roman" pitchFamily="18" charset="0"/>
                <a:cs typeface="Times New Roman" pitchFamily="18" charset="0"/>
              </a:rPr>
              <a:t>L'analyseur lexical constitue la première étape d'un compilateur. Sa tâche principale est de lire les caractères d'entrée et de produire comme résultat une suite d'unités lexicales que l'analyseur syntaxique aura à traiter. </a:t>
            </a:r>
          </a:p>
          <a:p>
            <a:pPr marL="571500" indent="-306388" algn="l" rtl="0" eaLnBrk="1" hangingPunct="1">
              <a:tabLst>
                <a:tab pos="265113" algn="l"/>
              </a:tabLst>
            </a:pPr>
            <a:endParaRPr lang="fr-FR" sz="1800">
              <a:latin typeface="Times New Roman" pitchFamily="18" charset="0"/>
              <a:cs typeface="Times New Roman" pitchFamily="18" charset="0"/>
            </a:endParaRPr>
          </a:p>
          <a:p>
            <a:pPr marL="571500" indent="-306388" algn="l" rtl="0" eaLnBrk="1" hangingPunct="1">
              <a:tabLst>
                <a:tab pos="265113" algn="l"/>
              </a:tabLst>
            </a:pPr>
            <a:endParaRPr lang="fr-FR" sz="1800">
              <a:latin typeface="Times New Roman" pitchFamily="18" charset="0"/>
              <a:cs typeface="Times New Roman" pitchFamily="18" charset="0"/>
            </a:endParaRPr>
          </a:p>
          <a:p>
            <a:pPr marL="571500" indent="-306388" algn="l" rtl="0" eaLnBrk="1" hangingPunct="1">
              <a:tabLst>
                <a:tab pos="265113" algn="l"/>
              </a:tabLst>
            </a:pPr>
            <a:endParaRPr lang="fr-FR" sz="1800">
              <a:latin typeface="Times New Roman" pitchFamily="18" charset="0"/>
              <a:cs typeface="Times New Roman" pitchFamily="18" charset="0"/>
            </a:endParaRPr>
          </a:p>
          <a:p>
            <a:pPr marL="571500" indent="-306388" algn="l" rtl="0" eaLnBrk="1" hangingPunct="1">
              <a:tabLst>
                <a:tab pos="265113" algn="l"/>
              </a:tabLst>
            </a:pPr>
            <a:endParaRPr lang="fr-FR" sz="1800">
              <a:latin typeface="Times New Roman" pitchFamily="18" charset="0"/>
              <a:cs typeface="Times New Roman" pitchFamily="18" charset="0"/>
            </a:endParaRPr>
          </a:p>
          <a:p>
            <a:pPr marL="571500" indent="-306388" algn="l" rtl="0" eaLnBrk="1" hangingPunct="1">
              <a:tabLst>
                <a:tab pos="265113" algn="l"/>
              </a:tabLst>
            </a:pPr>
            <a:endParaRPr lang="fr-FR" sz="1800">
              <a:latin typeface="Times New Roman" pitchFamily="18" charset="0"/>
              <a:cs typeface="Times New Roman" pitchFamily="18" charset="0"/>
            </a:endParaRPr>
          </a:p>
          <a:p>
            <a:pPr marL="571500" indent="-306388" algn="l" rtl="0" eaLnBrk="1" hangingPunct="1">
              <a:tabLst>
                <a:tab pos="265113" algn="l"/>
              </a:tabLst>
            </a:pPr>
            <a:endParaRPr lang="fr-FR" sz="1800">
              <a:latin typeface="Times New Roman" pitchFamily="18" charset="0"/>
              <a:cs typeface="Times New Roman" pitchFamily="18" charset="0"/>
            </a:endParaRPr>
          </a:p>
          <a:p>
            <a:pPr marL="571500" indent="-306388" algn="l" rtl="0" eaLnBrk="1" hangingPunct="1">
              <a:tabLst>
                <a:tab pos="265113" algn="l"/>
              </a:tabLst>
            </a:pPr>
            <a:endParaRPr lang="fr-FR" sz="1800">
              <a:latin typeface="Times New Roman" pitchFamily="18" charset="0"/>
              <a:cs typeface="Times New Roman" pitchFamily="18" charset="0"/>
            </a:endParaRPr>
          </a:p>
          <a:p>
            <a:pPr marL="571500" indent="-306388" algn="l" rtl="0" eaLnBrk="1" hangingPunct="1">
              <a:tabLst>
                <a:tab pos="265113" algn="l"/>
              </a:tabLst>
            </a:pPr>
            <a:r>
              <a:rPr lang="fr-FR" sz="1800">
                <a:latin typeface="Times New Roman" pitchFamily="18" charset="0"/>
                <a:cs typeface="Times New Roman" pitchFamily="18" charset="0"/>
              </a:rPr>
              <a:t>L'analyseur lexical réalise certaines tâches secondaires comme:</a:t>
            </a:r>
          </a:p>
          <a:p>
            <a:pPr marL="571500" indent="-306388" algn="l" rtl="0" eaLnBrk="1" hangingPunct="1">
              <a:buFont typeface="Wingdings" pitchFamily="2" charset="2"/>
              <a:buNone/>
              <a:tabLst>
                <a:tab pos="265113" algn="l"/>
              </a:tabLst>
            </a:pPr>
            <a:endParaRPr lang="fr-FR" sz="800">
              <a:latin typeface="Times New Roman" pitchFamily="18" charset="0"/>
              <a:cs typeface="Times New Roman" pitchFamily="18" charset="0"/>
            </a:endParaRPr>
          </a:p>
          <a:p>
            <a:pPr marL="571500" indent="-306388" algn="l" rtl="0" eaLnBrk="1" hangingPunct="1">
              <a:buFont typeface="Wingdings" pitchFamily="2" charset="2"/>
              <a:buAutoNum type="arabicPeriod"/>
              <a:tabLst>
                <a:tab pos="265113" algn="l"/>
              </a:tabLst>
            </a:pPr>
            <a:r>
              <a:rPr lang="fr-FR" sz="1800">
                <a:latin typeface="Times New Roman" pitchFamily="18" charset="0"/>
                <a:cs typeface="Times New Roman" pitchFamily="18" charset="0"/>
              </a:rPr>
              <a:t>l'élimination de caractères superflus (commentaires, tabulations, fin de lignes,...)</a:t>
            </a:r>
          </a:p>
          <a:p>
            <a:pPr marL="571500" indent="-306388" algn="l" rtl="0" eaLnBrk="1" hangingPunct="1">
              <a:buFont typeface="Wingdings" pitchFamily="2" charset="2"/>
              <a:buAutoNum type="arabicPeriod"/>
              <a:tabLst>
                <a:tab pos="265113" algn="l"/>
              </a:tabLst>
            </a:pPr>
            <a:r>
              <a:rPr lang="fr-FR" sz="1800">
                <a:latin typeface="Times New Roman" pitchFamily="18" charset="0"/>
                <a:cs typeface="Times New Roman" pitchFamily="18" charset="0"/>
              </a:rPr>
              <a:t>La gestion des numéros des lignes dans le programme source</a:t>
            </a:r>
            <a:r>
              <a:rPr lang="fr-FR" sz="2500">
                <a:latin typeface="Times New Roman" pitchFamily="18" charset="0"/>
                <a:cs typeface="Times New Roman" pitchFamily="18" charset="0"/>
              </a:rPr>
              <a:t>.</a:t>
            </a:r>
            <a:endParaRPr lang="fr-FR" sz="2500">
              <a:latin typeface="Garamond" pitchFamily="18" charset="0"/>
            </a:endParaRPr>
          </a:p>
        </p:txBody>
      </p:sp>
      <p:sp>
        <p:nvSpPr>
          <p:cNvPr id="27" name="Rectangle 6"/>
          <p:cNvSpPr>
            <a:spLocks noGrp="1" noChangeArrowheads="1"/>
          </p:cNvSpPr>
          <p:nvPr>
            <p:ph type="sldNum" sz="quarter" idx="12"/>
          </p:nvPr>
        </p:nvSpPr>
        <p:spPr/>
        <p:txBody>
          <a:bodyPr>
            <a:normAutofit/>
          </a:bodyPr>
          <a:lstStyle/>
          <a:p>
            <a:pPr>
              <a:defRPr/>
            </a:pPr>
            <a:fld id="{4D2FE2EE-DA7B-42BB-91D8-7227EA429BAF}" type="slidenum">
              <a:rPr lang="en-US" altLang="en-US"/>
              <a:pPr>
                <a:defRPr/>
              </a:pPr>
              <a:t>3</a:t>
            </a:fld>
            <a:endParaRPr lang="en-US" altLang="en-US"/>
          </a:p>
        </p:txBody>
      </p:sp>
      <p:sp>
        <p:nvSpPr>
          <p:cNvPr id="5123"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05384E40-F897-4DB6-BDB3-E629D21EC189}" type="slidenum">
              <a:rPr lang="ar-SA" altLang="en-US" sz="1200">
                <a:latin typeface="Garamond" pitchFamily="18" charset="0"/>
                <a:cs typeface="Arial" charset="0"/>
              </a:rPr>
              <a:pPr algn="r">
                <a:spcBef>
                  <a:spcPct val="0"/>
                </a:spcBef>
                <a:buClrTx/>
                <a:buSzTx/>
                <a:buFontTx/>
                <a:buNone/>
              </a:pPr>
              <a:t>3</a:t>
            </a:fld>
            <a:endParaRPr lang="en-US" altLang="en-US" sz="1200">
              <a:latin typeface="Garamond" pitchFamily="18" charset="0"/>
              <a:cs typeface="Arial" charset="0"/>
            </a:endParaRPr>
          </a:p>
        </p:txBody>
      </p:sp>
      <p:grpSp>
        <p:nvGrpSpPr>
          <p:cNvPr id="5126" name="Group 4"/>
          <p:cNvGrpSpPr>
            <a:grpSpLocks/>
          </p:cNvGrpSpPr>
          <p:nvPr/>
        </p:nvGrpSpPr>
        <p:grpSpPr bwMode="auto">
          <a:xfrm>
            <a:off x="684213" y="2565400"/>
            <a:ext cx="3048000" cy="800100"/>
            <a:chOff x="2454" y="3474"/>
            <a:chExt cx="4800" cy="1260"/>
          </a:xfrm>
        </p:grpSpPr>
        <p:sp>
          <p:nvSpPr>
            <p:cNvPr id="5141" name="Text Box 5"/>
            <p:cNvSpPr txBox="1">
              <a:spLocks noChangeArrowheads="1"/>
            </p:cNvSpPr>
            <p:nvPr/>
          </p:nvSpPr>
          <p:spPr bwMode="auto">
            <a:xfrm>
              <a:off x="4614" y="3654"/>
              <a:ext cx="1200" cy="720"/>
            </a:xfrm>
            <a:prstGeom prst="rect">
              <a:avLst/>
            </a:prstGeom>
            <a:solidFill>
              <a:srgbClr val="FFFFFF"/>
            </a:solidFill>
            <a:ln w="9525">
              <a:solidFill>
                <a:srgbClr val="000000"/>
              </a:solidFill>
              <a:miter lim="800000"/>
              <a:headEnd/>
              <a:tailEnd/>
            </a:ln>
          </p:spPr>
          <p:txBody>
            <a:bodyPr lIns="18000" rIns="18000"/>
            <a:lstStyle/>
            <a:p>
              <a:pPr algn="ctr" rtl="1">
                <a:spcBef>
                  <a:spcPct val="0"/>
                </a:spcBef>
                <a:buClrTx/>
                <a:buSzTx/>
                <a:buFontTx/>
                <a:buNone/>
              </a:pPr>
              <a:r>
                <a:rPr lang="en-US" sz="1200">
                  <a:cs typeface="Arial" charset="0"/>
                </a:rPr>
                <a:t>Analyseur Lexicale</a:t>
              </a:r>
              <a:endParaRPr lang="en-US">
                <a:latin typeface="Arial" charset="0"/>
                <a:cs typeface="Arial" charset="0"/>
              </a:endParaRPr>
            </a:p>
          </p:txBody>
        </p:sp>
        <p:sp>
          <p:nvSpPr>
            <p:cNvPr id="5142" name="Line 6"/>
            <p:cNvSpPr>
              <a:spLocks noChangeShapeType="1"/>
            </p:cNvSpPr>
            <p:nvPr/>
          </p:nvSpPr>
          <p:spPr bwMode="auto">
            <a:xfrm flipH="1">
              <a:off x="3054" y="4014"/>
              <a:ext cx="1560" cy="0"/>
            </a:xfrm>
            <a:prstGeom prst="line">
              <a:avLst/>
            </a:prstGeom>
            <a:noFill/>
            <a:ln w="9525">
              <a:solidFill>
                <a:srgbClr val="000000"/>
              </a:solidFill>
              <a:round/>
              <a:headEnd type="triangle" w="med" len="med"/>
              <a:tailEnd/>
            </a:ln>
          </p:spPr>
          <p:txBody>
            <a:bodyPr/>
            <a:lstStyle/>
            <a:p>
              <a:endParaRPr lang="fr-FR"/>
            </a:p>
          </p:txBody>
        </p:sp>
        <p:sp>
          <p:nvSpPr>
            <p:cNvPr id="5143" name="Line 7"/>
            <p:cNvSpPr>
              <a:spLocks noChangeShapeType="1"/>
            </p:cNvSpPr>
            <p:nvPr/>
          </p:nvSpPr>
          <p:spPr bwMode="auto">
            <a:xfrm flipV="1">
              <a:off x="5814" y="3654"/>
              <a:ext cx="360" cy="360"/>
            </a:xfrm>
            <a:prstGeom prst="line">
              <a:avLst/>
            </a:prstGeom>
            <a:noFill/>
            <a:ln w="9525">
              <a:solidFill>
                <a:srgbClr val="000000"/>
              </a:solidFill>
              <a:round/>
              <a:headEnd/>
              <a:tailEnd type="triangle" w="med" len="med"/>
            </a:ln>
          </p:spPr>
          <p:txBody>
            <a:bodyPr/>
            <a:lstStyle/>
            <a:p>
              <a:endParaRPr lang="fr-FR"/>
            </a:p>
          </p:txBody>
        </p:sp>
        <p:sp>
          <p:nvSpPr>
            <p:cNvPr id="5144" name="Text Box 8"/>
            <p:cNvSpPr txBox="1">
              <a:spLocks noChangeArrowheads="1"/>
            </p:cNvSpPr>
            <p:nvPr/>
          </p:nvSpPr>
          <p:spPr bwMode="auto">
            <a:xfrm>
              <a:off x="6174" y="3474"/>
              <a:ext cx="1080" cy="540"/>
            </a:xfrm>
            <a:prstGeom prst="rect">
              <a:avLst/>
            </a:prstGeom>
            <a:noFill/>
            <a:ln w="9525">
              <a:noFill/>
              <a:miter lim="800000"/>
              <a:headEnd/>
              <a:tailEnd/>
            </a:ln>
          </p:spPr>
          <p:txBody>
            <a:bodyPr lIns="18000" tIns="10800" rIns="18000" bIns="10800"/>
            <a:lstStyle/>
            <a:p>
              <a:pPr algn="ctr" rtl="1">
                <a:spcBef>
                  <a:spcPct val="0"/>
                </a:spcBef>
                <a:buClrTx/>
                <a:buSzTx/>
                <a:buFontTx/>
                <a:buNone/>
              </a:pPr>
              <a:r>
                <a:rPr lang="en-US" sz="1000">
                  <a:cs typeface="Arial" charset="0"/>
                </a:rPr>
                <a:t>Ensemble des lexèmes</a:t>
              </a:r>
              <a:endParaRPr lang="en-US">
                <a:latin typeface="Arial" charset="0"/>
                <a:cs typeface="Arial" charset="0"/>
              </a:endParaRPr>
            </a:p>
          </p:txBody>
        </p:sp>
        <p:sp>
          <p:nvSpPr>
            <p:cNvPr id="5145" name="Text Box 9"/>
            <p:cNvSpPr txBox="1">
              <a:spLocks noChangeArrowheads="1"/>
            </p:cNvSpPr>
            <p:nvPr/>
          </p:nvSpPr>
          <p:spPr bwMode="auto">
            <a:xfrm>
              <a:off x="2454" y="3654"/>
              <a:ext cx="720" cy="540"/>
            </a:xfrm>
            <a:prstGeom prst="rect">
              <a:avLst/>
            </a:prstGeom>
            <a:noFill/>
            <a:ln w="9525">
              <a:noFill/>
              <a:miter lim="800000"/>
              <a:headEnd/>
              <a:tailEnd/>
            </a:ln>
          </p:spPr>
          <p:txBody>
            <a:bodyPr lIns="18000" tIns="10800" rIns="18000" bIns="10800"/>
            <a:lstStyle/>
            <a:p>
              <a:pPr algn="r" rtl="1">
                <a:spcBef>
                  <a:spcPct val="0"/>
                </a:spcBef>
                <a:buClrTx/>
                <a:buSzTx/>
                <a:buFontTx/>
                <a:buNone/>
              </a:pPr>
              <a:r>
                <a:rPr lang="en-US" sz="1000">
                  <a:cs typeface="Arial" charset="0"/>
                </a:rPr>
                <a:t>Code source</a:t>
              </a:r>
              <a:endParaRPr lang="en-US">
                <a:latin typeface="Arial" charset="0"/>
                <a:cs typeface="Arial" charset="0"/>
              </a:endParaRPr>
            </a:p>
          </p:txBody>
        </p:sp>
        <p:sp>
          <p:nvSpPr>
            <p:cNvPr id="5146" name="Line 10"/>
            <p:cNvSpPr>
              <a:spLocks noChangeShapeType="1"/>
            </p:cNvSpPr>
            <p:nvPr/>
          </p:nvSpPr>
          <p:spPr bwMode="auto">
            <a:xfrm>
              <a:off x="5814" y="4194"/>
              <a:ext cx="360" cy="180"/>
            </a:xfrm>
            <a:prstGeom prst="line">
              <a:avLst/>
            </a:prstGeom>
            <a:noFill/>
            <a:ln w="9525">
              <a:solidFill>
                <a:srgbClr val="000000"/>
              </a:solidFill>
              <a:round/>
              <a:headEnd/>
              <a:tailEnd type="triangle" w="med" len="med"/>
            </a:ln>
          </p:spPr>
          <p:txBody>
            <a:bodyPr/>
            <a:lstStyle/>
            <a:p>
              <a:endParaRPr lang="fr-FR"/>
            </a:p>
          </p:txBody>
        </p:sp>
        <p:sp>
          <p:nvSpPr>
            <p:cNvPr id="5147" name="Text Box 11"/>
            <p:cNvSpPr txBox="1">
              <a:spLocks noChangeArrowheads="1"/>
            </p:cNvSpPr>
            <p:nvPr/>
          </p:nvSpPr>
          <p:spPr bwMode="auto">
            <a:xfrm>
              <a:off x="6174" y="4194"/>
              <a:ext cx="1080" cy="540"/>
            </a:xfrm>
            <a:prstGeom prst="rect">
              <a:avLst/>
            </a:prstGeom>
            <a:noFill/>
            <a:ln w="9525">
              <a:noFill/>
              <a:miter lim="800000"/>
              <a:headEnd/>
              <a:tailEnd/>
            </a:ln>
          </p:spPr>
          <p:txBody>
            <a:bodyPr lIns="18000" tIns="10800" rIns="18000" bIns="10800"/>
            <a:lstStyle/>
            <a:p>
              <a:pPr algn="ctr" rtl="1">
                <a:spcBef>
                  <a:spcPct val="0"/>
                </a:spcBef>
                <a:buClrTx/>
                <a:buSzTx/>
                <a:buFontTx/>
                <a:buNone/>
              </a:pPr>
              <a:r>
                <a:rPr lang="en-US" sz="1000">
                  <a:cs typeface="Arial" charset="0"/>
                </a:rPr>
                <a:t>Messages d’erreurs</a:t>
              </a:r>
              <a:endParaRPr lang="en-US">
                <a:latin typeface="Arial" charset="0"/>
                <a:cs typeface="Arial" charset="0"/>
              </a:endParaRPr>
            </a:p>
          </p:txBody>
        </p:sp>
      </p:grpSp>
      <p:grpSp>
        <p:nvGrpSpPr>
          <p:cNvPr id="5127" name="Group 12"/>
          <p:cNvGrpSpPr>
            <a:grpSpLocks/>
          </p:cNvGrpSpPr>
          <p:nvPr/>
        </p:nvGrpSpPr>
        <p:grpSpPr bwMode="auto">
          <a:xfrm>
            <a:off x="4067175" y="2565400"/>
            <a:ext cx="4419600" cy="1511300"/>
            <a:chOff x="2094" y="4902"/>
            <a:chExt cx="6960" cy="2379"/>
          </a:xfrm>
        </p:grpSpPr>
        <p:sp>
          <p:nvSpPr>
            <p:cNvPr id="5128" name="Text Box 13"/>
            <p:cNvSpPr txBox="1">
              <a:spLocks noChangeArrowheads="1"/>
            </p:cNvSpPr>
            <p:nvPr/>
          </p:nvSpPr>
          <p:spPr bwMode="auto">
            <a:xfrm>
              <a:off x="3294" y="5118"/>
              <a:ext cx="1200" cy="720"/>
            </a:xfrm>
            <a:prstGeom prst="rect">
              <a:avLst/>
            </a:prstGeom>
            <a:solidFill>
              <a:srgbClr val="FFFFFF"/>
            </a:solidFill>
            <a:ln w="9525">
              <a:solidFill>
                <a:srgbClr val="000000"/>
              </a:solidFill>
              <a:miter lim="800000"/>
              <a:headEnd/>
              <a:tailEnd/>
            </a:ln>
          </p:spPr>
          <p:txBody>
            <a:bodyPr lIns="18000" rIns="18000"/>
            <a:lstStyle/>
            <a:p>
              <a:pPr algn="ctr" rtl="1">
                <a:spcBef>
                  <a:spcPct val="0"/>
                </a:spcBef>
                <a:buClrTx/>
                <a:buSzTx/>
                <a:buFontTx/>
                <a:buNone/>
              </a:pPr>
              <a:r>
                <a:rPr lang="en-US" sz="1200">
                  <a:cs typeface="Arial" charset="0"/>
                </a:rPr>
                <a:t>Analyseur lexical</a:t>
              </a:r>
              <a:endParaRPr lang="en-US">
                <a:latin typeface="Arial" charset="0"/>
                <a:cs typeface="Arial" charset="0"/>
              </a:endParaRPr>
            </a:p>
          </p:txBody>
        </p:sp>
        <p:sp>
          <p:nvSpPr>
            <p:cNvPr id="5129" name="Text Box 14"/>
            <p:cNvSpPr txBox="1">
              <a:spLocks noChangeArrowheads="1"/>
            </p:cNvSpPr>
            <p:nvPr/>
          </p:nvSpPr>
          <p:spPr bwMode="auto">
            <a:xfrm>
              <a:off x="4854" y="6561"/>
              <a:ext cx="1200" cy="720"/>
            </a:xfrm>
            <a:prstGeom prst="rect">
              <a:avLst/>
            </a:prstGeom>
            <a:solidFill>
              <a:srgbClr val="FFFFFF"/>
            </a:solidFill>
            <a:ln w="9525">
              <a:solidFill>
                <a:srgbClr val="000000"/>
              </a:solidFill>
              <a:miter lim="800000"/>
              <a:headEnd/>
              <a:tailEnd/>
            </a:ln>
          </p:spPr>
          <p:txBody>
            <a:bodyPr lIns="18000" rIns="18000"/>
            <a:lstStyle/>
            <a:p>
              <a:pPr algn="ctr" rtl="1">
                <a:spcBef>
                  <a:spcPct val="0"/>
                </a:spcBef>
                <a:buClrTx/>
                <a:buSzTx/>
                <a:buFontTx/>
                <a:buNone/>
              </a:pPr>
              <a:r>
                <a:rPr lang="en-US" sz="1200">
                  <a:cs typeface="Arial" charset="0"/>
                </a:rPr>
                <a:t>Table des symboles</a:t>
              </a:r>
              <a:endParaRPr lang="en-US">
                <a:latin typeface="Arial" charset="0"/>
                <a:cs typeface="Arial" charset="0"/>
              </a:endParaRPr>
            </a:p>
          </p:txBody>
        </p:sp>
        <p:sp>
          <p:nvSpPr>
            <p:cNvPr id="5130" name="Text Box 15"/>
            <p:cNvSpPr txBox="1">
              <a:spLocks noChangeArrowheads="1"/>
            </p:cNvSpPr>
            <p:nvPr/>
          </p:nvSpPr>
          <p:spPr bwMode="auto">
            <a:xfrm>
              <a:off x="6414" y="5118"/>
              <a:ext cx="1200" cy="720"/>
            </a:xfrm>
            <a:prstGeom prst="rect">
              <a:avLst/>
            </a:prstGeom>
            <a:solidFill>
              <a:srgbClr val="FFFFFF"/>
            </a:solidFill>
            <a:ln w="9525">
              <a:solidFill>
                <a:srgbClr val="000000"/>
              </a:solidFill>
              <a:miter lim="800000"/>
              <a:headEnd/>
              <a:tailEnd/>
            </a:ln>
          </p:spPr>
          <p:txBody>
            <a:bodyPr lIns="18000" rIns="18000"/>
            <a:lstStyle/>
            <a:p>
              <a:pPr algn="ctr" rtl="1">
                <a:spcBef>
                  <a:spcPct val="0"/>
                </a:spcBef>
                <a:buClrTx/>
                <a:buSzTx/>
                <a:buFontTx/>
                <a:buNone/>
              </a:pPr>
              <a:r>
                <a:rPr lang="en-US" sz="1200">
                  <a:cs typeface="Arial" charset="0"/>
                </a:rPr>
                <a:t>Analyseur syntaxique</a:t>
              </a:r>
              <a:endParaRPr lang="en-US">
                <a:latin typeface="Arial" charset="0"/>
                <a:cs typeface="Arial" charset="0"/>
              </a:endParaRPr>
            </a:p>
          </p:txBody>
        </p:sp>
        <p:sp>
          <p:nvSpPr>
            <p:cNvPr id="5131" name="Line 16"/>
            <p:cNvSpPr>
              <a:spLocks noChangeShapeType="1"/>
            </p:cNvSpPr>
            <p:nvPr/>
          </p:nvSpPr>
          <p:spPr bwMode="auto">
            <a:xfrm flipH="1">
              <a:off x="4494" y="5298"/>
              <a:ext cx="1920" cy="0"/>
            </a:xfrm>
            <a:prstGeom prst="line">
              <a:avLst/>
            </a:prstGeom>
            <a:noFill/>
            <a:ln w="9525">
              <a:solidFill>
                <a:srgbClr val="000000"/>
              </a:solidFill>
              <a:round/>
              <a:headEnd type="triangle" w="med" len="med"/>
              <a:tailEnd/>
            </a:ln>
          </p:spPr>
          <p:txBody>
            <a:bodyPr/>
            <a:lstStyle/>
            <a:p>
              <a:endParaRPr lang="fr-FR"/>
            </a:p>
          </p:txBody>
        </p:sp>
        <p:sp>
          <p:nvSpPr>
            <p:cNvPr id="5132" name="Line 17"/>
            <p:cNvSpPr>
              <a:spLocks noChangeShapeType="1"/>
            </p:cNvSpPr>
            <p:nvPr/>
          </p:nvSpPr>
          <p:spPr bwMode="auto">
            <a:xfrm>
              <a:off x="4494" y="5658"/>
              <a:ext cx="1920" cy="0"/>
            </a:xfrm>
            <a:prstGeom prst="line">
              <a:avLst/>
            </a:prstGeom>
            <a:noFill/>
            <a:ln w="9525">
              <a:solidFill>
                <a:srgbClr val="000000"/>
              </a:solidFill>
              <a:round/>
              <a:headEnd type="triangle" w="med" len="med"/>
              <a:tailEnd/>
            </a:ln>
          </p:spPr>
          <p:txBody>
            <a:bodyPr/>
            <a:lstStyle/>
            <a:p>
              <a:endParaRPr lang="fr-FR"/>
            </a:p>
          </p:txBody>
        </p:sp>
        <p:sp>
          <p:nvSpPr>
            <p:cNvPr id="5133" name="Line 18"/>
            <p:cNvSpPr>
              <a:spLocks noChangeShapeType="1"/>
            </p:cNvSpPr>
            <p:nvPr/>
          </p:nvSpPr>
          <p:spPr bwMode="auto">
            <a:xfrm flipH="1">
              <a:off x="6054" y="5838"/>
              <a:ext cx="840" cy="720"/>
            </a:xfrm>
            <a:prstGeom prst="line">
              <a:avLst/>
            </a:prstGeom>
            <a:noFill/>
            <a:ln w="9525">
              <a:solidFill>
                <a:srgbClr val="000000"/>
              </a:solidFill>
              <a:round/>
              <a:headEnd type="triangle" w="med" len="med"/>
              <a:tailEnd type="triangle" w="med" len="med"/>
            </a:ln>
          </p:spPr>
          <p:txBody>
            <a:bodyPr/>
            <a:lstStyle/>
            <a:p>
              <a:endParaRPr lang="fr-FR"/>
            </a:p>
          </p:txBody>
        </p:sp>
        <p:sp>
          <p:nvSpPr>
            <p:cNvPr id="5134" name="Line 19"/>
            <p:cNvSpPr>
              <a:spLocks noChangeShapeType="1"/>
            </p:cNvSpPr>
            <p:nvPr/>
          </p:nvSpPr>
          <p:spPr bwMode="auto">
            <a:xfrm>
              <a:off x="3894" y="5838"/>
              <a:ext cx="960" cy="720"/>
            </a:xfrm>
            <a:prstGeom prst="line">
              <a:avLst/>
            </a:prstGeom>
            <a:noFill/>
            <a:ln w="9525">
              <a:solidFill>
                <a:srgbClr val="000000"/>
              </a:solidFill>
              <a:round/>
              <a:headEnd type="triangle" w="med" len="med"/>
              <a:tailEnd type="triangle" w="med" len="med"/>
            </a:ln>
          </p:spPr>
          <p:txBody>
            <a:bodyPr/>
            <a:lstStyle/>
            <a:p>
              <a:endParaRPr lang="fr-FR"/>
            </a:p>
          </p:txBody>
        </p:sp>
        <p:sp>
          <p:nvSpPr>
            <p:cNvPr id="5135" name="Text Box 20"/>
            <p:cNvSpPr txBox="1">
              <a:spLocks noChangeArrowheads="1"/>
            </p:cNvSpPr>
            <p:nvPr/>
          </p:nvSpPr>
          <p:spPr bwMode="auto">
            <a:xfrm>
              <a:off x="4974" y="4902"/>
              <a:ext cx="720" cy="360"/>
            </a:xfrm>
            <a:prstGeom prst="rect">
              <a:avLst/>
            </a:prstGeom>
            <a:noFill/>
            <a:ln w="9525">
              <a:noFill/>
              <a:miter lim="800000"/>
              <a:headEnd/>
              <a:tailEnd/>
            </a:ln>
          </p:spPr>
          <p:txBody>
            <a:bodyPr lIns="18000" tIns="10800" rIns="18000" bIns="10800"/>
            <a:lstStyle/>
            <a:p>
              <a:pPr algn="r" rtl="1">
                <a:spcBef>
                  <a:spcPct val="0"/>
                </a:spcBef>
                <a:buClrTx/>
                <a:buSzTx/>
                <a:buFontTx/>
                <a:buNone/>
              </a:pPr>
              <a:r>
                <a:rPr lang="en-US" sz="1000">
                  <a:cs typeface="Arial" charset="0"/>
                </a:rPr>
                <a:t>U.L</a:t>
              </a:r>
              <a:endParaRPr lang="en-US">
                <a:latin typeface="Arial" charset="0"/>
                <a:cs typeface="Arial" charset="0"/>
              </a:endParaRPr>
            </a:p>
          </p:txBody>
        </p:sp>
        <p:sp>
          <p:nvSpPr>
            <p:cNvPr id="5136" name="Text Box 21"/>
            <p:cNvSpPr txBox="1">
              <a:spLocks noChangeArrowheads="1"/>
            </p:cNvSpPr>
            <p:nvPr/>
          </p:nvSpPr>
          <p:spPr bwMode="auto">
            <a:xfrm>
              <a:off x="4854" y="5658"/>
              <a:ext cx="1200" cy="360"/>
            </a:xfrm>
            <a:prstGeom prst="rect">
              <a:avLst/>
            </a:prstGeom>
            <a:noFill/>
            <a:ln w="9525">
              <a:noFill/>
              <a:miter lim="800000"/>
              <a:headEnd/>
              <a:tailEnd/>
            </a:ln>
          </p:spPr>
          <p:txBody>
            <a:bodyPr lIns="18000" tIns="10800" rIns="18000" bIns="10800"/>
            <a:lstStyle/>
            <a:p>
              <a:pPr algn="r" rtl="1">
                <a:spcBef>
                  <a:spcPct val="0"/>
                </a:spcBef>
                <a:buClrTx/>
                <a:buSzTx/>
                <a:buFontTx/>
                <a:buNone/>
              </a:pPr>
              <a:r>
                <a:rPr lang="en-US" sz="1000">
                  <a:cs typeface="Arial" charset="0"/>
                </a:rPr>
                <a:t>U.L suivante</a:t>
              </a:r>
              <a:endParaRPr lang="en-US">
                <a:latin typeface="Arial" charset="0"/>
                <a:cs typeface="Arial" charset="0"/>
              </a:endParaRPr>
            </a:p>
          </p:txBody>
        </p:sp>
        <p:sp>
          <p:nvSpPr>
            <p:cNvPr id="5137" name="Line 22"/>
            <p:cNvSpPr>
              <a:spLocks noChangeShapeType="1"/>
            </p:cNvSpPr>
            <p:nvPr/>
          </p:nvSpPr>
          <p:spPr bwMode="auto">
            <a:xfrm>
              <a:off x="2814" y="5478"/>
              <a:ext cx="480" cy="0"/>
            </a:xfrm>
            <a:prstGeom prst="line">
              <a:avLst/>
            </a:prstGeom>
            <a:noFill/>
            <a:ln w="9525">
              <a:solidFill>
                <a:srgbClr val="000000"/>
              </a:solidFill>
              <a:round/>
              <a:headEnd/>
              <a:tailEnd type="triangle" w="med" len="med"/>
            </a:ln>
          </p:spPr>
          <p:txBody>
            <a:bodyPr/>
            <a:lstStyle/>
            <a:p>
              <a:endParaRPr lang="fr-FR"/>
            </a:p>
          </p:txBody>
        </p:sp>
        <p:sp>
          <p:nvSpPr>
            <p:cNvPr id="5138" name="Line 23"/>
            <p:cNvSpPr>
              <a:spLocks noChangeShapeType="1"/>
            </p:cNvSpPr>
            <p:nvPr/>
          </p:nvSpPr>
          <p:spPr bwMode="auto">
            <a:xfrm>
              <a:off x="7614" y="5478"/>
              <a:ext cx="360" cy="0"/>
            </a:xfrm>
            <a:prstGeom prst="line">
              <a:avLst/>
            </a:prstGeom>
            <a:noFill/>
            <a:ln w="9525">
              <a:solidFill>
                <a:srgbClr val="000000"/>
              </a:solidFill>
              <a:round/>
              <a:headEnd/>
              <a:tailEnd type="triangle" w="med" len="med"/>
            </a:ln>
          </p:spPr>
          <p:txBody>
            <a:bodyPr/>
            <a:lstStyle/>
            <a:p>
              <a:endParaRPr lang="fr-FR"/>
            </a:p>
          </p:txBody>
        </p:sp>
        <p:sp>
          <p:nvSpPr>
            <p:cNvPr id="5139" name="Text Box 24"/>
            <p:cNvSpPr txBox="1">
              <a:spLocks noChangeArrowheads="1"/>
            </p:cNvSpPr>
            <p:nvPr/>
          </p:nvSpPr>
          <p:spPr bwMode="auto">
            <a:xfrm>
              <a:off x="2094" y="5298"/>
              <a:ext cx="720" cy="540"/>
            </a:xfrm>
            <a:prstGeom prst="rect">
              <a:avLst/>
            </a:prstGeom>
            <a:noFill/>
            <a:ln w="9525">
              <a:noFill/>
              <a:miter lim="800000"/>
              <a:headEnd/>
              <a:tailEnd/>
            </a:ln>
          </p:spPr>
          <p:txBody>
            <a:bodyPr lIns="18000" tIns="10800" rIns="18000" bIns="10800"/>
            <a:lstStyle/>
            <a:p>
              <a:pPr algn="r" rtl="1">
                <a:spcBef>
                  <a:spcPct val="0"/>
                </a:spcBef>
                <a:buClrTx/>
                <a:buSzTx/>
                <a:buFontTx/>
                <a:buNone/>
              </a:pPr>
              <a:r>
                <a:rPr lang="en-US" sz="1000">
                  <a:cs typeface="Arial" charset="0"/>
                </a:rPr>
                <a:t>Code source</a:t>
              </a:r>
              <a:endParaRPr lang="en-US">
                <a:latin typeface="Arial" charset="0"/>
                <a:cs typeface="Arial" charset="0"/>
              </a:endParaRPr>
            </a:p>
          </p:txBody>
        </p:sp>
        <p:sp>
          <p:nvSpPr>
            <p:cNvPr id="5140" name="Text Box 25"/>
            <p:cNvSpPr txBox="1">
              <a:spLocks noChangeArrowheads="1"/>
            </p:cNvSpPr>
            <p:nvPr/>
          </p:nvSpPr>
          <p:spPr bwMode="auto">
            <a:xfrm>
              <a:off x="7974" y="5214"/>
              <a:ext cx="1080" cy="540"/>
            </a:xfrm>
            <a:prstGeom prst="rect">
              <a:avLst/>
            </a:prstGeom>
            <a:noFill/>
            <a:ln w="9525">
              <a:noFill/>
              <a:miter lim="800000"/>
              <a:headEnd/>
              <a:tailEnd/>
            </a:ln>
          </p:spPr>
          <p:txBody>
            <a:bodyPr lIns="18000" tIns="10800" rIns="18000" bIns="10800"/>
            <a:lstStyle/>
            <a:p>
              <a:pPr algn="ctr" rtl="1">
                <a:spcBef>
                  <a:spcPct val="0"/>
                </a:spcBef>
                <a:buClrTx/>
                <a:buSzTx/>
                <a:buFontTx/>
                <a:buNone/>
              </a:pPr>
              <a:r>
                <a:rPr lang="en-US" sz="1000">
                  <a:cs typeface="Arial" charset="0"/>
                </a:rPr>
                <a:t>Analyse  sémantique</a:t>
              </a:r>
              <a:endParaRPr lang="en-US">
                <a:latin typeface="Arial" charset="0"/>
                <a:cs typeface="Arial" charset="0"/>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p:nvPr>
        </p:nvSpPr>
        <p:spPr>
          <a:xfrm>
            <a:off x="457200" y="277813"/>
            <a:ext cx="8229600" cy="774700"/>
          </a:xfrm>
        </p:spPr>
        <p:txBody>
          <a:bodyPr/>
          <a:lstStyle/>
          <a:p>
            <a:pPr eaLnBrk="1" hangingPunct="1"/>
            <a:r>
              <a:rPr lang="fr-FR" b="1">
                <a:latin typeface="Times New Roman" pitchFamily="18" charset="0"/>
                <a:cs typeface="Times New Roman" pitchFamily="18" charset="0"/>
              </a:rPr>
              <a:t>Définitions</a:t>
            </a:r>
            <a:r>
              <a:rPr lang="fr-FR" sz="2700">
                <a:latin typeface="Times New Roman" pitchFamily="18" charset="0"/>
                <a:cs typeface="Times New Roman" pitchFamily="18" charset="0"/>
              </a:rPr>
              <a:t> </a:t>
            </a:r>
            <a:endParaRPr lang="en-US" sz="2700">
              <a:latin typeface="Times New Roman" pitchFamily="18" charset="0"/>
              <a:cs typeface="Times New Roman" pitchFamily="18" charset="0"/>
            </a:endParaRPr>
          </a:p>
        </p:txBody>
      </p:sp>
      <p:sp>
        <p:nvSpPr>
          <p:cNvPr id="6149" name="Rectangle 3"/>
          <p:cNvSpPr>
            <a:spLocks noGrp="1" noChangeArrowheads="1"/>
          </p:cNvSpPr>
          <p:nvPr>
            <p:ph idx="1"/>
          </p:nvPr>
        </p:nvSpPr>
        <p:spPr>
          <a:xfrm>
            <a:off x="457200" y="1268413"/>
            <a:ext cx="8229600" cy="4862512"/>
          </a:xfrm>
        </p:spPr>
        <p:txBody>
          <a:bodyPr/>
          <a:lstStyle/>
          <a:p>
            <a:pPr marL="571500" indent="-571500" algn="l" rtl="0" eaLnBrk="1" hangingPunct="1">
              <a:buSzTx/>
              <a:buFont typeface="Wingdings" pitchFamily="2" charset="2"/>
              <a:buAutoNum type="arabicPeriod"/>
            </a:pPr>
            <a:endParaRPr lang="fr-FR" sz="2000" b="1" dirty="0">
              <a:latin typeface="Times New Roman" pitchFamily="18" charset="0"/>
              <a:cs typeface="Times New Roman" pitchFamily="18" charset="0"/>
            </a:endParaRPr>
          </a:p>
          <a:p>
            <a:pPr marL="571500" indent="-571500" algn="l" rtl="0" eaLnBrk="1" hangingPunct="1">
              <a:buSzTx/>
              <a:buFont typeface="Wingdings" pitchFamily="2" charset="2"/>
              <a:buAutoNum type="arabicPeriod"/>
            </a:pPr>
            <a:r>
              <a:rPr lang="fr-FR" sz="2000" b="1" dirty="0">
                <a:latin typeface="Times New Roman" pitchFamily="18" charset="0"/>
                <a:cs typeface="Times New Roman" pitchFamily="18" charset="0"/>
              </a:rPr>
              <a:t>Unité lexicale:</a:t>
            </a:r>
            <a:r>
              <a:rPr lang="fr-FR" sz="1800" dirty="0">
                <a:latin typeface="Times New Roman" pitchFamily="18" charset="0"/>
                <a:cs typeface="Times New Roman" pitchFamily="18" charset="0"/>
              </a:rPr>
              <a:t>  </a:t>
            </a:r>
          </a:p>
          <a:p>
            <a:pPr marL="1246188" lvl="1" indent="-495300" algn="l" rtl="0" eaLnBrk="1" hangingPunct="1">
              <a:buFont typeface="Wingdings" pitchFamily="2" charset="2"/>
              <a:buNone/>
            </a:pPr>
            <a:r>
              <a:rPr lang="fr-FR" sz="1800" dirty="0">
                <a:solidFill>
                  <a:schemeClr val="tx1"/>
                </a:solidFill>
                <a:latin typeface="Times New Roman" pitchFamily="18" charset="0"/>
                <a:cs typeface="Times New Roman" pitchFamily="18" charset="0"/>
              </a:rPr>
              <a:t> Une suite de caractères qui a une signification collective.</a:t>
            </a:r>
          </a:p>
          <a:p>
            <a:pPr marL="571500" indent="-571500" algn="l" rtl="0" eaLnBrk="1" hangingPunct="1">
              <a:buSzTx/>
              <a:buFont typeface="Wingdings" pitchFamily="2" charset="2"/>
              <a:buAutoNum type="arabicPeriod"/>
            </a:pPr>
            <a:r>
              <a:rPr lang="fr-FR" sz="2000" b="1" dirty="0">
                <a:latin typeface="Times New Roman" pitchFamily="18" charset="0"/>
                <a:cs typeface="Times New Roman" pitchFamily="18" charset="0"/>
              </a:rPr>
              <a:t>Lexème</a:t>
            </a:r>
          </a:p>
          <a:p>
            <a:pPr marL="571500" indent="-571500" algn="l" rtl="0" eaLnBrk="1" hangingPunct="1">
              <a:buFont typeface="Wingdings" pitchFamily="2" charset="2"/>
              <a:buNone/>
            </a:pPr>
            <a:r>
              <a:rPr lang="fr-FR" sz="1800" dirty="0">
                <a:latin typeface="Times New Roman" pitchFamily="18" charset="0"/>
                <a:cs typeface="Times New Roman" pitchFamily="18" charset="0"/>
              </a:rPr>
              <a:t> 	    Toute suite de caractère du programme source qui concorde avec </a:t>
            </a:r>
            <a:r>
              <a:rPr lang="fr-FR" sz="1800" b="1" u="sng" dirty="0">
                <a:latin typeface="Times New Roman" pitchFamily="18" charset="0"/>
                <a:cs typeface="Times New Roman" pitchFamily="18" charset="0"/>
              </a:rPr>
              <a:t>le modèle</a:t>
            </a:r>
            <a:r>
              <a:rPr lang="fr-FR" sz="1800" dirty="0">
                <a:latin typeface="Times New Roman" pitchFamily="18" charset="0"/>
                <a:cs typeface="Times New Roman" pitchFamily="18" charset="0"/>
              </a:rPr>
              <a:t> d'une unité lexicale.</a:t>
            </a:r>
          </a:p>
          <a:p>
            <a:pPr marL="571500" indent="-571500" algn="l" rtl="0" eaLnBrk="1" hangingPunct="1">
              <a:buSzTx/>
              <a:buFont typeface="Wingdings" pitchFamily="2" charset="2"/>
              <a:buAutoNum type="arabicPeriod" startAt="3"/>
            </a:pPr>
            <a:r>
              <a:rPr lang="fr-FR" sz="2000" b="1" dirty="0">
                <a:latin typeface="Times New Roman" pitchFamily="18" charset="0"/>
                <a:cs typeface="Times New Roman" pitchFamily="18" charset="0"/>
              </a:rPr>
              <a:t>modèle (Règle lexicale) :</a:t>
            </a:r>
          </a:p>
          <a:p>
            <a:pPr marL="571500" indent="-571500" algn="l" rtl="0" eaLnBrk="1" hangingPunct="1">
              <a:buFont typeface="Wingdings" pitchFamily="2" charset="2"/>
              <a:buNone/>
            </a:pPr>
            <a:r>
              <a:rPr lang="fr-FR" sz="1800" dirty="0">
                <a:latin typeface="Times New Roman" pitchFamily="18" charset="0"/>
                <a:cs typeface="Times New Roman" pitchFamily="18" charset="0"/>
              </a:rPr>
              <a:t>	</a:t>
            </a:r>
            <a:r>
              <a:rPr lang="fr-FR" sz="1800">
                <a:latin typeface="Times New Roman" pitchFamily="18" charset="0"/>
                <a:cs typeface="Times New Roman" pitchFamily="18" charset="0"/>
              </a:rPr>
              <a:t>   </a:t>
            </a:r>
            <a:r>
              <a:rPr lang="fr-FR" sz="1800" dirty="0">
                <a:latin typeface="Times New Roman" pitchFamily="18" charset="0"/>
                <a:cs typeface="Times New Roman" pitchFamily="18" charset="0"/>
              </a:rPr>
              <a:t>Une règle associée à une unité lexicale qui décrit l'ensemble des chaînes du programme qui peuvent correspondre à cette unité lexicale.</a:t>
            </a:r>
          </a:p>
          <a:p>
            <a:pPr marL="571500" indent="-571500" algn="l" rtl="0" eaLnBrk="1" hangingPunct="1">
              <a:buSzTx/>
              <a:buFont typeface="Wingdings" pitchFamily="2" charset="2"/>
              <a:buAutoNum type="arabicPeriod" startAt="4"/>
            </a:pPr>
            <a:r>
              <a:rPr lang="fr-FR" sz="2000" b="1" dirty="0">
                <a:latin typeface="Times New Roman" pitchFamily="18" charset="0"/>
                <a:cs typeface="Times New Roman" pitchFamily="18" charset="0"/>
              </a:rPr>
              <a:t>Attributs :</a:t>
            </a:r>
            <a:r>
              <a:rPr lang="fr-FR" sz="1800" dirty="0">
                <a:latin typeface="Times New Roman" pitchFamily="18" charset="0"/>
                <a:cs typeface="Times New Roman" pitchFamily="18" charset="0"/>
              </a:rPr>
              <a:t> </a:t>
            </a:r>
          </a:p>
          <a:p>
            <a:pPr marL="1246188" lvl="1" indent="-495300" algn="l" rtl="0" eaLnBrk="1" hangingPunct="1">
              <a:buFont typeface="Wingdings" pitchFamily="2" charset="2"/>
              <a:buNone/>
            </a:pPr>
            <a:r>
              <a:rPr lang="fr-FR" sz="1800" dirty="0">
                <a:solidFill>
                  <a:schemeClr val="tx1"/>
                </a:solidFill>
                <a:latin typeface="Times New Roman" pitchFamily="18" charset="0"/>
                <a:cs typeface="Times New Roman" pitchFamily="18" charset="0"/>
              </a:rPr>
              <a:t>informations concernant le lexème (champs dans la table des symboles) ;</a:t>
            </a:r>
            <a:endParaRPr lang="en-US" sz="1800" dirty="0">
              <a:solidFill>
                <a:schemeClr val="tx1"/>
              </a:solidFill>
              <a:latin typeface="Times New Roman" pitchFamily="18" charset="0"/>
              <a:cs typeface="Times New Roman" pitchFamily="18" charset="0"/>
            </a:endParaRPr>
          </a:p>
          <a:p>
            <a:pPr marL="571500" indent="-571500" algn="l" rtl="0" eaLnBrk="1" hangingPunct="1"/>
            <a:endParaRPr lang="en-US" sz="1800" dirty="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normAutofit/>
          </a:bodyPr>
          <a:lstStyle/>
          <a:p>
            <a:pPr>
              <a:defRPr/>
            </a:pPr>
            <a:fld id="{C9FCF471-1AD7-4866-B0C2-E450698ECEF9}" type="slidenum">
              <a:rPr lang="en-US" altLang="en-US"/>
              <a:pPr>
                <a:defRPr/>
              </a:pPr>
              <a:t>4</a:t>
            </a:fld>
            <a:endParaRPr lang="en-US" altLang="en-US"/>
          </a:p>
        </p:txBody>
      </p:sp>
      <p:sp>
        <p:nvSpPr>
          <p:cNvPr id="6147"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9584E4BF-1777-4C0B-8570-D105FEAF1D2E}" type="slidenum">
              <a:rPr lang="ar-SA" altLang="en-US" sz="1200">
                <a:latin typeface="Garamond" pitchFamily="18" charset="0"/>
                <a:cs typeface="Arial" charset="0"/>
              </a:rPr>
              <a:pPr algn="r">
                <a:spcBef>
                  <a:spcPct val="0"/>
                </a:spcBef>
                <a:buClrTx/>
                <a:buSzTx/>
                <a:buFontTx/>
                <a:buNone/>
              </a:pPr>
              <a:t>4</a:t>
            </a:fld>
            <a:endParaRPr lang="en-US" altLang="en-US" sz="1200">
              <a:latin typeface="Garamond" pitchFamily="18" charset="0"/>
              <a:cs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p:cNvSpPr>
            <a:spLocks noGrp="1" noChangeArrowheads="1"/>
          </p:cNvSpPr>
          <p:nvPr>
            <p:ph type="title"/>
          </p:nvPr>
        </p:nvSpPr>
        <p:spPr>
          <a:xfrm>
            <a:off x="457200" y="277813"/>
            <a:ext cx="8229600" cy="774700"/>
          </a:xfrm>
        </p:spPr>
        <p:txBody>
          <a:bodyPr/>
          <a:lstStyle/>
          <a:p>
            <a:pPr eaLnBrk="1" hangingPunct="1"/>
            <a:r>
              <a:rPr lang="fr-FR" b="1" dirty="0">
                <a:latin typeface="Times New Roman" pitchFamily="18" charset="0"/>
                <a:cs typeface="Times New Roman" pitchFamily="18" charset="0"/>
              </a:rPr>
              <a:t>Erreurs Lexicales</a:t>
            </a:r>
            <a:endParaRPr lang="en-US" b="1" dirty="0">
              <a:latin typeface="Times New Roman" pitchFamily="18" charset="0"/>
              <a:cs typeface="Times New Roman" pitchFamily="18" charset="0"/>
            </a:endParaRPr>
          </a:p>
        </p:txBody>
      </p:sp>
      <p:sp>
        <p:nvSpPr>
          <p:cNvPr id="7173" name="Rectangle 3"/>
          <p:cNvSpPr>
            <a:spLocks noGrp="1" noChangeArrowheads="1"/>
          </p:cNvSpPr>
          <p:nvPr>
            <p:ph idx="1"/>
          </p:nvPr>
        </p:nvSpPr>
        <p:spPr>
          <a:xfrm>
            <a:off x="457200" y="1268413"/>
            <a:ext cx="8229600" cy="4862512"/>
          </a:xfrm>
        </p:spPr>
        <p:txBody>
          <a:bodyPr/>
          <a:lstStyle/>
          <a:p>
            <a:pPr marL="571500" indent="-571500" algn="l" rtl="0" eaLnBrk="1" hangingPunct="1"/>
            <a:endParaRPr lang="fr-FR" sz="2800">
              <a:latin typeface="Times New Roman" pitchFamily="18" charset="0"/>
              <a:cs typeface="Times New Roman" pitchFamily="18" charset="0"/>
            </a:endParaRPr>
          </a:p>
          <a:p>
            <a:pPr marL="571500" indent="-571500" algn="l" rtl="0" eaLnBrk="1" hangingPunct="1"/>
            <a:r>
              <a:rPr lang="fr-FR" sz="1800">
                <a:latin typeface="Times New Roman" pitchFamily="18" charset="0"/>
                <a:cs typeface="Times New Roman" pitchFamily="18" charset="0"/>
              </a:rPr>
              <a:t>Peu d'erreurs sont détectables au niveau lexical :</a:t>
            </a:r>
          </a:p>
          <a:p>
            <a:pPr marL="571500" indent="-571500" algn="l" rtl="0" eaLnBrk="1" hangingPunct="1"/>
            <a:r>
              <a:rPr lang="fr-FR" sz="1800">
                <a:latin typeface="Times New Roman" pitchFamily="18" charset="0"/>
                <a:cs typeface="Times New Roman" pitchFamily="18" charset="0"/>
              </a:rPr>
              <a:t>Plusieurs stratégies sont possibles : </a:t>
            </a:r>
          </a:p>
          <a:p>
            <a:pPr marL="571500" indent="-571500" algn="l" rtl="0" eaLnBrk="1" hangingPunct="1">
              <a:buFont typeface="Wingdings" pitchFamily="2" charset="2"/>
              <a:buNone/>
            </a:pPr>
            <a:endParaRPr lang="fr-FR" sz="800">
              <a:latin typeface="Times New Roman" pitchFamily="18" charset="0"/>
              <a:cs typeface="Times New Roman" pitchFamily="18" charset="0"/>
            </a:endParaRPr>
          </a:p>
          <a:p>
            <a:pPr marL="571500" indent="-571500" algn="l" rtl="0" eaLnBrk="1" hangingPunct="1">
              <a:buSzTx/>
              <a:buFont typeface="Wingdings" pitchFamily="2" charset="2"/>
              <a:buAutoNum type="arabicPeriod"/>
            </a:pPr>
            <a:r>
              <a:rPr lang="fr-FR" sz="1800">
                <a:latin typeface="Times New Roman" pitchFamily="18" charset="0"/>
                <a:cs typeface="Times New Roman" pitchFamily="18" charset="0"/>
              </a:rPr>
              <a:t>Mode panique : on ignore les caractères qui posent problème et on continue. Cette technique transfère le problème à l'analyseur syntaxique </a:t>
            </a:r>
          </a:p>
          <a:p>
            <a:pPr marL="571500" indent="-571500" algn="l" rtl="0" eaLnBrk="1" hangingPunct="1">
              <a:buSzTx/>
              <a:buFont typeface="Wingdings" pitchFamily="2" charset="2"/>
              <a:buAutoNum type="arabicPeriod"/>
            </a:pPr>
            <a:endParaRPr lang="fr-FR" sz="800">
              <a:latin typeface="Times New Roman" pitchFamily="18" charset="0"/>
              <a:cs typeface="Times New Roman" pitchFamily="18" charset="0"/>
            </a:endParaRPr>
          </a:p>
          <a:p>
            <a:pPr marL="571500" indent="-571500" algn="l" rtl="0" eaLnBrk="1" hangingPunct="1">
              <a:buSzTx/>
              <a:buFont typeface="Wingdings" pitchFamily="2" charset="2"/>
              <a:buAutoNum type="arabicPeriod"/>
            </a:pPr>
            <a:r>
              <a:rPr lang="fr-FR" sz="1800">
                <a:latin typeface="Times New Roman" pitchFamily="18" charset="0"/>
                <a:cs typeface="Times New Roman" pitchFamily="18" charset="0"/>
              </a:rPr>
              <a:t>Transformations du texte source : insérer un caractère, remplacer, échanger, etc. Elle se fait en calculant le nombre minimum de transformations à apporter au mot qui pose problème pour en obtenir un qui ne pose plus de problèmes. </a:t>
            </a:r>
          </a:p>
          <a:p>
            <a:pPr marL="571500" indent="-571500" algn="l" rtl="0" eaLnBrk="1" hangingPunct="1">
              <a:buSzTx/>
              <a:buFont typeface="Wingdings" pitchFamily="2" charset="2"/>
              <a:buAutoNum type="arabicPeriod"/>
            </a:pPr>
            <a:endParaRPr lang="fr-FR" sz="800">
              <a:latin typeface="Times New Roman" pitchFamily="18" charset="0"/>
              <a:cs typeface="Times New Roman" pitchFamily="18" charset="0"/>
            </a:endParaRPr>
          </a:p>
          <a:p>
            <a:pPr marL="571500" indent="-571500" algn="l" rtl="0" eaLnBrk="1" hangingPunct="1">
              <a:buSzTx/>
              <a:buFont typeface="Wingdings" pitchFamily="2" charset="2"/>
              <a:buNone/>
            </a:pPr>
            <a:r>
              <a:rPr lang="fr-FR" sz="1800">
                <a:latin typeface="Times New Roman" pitchFamily="18" charset="0"/>
                <a:cs typeface="Times New Roman" pitchFamily="18" charset="0"/>
              </a:rPr>
              <a:t>        </a:t>
            </a:r>
            <a:r>
              <a:rPr lang="fr-FR" sz="1800">
                <a:latin typeface="Times New Roman" pitchFamily="18" charset="0"/>
                <a:cs typeface="Times New Roman" pitchFamily="18" charset="0"/>
                <a:sym typeface="Wingdings" pitchFamily="2" charset="2"/>
              </a:rPr>
              <a:t> </a:t>
            </a:r>
            <a:r>
              <a:rPr lang="fr-FR" sz="1800">
                <a:latin typeface="Times New Roman" pitchFamily="18" charset="0"/>
                <a:cs typeface="Times New Roman" pitchFamily="18" charset="0"/>
              </a:rPr>
              <a:t>Cette technique de récupération d'erreur est très peu utilisée en pratique car elle est trop coûteuse à implanter.</a:t>
            </a:r>
            <a:r>
              <a:rPr lang="fr-FR" sz="1800"/>
              <a:t> </a:t>
            </a:r>
          </a:p>
        </p:txBody>
      </p:sp>
      <p:sp>
        <p:nvSpPr>
          <p:cNvPr id="5" name="Rectangle 6"/>
          <p:cNvSpPr>
            <a:spLocks noGrp="1" noChangeArrowheads="1"/>
          </p:cNvSpPr>
          <p:nvPr>
            <p:ph type="sldNum" sz="quarter" idx="12"/>
          </p:nvPr>
        </p:nvSpPr>
        <p:spPr/>
        <p:txBody>
          <a:bodyPr>
            <a:normAutofit/>
          </a:bodyPr>
          <a:lstStyle/>
          <a:p>
            <a:pPr>
              <a:defRPr/>
            </a:pPr>
            <a:fld id="{6D61E978-2639-4461-8C25-95A7E7F252CD}" type="slidenum">
              <a:rPr lang="en-US" altLang="en-US"/>
              <a:pPr>
                <a:defRPr/>
              </a:pPr>
              <a:t>5</a:t>
            </a:fld>
            <a:endParaRPr lang="en-US" altLang="en-US"/>
          </a:p>
        </p:txBody>
      </p:sp>
      <p:sp>
        <p:nvSpPr>
          <p:cNvPr id="7171"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5FEA8954-42D9-4E67-8345-7A96ADC273AB}" type="slidenum">
              <a:rPr lang="ar-SA" altLang="en-US" sz="1200">
                <a:latin typeface="Garamond" pitchFamily="18" charset="0"/>
                <a:cs typeface="Arial" charset="0"/>
              </a:rPr>
              <a:pPr algn="r">
                <a:spcBef>
                  <a:spcPct val="0"/>
                </a:spcBef>
                <a:buClrTx/>
                <a:buSzTx/>
                <a:buFontTx/>
                <a:buNone/>
              </a:pPr>
              <a:t>5</a:t>
            </a:fld>
            <a:endParaRPr lang="en-US" altLang="en-US" sz="1200">
              <a:latin typeface="Garamond" pitchFamily="18" charset="0"/>
              <a:cs typeface="Arial"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
          <p:cNvSpPr>
            <a:spLocks noGrp="1" noChangeArrowheads="1"/>
          </p:cNvSpPr>
          <p:nvPr>
            <p:ph type="title"/>
          </p:nvPr>
        </p:nvSpPr>
        <p:spPr>
          <a:xfrm>
            <a:off x="457200" y="277813"/>
            <a:ext cx="8229600" cy="774700"/>
          </a:xfrm>
        </p:spPr>
        <p:txBody>
          <a:bodyPr/>
          <a:lstStyle/>
          <a:p>
            <a:pPr marL="800100" indent="-800100" eaLnBrk="1" hangingPunct="1"/>
            <a:r>
              <a:rPr lang="fr-FR" b="1">
                <a:latin typeface="Times New Roman" pitchFamily="18" charset="0"/>
                <a:cs typeface="Times New Roman" pitchFamily="18" charset="0"/>
              </a:rPr>
              <a:t>Expressions régulières (ER)</a:t>
            </a:r>
            <a:endParaRPr lang="en-US" b="1">
              <a:latin typeface="Times New Roman" pitchFamily="18" charset="0"/>
              <a:cs typeface="Times New Roman" pitchFamily="18" charset="0"/>
            </a:endParaRPr>
          </a:p>
        </p:txBody>
      </p:sp>
      <p:sp>
        <p:nvSpPr>
          <p:cNvPr id="8197" name="Rectangle 3"/>
          <p:cNvSpPr>
            <a:spLocks noGrp="1" noChangeArrowheads="1"/>
          </p:cNvSpPr>
          <p:nvPr>
            <p:ph idx="1"/>
          </p:nvPr>
        </p:nvSpPr>
        <p:spPr>
          <a:xfrm>
            <a:off x="457200" y="1268413"/>
            <a:ext cx="8229600" cy="4862512"/>
          </a:xfrm>
        </p:spPr>
        <p:txBody>
          <a:bodyPr>
            <a:normAutofit/>
          </a:bodyPr>
          <a:lstStyle/>
          <a:p>
            <a:pPr marL="571500" indent="-571500" algn="l" rtl="0" eaLnBrk="1" hangingPunct="1">
              <a:buFont typeface="Wingdings" pitchFamily="2" charset="2"/>
              <a:buNone/>
            </a:pPr>
            <a:endParaRPr lang="fr-FR" sz="800">
              <a:latin typeface="Times New Roman" pitchFamily="18" charset="0"/>
              <a:cs typeface="Times New Roman" pitchFamily="18" charset="0"/>
            </a:endParaRPr>
          </a:p>
          <a:p>
            <a:pPr marL="571500" indent="-571500" algn="l" rtl="0" eaLnBrk="1" hangingPunct="1"/>
            <a:r>
              <a:rPr lang="fr-FR" sz="1800">
                <a:latin typeface="Times New Roman" pitchFamily="18" charset="0"/>
                <a:cs typeface="Times New Roman" pitchFamily="18" charset="0"/>
              </a:rPr>
              <a:t>Une expression régulière est une notation pour décrire un langage régulier.</a:t>
            </a:r>
          </a:p>
          <a:p>
            <a:pPr marL="571500" indent="-571500" algn="l" rtl="0" eaLnBrk="1" hangingPunct="1"/>
            <a:r>
              <a:rPr lang="fr-FR" sz="1800">
                <a:latin typeface="Times New Roman" pitchFamily="18" charset="0"/>
                <a:cs typeface="Times New Roman" pitchFamily="18" charset="0"/>
              </a:rPr>
              <a:t>Soit A un alphabet, une expression régulière est donc:</a:t>
            </a:r>
          </a:p>
          <a:p>
            <a:pPr marL="571500" indent="-571500" algn="l" rtl="0" eaLnBrk="1" hangingPunct="1">
              <a:buSzTx/>
              <a:buFontTx/>
              <a:buChar char="•"/>
            </a:pPr>
            <a:r>
              <a:rPr lang="fr-FR" sz="1800">
                <a:latin typeface="Times New Roman" pitchFamily="18" charset="0"/>
                <a:cs typeface="Times New Roman" pitchFamily="18" charset="0"/>
              </a:rPr>
              <a:t>Les éléments de A, </a:t>
            </a:r>
            <a:r>
              <a:rPr lang="el-GR" sz="1800">
                <a:latin typeface="Times New Roman" pitchFamily="18" charset="0"/>
                <a:cs typeface="Times New Roman" pitchFamily="18" charset="0"/>
              </a:rPr>
              <a:t>ε</a:t>
            </a:r>
            <a:r>
              <a:rPr lang="fr-FR" sz="1800">
                <a:latin typeface="Times New Roman" pitchFamily="18" charset="0"/>
                <a:cs typeface="Times New Roman" pitchFamily="18" charset="0"/>
              </a:rPr>
              <a:t> et </a:t>
            </a:r>
            <a:r>
              <a:rPr lang="ru-RU" sz="1800">
                <a:latin typeface="Times New Roman" pitchFamily="18" charset="0"/>
                <a:cs typeface="Times New Roman" pitchFamily="18" charset="0"/>
              </a:rPr>
              <a:t>ф</a:t>
            </a:r>
            <a:r>
              <a:rPr lang="fr-FR" sz="1800">
                <a:latin typeface="Times New Roman" pitchFamily="18" charset="0"/>
                <a:cs typeface="Times New Roman" pitchFamily="18" charset="0"/>
              </a:rPr>
              <a:t> sont des expressions régulières.</a:t>
            </a:r>
          </a:p>
          <a:p>
            <a:pPr marL="571500" indent="-571500" algn="l" rtl="0" eaLnBrk="1" hangingPunct="1">
              <a:buSzTx/>
              <a:buFontTx/>
              <a:buChar char="•"/>
            </a:pPr>
            <a:r>
              <a:rPr lang="fr-FR" sz="1800">
                <a:latin typeface="Times New Roman" pitchFamily="18" charset="0"/>
                <a:cs typeface="Times New Roman" pitchFamily="18" charset="0"/>
              </a:rPr>
              <a:t>Si </a:t>
            </a:r>
            <a:r>
              <a:rPr lang="el-GR" sz="1800">
                <a:latin typeface="Times New Roman" pitchFamily="18" charset="0"/>
                <a:cs typeface="Times New Roman" pitchFamily="18" charset="0"/>
              </a:rPr>
              <a:t>α</a:t>
            </a:r>
            <a:r>
              <a:rPr lang="fr-FR" sz="1800">
                <a:latin typeface="Times New Roman" pitchFamily="18" charset="0"/>
                <a:cs typeface="Times New Roman" pitchFamily="18" charset="0"/>
              </a:rPr>
              <a:t> et </a:t>
            </a:r>
            <a:r>
              <a:rPr lang="el-GR" sz="1800">
                <a:latin typeface="Times New Roman" pitchFamily="18" charset="0"/>
                <a:cs typeface="Times New Roman" pitchFamily="18" charset="0"/>
              </a:rPr>
              <a:t>β</a:t>
            </a:r>
            <a:r>
              <a:rPr lang="fr-FR" sz="1800">
                <a:latin typeface="Times New Roman" pitchFamily="18" charset="0"/>
                <a:cs typeface="Times New Roman" pitchFamily="18" charset="0"/>
              </a:rPr>
              <a:t> sont des ERs, alors (</a:t>
            </a:r>
            <a:r>
              <a:rPr lang="el-GR" sz="1800">
                <a:latin typeface="Times New Roman" pitchFamily="18" charset="0"/>
                <a:cs typeface="Times New Roman" pitchFamily="18" charset="0"/>
              </a:rPr>
              <a:t>α</a:t>
            </a:r>
            <a:r>
              <a:rPr lang="fr-FR" sz="1800">
                <a:latin typeface="Times New Roman" pitchFamily="18" charset="0"/>
                <a:cs typeface="Times New Roman" pitchFamily="18" charset="0"/>
              </a:rPr>
              <a:t> | </a:t>
            </a:r>
            <a:r>
              <a:rPr lang="el-GR" sz="1800">
                <a:latin typeface="Times New Roman" pitchFamily="18" charset="0"/>
                <a:cs typeface="Times New Roman" pitchFamily="18" charset="0"/>
              </a:rPr>
              <a:t>β</a:t>
            </a:r>
            <a:r>
              <a:rPr lang="fr-FR" sz="1800">
                <a:latin typeface="Times New Roman" pitchFamily="18" charset="0"/>
                <a:cs typeface="Times New Roman" pitchFamily="18" charset="0"/>
              </a:rPr>
              <a:t>), (</a:t>
            </a:r>
            <a:r>
              <a:rPr lang="el-GR" sz="1800">
                <a:latin typeface="Times New Roman" pitchFamily="18" charset="0"/>
                <a:cs typeface="Times New Roman" pitchFamily="18" charset="0"/>
              </a:rPr>
              <a:t>αβ</a:t>
            </a:r>
            <a:r>
              <a:rPr lang="fr-FR" sz="1800">
                <a:latin typeface="Times New Roman" pitchFamily="18" charset="0"/>
                <a:cs typeface="Times New Roman" pitchFamily="18" charset="0"/>
              </a:rPr>
              <a:t>) et </a:t>
            </a:r>
            <a:r>
              <a:rPr lang="el-GR" sz="1800">
                <a:latin typeface="Times New Roman" pitchFamily="18" charset="0"/>
                <a:cs typeface="Times New Roman" pitchFamily="18" charset="0"/>
              </a:rPr>
              <a:t>α</a:t>
            </a:r>
            <a:r>
              <a:rPr lang="fr-FR" sz="1800">
                <a:latin typeface="Times New Roman" pitchFamily="18" charset="0"/>
                <a:cs typeface="Times New Roman" pitchFamily="18" charset="0"/>
              </a:rPr>
              <a:t>* sont des ERs. </a:t>
            </a:r>
          </a:p>
          <a:p>
            <a:pPr marL="571500" indent="-571500" algn="l" rtl="0" eaLnBrk="1" hangingPunct="1">
              <a:buSzTx/>
              <a:buFont typeface="Wingdings" pitchFamily="2" charset="2"/>
              <a:buAutoNum type="arabicPeriod"/>
            </a:pPr>
            <a:endParaRPr lang="fr-FR" sz="800">
              <a:latin typeface="Times New Roman" pitchFamily="18" charset="0"/>
              <a:cs typeface="Times New Roman" pitchFamily="18" charset="0"/>
            </a:endParaRPr>
          </a:p>
          <a:p>
            <a:pPr marL="571500" indent="-571500" algn="l" rtl="0" eaLnBrk="1" hangingPunct="1">
              <a:buFont typeface="Wingdings" pitchFamily="2" charset="2"/>
              <a:buNone/>
            </a:pPr>
            <a:r>
              <a:rPr lang="fr-FR" sz="1800" b="1">
                <a:latin typeface="Times New Roman" pitchFamily="18" charset="0"/>
                <a:cs typeface="Times New Roman" pitchFamily="18" charset="0"/>
              </a:rPr>
              <a:t>L’ordre de priorité</a:t>
            </a:r>
            <a:endParaRPr lang="fr-FR" sz="1800">
              <a:latin typeface="Times New Roman" pitchFamily="18" charset="0"/>
              <a:cs typeface="Times New Roman" pitchFamily="18" charset="0"/>
            </a:endParaRPr>
          </a:p>
          <a:p>
            <a:pPr marL="571500" indent="-571500" algn="l" rtl="0" eaLnBrk="1" hangingPunct="1">
              <a:buFont typeface="Wingdings" pitchFamily="2" charset="2"/>
              <a:buNone/>
            </a:pPr>
            <a:r>
              <a:rPr lang="fr-FR" sz="1800"/>
              <a:t>	</a:t>
            </a:r>
            <a:r>
              <a:rPr lang="fr-FR" sz="1800">
                <a:latin typeface="Times New Roman" pitchFamily="18" charset="0"/>
                <a:cs typeface="Times New Roman" pitchFamily="18" charset="0"/>
              </a:rPr>
              <a:t>Les opérateurs ∗, concaténation et | sont </a:t>
            </a:r>
            <a:r>
              <a:rPr lang="fr-FR" sz="1800" b="1">
                <a:latin typeface="Times New Roman" pitchFamily="18" charset="0"/>
                <a:cs typeface="Times New Roman" pitchFamily="18" charset="0"/>
              </a:rPr>
              <a:t>associatifs à gauche</a:t>
            </a:r>
            <a:r>
              <a:rPr lang="fr-FR" sz="1800">
                <a:latin typeface="Times New Roman" pitchFamily="18" charset="0"/>
                <a:cs typeface="Times New Roman" pitchFamily="18" charset="0"/>
              </a:rPr>
              <a:t>, et vérifient :</a:t>
            </a:r>
            <a:endParaRPr lang="en-US" sz="1800">
              <a:latin typeface="Times New Roman" pitchFamily="18" charset="0"/>
              <a:cs typeface="Times New Roman" pitchFamily="18" charset="0"/>
            </a:endParaRPr>
          </a:p>
          <a:p>
            <a:pPr marL="571500" indent="-571500" algn="l" rtl="0" eaLnBrk="1" hangingPunct="1">
              <a:buFont typeface="Wingdings" pitchFamily="2" charset="2"/>
              <a:buAutoNum type="arabicPeriod"/>
            </a:pPr>
            <a:r>
              <a:rPr lang="fr-FR" sz="1800">
                <a:latin typeface="Times New Roman" pitchFamily="18" charset="0"/>
                <a:cs typeface="Times New Roman" pitchFamily="18" charset="0"/>
              </a:rPr>
              <a:t>∗ ( la répétition).</a:t>
            </a:r>
          </a:p>
          <a:p>
            <a:pPr marL="571500" indent="-571500" algn="l" rtl="0" eaLnBrk="1" hangingPunct="1">
              <a:buFont typeface="Wingdings" pitchFamily="2" charset="2"/>
              <a:buAutoNum type="arabicPeriod"/>
            </a:pPr>
            <a:r>
              <a:rPr lang="fr-FR" sz="1800">
                <a:latin typeface="Times New Roman" pitchFamily="18" charset="0"/>
                <a:cs typeface="Times New Roman" pitchFamily="18" charset="0"/>
              </a:rPr>
              <a:t>Concaténation.</a:t>
            </a:r>
          </a:p>
          <a:p>
            <a:pPr marL="571500" indent="-571500" algn="l" rtl="0" eaLnBrk="1" hangingPunct="1">
              <a:buFont typeface="Wingdings" pitchFamily="2" charset="2"/>
              <a:buAutoNum type="arabicPeriod"/>
            </a:pPr>
            <a:r>
              <a:rPr lang="fr-FR" sz="1800">
                <a:latin typeface="Times New Roman" pitchFamily="18" charset="0"/>
                <a:cs typeface="Times New Roman" pitchFamily="18" charset="0"/>
              </a:rPr>
              <a:t>|   (l’union).</a:t>
            </a:r>
          </a:p>
          <a:p>
            <a:pPr marL="571500" indent="-571500" algn="l" rtl="0" eaLnBrk="1" hangingPunct="1">
              <a:buFont typeface="Wingdings" pitchFamily="2" charset="2"/>
              <a:buNone/>
            </a:pPr>
            <a:endParaRPr lang="fr-FR" sz="800" b="1">
              <a:latin typeface="Times New Roman" pitchFamily="18" charset="0"/>
              <a:cs typeface="Times New Roman" pitchFamily="18" charset="0"/>
            </a:endParaRPr>
          </a:p>
          <a:p>
            <a:pPr marL="571500" indent="-571500" algn="l" rtl="0" eaLnBrk="1" hangingPunct="1">
              <a:buFont typeface="Wingdings" pitchFamily="2" charset="2"/>
              <a:buNone/>
            </a:pPr>
            <a:r>
              <a:rPr lang="fr-FR" sz="1800" b="1">
                <a:latin typeface="Times New Roman" pitchFamily="18" charset="0"/>
                <a:cs typeface="Times New Roman" pitchFamily="18" charset="0"/>
              </a:rPr>
              <a:t>Remarque</a:t>
            </a:r>
          </a:p>
          <a:p>
            <a:pPr marL="571500" indent="-571500" algn="l" rtl="0" eaLnBrk="1" hangingPunct="1">
              <a:buSzTx/>
              <a:buFontTx/>
              <a:buChar char="•"/>
            </a:pPr>
            <a:r>
              <a:rPr lang="el-GR" sz="1800">
                <a:latin typeface="Times New Roman" pitchFamily="18" charset="0"/>
                <a:cs typeface="Times New Roman" pitchFamily="18" charset="0"/>
              </a:rPr>
              <a:t>ε</a:t>
            </a:r>
            <a:r>
              <a:rPr lang="fr-FR" sz="1800">
                <a:latin typeface="Times New Roman" pitchFamily="18" charset="0"/>
                <a:cs typeface="Times New Roman" pitchFamily="18" charset="0"/>
              </a:rPr>
              <a:t> est l’élément neutre par rapport à la concaténation.</a:t>
            </a:r>
          </a:p>
          <a:p>
            <a:pPr marL="571500" indent="-571500" algn="l" rtl="0" eaLnBrk="1" hangingPunct="1">
              <a:buSzTx/>
              <a:buFontTx/>
              <a:buChar char="•"/>
            </a:pPr>
            <a:r>
              <a:rPr lang="ru-RU" sz="1800">
                <a:latin typeface="Times New Roman" pitchFamily="18" charset="0"/>
                <a:cs typeface="Times New Roman" pitchFamily="18" charset="0"/>
              </a:rPr>
              <a:t>ф</a:t>
            </a:r>
            <a:r>
              <a:rPr lang="fr-FR" sz="1800">
                <a:latin typeface="Times New Roman" pitchFamily="18" charset="0"/>
                <a:cs typeface="Times New Roman" pitchFamily="18" charset="0"/>
              </a:rPr>
              <a:t> (l’ensemble vide de caractère),  est l’élément neutre par rapport à l’union.</a:t>
            </a:r>
          </a:p>
          <a:p>
            <a:pPr marL="571500" indent="-571500" algn="l" rtl="0" eaLnBrk="1" hangingPunct="1">
              <a:buFont typeface="Wingdings" pitchFamily="2" charset="2"/>
              <a:buNone/>
            </a:pP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normAutofit/>
          </a:bodyPr>
          <a:lstStyle/>
          <a:p>
            <a:pPr>
              <a:defRPr/>
            </a:pPr>
            <a:fld id="{93D2681B-4914-45D0-891A-826983291163}" type="slidenum">
              <a:rPr lang="en-US" altLang="en-US"/>
              <a:pPr>
                <a:defRPr/>
              </a:pPr>
              <a:t>6</a:t>
            </a:fld>
            <a:endParaRPr lang="en-US" altLang="en-US"/>
          </a:p>
        </p:txBody>
      </p:sp>
      <p:sp>
        <p:nvSpPr>
          <p:cNvPr id="8195"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C2F374D2-FD89-43E0-9655-F2CE94DB91A7}" type="slidenum">
              <a:rPr lang="ar-SA" altLang="en-US" sz="1200">
                <a:latin typeface="Garamond" pitchFamily="18" charset="0"/>
                <a:cs typeface="Arial" charset="0"/>
              </a:rPr>
              <a:pPr algn="r">
                <a:spcBef>
                  <a:spcPct val="0"/>
                </a:spcBef>
                <a:buClrTx/>
                <a:buSzTx/>
                <a:buFontTx/>
                <a:buNone/>
              </a:pPr>
              <a:t>6</a:t>
            </a:fld>
            <a:endParaRPr lang="en-US" altLang="en-US" sz="1200">
              <a:latin typeface="Garamond" pitchFamily="18" charset="0"/>
              <a:cs typeface="Arial"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2"/>
          <p:cNvSpPr>
            <a:spLocks noGrp="1" noChangeArrowheads="1"/>
          </p:cNvSpPr>
          <p:nvPr>
            <p:ph type="title"/>
          </p:nvPr>
        </p:nvSpPr>
        <p:spPr>
          <a:xfrm>
            <a:off x="457200" y="277813"/>
            <a:ext cx="8229600" cy="774700"/>
          </a:xfrm>
        </p:spPr>
        <p:txBody>
          <a:bodyPr/>
          <a:lstStyle/>
          <a:p>
            <a:pPr marL="800100" indent="-800100" eaLnBrk="1" hangingPunct="1"/>
            <a:r>
              <a:rPr lang="fr-FR" b="1">
                <a:latin typeface="Times New Roman" pitchFamily="18" charset="0"/>
                <a:cs typeface="Times New Roman" pitchFamily="18" charset="0"/>
              </a:rPr>
              <a:t>Définitions régulières</a:t>
            </a:r>
            <a:endParaRPr lang="en-US" b="1">
              <a:latin typeface="Times New Roman" pitchFamily="18" charset="0"/>
              <a:cs typeface="Times New Roman" pitchFamily="18" charset="0"/>
            </a:endParaRPr>
          </a:p>
        </p:txBody>
      </p:sp>
      <p:sp>
        <p:nvSpPr>
          <p:cNvPr id="9221" name="Rectangle 3"/>
          <p:cNvSpPr>
            <a:spLocks noGrp="1" noChangeArrowheads="1"/>
          </p:cNvSpPr>
          <p:nvPr>
            <p:ph idx="1"/>
          </p:nvPr>
        </p:nvSpPr>
        <p:spPr>
          <a:xfrm>
            <a:off x="457200" y="1125538"/>
            <a:ext cx="8229600" cy="5005387"/>
          </a:xfrm>
        </p:spPr>
        <p:txBody>
          <a:bodyPr>
            <a:normAutofit/>
          </a:bodyPr>
          <a:lstStyle/>
          <a:p>
            <a:pPr marL="360363" indent="-360363" algn="l" rtl="0" eaLnBrk="1" hangingPunct="1">
              <a:buFont typeface="Wingdings" pitchFamily="2" charset="2"/>
              <a:buNone/>
              <a:tabLst>
                <a:tab pos="273050" algn="l"/>
              </a:tabLst>
            </a:pPr>
            <a:r>
              <a:rPr lang="fr-FR">
                <a:latin typeface="Times New Roman" pitchFamily="18" charset="0"/>
                <a:cs typeface="Times New Roman" pitchFamily="18" charset="0"/>
              </a:rPr>
              <a:t>		</a:t>
            </a:r>
            <a:r>
              <a:rPr lang="fr-FR" sz="1800">
                <a:latin typeface="Times New Roman" pitchFamily="18" charset="0"/>
                <a:cs typeface="Times New Roman" pitchFamily="18" charset="0"/>
              </a:rPr>
              <a:t>La nomination des expressions régulières est dite une définition régulière. Ces noms seront utilisés pour construire d’autres expressions régulières. On écrit donc</a:t>
            </a:r>
            <a:endParaRPr lang="fr-FR" sz="1800" i="1">
              <a:latin typeface="Times New Roman" pitchFamily="18" charset="0"/>
              <a:cs typeface="Times New Roman" pitchFamily="18" charset="0"/>
            </a:endParaRPr>
          </a:p>
          <a:p>
            <a:pPr marL="360363" indent="-360363" algn="l" rtl="0" eaLnBrk="1" hangingPunct="1">
              <a:buFont typeface="Wingdings" pitchFamily="2" charset="2"/>
              <a:buNone/>
              <a:tabLst>
                <a:tab pos="273050" algn="l"/>
              </a:tabLst>
            </a:pPr>
            <a:r>
              <a:rPr lang="fr-FR" sz="1600" i="1">
                <a:latin typeface="Times New Roman" pitchFamily="18" charset="0"/>
                <a:cs typeface="Times New Roman" pitchFamily="18" charset="0"/>
              </a:rPr>
              <a:t>	d</a:t>
            </a:r>
            <a:r>
              <a:rPr lang="fr-FR" sz="1600" baseline="-25000">
                <a:latin typeface="Times New Roman" pitchFamily="18" charset="0"/>
                <a:cs typeface="Times New Roman" pitchFamily="18" charset="0"/>
              </a:rPr>
              <a:t>1</a:t>
            </a:r>
            <a:r>
              <a:rPr lang="fr-FR" sz="1600">
                <a:latin typeface="Times New Roman" pitchFamily="18" charset="0"/>
                <a:cs typeface="Times New Roman" pitchFamily="18" charset="0"/>
              </a:rPr>
              <a:t>  </a:t>
            </a:r>
            <a:r>
              <a:rPr lang="fr-FR" sz="1600" i="1">
                <a:latin typeface="Times New Roman" pitchFamily="18" charset="0"/>
              </a:rPr>
              <a:t>→</a:t>
            </a:r>
            <a:r>
              <a:rPr lang="fr-FR" sz="1600" i="1">
                <a:latin typeface="Times New Roman" pitchFamily="18" charset="0"/>
                <a:cs typeface="Times New Roman" pitchFamily="18" charset="0"/>
              </a:rPr>
              <a:t> r</a:t>
            </a:r>
            <a:r>
              <a:rPr lang="fr-FR" sz="1600" baseline="-25000">
                <a:latin typeface="Times New Roman" pitchFamily="18" charset="0"/>
                <a:cs typeface="Times New Roman" pitchFamily="18" charset="0"/>
              </a:rPr>
              <a:t>1</a:t>
            </a:r>
            <a:endParaRPr lang="fr-FR" sz="1600" i="1" baseline="-25000">
              <a:latin typeface="Times New Roman" pitchFamily="18" charset="0"/>
              <a:cs typeface="Times New Roman" pitchFamily="18" charset="0"/>
            </a:endParaRPr>
          </a:p>
          <a:p>
            <a:pPr marL="360363" indent="-360363" algn="l" rtl="0" eaLnBrk="1" hangingPunct="1">
              <a:buFont typeface="Wingdings" pitchFamily="2" charset="2"/>
              <a:buNone/>
              <a:tabLst>
                <a:tab pos="273050" algn="l"/>
              </a:tabLst>
            </a:pPr>
            <a:r>
              <a:rPr lang="fr-FR" sz="1600" i="1">
                <a:latin typeface="Times New Roman" pitchFamily="18" charset="0"/>
                <a:cs typeface="Times New Roman" pitchFamily="18" charset="0"/>
              </a:rPr>
              <a:t>	d</a:t>
            </a:r>
            <a:r>
              <a:rPr lang="fr-FR" sz="1600" baseline="-25000">
                <a:latin typeface="Times New Roman" pitchFamily="18" charset="0"/>
                <a:cs typeface="Times New Roman" pitchFamily="18" charset="0"/>
              </a:rPr>
              <a:t>2</a:t>
            </a:r>
            <a:r>
              <a:rPr lang="fr-FR" sz="1600">
                <a:latin typeface="Times New Roman" pitchFamily="18" charset="0"/>
                <a:cs typeface="Times New Roman" pitchFamily="18" charset="0"/>
              </a:rPr>
              <a:t>  </a:t>
            </a:r>
            <a:r>
              <a:rPr lang="fr-FR" sz="1600" i="1">
                <a:latin typeface="Times New Roman" pitchFamily="18" charset="0"/>
              </a:rPr>
              <a:t>→</a:t>
            </a:r>
            <a:r>
              <a:rPr lang="fr-FR" sz="1600" i="1">
                <a:latin typeface="Times New Roman" pitchFamily="18" charset="0"/>
                <a:cs typeface="Times New Roman" pitchFamily="18" charset="0"/>
              </a:rPr>
              <a:t> r</a:t>
            </a:r>
            <a:r>
              <a:rPr lang="fr-FR" sz="1600" baseline="-25000">
                <a:latin typeface="Times New Roman" pitchFamily="18" charset="0"/>
                <a:cs typeface="Times New Roman" pitchFamily="18" charset="0"/>
              </a:rPr>
              <a:t>2</a:t>
            </a:r>
          </a:p>
          <a:p>
            <a:pPr marL="360363" indent="-360363" algn="l" rtl="0" eaLnBrk="1" hangingPunct="1">
              <a:buFont typeface="Wingdings" pitchFamily="2" charset="2"/>
              <a:buNone/>
              <a:tabLst>
                <a:tab pos="273050" algn="l"/>
              </a:tabLst>
            </a:pPr>
            <a:r>
              <a:rPr lang="fr-FR" sz="1600">
                <a:latin typeface="Times New Roman" pitchFamily="18" charset="0"/>
                <a:cs typeface="Times New Roman" pitchFamily="18" charset="0"/>
              </a:rPr>
              <a:t>	. . .</a:t>
            </a:r>
            <a:endParaRPr lang="fr-FR" sz="1600" i="1">
              <a:latin typeface="Times New Roman" pitchFamily="18" charset="0"/>
              <a:cs typeface="Times New Roman" pitchFamily="18" charset="0"/>
            </a:endParaRPr>
          </a:p>
          <a:p>
            <a:pPr marL="360363" indent="-360363" algn="l" rtl="0" eaLnBrk="1" hangingPunct="1">
              <a:buFont typeface="Wingdings" pitchFamily="2" charset="2"/>
              <a:buNone/>
              <a:tabLst>
                <a:tab pos="273050" algn="l"/>
              </a:tabLst>
            </a:pPr>
            <a:r>
              <a:rPr lang="fr-FR" sz="1600" i="1">
                <a:latin typeface="Times New Roman" pitchFamily="18" charset="0"/>
                <a:cs typeface="Times New Roman" pitchFamily="18" charset="0"/>
              </a:rPr>
              <a:t>	d</a:t>
            </a:r>
            <a:r>
              <a:rPr lang="fr-FR" sz="1600" i="1" baseline="-25000">
                <a:latin typeface="Times New Roman" pitchFamily="18" charset="0"/>
                <a:cs typeface="Times New Roman" pitchFamily="18" charset="0"/>
              </a:rPr>
              <a:t>n </a:t>
            </a:r>
            <a:r>
              <a:rPr lang="fr-FR" sz="1600" i="1">
                <a:latin typeface="Times New Roman" pitchFamily="18" charset="0"/>
                <a:cs typeface="Times New Roman" pitchFamily="18" charset="0"/>
              </a:rPr>
              <a:t> </a:t>
            </a:r>
            <a:r>
              <a:rPr lang="fr-FR" sz="1600" i="1">
                <a:latin typeface="Times New Roman" pitchFamily="18" charset="0"/>
              </a:rPr>
              <a:t>→</a:t>
            </a:r>
            <a:r>
              <a:rPr lang="fr-FR" sz="1600" i="1">
                <a:latin typeface="Times New Roman" pitchFamily="18" charset="0"/>
                <a:cs typeface="Times New Roman" pitchFamily="18" charset="0"/>
              </a:rPr>
              <a:t> r</a:t>
            </a:r>
            <a:r>
              <a:rPr lang="fr-FR" sz="1600" i="1" baseline="-25000">
                <a:latin typeface="Times New Roman" pitchFamily="18" charset="0"/>
                <a:cs typeface="Times New Roman" pitchFamily="18" charset="0"/>
              </a:rPr>
              <a:t>n</a:t>
            </a:r>
          </a:p>
          <a:p>
            <a:pPr marL="360363" indent="-360363" algn="l" rtl="0" eaLnBrk="1" hangingPunct="1">
              <a:buFont typeface="Wingdings" pitchFamily="2" charset="2"/>
              <a:buNone/>
              <a:tabLst>
                <a:tab pos="273050" algn="l"/>
              </a:tabLst>
            </a:pPr>
            <a:r>
              <a:rPr lang="fr-FR" sz="1800">
                <a:latin typeface="Times New Roman" pitchFamily="18" charset="0"/>
                <a:cs typeface="Times New Roman" pitchFamily="18" charset="0"/>
              </a:rPr>
              <a:t>	où chaque  d</a:t>
            </a:r>
            <a:r>
              <a:rPr lang="fr-FR" sz="1800" baseline="-25000">
                <a:latin typeface="Times New Roman" pitchFamily="18" charset="0"/>
                <a:cs typeface="Times New Roman" pitchFamily="18" charset="0"/>
              </a:rPr>
              <a:t>i</a:t>
            </a:r>
            <a:r>
              <a:rPr lang="fr-FR" sz="1800">
                <a:latin typeface="Times New Roman" pitchFamily="18" charset="0"/>
                <a:cs typeface="Times New Roman" pitchFamily="18" charset="0"/>
              </a:rPr>
              <a:t> est  un nom distinct et chaque r</a:t>
            </a:r>
            <a:r>
              <a:rPr lang="fr-FR" sz="1800" baseline="-25000">
                <a:latin typeface="Times New Roman" pitchFamily="18" charset="0"/>
                <a:cs typeface="Times New Roman" pitchFamily="18" charset="0"/>
              </a:rPr>
              <a:t>i</a:t>
            </a:r>
            <a:r>
              <a:rPr lang="fr-FR" sz="1800">
                <a:latin typeface="Times New Roman" pitchFamily="18" charset="0"/>
                <a:cs typeface="Times New Roman" pitchFamily="18" charset="0"/>
              </a:rPr>
              <a:t> est une ER sur Σ U {d</a:t>
            </a:r>
            <a:r>
              <a:rPr lang="fr-FR" sz="1800" baseline="-25000">
                <a:latin typeface="Times New Roman" pitchFamily="18" charset="0"/>
                <a:cs typeface="Times New Roman" pitchFamily="18" charset="0"/>
              </a:rPr>
              <a:t>1</a:t>
            </a:r>
            <a:r>
              <a:rPr lang="fr-FR" sz="1800">
                <a:latin typeface="Times New Roman" pitchFamily="18" charset="0"/>
                <a:cs typeface="Times New Roman" pitchFamily="18" charset="0"/>
              </a:rPr>
              <a:t>,d</a:t>
            </a:r>
            <a:r>
              <a:rPr lang="fr-FR" sz="1800" baseline="-25000">
                <a:latin typeface="Times New Roman" pitchFamily="18" charset="0"/>
                <a:cs typeface="Times New Roman" pitchFamily="18" charset="0"/>
              </a:rPr>
              <a:t>2</a:t>
            </a:r>
            <a:r>
              <a:rPr lang="fr-FR" sz="1800">
                <a:latin typeface="Times New Roman" pitchFamily="18" charset="0"/>
                <a:cs typeface="Times New Roman" pitchFamily="18" charset="0"/>
              </a:rPr>
              <a:t>,…,d</a:t>
            </a:r>
            <a:r>
              <a:rPr lang="fr-FR" sz="1800" baseline="-25000">
                <a:latin typeface="Times New Roman" pitchFamily="18" charset="0"/>
                <a:cs typeface="Times New Roman" pitchFamily="18" charset="0"/>
              </a:rPr>
              <a:t>i</a:t>
            </a:r>
            <a:r>
              <a:rPr lang="fr-FR" sz="1800">
                <a:latin typeface="Times New Roman" pitchFamily="18" charset="0"/>
                <a:cs typeface="Times New Roman" pitchFamily="18" charset="0"/>
              </a:rPr>
              <a:t>-1}</a:t>
            </a:r>
            <a:endParaRPr lang="fr-FR" sz="1800" b="1">
              <a:latin typeface="Times New Roman" pitchFamily="18" charset="0"/>
              <a:cs typeface="Times New Roman" pitchFamily="18" charset="0"/>
            </a:endParaRPr>
          </a:p>
          <a:p>
            <a:pPr marL="360363" indent="-360363" algn="l" rtl="0" eaLnBrk="1" hangingPunct="1">
              <a:buFont typeface="Wingdings" pitchFamily="2" charset="2"/>
              <a:buNone/>
              <a:tabLst>
                <a:tab pos="273050" algn="l"/>
              </a:tabLst>
            </a:pPr>
            <a:r>
              <a:rPr lang="fr-FR" sz="1800" b="1">
                <a:latin typeface="Times New Roman" pitchFamily="18" charset="0"/>
                <a:cs typeface="Times New Roman" pitchFamily="18" charset="0"/>
              </a:rPr>
              <a:t>Exemple </a:t>
            </a:r>
          </a:p>
          <a:p>
            <a:pPr marL="360363" indent="-360363" algn="l" rtl="0" eaLnBrk="1" hangingPunct="1">
              <a:buFont typeface="Wingdings" pitchFamily="2" charset="2"/>
              <a:buNone/>
              <a:tabLst>
                <a:tab pos="273050" algn="l"/>
              </a:tabLst>
            </a:pPr>
            <a:r>
              <a:rPr lang="fr-FR" sz="1800">
                <a:latin typeface="Times New Roman" pitchFamily="18" charset="0"/>
                <a:cs typeface="Times New Roman" pitchFamily="18" charset="0"/>
              </a:rPr>
              <a:t>lettre </a:t>
            </a:r>
            <a:r>
              <a:rPr lang="fr-FR" sz="1800">
                <a:latin typeface="Times New Roman" pitchFamily="18" charset="0"/>
              </a:rPr>
              <a:t>→</a:t>
            </a:r>
            <a:r>
              <a:rPr lang="fr-FR" sz="1800">
                <a:latin typeface="Times New Roman" pitchFamily="18" charset="0"/>
                <a:cs typeface="Times New Roman" pitchFamily="18" charset="0"/>
              </a:rPr>
              <a:t> A | B | . . .  | Z | a | b | . . .  | z</a:t>
            </a:r>
          </a:p>
          <a:p>
            <a:pPr marL="360363" indent="-360363" algn="l" rtl="0" eaLnBrk="1" hangingPunct="1">
              <a:buFont typeface="Wingdings" pitchFamily="2" charset="2"/>
              <a:buNone/>
              <a:tabLst>
                <a:tab pos="273050" algn="l"/>
              </a:tabLst>
            </a:pPr>
            <a:r>
              <a:rPr lang="fr-FR" sz="1800">
                <a:latin typeface="Times New Roman" pitchFamily="18" charset="0"/>
                <a:cs typeface="Times New Roman" pitchFamily="18" charset="0"/>
              </a:rPr>
              <a:t>chiffre </a:t>
            </a:r>
            <a:r>
              <a:rPr lang="fr-FR" sz="1800">
                <a:latin typeface="Times New Roman" pitchFamily="18" charset="0"/>
              </a:rPr>
              <a:t>→</a:t>
            </a:r>
            <a:r>
              <a:rPr lang="fr-FR" sz="1800">
                <a:latin typeface="Times New Roman" pitchFamily="18" charset="0"/>
                <a:cs typeface="Times New Roman" pitchFamily="18" charset="0"/>
              </a:rPr>
              <a:t> 0 | 1 | . . .  | 9</a:t>
            </a:r>
          </a:p>
          <a:p>
            <a:pPr marL="360363" indent="-360363" algn="l" rtl="0" eaLnBrk="1" hangingPunct="1">
              <a:buFont typeface="Wingdings" pitchFamily="2" charset="2"/>
              <a:buNone/>
              <a:tabLst>
                <a:tab pos="273050" algn="l"/>
              </a:tabLst>
            </a:pPr>
            <a:r>
              <a:rPr lang="fr-FR" sz="1800">
                <a:latin typeface="Times New Roman" pitchFamily="18" charset="0"/>
                <a:cs typeface="Times New Roman" pitchFamily="18" charset="0"/>
              </a:rPr>
              <a:t>id  </a:t>
            </a:r>
            <a:r>
              <a:rPr lang="fr-FR" sz="1800">
                <a:latin typeface="Times New Roman" pitchFamily="18" charset="0"/>
              </a:rPr>
              <a:t>→</a:t>
            </a:r>
            <a:r>
              <a:rPr lang="fr-FR" sz="1800">
                <a:latin typeface="Times New Roman" pitchFamily="18" charset="0"/>
                <a:cs typeface="Times New Roman" pitchFamily="18" charset="0"/>
              </a:rPr>
              <a:t> lettre ( lettre | chiffre )∗</a:t>
            </a:r>
          </a:p>
          <a:p>
            <a:pPr marL="360363" indent="-360363" algn="l" rtl="0" eaLnBrk="1" hangingPunct="1">
              <a:buFont typeface="Wingdings" pitchFamily="2" charset="2"/>
              <a:buNone/>
              <a:tabLst>
                <a:tab pos="273050" algn="l"/>
              </a:tabLst>
            </a:pPr>
            <a:r>
              <a:rPr lang="fr-FR" sz="1800">
                <a:latin typeface="Times New Roman" pitchFamily="18" charset="0"/>
                <a:cs typeface="Times New Roman" pitchFamily="18" charset="0"/>
              </a:rPr>
              <a:t>chiffres  </a:t>
            </a:r>
            <a:r>
              <a:rPr lang="fr-FR" sz="1800">
                <a:latin typeface="Times New Roman" pitchFamily="18" charset="0"/>
              </a:rPr>
              <a:t>→</a:t>
            </a:r>
            <a:r>
              <a:rPr lang="fr-FR" sz="1800">
                <a:latin typeface="Times New Roman" pitchFamily="18" charset="0"/>
                <a:cs typeface="Times New Roman" pitchFamily="18" charset="0"/>
              </a:rPr>
              <a:t> chiffre chiffre ∗</a:t>
            </a:r>
          </a:p>
          <a:p>
            <a:pPr marL="360363" indent="-360363" algn="l" rtl="0" eaLnBrk="1" hangingPunct="1">
              <a:buFont typeface="Wingdings" pitchFamily="2" charset="2"/>
              <a:buNone/>
              <a:tabLst>
                <a:tab pos="273050" algn="l"/>
              </a:tabLst>
            </a:pPr>
            <a:r>
              <a:rPr lang="fr-FR" sz="1800">
                <a:latin typeface="Times New Roman" pitchFamily="18" charset="0"/>
                <a:cs typeface="Times New Roman" pitchFamily="18" charset="0"/>
              </a:rPr>
              <a:t>frac </a:t>
            </a:r>
            <a:r>
              <a:rPr lang="fr-FR" sz="1800">
                <a:latin typeface="Times New Roman" pitchFamily="18" charset="0"/>
              </a:rPr>
              <a:t>→</a:t>
            </a:r>
            <a:r>
              <a:rPr lang="fr-FR" sz="1800">
                <a:latin typeface="Times New Roman" pitchFamily="18" charset="0"/>
                <a:cs typeface="Times New Roman" pitchFamily="18" charset="0"/>
              </a:rPr>
              <a:t> . chiffres  | ε</a:t>
            </a:r>
          </a:p>
          <a:p>
            <a:pPr marL="360363" indent="-360363" algn="l" rtl="0" eaLnBrk="1" hangingPunct="1">
              <a:buFont typeface="Wingdings" pitchFamily="2" charset="2"/>
              <a:buNone/>
              <a:tabLst>
                <a:tab pos="273050" algn="l"/>
              </a:tabLst>
            </a:pPr>
            <a:r>
              <a:rPr lang="fr-FR" sz="1800">
                <a:latin typeface="Times New Roman" pitchFamily="18" charset="0"/>
                <a:cs typeface="Times New Roman" pitchFamily="18" charset="0"/>
              </a:rPr>
              <a:t>Exp </a:t>
            </a:r>
            <a:r>
              <a:rPr lang="fr-FR" sz="1800">
                <a:latin typeface="Times New Roman" pitchFamily="18" charset="0"/>
              </a:rPr>
              <a:t>→</a:t>
            </a:r>
            <a:r>
              <a:rPr lang="fr-FR" sz="1800">
                <a:latin typeface="Times New Roman" pitchFamily="18" charset="0"/>
                <a:cs typeface="Times New Roman" pitchFamily="18" charset="0"/>
              </a:rPr>
              <a:t> ( E (+ | - | ε) chiffres  ) | ε</a:t>
            </a:r>
          </a:p>
          <a:p>
            <a:pPr marL="360363" indent="-360363" algn="l" rtl="0" eaLnBrk="1" hangingPunct="1">
              <a:buFont typeface="Wingdings" pitchFamily="2" charset="2"/>
              <a:buNone/>
              <a:tabLst>
                <a:tab pos="273050" algn="l"/>
              </a:tabLst>
            </a:pPr>
            <a:r>
              <a:rPr lang="fr-FR" sz="1800">
                <a:latin typeface="Times New Roman" pitchFamily="18" charset="0"/>
                <a:cs typeface="Times New Roman" pitchFamily="18" charset="0"/>
              </a:rPr>
              <a:t>nb </a:t>
            </a:r>
            <a:r>
              <a:rPr lang="fr-FR" sz="1800">
                <a:latin typeface="Times New Roman" pitchFamily="18" charset="0"/>
              </a:rPr>
              <a:t>→</a:t>
            </a:r>
            <a:r>
              <a:rPr lang="fr-FR" sz="1800">
                <a:latin typeface="Times New Roman" pitchFamily="18" charset="0"/>
                <a:cs typeface="Times New Roman" pitchFamily="18" charset="0"/>
              </a:rPr>
              <a:t> chiffres frac exp</a:t>
            </a: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normAutofit/>
          </a:bodyPr>
          <a:lstStyle/>
          <a:p>
            <a:pPr>
              <a:defRPr/>
            </a:pPr>
            <a:fld id="{94F05FC2-4AD8-487E-82CB-B9C5AB69C5B2}" type="slidenum">
              <a:rPr lang="en-US" altLang="en-US"/>
              <a:pPr>
                <a:defRPr/>
              </a:pPr>
              <a:t>7</a:t>
            </a:fld>
            <a:endParaRPr lang="en-US" altLang="en-US"/>
          </a:p>
        </p:txBody>
      </p:sp>
      <p:sp>
        <p:nvSpPr>
          <p:cNvPr id="9219"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F770FD78-60DA-4C58-8ABB-8D0C1D542B86}" type="slidenum">
              <a:rPr lang="ar-SA" altLang="en-US" sz="1200">
                <a:latin typeface="Garamond" pitchFamily="18" charset="0"/>
                <a:cs typeface="Arial" charset="0"/>
              </a:rPr>
              <a:pPr algn="r">
                <a:spcBef>
                  <a:spcPct val="0"/>
                </a:spcBef>
                <a:buClrTx/>
                <a:buSzTx/>
                <a:buFontTx/>
                <a:buNone/>
              </a:pPr>
              <a:t>7</a:t>
            </a:fld>
            <a:endParaRPr lang="en-US" altLang="en-US" sz="1200">
              <a:latin typeface="Garamond" pitchFamily="18" charset="0"/>
              <a:cs typeface="Arial"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Rectangle 2"/>
          <p:cNvSpPr>
            <a:spLocks noGrp="1" noChangeArrowheads="1"/>
          </p:cNvSpPr>
          <p:nvPr>
            <p:ph type="title"/>
          </p:nvPr>
        </p:nvSpPr>
        <p:spPr>
          <a:xfrm>
            <a:off x="457200" y="277813"/>
            <a:ext cx="8229600" cy="774700"/>
          </a:xfrm>
        </p:spPr>
        <p:txBody>
          <a:bodyPr/>
          <a:lstStyle/>
          <a:p>
            <a:pPr eaLnBrk="1" hangingPunct="1"/>
            <a:r>
              <a:rPr lang="fr-FR" b="1">
                <a:latin typeface="Times New Roman" pitchFamily="18" charset="0"/>
                <a:cs typeface="Times New Roman" pitchFamily="18" charset="0"/>
              </a:rPr>
              <a:t>Notations abrégées</a:t>
            </a:r>
            <a:endParaRPr lang="en-US">
              <a:latin typeface="Times New Roman" pitchFamily="18" charset="0"/>
              <a:cs typeface="Times New Roman" pitchFamily="18" charset="0"/>
            </a:endParaRPr>
          </a:p>
        </p:txBody>
      </p:sp>
      <p:sp>
        <p:nvSpPr>
          <p:cNvPr id="10245" name="Rectangle 3"/>
          <p:cNvSpPr>
            <a:spLocks noGrp="1" noChangeArrowheads="1"/>
          </p:cNvSpPr>
          <p:nvPr>
            <p:ph idx="1"/>
          </p:nvPr>
        </p:nvSpPr>
        <p:spPr>
          <a:xfrm>
            <a:off x="395288" y="1268413"/>
            <a:ext cx="8507412" cy="4862512"/>
          </a:xfrm>
        </p:spPr>
        <p:txBody>
          <a:bodyPr>
            <a:normAutofit/>
          </a:bodyPr>
          <a:lstStyle/>
          <a:p>
            <a:pPr marL="3175" indent="269875" algn="l" rtl="0" eaLnBrk="1" hangingPunct="1">
              <a:buFont typeface="Wingdings" pitchFamily="2" charset="2"/>
              <a:buNone/>
              <a:tabLst>
                <a:tab pos="273050" algn="l"/>
                <a:tab pos="360363" algn="l"/>
              </a:tabLst>
            </a:pPr>
            <a:r>
              <a:rPr lang="fr-FR" sz="1800">
                <a:latin typeface="Times New Roman" pitchFamily="18" charset="0"/>
                <a:cs typeface="Times New Roman" pitchFamily="18" charset="0"/>
              </a:rPr>
              <a:t>Pour alléger certaines écritures, on complète la définition des ER en ajoutant les notations suivantes :</a:t>
            </a:r>
          </a:p>
          <a:p>
            <a:pPr marL="3175" indent="269875" algn="l" rtl="0" eaLnBrk="1" hangingPunct="1">
              <a:buFont typeface="Wingdings" pitchFamily="2" charset="2"/>
              <a:buNone/>
              <a:tabLst>
                <a:tab pos="273050" algn="l"/>
                <a:tab pos="360363" algn="l"/>
              </a:tabLst>
            </a:pPr>
            <a:endParaRPr lang="fr-FR" sz="800">
              <a:latin typeface="Times New Roman" pitchFamily="18" charset="0"/>
              <a:cs typeface="Times New Roman" pitchFamily="18" charset="0"/>
            </a:endParaRPr>
          </a:p>
          <a:p>
            <a:pPr marL="3175" indent="269875" algn="l" rtl="0" eaLnBrk="1" hangingPunct="1">
              <a:tabLst>
                <a:tab pos="273050" algn="l"/>
                <a:tab pos="360363" algn="l"/>
              </a:tabLst>
            </a:pPr>
            <a:r>
              <a:rPr lang="fr-FR" sz="1800">
                <a:latin typeface="Times New Roman" pitchFamily="18" charset="0"/>
                <a:cs typeface="Times New Roman" pitchFamily="18" charset="0"/>
              </a:rPr>
              <a:t>Soit x une ER définissant L(x) : (x)</a:t>
            </a:r>
            <a:r>
              <a:rPr lang="fr-FR" sz="1800" baseline="30000">
                <a:latin typeface="Times New Roman" pitchFamily="18" charset="0"/>
                <a:cs typeface="Times New Roman" pitchFamily="18" charset="0"/>
              </a:rPr>
              <a:t>+ </a:t>
            </a:r>
            <a:r>
              <a:rPr lang="fr-FR" sz="1800">
                <a:latin typeface="Times New Roman" pitchFamily="18" charset="0"/>
                <a:cs typeface="Times New Roman" pitchFamily="18" charset="0"/>
              </a:rPr>
              <a:t> est une ER définissant  L(x))</a:t>
            </a:r>
            <a:r>
              <a:rPr lang="fr-FR" sz="1800" baseline="30000">
                <a:latin typeface="Times New Roman" pitchFamily="18" charset="0"/>
                <a:cs typeface="Times New Roman" pitchFamily="18" charset="0"/>
              </a:rPr>
              <a:t>+</a:t>
            </a:r>
            <a:endParaRPr lang="fr-FR" sz="1800">
              <a:latin typeface="Times New Roman" pitchFamily="18" charset="0"/>
              <a:cs typeface="Times New Roman" pitchFamily="18" charset="0"/>
            </a:endParaRPr>
          </a:p>
          <a:p>
            <a:pPr marL="3175" indent="269875" algn="l" rtl="0" eaLnBrk="1" hangingPunct="1">
              <a:tabLst>
                <a:tab pos="273050" algn="l"/>
                <a:tab pos="360363" algn="l"/>
              </a:tabLst>
            </a:pPr>
            <a:r>
              <a:rPr lang="fr-FR" sz="1800">
                <a:latin typeface="Times New Roman" pitchFamily="18" charset="0"/>
                <a:cs typeface="Times New Roman" pitchFamily="18" charset="0"/>
              </a:rPr>
              <a:t>Soit x une ER définissant L(x) : (x)? est une ER définissant L(x) </a:t>
            </a:r>
            <a:r>
              <a:rPr lang="fr-FR" sz="1800">
                <a:latin typeface="Times New Roman" pitchFamily="18" charset="0"/>
              </a:rPr>
              <a:t>∪</a:t>
            </a:r>
            <a:r>
              <a:rPr lang="fr-FR" sz="1800">
                <a:latin typeface="Times New Roman" pitchFamily="18" charset="0"/>
                <a:cs typeface="Times New Roman" pitchFamily="18" charset="0"/>
              </a:rPr>
              <a:t> {ε}</a:t>
            </a:r>
          </a:p>
          <a:p>
            <a:pPr marL="3175" indent="269875" algn="l" rtl="0" eaLnBrk="1" hangingPunct="1">
              <a:tabLst>
                <a:tab pos="273050" algn="l"/>
                <a:tab pos="360363" algn="l"/>
              </a:tabLst>
            </a:pPr>
            <a:r>
              <a:rPr lang="fr-FR" sz="1800">
                <a:latin typeface="Times New Roman" pitchFamily="18" charset="0"/>
                <a:cs typeface="Times New Roman" pitchFamily="18" charset="0"/>
              </a:rPr>
              <a:t>Si c</a:t>
            </a:r>
            <a:r>
              <a:rPr lang="fr-FR" sz="1800" baseline="-25000">
                <a:latin typeface="Times New Roman" pitchFamily="18" charset="0"/>
                <a:cs typeface="Times New Roman" pitchFamily="18" charset="0"/>
              </a:rPr>
              <a:t>1</a:t>
            </a:r>
            <a:r>
              <a:rPr lang="fr-FR" sz="1800">
                <a:latin typeface="Times New Roman" pitchFamily="18" charset="0"/>
                <a:cs typeface="Times New Roman" pitchFamily="18" charset="0"/>
              </a:rPr>
              <a:t> , c</a:t>
            </a:r>
            <a:r>
              <a:rPr lang="fr-FR" sz="1800" baseline="-25000">
                <a:latin typeface="Times New Roman" pitchFamily="18" charset="0"/>
                <a:cs typeface="Times New Roman" pitchFamily="18" charset="0"/>
              </a:rPr>
              <a:t>2</a:t>
            </a:r>
            <a:r>
              <a:rPr lang="fr-FR" sz="1800">
                <a:latin typeface="Times New Roman" pitchFamily="18" charset="0"/>
                <a:cs typeface="Times New Roman" pitchFamily="18" charset="0"/>
              </a:rPr>
              <a:t>,. . c</a:t>
            </a:r>
            <a:r>
              <a:rPr lang="fr-FR" sz="1800" baseline="-25000">
                <a:latin typeface="Times New Roman" pitchFamily="18" charset="0"/>
                <a:cs typeface="Times New Roman" pitchFamily="18" charset="0"/>
              </a:rPr>
              <a:t>k</a:t>
            </a:r>
            <a:r>
              <a:rPr lang="fr-FR" sz="1800">
                <a:latin typeface="Times New Roman" pitchFamily="18" charset="0"/>
                <a:cs typeface="Times New Roman" pitchFamily="18" charset="0"/>
              </a:rPr>
              <a:t>  sont des caractères, ER c1 |c2 |... |ck peut se noter [c</a:t>
            </a:r>
            <a:r>
              <a:rPr lang="fr-FR" sz="1800" baseline="-25000">
                <a:latin typeface="Times New Roman" pitchFamily="18" charset="0"/>
                <a:cs typeface="Times New Roman" pitchFamily="18" charset="0"/>
              </a:rPr>
              <a:t>1</a:t>
            </a:r>
            <a:r>
              <a:rPr lang="fr-FR" sz="1800">
                <a:latin typeface="Times New Roman" pitchFamily="18" charset="0"/>
                <a:cs typeface="Times New Roman" pitchFamily="18" charset="0"/>
              </a:rPr>
              <a:t>c</a:t>
            </a:r>
            <a:r>
              <a:rPr lang="fr-FR" sz="1800" baseline="-25000">
                <a:latin typeface="Times New Roman" pitchFamily="18" charset="0"/>
                <a:cs typeface="Times New Roman" pitchFamily="18" charset="0"/>
              </a:rPr>
              <a:t>2</a:t>
            </a:r>
            <a:r>
              <a:rPr lang="fr-FR" sz="1800">
                <a:latin typeface="Times New Roman" pitchFamily="18" charset="0"/>
                <a:cs typeface="Times New Roman" pitchFamily="18" charset="0"/>
              </a:rPr>
              <a:t> ... c</a:t>
            </a:r>
            <a:r>
              <a:rPr lang="fr-FR" sz="1800" baseline="-25000">
                <a:latin typeface="Times New Roman" pitchFamily="18" charset="0"/>
                <a:cs typeface="Times New Roman" pitchFamily="18" charset="0"/>
              </a:rPr>
              <a:t>k</a:t>
            </a:r>
            <a:r>
              <a:rPr lang="fr-FR" sz="1800">
                <a:latin typeface="Times New Roman" pitchFamily="18" charset="0"/>
                <a:cs typeface="Times New Roman" pitchFamily="18" charset="0"/>
              </a:rPr>
              <a:t>],</a:t>
            </a:r>
          </a:p>
          <a:p>
            <a:pPr marL="3175" indent="269875" algn="l" rtl="0" eaLnBrk="1" hangingPunct="1">
              <a:tabLst>
                <a:tab pos="273050" algn="l"/>
                <a:tab pos="360363" algn="l"/>
              </a:tabLst>
            </a:pPr>
            <a:r>
              <a:rPr lang="fr-FR" sz="1800">
                <a:latin typeface="Times New Roman" pitchFamily="18" charset="0"/>
                <a:cs typeface="Times New Roman" pitchFamily="18" charset="0"/>
              </a:rPr>
              <a:t>[c1–c2]  désigne la séquence de tous les caractères c tels que c</a:t>
            </a:r>
            <a:r>
              <a:rPr lang="fr-FR" sz="1800" baseline="-25000">
                <a:latin typeface="Times New Roman" pitchFamily="18" charset="0"/>
                <a:cs typeface="Times New Roman" pitchFamily="18" charset="0"/>
              </a:rPr>
              <a:t>1</a:t>
            </a:r>
            <a:r>
              <a:rPr lang="fr-FR" sz="1800">
                <a:latin typeface="Times New Roman" pitchFamily="18" charset="0"/>
              </a:rPr>
              <a:t>≤</a:t>
            </a:r>
            <a:r>
              <a:rPr lang="fr-FR" sz="1800">
                <a:latin typeface="Times New Roman" pitchFamily="18" charset="0"/>
                <a:cs typeface="Times New Roman" pitchFamily="18" charset="0"/>
              </a:rPr>
              <a:t> c </a:t>
            </a:r>
            <a:r>
              <a:rPr lang="fr-FR" sz="1800">
                <a:latin typeface="Times New Roman" pitchFamily="18" charset="0"/>
              </a:rPr>
              <a:t>≤</a:t>
            </a:r>
            <a:r>
              <a:rPr lang="fr-FR" sz="1800">
                <a:latin typeface="Times New Roman" pitchFamily="18" charset="0"/>
                <a:cs typeface="Times New Roman" pitchFamily="18" charset="0"/>
              </a:rPr>
              <a:t> c</a:t>
            </a:r>
            <a:r>
              <a:rPr lang="fr-FR" sz="1800" baseline="-25000">
                <a:latin typeface="Times New Roman" pitchFamily="18" charset="0"/>
                <a:cs typeface="Times New Roman" pitchFamily="18" charset="0"/>
              </a:rPr>
              <a:t>2</a:t>
            </a:r>
            <a:r>
              <a:rPr lang="fr-FR" sz="1800">
                <a:latin typeface="Times New Roman" pitchFamily="18" charset="0"/>
                <a:cs typeface="Times New Roman" pitchFamily="18" charset="0"/>
              </a:rPr>
              <a:t> .</a:t>
            </a:r>
          </a:p>
          <a:p>
            <a:pPr marL="3175" indent="269875" algn="l" rtl="0" eaLnBrk="1" hangingPunct="1">
              <a:tabLst>
                <a:tab pos="273050" algn="l"/>
                <a:tab pos="360363" algn="l"/>
              </a:tabLst>
            </a:pPr>
            <a:endParaRPr lang="fr-FR" sz="800" b="1">
              <a:latin typeface="Times New Roman" pitchFamily="18" charset="0"/>
              <a:cs typeface="Times New Roman" pitchFamily="18" charset="0"/>
            </a:endParaRPr>
          </a:p>
          <a:p>
            <a:pPr marL="3175" indent="269875" algn="l" rtl="0" eaLnBrk="1" hangingPunct="1">
              <a:buFont typeface="Wingdings" pitchFamily="2" charset="2"/>
              <a:buNone/>
              <a:tabLst>
                <a:tab pos="273050" algn="l"/>
                <a:tab pos="360363" algn="l"/>
              </a:tabLst>
            </a:pPr>
            <a:r>
              <a:rPr lang="fr-FR" sz="1800" b="1">
                <a:latin typeface="Times New Roman" pitchFamily="18" charset="0"/>
                <a:cs typeface="Times New Roman" pitchFamily="18" charset="0"/>
              </a:rPr>
              <a:t>Exemple </a:t>
            </a:r>
            <a:r>
              <a:rPr lang="fr-FR" sz="1800">
                <a:latin typeface="Times New Roman" pitchFamily="18" charset="0"/>
                <a:cs typeface="Times New Roman" pitchFamily="18" charset="0"/>
              </a:rPr>
              <a:t>Les définitions de lettre et chiffre peuvent :</a:t>
            </a:r>
          </a:p>
          <a:p>
            <a:pPr marL="3175" indent="269875" algn="l" rtl="0" eaLnBrk="1" hangingPunct="1">
              <a:buFont typeface="Wingdings" pitchFamily="2" charset="2"/>
              <a:buNone/>
              <a:tabLst>
                <a:tab pos="273050" algn="l"/>
                <a:tab pos="360363" algn="l"/>
              </a:tabLst>
            </a:pPr>
            <a:r>
              <a:rPr lang="fr-FR" sz="1800">
                <a:latin typeface="Times New Roman" pitchFamily="18" charset="0"/>
                <a:cs typeface="Times New Roman" pitchFamily="18" charset="0"/>
              </a:rPr>
              <a:t>lettre : [A–Za–z]</a:t>
            </a:r>
          </a:p>
          <a:p>
            <a:pPr marL="3175" indent="269875" algn="l" rtl="0" eaLnBrk="1" hangingPunct="1">
              <a:buFont typeface="Wingdings" pitchFamily="2" charset="2"/>
              <a:buNone/>
              <a:tabLst>
                <a:tab pos="273050" algn="l"/>
                <a:tab pos="360363" algn="l"/>
              </a:tabLst>
            </a:pPr>
            <a:r>
              <a:rPr lang="fr-FR" sz="1800">
                <a:latin typeface="Times New Roman" pitchFamily="18" charset="0"/>
                <a:cs typeface="Times New Roman" pitchFamily="18" charset="0"/>
              </a:rPr>
              <a:t>chiffre : [0–9]</a:t>
            </a:r>
          </a:p>
          <a:p>
            <a:pPr marL="3175" indent="269875" algn="l" rtl="0" eaLnBrk="1" hangingPunct="1">
              <a:buFont typeface="Wingdings" pitchFamily="2" charset="2"/>
              <a:buNone/>
              <a:tabLst>
                <a:tab pos="273050" algn="l"/>
                <a:tab pos="360363" algn="l"/>
              </a:tabLst>
            </a:pPr>
            <a:r>
              <a:rPr lang="fr-FR" sz="1800">
                <a:latin typeface="Times New Roman" pitchFamily="18" charset="0"/>
                <a:cs typeface="Times New Roman" pitchFamily="18" charset="0"/>
              </a:rPr>
              <a:t>Les mots clés: "for", "if" </a:t>
            </a:r>
          </a:p>
          <a:p>
            <a:pPr marL="3175" indent="269875" algn="l" rtl="0" eaLnBrk="1" hangingPunct="1">
              <a:buFont typeface="Wingdings" pitchFamily="2" charset="2"/>
              <a:buNone/>
              <a:tabLst>
                <a:tab pos="273050" algn="l"/>
                <a:tab pos="360363" algn="l"/>
              </a:tabLst>
            </a:pPr>
            <a:r>
              <a:rPr lang="fr-FR" sz="1800">
                <a:latin typeface="Times New Roman" pitchFamily="18" charset="0"/>
                <a:cs typeface="Times New Roman" pitchFamily="18" charset="0"/>
              </a:rPr>
              <a:t>Les variables: [a-z]</a:t>
            </a:r>
            <a:r>
              <a:rPr lang="fr-FR" sz="1800" baseline="30000">
                <a:latin typeface="Times New Roman" pitchFamily="18" charset="0"/>
                <a:cs typeface="Times New Roman" pitchFamily="18" charset="0"/>
              </a:rPr>
              <a:t>+</a:t>
            </a:r>
            <a:r>
              <a:rPr lang="fr-FR" sz="1800">
                <a:latin typeface="Times New Roman" pitchFamily="18" charset="0"/>
                <a:cs typeface="Times New Roman" pitchFamily="18" charset="0"/>
              </a:rPr>
              <a:t> [0-9]* </a:t>
            </a:r>
          </a:p>
          <a:p>
            <a:pPr marL="3175" indent="269875" algn="l" rtl="0" eaLnBrk="1" hangingPunct="1">
              <a:buFont typeface="Wingdings" pitchFamily="2" charset="2"/>
              <a:buNone/>
              <a:tabLst>
                <a:tab pos="273050" algn="l"/>
                <a:tab pos="360363" algn="l"/>
              </a:tabLst>
            </a:pPr>
            <a:r>
              <a:rPr lang="fr-FR" sz="1800">
                <a:latin typeface="Times New Roman" pitchFamily="18" charset="0"/>
                <a:cs typeface="Times New Roman" pitchFamily="18" charset="0"/>
              </a:rPr>
              <a:t>Les entiers: ['0'-'9']</a:t>
            </a:r>
            <a:r>
              <a:rPr lang="fr-FR" sz="1800" baseline="30000">
                <a:latin typeface="Times New Roman" pitchFamily="18" charset="0"/>
                <a:cs typeface="Times New Roman" pitchFamily="18" charset="0"/>
              </a:rPr>
              <a:t>+</a:t>
            </a:r>
            <a:r>
              <a:rPr lang="fr-FR" sz="1800">
                <a:latin typeface="Times New Roman" pitchFamily="18" charset="0"/>
                <a:cs typeface="Times New Roman" pitchFamily="18" charset="0"/>
              </a:rPr>
              <a:t> </a:t>
            </a:r>
          </a:p>
          <a:p>
            <a:pPr marL="3175" indent="269875" algn="l" rtl="0" eaLnBrk="1" hangingPunct="1">
              <a:buFont typeface="Wingdings" pitchFamily="2" charset="2"/>
              <a:buNone/>
              <a:tabLst>
                <a:tab pos="273050" algn="l"/>
                <a:tab pos="360363" algn="l"/>
              </a:tabLst>
            </a:pPr>
            <a:r>
              <a:rPr lang="fr-FR" sz="1800">
                <a:latin typeface="Times New Roman" pitchFamily="18" charset="0"/>
                <a:cs typeface="Times New Roman" pitchFamily="18" charset="0"/>
              </a:rPr>
              <a:t>Les symboles: '(', ')', '+', '*', '=' </a:t>
            </a:r>
          </a:p>
          <a:p>
            <a:pPr marL="3175" indent="269875" algn="l" rtl="0" eaLnBrk="1" hangingPunct="1">
              <a:buFont typeface="Wingdings" pitchFamily="2" charset="2"/>
              <a:buNone/>
              <a:tabLst>
                <a:tab pos="273050" algn="l"/>
                <a:tab pos="360363" algn="l"/>
              </a:tabLst>
            </a:pPr>
            <a:r>
              <a:rPr lang="fr-FR" sz="1800">
                <a:latin typeface="Times New Roman" pitchFamily="18" charset="0"/>
                <a:cs typeface="Times New Roman" pitchFamily="18" charset="0"/>
              </a:rPr>
              <a:t>Le lexème vide: (' ' | '\n')</a:t>
            </a:r>
            <a:endParaRPr lang="en-US" sz="1800">
              <a:latin typeface="Times New Roman" pitchFamily="18" charset="0"/>
              <a:cs typeface="Times New Roman" pitchFamily="18" charset="0"/>
            </a:endParaRPr>
          </a:p>
        </p:txBody>
      </p:sp>
      <p:sp>
        <p:nvSpPr>
          <p:cNvPr id="5" name="Rectangle 6"/>
          <p:cNvSpPr>
            <a:spLocks noGrp="1" noChangeArrowheads="1"/>
          </p:cNvSpPr>
          <p:nvPr>
            <p:ph type="sldNum" sz="quarter" idx="12"/>
          </p:nvPr>
        </p:nvSpPr>
        <p:spPr/>
        <p:txBody>
          <a:bodyPr>
            <a:normAutofit/>
          </a:bodyPr>
          <a:lstStyle/>
          <a:p>
            <a:pPr>
              <a:defRPr/>
            </a:pPr>
            <a:fld id="{F8EAE6D4-CF6A-4BEE-BF9C-FF1C8D641DDF}" type="slidenum">
              <a:rPr lang="en-US" altLang="en-US"/>
              <a:pPr>
                <a:defRPr/>
              </a:pPr>
              <a:t>8</a:t>
            </a:fld>
            <a:endParaRPr lang="en-US" altLang="en-US"/>
          </a:p>
        </p:txBody>
      </p:sp>
      <p:sp>
        <p:nvSpPr>
          <p:cNvPr id="10243"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510D7FFB-8219-4469-95D7-98D8F55F68D9}" type="slidenum">
              <a:rPr lang="ar-SA" altLang="en-US" sz="1200">
                <a:latin typeface="Garamond" pitchFamily="18" charset="0"/>
                <a:cs typeface="Arial" charset="0"/>
              </a:rPr>
              <a:pPr algn="r">
                <a:spcBef>
                  <a:spcPct val="0"/>
                </a:spcBef>
                <a:buClrTx/>
                <a:buSzTx/>
                <a:buFontTx/>
                <a:buNone/>
              </a:pPr>
              <a:t>8</a:t>
            </a:fld>
            <a:endParaRPr lang="en-US" altLang="en-US" sz="1200">
              <a:latin typeface="Garamond" pitchFamily="18" charset="0"/>
              <a:cs typeface="Arial"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2"/>
          <p:cNvSpPr>
            <a:spLocks noGrp="1" noChangeArrowheads="1"/>
          </p:cNvSpPr>
          <p:nvPr>
            <p:ph type="title"/>
          </p:nvPr>
        </p:nvSpPr>
        <p:spPr>
          <a:xfrm>
            <a:off x="457200" y="277813"/>
            <a:ext cx="8229600" cy="774700"/>
          </a:xfrm>
        </p:spPr>
        <p:txBody>
          <a:bodyPr/>
          <a:lstStyle/>
          <a:p>
            <a:pPr marL="800100" indent="-800100" eaLnBrk="1" hangingPunct="1"/>
            <a:r>
              <a:rPr lang="fr-FR" b="1">
                <a:latin typeface="Times New Roman" pitchFamily="18" charset="0"/>
                <a:cs typeface="Times New Roman" pitchFamily="18" charset="0"/>
              </a:rPr>
              <a:t>Automates</a:t>
            </a:r>
            <a:endParaRPr lang="en-US" b="1">
              <a:latin typeface="Times New Roman" pitchFamily="18" charset="0"/>
              <a:cs typeface="Times New Roman" pitchFamily="18" charset="0"/>
            </a:endParaRPr>
          </a:p>
        </p:txBody>
      </p:sp>
      <p:sp>
        <p:nvSpPr>
          <p:cNvPr id="11269" name="Rectangle 3"/>
          <p:cNvSpPr>
            <a:spLocks noGrp="1" noChangeArrowheads="1"/>
          </p:cNvSpPr>
          <p:nvPr>
            <p:ph idx="1"/>
          </p:nvPr>
        </p:nvSpPr>
        <p:spPr>
          <a:xfrm>
            <a:off x="395288" y="1052513"/>
            <a:ext cx="8229600" cy="5113337"/>
          </a:xfrm>
        </p:spPr>
        <p:txBody>
          <a:bodyPr/>
          <a:lstStyle/>
          <a:p>
            <a:pPr marL="571500" indent="-571500" algn="l" rtl="0" eaLnBrk="1" hangingPunct="1">
              <a:buFont typeface="Wingdings" pitchFamily="2" charset="2"/>
              <a:buNone/>
            </a:pPr>
            <a:r>
              <a:rPr lang="fr-FR" sz="1800">
                <a:latin typeface="Times New Roman" pitchFamily="18" charset="0"/>
                <a:cs typeface="Times New Roman" pitchFamily="18" charset="0"/>
              </a:rPr>
              <a:t>Un automate à états finis (AEF) est défini par:</a:t>
            </a:r>
            <a:r>
              <a:rPr lang="fr-FR">
                <a:latin typeface="Times New Roman" pitchFamily="18" charset="0"/>
                <a:cs typeface="Times New Roman" pitchFamily="18" charset="0"/>
              </a:rPr>
              <a:t> </a:t>
            </a:r>
            <a:endParaRPr lang="en-US">
              <a:latin typeface="Times New Roman" pitchFamily="18" charset="0"/>
              <a:cs typeface="Times New Roman" pitchFamily="18" charset="0"/>
            </a:endParaRPr>
          </a:p>
          <a:p>
            <a:pPr marL="571500" indent="-571500" algn="l" rtl="0" eaLnBrk="1" hangingPunct="1"/>
            <a:r>
              <a:rPr lang="fr-FR" sz="1800">
                <a:latin typeface="Times New Roman" pitchFamily="18" charset="0"/>
                <a:cs typeface="Times New Roman" pitchFamily="18" charset="0"/>
              </a:rPr>
              <a:t>Un ensemble fini E d'états </a:t>
            </a:r>
          </a:p>
          <a:p>
            <a:pPr marL="571500" indent="-571500" algn="l" rtl="0" eaLnBrk="1" hangingPunct="1"/>
            <a:r>
              <a:rPr lang="fr-FR" sz="1800">
                <a:latin typeface="Times New Roman" pitchFamily="18" charset="0"/>
                <a:cs typeface="Times New Roman" pitchFamily="18" charset="0"/>
              </a:rPr>
              <a:t>Un état e</a:t>
            </a:r>
            <a:r>
              <a:rPr lang="fr-FR" sz="1800" baseline="-25000">
                <a:latin typeface="Times New Roman" pitchFamily="18" charset="0"/>
                <a:cs typeface="Times New Roman" pitchFamily="18" charset="0"/>
              </a:rPr>
              <a:t>0</a:t>
            </a:r>
            <a:r>
              <a:rPr lang="fr-FR" sz="1800">
                <a:latin typeface="Times New Roman" pitchFamily="18" charset="0"/>
                <a:cs typeface="Times New Roman" pitchFamily="18" charset="0"/>
              </a:rPr>
              <a:t> distingué comme étant l'état initial  </a:t>
            </a:r>
          </a:p>
          <a:p>
            <a:pPr marL="571500" indent="-571500" algn="l" rtl="0" eaLnBrk="1" hangingPunct="1"/>
            <a:r>
              <a:rPr lang="fr-FR" sz="1800">
                <a:latin typeface="Times New Roman" pitchFamily="18" charset="0"/>
                <a:cs typeface="Times New Roman" pitchFamily="18" charset="0"/>
              </a:rPr>
              <a:t>Un ensemble fini T d'états distingués comme états finaux (ou états terminaux) </a:t>
            </a:r>
          </a:p>
          <a:p>
            <a:pPr marL="571500" indent="-571500" algn="l" rtl="0" eaLnBrk="1" hangingPunct="1"/>
            <a:r>
              <a:rPr lang="fr-FR" sz="1800">
                <a:latin typeface="Times New Roman" pitchFamily="18" charset="0"/>
                <a:cs typeface="Times New Roman" pitchFamily="18" charset="0"/>
              </a:rPr>
              <a:t>Un alphabet  Σ des symboles d'entrée </a:t>
            </a:r>
          </a:p>
          <a:p>
            <a:pPr marL="571500" indent="-571500" algn="l" rtl="0" eaLnBrk="1" hangingPunct="1"/>
            <a:r>
              <a:rPr lang="fr-FR" sz="1800">
                <a:latin typeface="Times New Roman" pitchFamily="18" charset="0"/>
                <a:cs typeface="Times New Roman" pitchFamily="18" charset="0"/>
              </a:rPr>
              <a:t>Une fonction de transition  </a:t>
            </a:r>
            <a:r>
              <a:rPr lang="el-GR" sz="1800">
                <a:latin typeface="Times New Roman" pitchFamily="18" charset="0"/>
                <a:cs typeface="Times New Roman" pitchFamily="18" charset="0"/>
              </a:rPr>
              <a:t>δ</a:t>
            </a:r>
            <a:r>
              <a:rPr lang="fr-FR" sz="1800">
                <a:latin typeface="Times New Roman" pitchFamily="18" charset="0"/>
                <a:cs typeface="Times New Roman" pitchFamily="18" charset="0"/>
              </a:rPr>
              <a:t>: Σ </a:t>
            </a:r>
            <a:r>
              <a:rPr lang="fr-FR" sz="1800">
                <a:latin typeface="Times New Roman" pitchFamily="18" charset="0"/>
                <a:cs typeface="Times New Roman" pitchFamily="18" charset="0"/>
                <a:sym typeface="Symbol" pitchFamily="18" charset="2"/>
              </a:rPr>
              <a:t></a:t>
            </a:r>
            <a:r>
              <a:rPr lang="fr-FR" sz="1800">
                <a:latin typeface="Times New Roman" pitchFamily="18" charset="0"/>
                <a:cs typeface="Times New Roman" pitchFamily="18" charset="0"/>
              </a:rPr>
              <a:t> E </a:t>
            </a:r>
            <a:r>
              <a:rPr lang="fr-FR" sz="1800">
                <a:latin typeface="Times New Roman" pitchFamily="18" charset="0"/>
                <a:cs typeface="Times New Roman" pitchFamily="18" charset="0"/>
                <a:sym typeface="Symbol" pitchFamily="18" charset="2"/>
              </a:rPr>
              <a:t></a:t>
            </a:r>
            <a:r>
              <a:rPr lang="fr-FR" sz="1800">
                <a:latin typeface="Times New Roman" pitchFamily="18" charset="0"/>
                <a:cs typeface="Times New Roman" pitchFamily="18" charset="0"/>
              </a:rPr>
              <a:t> E qui à tout couple formé d'un état et d'un symbole de  fait correspondre un ensemble (éventuellement vide) d'états: </a:t>
            </a:r>
            <a:r>
              <a:rPr lang="el-GR" sz="1800">
                <a:latin typeface="Times New Roman" pitchFamily="18" charset="0"/>
                <a:cs typeface="Times New Roman" pitchFamily="18" charset="0"/>
              </a:rPr>
              <a:t>δ</a:t>
            </a:r>
            <a:r>
              <a:rPr lang="fr-FR" sz="1800">
                <a:latin typeface="Times New Roman" pitchFamily="18" charset="0"/>
                <a:cs typeface="Times New Roman" pitchFamily="18" charset="0"/>
              </a:rPr>
              <a:t>(e</a:t>
            </a:r>
            <a:r>
              <a:rPr lang="fr-FR" sz="1800" baseline="-25000">
                <a:latin typeface="Times New Roman" pitchFamily="18" charset="0"/>
                <a:cs typeface="Times New Roman" pitchFamily="18" charset="0"/>
              </a:rPr>
              <a:t>i</a:t>
            </a:r>
            <a:r>
              <a:rPr lang="fr-FR" sz="1800">
                <a:latin typeface="Times New Roman" pitchFamily="18" charset="0"/>
                <a:cs typeface="Times New Roman" pitchFamily="18" charset="0"/>
              </a:rPr>
              <a:t>,a)={e</a:t>
            </a:r>
            <a:r>
              <a:rPr lang="fr-FR" sz="1800" baseline="-25000">
                <a:latin typeface="Times New Roman" pitchFamily="18" charset="0"/>
                <a:cs typeface="Times New Roman" pitchFamily="18" charset="0"/>
              </a:rPr>
              <a:t>i1</a:t>
            </a:r>
            <a:r>
              <a:rPr lang="fr-FR" sz="1800">
                <a:latin typeface="Times New Roman" pitchFamily="18" charset="0"/>
                <a:cs typeface="Times New Roman" pitchFamily="18" charset="0"/>
              </a:rPr>
              <a:t>,…,e</a:t>
            </a:r>
            <a:r>
              <a:rPr lang="fr-FR" sz="1800" baseline="-25000">
                <a:latin typeface="Times New Roman" pitchFamily="18" charset="0"/>
                <a:cs typeface="Times New Roman" pitchFamily="18" charset="0"/>
              </a:rPr>
              <a:t>in</a:t>
            </a:r>
            <a:r>
              <a:rPr lang="fr-FR" sz="1800">
                <a:latin typeface="Times New Roman" pitchFamily="18" charset="0"/>
                <a:cs typeface="Times New Roman" pitchFamily="18" charset="0"/>
              </a:rPr>
              <a:t>}</a:t>
            </a:r>
            <a:endParaRPr lang="en-US" sz="1800">
              <a:latin typeface="Times New Roman" pitchFamily="18" charset="0"/>
              <a:cs typeface="Times New Roman" pitchFamily="18" charset="0"/>
            </a:endParaRPr>
          </a:p>
          <a:p>
            <a:pPr marL="571500" indent="-571500" algn="l" rtl="0" eaLnBrk="1" hangingPunct="1"/>
            <a:r>
              <a:rPr lang="fr-FR" sz="1800">
                <a:latin typeface="Times New Roman" pitchFamily="18" charset="0"/>
                <a:cs typeface="Times New Roman" pitchFamily="18" charset="0"/>
              </a:rPr>
              <a:t>Les automates sont souvent donnés sous la forme d'un graphe: les états sont les nœuds du graphe et les arcs correspondent à la fonction de transition.</a:t>
            </a:r>
            <a:endParaRPr lang="fr-FR" sz="1800" b="1">
              <a:latin typeface="Times New Roman" pitchFamily="18" charset="0"/>
              <a:cs typeface="Times New Roman" pitchFamily="18" charset="0"/>
            </a:endParaRPr>
          </a:p>
          <a:p>
            <a:pPr marL="571500" indent="-571500" algn="l" rtl="0" eaLnBrk="1" hangingPunct="1">
              <a:buFont typeface="Wingdings" pitchFamily="2" charset="2"/>
              <a:buNone/>
            </a:pPr>
            <a:r>
              <a:rPr lang="fr-FR" sz="1800" b="1">
                <a:latin typeface="Times New Roman" pitchFamily="18" charset="0"/>
                <a:cs typeface="Times New Roman" pitchFamily="18" charset="0"/>
              </a:rPr>
              <a:t>Exemple</a:t>
            </a:r>
          </a:p>
          <a:p>
            <a:pPr marL="571500" indent="-571500" algn="l" rtl="0" eaLnBrk="1" hangingPunct="1">
              <a:buFont typeface="Wingdings" pitchFamily="2" charset="2"/>
              <a:buNone/>
            </a:pPr>
            <a:r>
              <a:rPr lang="fr-FR" sz="1800">
                <a:latin typeface="Times New Roman" pitchFamily="18" charset="0"/>
                <a:cs typeface="Times New Roman" pitchFamily="18" charset="0"/>
              </a:rPr>
              <a:t>Σ={a,b},  E={0,1,2,3}, e</a:t>
            </a:r>
            <a:r>
              <a:rPr lang="fr-FR" sz="1800" baseline="-25000">
                <a:latin typeface="Times New Roman" pitchFamily="18" charset="0"/>
                <a:cs typeface="Times New Roman" pitchFamily="18" charset="0"/>
              </a:rPr>
              <a:t>0</a:t>
            </a:r>
            <a:r>
              <a:rPr lang="fr-FR" sz="1800">
                <a:latin typeface="Times New Roman" pitchFamily="18" charset="0"/>
                <a:cs typeface="Times New Roman" pitchFamily="18" charset="0"/>
              </a:rPr>
              <a:t>=0, T={3}</a:t>
            </a:r>
          </a:p>
          <a:p>
            <a:pPr marL="571500" indent="-571500" algn="l" rtl="0" eaLnBrk="1" hangingPunct="1">
              <a:buFont typeface="Wingdings" pitchFamily="2" charset="2"/>
              <a:buNone/>
            </a:pPr>
            <a:r>
              <a:rPr lang="fr-FR" sz="1800">
                <a:latin typeface="Times New Roman" pitchFamily="18" charset="0"/>
                <a:cs typeface="Times New Roman" pitchFamily="18" charset="0"/>
              </a:rPr>
              <a:t>δ(0,a)={0,1},  δ(0,b)={0}, δ(1,b)={2}, δ(2,b)={3},</a:t>
            </a:r>
          </a:p>
        </p:txBody>
      </p:sp>
      <p:sp>
        <p:nvSpPr>
          <p:cNvPr id="6" name="Rectangle 6"/>
          <p:cNvSpPr>
            <a:spLocks noGrp="1" noChangeArrowheads="1"/>
          </p:cNvSpPr>
          <p:nvPr>
            <p:ph type="sldNum" sz="quarter" idx="12"/>
          </p:nvPr>
        </p:nvSpPr>
        <p:spPr/>
        <p:txBody>
          <a:bodyPr>
            <a:normAutofit/>
          </a:bodyPr>
          <a:lstStyle/>
          <a:p>
            <a:pPr>
              <a:defRPr/>
            </a:pPr>
            <a:fld id="{6528CD74-9FC2-4E45-B23A-8D649A411762}" type="slidenum">
              <a:rPr lang="en-US" altLang="en-US"/>
              <a:pPr>
                <a:defRPr/>
              </a:pPr>
              <a:t>9</a:t>
            </a:fld>
            <a:endParaRPr lang="en-US" altLang="en-US"/>
          </a:p>
        </p:txBody>
      </p:sp>
      <p:sp>
        <p:nvSpPr>
          <p:cNvPr id="11267" name="Espace réservé du numéro de diapositive 5"/>
          <p:cNvSpPr txBox="1">
            <a:spLocks noGrp="1"/>
          </p:cNvSpPr>
          <p:nvPr/>
        </p:nvSpPr>
        <p:spPr bwMode="auto">
          <a:xfrm>
            <a:off x="6553200" y="6243638"/>
            <a:ext cx="2133600" cy="457200"/>
          </a:xfrm>
          <a:prstGeom prst="rect">
            <a:avLst/>
          </a:prstGeom>
          <a:noFill/>
          <a:ln w="9525">
            <a:noFill/>
            <a:miter lim="800000"/>
            <a:headEnd/>
            <a:tailEnd/>
          </a:ln>
        </p:spPr>
        <p:txBody>
          <a:bodyPr anchor="b"/>
          <a:lstStyle/>
          <a:p>
            <a:pPr algn="r">
              <a:spcBef>
                <a:spcPct val="0"/>
              </a:spcBef>
              <a:buClrTx/>
              <a:buSzTx/>
              <a:buFontTx/>
              <a:buNone/>
            </a:pPr>
            <a:fld id="{5729C1F6-FCC6-4FE0-AA7B-CD329EC64110}" type="slidenum">
              <a:rPr lang="ar-SA" altLang="en-US" sz="1200">
                <a:latin typeface="Garamond" pitchFamily="18" charset="0"/>
                <a:cs typeface="Arial" charset="0"/>
              </a:rPr>
              <a:pPr algn="r">
                <a:spcBef>
                  <a:spcPct val="0"/>
                </a:spcBef>
                <a:buClrTx/>
                <a:buSzTx/>
                <a:buFontTx/>
                <a:buNone/>
              </a:pPr>
              <a:t>9</a:t>
            </a:fld>
            <a:endParaRPr lang="en-US" altLang="en-US" sz="1200">
              <a:latin typeface="Garamond" pitchFamily="18" charset="0"/>
              <a:cs typeface="Arial" charset="0"/>
            </a:endParaRPr>
          </a:p>
        </p:txBody>
      </p:sp>
      <p:pic>
        <p:nvPicPr>
          <p:cNvPr id="11270" name="Picture 4"/>
          <p:cNvPicPr>
            <a:picLocks noChangeAspect="1" noChangeArrowheads="1"/>
          </p:cNvPicPr>
          <p:nvPr/>
        </p:nvPicPr>
        <p:blipFill>
          <a:blip r:embed="rId2" cstate="print"/>
          <a:srcRect/>
          <a:stretch>
            <a:fillRect/>
          </a:stretch>
        </p:blipFill>
        <p:spPr bwMode="auto">
          <a:xfrm>
            <a:off x="5651500" y="4508500"/>
            <a:ext cx="3162300" cy="1655763"/>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in">
  <a:themeElements>
    <a:clrScheme name="Urbai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i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i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22936</TotalTime>
  <Words>657</Words>
  <Application>Microsoft Office PowerPoint</Application>
  <PresentationFormat>Affichage à l'écran (4:3)</PresentationFormat>
  <Paragraphs>154</Paragraphs>
  <Slides>11</Slides>
  <Notes>0</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11</vt:i4>
      </vt:variant>
    </vt:vector>
  </HeadingPairs>
  <TitlesOfParts>
    <vt:vector size="21" baseType="lpstr">
      <vt:lpstr>Arial</vt:lpstr>
      <vt:lpstr>Garamond</vt:lpstr>
      <vt:lpstr>Georgia</vt:lpstr>
      <vt:lpstr>Symbol</vt:lpstr>
      <vt:lpstr>Tahoma</vt:lpstr>
      <vt:lpstr>Times New Roman</vt:lpstr>
      <vt:lpstr>Trebuchet MS</vt:lpstr>
      <vt:lpstr>Wingdings</vt:lpstr>
      <vt:lpstr>Wingdings 2</vt:lpstr>
      <vt:lpstr>Urbain</vt:lpstr>
      <vt:lpstr>Chapitre 01:    Analyse Lexicale</vt:lpstr>
      <vt:lpstr>Plan du cours</vt:lpstr>
      <vt:lpstr>Introduction</vt:lpstr>
      <vt:lpstr>Définitions </vt:lpstr>
      <vt:lpstr>Erreurs Lexicales</vt:lpstr>
      <vt:lpstr>Expressions régulières (ER)</vt:lpstr>
      <vt:lpstr>Définitions régulières</vt:lpstr>
      <vt:lpstr>Notations abrégées</vt:lpstr>
      <vt:lpstr>Automates</vt:lpstr>
      <vt:lpstr>Construction d'un AFN à partir d’E.Rs</vt:lpstr>
      <vt:lpstr>Mise en œuvre d'un analyseur lexical</vt:lpstr>
    </vt:vector>
  </TitlesOfParts>
  <Company>meadi.corp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nadjib</dc:creator>
  <cp:lastModifiedBy>noui</cp:lastModifiedBy>
  <cp:revision>266</cp:revision>
  <dcterms:created xsi:type="dcterms:W3CDTF">2010-10-17T19:55:10Z</dcterms:created>
  <dcterms:modified xsi:type="dcterms:W3CDTF">2022-09-25T13:10:55Z</dcterms:modified>
</cp:coreProperties>
</file>