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1" r:id="rId1"/>
  </p:sldMasterIdLst>
  <p:notesMasterIdLst>
    <p:notesMasterId r:id="rId18"/>
  </p:notesMasterIdLst>
  <p:handoutMasterIdLst>
    <p:handoutMasterId r:id="rId19"/>
  </p:handoutMasterIdLst>
  <p:sldIdLst>
    <p:sldId id="324" r:id="rId2"/>
    <p:sldId id="259" r:id="rId3"/>
    <p:sldId id="282" r:id="rId4"/>
    <p:sldId id="365" r:id="rId5"/>
    <p:sldId id="400" r:id="rId6"/>
    <p:sldId id="402" r:id="rId7"/>
    <p:sldId id="398" r:id="rId8"/>
    <p:sldId id="403" r:id="rId9"/>
    <p:sldId id="404" r:id="rId10"/>
    <p:sldId id="416" r:id="rId11"/>
    <p:sldId id="407" r:id="rId12"/>
    <p:sldId id="417" r:id="rId13"/>
    <p:sldId id="418" r:id="rId14"/>
    <p:sldId id="419" r:id="rId15"/>
    <p:sldId id="420" r:id="rId16"/>
    <p:sldId id="313"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6AFE6"/>
    <a:srgbClr val="7EC472"/>
    <a:srgbClr val="E08DF7"/>
    <a:srgbClr val="876CFA"/>
    <a:srgbClr val="A50DB1"/>
    <a:srgbClr val="CC66FF"/>
    <a:srgbClr val="DA70CB"/>
    <a:srgbClr val="211E54"/>
    <a:srgbClr val="509F43"/>
    <a:srgbClr val="C3D6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28" autoAdjust="0"/>
    <p:restoredTop sz="89580" autoAdjust="0"/>
  </p:normalViewPr>
  <p:slideViewPr>
    <p:cSldViewPr>
      <p:cViewPr varScale="1">
        <p:scale>
          <a:sx n="45" d="100"/>
          <a:sy n="45" d="100"/>
        </p:scale>
        <p:origin x="-124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C8B4DDB-AB9D-497A-B6B0-9897134E7211}" type="datetimeFigureOut">
              <a:rPr lang="fr-FR" smtClean="0"/>
              <a:pPr/>
              <a:t>28/02/2023</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24398BF-B79E-4FE7-81B0-58922178FB38}" type="slidenum">
              <a:rPr lang="fr-FR" smtClean="0"/>
              <a:pPr/>
              <a:t>‹N°›</a:t>
            </a:fld>
            <a:endParaRPr lang="fr-FR"/>
          </a:p>
        </p:txBody>
      </p:sp>
    </p:spTree>
    <p:extLst>
      <p:ext uri="{BB962C8B-B14F-4D97-AF65-F5344CB8AC3E}">
        <p14:creationId xmlns:p14="http://schemas.microsoft.com/office/powerpoint/2010/main" val="41347725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751D63-F3B4-4A31-B013-8E1A33140055}" type="datetimeFigureOut">
              <a:rPr lang="fr-FR" smtClean="0"/>
              <a:pPr/>
              <a:t>28/02/2023</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9F8E7E-4CD1-4477-BCE7-EA6BC1CCBF15}" type="slidenum">
              <a:rPr lang="fr-FR" smtClean="0"/>
              <a:pPr/>
              <a:t>‹N°›</a:t>
            </a:fld>
            <a:endParaRPr lang="fr-FR"/>
          </a:p>
        </p:txBody>
      </p:sp>
    </p:spTree>
    <p:extLst>
      <p:ext uri="{BB962C8B-B14F-4D97-AF65-F5344CB8AC3E}">
        <p14:creationId xmlns:p14="http://schemas.microsoft.com/office/powerpoint/2010/main" val="153407481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100" kern="1200" dirty="0" smtClean="0">
                <a:solidFill>
                  <a:schemeClr val="tx1"/>
                </a:solidFill>
                <a:latin typeface="+mn-lt"/>
                <a:ea typeface="+mn-ea"/>
                <a:cs typeface="+mn-cs"/>
              </a:rPr>
              <a:t>Notre travail de recherche s’intitule : les différents mécanismes de contrôle et </a:t>
            </a:r>
            <a:r>
              <a:rPr lang="fr-FR" sz="1100" kern="1200" smtClean="0">
                <a:solidFill>
                  <a:schemeClr val="tx1"/>
                </a:solidFill>
                <a:latin typeface="+mn-lt"/>
                <a:ea typeface="+mn-ea"/>
                <a:cs typeface="+mn-cs"/>
              </a:rPr>
              <a:t>l’ impact </a:t>
            </a:r>
            <a:r>
              <a:rPr lang="fr-FR" sz="1100" kern="1200" dirty="0" smtClean="0">
                <a:solidFill>
                  <a:schemeClr val="tx1"/>
                </a:solidFill>
                <a:latin typeface="+mn-lt"/>
                <a:ea typeface="+mn-ea"/>
                <a:cs typeface="+mn-cs"/>
              </a:rPr>
              <a:t>du phénomène de l’enracinement des dirigeants sur la performance des firmes : cas Français</a:t>
            </a:r>
            <a:endParaRPr lang="fr-FR" sz="11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11</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12</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13</a:t>
            </a:fld>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14</a:t>
            </a:fld>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15</a:t>
            </a:fld>
            <a:endParaRPr 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16</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3</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4</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5</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6</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7</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en-US" sz="1200" b="1" i="0" kern="1200" dirty="0" smtClean="0">
                <a:solidFill>
                  <a:schemeClr val="tx1"/>
                </a:solidFill>
                <a:effectLst/>
                <a:latin typeface="+mn-lt"/>
                <a:ea typeface="+mn-ea"/>
                <a:cs typeface="+mn-cs"/>
              </a:rPr>
              <a:t/>
            </a:r>
            <a:br>
              <a:rPr lang="en-US" sz="1200" b="1" i="0" kern="1200" dirty="0" smtClean="0">
                <a:solidFill>
                  <a:schemeClr val="tx1"/>
                </a:solidFill>
                <a:effectLst/>
                <a:latin typeface="+mn-lt"/>
                <a:ea typeface="+mn-ea"/>
                <a:cs typeface="+mn-cs"/>
              </a:rPr>
            </a:br>
            <a:r>
              <a:rPr lang="en-US" sz="1200" b="1" i="0" kern="1200" dirty="0" smtClean="0">
                <a:solidFill>
                  <a:schemeClr val="tx1"/>
                </a:solidFill>
                <a:effectLst/>
                <a:latin typeface="+mn-lt"/>
                <a:ea typeface="+mn-ea"/>
                <a:cs typeface="+mn-cs"/>
              </a:rPr>
              <a:t>a. Health of employees:</a:t>
            </a:r>
            <a:r>
              <a:rPr lang="en-US" sz="1200" b="0" i="0" kern="1200" dirty="0" smtClean="0">
                <a:solidFill>
                  <a:schemeClr val="tx1"/>
                </a:solidFill>
                <a:effectLst/>
                <a:latin typeface="+mn-lt"/>
                <a:ea typeface="+mn-ea"/>
                <a:cs typeface="+mn-cs"/>
              </a:rPr>
              <a:t> Employees’ health can be assessed based on absenteeism days and medical insurance costs. Identify the ailments that contribute to absenteeism and medical expenses. The preventive measures to bring down the ailments is the first input.</a:t>
            </a:r>
          </a:p>
          <a:p>
            <a:r>
              <a:rPr lang="en-US" sz="1200" b="0" i="0" kern="1200" dirty="0" smtClean="0">
                <a:solidFill>
                  <a:schemeClr val="tx1"/>
                </a:solidFill>
                <a:effectLst/>
                <a:latin typeface="+mn-lt"/>
                <a:ea typeface="+mn-ea"/>
                <a:cs typeface="+mn-cs"/>
              </a:rPr>
              <a:t> </a:t>
            </a:r>
          </a:p>
          <a:p>
            <a:r>
              <a:rPr lang="en-US" sz="1200" b="1" i="0" kern="1200" dirty="0" smtClean="0">
                <a:solidFill>
                  <a:schemeClr val="tx1"/>
                </a:solidFill>
                <a:effectLst/>
                <a:latin typeface="+mn-lt"/>
                <a:ea typeface="+mn-ea"/>
                <a:cs typeface="+mn-cs"/>
              </a:rPr>
              <a:t>b. Skill requirements:</a:t>
            </a:r>
            <a:r>
              <a:rPr lang="en-US" sz="1200" b="0" i="0" kern="1200" dirty="0" smtClean="0">
                <a:solidFill>
                  <a:schemeClr val="tx1"/>
                </a:solidFill>
                <a:effectLst/>
                <a:latin typeface="+mn-lt"/>
                <a:ea typeface="+mn-ea"/>
                <a:cs typeface="+mn-cs"/>
              </a:rPr>
              <a:t> Every </a:t>
            </a:r>
            <a:r>
              <a:rPr lang="en-US" sz="1200" b="0" i="0" kern="1200" dirty="0" err="1" smtClean="0">
                <a:solidFill>
                  <a:schemeClr val="tx1"/>
                </a:solidFill>
                <a:effectLst/>
                <a:latin typeface="+mn-lt"/>
                <a:ea typeface="+mn-ea"/>
                <a:cs typeface="+mn-cs"/>
              </a:rPr>
              <a:t>organisation</a:t>
            </a:r>
            <a:r>
              <a:rPr lang="en-US" sz="1200" b="0" i="0" kern="1200" dirty="0" smtClean="0">
                <a:solidFill>
                  <a:schemeClr val="tx1"/>
                </a:solidFill>
                <a:effectLst/>
                <a:latin typeface="+mn-lt"/>
                <a:ea typeface="+mn-ea"/>
                <a:cs typeface="+mn-cs"/>
              </a:rPr>
              <a:t> knows the skills which are valuable for its business based on the nature of the business and customer profile. Listing and </a:t>
            </a:r>
            <a:r>
              <a:rPr lang="en-US" sz="1200" b="0" i="0" kern="1200" dirty="0" err="1" smtClean="0">
                <a:solidFill>
                  <a:schemeClr val="tx1"/>
                </a:solidFill>
                <a:effectLst/>
                <a:latin typeface="+mn-lt"/>
                <a:ea typeface="+mn-ea"/>
                <a:cs typeface="+mn-cs"/>
              </a:rPr>
              <a:t>prioritising</a:t>
            </a:r>
            <a:r>
              <a:rPr lang="en-US" sz="1200" b="0" i="0" kern="1200" dirty="0" smtClean="0">
                <a:solidFill>
                  <a:schemeClr val="tx1"/>
                </a:solidFill>
                <a:effectLst/>
                <a:latin typeface="+mn-lt"/>
                <a:ea typeface="+mn-ea"/>
                <a:cs typeface="+mn-cs"/>
              </a:rPr>
              <a:t> soft skill requirements is the second input for setting a hobby framework in the </a:t>
            </a:r>
            <a:r>
              <a:rPr lang="en-US" sz="1200" b="0" i="0" kern="1200" dirty="0" err="1" smtClean="0">
                <a:solidFill>
                  <a:schemeClr val="tx1"/>
                </a:solidFill>
                <a:effectLst/>
                <a:latin typeface="+mn-lt"/>
                <a:ea typeface="+mn-ea"/>
                <a:cs typeface="+mn-cs"/>
              </a:rPr>
              <a:t>organisation</a:t>
            </a:r>
            <a:r>
              <a:rPr lang="en-US" sz="1200" b="0" i="0" kern="1200" dirty="0" smtClean="0">
                <a:solidFill>
                  <a:schemeClr val="tx1"/>
                </a:solidFill>
                <a:effectLst/>
                <a:latin typeface="+mn-lt"/>
                <a:ea typeface="+mn-ea"/>
                <a:cs typeface="+mn-cs"/>
              </a:rPr>
              <a:t>.</a:t>
            </a:r>
          </a:p>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8</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9</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20" name="Espace réservé du pied de page 19"/>
          <p:cNvSpPr>
            <a:spLocks noGrp="1"/>
          </p:cNvSpPr>
          <p:nvPr>
            <p:ph type="ftr" sz="quarter" idx="11"/>
          </p:nvPr>
        </p:nvSpPr>
        <p:spPr/>
        <p:txBody>
          <a:bodyPr/>
          <a:lstStyle>
            <a:extLst/>
          </a:lstStyle>
          <a:p>
            <a:endParaRPr kumimoji="0" lang="en-US"/>
          </a:p>
        </p:txBody>
      </p:sp>
      <p:sp>
        <p:nvSpPr>
          <p:cNvPr id="10" name="Espace réservé du numéro de diapositive 9"/>
          <p:cNvSpPr>
            <a:spLocks noGrp="1"/>
          </p:cNvSpPr>
          <p:nvPr>
            <p:ph type="sldNum" sz="quarter" idx="12"/>
          </p:nvPr>
        </p:nvSpPr>
        <p:spPr/>
        <p:txBody>
          <a:bodyPr/>
          <a:lstStyle>
            <a:extLst/>
          </a:lstStyle>
          <a:p>
            <a:fld id="{1271BEBB-3801-4264-8EC0-6F3502F9F436}" type="slidenum">
              <a:rPr lang="en-US" smtClean="0"/>
              <a:pPr/>
              <a:t>‹N°›</a:t>
            </a:fld>
            <a:endParaRPr lang="en-US"/>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9015CC05-7DBF-4C36-8715-269E68FA0049}"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32229A2C-2828-4644-97BC-FD0E9D5CE124}"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E9BFB4EE-2645-4E7A-AD5B-E440053AAE8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FC94D36E-31C8-4F0E-88EF-4E324A780244}" type="slidenum">
              <a:rPr lang="en-US" smtClean="0"/>
              <a:pPr/>
              <a:t>‹N°›</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9BE010EA-B1D4-4EFB-8E5A-B60831539162}"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8" name="Espace réservé du pied de page 7"/>
          <p:cNvSpPr>
            <a:spLocks noGrp="1"/>
          </p:cNvSpPr>
          <p:nvPr>
            <p:ph type="ftr" sz="quarter" idx="11"/>
          </p:nvPr>
        </p:nvSpPr>
        <p:spPr/>
        <p:txBody>
          <a:bodyPr/>
          <a:lstStyle>
            <a:extLst/>
          </a:lstStyle>
          <a:p>
            <a:endParaRPr lang="en-US"/>
          </a:p>
        </p:txBody>
      </p:sp>
      <p:sp>
        <p:nvSpPr>
          <p:cNvPr id="9" name="Espace réservé du numéro de diapositive 8"/>
          <p:cNvSpPr>
            <a:spLocks noGrp="1"/>
          </p:cNvSpPr>
          <p:nvPr>
            <p:ph type="sldNum" sz="quarter" idx="12"/>
          </p:nvPr>
        </p:nvSpPr>
        <p:spPr/>
        <p:txBody>
          <a:bodyPr/>
          <a:lstStyle>
            <a:extLst/>
          </a:lstStyle>
          <a:p>
            <a:fld id="{C7137427-33E8-44C9-976A-D5D69C4A2685}"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endParaRPr lang="en-US"/>
          </a:p>
        </p:txBody>
      </p:sp>
      <p:sp>
        <p:nvSpPr>
          <p:cNvPr id="4" name="Espace réservé du pied de page 3"/>
          <p:cNvSpPr>
            <a:spLocks noGrp="1"/>
          </p:cNvSpPr>
          <p:nvPr>
            <p:ph type="ftr" sz="quarter" idx="11"/>
          </p:nvPr>
        </p:nvSpPr>
        <p:spPr/>
        <p:txBody>
          <a:bodyPr/>
          <a:lstStyle>
            <a:extLst/>
          </a:lstStyle>
          <a:p>
            <a:endParaRPr lang="en-US"/>
          </a:p>
        </p:txBody>
      </p:sp>
      <p:sp>
        <p:nvSpPr>
          <p:cNvPr id="5" name="Espace réservé du numéro de diapositive 4"/>
          <p:cNvSpPr>
            <a:spLocks noGrp="1"/>
          </p:cNvSpPr>
          <p:nvPr>
            <p:ph type="sldNum" sz="quarter" idx="12"/>
          </p:nvPr>
        </p:nvSpPr>
        <p:spPr/>
        <p:txBody>
          <a:bodyPr/>
          <a:lstStyle>
            <a:extLst/>
          </a:lstStyle>
          <a:p>
            <a:fld id="{A8C91651-58B6-44C5-9779-6B9C93167A97}"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endParaRPr lang="en-US"/>
          </a:p>
        </p:txBody>
      </p:sp>
      <p:sp>
        <p:nvSpPr>
          <p:cNvPr id="3" name="Espace réservé du pied de page 2"/>
          <p:cNvSpPr>
            <a:spLocks noGrp="1"/>
          </p:cNvSpPr>
          <p:nvPr>
            <p:ph type="ftr" sz="quarter" idx="11"/>
          </p:nvPr>
        </p:nvSpPr>
        <p:spPr/>
        <p:txBody>
          <a:bodyPr/>
          <a:lstStyle>
            <a:extLst/>
          </a:lstStyle>
          <a:p>
            <a:endParaRPr lang="en-US"/>
          </a:p>
        </p:txBody>
      </p:sp>
      <p:sp>
        <p:nvSpPr>
          <p:cNvPr id="4" name="Espace réservé du numéro de diapositive 3"/>
          <p:cNvSpPr>
            <a:spLocks noGrp="1"/>
          </p:cNvSpPr>
          <p:nvPr>
            <p:ph type="sldNum" sz="quarter" idx="12"/>
          </p:nvPr>
        </p:nvSpPr>
        <p:spPr/>
        <p:txBody>
          <a:bodyPr/>
          <a:lstStyle>
            <a:extLst/>
          </a:lstStyle>
          <a:p>
            <a:fld id="{43C5DBB7-9220-4B82-9DFD-A01A0BA10BA0}" type="slidenum">
              <a:rPr lang="en-US" smtClean="0"/>
              <a:pPr/>
              <a:t>‹N°›</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5C0B3280-FED6-431D-9A48-D3B9CFA2AD9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A4A071D0-BE55-473C-ACB8-668E64497427}" type="slidenum">
              <a:rPr lang="en-US" smtClean="0"/>
              <a:pPr/>
              <a:t>‹N°›</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endParaRPr lang="en-US"/>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980CBF5-DCDD-43B2-8005-9C24C7AE2E13}" type="slidenum">
              <a:rPr lang="en-US" smtClean="0"/>
              <a:pPr/>
              <a:t>‹N°›</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348" y="2143116"/>
            <a:ext cx="7772400" cy="1362075"/>
          </a:xfrm>
        </p:spPr>
        <p:txBody>
          <a:bodyPr>
            <a:normAutofit fontScale="90000"/>
          </a:bodyPr>
          <a:lstStyle/>
          <a:p>
            <a:pPr algn="ctr" rtl="1"/>
            <a:r>
              <a:rPr lang="ar-DZ" dirty="0" smtClean="0">
                <a:latin typeface="Sakkal Majalla" pitchFamily="2" charset="-78"/>
                <a:cs typeface="Sakkal Majalla" pitchFamily="2" charset="-78"/>
              </a:rPr>
              <a:t>بسم الله الرحمان الرحيم</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dirty="0" smtClean="0"/>
              <a:t> </a:t>
            </a:r>
            <a:r>
              <a:rPr lang="ar-DZ" b="0" dirty="0" smtClean="0"/>
              <a:t>( قَالَ رَبِّ اشْرَحْ لِي صَدْرِي </a:t>
            </a:r>
            <a:r>
              <a:rPr lang="ar-DZ" sz="2000" b="0" dirty="0" smtClean="0"/>
              <a:t>(25) </a:t>
            </a:r>
            <a:r>
              <a:rPr lang="ar-DZ" b="0" dirty="0" smtClean="0"/>
              <a:t>وَيَسِّرْ لِي أَمْرِي </a:t>
            </a:r>
            <a:r>
              <a:rPr lang="ar-DZ" sz="2000" b="0" dirty="0" smtClean="0"/>
              <a:t>(26) </a:t>
            </a:r>
            <a:r>
              <a:rPr lang="ar-DZ" b="0" dirty="0" smtClean="0"/>
              <a:t>وَاحْلُلْ عُقْدَةً مِنْ لِسَانِي </a:t>
            </a:r>
            <a:r>
              <a:rPr lang="ar-DZ" sz="2000" b="0" dirty="0" smtClean="0"/>
              <a:t>(27) </a:t>
            </a:r>
            <a:r>
              <a:rPr lang="ar-DZ" b="0" dirty="0" smtClean="0"/>
              <a:t>يَفْقَهُوا قَوْلِي </a:t>
            </a:r>
            <a:r>
              <a:rPr lang="ar-DZ" sz="2000" b="0" dirty="0" smtClean="0"/>
              <a:t>(28) </a:t>
            </a:r>
            <a:r>
              <a:rPr lang="ar-DZ" b="0" dirty="0" smtClean="0"/>
              <a:t>) صدق الله العظيم  </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b="0" dirty="0" smtClean="0"/>
              <a:t>  </a:t>
            </a:r>
            <a:r>
              <a:rPr lang="ar-DZ" sz="2800" b="0" smtClean="0"/>
              <a:t>سورة طه</a:t>
            </a:r>
            <a:endParaRPr lang="fr-FR" sz="2800" dirty="0">
              <a:latin typeface="Sakkal Majalla" pitchFamily="2" charset="-78"/>
              <a:cs typeface="Sakkal Majalla" pitchFamily="2" charset="-78"/>
            </a:endParaRPr>
          </a:p>
        </p:txBody>
      </p:sp>
      <p:sp>
        <p:nvSpPr>
          <p:cNvPr id="4" name="Espace réservé du numéro de diapositive 3"/>
          <p:cNvSpPr>
            <a:spLocks noGrp="1"/>
          </p:cNvSpPr>
          <p:nvPr>
            <p:ph type="sldNum" sz="quarter" idx="12"/>
          </p:nvPr>
        </p:nvSpPr>
        <p:spPr/>
        <p:txBody>
          <a:bodyPr/>
          <a:lstStyle/>
          <a:p>
            <a:fld id="{FC94D36E-31C8-4F0E-88EF-4E324A780244}"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10</a:t>
            </a:fld>
            <a:endParaRPr lang="en-US" dirty="0">
              <a:solidFill>
                <a:schemeClr val="accent4">
                  <a:lumMod val="10000"/>
                </a:schemeClr>
              </a:solidFill>
            </a:endParaRPr>
          </a:p>
        </p:txBody>
      </p:sp>
      <p:sp>
        <p:nvSpPr>
          <p:cNvPr id="14" name="Arrondir un rectangle avec un coin diagonal 13"/>
          <p:cNvSpPr/>
          <p:nvPr/>
        </p:nvSpPr>
        <p:spPr>
          <a:xfrm>
            <a:off x="506780" y="161706"/>
            <a:ext cx="8215370" cy="830733"/>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smtClean="0">
                <a:solidFill>
                  <a:schemeClr val="tx1"/>
                </a:solidFill>
              </a:rPr>
              <a:t> Types of HR </a:t>
            </a:r>
            <a:r>
              <a:rPr lang="fr-FR" sz="2800" b="1" dirty="0" err="1">
                <a:solidFill>
                  <a:schemeClr val="tx1"/>
                </a:solidFill>
              </a:rPr>
              <a:t>skills</a:t>
            </a:r>
            <a:r>
              <a:rPr lang="en-US" sz="2800" b="1" dirty="0" smtClean="0">
                <a:solidFill>
                  <a:schemeClr val="tx1"/>
                </a:solidFill>
              </a:rPr>
              <a:t>.</a:t>
            </a:r>
            <a:endParaRPr lang="ar-DZ" sz="2800" b="1" dirty="0" smtClean="0">
              <a:solidFill>
                <a:schemeClr val="tx1"/>
              </a:solidFill>
            </a:endParaRPr>
          </a:p>
        </p:txBody>
      </p:sp>
      <p:sp>
        <p:nvSpPr>
          <p:cNvPr id="2" name="Rectangle 1"/>
          <p:cNvSpPr/>
          <p:nvPr/>
        </p:nvSpPr>
        <p:spPr>
          <a:xfrm>
            <a:off x="323529" y="2204864"/>
            <a:ext cx="3819844" cy="4392488"/>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a:solidFill>
                  <a:schemeClr val="tx1"/>
                </a:solidFill>
              </a:rPr>
              <a:t>are technical competencies employees learn through school or on-the-job training specifically for their current position in the workplace. For example, working as an accountant requires an employee to be able to </a:t>
            </a:r>
            <a:r>
              <a:rPr lang="en-US" sz="2400" dirty="0" err="1">
                <a:solidFill>
                  <a:schemeClr val="tx1"/>
                </a:solidFill>
              </a:rPr>
              <a:t>analyse</a:t>
            </a:r>
            <a:r>
              <a:rPr lang="en-US" sz="2400" dirty="0">
                <a:solidFill>
                  <a:schemeClr val="tx1"/>
                </a:solidFill>
              </a:rPr>
              <a:t> financial data, draft accurate reports, manage payroll and so on.</a:t>
            </a:r>
            <a:endParaRPr lang="fr-FR" sz="2400" dirty="0">
              <a:solidFill>
                <a:schemeClr val="tx1"/>
              </a:solidFill>
            </a:endParaRPr>
          </a:p>
        </p:txBody>
      </p:sp>
      <p:sp>
        <p:nvSpPr>
          <p:cNvPr id="6" name="Rectangle 5"/>
          <p:cNvSpPr/>
          <p:nvPr/>
        </p:nvSpPr>
        <p:spPr>
          <a:xfrm>
            <a:off x="4614465" y="2174396"/>
            <a:ext cx="4107685" cy="4392488"/>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a:solidFill>
                  <a:schemeClr val="tx1"/>
                </a:solidFill>
              </a:rPr>
              <a:t>are positive traits that tend to develop indirectly over time and may or may not be helpful in the employee’s position. They can be difficult to objectively measure or quantify. Since they don’t correspond to any particular position, they can prove beneficial to several at once. So, for example, someone with good communication skills can excel in group settings</a:t>
            </a:r>
            <a:endParaRPr lang="fr-FR" sz="2400" dirty="0">
              <a:solidFill>
                <a:schemeClr val="tx1"/>
              </a:solidFill>
            </a:endParaRPr>
          </a:p>
        </p:txBody>
      </p:sp>
      <p:sp>
        <p:nvSpPr>
          <p:cNvPr id="3" name="Ellipse 2"/>
          <p:cNvSpPr/>
          <p:nvPr/>
        </p:nvSpPr>
        <p:spPr>
          <a:xfrm>
            <a:off x="642910" y="1213677"/>
            <a:ext cx="3137002"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t>Hard </a:t>
            </a:r>
            <a:r>
              <a:rPr lang="fr-FR" sz="2400" b="1" dirty="0" err="1"/>
              <a:t>skills</a:t>
            </a:r>
            <a:endParaRPr lang="fr-FR" sz="2400" b="1" dirty="0"/>
          </a:p>
        </p:txBody>
      </p:sp>
      <p:sp>
        <p:nvSpPr>
          <p:cNvPr id="8" name="Ellipse 7"/>
          <p:cNvSpPr/>
          <p:nvPr/>
        </p:nvSpPr>
        <p:spPr>
          <a:xfrm>
            <a:off x="5222590" y="1185704"/>
            <a:ext cx="3137002"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t>Soft </a:t>
            </a:r>
            <a:r>
              <a:rPr lang="fr-FR" sz="2400" b="1" dirty="0" err="1"/>
              <a:t>skills</a:t>
            </a:r>
            <a:endParaRPr lang="fr-FR" sz="2400" b="1" dirty="0"/>
          </a:p>
        </p:txBody>
      </p:sp>
    </p:spTree>
    <p:extLst>
      <p:ext uri="{BB962C8B-B14F-4D97-AF65-F5344CB8AC3E}">
        <p14:creationId xmlns:p14="http://schemas.microsoft.com/office/powerpoint/2010/main" val="2824340331"/>
      </p:ext>
    </p:extLst>
  </p:cSld>
  <p:clrMapOvr>
    <a:masterClrMapping/>
  </p:clrMapOvr>
  <p:transition spd="slow">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11</a:t>
            </a:fld>
            <a:endParaRPr lang="en-US" dirty="0">
              <a:solidFill>
                <a:schemeClr val="accent4">
                  <a:lumMod val="10000"/>
                </a:schemeClr>
              </a:solidFill>
            </a:endParaRPr>
          </a:p>
        </p:txBody>
      </p:sp>
      <p:sp>
        <p:nvSpPr>
          <p:cNvPr id="4" name="Nuage 3"/>
          <p:cNvSpPr/>
          <p:nvPr/>
        </p:nvSpPr>
        <p:spPr>
          <a:xfrm>
            <a:off x="1643042" y="357166"/>
            <a:ext cx="5929354" cy="1188163"/>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tx1"/>
                </a:solidFill>
              </a:rPr>
              <a:t>Soft </a:t>
            </a:r>
            <a:r>
              <a:rPr lang="fr-FR" sz="2800" b="1" dirty="0" err="1">
                <a:solidFill>
                  <a:schemeClr val="tx1"/>
                </a:solidFill>
              </a:rPr>
              <a:t>Skills</a:t>
            </a:r>
            <a:r>
              <a:rPr lang="fr-FR" sz="2800" b="1" dirty="0">
                <a:solidFill>
                  <a:schemeClr val="tx1"/>
                </a:solidFill>
              </a:rPr>
              <a:t> </a:t>
            </a:r>
            <a:r>
              <a:rPr lang="fr-FR" sz="2800" b="1" dirty="0" err="1">
                <a:solidFill>
                  <a:schemeClr val="tx1"/>
                </a:solidFill>
              </a:rPr>
              <a:t>Examples</a:t>
            </a:r>
            <a:endParaRPr lang="fr-FR" sz="2800" b="1" dirty="0">
              <a:solidFill>
                <a:schemeClr val="tx1"/>
              </a:solidFill>
            </a:endParaRPr>
          </a:p>
        </p:txBody>
      </p:sp>
      <p:sp>
        <p:nvSpPr>
          <p:cNvPr id="14" name="Arrondir un rectangle avec un coin diagonal 13"/>
          <p:cNvSpPr/>
          <p:nvPr/>
        </p:nvSpPr>
        <p:spPr>
          <a:xfrm>
            <a:off x="500034" y="1772816"/>
            <a:ext cx="8215370" cy="508518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smtClean="0">
                <a:solidFill>
                  <a:schemeClr val="tx1"/>
                </a:solidFill>
              </a:rPr>
              <a:t>	</a:t>
            </a:r>
            <a:r>
              <a:rPr lang="en-US" sz="2400" dirty="0">
                <a:solidFill>
                  <a:schemeClr val="tx1"/>
                </a:solidFill>
              </a:rPr>
              <a:t>Some examples of soft skills include:</a:t>
            </a:r>
          </a:p>
          <a:p>
            <a:r>
              <a:rPr lang="en-US" sz="2400" dirty="0">
                <a:solidFill>
                  <a:schemeClr val="tx1"/>
                </a:solidFill>
              </a:rPr>
              <a:t>Creativity </a:t>
            </a:r>
          </a:p>
          <a:p>
            <a:r>
              <a:rPr lang="en-US" sz="2400" dirty="0">
                <a:solidFill>
                  <a:schemeClr val="tx1"/>
                </a:solidFill>
              </a:rPr>
              <a:t>Teamwork</a:t>
            </a:r>
          </a:p>
          <a:p>
            <a:r>
              <a:rPr lang="en-US" sz="2400" dirty="0">
                <a:solidFill>
                  <a:schemeClr val="tx1"/>
                </a:solidFill>
              </a:rPr>
              <a:t>Persuasiveness</a:t>
            </a:r>
          </a:p>
          <a:p>
            <a:r>
              <a:rPr lang="en-US" sz="2400" dirty="0">
                <a:solidFill>
                  <a:schemeClr val="tx1"/>
                </a:solidFill>
              </a:rPr>
              <a:t>Time management</a:t>
            </a:r>
          </a:p>
          <a:p>
            <a:r>
              <a:rPr lang="en-US" sz="2400" dirty="0" err="1">
                <a:solidFill>
                  <a:schemeClr val="tx1"/>
                </a:solidFill>
              </a:rPr>
              <a:t>Organisation</a:t>
            </a:r>
            <a:endParaRPr lang="en-US" sz="2400" dirty="0">
              <a:solidFill>
                <a:schemeClr val="tx1"/>
              </a:solidFill>
            </a:endParaRPr>
          </a:p>
          <a:p>
            <a:r>
              <a:rPr lang="en-US" sz="2400" dirty="0">
                <a:solidFill>
                  <a:schemeClr val="tx1"/>
                </a:solidFill>
              </a:rPr>
              <a:t>Communication</a:t>
            </a:r>
          </a:p>
          <a:p>
            <a:r>
              <a:rPr lang="en-US" sz="2400" dirty="0">
                <a:solidFill>
                  <a:schemeClr val="tx1"/>
                </a:solidFill>
              </a:rPr>
              <a:t>Patience</a:t>
            </a:r>
          </a:p>
          <a:p>
            <a:r>
              <a:rPr lang="en-US" sz="2400" dirty="0">
                <a:solidFill>
                  <a:schemeClr val="tx1"/>
                </a:solidFill>
              </a:rPr>
              <a:t>Multitasking</a:t>
            </a:r>
          </a:p>
          <a:p>
            <a:r>
              <a:rPr lang="en-US" sz="2400" dirty="0">
                <a:solidFill>
                  <a:schemeClr val="tx1"/>
                </a:solidFill>
              </a:rPr>
              <a:t>Problem solving</a:t>
            </a:r>
          </a:p>
          <a:p>
            <a:r>
              <a:rPr lang="en-US" sz="2400" dirty="0">
                <a:solidFill>
                  <a:schemeClr val="tx1"/>
                </a:solidFill>
              </a:rPr>
              <a:t>Empathy</a:t>
            </a:r>
          </a:p>
          <a:p>
            <a:r>
              <a:rPr lang="en-US" sz="2400" dirty="0">
                <a:solidFill>
                  <a:schemeClr val="tx1"/>
                </a:solidFill>
              </a:rPr>
              <a:t>Perception</a:t>
            </a:r>
          </a:p>
        </p:txBody>
      </p:sp>
    </p:spTree>
    <p:extLst>
      <p:ext uri="{BB962C8B-B14F-4D97-AF65-F5344CB8AC3E}">
        <p14:creationId xmlns:p14="http://schemas.microsoft.com/office/powerpoint/2010/main" val="1292438584"/>
      </p:ext>
    </p:extLst>
  </p:cSld>
  <p:clrMapOvr>
    <a:masterClrMapping/>
  </p:clrMapOvr>
  <p:transition spd="slow">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12</a:t>
            </a:fld>
            <a:endParaRPr lang="en-US" dirty="0">
              <a:solidFill>
                <a:schemeClr val="accent4">
                  <a:lumMod val="10000"/>
                </a:schemeClr>
              </a:solidFill>
            </a:endParaRPr>
          </a:p>
        </p:txBody>
      </p:sp>
      <p:sp>
        <p:nvSpPr>
          <p:cNvPr id="4" name="Nuage 3"/>
          <p:cNvSpPr/>
          <p:nvPr/>
        </p:nvSpPr>
        <p:spPr>
          <a:xfrm>
            <a:off x="1643042" y="357166"/>
            <a:ext cx="5929354" cy="1188163"/>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smtClean="0">
                <a:solidFill>
                  <a:schemeClr val="tx1"/>
                </a:solidFill>
              </a:rPr>
              <a:t>Hard </a:t>
            </a:r>
            <a:r>
              <a:rPr lang="fr-FR" sz="2800" b="1" dirty="0" err="1">
                <a:solidFill>
                  <a:schemeClr val="tx1"/>
                </a:solidFill>
              </a:rPr>
              <a:t>Skills</a:t>
            </a:r>
            <a:r>
              <a:rPr lang="fr-FR" sz="2800" b="1" dirty="0">
                <a:solidFill>
                  <a:schemeClr val="tx1"/>
                </a:solidFill>
              </a:rPr>
              <a:t> </a:t>
            </a:r>
            <a:r>
              <a:rPr lang="fr-FR" sz="2800" b="1" dirty="0" err="1">
                <a:solidFill>
                  <a:schemeClr val="tx1"/>
                </a:solidFill>
              </a:rPr>
              <a:t>Examples</a:t>
            </a:r>
            <a:endParaRPr lang="fr-FR" sz="2800" b="1" dirty="0">
              <a:solidFill>
                <a:schemeClr val="tx1"/>
              </a:solidFill>
            </a:endParaRPr>
          </a:p>
        </p:txBody>
      </p:sp>
      <p:sp>
        <p:nvSpPr>
          <p:cNvPr id="14" name="Arrondir un rectangle avec un coin diagonal 13"/>
          <p:cNvSpPr/>
          <p:nvPr/>
        </p:nvSpPr>
        <p:spPr>
          <a:xfrm>
            <a:off x="500034" y="1772816"/>
            <a:ext cx="8215370" cy="4824536"/>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a:solidFill>
                  <a:schemeClr val="tx1"/>
                </a:solidFill>
              </a:rPr>
              <a:t>	</a:t>
            </a:r>
            <a:r>
              <a:rPr lang="en-US" sz="2400" dirty="0" smtClean="0">
                <a:solidFill>
                  <a:schemeClr val="tx1"/>
                </a:solidFill>
              </a:rPr>
              <a:t>Examples </a:t>
            </a:r>
            <a:r>
              <a:rPr lang="en-US" sz="2400" dirty="0">
                <a:solidFill>
                  <a:schemeClr val="tx1"/>
                </a:solidFill>
              </a:rPr>
              <a:t>of hard skills include:</a:t>
            </a:r>
          </a:p>
          <a:p>
            <a:r>
              <a:rPr lang="en-US" sz="2400" dirty="0">
                <a:solidFill>
                  <a:schemeClr val="tx1"/>
                </a:solidFill>
              </a:rPr>
              <a:t>Bookkeeping</a:t>
            </a:r>
          </a:p>
          <a:p>
            <a:r>
              <a:rPr lang="en-US" sz="2400" dirty="0">
                <a:solidFill>
                  <a:schemeClr val="tx1"/>
                </a:solidFill>
              </a:rPr>
              <a:t>Learning a different language</a:t>
            </a:r>
          </a:p>
          <a:p>
            <a:r>
              <a:rPr lang="en-US" sz="2400" dirty="0">
                <a:solidFill>
                  <a:schemeClr val="tx1"/>
                </a:solidFill>
              </a:rPr>
              <a:t>Sales techniques</a:t>
            </a:r>
          </a:p>
          <a:p>
            <a:r>
              <a:rPr lang="en-US" sz="2400" dirty="0">
                <a:solidFill>
                  <a:schemeClr val="tx1"/>
                </a:solidFill>
              </a:rPr>
              <a:t>Software </a:t>
            </a:r>
            <a:r>
              <a:rPr lang="en-US" sz="2400" dirty="0" err="1">
                <a:solidFill>
                  <a:schemeClr val="tx1"/>
                </a:solidFill>
              </a:rPr>
              <a:t>programme</a:t>
            </a:r>
            <a:r>
              <a:rPr lang="en-US" sz="2400" dirty="0">
                <a:solidFill>
                  <a:schemeClr val="tx1"/>
                </a:solidFill>
              </a:rPr>
              <a:t> operation</a:t>
            </a:r>
          </a:p>
          <a:p>
            <a:r>
              <a:rPr lang="en-US" sz="2400" dirty="0">
                <a:solidFill>
                  <a:schemeClr val="tx1"/>
                </a:solidFill>
              </a:rPr>
              <a:t>A degree or certification</a:t>
            </a:r>
          </a:p>
          <a:p>
            <a:r>
              <a:rPr lang="en-US" sz="2400" dirty="0" err="1">
                <a:solidFill>
                  <a:schemeClr val="tx1"/>
                </a:solidFill>
              </a:rPr>
              <a:t>Analysing</a:t>
            </a:r>
            <a:r>
              <a:rPr lang="en-US" sz="2400" dirty="0">
                <a:solidFill>
                  <a:schemeClr val="tx1"/>
                </a:solidFill>
              </a:rPr>
              <a:t> financial reports</a:t>
            </a:r>
          </a:p>
          <a:p>
            <a:r>
              <a:rPr lang="en-US" sz="2400" dirty="0">
                <a:solidFill>
                  <a:schemeClr val="tx1"/>
                </a:solidFill>
              </a:rPr>
              <a:t>Coding</a:t>
            </a:r>
          </a:p>
          <a:p>
            <a:r>
              <a:rPr lang="en-US" sz="2400" dirty="0">
                <a:solidFill>
                  <a:schemeClr val="tx1"/>
                </a:solidFill>
              </a:rPr>
              <a:t>Proficiency with heavy machinery</a:t>
            </a:r>
          </a:p>
        </p:txBody>
      </p:sp>
    </p:spTree>
    <p:extLst>
      <p:ext uri="{BB962C8B-B14F-4D97-AF65-F5344CB8AC3E}">
        <p14:creationId xmlns:p14="http://schemas.microsoft.com/office/powerpoint/2010/main" val="1512180847"/>
      </p:ext>
    </p:extLst>
  </p:cSld>
  <p:clrMapOvr>
    <a:masterClrMapping/>
  </p:clrMapOvr>
  <p:transition spd="slow">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13</a:t>
            </a:fld>
            <a:endParaRPr lang="en-US" dirty="0">
              <a:solidFill>
                <a:schemeClr val="accent4">
                  <a:lumMod val="10000"/>
                </a:schemeClr>
              </a:solidFill>
            </a:endParaRPr>
          </a:p>
        </p:txBody>
      </p:sp>
      <p:sp>
        <p:nvSpPr>
          <p:cNvPr id="14" name="Arrondir un rectangle avec un coin diagonal 13"/>
          <p:cNvSpPr/>
          <p:nvPr/>
        </p:nvSpPr>
        <p:spPr>
          <a:xfrm>
            <a:off x="506780" y="161706"/>
            <a:ext cx="8215370" cy="830733"/>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smtClean="0">
                <a:solidFill>
                  <a:schemeClr val="tx1"/>
                </a:solidFill>
              </a:rPr>
              <a:t>Importance of HR </a:t>
            </a:r>
            <a:r>
              <a:rPr lang="fr-FR" sz="2800" b="1" dirty="0" err="1">
                <a:solidFill>
                  <a:schemeClr val="tx1"/>
                </a:solidFill>
              </a:rPr>
              <a:t>skills</a:t>
            </a:r>
            <a:r>
              <a:rPr lang="en-US" sz="2800" b="1" dirty="0" smtClean="0">
                <a:solidFill>
                  <a:schemeClr val="tx1"/>
                </a:solidFill>
              </a:rPr>
              <a:t>.</a:t>
            </a:r>
            <a:endParaRPr lang="ar-DZ" sz="2800" b="1" dirty="0" smtClean="0">
              <a:solidFill>
                <a:schemeClr val="tx1"/>
              </a:solidFill>
            </a:endParaRPr>
          </a:p>
        </p:txBody>
      </p:sp>
      <p:sp>
        <p:nvSpPr>
          <p:cNvPr id="2" name="Rectangle 1"/>
          <p:cNvSpPr/>
          <p:nvPr/>
        </p:nvSpPr>
        <p:spPr>
          <a:xfrm>
            <a:off x="323529" y="2204864"/>
            <a:ext cx="3819844" cy="4464496"/>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a:solidFill>
                  <a:schemeClr val="tx1"/>
                </a:solidFill>
              </a:rPr>
              <a:t>are necessary for the workplace because they enable your business to provide a product or service. Employees without these proficiencies can’t be expected to perform well in your field. For example, a salesperson who can’t sell or a chef who can’t cook can bring operations to a halt. </a:t>
            </a:r>
            <a:endParaRPr lang="fr-FR" sz="2400" dirty="0">
              <a:solidFill>
                <a:schemeClr val="tx1"/>
              </a:solidFill>
            </a:endParaRPr>
          </a:p>
        </p:txBody>
      </p:sp>
      <p:sp>
        <p:nvSpPr>
          <p:cNvPr id="6" name="Rectangle 5"/>
          <p:cNvSpPr/>
          <p:nvPr/>
        </p:nvSpPr>
        <p:spPr>
          <a:xfrm>
            <a:off x="4614465" y="2174396"/>
            <a:ext cx="4107685" cy="4494964"/>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a:solidFill>
                  <a:schemeClr val="tx1"/>
                </a:solidFill>
              </a:rPr>
              <a:t>are essential in the workplace because they influence how well employees get along with their peers. Additionally, they allow employees to conceive unconventional solutions to problems associated with their roles that training may not have prepared them for. Solving tough problems with soft skills like teamwork and creativity can be quite beneficial.</a:t>
            </a:r>
            <a:endParaRPr lang="fr-FR" sz="2400" dirty="0">
              <a:solidFill>
                <a:schemeClr val="tx1"/>
              </a:solidFill>
            </a:endParaRPr>
          </a:p>
        </p:txBody>
      </p:sp>
      <p:sp>
        <p:nvSpPr>
          <p:cNvPr id="3" name="Ellipse 2"/>
          <p:cNvSpPr/>
          <p:nvPr/>
        </p:nvSpPr>
        <p:spPr>
          <a:xfrm>
            <a:off x="642910" y="1213677"/>
            <a:ext cx="3137002"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t>Hard </a:t>
            </a:r>
            <a:r>
              <a:rPr lang="fr-FR" sz="2400" b="1" dirty="0" err="1"/>
              <a:t>skills</a:t>
            </a:r>
            <a:endParaRPr lang="fr-FR" sz="2400" b="1" dirty="0"/>
          </a:p>
        </p:txBody>
      </p:sp>
      <p:sp>
        <p:nvSpPr>
          <p:cNvPr id="8" name="Ellipse 7"/>
          <p:cNvSpPr/>
          <p:nvPr/>
        </p:nvSpPr>
        <p:spPr>
          <a:xfrm>
            <a:off x="5222590" y="1185704"/>
            <a:ext cx="3137002"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t>Soft </a:t>
            </a:r>
            <a:r>
              <a:rPr lang="fr-FR" sz="2400" b="1" dirty="0" err="1"/>
              <a:t>skills</a:t>
            </a:r>
            <a:endParaRPr lang="fr-FR" sz="2400" b="1" dirty="0"/>
          </a:p>
        </p:txBody>
      </p:sp>
    </p:spTree>
    <p:extLst>
      <p:ext uri="{BB962C8B-B14F-4D97-AF65-F5344CB8AC3E}">
        <p14:creationId xmlns:p14="http://schemas.microsoft.com/office/powerpoint/2010/main" val="1657426093"/>
      </p:ext>
    </p:extLst>
  </p:cSld>
  <p:clrMapOvr>
    <a:masterClrMapping/>
  </p:clrMapOvr>
  <p:transition spd="slow">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14</a:t>
            </a:fld>
            <a:endParaRPr lang="en-US" dirty="0">
              <a:solidFill>
                <a:schemeClr val="accent4">
                  <a:lumMod val="10000"/>
                </a:schemeClr>
              </a:solidFill>
            </a:endParaRPr>
          </a:p>
        </p:txBody>
      </p:sp>
      <p:sp>
        <p:nvSpPr>
          <p:cNvPr id="14" name="Arrondir un rectangle avec un coin diagonal 13"/>
          <p:cNvSpPr/>
          <p:nvPr/>
        </p:nvSpPr>
        <p:spPr>
          <a:xfrm>
            <a:off x="506780" y="161706"/>
            <a:ext cx="8215370" cy="830733"/>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err="1" smtClean="0">
                <a:solidFill>
                  <a:schemeClr val="tx1"/>
                </a:solidFill>
              </a:rPr>
              <a:t>Difference</a:t>
            </a:r>
            <a:r>
              <a:rPr lang="fr-FR" sz="2800" b="1" dirty="0" smtClean="0">
                <a:solidFill>
                  <a:schemeClr val="tx1"/>
                </a:solidFill>
              </a:rPr>
              <a:t> </a:t>
            </a:r>
            <a:r>
              <a:rPr lang="fr-FR" sz="2800" b="1" dirty="0" err="1" smtClean="0">
                <a:solidFill>
                  <a:schemeClr val="tx1"/>
                </a:solidFill>
              </a:rPr>
              <a:t>between</a:t>
            </a:r>
            <a:r>
              <a:rPr lang="fr-FR" sz="2800" b="1" dirty="0" smtClean="0">
                <a:solidFill>
                  <a:schemeClr val="tx1"/>
                </a:solidFill>
              </a:rPr>
              <a:t> hard ans soft </a:t>
            </a:r>
            <a:r>
              <a:rPr lang="fr-FR" sz="2800" b="1" dirty="0" err="1" smtClean="0">
                <a:solidFill>
                  <a:schemeClr val="tx1"/>
                </a:solidFill>
              </a:rPr>
              <a:t>skills</a:t>
            </a:r>
            <a:r>
              <a:rPr lang="fr-FR" sz="2800" b="1" dirty="0" smtClean="0">
                <a:solidFill>
                  <a:schemeClr val="tx1"/>
                </a:solidFill>
              </a:rPr>
              <a:t> </a:t>
            </a:r>
            <a:r>
              <a:rPr lang="en-US" sz="2800" b="1" dirty="0" smtClean="0">
                <a:solidFill>
                  <a:schemeClr val="tx1"/>
                </a:solidFill>
              </a:rPr>
              <a:t>.</a:t>
            </a:r>
            <a:endParaRPr lang="ar-DZ" sz="2800" b="1" dirty="0" smtClean="0">
              <a:solidFill>
                <a:schemeClr val="tx1"/>
              </a:solidFill>
            </a:endParaRPr>
          </a:p>
        </p:txBody>
      </p:sp>
      <p:sp>
        <p:nvSpPr>
          <p:cNvPr id="2" name="Rectangle 1"/>
          <p:cNvSpPr/>
          <p:nvPr/>
        </p:nvSpPr>
        <p:spPr>
          <a:xfrm>
            <a:off x="323529" y="2204864"/>
            <a:ext cx="3819844" cy="4464496"/>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a:solidFill>
                  <a:schemeClr val="tx1"/>
                </a:solidFill>
              </a:rPr>
              <a:t>are the learned technical proficiencies employees need to perform their jobs. They form the backbone of a company, ensuring it can consistently produce goods and services.</a:t>
            </a:r>
            <a:endParaRPr lang="fr-FR" sz="2400" dirty="0">
              <a:solidFill>
                <a:schemeClr val="tx1"/>
              </a:solidFill>
            </a:endParaRPr>
          </a:p>
        </p:txBody>
      </p:sp>
      <p:sp>
        <p:nvSpPr>
          <p:cNvPr id="6" name="Rectangle 5"/>
          <p:cNvSpPr/>
          <p:nvPr/>
        </p:nvSpPr>
        <p:spPr>
          <a:xfrm>
            <a:off x="4614465" y="2174396"/>
            <a:ext cx="4107685" cy="4494964"/>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a:solidFill>
                  <a:schemeClr val="tx1"/>
                </a:solidFill>
              </a:rPr>
              <a:t>are an employee's characteristics that emerge naturally due to past experiences. Not every soft skill is relevant to every position, but when they align with an employee’s regular responsibilities, it helps produce higher quality results</a:t>
            </a:r>
            <a:endParaRPr lang="fr-FR" sz="2400" dirty="0">
              <a:solidFill>
                <a:schemeClr val="tx1"/>
              </a:solidFill>
            </a:endParaRPr>
          </a:p>
        </p:txBody>
      </p:sp>
      <p:sp>
        <p:nvSpPr>
          <p:cNvPr id="3" name="Ellipse 2"/>
          <p:cNvSpPr/>
          <p:nvPr/>
        </p:nvSpPr>
        <p:spPr>
          <a:xfrm>
            <a:off x="642910" y="1213677"/>
            <a:ext cx="3137002"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t>Hard </a:t>
            </a:r>
            <a:r>
              <a:rPr lang="fr-FR" sz="2400" b="1" dirty="0" err="1"/>
              <a:t>skills</a:t>
            </a:r>
            <a:endParaRPr lang="fr-FR" sz="2400" b="1" dirty="0"/>
          </a:p>
        </p:txBody>
      </p:sp>
      <p:sp>
        <p:nvSpPr>
          <p:cNvPr id="8" name="Ellipse 7"/>
          <p:cNvSpPr/>
          <p:nvPr/>
        </p:nvSpPr>
        <p:spPr>
          <a:xfrm>
            <a:off x="5222590" y="1185704"/>
            <a:ext cx="3137002"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t>Soft </a:t>
            </a:r>
            <a:r>
              <a:rPr lang="fr-FR" sz="2400" b="1" dirty="0" err="1"/>
              <a:t>skills</a:t>
            </a:r>
            <a:endParaRPr lang="fr-FR" sz="2400" b="1" dirty="0"/>
          </a:p>
        </p:txBody>
      </p:sp>
    </p:spTree>
    <p:extLst>
      <p:ext uri="{BB962C8B-B14F-4D97-AF65-F5344CB8AC3E}">
        <p14:creationId xmlns:p14="http://schemas.microsoft.com/office/powerpoint/2010/main" val="240250066"/>
      </p:ext>
    </p:extLst>
  </p:cSld>
  <p:clrMapOvr>
    <a:masterClrMapping/>
  </p:clrMapOvr>
  <p:transition spd="slow">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15</a:t>
            </a:fld>
            <a:endParaRPr lang="en-US" dirty="0">
              <a:solidFill>
                <a:schemeClr val="accent4">
                  <a:lumMod val="10000"/>
                </a:schemeClr>
              </a:solidFill>
            </a:endParaRP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3999"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00881423"/>
      </p:ext>
    </p:extLst>
  </p:cSld>
  <p:clrMapOvr>
    <a:masterClrMapping/>
  </p:clrMapOvr>
  <p:transition spd="slow">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 name="WordArt 21"/>
          <p:cNvSpPr>
            <a:spLocks noChangeArrowheads="1" noChangeShapeType="1" noTextEdit="1"/>
          </p:cNvSpPr>
          <p:nvPr/>
        </p:nvSpPr>
        <p:spPr bwMode="auto">
          <a:xfrm>
            <a:off x="755576" y="980728"/>
            <a:ext cx="7848872" cy="3283292"/>
          </a:xfrm>
          <a:prstGeom prst="rect">
            <a:avLst/>
          </a:prstGeom>
        </p:spPr>
        <p:txBody>
          <a:bodyPr wrap="none" fromWordArt="1">
            <a:prstTxWarp prst="textPlain">
              <a:avLst>
                <a:gd name="adj" fmla="val 50000"/>
              </a:avLst>
            </a:prstTxWarp>
          </a:bodyPr>
          <a:lstStyle/>
          <a:p>
            <a:pPr algn="ctr"/>
            <a:r>
              <a:rPr lang="ar-DZ"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شكرا</a:t>
            </a:r>
          </a:p>
          <a:p>
            <a:pPr algn="ct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Thank</a:t>
            </a:r>
            <a:r>
              <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 </a:t>
            </a: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you</a:t>
            </a:r>
            <a:endPar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a:p>
            <a:pPr algn="ctr"/>
            <a:r>
              <a:rPr lang="fr-FR" sz="3600" kern="10" dirty="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https://getuplearn.com/blog/human-resource-management/#societal-objectives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2" name="Rectangle 5"/>
          <p:cNvSpPr>
            <a:spLocks noChangeArrowheads="1"/>
          </p:cNvSpPr>
          <p:nvPr/>
        </p:nvSpPr>
        <p:spPr bwMode="auto">
          <a:xfrm>
            <a:off x="714348" y="2143116"/>
            <a:ext cx="7620000" cy="714380"/>
          </a:xfrm>
          <a:prstGeom prst="rect">
            <a:avLst/>
          </a:prstGeom>
          <a:noFill/>
          <a:ln w="9525">
            <a:noFill/>
            <a:miter lim="800000"/>
            <a:headEnd/>
            <a:tailEnd/>
          </a:ln>
        </p:spPr>
        <p:txBody>
          <a:bodyPr lIns="92075" tIns="46038" rIns="92075" bIns="46038" anchor="ctr"/>
          <a:lstStyle/>
          <a:p>
            <a:pPr algn="ctr" rtl="1"/>
            <a:endParaRPr lang="fr-FR" sz="3000" dirty="0">
              <a:solidFill>
                <a:srgbClr val="FF0000"/>
              </a:solidFill>
            </a:endParaRPr>
          </a:p>
        </p:txBody>
      </p:sp>
      <p:sp>
        <p:nvSpPr>
          <p:cNvPr id="37" name="Rectangle 36"/>
          <p:cNvSpPr/>
          <p:nvPr/>
        </p:nvSpPr>
        <p:spPr>
          <a:xfrm>
            <a:off x="357158" y="500042"/>
            <a:ext cx="8072494" cy="1292662"/>
          </a:xfrm>
          <a:prstGeom prst="rect">
            <a:avLst/>
          </a:prstGeom>
          <a:solidFill>
            <a:schemeClr val="bg2"/>
          </a:solidFill>
          <a:ln w="38100">
            <a:solidFill>
              <a:srgbClr val="211E54"/>
            </a:solidFill>
          </a:ln>
          <a:effectLst>
            <a:outerShdw blurRad="57150" dist="38100" dir="5400000" algn="ctr" rotWithShape="0">
              <a:schemeClr val="accent4">
                <a:shade val="9000"/>
                <a:satMod val="105000"/>
                <a:alpha val="48000"/>
              </a:schemeClr>
            </a:outerShdw>
            <a:softEdge rad="63500"/>
          </a:effectLst>
        </p:spPr>
        <p:style>
          <a:lnRef idx="3">
            <a:schemeClr val="lt1"/>
          </a:lnRef>
          <a:fillRef idx="1">
            <a:schemeClr val="accent4"/>
          </a:fillRef>
          <a:effectRef idx="1">
            <a:schemeClr val="accent4"/>
          </a:effectRef>
          <a:fontRef idx="minor">
            <a:schemeClr val="lt1"/>
          </a:fontRef>
        </p:style>
        <p:txBody>
          <a:bodyPr wrap="square">
            <a:spAutoFit/>
            <a:scene3d>
              <a:camera prst="perspectiveFront"/>
              <a:lightRig rig="threePt" dir="t"/>
            </a:scene3d>
          </a:bodyPr>
          <a:lstStyle/>
          <a:p>
            <a:pPr algn="ctr"/>
            <a:r>
              <a:rPr lang="en-US" sz="2600" b="1" dirty="0">
                <a:solidFill>
                  <a:schemeClr val="tx1"/>
                </a:solidFill>
              </a:rPr>
              <a:t>University:  Med </a:t>
            </a:r>
            <a:r>
              <a:rPr lang="en-US" sz="2600" b="1" dirty="0" err="1">
                <a:solidFill>
                  <a:schemeClr val="tx1"/>
                </a:solidFill>
              </a:rPr>
              <a:t>Kheider</a:t>
            </a:r>
            <a:r>
              <a:rPr lang="en-US" sz="2600" b="1" dirty="0">
                <a:solidFill>
                  <a:schemeClr val="tx1"/>
                </a:solidFill>
              </a:rPr>
              <a:t>- </a:t>
            </a:r>
            <a:r>
              <a:rPr lang="en-US" sz="2600" b="1" dirty="0" err="1" smtClean="0">
                <a:solidFill>
                  <a:schemeClr val="tx1"/>
                </a:solidFill>
              </a:rPr>
              <a:t>Biskra</a:t>
            </a:r>
            <a:r>
              <a:rPr lang="en-US" sz="2600" b="1" dirty="0" smtClean="0">
                <a:solidFill>
                  <a:schemeClr val="tx1"/>
                </a:solidFill>
              </a:rPr>
              <a:t>-</a:t>
            </a:r>
          </a:p>
          <a:p>
            <a:pPr algn="ctr"/>
            <a:r>
              <a:rPr lang="en-US" sz="2600" b="1" dirty="0">
                <a:solidFill>
                  <a:schemeClr val="tx1"/>
                </a:solidFill>
              </a:rPr>
              <a:t>Faculty of </a:t>
            </a:r>
            <a:r>
              <a:rPr lang="en-US" sz="2600" b="1" dirty="0" smtClean="0">
                <a:solidFill>
                  <a:schemeClr val="tx1"/>
                </a:solidFill>
              </a:rPr>
              <a:t>Economic Sciences  </a:t>
            </a:r>
            <a:r>
              <a:rPr lang="en-US" sz="2600" b="1" dirty="0">
                <a:solidFill>
                  <a:schemeClr val="tx1"/>
                </a:solidFill>
              </a:rPr>
              <a:t>and Management </a:t>
            </a:r>
            <a:endParaRPr lang="en-US" sz="2600" b="1" dirty="0" smtClean="0">
              <a:solidFill>
                <a:schemeClr val="tx1"/>
              </a:solidFill>
            </a:endParaRPr>
          </a:p>
          <a:p>
            <a:pPr algn="ctr"/>
            <a:r>
              <a:rPr lang="en-US" sz="2600" b="1" dirty="0">
                <a:solidFill>
                  <a:schemeClr val="tx1"/>
                </a:solidFill>
              </a:rPr>
              <a:t>Level: </a:t>
            </a:r>
            <a:r>
              <a:rPr lang="en-US" sz="2600" b="1" dirty="0" smtClean="0">
                <a:solidFill>
                  <a:schemeClr val="tx1"/>
                </a:solidFill>
              </a:rPr>
              <a:t>3</a:t>
            </a:r>
            <a:r>
              <a:rPr lang="en-US" sz="2600" b="1" baseline="30000" dirty="0" smtClean="0">
                <a:solidFill>
                  <a:schemeClr val="tx1"/>
                </a:solidFill>
              </a:rPr>
              <a:t>rd</a:t>
            </a:r>
            <a:r>
              <a:rPr lang="en-US" sz="2600" b="1" dirty="0" smtClean="0">
                <a:solidFill>
                  <a:schemeClr val="tx1"/>
                </a:solidFill>
              </a:rPr>
              <a:t> Year HRM</a:t>
            </a:r>
            <a:endParaRPr lang="fr-FR" sz="2600" dirty="0">
              <a:solidFill>
                <a:schemeClr val="tx1"/>
              </a:solidFill>
            </a:endParaRPr>
          </a:p>
        </p:txBody>
      </p:sp>
      <p:sp>
        <p:nvSpPr>
          <p:cNvPr id="13" name="Espace réservé du numéro de diapositive 12"/>
          <p:cNvSpPr>
            <a:spLocks noGrp="1"/>
          </p:cNvSpPr>
          <p:nvPr>
            <p:ph type="sldNum" sz="quarter" idx="12"/>
          </p:nvPr>
        </p:nvSpPr>
        <p:spPr/>
        <p:txBody>
          <a:bodyPr/>
          <a:lstStyle/>
          <a:p>
            <a:fld id="{E9BFB4EE-2645-4E7A-AD5B-E440053AAE8B}" type="slidenum">
              <a:rPr lang="en-US" smtClean="0"/>
              <a:pPr/>
              <a:t>2</a:t>
            </a:fld>
            <a:endParaRPr lang="en-US"/>
          </a:p>
        </p:txBody>
      </p:sp>
      <p:sp>
        <p:nvSpPr>
          <p:cNvPr id="7" name="Rectangle 6"/>
          <p:cNvSpPr>
            <a:spLocks noChangeArrowheads="1"/>
          </p:cNvSpPr>
          <p:nvPr/>
        </p:nvSpPr>
        <p:spPr bwMode="auto">
          <a:xfrm>
            <a:off x="1475656" y="5195522"/>
            <a:ext cx="5544615" cy="1329822"/>
          </a:xfrm>
          <a:prstGeom prst="rect">
            <a:avLst/>
          </a:prstGeom>
          <a:noFill/>
          <a:ln w="9525">
            <a:noFill/>
            <a:miter lim="800000"/>
            <a:headEnd/>
            <a:tailEnd/>
          </a:ln>
          <a:effectLst/>
        </p:spPr>
        <p:txBody>
          <a:bodyPr/>
          <a:lstStyle/>
          <a:p>
            <a:pPr algn="ctr"/>
            <a:r>
              <a:rPr lang="fr-FR" sz="2400" b="1" dirty="0" smtClean="0">
                <a:solidFill>
                  <a:schemeClr val="accent4">
                    <a:lumMod val="10000"/>
                  </a:schemeClr>
                </a:solidFill>
              </a:rPr>
              <a:t>Dr: </a:t>
            </a:r>
            <a:r>
              <a:rPr lang="fr-FR" sz="2400" b="1" dirty="0" err="1" smtClean="0">
                <a:solidFill>
                  <a:schemeClr val="accent4">
                    <a:lumMod val="10000"/>
                  </a:schemeClr>
                </a:solidFill>
              </a:rPr>
              <a:t>Reguia</a:t>
            </a:r>
            <a:r>
              <a:rPr lang="fr-FR" sz="2400" b="1" dirty="0" smtClean="0">
                <a:solidFill>
                  <a:schemeClr val="accent4">
                    <a:lumMod val="10000"/>
                  </a:schemeClr>
                </a:solidFill>
              </a:rPr>
              <a:t> Abdelhamid </a:t>
            </a:r>
            <a:r>
              <a:rPr lang="fr-FR" sz="2400" b="1" dirty="0" err="1" smtClean="0">
                <a:solidFill>
                  <a:schemeClr val="accent4">
                    <a:lumMod val="10000"/>
                  </a:schemeClr>
                </a:solidFill>
              </a:rPr>
              <a:t>Cherroun</a:t>
            </a:r>
            <a:endParaRPr lang="fr-FR" sz="2400" b="1" dirty="0" smtClean="0">
              <a:solidFill>
                <a:schemeClr val="accent4">
                  <a:lumMod val="10000"/>
                </a:schemeClr>
              </a:solidFill>
            </a:endParaRPr>
          </a:p>
          <a:p>
            <a:pPr algn="ctr"/>
            <a:r>
              <a:rPr lang="fr-FR" sz="2400" b="1" dirty="0" err="1" smtClean="0">
                <a:solidFill>
                  <a:schemeClr val="accent4">
                    <a:lumMod val="10000"/>
                  </a:schemeClr>
                </a:solidFill>
              </a:rPr>
              <a:t>Associate</a:t>
            </a:r>
            <a:r>
              <a:rPr lang="fr-FR" sz="2400" b="1" dirty="0" smtClean="0">
                <a:solidFill>
                  <a:schemeClr val="accent4">
                    <a:lumMod val="10000"/>
                  </a:schemeClr>
                </a:solidFill>
              </a:rPr>
              <a:t> Professor</a:t>
            </a:r>
          </a:p>
        </p:txBody>
      </p:sp>
      <p:pic>
        <p:nvPicPr>
          <p:cNvPr id="8" name="Picture 7" descr="C:\Users\DELL\Desktop\CRE CDC Final\logo_umkbiskra.jpg"/>
          <p:cNvPicPr>
            <a:picLocks noChangeAspect="1" noChangeArrowheads="1"/>
          </p:cNvPicPr>
          <p:nvPr/>
        </p:nvPicPr>
        <p:blipFill>
          <a:blip r:embed="rId4"/>
          <a:srcRect/>
          <a:stretch>
            <a:fillRect/>
          </a:stretch>
        </p:blipFill>
        <p:spPr bwMode="auto">
          <a:xfrm>
            <a:off x="3203848" y="2015526"/>
            <a:ext cx="1785950" cy="857256"/>
          </a:xfrm>
          <a:prstGeom prst="rect">
            <a:avLst/>
          </a:prstGeom>
          <a:noFill/>
        </p:spPr>
      </p:pic>
      <p:sp>
        <p:nvSpPr>
          <p:cNvPr id="2" name="Ellipse 1"/>
          <p:cNvSpPr/>
          <p:nvPr/>
        </p:nvSpPr>
        <p:spPr>
          <a:xfrm>
            <a:off x="357158" y="3000372"/>
            <a:ext cx="7815242" cy="18687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b="1" i="1" dirty="0" smtClean="0">
              <a:solidFill>
                <a:schemeClr val="bg1"/>
              </a:solidFill>
            </a:endParaRPr>
          </a:p>
          <a:p>
            <a:pPr algn="ctr"/>
            <a:r>
              <a:rPr lang="en-US" sz="3200" b="1" i="1" dirty="0" smtClean="0">
                <a:solidFill>
                  <a:schemeClr val="bg1"/>
                </a:solidFill>
              </a:rPr>
              <a:t>Lecture III:</a:t>
            </a:r>
          </a:p>
          <a:p>
            <a:pPr algn="ctr"/>
            <a:r>
              <a:rPr lang="fr-FR" sz="3200" b="1" i="1" dirty="0" smtClean="0">
                <a:solidFill>
                  <a:schemeClr val="bg1"/>
                </a:solidFill>
              </a:rPr>
              <a:t>Hobbies, </a:t>
            </a:r>
            <a:r>
              <a:rPr lang="fr-FR" sz="3200" b="1" i="1" dirty="0" err="1" smtClean="0">
                <a:solidFill>
                  <a:schemeClr val="bg1"/>
                </a:solidFill>
              </a:rPr>
              <a:t>Skills,</a:t>
            </a:r>
            <a:r>
              <a:rPr lang="fr-FR" sz="3200" b="1" i="1" dirty="0" err="1" smtClean="0">
                <a:solidFill>
                  <a:schemeClr val="bg1"/>
                </a:solidFill>
              </a:rPr>
              <a:t>and</a:t>
            </a:r>
            <a:r>
              <a:rPr lang="fr-FR" sz="3200" b="1" i="1" dirty="0" smtClean="0">
                <a:solidFill>
                  <a:schemeClr val="bg1"/>
                </a:solidFill>
              </a:rPr>
              <a:t> </a:t>
            </a:r>
            <a:r>
              <a:rPr lang="fr-FR" sz="3200" b="1" i="1" dirty="0" err="1" smtClean="0">
                <a:solidFill>
                  <a:schemeClr val="bg1"/>
                </a:solidFill>
              </a:rPr>
              <a:t>Competencies</a:t>
            </a:r>
            <a:endParaRPr lang="fr-FR" sz="3200" b="1" dirty="0">
              <a:solidFill>
                <a:schemeClr val="bg1"/>
              </a:solidFill>
            </a:endParaRPr>
          </a:p>
          <a:p>
            <a:pPr algn="ctr"/>
            <a:endParaRPr lang="fr-FR" sz="2800" dirty="0">
              <a:solidFill>
                <a:schemeClr val="bg1"/>
              </a:solidFill>
            </a:endParaRPr>
          </a:p>
          <a:p>
            <a:pPr algn="ctr"/>
            <a:endParaRPr lang="fr-FR"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3</a:t>
            </a:fld>
            <a:endParaRPr lang="en-US" dirty="0">
              <a:solidFill>
                <a:schemeClr val="accent4">
                  <a:lumMod val="10000"/>
                </a:schemeClr>
              </a:solidFill>
            </a:endParaRPr>
          </a:p>
        </p:txBody>
      </p:sp>
      <p:sp>
        <p:nvSpPr>
          <p:cNvPr id="8" name="Rectangle à coins arrondis 7"/>
          <p:cNvSpPr/>
          <p:nvPr/>
        </p:nvSpPr>
        <p:spPr>
          <a:xfrm>
            <a:off x="0" y="1928802"/>
            <a:ext cx="9144000" cy="452453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buFontTx/>
              <a:buChar char="-"/>
            </a:pPr>
            <a:endParaRPr lang="fr-FR" sz="3200" dirty="0" smtClean="0">
              <a:solidFill>
                <a:schemeClr val="tx1"/>
              </a:solidFill>
            </a:endParaRPr>
          </a:p>
          <a:p>
            <a:pPr algn="just">
              <a:buFontTx/>
              <a:buChar char="-"/>
            </a:pPr>
            <a:endParaRPr lang="fr-FR" sz="3200" dirty="0" smtClean="0">
              <a:solidFill>
                <a:schemeClr val="tx1"/>
              </a:solidFill>
            </a:endParaRPr>
          </a:p>
          <a:p>
            <a:pPr algn="just">
              <a:buFontTx/>
              <a:buChar char="-"/>
            </a:pPr>
            <a:endParaRPr lang="fr-FR" sz="3200" dirty="0" smtClean="0">
              <a:solidFill>
                <a:schemeClr val="tx1"/>
              </a:solidFill>
            </a:endParaRPr>
          </a:p>
          <a:p>
            <a:r>
              <a:rPr lang="en-US" sz="3200" dirty="0" smtClean="0">
                <a:solidFill>
                  <a:schemeClr val="tx1"/>
                </a:solidFill>
              </a:rPr>
              <a:t>- </a:t>
            </a:r>
            <a:r>
              <a:rPr lang="en-US" sz="3200" b="1" dirty="0" smtClean="0">
                <a:solidFill>
                  <a:schemeClr val="tx1"/>
                </a:solidFill>
              </a:rPr>
              <a:t>Hobbies</a:t>
            </a:r>
            <a:r>
              <a:rPr lang="en-US" sz="3200" dirty="0" smtClean="0">
                <a:solidFill>
                  <a:schemeClr val="tx1"/>
                </a:solidFill>
              </a:rPr>
              <a:t>: definition, types, and benefits;</a:t>
            </a:r>
          </a:p>
          <a:p>
            <a:r>
              <a:rPr lang="en-US" sz="3200" dirty="0" smtClean="0">
                <a:solidFill>
                  <a:schemeClr val="tx1"/>
                </a:solidFill>
              </a:rPr>
              <a:t>- </a:t>
            </a:r>
            <a:r>
              <a:rPr lang="en-US" sz="3200" b="1" dirty="0" smtClean="0">
                <a:solidFill>
                  <a:schemeClr val="tx1"/>
                </a:solidFill>
              </a:rPr>
              <a:t>Skills</a:t>
            </a:r>
            <a:r>
              <a:rPr lang="en-US" sz="3200" dirty="0" smtClean="0">
                <a:solidFill>
                  <a:schemeClr val="tx1"/>
                </a:solidFill>
              </a:rPr>
              <a:t>: definition, types, importance, and management</a:t>
            </a:r>
          </a:p>
          <a:p>
            <a:r>
              <a:rPr lang="en-US" sz="3200" dirty="0" smtClean="0">
                <a:solidFill>
                  <a:schemeClr val="tx1"/>
                </a:solidFill>
              </a:rPr>
              <a:t>- </a:t>
            </a:r>
            <a:r>
              <a:rPr lang="en-US" sz="3200" b="1" dirty="0" smtClean="0">
                <a:solidFill>
                  <a:schemeClr val="tx1"/>
                </a:solidFill>
              </a:rPr>
              <a:t>Competencies</a:t>
            </a:r>
            <a:r>
              <a:rPr lang="en-US" sz="3200" dirty="0" smtClean="0">
                <a:solidFill>
                  <a:schemeClr val="tx1"/>
                </a:solidFill>
              </a:rPr>
              <a:t>: definition, and competencies management.</a:t>
            </a:r>
            <a:endParaRPr lang="en-US" sz="3200" dirty="0">
              <a:solidFill>
                <a:schemeClr val="tx1"/>
              </a:solidFill>
            </a:endParaRPr>
          </a:p>
          <a:p>
            <a:pPr algn="just">
              <a:buFontTx/>
              <a:buChar char="-"/>
            </a:pPr>
            <a:endParaRPr lang="fr-FR" sz="3200" b="1" dirty="0" smtClean="0">
              <a:solidFill>
                <a:schemeClr val="tx1"/>
              </a:solidFill>
            </a:endParaRPr>
          </a:p>
          <a:p>
            <a:pPr algn="just"/>
            <a:endParaRPr lang="fr-FR" sz="3200" dirty="0" smtClean="0">
              <a:solidFill>
                <a:schemeClr val="tx1"/>
              </a:solidFill>
            </a:endParaRPr>
          </a:p>
          <a:p>
            <a:pPr algn="just"/>
            <a:r>
              <a:rPr lang="fr-FR" sz="3200" dirty="0" smtClean="0">
                <a:solidFill>
                  <a:schemeClr val="tx1"/>
                </a:solidFill>
              </a:rPr>
              <a:t> </a:t>
            </a:r>
          </a:p>
          <a:p>
            <a:pPr algn="ctr">
              <a:buFontTx/>
              <a:buChar char="-"/>
            </a:pPr>
            <a:endParaRPr lang="fr-FR" sz="3200" dirty="0">
              <a:solidFill>
                <a:schemeClr val="tx1"/>
              </a:solidFill>
            </a:endParaRPr>
          </a:p>
        </p:txBody>
      </p:sp>
      <p:sp>
        <p:nvSpPr>
          <p:cNvPr id="12" name="Arrondir un rectangle avec un coin diagonal 11"/>
          <p:cNvSpPr/>
          <p:nvPr/>
        </p:nvSpPr>
        <p:spPr>
          <a:xfrm>
            <a:off x="2857488" y="357166"/>
            <a:ext cx="3643338" cy="114300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dirty="0" smtClean="0">
                <a:solidFill>
                  <a:schemeClr val="accent4">
                    <a:lumMod val="10000"/>
                  </a:schemeClr>
                </a:solidFill>
              </a:rPr>
              <a:t>Contents</a:t>
            </a:r>
            <a:r>
              <a:rPr lang="fr-FR" sz="4000" dirty="0" smtClean="0">
                <a:solidFill>
                  <a:schemeClr val="accent4">
                    <a:lumMod val="10000"/>
                  </a:schemeClr>
                </a:solidFill>
              </a:rPr>
              <a:t>:</a:t>
            </a:r>
          </a:p>
          <a:p>
            <a:pPr algn="ctr"/>
            <a:endParaRPr lang="fr-FR" dirty="0">
              <a:solidFill>
                <a:schemeClr val="accent4">
                  <a:lumMod val="10000"/>
                </a:schemeClr>
              </a:solidFill>
            </a:endParaRPr>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4</a:t>
            </a:fld>
            <a:endParaRPr lang="en-US" dirty="0">
              <a:solidFill>
                <a:schemeClr val="accent4">
                  <a:lumMod val="10000"/>
                </a:schemeClr>
              </a:solidFill>
            </a:endParaRPr>
          </a:p>
        </p:txBody>
      </p:sp>
      <p:sp>
        <p:nvSpPr>
          <p:cNvPr id="4" name="Nuage 3"/>
          <p:cNvSpPr/>
          <p:nvPr/>
        </p:nvSpPr>
        <p:spPr>
          <a:xfrm>
            <a:off x="251520" y="357166"/>
            <a:ext cx="8463884" cy="1188163"/>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FF0000"/>
                </a:solidFill>
              </a:rPr>
              <a:t>Hobbies in HR</a:t>
            </a:r>
            <a:endParaRPr lang="en-US" sz="2800" b="1" dirty="0">
              <a:solidFill>
                <a:srgbClr val="FF0000"/>
              </a:solidFill>
            </a:endParaRPr>
          </a:p>
        </p:txBody>
      </p:sp>
      <p:sp>
        <p:nvSpPr>
          <p:cNvPr id="14" name="Arrondir un rectangle avec un coin diagonal 13"/>
          <p:cNvSpPr/>
          <p:nvPr/>
        </p:nvSpPr>
        <p:spPr>
          <a:xfrm>
            <a:off x="500034" y="2564904"/>
            <a:ext cx="8215370" cy="201622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smtClean="0">
                <a:solidFill>
                  <a:schemeClr val="tx1"/>
                </a:solidFill>
              </a:rPr>
              <a:t>	</a:t>
            </a:r>
            <a:r>
              <a:rPr lang="en-US" sz="2400" dirty="0" smtClean="0">
                <a:solidFill>
                  <a:schemeClr val="tx1"/>
                </a:solidFill>
              </a:rPr>
              <a:t>T</a:t>
            </a:r>
            <a:r>
              <a:rPr lang="en-US" sz="2400" dirty="0" smtClean="0">
                <a:solidFill>
                  <a:schemeClr val="tx1"/>
                </a:solidFill>
              </a:rPr>
              <a:t>he </a:t>
            </a:r>
            <a:r>
              <a:rPr lang="en-US" sz="2400" dirty="0">
                <a:solidFill>
                  <a:schemeClr val="tx1"/>
                </a:solidFill>
              </a:rPr>
              <a:t>dictionary definition says that a hobby is an activity done regularly in one’s leisure time for pleasure. The keywords in the definition are ‘regularly’ and ‘pleasure’. </a:t>
            </a:r>
            <a:endParaRPr lang="en-US" sz="2400" dirty="0">
              <a:solidFill>
                <a:schemeClr val="tx1"/>
              </a:solidFill>
            </a:endParaRPr>
          </a:p>
        </p:txBody>
      </p:sp>
    </p:spTree>
  </p:cSld>
  <p:clrMapOvr>
    <a:masterClrMapping/>
  </p:clrMapOvr>
  <p:transition spd="slow">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5</a:t>
            </a:fld>
            <a:endParaRPr lang="en-US" dirty="0">
              <a:solidFill>
                <a:schemeClr val="accent4">
                  <a:lumMod val="10000"/>
                </a:schemeClr>
              </a:solidFill>
            </a:endParaRPr>
          </a:p>
        </p:txBody>
      </p:sp>
      <p:sp>
        <p:nvSpPr>
          <p:cNvPr id="14" name="Arrondir un rectangle avec un coin diagonal 13"/>
          <p:cNvSpPr/>
          <p:nvPr/>
        </p:nvSpPr>
        <p:spPr>
          <a:xfrm>
            <a:off x="500034" y="384775"/>
            <a:ext cx="8215370" cy="792088"/>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chemeClr val="tx1"/>
                </a:solidFill>
              </a:rPr>
              <a:t>	</a:t>
            </a:r>
            <a:r>
              <a:rPr lang="en-US" sz="2400" b="1" dirty="0">
                <a:solidFill>
                  <a:schemeClr val="tx1"/>
                </a:solidFill>
              </a:rPr>
              <a:t>Hobbies are of five types.</a:t>
            </a:r>
            <a:endParaRPr lang="ar-DZ" sz="2400" b="1" dirty="0" smtClean="0">
              <a:solidFill>
                <a:schemeClr val="tx1"/>
              </a:solidFill>
            </a:endParaRPr>
          </a:p>
        </p:txBody>
      </p:sp>
      <p:sp>
        <p:nvSpPr>
          <p:cNvPr id="2" name="Rectangle 1"/>
          <p:cNvSpPr/>
          <p:nvPr/>
        </p:nvSpPr>
        <p:spPr>
          <a:xfrm>
            <a:off x="266119" y="1700808"/>
            <a:ext cx="2775822" cy="4680520"/>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b="1" dirty="0">
                <a:solidFill>
                  <a:schemeClr val="tx1"/>
                </a:solidFill>
              </a:rPr>
              <a:t>Physical Hobbies</a:t>
            </a:r>
            <a:r>
              <a:rPr lang="en-US" sz="2000" dirty="0">
                <a:solidFill>
                  <a:schemeClr val="tx1"/>
                </a:solidFill>
              </a:rPr>
              <a:t>: Physical Hobbies are hobbies that require physical effort. These hobbies are good for physical fitness. These hobbies include walking, running, dancing, hiking, playing sports or doing yoga.</a:t>
            </a:r>
            <a:endParaRPr lang="fr-FR" sz="2000" dirty="0">
              <a:solidFill>
                <a:schemeClr val="tx1"/>
              </a:solidFill>
            </a:endParaRPr>
          </a:p>
        </p:txBody>
      </p:sp>
      <p:sp>
        <p:nvSpPr>
          <p:cNvPr id="7" name="Rectangle 6"/>
          <p:cNvSpPr/>
          <p:nvPr/>
        </p:nvSpPr>
        <p:spPr>
          <a:xfrm>
            <a:off x="3234791" y="1700808"/>
            <a:ext cx="2775822" cy="4680520"/>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b="1" dirty="0">
                <a:solidFill>
                  <a:schemeClr val="tx1"/>
                </a:solidFill>
              </a:rPr>
              <a:t>Mental and Emotional Hobbies: </a:t>
            </a:r>
            <a:r>
              <a:rPr lang="en-US" sz="2000" dirty="0">
                <a:solidFill>
                  <a:schemeClr val="tx1"/>
                </a:solidFill>
              </a:rPr>
              <a:t>Mental Hobbies are hobbies that require mental exercise or emotional relief, but do not involve physical effort. These include reading, painting, photography, cooking, solving puzzles or music.</a:t>
            </a:r>
            <a:endParaRPr lang="fr-FR" sz="2000" dirty="0">
              <a:solidFill>
                <a:schemeClr val="tx1"/>
              </a:solidFill>
            </a:endParaRPr>
          </a:p>
        </p:txBody>
      </p:sp>
      <p:sp>
        <p:nvSpPr>
          <p:cNvPr id="8" name="Rectangle 7"/>
          <p:cNvSpPr/>
          <p:nvPr/>
        </p:nvSpPr>
        <p:spPr>
          <a:xfrm>
            <a:off x="6194762" y="1700808"/>
            <a:ext cx="2775822" cy="4680520"/>
          </a:xfrm>
          <a:prstGeom prst="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b="1" dirty="0">
                <a:solidFill>
                  <a:schemeClr val="tx1"/>
                </a:solidFill>
              </a:rPr>
              <a:t>Social and Interpersonal Hobbies: </a:t>
            </a:r>
            <a:r>
              <a:rPr lang="en-US" sz="2000" dirty="0">
                <a:solidFill>
                  <a:schemeClr val="tx1"/>
                </a:solidFill>
              </a:rPr>
              <a:t>This is a hybrid hobby. When two or more individuals pursue physical or mental hobbies together, they become social hobbies. These can be running a marathon together, group dancing, exploring new restaurants, singing together, debate or trying new technology.</a:t>
            </a:r>
            <a:endParaRPr lang="fr-FR" sz="2000" dirty="0">
              <a:solidFill>
                <a:schemeClr val="tx1"/>
              </a:solidFill>
            </a:endParaRPr>
          </a:p>
        </p:txBody>
      </p:sp>
      <p:sp>
        <p:nvSpPr>
          <p:cNvPr id="3" name="Flèche vers le bas 2"/>
          <p:cNvSpPr/>
          <p:nvPr/>
        </p:nvSpPr>
        <p:spPr>
          <a:xfrm>
            <a:off x="1259632" y="1176863"/>
            <a:ext cx="394398" cy="52394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Flèche vers le bas 9"/>
          <p:cNvSpPr/>
          <p:nvPr/>
        </p:nvSpPr>
        <p:spPr>
          <a:xfrm>
            <a:off x="4410520" y="1176863"/>
            <a:ext cx="394398" cy="52394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Flèche vers le bas 10"/>
          <p:cNvSpPr/>
          <p:nvPr/>
        </p:nvSpPr>
        <p:spPr>
          <a:xfrm>
            <a:off x="7385474" y="1197727"/>
            <a:ext cx="394398" cy="52394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802906566"/>
      </p:ext>
    </p:extLst>
  </p:cSld>
  <p:clrMapOvr>
    <a:masterClrMapping/>
  </p:clrMapOvr>
  <p:transition spd="slow">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6</a:t>
            </a:fld>
            <a:endParaRPr lang="en-US" dirty="0">
              <a:solidFill>
                <a:schemeClr val="accent4">
                  <a:lumMod val="10000"/>
                </a:schemeClr>
              </a:solidFill>
            </a:endParaRPr>
          </a:p>
        </p:txBody>
      </p:sp>
      <p:sp>
        <p:nvSpPr>
          <p:cNvPr id="4" name="Nuage 3"/>
          <p:cNvSpPr/>
          <p:nvPr/>
        </p:nvSpPr>
        <p:spPr>
          <a:xfrm>
            <a:off x="1643042" y="208311"/>
            <a:ext cx="5929354" cy="988441"/>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800" b="1" dirty="0">
                <a:solidFill>
                  <a:schemeClr val="tx1"/>
                </a:solidFill>
              </a:rPr>
              <a:t>2. </a:t>
            </a:r>
            <a:r>
              <a:rPr lang="en-US" sz="2800" b="1" dirty="0" smtClean="0">
                <a:solidFill>
                  <a:schemeClr val="tx1"/>
                </a:solidFill>
              </a:rPr>
              <a:t>Benefits of Hobbies</a:t>
            </a:r>
            <a:endParaRPr lang="en-US" sz="2800" b="1" dirty="0">
              <a:solidFill>
                <a:schemeClr val="tx1"/>
              </a:solidFill>
            </a:endParaRPr>
          </a:p>
        </p:txBody>
      </p:sp>
      <p:sp>
        <p:nvSpPr>
          <p:cNvPr id="14" name="Arrondir un rectangle avec un coin diagonal 13"/>
          <p:cNvSpPr/>
          <p:nvPr/>
        </p:nvSpPr>
        <p:spPr>
          <a:xfrm>
            <a:off x="500034" y="1376772"/>
            <a:ext cx="8215370" cy="93610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a:t>
            </a:r>
            <a:r>
              <a:rPr lang="en-US" sz="2400" dirty="0">
                <a:solidFill>
                  <a:schemeClr val="tx1"/>
                </a:solidFill>
              </a:rPr>
              <a:t>Hobbies can help in 3 ways to improve productivity, creativity, engagement and retention.</a:t>
            </a:r>
            <a:endParaRPr lang="ar-DZ" sz="2400" b="1" dirty="0" smtClean="0">
              <a:solidFill>
                <a:schemeClr val="tx1"/>
              </a:solidFill>
            </a:endParaRPr>
          </a:p>
        </p:txBody>
      </p:sp>
      <p:sp>
        <p:nvSpPr>
          <p:cNvPr id="2" name="Flèche courbée vers la droite 1"/>
          <p:cNvSpPr/>
          <p:nvPr/>
        </p:nvSpPr>
        <p:spPr>
          <a:xfrm>
            <a:off x="179512" y="1844824"/>
            <a:ext cx="320522" cy="158417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7" name="Flèche courbée vers la droite 6"/>
          <p:cNvSpPr/>
          <p:nvPr/>
        </p:nvSpPr>
        <p:spPr>
          <a:xfrm>
            <a:off x="153461" y="3429000"/>
            <a:ext cx="320522" cy="158417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8" name="Flèche courbée vers la droite 7"/>
          <p:cNvSpPr/>
          <p:nvPr/>
        </p:nvSpPr>
        <p:spPr>
          <a:xfrm>
            <a:off x="163790" y="5085184"/>
            <a:ext cx="320522" cy="1584176"/>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3" name="Rectangle 2"/>
          <p:cNvSpPr/>
          <p:nvPr/>
        </p:nvSpPr>
        <p:spPr>
          <a:xfrm>
            <a:off x="770500" y="2551852"/>
            <a:ext cx="8072494" cy="1224136"/>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dirty="0">
                <a:solidFill>
                  <a:schemeClr val="tx1"/>
                </a:solidFill>
              </a:rPr>
              <a:t>1. Smothering Stress: When people engage in a hobby, happiness hormones such as dopamine increase in the brain. That is how hobbies bring down stress levels. </a:t>
            </a:r>
            <a:r>
              <a:rPr lang="en-US" dirty="0">
                <a:solidFill>
                  <a:schemeClr val="tx1"/>
                </a:solidFill>
              </a:rPr>
              <a:t>A stress-free workforce is more productive and creative at work</a:t>
            </a:r>
            <a:endParaRPr lang="fr-FR" dirty="0">
              <a:solidFill>
                <a:schemeClr val="tx1"/>
              </a:solidFill>
            </a:endParaRPr>
          </a:p>
        </p:txBody>
      </p:sp>
      <p:sp>
        <p:nvSpPr>
          <p:cNvPr id="10" name="Rectangle 9"/>
          <p:cNvSpPr/>
          <p:nvPr/>
        </p:nvSpPr>
        <p:spPr>
          <a:xfrm>
            <a:off x="777857" y="3923378"/>
            <a:ext cx="8072494" cy="1152128"/>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a:p>
            <a:pPr algn="just"/>
            <a:r>
              <a:rPr lang="en-US" dirty="0">
                <a:solidFill>
                  <a:schemeClr val="tx1"/>
                </a:solidFill>
              </a:rPr>
              <a:t>2. Social Bonding: When people pursue hobbies together, they build social bonds. These bonds create an informal network within the </a:t>
            </a:r>
            <a:r>
              <a:rPr lang="en-US" dirty="0" smtClean="0">
                <a:solidFill>
                  <a:schemeClr val="tx1"/>
                </a:solidFill>
              </a:rPr>
              <a:t>organization </a:t>
            </a:r>
            <a:r>
              <a:rPr lang="en-US" dirty="0">
                <a:solidFill>
                  <a:schemeClr val="tx1"/>
                </a:solidFill>
              </a:rPr>
              <a:t>and break silos.</a:t>
            </a:r>
            <a:endParaRPr lang="fr-FR" dirty="0">
              <a:solidFill>
                <a:schemeClr val="tx1"/>
              </a:solidFill>
            </a:endParaRPr>
          </a:p>
        </p:txBody>
      </p:sp>
      <p:sp>
        <p:nvSpPr>
          <p:cNvPr id="11" name="Rectangle 10"/>
          <p:cNvSpPr/>
          <p:nvPr/>
        </p:nvSpPr>
        <p:spPr>
          <a:xfrm>
            <a:off x="795310" y="5373216"/>
            <a:ext cx="8072494" cy="1484784"/>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dirty="0">
              <a:solidFill>
                <a:schemeClr val="tx1"/>
              </a:solidFill>
            </a:endParaRPr>
          </a:p>
          <a:p>
            <a:pPr algn="just"/>
            <a:r>
              <a:rPr lang="en-US" dirty="0">
                <a:solidFill>
                  <a:schemeClr val="tx1"/>
                </a:solidFill>
              </a:rPr>
              <a:t>3. Passion Priming: Practicing anything 10,000 times makes an individual an expert. In the case of hobbies, people practice their passion. People become more passionate about their work. When people work with passion, it rids them of boredom, the pace quickens and there are fewer complaints.</a:t>
            </a:r>
            <a:endParaRPr lang="fr-FR" dirty="0">
              <a:solidFill>
                <a:schemeClr val="tx1"/>
              </a:solidFill>
            </a:endParaRPr>
          </a:p>
        </p:txBody>
      </p:sp>
    </p:spTree>
    <p:extLst>
      <p:ext uri="{BB962C8B-B14F-4D97-AF65-F5344CB8AC3E}">
        <p14:creationId xmlns:p14="http://schemas.microsoft.com/office/powerpoint/2010/main" val="369395439"/>
      </p:ext>
    </p:extLst>
  </p:cSld>
  <p:clrMapOvr>
    <a:masterClrMapping/>
  </p:clrMapOvr>
  <p:transition spd="slow">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7</a:t>
            </a:fld>
            <a:endParaRPr lang="en-US" dirty="0">
              <a:solidFill>
                <a:schemeClr val="accent4">
                  <a:lumMod val="10000"/>
                </a:schemeClr>
              </a:solidFill>
            </a:endParaRPr>
          </a:p>
        </p:txBody>
      </p:sp>
      <p:sp>
        <p:nvSpPr>
          <p:cNvPr id="14" name="Arrondir un rectangle avec un coin diagonal 13"/>
          <p:cNvSpPr/>
          <p:nvPr/>
        </p:nvSpPr>
        <p:spPr>
          <a:xfrm>
            <a:off x="506780" y="161706"/>
            <a:ext cx="8215370" cy="830733"/>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solidFill>
                  <a:schemeClr val="tx1"/>
                </a:solidFill>
              </a:rPr>
              <a:t>Hobby Framework</a:t>
            </a:r>
            <a:r>
              <a:rPr lang="en-US" sz="2400" b="1" dirty="0" smtClean="0">
                <a:solidFill>
                  <a:schemeClr val="tx1"/>
                </a:solidFill>
              </a:rPr>
              <a:t>.</a:t>
            </a:r>
            <a:endParaRPr lang="ar-DZ" sz="2400" b="1" dirty="0" smtClean="0">
              <a:solidFill>
                <a:schemeClr val="tx1"/>
              </a:solidFill>
            </a:endParaRPr>
          </a:p>
        </p:txBody>
      </p:sp>
      <p:sp>
        <p:nvSpPr>
          <p:cNvPr id="5" name="Rectangle à coins arrondis 4"/>
          <p:cNvSpPr/>
          <p:nvPr/>
        </p:nvSpPr>
        <p:spPr>
          <a:xfrm>
            <a:off x="595420" y="2636911"/>
            <a:ext cx="8297060" cy="2016225"/>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dirty="0">
                <a:solidFill>
                  <a:schemeClr val="tx1"/>
                </a:solidFill>
              </a:rPr>
              <a:t/>
            </a:r>
            <a:br>
              <a:rPr lang="en-US" sz="2000" dirty="0">
                <a:solidFill>
                  <a:schemeClr val="tx1"/>
                </a:solidFill>
              </a:rPr>
            </a:br>
            <a:r>
              <a:rPr lang="en-US" sz="2000" dirty="0">
                <a:solidFill>
                  <a:schemeClr val="tx1"/>
                </a:solidFill>
              </a:rPr>
              <a:t>The hobby framework is an intervention that improves the overall work environment and energy levels in the </a:t>
            </a:r>
            <a:r>
              <a:rPr lang="en-US" sz="2000" dirty="0" smtClean="0">
                <a:solidFill>
                  <a:schemeClr val="tx1"/>
                </a:solidFill>
              </a:rPr>
              <a:t>organization</a:t>
            </a:r>
            <a:r>
              <a:rPr lang="en-US" sz="2000" dirty="0">
                <a:solidFill>
                  <a:schemeClr val="tx1"/>
                </a:solidFill>
              </a:rPr>
              <a:t>. It can have an impact on tangibles like productivity, attrition, and absenteeism.</a:t>
            </a:r>
            <a:endParaRPr lang="fr-FR" sz="2000" dirty="0">
              <a:solidFill>
                <a:schemeClr val="tx1"/>
              </a:solidFill>
            </a:endParaRPr>
          </a:p>
        </p:txBody>
      </p:sp>
    </p:spTree>
    <p:extLst>
      <p:ext uri="{BB962C8B-B14F-4D97-AF65-F5344CB8AC3E}">
        <p14:creationId xmlns:p14="http://schemas.microsoft.com/office/powerpoint/2010/main" val="2232062328"/>
      </p:ext>
    </p:extLst>
  </p:cSld>
  <p:clrMapOvr>
    <a:masterClrMapping/>
  </p:clrMapOvr>
  <p:transition spd="slow">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8</a:t>
            </a:fld>
            <a:endParaRPr lang="en-US" dirty="0">
              <a:solidFill>
                <a:schemeClr val="accent4">
                  <a:lumMod val="10000"/>
                </a:schemeClr>
              </a:solidFill>
            </a:endParaRPr>
          </a:p>
        </p:txBody>
      </p:sp>
      <p:sp>
        <p:nvSpPr>
          <p:cNvPr id="14" name="Arrondir un rectangle avec un coin diagonal 13"/>
          <p:cNvSpPr/>
          <p:nvPr/>
        </p:nvSpPr>
        <p:spPr>
          <a:xfrm>
            <a:off x="506780" y="161706"/>
            <a:ext cx="8215370" cy="830733"/>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chemeClr val="tx1"/>
                </a:solidFill>
              </a:rPr>
              <a:t>Hobby Framework</a:t>
            </a:r>
            <a:endParaRPr lang="en-US" sz="2400" b="1" dirty="0">
              <a:solidFill>
                <a:schemeClr val="tx1"/>
              </a:solidFill>
            </a:endParaRPr>
          </a:p>
          <a:p>
            <a:pPr algn="ctr"/>
            <a:r>
              <a:rPr lang="en-US" sz="2400" b="1" dirty="0" smtClean="0">
                <a:solidFill>
                  <a:schemeClr val="tx1"/>
                </a:solidFill>
              </a:rPr>
              <a:t>.</a:t>
            </a:r>
            <a:endParaRPr lang="ar-DZ" sz="2400" b="1" dirty="0" smtClean="0">
              <a:solidFill>
                <a:schemeClr val="tx1"/>
              </a:solidFill>
            </a:endParaRPr>
          </a:p>
        </p:txBody>
      </p:sp>
      <p:sp>
        <p:nvSpPr>
          <p:cNvPr id="3" name="Ellipse 2"/>
          <p:cNvSpPr/>
          <p:nvPr/>
        </p:nvSpPr>
        <p:spPr>
          <a:xfrm>
            <a:off x="506780" y="1071071"/>
            <a:ext cx="8215370" cy="1039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a:t>The hobby framework must be tailored for each </a:t>
            </a:r>
            <a:r>
              <a:rPr lang="en-US" sz="2400" dirty="0" err="1"/>
              <a:t>organisation</a:t>
            </a:r>
            <a:r>
              <a:rPr lang="en-US" sz="2400" dirty="0"/>
              <a:t> in 3 simple steps.</a:t>
            </a:r>
            <a:endParaRPr lang="fr-FR" sz="2400" dirty="0"/>
          </a:p>
        </p:txBody>
      </p:sp>
      <p:sp>
        <p:nvSpPr>
          <p:cNvPr id="5" name="Rectangle à coins arrondis 4"/>
          <p:cNvSpPr/>
          <p:nvPr/>
        </p:nvSpPr>
        <p:spPr>
          <a:xfrm>
            <a:off x="251520" y="3140968"/>
            <a:ext cx="2808312" cy="3528392"/>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2000" dirty="0">
              <a:solidFill>
                <a:schemeClr val="tx1"/>
              </a:solidFill>
            </a:endParaRPr>
          </a:p>
          <a:p>
            <a:pPr algn="just"/>
            <a:r>
              <a:rPr lang="en-US" sz="2000" dirty="0">
                <a:solidFill>
                  <a:schemeClr val="tx1"/>
                </a:solidFill>
              </a:rPr>
              <a:t>An </a:t>
            </a:r>
            <a:r>
              <a:rPr lang="en-US" sz="2000" dirty="0" err="1">
                <a:solidFill>
                  <a:schemeClr val="tx1"/>
                </a:solidFill>
              </a:rPr>
              <a:t>organisation</a:t>
            </a:r>
            <a:r>
              <a:rPr lang="en-US" sz="2000" dirty="0">
                <a:solidFill>
                  <a:schemeClr val="tx1"/>
                </a:solidFill>
              </a:rPr>
              <a:t> can define its requirements based on two key inputs</a:t>
            </a:r>
            <a:r>
              <a:rPr lang="en-US" sz="2000" dirty="0" smtClean="0">
                <a:solidFill>
                  <a:schemeClr val="tx1"/>
                </a:solidFill>
              </a:rPr>
              <a:t>.</a:t>
            </a:r>
          </a:p>
          <a:p>
            <a:pPr algn="just"/>
            <a:r>
              <a:rPr lang="fr-FR" sz="2000" b="1" dirty="0">
                <a:solidFill>
                  <a:schemeClr val="tx1"/>
                </a:solidFill>
              </a:rPr>
              <a:t/>
            </a:r>
            <a:br>
              <a:rPr lang="fr-FR" sz="2000" b="1" dirty="0">
                <a:solidFill>
                  <a:schemeClr val="tx1"/>
                </a:solidFill>
              </a:rPr>
            </a:br>
            <a:r>
              <a:rPr lang="fr-FR" sz="2000" b="1" dirty="0">
                <a:solidFill>
                  <a:schemeClr val="tx1"/>
                </a:solidFill>
              </a:rPr>
              <a:t>a. </a:t>
            </a:r>
            <a:r>
              <a:rPr lang="fr-FR" sz="2000" b="1" dirty="0" err="1">
                <a:solidFill>
                  <a:schemeClr val="tx1"/>
                </a:solidFill>
              </a:rPr>
              <a:t>Health</a:t>
            </a:r>
            <a:r>
              <a:rPr lang="fr-FR" sz="2000" b="1" dirty="0">
                <a:solidFill>
                  <a:schemeClr val="tx1"/>
                </a:solidFill>
              </a:rPr>
              <a:t> of </a:t>
            </a:r>
            <a:r>
              <a:rPr lang="fr-FR" sz="2000" b="1" dirty="0" err="1" smtClean="0">
                <a:solidFill>
                  <a:schemeClr val="tx1"/>
                </a:solidFill>
              </a:rPr>
              <a:t>employees</a:t>
            </a:r>
            <a:endParaRPr lang="fr-FR" sz="2000" b="1" dirty="0" smtClean="0">
              <a:solidFill>
                <a:schemeClr val="tx1"/>
              </a:solidFill>
            </a:endParaRPr>
          </a:p>
          <a:p>
            <a:pPr algn="just"/>
            <a:r>
              <a:rPr lang="fr-FR" sz="2000" b="1" dirty="0">
                <a:solidFill>
                  <a:schemeClr val="tx1"/>
                </a:solidFill>
              </a:rPr>
              <a:t>b. </a:t>
            </a:r>
            <a:r>
              <a:rPr lang="fr-FR" sz="2000" b="1" dirty="0" err="1">
                <a:solidFill>
                  <a:schemeClr val="tx1"/>
                </a:solidFill>
              </a:rPr>
              <a:t>Skill</a:t>
            </a:r>
            <a:r>
              <a:rPr lang="fr-FR" sz="2000" b="1" dirty="0">
                <a:solidFill>
                  <a:schemeClr val="tx1"/>
                </a:solidFill>
              </a:rPr>
              <a:t> </a:t>
            </a:r>
            <a:r>
              <a:rPr lang="fr-FR" sz="2000" b="1" dirty="0" err="1">
                <a:solidFill>
                  <a:schemeClr val="tx1"/>
                </a:solidFill>
              </a:rPr>
              <a:t>requirements</a:t>
            </a:r>
            <a:r>
              <a:rPr lang="fr-FR" sz="2000" b="1" dirty="0">
                <a:solidFill>
                  <a:schemeClr val="tx1"/>
                </a:solidFill>
              </a:rPr>
              <a:t>:</a:t>
            </a:r>
            <a:endParaRPr lang="fr-FR" sz="2000" dirty="0">
              <a:solidFill>
                <a:schemeClr val="tx1"/>
              </a:solidFill>
            </a:endParaRPr>
          </a:p>
        </p:txBody>
      </p:sp>
      <p:sp>
        <p:nvSpPr>
          <p:cNvPr id="2" name="Rectangle 1"/>
          <p:cNvSpPr/>
          <p:nvPr/>
        </p:nvSpPr>
        <p:spPr>
          <a:xfrm>
            <a:off x="506780" y="2110127"/>
            <a:ext cx="2265020" cy="9506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a:t>1. </a:t>
            </a:r>
            <a:r>
              <a:rPr lang="fr-FR" b="1" dirty="0" err="1"/>
              <a:t>Define</a:t>
            </a:r>
            <a:r>
              <a:rPr lang="fr-FR" b="1" dirty="0"/>
              <a:t> Organisation </a:t>
            </a:r>
            <a:r>
              <a:rPr lang="fr-FR" b="1" dirty="0" err="1"/>
              <a:t>Requirement</a:t>
            </a:r>
            <a:endParaRPr lang="fr-FR" b="1" dirty="0"/>
          </a:p>
        </p:txBody>
      </p:sp>
      <p:sp>
        <p:nvSpPr>
          <p:cNvPr id="8" name="Rectangle 7"/>
          <p:cNvSpPr/>
          <p:nvPr/>
        </p:nvSpPr>
        <p:spPr>
          <a:xfrm>
            <a:off x="6511324" y="2110127"/>
            <a:ext cx="2265020" cy="8868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t>3</a:t>
            </a:r>
            <a:r>
              <a:rPr lang="fr-FR" b="1" dirty="0"/>
              <a:t>. </a:t>
            </a:r>
            <a:r>
              <a:rPr lang="fr-FR" b="1" dirty="0" err="1"/>
              <a:t>Communities</a:t>
            </a:r>
            <a:r>
              <a:rPr lang="fr-FR" b="1" dirty="0"/>
              <a:t> And Champions</a:t>
            </a:r>
            <a:endParaRPr lang="fr-FR" dirty="0"/>
          </a:p>
        </p:txBody>
      </p:sp>
      <p:sp>
        <p:nvSpPr>
          <p:cNvPr id="9" name="Rectangle 8"/>
          <p:cNvSpPr/>
          <p:nvPr/>
        </p:nvSpPr>
        <p:spPr>
          <a:xfrm>
            <a:off x="3442067" y="2173922"/>
            <a:ext cx="2265020" cy="8868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b="1" dirty="0" smtClean="0"/>
              <a:t>2</a:t>
            </a:r>
            <a:r>
              <a:rPr lang="fr-FR" b="1" dirty="0"/>
              <a:t>. People </a:t>
            </a:r>
            <a:r>
              <a:rPr lang="fr-FR" b="1" dirty="0" err="1"/>
              <a:t>Preferences</a:t>
            </a:r>
            <a:endParaRPr lang="fr-FR" dirty="0"/>
          </a:p>
        </p:txBody>
      </p:sp>
      <p:sp>
        <p:nvSpPr>
          <p:cNvPr id="10" name="Rectangle à coins arrondis 9"/>
          <p:cNvSpPr/>
          <p:nvPr/>
        </p:nvSpPr>
        <p:spPr>
          <a:xfrm>
            <a:off x="3248336" y="3165380"/>
            <a:ext cx="2187760" cy="3503980"/>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sz="2000" dirty="0">
              <a:solidFill>
                <a:schemeClr val="tx1"/>
              </a:solidFill>
            </a:endParaRPr>
          </a:p>
          <a:p>
            <a:pPr algn="just"/>
            <a:r>
              <a:rPr lang="en-US" sz="2000" dirty="0">
                <a:solidFill>
                  <a:schemeClr val="tx1"/>
                </a:solidFill>
              </a:rPr>
              <a:t>I</a:t>
            </a:r>
            <a:r>
              <a:rPr lang="en-US" sz="2000" dirty="0" smtClean="0">
                <a:solidFill>
                  <a:schemeClr val="tx1"/>
                </a:solidFill>
              </a:rPr>
              <a:t>t </a:t>
            </a:r>
            <a:r>
              <a:rPr lang="en-US" sz="2000" dirty="0">
                <a:solidFill>
                  <a:schemeClr val="tx1"/>
                </a:solidFill>
              </a:rPr>
              <a:t>is advisable to collect preference data by having several small group employee meetings followed by surveys.</a:t>
            </a:r>
            <a:endParaRPr lang="fr-FR" sz="2000" dirty="0">
              <a:solidFill>
                <a:schemeClr val="tx1"/>
              </a:solidFill>
            </a:endParaRPr>
          </a:p>
        </p:txBody>
      </p:sp>
      <p:sp>
        <p:nvSpPr>
          <p:cNvPr id="11" name="Rectangle à coins arrondis 10"/>
          <p:cNvSpPr/>
          <p:nvPr/>
        </p:nvSpPr>
        <p:spPr>
          <a:xfrm>
            <a:off x="5707087" y="3145695"/>
            <a:ext cx="3340903" cy="3523665"/>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dirty="0">
                <a:solidFill>
                  <a:schemeClr val="tx1"/>
                </a:solidFill>
              </a:rPr>
              <a:t>Once you understand the </a:t>
            </a:r>
            <a:r>
              <a:rPr lang="en-US" sz="2000" dirty="0" err="1">
                <a:solidFill>
                  <a:schemeClr val="tx1"/>
                </a:solidFill>
              </a:rPr>
              <a:t>organisation</a:t>
            </a:r>
            <a:r>
              <a:rPr lang="en-US" sz="2000" dirty="0">
                <a:solidFill>
                  <a:schemeClr val="tx1"/>
                </a:solidFill>
              </a:rPr>
              <a:t> requirement and people preferences, create communities. For example, create a cricket club for team building, create a marathon club for fitness, coders community for improving coding skills, toastmasters for English speaking </a:t>
            </a:r>
            <a:r>
              <a:rPr lang="en-US" sz="2000" dirty="0" err="1">
                <a:solidFill>
                  <a:schemeClr val="tx1"/>
                </a:solidFill>
              </a:rPr>
              <a:t>etc</a:t>
            </a:r>
            <a:endParaRPr lang="fr-FR" sz="2000" dirty="0">
              <a:solidFill>
                <a:schemeClr val="tx1"/>
              </a:solidFill>
            </a:endParaRPr>
          </a:p>
        </p:txBody>
      </p:sp>
    </p:spTree>
    <p:extLst>
      <p:ext uri="{BB962C8B-B14F-4D97-AF65-F5344CB8AC3E}">
        <p14:creationId xmlns:p14="http://schemas.microsoft.com/office/powerpoint/2010/main" val="3286844623"/>
      </p:ext>
    </p:extLst>
  </p:cSld>
  <p:clrMapOvr>
    <a:masterClrMapping/>
  </p:clrMapOvr>
  <p:transition spd="slow">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9</a:t>
            </a:fld>
            <a:endParaRPr lang="en-US" dirty="0">
              <a:solidFill>
                <a:schemeClr val="accent4">
                  <a:lumMod val="10000"/>
                </a:schemeClr>
              </a:solidFill>
            </a:endParaRPr>
          </a:p>
        </p:txBody>
      </p:sp>
      <p:sp>
        <p:nvSpPr>
          <p:cNvPr id="14" name="Arrondir un rectangle avec un coin diagonal 13"/>
          <p:cNvSpPr/>
          <p:nvPr/>
        </p:nvSpPr>
        <p:spPr>
          <a:xfrm>
            <a:off x="506780" y="161706"/>
            <a:ext cx="8215370" cy="830733"/>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b="1" dirty="0">
                <a:solidFill>
                  <a:schemeClr val="tx1"/>
                </a:solidFill>
              </a:rPr>
              <a:t>HR </a:t>
            </a:r>
            <a:r>
              <a:rPr lang="fr-FR" sz="2800" b="1" dirty="0" err="1">
                <a:solidFill>
                  <a:schemeClr val="tx1"/>
                </a:solidFill>
              </a:rPr>
              <a:t>skills</a:t>
            </a:r>
            <a:r>
              <a:rPr lang="en-US" sz="2800" b="1" dirty="0" smtClean="0">
                <a:solidFill>
                  <a:schemeClr val="tx1"/>
                </a:solidFill>
              </a:rPr>
              <a:t>.</a:t>
            </a:r>
            <a:endParaRPr lang="ar-DZ" sz="2800" b="1" dirty="0" smtClean="0">
              <a:solidFill>
                <a:schemeClr val="tx1"/>
              </a:solidFill>
            </a:endParaRPr>
          </a:p>
        </p:txBody>
      </p:sp>
      <p:sp>
        <p:nvSpPr>
          <p:cNvPr id="2" name="Rectangle 1"/>
          <p:cNvSpPr/>
          <p:nvPr/>
        </p:nvSpPr>
        <p:spPr>
          <a:xfrm>
            <a:off x="323528" y="1412776"/>
            <a:ext cx="8208912" cy="2376264"/>
          </a:xfrm>
          <a:prstGeom prst="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HR </a:t>
            </a:r>
            <a:r>
              <a:rPr lang="en-US" sz="2400" dirty="0">
                <a:solidFill>
                  <a:schemeClr val="tx1"/>
                </a:solidFill>
              </a:rPr>
              <a:t>skills are capabilities that help human resource professionals carry out key responsibilities. Examples include interpersonal skills, recruiting, and effective communication. These elements are also known as “human resources skills” and “skills for HR.”</a:t>
            </a:r>
            <a:endParaRPr lang="fr-FR" sz="2400" dirty="0">
              <a:solidFill>
                <a:schemeClr val="tx1"/>
              </a:solidFill>
            </a:endParaRPr>
          </a:p>
        </p:txBody>
      </p:sp>
    </p:spTree>
    <p:extLst>
      <p:ext uri="{BB962C8B-B14F-4D97-AF65-F5344CB8AC3E}">
        <p14:creationId xmlns:p14="http://schemas.microsoft.com/office/powerpoint/2010/main" val="3128914892"/>
      </p:ext>
    </p:extLst>
  </p:cSld>
  <p:clrMapOvr>
    <a:masterClrMapping/>
  </p:clrMapOvr>
  <p:transition spd="slow">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10013</TotalTime>
  <Words>1398</Words>
  <Application>Microsoft Office PowerPoint</Application>
  <PresentationFormat>Affichage à l'écran (4:3)</PresentationFormat>
  <Paragraphs>148</Paragraphs>
  <Slides>16</Slides>
  <Notes>15</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Solstice</vt:lpstr>
      <vt:lpstr>بسم الله الرحمان الرحيم  ( قَالَ رَبِّ اشْرَحْ لِي صَدْرِي (25) وَيَسِّرْ لِي أَمْرِي (26) وَاحْلُلْ عُقْدَةً مِنْ لِسَانِي (27) يَفْقَهُوا قَوْلِي (28) ) صدق الله العظيم     سورة طه</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dc:creator>
  <cp:lastModifiedBy>ACER</cp:lastModifiedBy>
  <cp:revision>1266</cp:revision>
  <dcterms:created xsi:type="dcterms:W3CDTF">2008-12-20T18:29:40Z</dcterms:created>
  <dcterms:modified xsi:type="dcterms:W3CDTF">2023-02-28T14:54:15Z</dcterms:modified>
</cp:coreProperties>
</file>