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1" r:id="rId1"/>
  </p:sldMasterIdLst>
  <p:notesMasterIdLst>
    <p:notesMasterId r:id="rId19"/>
  </p:notesMasterIdLst>
  <p:handoutMasterIdLst>
    <p:handoutMasterId r:id="rId20"/>
  </p:handoutMasterIdLst>
  <p:sldIdLst>
    <p:sldId id="324" r:id="rId2"/>
    <p:sldId id="259" r:id="rId3"/>
    <p:sldId id="282" r:id="rId4"/>
    <p:sldId id="365" r:id="rId5"/>
    <p:sldId id="423" r:id="rId6"/>
    <p:sldId id="424" r:id="rId7"/>
    <p:sldId id="400" r:id="rId8"/>
    <p:sldId id="402" r:id="rId9"/>
    <p:sldId id="421" r:id="rId10"/>
    <p:sldId id="422" r:id="rId11"/>
    <p:sldId id="403" r:id="rId12"/>
    <p:sldId id="425" r:id="rId13"/>
    <p:sldId id="429" r:id="rId14"/>
    <p:sldId id="426" r:id="rId15"/>
    <p:sldId id="427" r:id="rId16"/>
    <p:sldId id="428" r:id="rId17"/>
    <p:sldId id="313" r:id="rId18"/>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6AFE6"/>
    <a:srgbClr val="7EC472"/>
    <a:srgbClr val="E08DF7"/>
    <a:srgbClr val="876CFA"/>
    <a:srgbClr val="A50DB1"/>
    <a:srgbClr val="CC66FF"/>
    <a:srgbClr val="DA70CB"/>
    <a:srgbClr val="211E54"/>
    <a:srgbClr val="509F43"/>
    <a:srgbClr val="C3D60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28" autoAdjust="0"/>
    <p:restoredTop sz="89580" autoAdjust="0"/>
  </p:normalViewPr>
  <p:slideViewPr>
    <p:cSldViewPr>
      <p:cViewPr varScale="1">
        <p:scale>
          <a:sx n="45" d="100"/>
          <a:sy n="45" d="100"/>
        </p:scale>
        <p:origin x="-1248"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C8B4DDB-AB9D-497A-B6B0-9897134E7211}" type="datetimeFigureOut">
              <a:rPr lang="fr-FR" smtClean="0"/>
              <a:pPr/>
              <a:t>16/03/2023</a:t>
            </a:fld>
            <a:endParaRPr lang="fr-FR"/>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24398BF-B79E-4FE7-81B0-58922178FB38}" type="slidenum">
              <a:rPr lang="fr-FR" smtClean="0"/>
              <a:pPr/>
              <a:t>‹N°›</a:t>
            </a:fld>
            <a:endParaRPr lang="fr-FR"/>
          </a:p>
        </p:txBody>
      </p:sp>
    </p:spTree>
    <p:extLst>
      <p:ext uri="{BB962C8B-B14F-4D97-AF65-F5344CB8AC3E}">
        <p14:creationId xmlns:p14="http://schemas.microsoft.com/office/powerpoint/2010/main" val="413477259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9751D63-F3B4-4A31-B013-8E1A33140055}" type="datetimeFigureOut">
              <a:rPr lang="fr-FR" smtClean="0"/>
              <a:pPr/>
              <a:t>16/03/2023</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09F8E7E-4CD1-4477-BCE7-EA6BC1CCBF15}" type="slidenum">
              <a:rPr lang="fr-FR" smtClean="0"/>
              <a:pPr/>
              <a:t>‹N°›</a:t>
            </a:fld>
            <a:endParaRPr lang="fr-FR"/>
          </a:p>
        </p:txBody>
      </p:sp>
    </p:spTree>
    <p:extLst>
      <p:ext uri="{BB962C8B-B14F-4D97-AF65-F5344CB8AC3E}">
        <p14:creationId xmlns:p14="http://schemas.microsoft.com/office/powerpoint/2010/main" val="1534074812"/>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100" kern="1200" dirty="0" smtClean="0">
                <a:solidFill>
                  <a:schemeClr val="tx1"/>
                </a:solidFill>
                <a:latin typeface="+mn-lt"/>
                <a:ea typeface="+mn-ea"/>
                <a:cs typeface="+mn-cs"/>
              </a:rPr>
              <a:t>Notre travail de recherche s’intitule : les différents mécanismes de contrôle et </a:t>
            </a:r>
            <a:r>
              <a:rPr lang="fr-FR" sz="1100" kern="1200" smtClean="0">
                <a:solidFill>
                  <a:schemeClr val="tx1"/>
                </a:solidFill>
                <a:latin typeface="+mn-lt"/>
                <a:ea typeface="+mn-ea"/>
                <a:cs typeface="+mn-cs"/>
              </a:rPr>
              <a:t>l’ impact </a:t>
            </a:r>
            <a:r>
              <a:rPr lang="fr-FR" sz="1100" kern="1200" dirty="0" smtClean="0">
                <a:solidFill>
                  <a:schemeClr val="tx1"/>
                </a:solidFill>
                <a:latin typeface="+mn-lt"/>
                <a:ea typeface="+mn-ea"/>
                <a:cs typeface="+mn-cs"/>
              </a:rPr>
              <a:t>du phénomène de l’enracinement des dirigeants sur la performance des firmes : cas Français</a:t>
            </a:r>
            <a:endParaRPr lang="fr-FR" sz="11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2</a:t>
            </a:fld>
            <a:endParaRPr lang="fr-F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en-US" sz="1200" b="1" i="0" kern="1200" dirty="0" smtClean="0">
                <a:solidFill>
                  <a:schemeClr val="tx1"/>
                </a:solidFill>
                <a:effectLst/>
                <a:latin typeface="+mn-lt"/>
                <a:ea typeface="+mn-ea"/>
                <a:cs typeface="+mn-cs"/>
              </a:rPr>
              <a:t/>
            </a:r>
            <a:br>
              <a:rPr lang="en-US" sz="1200" b="1" i="0" kern="1200" dirty="0" smtClean="0">
                <a:solidFill>
                  <a:schemeClr val="tx1"/>
                </a:solidFill>
                <a:effectLst/>
                <a:latin typeface="+mn-lt"/>
                <a:ea typeface="+mn-ea"/>
                <a:cs typeface="+mn-cs"/>
              </a:rPr>
            </a:br>
            <a:r>
              <a:rPr lang="en-US" sz="1200" b="1" i="0" kern="1200" dirty="0" smtClean="0">
                <a:solidFill>
                  <a:schemeClr val="tx1"/>
                </a:solidFill>
                <a:effectLst/>
                <a:latin typeface="+mn-lt"/>
                <a:ea typeface="+mn-ea"/>
                <a:cs typeface="+mn-cs"/>
              </a:rPr>
              <a:t>a. Health of employees:</a:t>
            </a:r>
            <a:r>
              <a:rPr lang="en-US" sz="1200" b="0" i="0" kern="1200" dirty="0" smtClean="0">
                <a:solidFill>
                  <a:schemeClr val="tx1"/>
                </a:solidFill>
                <a:effectLst/>
                <a:latin typeface="+mn-lt"/>
                <a:ea typeface="+mn-ea"/>
                <a:cs typeface="+mn-cs"/>
              </a:rPr>
              <a:t> Employees’ health can be assessed based on absenteeism days and medical insurance costs. Identify the ailments that contribute to absenteeism and medical expenses. The preventive measures to bring down the ailments is the first input.</a:t>
            </a:r>
          </a:p>
          <a:p>
            <a:r>
              <a:rPr lang="en-US" sz="1200" b="0" i="0" kern="1200" dirty="0" smtClean="0">
                <a:solidFill>
                  <a:schemeClr val="tx1"/>
                </a:solidFill>
                <a:effectLst/>
                <a:latin typeface="+mn-lt"/>
                <a:ea typeface="+mn-ea"/>
                <a:cs typeface="+mn-cs"/>
              </a:rPr>
              <a:t> </a:t>
            </a:r>
          </a:p>
          <a:p>
            <a:r>
              <a:rPr lang="en-US" sz="1200" b="1" i="0" kern="1200" dirty="0" smtClean="0">
                <a:solidFill>
                  <a:schemeClr val="tx1"/>
                </a:solidFill>
                <a:effectLst/>
                <a:latin typeface="+mn-lt"/>
                <a:ea typeface="+mn-ea"/>
                <a:cs typeface="+mn-cs"/>
              </a:rPr>
              <a:t>b. Skill requirements:</a:t>
            </a:r>
            <a:r>
              <a:rPr lang="en-US" sz="1200" b="0" i="0" kern="1200" dirty="0" smtClean="0">
                <a:solidFill>
                  <a:schemeClr val="tx1"/>
                </a:solidFill>
                <a:effectLst/>
                <a:latin typeface="+mn-lt"/>
                <a:ea typeface="+mn-ea"/>
                <a:cs typeface="+mn-cs"/>
              </a:rPr>
              <a:t> Every </a:t>
            </a:r>
            <a:r>
              <a:rPr lang="en-US" sz="1200" b="0" i="0" kern="1200" dirty="0" err="1" smtClean="0">
                <a:solidFill>
                  <a:schemeClr val="tx1"/>
                </a:solidFill>
                <a:effectLst/>
                <a:latin typeface="+mn-lt"/>
                <a:ea typeface="+mn-ea"/>
                <a:cs typeface="+mn-cs"/>
              </a:rPr>
              <a:t>organisation</a:t>
            </a:r>
            <a:r>
              <a:rPr lang="en-US" sz="1200" b="0" i="0" kern="1200" dirty="0" smtClean="0">
                <a:solidFill>
                  <a:schemeClr val="tx1"/>
                </a:solidFill>
                <a:effectLst/>
                <a:latin typeface="+mn-lt"/>
                <a:ea typeface="+mn-ea"/>
                <a:cs typeface="+mn-cs"/>
              </a:rPr>
              <a:t> knows the skills which are valuable for its business based on the nature of the business and customer profile. Listing and </a:t>
            </a:r>
            <a:r>
              <a:rPr lang="en-US" sz="1200" b="0" i="0" kern="1200" dirty="0" err="1" smtClean="0">
                <a:solidFill>
                  <a:schemeClr val="tx1"/>
                </a:solidFill>
                <a:effectLst/>
                <a:latin typeface="+mn-lt"/>
                <a:ea typeface="+mn-ea"/>
                <a:cs typeface="+mn-cs"/>
              </a:rPr>
              <a:t>prioritising</a:t>
            </a:r>
            <a:r>
              <a:rPr lang="en-US" sz="1200" b="0" i="0" kern="1200" dirty="0" smtClean="0">
                <a:solidFill>
                  <a:schemeClr val="tx1"/>
                </a:solidFill>
                <a:effectLst/>
                <a:latin typeface="+mn-lt"/>
                <a:ea typeface="+mn-ea"/>
                <a:cs typeface="+mn-cs"/>
              </a:rPr>
              <a:t> soft skill requirements is the second input for setting a hobby framework in the </a:t>
            </a:r>
            <a:r>
              <a:rPr lang="en-US" sz="1200" b="0" i="0" kern="1200" dirty="0" err="1" smtClean="0">
                <a:solidFill>
                  <a:schemeClr val="tx1"/>
                </a:solidFill>
                <a:effectLst/>
                <a:latin typeface="+mn-lt"/>
                <a:ea typeface="+mn-ea"/>
                <a:cs typeface="+mn-cs"/>
              </a:rPr>
              <a:t>organisation</a:t>
            </a:r>
            <a:r>
              <a:rPr lang="en-US" sz="1200" b="0" i="0" kern="1200" dirty="0" smtClean="0">
                <a:solidFill>
                  <a:schemeClr val="tx1"/>
                </a:solidFill>
                <a:effectLst/>
                <a:latin typeface="+mn-lt"/>
                <a:ea typeface="+mn-ea"/>
                <a:cs typeface="+mn-cs"/>
              </a:rPr>
              <a:t>.</a:t>
            </a:r>
          </a:p>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11</a:t>
            </a:fld>
            <a:endParaRPr lang="fr-F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12</a:t>
            </a:fld>
            <a:endParaRPr lang="fr-F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13</a:t>
            </a:fld>
            <a:endParaRPr lang="fr-F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14</a:t>
            </a:fld>
            <a:endParaRPr lang="fr-F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15</a:t>
            </a:fld>
            <a:endParaRPr lang="fr-F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16</a:t>
            </a:fld>
            <a:endParaRPr lang="fr-F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17</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3</a:t>
            </a:fld>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4</a:t>
            </a:fld>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5</a:t>
            </a:fld>
            <a:endParaRPr 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6</a:t>
            </a:fld>
            <a:endParaRPr lang="fr-F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7</a:t>
            </a:fld>
            <a:endParaRPr lang="fr-F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8</a:t>
            </a:fld>
            <a:endParaRPr lang="fr-F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9</a:t>
            </a:fld>
            <a:endParaRPr lang="fr-F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10</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14" name="Titre 13"/>
          <p:cNvSpPr>
            <a:spLocks noGrp="1"/>
          </p:cNvSpPr>
          <p:nvPr>
            <p:ph type="ctrTitle"/>
          </p:nvPr>
        </p:nvSpPr>
        <p:spPr>
          <a:xfrm>
            <a:off x="1432560" y="359898"/>
            <a:ext cx="7406640" cy="1472184"/>
          </a:xfrm>
        </p:spPr>
        <p:txBody>
          <a:bodyPr anchor="b"/>
          <a:lstStyle>
            <a:lvl1pPr algn="l">
              <a:defRPr/>
            </a:lvl1pPr>
            <a:extLst/>
          </a:lstStyle>
          <a:p>
            <a:r>
              <a:rPr kumimoji="0" lang="fr-FR" smtClean="0"/>
              <a:t>Cliquez pour modifier le style du titre</a:t>
            </a:r>
            <a:endParaRPr kumimoji="0" lang="en-US"/>
          </a:p>
        </p:txBody>
      </p:sp>
      <p:sp>
        <p:nvSpPr>
          <p:cNvPr id="22" name="Sous-titr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sp>
        <p:nvSpPr>
          <p:cNvPr id="7" name="Espace réservé de la date 6"/>
          <p:cNvSpPr>
            <a:spLocks noGrp="1"/>
          </p:cNvSpPr>
          <p:nvPr>
            <p:ph type="dt" sz="half" idx="10"/>
          </p:nvPr>
        </p:nvSpPr>
        <p:spPr/>
        <p:txBody>
          <a:bodyPr/>
          <a:lstStyle>
            <a:extLst/>
          </a:lstStyle>
          <a:p>
            <a:endParaRPr lang="en-US"/>
          </a:p>
        </p:txBody>
      </p:sp>
      <p:sp>
        <p:nvSpPr>
          <p:cNvPr id="20" name="Espace réservé du pied de page 19"/>
          <p:cNvSpPr>
            <a:spLocks noGrp="1"/>
          </p:cNvSpPr>
          <p:nvPr>
            <p:ph type="ftr" sz="quarter" idx="11"/>
          </p:nvPr>
        </p:nvSpPr>
        <p:spPr/>
        <p:txBody>
          <a:bodyPr/>
          <a:lstStyle>
            <a:extLst/>
          </a:lstStyle>
          <a:p>
            <a:endParaRPr kumimoji="0" lang="en-US"/>
          </a:p>
        </p:txBody>
      </p:sp>
      <p:sp>
        <p:nvSpPr>
          <p:cNvPr id="10" name="Espace réservé du numéro de diapositive 9"/>
          <p:cNvSpPr>
            <a:spLocks noGrp="1"/>
          </p:cNvSpPr>
          <p:nvPr>
            <p:ph type="sldNum" sz="quarter" idx="12"/>
          </p:nvPr>
        </p:nvSpPr>
        <p:spPr/>
        <p:txBody>
          <a:bodyPr/>
          <a:lstStyle>
            <a:extLst/>
          </a:lstStyle>
          <a:p>
            <a:fld id="{1271BEBB-3801-4264-8EC0-6F3502F9F436}" type="slidenum">
              <a:rPr lang="en-US" smtClean="0"/>
              <a:pPr/>
              <a:t>‹N°›</a:t>
            </a:fld>
            <a:endParaRPr lang="en-US"/>
          </a:p>
        </p:txBody>
      </p:sp>
      <p:sp>
        <p:nvSpPr>
          <p:cNvPr id="8" name="Ellipse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9015CC05-7DBF-4C36-8715-269E68FA0049}" type="slidenum">
              <a:rPr lang="en-US" smtClean="0"/>
              <a:pPr/>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58000" y="274639"/>
            <a:ext cx="1828800" cy="5851525"/>
          </a:xfrm>
        </p:spPr>
        <p:txBody>
          <a:bodyPr vert="eaVert"/>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1143000" y="274640"/>
            <a:ext cx="5562600" cy="5851525"/>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32229A2C-2828-4644-97BC-FD0E9D5CE124}" type="slidenum">
              <a:rPr lang="en-US" smtClean="0"/>
              <a:pPr/>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E9BFB4EE-2645-4E7A-AD5B-E440053AAE8B}" type="slidenum">
              <a:rPr lang="en-US" smtClean="0"/>
              <a:pPr/>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FC94D36E-31C8-4F0E-88EF-4E324A780244}" type="slidenum">
              <a:rPr lang="en-US" smtClean="0"/>
              <a:pPr/>
              <a:t>‹N°›</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endParaRPr lang="en-US"/>
          </a:p>
        </p:txBody>
      </p:sp>
      <p:sp>
        <p:nvSpPr>
          <p:cNvPr id="6" name="Espace réservé du pied de page 5"/>
          <p:cNvSpPr>
            <a:spLocks noGrp="1"/>
          </p:cNvSpPr>
          <p:nvPr>
            <p:ph type="ftr" sz="quarter" idx="11"/>
          </p:nvPr>
        </p:nvSpPr>
        <p:spPr/>
        <p:txBody>
          <a:bodyPr/>
          <a:lstStyle>
            <a:extLst/>
          </a:lstStyle>
          <a:p>
            <a:endParaRPr lang="en-US"/>
          </a:p>
        </p:txBody>
      </p:sp>
      <p:sp>
        <p:nvSpPr>
          <p:cNvPr id="7" name="Espace réservé du numéro de diapositive 6"/>
          <p:cNvSpPr>
            <a:spLocks noGrp="1"/>
          </p:cNvSpPr>
          <p:nvPr>
            <p:ph type="sldNum" sz="quarter" idx="12"/>
          </p:nvPr>
        </p:nvSpPr>
        <p:spPr/>
        <p:txBody>
          <a:bodyPr/>
          <a:lstStyle>
            <a:extLst/>
          </a:lstStyle>
          <a:p>
            <a:fld id="{9BE010EA-B1D4-4EFB-8E5A-B60831539162}" type="slidenum">
              <a:rPr lang="en-US" smtClean="0"/>
              <a:pPr/>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endParaRPr lang="en-US"/>
          </a:p>
        </p:txBody>
      </p:sp>
      <p:sp>
        <p:nvSpPr>
          <p:cNvPr id="8" name="Espace réservé du pied de page 7"/>
          <p:cNvSpPr>
            <a:spLocks noGrp="1"/>
          </p:cNvSpPr>
          <p:nvPr>
            <p:ph type="ftr" sz="quarter" idx="11"/>
          </p:nvPr>
        </p:nvSpPr>
        <p:spPr/>
        <p:txBody>
          <a:bodyPr/>
          <a:lstStyle>
            <a:extLst/>
          </a:lstStyle>
          <a:p>
            <a:endParaRPr lang="en-US"/>
          </a:p>
        </p:txBody>
      </p:sp>
      <p:sp>
        <p:nvSpPr>
          <p:cNvPr id="9" name="Espace réservé du numéro de diapositive 8"/>
          <p:cNvSpPr>
            <a:spLocks noGrp="1"/>
          </p:cNvSpPr>
          <p:nvPr>
            <p:ph type="sldNum" sz="quarter" idx="12"/>
          </p:nvPr>
        </p:nvSpPr>
        <p:spPr/>
        <p:txBody>
          <a:bodyPr/>
          <a:lstStyle>
            <a:extLst/>
          </a:lstStyle>
          <a:p>
            <a:fld id="{C7137427-33E8-44C9-976A-D5D69C4A2685}" type="slidenum">
              <a:rPr lang="en-US" smtClean="0"/>
              <a:pPr/>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nchor="ctr"/>
          <a:lstStyle>
            <a:extLst/>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extLst/>
          </a:lstStyle>
          <a:p>
            <a:endParaRPr lang="en-US"/>
          </a:p>
        </p:txBody>
      </p:sp>
      <p:sp>
        <p:nvSpPr>
          <p:cNvPr id="4" name="Espace réservé du pied de page 3"/>
          <p:cNvSpPr>
            <a:spLocks noGrp="1"/>
          </p:cNvSpPr>
          <p:nvPr>
            <p:ph type="ftr" sz="quarter" idx="11"/>
          </p:nvPr>
        </p:nvSpPr>
        <p:spPr/>
        <p:txBody>
          <a:bodyPr/>
          <a:lstStyle>
            <a:extLst/>
          </a:lstStyle>
          <a:p>
            <a:endParaRPr lang="en-US"/>
          </a:p>
        </p:txBody>
      </p:sp>
      <p:sp>
        <p:nvSpPr>
          <p:cNvPr id="5" name="Espace réservé du numéro de diapositive 4"/>
          <p:cNvSpPr>
            <a:spLocks noGrp="1"/>
          </p:cNvSpPr>
          <p:nvPr>
            <p:ph type="sldNum" sz="quarter" idx="12"/>
          </p:nvPr>
        </p:nvSpPr>
        <p:spPr/>
        <p:txBody>
          <a:bodyPr/>
          <a:lstStyle>
            <a:extLst/>
          </a:lstStyle>
          <a:p>
            <a:fld id="{A8C91651-58B6-44C5-9779-6B9C93167A97}" type="slidenum">
              <a:rPr lang="en-US" smtClean="0"/>
              <a:pPr/>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Espace réservé de la date 1"/>
          <p:cNvSpPr>
            <a:spLocks noGrp="1"/>
          </p:cNvSpPr>
          <p:nvPr>
            <p:ph type="dt" sz="half" idx="10"/>
          </p:nvPr>
        </p:nvSpPr>
        <p:spPr/>
        <p:txBody>
          <a:bodyPr/>
          <a:lstStyle>
            <a:extLst/>
          </a:lstStyle>
          <a:p>
            <a:endParaRPr lang="en-US"/>
          </a:p>
        </p:txBody>
      </p:sp>
      <p:sp>
        <p:nvSpPr>
          <p:cNvPr id="3" name="Espace réservé du pied de page 2"/>
          <p:cNvSpPr>
            <a:spLocks noGrp="1"/>
          </p:cNvSpPr>
          <p:nvPr>
            <p:ph type="ftr" sz="quarter" idx="11"/>
          </p:nvPr>
        </p:nvSpPr>
        <p:spPr/>
        <p:txBody>
          <a:bodyPr/>
          <a:lstStyle>
            <a:extLst/>
          </a:lstStyle>
          <a:p>
            <a:endParaRPr lang="en-US"/>
          </a:p>
        </p:txBody>
      </p:sp>
      <p:sp>
        <p:nvSpPr>
          <p:cNvPr id="4" name="Espace réservé du numéro de diapositive 3"/>
          <p:cNvSpPr>
            <a:spLocks noGrp="1"/>
          </p:cNvSpPr>
          <p:nvPr>
            <p:ph type="sldNum" sz="quarter" idx="12"/>
          </p:nvPr>
        </p:nvSpPr>
        <p:spPr/>
        <p:txBody>
          <a:bodyPr/>
          <a:lstStyle>
            <a:extLst/>
          </a:lstStyle>
          <a:p>
            <a:fld id="{43C5DBB7-9220-4B82-9DFD-A01A0BA10BA0}" type="slidenum">
              <a:rPr lang="en-US" smtClean="0"/>
              <a:pPr/>
              <a:t>‹N°›</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endParaRPr lang="en-US"/>
          </a:p>
        </p:txBody>
      </p:sp>
      <p:sp>
        <p:nvSpPr>
          <p:cNvPr id="6" name="Espace réservé du pied de page 5"/>
          <p:cNvSpPr>
            <a:spLocks noGrp="1"/>
          </p:cNvSpPr>
          <p:nvPr>
            <p:ph type="ftr" sz="quarter" idx="11"/>
          </p:nvPr>
        </p:nvSpPr>
        <p:spPr/>
        <p:txBody>
          <a:bodyPr/>
          <a:lstStyle>
            <a:extLst/>
          </a:lstStyle>
          <a:p>
            <a:endParaRPr lang="en-US"/>
          </a:p>
        </p:txBody>
      </p:sp>
      <p:sp>
        <p:nvSpPr>
          <p:cNvPr id="7" name="Espace réservé du numéro de diapositive 6"/>
          <p:cNvSpPr>
            <a:spLocks noGrp="1"/>
          </p:cNvSpPr>
          <p:nvPr>
            <p:ph type="sldNum" sz="quarter" idx="12"/>
          </p:nvPr>
        </p:nvSpPr>
        <p:spPr/>
        <p:txBody>
          <a:bodyPr/>
          <a:lstStyle>
            <a:extLst/>
          </a:lstStyle>
          <a:p>
            <a:fld id="{5C0B3280-FED6-431D-9A48-D3B9CFA2AD9B}" type="slidenum">
              <a:rPr lang="en-US" smtClean="0"/>
              <a:pPr/>
              <a:t>‹N°›</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extLst/>
          </a:lstStyle>
          <a:p>
            <a:endParaRPr lang="en-US"/>
          </a:p>
        </p:txBody>
      </p:sp>
      <p:sp>
        <p:nvSpPr>
          <p:cNvPr id="6" name="Espace réservé du pied de page 5"/>
          <p:cNvSpPr>
            <a:spLocks noGrp="1"/>
          </p:cNvSpPr>
          <p:nvPr>
            <p:ph type="ftr" sz="quarter" idx="11"/>
          </p:nvPr>
        </p:nvSpPr>
        <p:spPr/>
        <p:txBody>
          <a:bodyPr/>
          <a:lstStyle>
            <a:extLst/>
          </a:lstStyle>
          <a:p>
            <a:endParaRPr lang="en-US"/>
          </a:p>
        </p:txBody>
      </p:sp>
      <p:sp>
        <p:nvSpPr>
          <p:cNvPr id="7" name="Espace réservé du numéro de diapositive 6"/>
          <p:cNvSpPr>
            <a:spLocks noGrp="1"/>
          </p:cNvSpPr>
          <p:nvPr>
            <p:ph type="sldNum" sz="quarter" idx="12"/>
          </p:nvPr>
        </p:nvSpPr>
        <p:spPr/>
        <p:txBody>
          <a:bodyPr/>
          <a:lstStyle>
            <a:extLst/>
          </a:lstStyle>
          <a:p>
            <a:fld id="{A4A071D0-BE55-473C-ACB8-668E64497427}" type="slidenum">
              <a:rPr lang="en-US" smtClean="0"/>
              <a:pPr/>
              <a:t>‹N°›</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Espace réservé pour une image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fr-FR" smtClean="0"/>
              <a:t>Cliquez sur l'icône pour ajouter une image</a:t>
            </a:r>
            <a:endParaRPr kumimoji="0" lang="en-US" dirty="0"/>
          </a:p>
        </p:txBody>
      </p:sp>
      <p:sp>
        <p:nvSpPr>
          <p:cNvPr id="9" name="Organigramme : Processu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Organigramme : Processu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Espace réservé du texte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fr-FR" smtClean="0"/>
              <a:t>Cliquez pour modifier les styles du texte du masque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ecteurs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Bouée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Espace réservé du titre 4"/>
          <p:cNvSpPr>
            <a:spLocks noGrp="1"/>
          </p:cNvSpPr>
          <p:nvPr>
            <p:ph type="title"/>
          </p:nvPr>
        </p:nvSpPr>
        <p:spPr>
          <a:xfrm>
            <a:off x="1435608" y="274638"/>
            <a:ext cx="7498080" cy="1143000"/>
          </a:xfrm>
          <a:prstGeom prst="rect">
            <a:avLst/>
          </a:prstGeom>
        </p:spPr>
        <p:txBody>
          <a:bodyPr anchor="ctr">
            <a:normAutofit/>
          </a:bodyPr>
          <a:lstStyle>
            <a:extLst/>
          </a:lstStyle>
          <a:p>
            <a:r>
              <a:rPr kumimoji="0" lang="fr-FR" smtClean="0"/>
              <a:t>Cliquez pour modifier le style du titre</a:t>
            </a:r>
            <a:endParaRPr kumimoji="0" lang="en-US"/>
          </a:p>
        </p:txBody>
      </p:sp>
      <p:sp>
        <p:nvSpPr>
          <p:cNvPr id="9" name="Espace réservé du texte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24" name="Espace réservé de la date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endParaRPr lang="en-US"/>
          </a:p>
        </p:txBody>
      </p:sp>
      <p:sp>
        <p:nvSpPr>
          <p:cNvPr id="10" name="Espace réservé du pied de page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Espace réservé du numéro de diapositive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5980CBF5-DCDD-43B2-8005-9C24C7AE2E13}" type="slidenum">
              <a:rPr lang="en-US" smtClean="0"/>
              <a:pPr/>
              <a:t>‹N°›</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hf hdr="0" ftr="0" dt="0"/>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www.wallstreetmojo.com/conglomerate/"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14348" y="2143116"/>
            <a:ext cx="7772400" cy="1362075"/>
          </a:xfrm>
        </p:spPr>
        <p:txBody>
          <a:bodyPr>
            <a:normAutofit fontScale="90000"/>
          </a:bodyPr>
          <a:lstStyle/>
          <a:p>
            <a:pPr algn="ctr" rtl="1"/>
            <a:r>
              <a:rPr lang="ar-DZ" dirty="0" smtClean="0">
                <a:latin typeface="Sakkal Majalla" pitchFamily="2" charset="-78"/>
                <a:cs typeface="Sakkal Majalla" pitchFamily="2" charset="-78"/>
              </a:rPr>
              <a:t>بسم الله الرحمان الرحيم</a:t>
            </a:r>
            <a:r>
              <a:rPr lang="fr-FR" dirty="0" smtClean="0">
                <a:latin typeface="Sakkal Majalla" pitchFamily="2" charset="-78"/>
                <a:cs typeface="Sakkal Majalla" pitchFamily="2" charset="-78"/>
              </a:rPr>
              <a:t/>
            </a:r>
            <a:br>
              <a:rPr lang="fr-FR" dirty="0" smtClean="0">
                <a:latin typeface="Sakkal Majalla" pitchFamily="2" charset="-78"/>
                <a:cs typeface="Sakkal Majalla" pitchFamily="2" charset="-78"/>
              </a:rPr>
            </a:br>
            <a:r>
              <a:rPr lang="ar-DZ" dirty="0" smtClean="0"/>
              <a:t> </a:t>
            </a:r>
            <a:r>
              <a:rPr lang="ar-DZ" b="0" dirty="0" smtClean="0"/>
              <a:t>( قَالَ رَبِّ اشْرَحْ لِي صَدْرِي </a:t>
            </a:r>
            <a:r>
              <a:rPr lang="ar-DZ" sz="2000" b="0" dirty="0" smtClean="0"/>
              <a:t>(25) </a:t>
            </a:r>
            <a:r>
              <a:rPr lang="ar-DZ" b="0" dirty="0" smtClean="0"/>
              <a:t>وَيَسِّرْ لِي أَمْرِي </a:t>
            </a:r>
            <a:r>
              <a:rPr lang="ar-DZ" sz="2000" b="0" dirty="0" smtClean="0"/>
              <a:t>(26) </a:t>
            </a:r>
            <a:r>
              <a:rPr lang="ar-DZ" b="0" dirty="0" smtClean="0"/>
              <a:t>وَاحْلُلْ عُقْدَةً مِنْ لِسَانِي </a:t>
            </a:r>
            <a:r>
              <a:rPr lang="ar-DZ" sz="2000" b="0" dirty="0" smtClean="0"/>
              <a:t>(27) </a:t>
            </a:r>
            <a:r>
              <a:rPr lang="ar-DZ" b="0" dirty="0" smtClean="0"/>
              <a:t>يَفْقَهُوا قَوْلِي </a:t>
            </a:r>
            <a:r>
              <a:rPr lang="ar-DZ" sz="2000" b="0" dirty="0" smtClean="0"/>
              <a:t>(28) </a:t>
            </a:r>
            <a:r>
              <a:rPr lang="ar-DZ" b="0" dirty="0" smtClean="0"/>
              <a:t>) صدق الله العظيم  </a:t>
            </a:r>
            <a:r>
              <a:rPr lang="fr-FR" dirty="0" smtClean="0">
                <a:latin typeface="Sakkal Majalla" pitchFamily="2" charset="-78"/>
                <a:cs typeface="Sakkal Majalla" pitchFamily="2" charset="-78"/>
              </a:rPr>
              <a:t/>
            </a:r>
            <a:br>
              <a:rPr lang="fr-FR" dirty="0" smtClean="0">
                <a:latin typeface="Sakkal Majalla" pitchFamily="2" charset="-78"/>
                <a:cs typeface="Sakkal Majalla" pitchFamily="2" charset="-78"/>
              </a:rPr>
            </a:br>
            <a:r>
              <a:rPr lang="ar-DZ" b="0" dirty="0" smtClean="0"/>
              <a:t>  </a:t>
            </a:r>
            <a:r>
              <a:rPr lang="ar-DZ" sz="2800" b="0" smtClean="0"/>
              <a:t>سورة طه</a:t>
            </a:r>
            <a:endParaRPr lang="fr-FR" sz="2800" dirty="0">
              <a:latin typeface="Sakkal Majalla" pitchFamily="2" charset="-78"/>
              <a:cs typeface="Sakkal Majalla" pitchFamily="2" charset="-78"/>
            </a:endParaRPr>
          </a:p>
        </p:txBody>
      </p:sp>
      <p:sp>
        <p:nvSpPr>
          <p:cNvPr id="4" name="Espace réservé du numéro de diapositive 3"/>
          <p:cNvSpPr>
            <a:spLocks noGrp="1"/>
          </p:cNvSpPr>
          <p:nvPr>
            <p:ph type="sldNum" sz="quarter" idx="12"/>
          </p:nvPr>
        </p:nvSpPr>
        <p:spPr/>
        <p:txBody>
          <a:bodyPr/>
          <a:lstStyle/>
          <a:p>
            <a:fld id="{FC94D36E-31C8-4F0E-88EF-4E324A780244}" type="slidenum">
              <a:rPr lang="en-US" smtClean="0"/>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10</a:t>
            </a:fld>
            <a:endParaRPr lang="en-US" dirty="0">
              <a:solidFill>
                <a:schemeClr val="accent4">
                  <a:lumMod val="10000"/>
                </a:schemeClr>
              </a:solidFill>
            </a:endParaRPr>
          </a:p>
        </p:txBody>
      </p:sp>
      <p:sp>
        <p:nvSpPr>
          <p:cNvPr id="14" name="Arrondir un rectangle avec un coin diagonal 13"/>
          <p:cNvSpPr/>
          <p:nvPr/>
        </p:nvSpPr>
        <p:spPr>
          <a:xfrm>
            <a:off x="500034" y="357167"/>
            <a:ext cx="8215370" cy="1955710"/>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dirty="0" smtClean="0">
                <a:solidFill>
                  <a:schemeClr val="tx1"/>
                </a:solidFill>
              </a:rPr>
              <a:t>	</a:t>
            </a:r>
            <a:r>
              <a:rPr lang="en-US" sz="2400" dirty="0">
                <a:solidFill>
                  <a:schemeClr val="tx1"/>
                </a:solidFill>
              </a:rPr>
              <a:t>Following is a list of most of the main characteristics and qualities which a person would be expected to have to be able to perform competently and effectively as a manager with a brief description of their application</a:t>
            </a:r>
            <a:endParaRPr lang="ar-DZ" sz="2400" b="1" dirty="0" smtClean="0">
              <a:solidFill>
                <a:schemeClr val="tx1"/>
              </a:solidFill>
            </a:endParaRPr>
          </a:p>
        </p:txBody>
      </p:sp>
      <p:sp>
        <p:nvSpPr>
          <p:cNvPr id="2" name="Flèche courbée vers la droite 1"/>
          <p:cNvSpPr/>
          <p:nvPr/>
        </p:nvSpPr>
        <p:spPr>
          <a:xfrm>
            <a:off x="179512" y="1844824"/>
            <a:ext cx="320522" cy="1584176"/>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7" name="Flèche courbée vers la droite 6"/>
          <p:cNvSpPr/>
          <p:nvPr/>
        </p:nvSpPr>
        <p:spPr>
          <a:xfrm>
            <a:off x="153461" y="3429000"/>
            <a:ext cx="320522" cy="1584176"/>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8" name="Flèche courbée vers la droite 7"/>
          <p:cNvSpPr/>
          <p:nvPr/>
        </p:nvSpPr>
        <p:spPr>
          <a:xfrm>
            <a:off x="163790" y="5085184"/>
            <a:ext cx="320522" cy="1584176"/>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3" name="Rectangle 2"/>
          <p:cNvSpPr/>
          <p:nvPr/>
        </p:nvSpPr>
        <p:spPr>
          <a:xfrm>
            <a:off x="770500" y="2551852"/>
            <a:ext cx="8072494" cy="1224136"/>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r>
              <a:rPr lang="en-US" b="1" dirty="0">
                <a:solidFill>
                  <a:schemeClr val="tx1"/>
                </a:solidFill>
              </a:rPr>
              <a:t>Change</a:t>
            </a:r>
            <a:r>
              <a:rPr lang="en-US" dirty="0">
                <a:solidFill>
                  <a:schemeClr val="tx1"/>
                </a:solidFill>
              </a:rPr>
              <a:t/>
            </a:r>
            <a:br>
              <a:rPr lang="en-US" dirty="0">
                <a:solidFill>
                  <a:schemeClr val="tx1"/>
                </a:solidFill>
              </a:rPr>
            </a:br>
            <a:r>
              <a:rPr lang="en-US" dirty="0">
                <a:solidFill>
                  <a:schemeClr val="tx1"/>
                </a:solidFill>
              </a:rPr>
              <a:t>Be able to initiate and manage change and be aware that the introduction of change often generates insecurity.</a:t>
            </a:r>
            <a:endParaRPr lang="fr-FR" dirty="0">
              <a:solidFill>
                <a:schemeClr val="tx1"/>
              </a:solidFill>
            </a:endParaRPr>
          </a:p>
        </p:txBody>
      </p:sp>
      <p:sp>
        <p:nvSpPr>
          <p:cNvPr id="10" name="Rectangle 9"/>
          <p:cNvSpPr/>
          <p:nvPr/>
        </p:nvSpPr>
        <p:spPr>
          <a:xfrm>
            <a:off x="777857" y="3923378"/>
            <a:ext cx="8072494" cy="1152128"/>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r>
              <a:rPr lang="en-US" b="1" dirty="0">
                <a:solidFill>
                  <a:schemeClr val="tx1"/>
                </a:solidFill>
              </a:rPr>
              <a:t>Accountability</a:t>
            </a:r>
            <a:r>
              <a:rPr lang="en-US" dirty="0">
                <a:solidFill>
                  <a:schemeClr val="tx1"/>
                </a:solidFill>
              </a:rPr>
              <a:t/>
            </a:r>
            <a:br>
              <a:rPr lang="en-US" dirty="0">
                <a:solidFill>
                  <a:schemeClr val="tx1"/>
                </a:solidFill>
              </a:rPr>
            </a:br>
            <a:r>
              <a:rPr lang="en-US" dirty="0">
                <a:solidFill>
                  <a:schemeClr val="tx1"/>
                </a:solidFill>
              </a:rPr>
              <a:t>Be accountable and responsible for actions and decisions. Generate a culture of accountability in others.</a:t>
            </a:r>
            <a:endParaRPr lang="fr-FR" dirty="0">
              <a:solidFill>
                <a:schemeClr val="tx1"/>
              </a:solidFill>
            </a:endParaRPr>
          </a:p>
        </p:txBody>
      </p:sp>
      <p:sp>
        <p:nvSpPr>
          <p:cNvPr id="11" name="Rectangle 10"/>
          <p:cNvSpPr/>
          <p:nvPr/>
        </p:nvSpPr>
        <p:spPr>
          <a:xfrm>
            <a:off x="795310" y="5373216"/>
            <a:ext cx="8072494" cy="1296144"/>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r>
              <a:rPr lang="en-US" b="1" dirty="0">
                <a:solidFill>
                  <a:schemeClr val="tx1"/>
                </a:solidFill>
              </a:rPr>
              <a:t>Information</a:t>
            </a:r>
            <a:r>
              <a:rPr lang="en-US" dirty="0">
                <a:solidFill>
                  <a:schemeClr val="tx1"/>
                </a:solidFill>
              </a:rPr>
              <a:t/>
            </a:r>
            <a:br>
              <a:rPr lang="en-US" dirty="0">
                <a:solidFill>
                  <a:schemeClr val="tx1"/>
                </a:solidFill>
              </a:rPr>
            </a:br>
            <a:r>
              <a:rPr lang="en-US" dirty="0">
                <a:solidFill>
                  <a:schemeClr val="tx1"/>
                </a:solidFill>
              </a:rPr>
              <a:t>Be able to collect, administer, apply and manage information.</a:t>
            </a:r>
            <a:endParaRPr lang="fr-FR" dirty="0">
              <a:solidFill>
                <a:schemeClr val="tx1"/>
              </a:solidFill>
            </a:endParaRPr>
          </a:p>
        </p:txBody>
      </p:sp>
    </p:spTree>
    <p:extLst>
      <p:ext uri="{BB962C8B-B14F-4D97-AF65-F5344CB8AC3E}">
        <p14:creationId xmlns:p14="http://schemas.microsoft.com/office/powerpoint/2010/main" val="3800374641"/>
      </p:ext>
    </p:extLst>
  </p:cSld>
  <p:clrMapOvr>
    <a:masterClrMapping/>
  </p:clrMapOvr>
  <p:transition spd="slow">
    <p:wipe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11</a:t>
            </a:fld>
            <a:endParaRPr lang="en-US" dirty="0">
              <a:solidFill>
                <a:schemeClr val="accent4">
                  <a:lumMod val="10000"/>
                </a:schemeClr>
              </a:solidFill>
            </a:endParaRPr>
          </a:p>
        </p:txBody>
      </p:sp>
      <p:sp>
        <p:nvSpPr>
          <p:cNvPr id="3" name="Ellipse 2"/>
          <p:cNvSpPr/>
          <p:nvPr/>
        </p:nvSpPr>
        <p:spPr>
          <a:xfrm>
            <a:off x="462684" y="114637"/>
            <a:ext cx="8215370" cy="10390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t>What Is the Difference Between Skills and Competencies?</a:t>
            </a:r>
          </a:p>
        </p:txBody>
      </p:sp>
      <p:sp>
        <p:nvSpPr>
          <p:cNvPr id="5" name="Rectangle à coins arrondis 4"/>
          <p:cNvSpPr/>
          <p:nvPr/>
        </p:nvSpPr>
        <p:spPr>
          <a:xfrm>
            <a:off x="145193" y="1412776"/>
            <a:ext cx="8902797" cy="2304256"/>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b="1" dirty="0">
                <a:solidFill>
                  <a:schemeClr val="tx1"/>
                </a:solidFill>
              </a:rPr>
              <a:t>A skill is the ability to do something, while competencies are </a:t>
            </a:r>
            <a:r>
              <a:rPr lang="en-US" sz="2000" b="1" dirty="0" smtClean="0">
                <a:solidFill>
                  <a:schemeClr val="tx1"/>
                </a:solidFill>
              </a:rPr>
              <a:t>behaviors</a:t>
            </a:r>
            <a:r>
              <a:rPr lang="en-US" sz="2000" dirty="0">
                <a:solidFill>
                  <a:schemeClr val="tx1"/>
                </a:solidFill>
              </a:rPr>
              <a:t>. You learn to clean a window just as you learn to perform open heart surgery. These are skills. Competencies specify </a:t>
            </a:r>
            <a:r>
              <a:rPr lang="en-US" sz="2000" i="1" dirty="0">
                <a:solidFill>
                  <a:schemeClr val="tx1"/>
                </a:solidFill>
              </a:rPr>
              <a:t>how</a:t>
            </a:r>
            <a:r>
              <a:rPr lang="en-US" sz="2000" dirty="0">
                <a:solidFill>
                  <a:schemeClr val="tx1"/>
                </a:solidFill>
              </a:rPr>
              <a:t> the individual carries out the skills they have.</a:t>
            </a:r>
            <a:endParaRPr lang="fr-FR" sz="2000" dirty="0">
              <a:solidFill>
                <a:schemeClr val="tx1"/>
              </a:solidFill>
            </a:endParaRPr>
          </a:p>
        </p:txBody>
      </p:sp>
      <p:sp>
        <p:nvSpPr>
          <p:cNvPr id="11" name="Rectangle à coins arrondis 10"/>
          <p:cNvSpPr/>
          <p:nvPr/>
        </p:nvSpPr>
        <p:spPr>
          <a:xfrm>
            <a:off x="145193" y="4005064"/>
            <a:ext cx="8902798" cy="2376264"/>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b="1" dirty="0">
                <a:solidFill>
                  <a:schemeClr val="tx1"/>
                </a:solidFill>
              </a:rPr>
              <a:t>Skills are specific, while competencies are broad</a:t>
            </a:r>
            <a:r>
              <a:rPr lang="en-US" sz="2000" dirty="0">
                <a:solidFill>
                  <a:schemeClr val="tx1"/>
                </a:solidFill>
              </a:rPr>
              <a:t>. A person can either perform open heart surgery and save someone’s life, or they can’t. In contrast, competencies tell us what success looks like; they combine ability and knowledge with the required skills.</a:t>
            </a:r>
            <a:endParaRPr lang="fr-FR" sz="2000" dirty="0">
              <a:solidFill>
                <a:schemeClr val="tx1"/>
              </a:solidFill>
            </a:endParaRPr>
          </a:p>
        </p:txBody>
      </p:sp>
    </p:spTree>
    <p:extLst>
      <p:ext uri="{BB962C8B-B14F-4D97-AF65-F5344CB8AC3E}">
        <p14:creationId xmlns:p14="http://schemas.microsoft.com/office/powerpoint/2010/main" val="3286844623"/>
      </p:ext>
    </p:extLst>
  </p:cSld>
  <p:clrMapOvr>
    <a:masterClrMapping/>
  </p:clrMapOvr>
  <p:transition spd="slow">
    <p:wipe dir="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12</a:t>
            </a:fld>
            <a:endParaRPr lang="en-US" dirty="0">
              <a:solidFill>
                <a:schemeClr val="accent4">
                  <a:lumMod val="10000"/>
                </a:schemeClr>
              </a:solidFill>
            </a:endParaRPr>
          </a:p>
        </p:txBody>
      </p:sp>
      <p:sp>
        <p:nvSpPr>
          <p:cNvPr id="4" name="Nuage 3"/>
          <p:cNvSpPr/>
          <p:nvPr/>
        </p:nvSpPr>
        <p:spPr>
          <a:xfrm>
            <a:off x="251520" y="357166"/>
            <a:ext cx="8463884" cy="1188163"/>
          </a:xfrm>
          <a:prstGeom prst="cloud">
            <a:avLst/>
          </a:prstGeom>
          <a:solidFill>
            <a:schemeClr val="bg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rgbClr val="FF0000"/>
                </a:solidFill>
              </a:rPr>
              <a:t>What are  core  competencies</a:t>
            </a:r>
            <a:endParaRPr lang="en-US" sz="2800" b="1" dirty="0">
              <a:solidFill>
                <a:srgbClr val="FF0000"/>
              </a:solidFill>
            </a:endParaRPr>
          </a:p>
        </p:txBody>
      </p:sp>
      <p:sp>
        <p:nvSpPr>
          <p:cNvPr id="14" name="Arrondir un rectangle avec un coin diagonal 13"/>
          <p:cNvSpPr/>
          <p:nvPr/>
        </p:nvSpPr>
        <p:spPr>
          <a:xfrm>
            <a:off x="500034" y="1799364"/>
            <a:ext cx="8215370" cy="1773652"/>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dirty="0" smtClean="0">
                <a:solidFill>
                  <a:schemeClr val="tx1"/>
                </a:solidFill>
              </a:rPr>
              <a:t>	</a:t>
            </a:r>
            <a:r>
              <a:rPr lang="en-US" sz="2400" i="1" dirty="0">
                <a:solidFill>
                  <a:schemeClr val="tx1"/>
                </a:solidFill>
              </a:rPr>
              <a:t>The core competencies in business refer to its resources and unique fundamental capabilities that distinguish it from market competitors. It is an essential component of marketing strategy leading to brand recognition and business growth.</a:t>
            </a:r>
            <a:r>
              <a:rPr lang="en-US" sz="2400" dirty="0">
                <a:solidFill>
                  <a:schemeClr val="tx1"/>
                </a:solidFill>
              </a:rPr>
              <a:t> </a:t>
            </a:r>
          </a:p>
        </p:txBody>
      </p:sp>
      <p:sp>
        <p:nvSpPr>
          <p:cNvPr id="2" name="Hexagone 1"/>
          <p:cNvSpPr/>
          <p:nvPr/>
        </p:nvSpPr>
        <p:spPr>
          <a:xfrm>
            <a:off x="0" y="3933056"/>
            <a:ext cx="9144000" cy="2592288"/>
          </a:xfrm>
          <a:prstGeom prst="hexagon">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dirty="0">
                <a:solidFill>
                  <a:schemeClr val="tx1"/>
                </a:solidFill>
              </a:rPr>
              <a:t>B</a:t>
            </a:r>
            <a:r>
              <a:rPr lang="en-US" sz="2400" dirty="0" smtClean="0">
                <a:solidFill>
                  <a:schemeClr val="tx1"/>
                </a:solidFill>
              </a:rPr>
              <a:t>usiness </a:t>
            </a:r>
            <a:r>
              <a:rPr lang="en-US" sz="2400" dirty="0">
                <a:solidFill>
                  <a:schemeClr val="tx1"/>
                </a:solidFill>
              </a:rPr>
              <a:t>core competencies are competitive advantages that no competitor can reasonably offer or replicate.</a:t>
            </a:r>
            <a:endParaRPr lang="fr-FR" sz="2400" dirty="0">
              <a:solidFill>
                <a:schemeClr val="tx1"/>
              </a:solidFill>
            </a:endParaRPr>
          </a:p>
        </p:txBody>
      </p:sp>
    </p:spTree>
    <p:extLst>
      <p:ext uri="{BB962C8B-B14F-4D97-AF65-F5344CB8AC3E}">
        <p14:creationId xmlns:p14="http://schemas.microsoft.com/office/powerpoint/2010/main" val="1797300489"/>
      </p:ext>
    </p:extLst>
  </p:cSld>
  <p:clrMapOvr>
    <a:masterClrMapping/>
  </p:clrMapOvr>
  <p:transition spd="slow">
    <p:wipe dir="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13</a:t>
            </a:fld>
            <a:endParaRPr lang="en-US" dirty="0">
              <a:solidFill>
                <a:schemeClr val="accent4">
                  <a:lumMod val="10000"/>
                </a:schemeClr>
              </a:solidFill>
            </a:endParaRPr>
          </a:p>
        </p:txBody>
      </p:sp>
      <p:sp>
        <p:nvSpPr>
          <p:cNvPr id="4" name="Nuage 3"/>
          <p:cNvSpPr/>
          <p:nvPr/>
        </p:nvSpPr>
        <p:spPr>
          <a:xfrm>
            <a:off x="251520" y="357166"/>
            <a:ext cx="8463884" cy="1188163"/>
          </a:xfrm>
          <a:prstGeom prst="cloud">
            <a:avLst/>
          </a:prstGeom>
          <a:solidFill>
            <a:schemeClr val="bg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rgbClr val="FF0000"/>
                </a:solidFill>
              </a:rPr>
              <a:t>Examples of</a:t>
            </a:r>
            <a:r>
              <a:rPr lang="en-US" sz="2800" b="1" dirty="0" smtClean="0">
                <a:solidFill>
                  <a:srgbClr val="FF0000"/>
                </a:solidFill>
              </a:rPr>
              <a:t>  core  competencies</a:t>
            </a:r>
            <a:endParaRPr lang="en-US" sz="2800" b="1" dirty="0">
              <a:solidFill>
                <a:srgbClr val="FF0000"/>
              </a:solidFill>
            </a:endParaRPr>
          </a:p>
        </p:txBody>
      </p:sp>
      <p:sp>
        <p:nvSpPr>
          <p:cNvPr id="14" name="Arrondir un rectangle avec un coin diagonal 13"/>
          <p:cNvSpPr/>
          <p:nvPr/>
        </p:nvSpPr>
        <p:spPr>
          <a:xfrm>
            <a:off x="500034" y="1799364"/>
            <a:ext cx="8215370" cy="4077908"/>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dirty="0">
                <a:solidFill>
                  <a:schemeClr val="tx1"/>
                </a:solidFill>
              </a:rPr>
              <a:t>Consistently high quality</a:t>
            </a:r>
          </a:p>
          <a:p>
            <a:pPr algn="just"/>
            <a:r>
              <a:rPr lang="en-US" sz="2400" dirty="0">
                <a:solidFill>
                  <a:schemeClr val="tx1"/>
                </a:solidFill>
              </a:rPr>
              <a:t>Incomparable value</a:t>
            </a:r>
          </a:p>
          <a:p>
            <a:pPr algn="just"/>
            <a:r>
              <a:rPr lang="en-US" sz="2400" dirty="0">
                <a:solidFill>
                  <a:schemeClr val="tx1"/>
                </a:solidFill>
              </a:rPr>
              <a:t>Ceaseless innovation</a:t>
            </a:r>
          </a:p>
          <a:p>
            <a:pPr algn="just"/>
            <a:r>
              <a:rPr lang="en-US" sz="2400" dirty="0">
                <a:solidFill>
                  <a:schemeClr val="tx1"/>
                </a:solidFill>
              </a:rPr>
              <a:t>Clever, successful marketing</a:t>
            </a:r>
          </a:p>
          <a:p>
            <a:pPr algn="just"/>
            <a:r>
              <a:rPr lang="en-US" sz="2400" dirty="0">
                <a:solidFill>
                  <a:schemeClr val="tx1"/>
                </a:solidFill>
              </a:rPr>
              <a:t>Great customer service</a:t>
            </a:r>
          </a:p>
          <a:p>
            <a:pPr algn="just"/>
            <a:r>
              <a:rPr lang="en-US" sz="2400" dirty="0">
                <a:solidFill>
                  <a:schemeClr val="tx1"/>
                </a:solidFill>
              </a:rPr>
              <a:t>Formidable size and buying power</a:t>
            </a:r>
            <a:endParaRPr lang="en-US" sz="2400" dirty="0">
              <a:solidFill>
                <a:schemeClr val="tx1"/>
              </a:solidFill>
            </a:endParaRPr>
          </a:p>
        </p:txBody>
      </p:sp>
    </p:spTree>
    <p:extLst>
      <p:ext uri="{BB962C8B-B14F-4D97-AF65-F5344CB8AC3E}">
        <p14:creationId xmlns:p14="http://schemas.microsoft.com/office/powerpoint/2010/main" val="511939884"/>
      </p:ext>
    </p:extLst>
  </p:cSld>
  <p:clrMapOvr>
    <a:masterClrMapping/>
  </p:clrMapOvr>
  <p:transition spd="slow">
    <p:wipe dir="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14</a:t>
            </a:fld>
            <a:endParaRPr lang="en-US" dirty="0">
              <a:solidFill>
                <a:schemeClr val="accent4">
                  <a:lumMod val="10000"/>
                </a:schemeClr>
              </a:solidFill>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5060" y="116632"/>
            <a:ext cx="8964487" cy="64807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5865783"/>
      </p:ext>
    </p:extLst>
  </p:cSld>
  <p:clrMapOvr>
    <a:masterClrMapping/>
  </p:clrMapOvr>
  <p:transition spd="slow">
    <p:wipe dir="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15</a:t>
            </a:fld>
            <a:endParaRPr lang="en-US" dirty="0">
              <a:solidFill>
                <a:schemeClr val="accent4">
                  <a:lumMod val="10000"/>
                </a:schemeClr>
              </a:solidFill>
            </a:endParaRPr>
          </a:p>
        </p:txBody>
      </p:sp>
      <p:sp>
        <p:nvSpPr>
          <p:cNvPr id="4" name="Nuage 3"/>
          <p:cNvSpPr/>
          <p:nvPr/>
        </p:nvSpPr>
        <p:spPr>
          <a:xfrm>
            <a:off x="251520" y="357166"/>
            <a:ext cx="8463884" cy="1188163"/>
          </a:xfrm>
          <a:prstGeom prst="cloud">
            <a:avLst/>
          </a:prstGeom>
          <a:solidFill>
            <a:schemeClr val="bg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rgbClr val="FF0000"/>
                </a:solidFill>
              </a:rPr>
              <a:t>Case study: Appel’s core  competencies</a:t>
            </a:r>
            <a:endParaRPr lang="en-US" sz="2800" b="1" dirty="0">
              <a:solidFill>
                <a:srgbClr val="FF0000"/>
              </a:solidFill>
            </a:endParaRPr>
          </a:p>
        </p:txBody>
      </p:sp>
      <p:sp>
        <p:nvSpPr>
          <p:cNvPr id="14" name="Arrondir un rectangle avec un coin diagonal 13"/>
          <p:cNvSpPr/>
          <p:nvPr/>
        </p:nvSpPr>
        <p:spPr>
          <a:xfrm>
            <a:off x="500034" y="1799364"/>
            <a:ext cx="8215370" cy="4293932"/>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dirty="0" smtClean="0">
                <a:solidFill>
                  <a:schemeClr val="tx1"/>
                </a:solidFill>
              </a:rPr>
              <a:t>	</a:t>
            </a:r>
            <a:r>
              <a:rPr lang="en-US" sz="2400" dirty="0" smtClean="0">
                <a:solidFill>
                  <a:schemeClr val="tx1"/>
                </a:solidFill>
              </a:rPr>
              <a:t>While </a:t>
            </a:r>
            <a:r>
              <a:rPr lang="en-US" sz="2400" dirty="0">
                <a:solidFill>
                  <a:schemeClr val="tx1"/>
                </a:solidFill>
              </a:rPr>
              <a:t>any software and device manufacturing business would claim to be innovative, Apple has other characteristics that distinguish it from the competition. This American </a:t>
            </a:r>
            <a:r>
              <a:rPr lang="en-US" sz="2400" b="1" u="sng" dirty="0">
                <a:solidFill>
                  <a:schemeClr val="tx1"/>
                </a:solidFill>
                <a:hlinkClick r:id="rId3"/>
              </a:rPr>
              <a:t>conglomerate</a:t>
            </a:r>
            <a:r>
              <a:rPr lang="en-US" sz="2400" dirty="0">
                <a:solidFill>
                  <a:schemeClr val="tx1"/>
                </a:solidFill>
              </a:rPr>
              <a:t> handles everything from product design to sales of innovative products and services. As a result, when consumers invest in its products, they know they are investing in a brand that never compromises customer benefits by outsourcing production and sales to a third party</a:t>
            </a:r>
            <a:r>
              <a:rPr lang="en-US" sz="2400" dirty="0" smtClean="0">
                <a:solidFill>
                  <a:schemeClr val="tx1"/>
                </a:solidFill>
              </a:rPr>
              <a:t>.</a:t>
            </a:r>
            <a:endParaRPr lang="en-US" sz="2400" dirty="0">
              <a:solidFill>
                <a:schemeClr val="tx1"/>
              </a:solidFill>
            </a:endParaRPr>
          </a:p>
        </p:txBody>
      </p:sp>
    </p:spTree>
    <p:extLst>
      <p:ext uri="{BB962C8B-B14F-4D97-AF65-F5344CB8AC3E}">
        <p14:creationId xmlns:p14="http://schemas.microsoft.com/office/powerpoint/2010/main" val="2547672121"/>
      </p:ext>
    </p:extLst>
  </p:cSld>
  <p:clrMapOvr>
    <a:masterClrMapping/>
  </p:clrMapOvr>
  <p:transition spd="slow">
    <p:wipe dir="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16</a:t>
            </a:fld>
            <a:endParaRPr lang="en-US" dirty="0">
              <a:solidFill>
                <a:schemeClr val="accent4">
                  <a:lumMod val="10000"/>
                </a:schemeClr>
              </a:solidFill>
            </a:endParaRPr>
          </a:p>
        </p:txBody>
      </p:sp>
      <p:sp>
        <p:nvSpPr>
          <p:cNvPr id="4" name="Nuage 3"/>
          <p:cNvSpPr/>
          <p:nvPr/>
        </p:nvSpPr>
        <p:spPr>
          <a:xfrm>
            <a:off x="251520" y="357166"/>
            <a:ext cx="8463884" cy="1188163"/>
          </a:xfrm>
          <a:prstGeom prst="cloud">
            <a:avLst/>
          </a:prstGeom>
          <a:solidFill>
            <a:schemeClr val="bg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rgbClr val="FF0000"/>
                </a:solidFill>
              </a:rPr>
              <a:t>Case study: Appel’s core  competencies</a:t>
            </a:r>
            <a:endParaRPr lang="en-US" sz="2800" b="1" dirty="0">
              <a:solidFill>
                <a:srgbClr val="FF0000"/>
              </a:solidFill>
            </a:endParaRPr>
          </a:p>
        </p:txBody>
      </p:sp>
      <p:sp>
        <p:nvSpPr>
          <p:cNvPr id="14" name="Arrondir un rectangle avec un coin diagonal 13"/>
          <p:cNvSpPr/>
          <p:nvPr/>
        </p:nvSpPr>
        <p:spPr>
          <a:xfrm>
            <a:off x="500034" y="1799364"/>
            <a:ext cx="8215370" cy="4293932"/>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dirty="0" smtClean="0">
                <a:solidFill>
                  <a:schemeClr val="tx1"/>
                </a:solidFill>
              </a:rPr>
              <a:t>	</a:t>
            </a:r>
            <a:r>
              <a:rPr lang="en-US" sz="2400" dirty="0">
                <a:solidFill>
                  <a:schemeClr val="tx1"/>
                </a:solidFill>
              </a:rPr>
              <a:t>The core competencies of Apple include:</a:t>
            </a:r>
          </a:p>
          <a:p>
            <a:r>
              <a:rPr lang="en-US" sz="2400" dirty="0">
                <a:solidFill>
                  <a:schemeClr val="tx1"/>
                </a:solidFill>
              </a:rPr>
              <a:t>Unique, innovative, and creative technology</a:t>
            </a:r>
          </a:p>
          <a:p>
            <a:r>
              <a:rPr lang="en-US" sz="2400" dirty="0">
                <a:solidFill>
                  <a:schemeClr val="tx1"/>
                </a:solidFill>
              </a:rPr>
              <a:t>Integration of software and devices</a:t>
            </a:r>
          </a:p>
          <a:p>
            <a:r>
              <a:rPr lang="en-US" sz="2400" dirty="0">
                <a:solidFill>
                  <a:schemeClr val="tx1"/>
                </a:solidFill>
              </a:rPr>
              <a:t>User-friendly interface</a:t>
            </a:r>
          </a:p>
          <a:p>
            <a:r>
              <a:rPr lang="en-US" sz="2400" dirty="0">
                <a:solidFill>
                  <a:schemeClr val="tx1"/>
                </a:solidFill>
              </a:rPr>
              <a:t>Ergonomic and eye-catchy product designs</a:t>
            </a:r>
          </a:p>
          <a:p>
            <a:r>
              <a:rPr lang="en-US" sz="2400" dirty="0">
                <a:solidFill>
                  <a:schemeClr val="tx1"/>
                </a:solidFill>
              </a:rPr>
              <a:t>Premium electronics brand</a:t>
            </a:r>
          </a:p>
          <a:p>
            <a:r>
              <a:rPr lang="en-US" sz="2400" dirty="0">
                <a:solidFill>
                  <a:schemeClr val="tx1"/>
                </a:solidFill>
              </a:rPr>
              <a:t>Access to user data</a:t>
            </a:r>
          </a:p>
          <a:p>
            <a:r>
              <a:rPr lang="en-US" sz="2400" dirty="0">
                <a:solidFill>
                  <a:schemeClr val="tx1"/>
                </a:solidFill>
              </a:rPr>
              <a:t>Artificial intelligence-enabled devices</a:t>
            </a:r>
          </a:p>
          <a:p>
            <a:r>
              <a:rPr lang="en-US" sz="2400" dirty="0">
                <a:solidFill>
                  <a:schemeClr val="tx1"/>
                </a:solidFill>
              </a:rPr>
              <a:t>Worldwide sales and distribution channel</a:t>
            </a:r>
          </a:p>
          <a:p>
            <a:r>
              <a:rPr lang="en-US" sz="2400" dirty="0" smtClean="0">
                <a:solidFill>
                  <a:schemeClr val="tx1"/>
                </a:solidFill>
              </a:rPr>
              <a:t>.</a:t>
            </a:r>
            <a:endParaRPr lang="en-US" sz="2400" dirty="0">
              <a:solidFill>
                <a:schemeClr val="tx1"/>
              </a:solidFill>
            </a:endParaRPr>
          </a:p>
        </p:txBody>
      </p:sp>
    </p:spTree>
    <p:extLst>
      <p:ext uri="{BB962C8B-B14F-4D97-AF65-F5344CB8AC3E}">
        <p14:creationId xmlns:p14="http://schemas.microsoft.com/office/powerpoint/2010/main" val="3041976316"/>
      </p:ext>
    </p:extLst>
  </p:cSld>
  <p:clrMapOvr>
    <a:masterClrMapping/>
  </p:clrMapOvr>
  <p:transition spd="slow">
    <p:wipe dir="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3" cstate="print">
            <a:lum/>
          </a:blip>
          <a:srcRect/>
          <a:stretch>
            <a:fillRect/>
          </a:stretch>
        </a:blipFill>
        <a:effectLst/>
      </p:bgPr>
    </p:bg>
    <p:spTree>
      <p:nvGrpSpPr>
        <p:cNvPr id="1" name=""/>
        <p:cNvGrpSpPr/>
        <p:nvPr/>
      </p:nvGrpSpPr>
      <p:grpSpPr>
        <a:xfrm>
          <a:off x="0" y="0"/>
          <a:ext cx="0" cy="0"/>
          <a:chOff x="0" y="0"/>
          <a:chExt cx="0" cy="0"/>
        </a:xfrm>
      </p:grpSpPr>
      <p:sp>
        <p:nvSpPr>
          <p:cNvPr id="3" name="WordArt 21"/>
          <p:cNvSpPr>
            <a:spLocks noChangeArrowheads="1" noChangeShapeType="1" noTextEdit="1"/>
          </p:cNvSpPr>
          <p:nvPr/>
        </p:nvSpPr>
        <p:spPr bwMode="auto">
          <a:xfrm>
            <a:off x="755576" y="980728"/>
            <a:ext cx="7848872" cy="3283292"/>
          </a:xfrm>
          <a:prstGeom prst="rect">
            <a:avLst/>
          </a:prstGeom>
        </p:spPr>
        <p:txBody>
          <a:bodyPr wrap="none" fromWordArt="1">
            <a:prstTxWarp prst="textPlain">
              <a:avLst>
                <a:gd name="adj" fmla="val 50000"/>
              </a:avLst>
            </a:prstTxWarp>
          </a:bodyPr>
          <a:lstStyle/>
          <a:p>
            <a:pPr algn="ctr"/>
            <a:r>
              <a:rPr lang="ar-DZ" sz="3600" kern="10" dirty="0"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rPr>
              <a:t>شكرا</a:t>
            </a:r>
          </a:p>
          <a:p>
            <a:pPr algn="ctr"/>
            <a:r>
              <a:rPr lang="fr-FR" sz="3600" kern="10" dirty="0" err="1"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rPr>
              <a:t>Thank</a:t>
            </a:r>
            <a:r>
              <a:rPr lang="fr-FR" sz="3600" kern="10" dirty="0"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rPr>
              <a:t> </a:t>
            </a:r>
            <a:r>
              <a:rPr lang="fr-FR" sz="3600" kern="10" dirty="0" err="1"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rPr>
              <a:t>you</a:t>
            </a:r>
            <a:endParaRPr lang="fr-FR" sz="3600" kern="10" dirty="0"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80">
                                          <p:stCondLst>
                                            <p:cond delay="0"/>
                                          </p:stCondLst>
                                        </p:cTn>
                                        <p:tgtEl>
                                          <p:spTgt spid="3"/>
                                        </p:tgtEl>
                                      </p:cBhvr>
                                    </p:animEffect>
                                    <p:anim calcmode="lin" valueType="num">
                                      <p:cBhvr>
                                        <p:cTn id="8"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gtEl>
                                      </p:cBhvr>
                                      <p:to x="100000" y="60000"/>
                                    </p:animScale>
                                    <p:animScale>
                                      <p:cBhvr>
                                        <p:cTn id="14" dur="166" decel="50000">
                                          <p:stCondLst>
                                            <p:cond delay="676"/>
                                          </p:stCondLst>
                                        </p:cTn>
                                        <p:tgtEl>
                                          <p:spTgt spid="3"/>
                                        </p:tgtEl>
                                      </p:cBhvr>
                                      <p:to x="100000" y="100000"/>
                                    </p:animScale>
                                    <p:animScale>
                                      <p:cBhvr>
                                        <p:cTn id="15" dur="26">
                                          <p:stCondLst>
                                            <p:cond delay="1312"/>
                                          </p:stCondLst>
                                        </p:cTn>
                                        <p:tgtEl>
                                          <p:spTgt spid="3"/>
                                        </p:tgtEl>
                                      </p:cBhvr>
                                      <p:to x="100000" y="80000"/>
                                    </p:animScale>
                                    <p:animScale>
                                      <p:cBhvr>
                                        <p:cTn id="16" dur="166" decel="50000">
                                          <p:stCondLst>
                                            <p:cond delay="1338"/>
                                          </p:stCondLst>
                                        </p:cTn>
                                        <p:tgtEl>
                                          <p:spTgt spid="3"/>
                                        </p:tgtEl>
                                      </p:cBhvr>
                                      <p:to x="100000" y="100000"/>
                                    </p:animScale>
                                    <p:animScale>
                                      <p:cBhvr>
                                        <p:cTn id="17" dur="26">
                                          <p:stCondLst>
                                            <p:cond delay="1642"/>
                                          </p:stCondLst>
                                        </p:cTn>
                                        <p:tgtEl>
                                          <p:spTgt spid="3"/>
                                        </p:tgtEl>
                                      </p:cBhvr>
                                      <p:to x="100000" y="90000"/>
                                    </p:animScale>
                                    <p:animScale>
                                      <p:cBhvr>
                                        <p:cTn id="18" dur="166" decel="50000">
                                          <p:stCondLst>
                                            <p:cond delay="1668"/>
                                          </p:stCondLst>
                                        </p:cTn>
                                        <p:tgtEl>
                                          <p:spTgt spid="3"/>
                                        </p:tgtEl>
                                      </p:cBhvr>
                                      <p:to x="100000" y="100000"/>
                                    </p:animScale>
                                    <p:animScale>
                                      <p:cBhvr>
                                        <p:cTn id="19" dur="26">
                                          <p:stCondLst>
                                            <p:cond delay="1808"/>
                                          </p:stCondLst>
                                        </p:cTn>
                                        <p:tgtEl>
                                          <p:spTgt spid="3"/>
                                        </p:tgtEl>
                                      </p:cBhvr>
                                      <p:to x="100000" y="95000"/>
                                    </p:animScale>
                                    <p:animScale>
                                      <p:cBhvr>
                                        <p:cTn id="20" dur="166" decel="50000">
                                          <p:stCondLst>
                                            <p:cond delay="1834"/>
                                          </p:stCondLst>
                                        </p:cTn>
                                        <p:tgtEl>
                                          <p:spTgt spid="3"/>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3" cstate="print">
            <a:lum/>
          </a:blip>
          <a:srcRect/>
          <a:stretch>
            <a:fillRect/>
          </a:stretch>
        </a:blipFill>
        <a:effectLst/>
      </p:bgPr>
    </p:bg>
    <p:spTree>
      <p:nvGrpSpPr>
        <p:cNvPr id="1" name=""/>
        <p:cNvGrpSpPr/>
        <p:nvPr/>
      </p:nvGrpSpPr>
      <p:grpSpPr>
        <a:xfrm>
          <a:off x="0" y="0"/>
          <a:ext cx="0" cy="0"/>
          <a:chOff x="0" y="0"/>
          <a:chExt cx="0" cy="0"/>
        </a:xfrm>
      </p:grpSpPr>
      <p:sp>
        <p:nvSpPr>
          <p:cNvPr id="32" name="Rectangle 5"/>
          <p:cNvSpPr>
            <a:spLocks noChangeArrowheads="1"/>
          </p:cNvSpPr>
          <p:nvPr/>
        </p:nvSpPr>
        <p:spPr bwMode="auto">
          <a:xfrm>
            <a:off x="714348" y="2143116"/>
            <a:ext cx="7620000" cy="714380"/>
          </a:xfrm>
          <a:prstGeom prst="rect">
            <a:avLst/>
          </a:prstGeom>
          <a:noFill/>
          <a:ln w="9525">
            <a:noFill/>
            <a:miter lim="800000"/>
            <a:headEnd/>
            <a:tailEnd/>
          </a:ln>
        </p:spPr>
        <p:txBody>
          <a:bodyPr lIns="92075" tIns="46038" rIns="92075" bIns="46038" anchor="ctr"/>
          <a:lstStyle/>
          <a:p>
            <a:pPr algn="ctr" rtl="1"/>
            <a:endParaRPr lang="fr-FR" sz="3000" dirty="0">
              <a:solidFill>
                <a:srgbClr val="FF0000"/>
              </a:solidFill>
            </a:endParaRPr>
          </a:p>
        </p:txBody>
      </p:sp>
      <p:sp>
        <p:nvSpPr>
          <p:cNvPr id="37" name="Rectangle 36"/>
          <p:cNvSpPr/>
          <p:nvPr/>
        </p:nvSpPr>
        <p:spPr>
          <a:xfrm>
            <a:off x="357158" y="500042"/>
            <a:ext cx="8072494" cy="1292662"/>
          </a:xfrm>
          <a:prstGeom prst="rect">
            <a:avLst/>
          </a:prstGeom>
          <a:solidFill>
            <a:schemeClr val="bg2"/>
          </a:solidFill>
          <a:ln w="38100">
            <a:solidFill>
              <a:srgbClr val="211E54"/>
            </a:solidFill>
          </a:ln>
          <a:effectLst>
            <a:outerShdw blurRad="57150" dist="38100" dir="5400000" algn="ctr" rotWithShape="0">
              <a:schemeClr val="accent4">
                <a:shade val="9000"/>
                <a:satMod val="105000"/>
                <a:alpha val="48000"/>
              </a:schemeClr>
            </a:outerShdw>
            <a:softEdge rad="63500"/>
          </a:effectLst>
        </p:spPr>
        <p:style>
          <a:lnRef idx="3">
            <a:schemeClr val="lt1"/>
          </a:lnRef>
          <a:fillRef idx="1">
            <a:schemeClr val="accent4"/>
          </a:fillRef>
          <a:effectRef idx="1">
            <a:schemeClr val="accent4"/>
          </a:effectRef>
          <a:fontRef idx="minor">
            <a:schemeClr val="lt1"/>
          </a:fontRef>
        </p:style>
        <p:txBody>
          <a:bodyPr wrap="square">
            <a:spAutoFit/>
            <a:scene3d>
              <a:camera prst="perspectiveFront"/>
              <a:lightRig rig="threePt" dir="t"/>
            </a:scene3d>
          </a:bodyPr>
          <a:lstStyle/>
          <a:p>
            <a:pPr algn="ctr"/>
            <a:r>
              <a:rPr lang="en-US" sz="2600" b="1" dirty="0">
                <a:solidFill>
                  <a:schemeClr val="tx1"/>
                </a:solidFill>
              </a:rPr>
              <a:t>University:  Med </a:t>
            </a:r>
            <a:r>
              <a:rPr lang="en-US" sz="2600" b="1" dirty="0" err="1">
                <a:solidFill>
                  <a:schemeClr val="tx1"/>
                </a:solidFill>
              </a:rPr>
              <a:t>Kheider</a:t>
            </a:r>
            <a:r>
              <a:rPr lang="en-US" sz="2600" b="1" dirty="0">
                <a:solidFill>
                  <a:schemeClr val="tx1"/>
                </a:solidFill>
              </a:rPr>
              <a:t>- </a:t>
            </a:r>
            <a:r>
              <a:rPr lang="en-US" sz="2600" b="1" dirty="0" err="1" smtClean="0">
                <a:solidFill>
                  <a:schemeClr val="tx1"/>
                </a:solidFill>
              </a:rPr>
              <a:t>Biskra</a:t>
            </a:r>
            <a:r>
              <a:rPr lang="en-US" sz="2600" b="1" dirty="0" smtClean="0">
                <a:solidFill>
                  <a:schemeClr val="tx1"/>
                </a:solidFill>
              </a:rPr>
              <a:t>-</a:t>
            </a:r>
          </a:p>
          <a:p>
            <a:pPr algn="ctr"/>
            <a:r>
              <a:rPr lang="en-US" sz="2600" b="1" dirty="0">
                <a:solidFill>
                  <a:schemeClr val="tx1"/>
                </a:solidFill>
              </a:rPr>
              <a:t>Faculty of </a:t>
            </a:r>
            <a:r>
              <a:rPr lang="en-US" sz="2600" b="1" dirty="0" smtClean="0">
                <a:solidFill>
                  <a:schemeClr val="tx1"/>
                </a:solidFill>
              </a:rPr>
              <a:t>Economic Sciences  </a:t>
            </a:r>
            <a:r>
              <a:rPr lang="en-US" sz="2600" b="1" dirty="0">
                <a:solidFill>
                  <a:schemeClr val="tx1"/>
                </a:solidFill>
              </a:rPr>
              <a:t>and Management </a:t>
            </a:r>
            <a:endParaRPr lang="en-US" sz="2600" b="1" dirty="0" smtClean="0">
              <a:solidFill>
                <a:schemeClr val="tx1"/>
              </a:solidFill>
            </a:endParaRPr>
          </a:p>
          <a:p>
            <a:pPr algn="ctr"/>
            <a:r>
              <a:rPr lang="en-US" sz="2600" b="1" dirty="0">
                <a:solidFill>
                  <a:schemeClr val="tx1"/>
                </a:solidFill>
              </a:rPr>
              <a:t>Level: </a:t>
            </a:r>
            <a:r>
              <a:rPr lang="en-US" sz="2600" b="1" dirty="0" smtClean="0">
                <a:solidFill>
                  <a:schemeClr val="tx1"/>
                </a:solidFill>
              </a:rPr>
              <a:t>3</a:t>
            </a:r>
            <a:r>
              <a:rPr lang="en-US" sz="2600" b="1" baseline="30000" dirty="0" smtClean="0">
                <a:solidFill>
                  <a:schemeClr val="tx1"/>
                </a:solidFill>
              </a:rPr>
              <a:t>rd</a:t>
            </a:r>
            <a:r>
              <a:rPr lang="en-US" sz="2600" b="1" dirty="0" smtClean="0">
                <a:solidFill>
                  <a:schemeClr val="tx1"/>
                </a:solidFill>
              </a:rPr>
              <a:t> Year HRM</a:t>
            </a:r>
            <a:endParaRPr lang="fr-FR" sz="2600" dirty="0">
              <a:solidFill>
                <a:schemeClr val="tx1"/>
              </a:solidFill>
            </a:endParaRPr>
          </a:p>
        </p:txBody>
      </p:sp>
      <p:sp>
        <p:nvSpPr>
          <p:cNvPr id="13" name="Espace réservé du numéro de diapositive 12"/>
          <p:cNvSpPr>
            <a:spLocks noGrp="1"/>
          </p:cNvSpPr>
          <p:nvPr>
            <p:ph type="sldNum" sz="quarter" idx="12"/>
          </p:nvPr>
        </p:nvSpPr>
        <p:spPr/>
        <p:txBody>
          <a:bodyPr/>
          <a:lstStyle/>
          <a:p>
            <a:fld id="{E9BFB4EE-2645-4E7A-AD5B-E440053AAE8B}" type="slidenum">
              <a:rPr lang="en-US" smtClean="0"/>
              <a:pPr/>
              <a:t>2</a:t>
            </a:fld>
            <a:endParaRPr lang="en-US"/>
          </a:p>
        </p:txBody>
      </p:sp>
      <p:sp>
        <p:nvSpPr>
          <p:cNvPr id="7" name="Rectangle 6"/>
          <p:cNvSpPr>
            <a:spLocks noChangeArrowheads="1"/>
          </p:cNvSpPr>
          <p:nvPr/>
        </p:nvSpPr>
        <p:spPr bwMode="auto">
          <a:xfrm>
            <a:off x="1475656" y="5195522"/>
            <a:ext cx="5544615" cy="1329822"/>
          </a:xfrm>
          <a:prstGeom prst="rect">
            <a:avLst/>
          </a:prstGeom>
          <a:noFill/>
          <a:ln w="9525">
            <a:noFill/>
            <a:miter lim="800000"/>
            <a:headEnd/>
            <a:tailEnd/>
          </a:ln>
          <a:effectLst/>
        </p:spPr>
        <p:txBody>
          <a:bodyPr/>
          <a:lstStyle/>
          <a:p>
            <a:pPr algn="ctr"/>
            <a:r>
              <a:rPr lang="fr-FR" sz="2400" b="1" dirty="0" smtClean="0">
                <a:solidFill>
                  <a:schemeClr val="accent4">
                    <a:lumMod val="10000"/>
                  </a:schemeClr>
                </a:solidFill>
              </a:rPr>
              <a:t>Dr: </a:t>
            </a:r>
            <a:r>
              <a:rPr lang="fr-FR" sz="2400" b="1" dirty="0" err="1" smtClean="0">
                <a:solidFill>
                  <a:schemeClr val="accent4">
                    <a:lumMod val="10000"/>
                  </a:schemeClr>
                </a:solidFill>
              </a:rPr>
              <a:t>Reguia</a:t>
            </a:r>
            <a:r>
              <a:rPr lang="fr-FR" sz="2400" b="1" dirty="0" smtClean="0">
                <a:solidFill>
                  <a:schemeClr val="accent4">
                    <a:lumMod val="10000"/>
                  </a:schemeClr>
                </a:solidFill>
              </a:rPr>
              <a:t> Abdelhamid </a:t>
            </a:r>
            <a:r>
              <a:rPr lang="fr-FR" sz="2400" b="1" dirty="0" err="1" smtClean="0">
                <a:solidFill>
                  <a:schemeClr val="accent4">
                    <a:lumMod val="10000"/>
                  </a:schemeClr>
                </a:solidFill>
              </a:rPr>
              <a:t>Cherroun</a:t>
            </a:r>
            <a:endParaRPr lang="fr-FR" sz="2400" b="1" dirty="0" smtClean="0">
              <a:solidFill>
                <a:schemeClr val="accent4">
                  <a:lumMod val="10000"/>
                </a:schemeClr>
              </a:solidFill>
            </a:endParaRPr>
          </a:p>
          <a:p>
            <a:pPr algn="ctr"/>
            <a:r>
              <a:rPr lang="fr-FR" sz="2400" b="1" dirty="0" err="1" smtClean="0">
                <a:solidFill>
                  <a:schemeClr val="accent4">
                    <a:lumMod val="10000"/>
                  </a:schemeClr>
                </a:solidFill>
              </a:rPr>
              <a:t>Associate</a:t>
            </a:r>
            <a:r>
              <a:rPr lang="fr-FR" sz="2400" b="1" dirty="0" smtClean="0">
                <a:solidFill>
                  <a:schemeClr val="accent4">
                    <a:lumMod val="10000"/>
                  </a:schemeClr>
                </a:solidFill>
              </a:rPr>
              <a:t> Professor</a:t>
            </a:r>
          </a:p>
        </p:txBody>
      </p:sp>
      <p:pic>
        <p:nvPicPr>
          <p:cNvPr id="8" name="Picture 7" descr="C:\Users\DELL\Desktop\CRE CDC Final\logo_umkbiskra.jpg"/>
          <p:cNvPicPr>
            <a:picLocks noChangeAspect="1" noChangeArrowheads="1"/>
          </p:cNvPicPr>
          <p:nvPr/>
        </p:nvPicPr>
        <p:blipFill>
          <a:blip r:embed="rId4"/>
          <a:srcRect/>
          <a:stretch>
            <a:fillRect/>
          </a:stretch>
        </p:blipFill>
        <p:spPr bwMode="auto">
          <a:xfrm>
            <a:off x="3203848" y="2015526"/>
            <a:ext cx="1785950" cy="857256"/>
          </a:xfrm>
          <a:prstGeom prst="rect">
            <a:avLst/>
          </a:prstGeom>
          <a:noFill/>
        </p:spPr>
      </p:pic>
      <p:sp>
        <p:nvSpPr>
          <p:cNvPr id="2" name="Ellipse 1"/>
          <p:cNvSpPr/>
          <p:nvPr/>
        </p:nvSpPr>
        <p:spPr>
          <a:xfrm>
            <a:off x="357158" y="3000372"/>
            <a:ext cx="7815242" cy="186878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b="1" i="1" dirty="0" smtClean="0">
              <a:solidFill>
                <a:schemeClr val="bg1"/>
              </a:solidFill>
            </a:endParaRPr>
          </a:p>
          <a:p>
            <a:pPr algn="ctr"/>
            <a:r>
              <a:rPr lang="en-US" sz="3200" b="1" i="1" dirty="0" smtClean="0">
                <a:solidFill>
                  <a:schemeClr val="bg1"/>
                </a:solidFill>
              </a:rPr>
              <a:t>Lecture </a:t>
            </a:r>
            <a:r>
              <a:rPr lang="en-US" sz="3200" b="1" i="1" dirty="0">
                <a:solidFill>
                  <a:schemeClr val="bg1"/>
                </a:solidFill>
              </a:rPr>
              <a:t>4</a:t>
            </a:r>
            <a:r>
              <a:rPr lang="en-US" sz="3200" b="1" i="1" dirty="0" smtClean="0">
                <a:solidFill>
                  <a:schemeClr val="bg1"/>
                </a:solidFill>
              </a:rPr>
              <a:t>:</a:t>
            </a:r>
            <a:r>
              <a:rPr lang="fr-FR" sz="3200" b="1" i="1" dirty="0" smtClean="0">
                <a:solidFill>
                  <a:schemeClr val="bg1"/>
                </a:solidFill>
              </a:rPr>
              <a:t> </a:t>
            </a:r>
            <a:r>
              <a:rPr lang="fr-FR" sz="3200" b="1" i="1" dirty="0" err="1" smtClean="0">
                <a:solidFill>
                  <a:schemeClr val="bg1"/>
                </a:solidFill>
              </a:rPr>
              <a:t>Competencies</a:t>
            </a:r>
            <a:endParaRPr lang="fr-FR" sz="3200" b="1" dirty="0">
              <a:solidFill>
                <a:schemeClr val="bg1"/>
              </a:solidFill>
            </a:endParaRPr>
          </a:p>
          <a:p>
            <a:pPr algn="ctr"/>
            <a:endParaRPr lang="fr-FR" sz="2800" dirty="0">
              <a:solidFill>
                <a:schemeClr val="bg1"/>
              </a:solidFill>
            </a:endParaRPr>
          </a:p>
          <a:p>
            <a:pPr algn="ctr"/>
            <a:endParaRPr lang="fr-FR" dirty="0">
              <a:solidFill>
                <a:schemeClr val="bg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3</a:t>
            </a:fld>
            <a:endParaRPr lang="en-US" dirty="0">
              <a:solidFill>
                <a:schemeClr val="accent4">
                  <a:lumMod val="10000"/>
                </a:schemeClr>
              </a:solidFill>
            </a:endParaRPr>
          </a:p>
        </p:txBody>
      </p:sp>
      <p:sp>
        <p:nvSpPr>
          <p:cNvPr id="8" name="Rectangle à coins arrondis 7"/>
          <p:cNvSpPr/>
          <p:nvPr/>
        </p:nvSpPr>
        <p:spPr>
          <a:xfrm>
            <a:off x="0" y="1928802"/>
            <a:ext cx="9144000" cy="4524534"/>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3200" dirty="0" smtClean="0">
              <a:solidFill>
                <a:schemeClr val="tx1"/>
              </a:solidFill>
            </a:endParaRPr>
          </a:p>
          <a:p>
            <a:r>
              <a:rPr lang="en-US" sz="3200" dirty="0" smtClean="0">
                <a:solidFill>
                  <a:schemeClr val="tx1"/>
                </a:solidFill>
              </a:rPr>
              <a:t>- </a:t>
            </a:r>
            <a:r>
              <a:rPr lang="en-US" sz="3200" b="1" dirty="0" smtClean="0">
                <a:solidFill>
                  <a:schemeClr val="tx1"/>
                </a:solidFill>
              </a:rPr>
              <a:t>Competencies</a:t>
            </a:r>
            <a:r>
              <a:rPr lang="en-US" sz="3200" dirty="0" smtClean="0">
                <a:solidFill>
                  <a:schemeClr val="tx1"/>
                </a:solidFill>
              </a:rPr>
              <a:t>: definition, </a:t>
            </a:r>
            <a:r>
              <a:rPr lang="en-US" sz="3200" dirty="0" smtClean="0">
                <a:solidFill>
                  <a:schemeClr val="tx1"/>
                </a:solidFill>
              </a:rPr>
              <a:t>types, and examples.</a:t>
            </a:r>
            <a:endParaRPr lang="en-US" sz="3200" dirty="0">
              <a:solidFill>
                <a:schemeClr val="tx1"/>
              </a:solidFill>
            </a:endParaRPr>
          </a:p>
          <a:p>
            <a:pPr algn="just">
              <a:buFontTx/>
              <a:buChar char="-"/>
            </a:pPr>
            <a:endParaRPr lang="fr-FR" sz="3200" b="1" dirty="0" smtClean="0">
              <a:solidFill>
                <a:schemeClr val="tx1"/>
              </a:solidFill>
            </a:endParaRPr>
          </a:p>
          <a:p>
            <a:pPr algn="just"/>
            <a:endParaRPr lang="fr-FR" sz="3200" dirty="0" smtClean="0">
              <a:solidFill>
                <a:schemeClr val="tx1"/>
              </a:solidFill>
            </a:endParaRPr>
          </a:p>
          <a:p>
            <a:pPr algn="just"/>
            <a:r>
              <a:rPr lang="fr-FR" sz="3200" dirty="0" smtClean="0">
                <a:solidFill>
                  <a:schemeClr val="tx1"/>
                </a:solidFill>
              </a:rPr>
              <a:t> </a:t>
            </a:r>
          </a:p>
          <a:p>
            <a:pPr algn="ctr">
              <a:buFontTx/>
              <a:buChar char="-"/>
            </a:pPr>
            <a:endParaRPr lang="fr-FR" sz="3200" dirty="0">
              <a:solidFill>
                <a:schemeClr val="tx1"/>
              </a:solidFill>
            </a:endParaRPr>
          </a:p>
        </p:txBody>
      </p:sp>
      <p:sp>
        <p:nvSpPr>
          <p:cNvPr id="12" name="Arrondir un rectangle avec un coin diagonal 11"/>
          <p:cNvSpPr/>
          <p:nvPr/>
        </p:nvSpPr>
        <p:spPr>
          <a:xfrm>
            <a:off x="2857488" y="357166"/>
            <a:ext cx="3643338" cy="1143008"/>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4000" b="1" dirty="0" smtClean="0">
                <a:solidFill>
                  <a:schemeClr val="accent4">
                    <a:lumMod val="10000"/>
                  </a:schemeClr>
                </a:solidFill>
              </a:rPr>
              <a:t>Contents</a:t>
            </a:r>
            <a:r>
              <a:rPr lang="fr-FR" sz="4000" dirty="0" smtClean="0">
                <a:solidFill>
                  <a:schemeClr val="accent4">
                    <a:lumMod val="10000"/>
                  </a:schemeClr>
                </a:solidFill>
              </a:rPr>
              <a:t>:</a:t>
            </a:r>
          </a:p>
          <a:p>
            <a:pPr algn="ctr"/>
            <a:endParaRPr lang="fr-FR" dirty="0">
              <a:solidFill>
                <a:schemeClr val="accent4">
                  <a:lumMod val="10000"/>
                </a:schemeClr>
              </a:solidFill>
            </a:endParaRPr>
          </a:p>
        </p:txBody>
      </p:sp>
    </p:spTree>
  </p:cSld>
  <p:clrMapOvr>
    <a:masterClrMapping/>
  </p:clrMapOvr>
  <p:transition spd="slow"/>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4</a:t>
            </a:fld>
            <a:endParaRPr lang="en-US" dirty="0">
              <a:solidFill>
                <a:schemeClr val="accent4">
                  <a:lumMod val="10000"/>
                </a:schemeClr>
              </a:solidFill>
            </a:endParaRPr>
          </a:p>
        </p:txBody>
      </p:sp>
      <p:sp>
        <p:nvSpPr>
          <p:cNvPr id="4" name="Nuage 3"/>
          <p:cNvSpPr/>
          <p:nvPr/>
        </p:nvSpPr>
        <p:spPr>
          <a:xfrm>
            <a:off x="251520" y="357166"/>
            <a:ext cx="8463884" cy="1188163"/>
          </a:xfrm>
          <a:prstGeom prst="cloud">
            <a:avLst/>
          </a:prstGeom>
          <a:solidFill>
            <a:schemeClr val="bg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rgbClr val="FF0000"/>
                </a:solidFill>
              </a:rPr>
              <a:t>What is a competency</a:t>
            </a:r>
            <a:endParaRPr lang="en-US" sz="2800" b="1" dirty="0">
              <a:solidFill>
                <a:srgbClr val="FF0000"/>
              </a:solidFill>
            </a:endParaRPr>
          </a:p>
        </p:txBody>
      </p:sp>
      <p:sp>
        <p:nvSpPr>
          <p:cNvPr id="14" name="Arrondir un rectangle avec un coin diagonal 13"/>
          <p:cNvSpPr/>
          <p:nvPr/>
        </p:nvSpPr>
        <p:spPr>
          <a:xfrm>
            <a:off x="500034" y="1799364"/>
            <a:ext cx="8215370" cy="1773652"/>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dirty="0" smtClean="0">
                <a:solidFill>
                  <a:schemeClr val="tx1"/>
                </a:solidFill>
              </a:rPr>
              <a:t>	</a:t>
            </a:r>
            <a:r>
              <a:rPr lang="en-US" sz="2400" dirty="0">
                <a:solidFill>
                  <a:schemeClr val="tx1"/>
                </a:solidFill>
              </a:rPr>
              <a:t>Competency is a set of demonstrable characteristics and skills that enable, and improve the efficiency of, performance of a job. </a:t>
            </a:r>
          </a:p>
        </p:txBody>
      </p:sp>
      <p:sp>
        <p:nvSpPr>
          <p:cNvPr id="2" name="Hexagone 1"/>
          <p:cNvSpPr/>
          <p:nvPr/>
        </p:nvSpPr>
        <p:spPr>
          <a:xfrm>
            <a:off x="0" y="3933056"/>
            <a:ext cx="9144000" cy="2592288"/>
          </a:xfrm>
          <a:prstGeom prst="hexagon">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b="1" dirty="0" smtClean="0">
                <a:solidFill>
                  <a:srgbClr val="FF0000"/>
                </a:solidFill>
              </a:rPr>
              <a:t>NB:</a:t>
            </a:r>
            <a:r>
              <a:rPr lang="en-US" sz="2400" dirty="0" smtClean="0">
                <a:solidFill>
                  <a:schemeClr val="tx1"/>
                </a:solidFill>
              </a:rPr>
              <a:t>	Competencies </a:t>
            </a:r>
            <a:r>
              <a:rPr lang="en-US" sz="2400" dirty="0">
                <a:solidFill>
                  <a:schemeClr val="tx1"/>
                </a:solidFill>
              </a:rPr>
              <a:t>are not skills, although they are similar. Skills are learned, while competencies are inherent qualities an individual possesses – collaboration skills, knowledge and ability. </a:t>
            </a:r>
            <a:endParaRPr lang="fr-FR" sz="2400" dirty="0">
              <a:solidFill>
                <a:schemeClr val="tx1"/>
              </a:solidFill>
            </a:endParaRPr>
          </a:p>
        </p:txBody>
      </p:sp>
    </p:spTree>
  </p:cSld>
  <p:clrMapOvr>
    <a:masterClrMapping/>
  </p:clrMapOvr>
  <p:transition spd="slow">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5</a:t>
            </a:fld>
            <a:endParaRPr lang="en-US" dirty="0">
              <a:solidFill>
                <a:schemeClr val="accent4">
                  <a:lumMod val="10000"/>
                </a:schemeClr>
              </a:solidFill>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8964488" cy="6857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8163059"/>
      </p:ext>
    </p:extLst>
  </p:cSld>
  <p:clrMapOvr>
    <a:masterClrMapping/>
  </p:clrMapOvr>
  <p:transition spd="slow">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6</a:t>
            </a:fld>
            <a:endParaRPr lang="en-US" dirty="0">
              <a:solidFill>
                <a:schemeClr val="accent4">
                  <a:lumMod val="10000"/>
                </a:schemeClr>
              </a:solidFill>
            </a:endParaRPr>
          </a:p>
        </p:txBody>
      </p:sp>
      <p:sp>
        <p:nvSpPr>
          <p:cNvPr id="14" name="Arrondir un rectangle avec un coin diagonal 13"/>
          <p:cNvSpPr/>
          <p:nvPr/>
        </p:nvSpPr>
        <p:spPr>
          <a:xfrm>
            <a:off x="500034" y="384775"/>
            <a:ext cx="8215370" cy="792088"/>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rPr>
              <a:t>Competency= </a:t>
            </a:r>
            <a:r>
              <a:rPr lang="en-US" sz="2400" smtClean="0">
                <a:solidFill>
                  <a:schemeClr val="tx1"/>
                </a:solidFill>
              </a:rPr>
              <a:t>knowledge+skills+abilities+behaviors</a:t>
            </a:r>
            <a:endParaRPr lang="ar-DZ" sz="2400" b="1" dirty="0" smtClean="0">
              <a:solidFill>
                <a:schemeClr val="tx1"/>
              </a:solidFill>
            </a:endParaRPr>
          </a:p>
        </p:txBody>
      </p:sp>
      <p:sp>
        <p:nvSpPr>
          <p:cNvPr id="2" name="Rectangle 1"/>
          <p:cNvSpPr/>
          <p:nvPr/>
        </p:nvSpPr>
        <p:spPr>
          <a:xfrm>
            <a:off x="266119" y="1700808"/>
            <a:ext cx="2775822" cy="2340260"/>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dirty="0">
                <a:solidFill>
                  <a:schemeClr val="tx1"/>
                </a:solidFill>
              </a:rPr>
              <a:t>Knowledge is information developed or learned through experience, study or investigation.</a:t>
            </a:r>
            <a:endParaRPr lang="fr-FR" sz="2000" dirty="0">
              <a:solidFill>
                <a:schemeClr val="tx1"/>
              </a:solidFill>
            </a:endParaRPr>
          </a:p>
        </p:txBody>
      </p:sp>
      <p:sp>
        <p:nvSpPr>
          <p:cNvPr id="7" name="Rectangle 6"/>
          <p:cNvSpPr/>
          <p:nvPr/>
        </p:nvSpPr>
        <p:spPr>
          <a:xfrm>
            <a:off x="3234791" y="1700808"/>
            <a:ext cx="2775822" cy="2340260"/>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dirty="0">
                <a:solidFill>
                  <a:schemeClr val="tx1"/>
                </a:solidFill>
              </a:rPr>
              <a:t>Skill is the result of repeatedly applying knowledge or ability.</a:t>
            </a:r>
          </a:p>
        </p:txBody>
      </p:sp>
      <p:sp>
        <p:nvSpPr>
          <p:cNvPr id="8" name="Rectangle 7"/>
          <p:cNvSpPr/>
          <p:nvPr/>
        </p:nvSpPr>
        <p:spPr>
          <a:xfrm>
            <a:off x="6194762" y="1700808"/>
            <a:ext cx="2775822" cy="2340260"/>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dirty="0">
                <a:solidFill>
                  <a:schemeClr val="tx1"/>
                </a:solidFill>
              </a:rPr>
              <a:t>Ability is an innate potential to perform mental and physical actions or tasks.</a:t>
            </a:r>
          </a:p>
        </p:txBody>
      </p:sp>
      <p:sp>
        <p:nvSpPr>
          <p:cNvPr id="3" name="Flèche vers le bas 2"/>
          <p:cNvSpPr/>
          <p:nvPr/>
        </p:nvSpPr>
        <p:spPr>
          <a:xfrm>
            <a:off x="1259632" y="1176863"/>
            <a:ext cx="394398" cy="52394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Flèche vers le bas 9"/>
          <p:cNvSpPr/>
          <p:nvPr/>
        </p:nvSpPr>
        <p:spPr>
          <a:xfrm>
            <a:off x="4410520" y="1176863"/>
            <a:ext cx="394398" cy="52394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Flèche vers le bas 10"/>
          <p:cNvSpPr/>
          <p:nvPr/>
        </p:nvSpPr>
        <p:spPr>
          <a:xfrm>
            <a:off x="7385474" y="1197727"/>
            <a:ext cx="394398" cy="52394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p:nvSpPr>
        <p:spPr>
          <a:xfrm>
            <a:off x="3237420" y="4320699"/>
            <a:ext cx="2775822" cy="2340260"/>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dirty="0">
                <a:solidFill>
                  <a:schemeClr val="tx1"/>
                </a:solidFill>
              </a:rPr>
              <a:t>Behavior is the observable reaction of an individual to a certain situation.</a:t>
            </a:r>
            <a:endParaRPr lang="fr-FR" sz="2000" dirty="0">
              <a:solidFill>
                <a:schemeClr val="tx1"/>
              </a:solidFill>
            </a:endParaRPr>
          </a:p>
        </p:txBody>
      </p:sp>
    </p:spTree>
    <p:extLst>
      <p:ext uri="{BB962C8B-B14F-4D97-AF65-F5344CB8AC3E}">
        <p14:creationId xmlns:p14="http://schemas.microsoft.com/office/powerpoint/2010/main" val="738388586"/>
      </p:ext>
    </p:extLst>
  </p:cSld>
  <p:clrMapOvr>
    <a:masterClrMapping/>
  </p:clrMapOvr>
  <p:transition spd="slow">
    <p:wipe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7</a:t>
            </a:fld>
            <a:endParaRPr lang="en-US" dirty="0">
              <a:solidFill>
                <a:schemeClr val="accent4">
                  <a:lumMod val="10000"/>
                </a:schemeClr>
              </a:solidFill>
            </a:endParaRPr>
          </a:p>
        </p:txBody>
      </p:sp>
      <p:sp>
        <p:nvSpPr>
          <p:cNvPr id="14" name="Arrondir un rectangle avec un coin diagonal 13"/>
          <p:cNvSpPr/>
          <p:nvPr/>
        </p:nvSpPr>
        <p:spPr>
          <a:xfrm>
            <a:off x="500034" y="384775"/>
            <a:ext cx="8215370" cy="792088"/>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rPr>
              <a:t>Competencies usually fall into three categories</a:t>
            </a:r>
            <a:r>
              <a:rPr lang="en-US" sz="2400" b="1" dirty="0" smtClean="0">
                <a:solidFill>
                  <a:schemeClr val="tx1"/>
                </a:solidFill>
              </a:rPr>
              <a:t>.</a:t>
            </a:r>
            <a:endParaRPr lang="ar-DZ" sz="2400" b="1" dirty="0" smtClean="0">
              <a:solidFill>
                <a:schemeClr val="tx1"/>
              </a:solidFill>
            </a:endParaRPr>
          </a:p>
        </p:txBody>
      </p:sp>
      <p:sp>
        <p:nvSpPr>
          <p:cNvPr id="2" name="Rectangle 1"/>
          <p:cNvSpPr/>
          <p:nvPr/>
        </p:nvSpPr>
        <p:spPr>
          <a:xfrm>
            <a:off x="266119" y="1700808"/>
            <a:ext cx="2775822" cy="4680520"/>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b="1" dirty="0" err="1">
                <a:solidFill>
                  <a:schemeClr val="tx1"/>
                </a:solidFill>
              </a:rPr>
              <a:t>Behavioural</a:t>
            </a:r>
            <a:r>
              <a:rPr lang="en-US" sz="2000" b="1" dirty="0">
                <a:solidFill>
                  <a:schemeClr val="tx1"/>
                </a:solidFill>
              </a:rPr>
              <a:t> Competencies</a:t>
            </a:r>
            <a:r>
              <a:rPr lang="en-US" sz="2000" dirty="0">
                <a:solidFill>
                  <a:schemeClr val="tx1"/>
                </a:solidFill>
              </a:rPr>
              <a:t> – an expression of the softer skills involved in an employee’s performance</a:t>
            </a:r>
            <a:endParaRPr lang="fr-FR" sz="2000" dirty="0">
              <a:solidFill>
                <a:schemeClr val="tx1"/>
              </a:solidFill>
            </a:endParaRPr>
          </a:p>
        </p:txBody>
      </p:sp>
      <p:sp>
        <p:nvSpPr>
          <p:cNvPr id="7" name="Rectangle 6"/>
          <p:cNvSpPr/>
          <p:nvPr/>
        </p:nvSpPr>
        <p:spPr>
          <a:xfrm>
            <a:off x="3234791" y="1700808"/>
            <a:ext cx="2775822" cy="4680520"/>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dirty="0">
                <a:solidFill>
                  <a:schemeClr val="tx1"/>
                </a:solidFill>
              </a:rPr>
              <a:t>Technical Competencies</a:t>
            </a:r>
            <a:r>
              <a:rPr lang="en-US" sz="2000" dirty="0">
                <a:solidFill>
                  <a:schemeClr val="tx1"/>
                </a:solidFill>
              </a:rPr>
              <a:t> – usually concerned with the effective use of IT systems and computers, or any hard skills necessary for a job.</a:t>
            </a:r>
          </a:p>
        </p:txBody>
      </p:sp>
      <p:sp>
        <p:nvSpPr>
          <p:cNvPr id="8" name="Rectangle 7"/>
          <p:cNvSpPr/>
          <p:nvPr/>
        </p:nvSpPr>
        <p:spPr>
          <a:xfrm>
            <a:off x="6194762" y="1700808"/>
            <a:ext cx="2775822" cy="4680520"/>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dirty="0">
                <a:solidFill>
                  <a:schemeClr val="tx1"/>
                </a:solidFill>
              </a:rPr>
              <a:t>Leadership Competencies</a:t>
            </a:r>
            <a:r>
              <a:rPr lang="en-US" sz="2000" dirty="0">
                <a:solidFill>
                  <a:schemeClr val="tx1"/>
                </a:solidFill>
              </a:rPr>
              <a:t> – an expression of the qualities that make a good leader, turned into measurable </a:t>
            </a:r>
            <a:r>
              <a:rPr lang="en-US" sz="2000" dirty="0" err="1">
                <a:solidFill>
                  <a:schemeClr val="tx1"/>
                </a:solidFill>
              </a:rPr>
              <a:t>behaviours</a:t>
            </a:r>
            <a:r>
              <a:rPr lang="en-US" sz="2000" dirty="0">
                <a:solidFill>
                  <a:schemeClr val="tx1"/>
                </a:solidFill>
              </a:rPr>
              <a:t>.</a:t>
            </a:r>
          </a:p>
        </p:txBody>
      </p:sp>
      <p:sp>
        <p:nvSpPr>
          <p:cNvPr id="3" name="Flèche vers le bas 2"/>
          <p:cNvSpPr/>
          <p:nvPr/>
        </p:nvSpPr>
        <p:spPr>
          <a:xfrm>
            <a:off x="1259632" y="1176863"/>
            <a:ext cx="394398" cy="52394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Flèche vers le bas 9"/>
          <p:cNvSpPr/>
          <p:nvPr/>
        </p:nvSpPr>
        <p:spPr>
          <a:xfrm>
            <a:off x="4410520" y="1176863"/>
            <a:ext cx="394398" cy="52394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Flèche vers le bas 10"/>
          <p:cNvSpPr/>
          <p:nvPr/>
        </p:nvSpPr>
        <p:spPr>
          <a:xfrm>
            <a:off x="7385474" y="1197727"/>
            <a:ext cx="394398" cy="52394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2802906566"/>
      </p:ext>
    </p:extLst>
  </p:cSld>
  <p:clrMapOvr>
    <a:masterClrMapping/>
  </p:clrMapOvr>
  <p:transition spd="slow">
    <p:wipe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8</a:t>
            </a:fld>
            <a:endParaRPr lang="en-US" dirty="0">
              <a:solidFill>
                <a:schemeClr val="accent4">
                  <a:lumMod val="10000"/>
                </a:schemeClr>
              </a:solidFill>
            </a:endParaRPr>
          </a:p>
        </p:txBody>
      </p:sp>
      <p:sp>
        <p:nvSpPr>
          <p:cNvPr id="14" name="Arrondir un rectangle avec un coin diagonal 13"/>
          <p:cNvSpPr/>
          <p:nvPr/>
        </p:nvSpPr>
        <p:spPr>
          <a:xfrm>
            <a:off x="500034" y="357167"/>
            <a:ext cx="8215370" cy="1955710"/>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dirty="0" smtClean="0">
                <a:solidFill>
                  <a:schemeClr val="tx1"/>
                </a:solidFill>
              </a:rPr>
              <a:t>	</a:t>
            </a:r>
            <a:r>
              <a:rPr lang="en-US" sz="2400" dirty="0">
                <a:solidFill>
                  <a:schemeClr val="tx1"/>
                </a:solidFill>
              </a:rPr>
              <a:t>Following is a list of most of the main characteristics and qualities which a person would be expected to have to be able to perform competently and effectively as a manager with a brief description of their application</a:t>
            </a:r>
            <a:endParaRPr lang="ar-DZ" sz="2400" b="1" dirty="0" smtClean="0">
              <a:solidFill>
                <a:schemeClr val="tx1"/>
              </a:solidFill>
            </a:endParaRPr>
          </a:p>
        </p:txBody>
      </p:sp>
      <p:sp>
        <p:nvSpPr>
          <p:cNvPr id="2" name="Flèche courbée vers la droite 1"/>
          <p:cNvSpPr/>
          <p:nvPr/>
        </p:nvSpPr>
        <p:spPr>
          <a:xfrm>
            <a:off x="179512" y="1844824"/>
            <a:ext cx="320522" cy="1584176"/>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7" name="Flèche courbée vers la droite 6"/>
          <p:cNvSpPr/>
          <p:nvPr/>
        </p:nvSpPr>
        <p:spPr>
          <a:xfrm>
            <a:off x="153461" y="3429000"/>
            <a:ext cx="320522" cy="1584176"/>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8" name="Flèche courbée vers la droite 7"/>
          <p:cNvSpPr/>
          <p:nvPr/>
        </p:nvSpPr>
        <p:spPr>
          <a:xfrm>
            <a:off x="163790" y="5085184"/>
            <a:ext cx="320522" cy="1584176"/>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3" name="Rectangle 2"/>
          <p:cNvSpPr/>
          <p:nvPr/>
        </p:nvSpPr>
        <p:spPr>
          <a:xfrm>
            <a:off x="770500" y="2551852"/>
            <a:ext cx="8072494" cy="1224136"/>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r>
              <a:rPr lang="en-US" b="1" dirty="0">
                <a:solidFill>
                  <a:schemeClr val="tx1"/>
                </a:solidFill>
              </a:rPr>
              <a:t>Leadership</a:t>
            </a:r>
            <a:r>
              <a:rPr lang="en-US" dirty="0">
                <a:solidFill>
                  <a:schemeClr val="tx1"/>
                </a:solidFill>
              </a:rPr>
              <a:t/>
            </a:r>
            <a:br>
              <a:rPr lang="en-US" dirty="0">
                <a:solidFill>
                  <a:schemeClr val="tx1"/>
                </a:solidFill>
              </a:rPr>
            </a:br>
            <a:r>
              <a:rPr lang="en-US" dirty="0">
                <a:solidFill>
                  <a:schemeClr val="tx1"/>
                </a:solidFill>
              </a:rPr>
              <a:t>Be able to take charge of, inspire and influence others either individually, or as a team.</a:t>
            </a:r>
            <a:endParaRPr lang="fr-FR" sz="1600" dirty="0">
              <a:solidFill>
                <a:schemeClr val="tx1"/>
              </a:solidFill>
            </a:endParaRPr>
          </a:p>
        </p:txBody>
      </p:sp>
      <p:sp>
        <p:nvSpPr>
          <p:cNvPr id="10" name="Rectangle 9"/>
          <p:cNvSpPr/>
          <p:nvPr/>
        </p:nvSpPr>
        <p:spPr>
          <a:xfrm>
            <a:off x="777857" y="3923378"/>
            <a:ext cx="8072494" cy="1152128"/>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a:p>
            <a:pPr lvl="1"/>
            <a:r>
              <a:rPr lang="en-US" b="1" dirty="0">
                <a:solidFill>
                  <a:schemeClr val="tx1"/>
                </a:solidFill>
              </a:rPr>
              <a:t>Motivation</a:t>
            </a:r>
            <a:r>
              <a:rPr lang="en-US" dirty="0">
                <a:solidFill>
                  <a:schemeClr val="tx1"/>
                </a:solidFill>
              </a:rPr>
              <a:t/>
            </a:r>
            <a:br>
              <a:rPr lang="en-US" dirty="0">
                <a:solidFill>
                  <a:schemeClr val="tx1"/>
                </a:solidFill>
              </a:rPr>
            </a:br>
            <a:r>
              <a:rPr lang="en-US" dirty="0">
                <a:solidFill>
                  <a:schemeClr val="tx1"/>
                </a:solidFill>
              </a:rPr>
              <a:t>Be self-motivated and be able to motivate others (also a characteristic of leadership).</a:t>
            </a:r>
            <a:endParaRPr lang="fr-FR" sz="1600" dirty="0">
              <a:solidFill>
                <a:schemeClr val="tx1"/>
              </a:solidFill>
            </a:endParaRPr>
          </a:p>
        </p:txBody>
      </p:sp>
      <p:sp>
        <p:nvSpPr>
          <p:cNvPr id="11" name="Rectangle 10"/>
          <p:cNvSpPr/>
          <p:nvPr/>
        </p:nvSpPr>
        <p:spPr>
          <a:xfrm>
            <a:off x="795310" y="5373216"/>
            <a:ext cx="8072494" cy="1484784"/>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r>
              <a:rPr lang="en-US" b="1" dirty="0">
                <a:solidFill>
                  <a:schemeClr val="tx1"/>
                </a:solidFill>
              </a:rPr>
              <a:t>Decision Making</a:t>
            </a:r>
            <a:r>
              <a:rPr lang="en-US" dirty="0">
                <a:solidFill>
                  <a:schemeClr val="tx1"/>
                </a:solidFill>
              </a:rPr>
              <a:t/>
            </a:r>
            <a:br>
              <a:rPr lang="en-US" dirty="0">
                <a:solidFill>
                  <a:schemeClr val="tx1"/>
                </a:solidFill>
              </a:rPr>
            </a:br>
            <a:r>
              <a:rPr lang="en-US" dirty="0">
                <a:solidFill>
                  <a:schemeClr val="tx1"/>
                </a:solidFill>
              </a:rPr>
              <a:t>Be able to make carefully considered, but positive decisions.</a:t>
            </a:r>
            <a:endParaRPr lang="fr-FR" sz="1600" dirty="0">
              <a:solidFill>
                <a:schemeClr val="tx1"/>
              </a:solidFill>
            </a:endParaRPr>
          </a:p>
        </p:txBody>
      </p:sp>
    </p:spTree>
    <p:extLst>
      <p:ext uri="{BB962C8B-B14F-4D97-AF65-F5344CB8AC3E}">
        <p14:creationId xmlns:p14="http://schemas.microsoft.com/office/powerpoint/2010/main" val="369395439"/>
      </p:ext>
    </p:extLst>
  </p:cSld>
  <p:clrMapOvr>
    <a:masterClrMapping/>
  </p:clrMapOvr>
  <p:transition spd="slow">
    <p:wipe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9</a:t>
            </a:fld>
            <a:endParaRPr lang="en-US" dirty="0">
              <a:solidFill>
                <a:schemeClr val="accent4">
                  <a:lumMod val="10000"/>
                </a:schemeClr>
              </a:solidFill>
            </a:endParaRPr>
          </a:p>
        </p:txBody>
      </p:sp>
      <p:sp>
        <p:nvSpPr>
          <p:cNvPr id="14" name="Arrondir un rectangle avec un coin diagonal 13"/>
          <p:cNvSpPr/>
          <p:nvPr/>
        </p:nvSpPr>
        <p:spPr>
          <a:xfrm>
            <a:off x="500034" y="357167"/>
            <a:ext cx="8215370" cy="1955710"/>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dirty="0" smtClean="0">
                <a:solidFill>
                  <a:schemeClr val="tx1"/>
                </a:solidFill>
              </a:rPr>
              <a:t>	</a:t>
            </a:r>
            <a:r>
              <a:rPr lang="en-US" sz="2400" dirty="0">
                <a:solidFill>
                  <a:schemeClr val="tx1"/>
                </a:solidFill>
              </a:rPr>
              <a:t>Following is a list of most of the main characteristics and qualities which a person would be expected to have to be able to perform competently and effectively as a manager with a brief description of their application</a:t>
            </a:r>
            <a:endParaRPr lang="ar-DZ" sz="2400" b="1" dirty="0" smtClean="0">
              <a:solidFill>
                <a:schemeClr val="tx1"/>
              </a:solidFill>
            </a:endParaRPr>
          </a:p>
        </p:txBody>
      </p:sp>
      <p:sp>
        <p:nvSpPr>
          <p:cNvPr id="2" name="Flèche courbée vers la droite 1"/>
          <p:cNvSpPr/>
          <p:nvPr/>
        </p:nvSpPr>
        <p:spPr>
          <a:xfrm>
            <a:off x="179512" y="1844824"/>
            <a:ext cx="320522" cy="1584176"/>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7" name="Flèche courbée vers la droite 6"/>
          <p:cNvSpPr/>
          <p:nvPr/>
        </p:nvSpPr>
        <p:spPr>
          <a:xfrm>
            <a:off x="153461" y="3429000"/>
            <a:ext cx="320522" cy="1584176"/>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8" name="Flèche courbée vers la droite 7"/>
          <p:cNvSpPr/>
          <p:nvPr/>
        </p:nvSpPr>
        <p:spPr>
          <a:xfrm>
            <a:off x="163790" y="5085184"/>
            <a:ext cx="320522" cy="1584176"/>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3" name="Rectangle 2"/>
          <p:cNvSpPr/>
          <p:nvPr/>
        </p:nvSpPr>
        <p:spPr>
          <a:xfrm>
            <a:off x="770500" y="2551852"/>
            <a:ext cx="8072494" cy="1224136"/>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just"/>
            <a:r>
              <a:rPr lang="en-US" b="1" dirty="0">
                <a:solidFill>
                  <a:schemeClr val="tx1"/>
                </a:solidFill>
              </a:rPr>
              <a:t>Problem Solving</a:t>
            </a:r>
            <a:r>
              <a:rPr lang="en-US" dirty="0">
                <a:solidFill>
                  <a:schemeClr val="tx1"/>
                </a:solidFill>
              </a:rPr>
              <a:t/>
            </a:r>
            <a:br>
              <a:rPr lang="en-US" dirty="0">
                <a:solidFill>
                  <a:schemeClr val="tx1"/>
                </a:solidFill>
              </a:rPr>
            </a:br>
            <a:r>
              <a:rPr lang="en-US" dirty="0">
                <a:solidFill>
                  <a:schemeClr val="tx1"/>
                </a:solidFill>
              </a:rPr>
              <a:t>Be able to treat problems as a challenge, understand the full nature of a problem and develop strategies to reach a satisfactory outcome (also a characteristic of decision making).</a:t>
            </a:r>
            <a:endParaRPr lang="fr-FR" dirty="0">
              <a:solidFill>
                <a:schemeClr val="tx1"/>
              </a:solidFill>
            </a:endParaRPr>
          </a:p>
        </p:txBody>
      </p:sp>
      <p:sp>
        <p:nvSpPr>
          <p:cNvPr id="10" name="Rectangle 9"/>
          <p:cNvSpPr/>
          <p:nvPr/>
        </p:nvSpPr>
        <p:spPr>
          <a:xfrm>
            <a:off x="777857" y="3923378"/>
            <a:ext cx="8072494" cy="1152128"/>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r>
              <a:rPr lang="en-US" b="1" dirty="0">
                <a:solidFill>
                  <a:schemeClr val="tx1"/>
                </a:solidFill>
              </a:rPr>
              <a:t>Creativity and Innovation</a:t>
            </a:r>
            <a:r>
              <a:rPr lang="en-US" dirty="0">
                <a:solidFill>
                  <a:schemeClr val="tx1"/>
                </a:solidFill>
              </a:rPr>
              <a:t/>
            </a:r>
            <a:br>
              <a:rPr lang="en-US" dirty="0">
                <a:solidFill>
                  <a:schemeClr val="tx1"/>
                </a:solidFill>
              </a:rPr>
            </a:br>
            <a:r>
              <a:rPr lang="en-US" dirty="0">
                <a:solidFill>
                  <a:schemeClr val="tx1"/>
                </a:solidFill>
              </a:rPr>
              <a:t>Be able to develop new concepts, apply them, adopt new ideas and think laterally.</a:t>
            </a:r>
            <a:endParaRPr lang="fr-FR" sz="1600" dirty="0">
              <a:solidFill>
                <a:schemeClr val="tx1"/>
              </a:solidFill>
            </a:endParaRPr>
          </a:p>
        </p:txBody>
      </p:sp>
      <p:sp>
        <p:nvSpPr>
          <p:cNvPr id="11" name="Rectangle 10"/>
          <p:cNvSpPr/>
          <p:nvPr/>
        </p:nvSpPr>
        <p:spPr>
          <a:xfrm>
            <a:off x="795310" y="5373216"/>
            <a:ext cx="8072494" cy="1484784"/>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just"/>
            <a:r>
              <a:rPr lang="en-US" b="1" dirty="0">
                <a:solidFill>
                  <a:schemeClr val="tx1"/>
                </a:solidFill>
              </a:rPr>
              <a:t>Awareness (Empathy and Sensitivity)</a:t>
            </a:r>
            <a:r>
              <a:rPr lang="en-US" dirty="0">
                <a:solidFill>
                  <a:schemeClr val="tx1"/>
                </a:solidFill>
              </a:rPr>
              <a:t/>
            </a:r>
            <a:br>
              <a:rPr lang="en-US" dirty="0">
                <a:solidFill>
                  <a:schemeClr val="tx1"/>
                </a:solidFill>
              </a:rPr>
            </a:br>
            <a:r>
              <a:rPr lang="en-US" dirty="0">
                <a:solidFill>
                  <a:schemeClr val="tx1"/>
                </a:solidFill>
              </a:rPr>
              <a:t>Have an awareness of the feelings and attitudes of the staff and customers.</a:t>
            </a:r>
            <a:br>
              <a:rPr lang="en-US" dirty="0">
                <a:solidFill>
                  <a:schemeClr val="tx1"/>
                </a:solidFill>
              </a:rPr>
            </a:br>
            <a:r>
              <a:rPr lang="en-US" dirty="0">
                <a:solidFill>
                  <a:schemeClr val="tx1"/>
                </a:solidFill>
              </a:rPr>
              <a:t>Have political sensitivity; </a:t>
            </a:r>
            <a:r>
              <a:rPr lang="en-US" dirty="0" err="1">
                <a:solidFill>
                  <a:schemeClr val="tx1"/>
                </a:solidFill>
              </a:rPr>
              <a:t>recognise</a:t>
            </a:r>
            <a:r>
              <a:rPr lang="en-US" dirty="0">
                <a:solidFill>
                  <a:schemeClr val="tx1"/>
                </a:solidFill>
              </a:rPr>
              <a:t> and understand the motives and objectives of others.</a:t>
            </a:r>
            <a:endParaRPr lang="fr-FR" dirty="0">
              <a:solidFill>
                <a:schemeClr val="tx1"/>
              </a:solidFill>
            </a:endParaRPr>
          </a:p>
        </p:txBody>
      </p:sp>
    </p:spTree>
    <p:extLst>
      <p:ext uri="{BB962C8B-B14F-4D97-AF65-F5344CB8AC3E}">
        <p14:creationId xmlns:p14="http://schemas.microsoft.com/office/powerpoint/2010/main" val="3329823493"/>
      </p:ext>
    </p:extLst>
  </p:cSld>
  <p:clrMapOvr>
    <a:masterClrMapping/>
  </p:clrMapOvr>
  <p:transition spd="slow">
    <p:wipe dir="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10219</TotalTime>
  <Words>969</Words>
  <Application>Microsoft Office PowerPoint</Application>
  <PresentationFormat>Affichage à l'écran (4:3)</PresentationFormat>
  <Paragraphs>129</Paragraphs>
  <Slides>17</Slides>
  <Notes>16</Notes>
  <HiddenSlides>0</HiddenSlides>
  <MMClips>0</MMClips>
  <ScaleCrop>false</ScaleCrop>
  <HeadingPairs>
    <vt:vector size="4" baseType="variant">
      <vt:variant>
        <vt:lpstr>Thème</vt:lpstr>
      </vt:variant>
      <vt:variant>
        <vt:i4>1</vt:i4>
      </vt:variant>
      <vt:variant>
        <vt:lpstr>Titres des diapositives</vt:lpstr>
      </vt:variant>
      <vt:variant>
        <vt:i4>17</vt:i4>
      </vt:variant>
    </vt:vector>
  </HeadingPairs>
  <TitlesOfParts>
    <vt:vector size="18" baseType="lpstr">
      <vt:lpstr>Solstice</vt:lpstr>
      <vt:lpstr>بسم الله الرحمان الرحيم  ( قَالَ رَبِّ اشْرَحْ لِي صَدْرِي (25) وَيَسِّرْ لِي أَمْرِي (26) وَاحْلُلْ عُقْدَةً مِنْ لِسَانِي (27) يَفْقَهُوا قَوْلِي (28) ) صدق الله العظيم     سورة طه</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Template</dc:title>
  <dc:creator>.</dc:creator>
  <cp:lastModifiedBy>ACER</cp:lastModifiedBy>
  <cp:revision>1280</cp:revision>
  <dcterms:created xsi:type="dcterms:W3CDTF">2008-12-20T18:29:40Z</dcterms:created>
  <dcterms:modified xsi:type="dcterms:W3CDTF">2023-03-16T11:14:02Z</dcterms:modified>
</cp:coreProperties>
</file>