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9"/>
  </p:notesMasterIdLst>
  <p:handoutMasterIdLst>
    <p:handoutMasterId r:id="rId20"/>
  </p:handoutMasterIdLst>
  <p:sldIdLst>
    <p:sldId id="324" r:id="rId2"/>
    <p:sldId id="259" r:id="rId3"/>
    <p:sldId id="282" r:id="rId4"/>
    <p:sldId id="365" r:id="rId5"/>
    <p:sldId id="423" r:id="rId6"/>
    <p:sldId id="424" r:id="rId7"/>
    <p:sldId id="400" r:id="rId8"/>
    <p:sldId id="402" r:id="rId9"/>
    <p:sldId id="421" r:id="rId10"/>
    <p:sldId id="422" r:id="rId11"/>
    <p:sldId id="403" r:id="rId12"/>
    <p:sldId id="425" r:id="rId13"/>
    <p:sldId id="429" r:id="rId14"/>
    <p:sldId id="426" r:id="rId15"/>
    <p:sldId id="427" r:id="rId16"/>
    <p:sldId id="428" r:id="rId17"/>
    <p:sldId id="31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16/03/2023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16/03/2023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sz="1200" b="1" i="0" kern="1200" dirty="0" smtClean="0">
                <a:solidFill>
                  <a:schemeClr val="tx1"/>
                </a:solidFill>
                <a:effectLst/>
                <a:latin typeface="+mn-lt"/>
                <a:ea typeface="+mn-ea"/>
                <a:cs typeface="+mn-cs"/>
              </a:rPr>
              <a:t/>
            </a:r>
            <a:br>
              <a:rPr lang="en-US" sz="1200" b="1"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a. Health of employees:</a:t>
            </a:r>
            <a:r>
              <a:rPr lang="en-US" sz="1200" b="0" i="0" kern="1200" dirty="0" smtClean="0">
                <a:solidFill>
                  <a:schemeClr val="tx1"/>
                </a:solidFill>
                <a:effectLst/>
                <a:latin typeface="+mn-lt"/>
                <a:ea typeface="+mn-ea"/>
                <a:cs typeface="+mn-cs"/>
              </a:rPr>
              <a:t> Employees’ health can be assessed based on absenteeism days and medical insurance costs. Identify the ailments that contribute to absenteeism and medical expenses. The preventive measures to bring down the ailments is the first input.</a:t>
            </a:r>
          </a:p>
          <a:p>
            <a:r>
              <a:rPr lang="en-US" sz="1200" b="0" i="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b. Skill requirements:</a:t>
            </a:r>
            <a:r>
              <a:rPr lang="en-US" sz="1200" b="0" i="0" kern="1200" dirty="0" smtClean="0">
                <a:solidFill>
                  <a:schemeClr val="tx1"/>
                </a:solidFill>
                <a:effectLst/>
                <a:latin typeface="+mn-lt"/>
                <a:ea typeface="+mn-ea"/>
                <a:cs typeface="+mn-cs"/>
              </a:rPr>
              <a:t> Every </a:t>
            </a:r>
            <a:r>
              <a:rPr lang="en-US" sz="1200" b="0" i="0" kern="1200" dirty="0" err="1" smtClean="0">
                <a:solidFill>
                  <a:schemeClr val="tx1"/>
                </a:solidFill>
                <a:effectLst/>
                <a:latin typeface="+mn-lt"/>
                <a:ea typeface="+mn-ea"/>
                <a:cs typeface="+mn-cs"/>
              </a:rPr>
              <a:t>organisation</a:t>
            </a:r>
            <a:r>
              <a:rPr lang="en-US" sz="1200" b="0" i="0" kern="1200" dirty="0" smtClean="0">
                <a:solidFill>
                  <a:schemeClr val="tx1"/>
                </a:solidFill>
                <a:effectLst/>
                <a:latin typeface="+mn-lt"/>
                <a:ea typeface="+mn-ea"/>
                <a:cs typeface="+mn-cs"/>
              </a:rPr>
              <a:t> knows the skills which are valuable for its business based on the nature of the business and customer profile. Listing and </a:t>
            </a:r>
            <a:r>
              <a:rPr lang="en-US" sz="1200" b="0" i="0" kern="1200" dirty="0" err="1" smtClean="0">
                <a:solidFill>
                  <a:schemeClr val="tx1"/>
                </a:solidFill>
                <a:effectLst/>
                <a:latin typeface="+mn-lt"/>
                <a:ea typeface="+mn-ea"/>
                <a:cs typeface="+mn-cs"/>
              </a:rPr>
              <a:t>prioritising</a:t>
            </a:r>
            <a:r>
              <a:rPr lang="en-US" sz="1200" b="0" i="0" kern="1200" dirty="0" smtClean="0">
                <a:solidFill>
                  <a:schemeClr val="tx1"/>
                </a:solidFill>
                <a:effectLst/>
                <a:latin typeface="+mn-lt"/>
                <a:ea typeface="+mn-ea"/>
                <a:cs typeface="+mn-cs"/>
              </a:rPr>
              <a:t> soft skill requirements is the second input for setting a hobby framework in the </a:t>
            </a:r>
            <a:r>
              <a:rPr lang="en-US" sz="1200" b="0" i="0" kern="1200" dirty="0" err="1" smtClean="0">
                <a:solidFill>
                  <a:schemeClr val="tx1"/>
                </a:solidFill>
                <a:effectLst/>
                <a:latin typeface="+mn-lt"/>
                <a:ea typeface="+mn-ea"/>
                <a:cs typeface="+mn-cs"/>
              </a:rPr>
              <a:t>organisation</a:t>
            </a:r>
            <a:r>
              <a:rPr lang="en-US" sz="1200" b="0" i="0" kern="1200" dirty="0" smtClean="0">
                <a:solidFill>
                  <a:schemeClr val="tx1"/>
                </a:solidFill>
                <a:effectLst/>
                <a:latin typeface="+mn-lt"/>
                <a:ea typeface="+mn-ea"/>
                <a:cs typeface="+mn-cs"/>
              </a:rPr>
              <a:t>.</a:t>
            </a:r>
          </a:p>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wallstreetmojo.com/conglomerat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14" name="Arrondir un rectangle avec un coin diagonal 13"/>
          <p:cNvSpPr/>
          <p:nvPr/>
        </p:nvSpPr>
        <p:spPr>
          <a:xfrm>
            <a:off x="500034" y="357167"/>
            <a:ext cx="8215370" cy="195571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Following is a list of most of the main characteristics and qualities which a person would be expected to have to be able to perform competently and effectively as a manager with a brief description of their application</a:t>
            </a:r>
            <a:endParaRPr lang="ar-DZ" sz="2400" b="1" dirty="0" smtClean="0">
              <a:solidFill>
                <a:schemeClr val="tx1"/>
              </a:solidFill>
            </a:endParaRPr>
          </a:p>
        </p:txBody>
      </p:sp>
      <p:sp>
        <p:nvSpPr>
          <p:cNvPr id="2" name="Flèche courbée vers la droite 1"/>
          <p:cNvSpPr/>
          <p:nvPr/>
        </p:nvSpPr>
        <p:spPr>
          <a:xfrm>
            <a:off x="179512" y="184482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Flèche courbée vers la droite 6"/>
          <p:cNvSpPr/>
          <p:nvPr/>
        </p:nvSpPr>
        <p:spPr>
          <a:xfrm>
            <a:off x="153461" y="3429000"/>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63790" y="508518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770500" y="2551852"/>
            <a:ext cx="8072494" cy="122413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a:solidFill>
                  <a:schemeClr val="tx1"/>
                </a:solidFill>
              </a:rPr>
              <a:t>Change</a:t>
            </a:r>
            <a:r>
              <a:rPr lang="en-US" dirty="0">
                <a:solidFill>
                  <a:schemeClr val="tx1"/>
                </a:solidFill>
              </a:rPr>
              <a:t/>
            </a:r>
            <a:br>
              <a:rPr lang="en-US" dirty="0">
                <a:solidFill>
                  <a:schemeClr val="tx1"/>
                </a:solidFill>
              </a:rPr>
            </a:br>
            <a:r>
              <a:rPr lang="en-US" dirty="0">
                <a:solidFill>
                  <a:schemeClr val="tx1"/>
                </a:solidFill>
              </a:rPr>
              <a:t>Be able to initiate and manage change and be aware that the introduction of change often generates insecurity.</a:t>
            </a:r>
            <a:endParaRPr lang="fr-FR" dirty="0">
              <a:solidFill>
                <a:schemeClr val="tx1"/>
              </a:solidFill>
            </a:endParaRPr>
          </a:p>
        </p:txBody>
      </p:sp>
      <p:sp>
        <p:nvSpPr>
          <p:cNvPr id="10" name="Rectangle 9"/>
          <p:cNvSpPr/>
          <p:nvPr/>
        </p:nvSpPr>
        <p:spPr>
          <a:xfrm>
            <a:off x="777857" y="3923378"/>
            <a:ext cx="8072494" cy="115212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a:solidFill>
                  <a:schemeClr val="tx1"/>
                </a:solidFill>
              </a:rPr>
              <a:t>Accountability</a:t>
            </a:r>
            <a:r>
              <a:rPr lang="en-US" dirty="0">
                <a:solidFill>
                  <a:schemeClr val="tx1"/>
                </a:solidFill>
              </a:rPr>
              <a:t/>
            </a:r>
            <a:br>
              <a:rPr lang="en-US" dirty="0">
                <a:solidFill>
                  <a:schemeClr val="tx1"/>
                </a:solidFill>
              </a:rPr>
            </a:br>
            <a:r>
              <a:rPr lang="en-US" dirty="0">
                <a:solidFill>
                  <a:schemeClr val="tx1"/>
                </a:solidFill>
              </a:rPr>
              <a:t>Be accountable and responsible for actions and decisions. Generate a culture of accountability in others.</a:t>
            </a:r>
            <a:endParaRPr lang="fr-FR" dirty="0">
              <a:solidFill>
                <a:schemeClr val="tx1"/>
              </a:solidFill>
            </a:endParaRPr>
          </a:p>
        </p:txBody>
      </p:sp>
      <p:sp>
        <p:nvSpPr>
          <p:cNvPr id="11" name="Rectangle 10"/>
          <p:cNvSpPr/>
          <p:nvPr/>
        </p:nvSpPr>
        <p:spPr>
          <a:xfrm>
            <a:off x="795310" y="5373216"/>
            <a:ext cx="8072494" cy="129614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a:solidFill>
                  <a:schemeClr val="tx1"/>
                </a:solidFill>
              </a:rPr>
              <a:t>Information</a:t>
            </a:r>
            <a:r>
              <a:rPr lang="en-US" dirty="0">
                <a:solidFill>
                  <a:schemeClr val="tx1"/>
                </a:solidFill>
              </a:rPr>
              <a:t/>
            </a:r>
            <a:br>
              <a:rPr lang="en-US" dirty="0">
                <a:solidFill>
                  <a:schemeClr val="tx1"/>
                </a:solidFill>
              </a:rPr>
            </a:br>
            <a:r>
              <a:rPr lang="en-US" dirty="0">
                <a:solidFill>
                  <a:schemeClr val="tx1"/>
                </a:solidFill>
              </a:rPr>
              <a:t>Be able to collect, administer, apply and manage information.</a:t>
            </a:r>
            <a:endParaRPr lang="fr-FR" dirty="0">
              <a:solidFill>
                <a:schemeClr val="tx1"/>
              </a:solidFill>
            </a:endParaRPr>
          </a:p>
        </p:txBody>
      </p:sp>
    </p:spTree>
    <p:extLst>
      <p:ext uri="{BB962C8B-B14F-4D97-AF65-F5344CB8AC3E}">
        <p14:creationId xmlns:p14="http://schemas.microsoft.com/office/powerpoint/2010/main" val="3800374641"/>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3" name="Ellipse 2"/>
          <p:cNvSpPr/>
          <p:nvPr/>
        </p:nvSpPr>
        <p:spPr>
          <a:xfrm>
            <a:off x="462684" y="114637"/>
            <a:ext cx="8215370" cy="1039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What Is the Difference Between Skills and Competencies?</a:t>
            </a:r>
          </a:p>
        </p:txBody>
      </p:sp>
      <p:sp>
        <p:nvSpPr>
          <p:cNvPr id="5" name="Rectangle à coins arrondis 4"/>
          <p:cNvSpPr/>
          <p:nvPr/>
        </p:nvSpPr>
        <p:spPr>
          <a:xfrm>
            <a:off x="145193" y="1412776"/>
            <a:ext cx="8902797" cy="230425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A skill is the ability to do something, while competencies are </a:t>
            </a:r>
            <a:r>
              <a:rPr lang="en-US" sz="2000" b="1" dirty="0" smtClean="0">
                <a:solidFill>
                  <a:schemeClr val="tx1"/>
                </a:solidFill>
              </a:rPr>
              <a:t>behaviors</a:t>
            </a:r>
            <a:r>
              <a:rPr lang="en-US" sz="2000" dirty="0">
                <a:solidFill>
                  <a:schemeClr val="tx1"/>
                </a:solidFill>
              </a:rPr>
              <a:t>. You learn to clean a window just as you learn to perform open heart surgery. These are skills. Competencies specify </a:t>
            </a:r>
            <a:r>
              <a:rPr lang="en-US" sz="2000" i="1" dirty="0">
                <a:solidFill>
                  <a:schemeClr val="tx1"/>
                </a:solidFill>
              </a:rPr>
              <a:t>how</a:t>
            </a:r>
            <a:r>
              <a:rPr lang="en-US" sz="2000" dirty="0">
                <a:solidFill>
                  <a:schemeClr val="tx1"/>
                </a:solidFill>
              </a:rPr>
              <a:t> the individual carries out the skills they have.</a:t>
            </a:r>
            <a:endParaRPr lang="fr-FR" sz="2000" dirty="0">
              <a:solidFill>
                <a:schemeClr val="tx1"/>
              </a:solidFill>
            </a:endParaRPr>
          </a:p>
        </p:txBody>
      </p:sp>
      <p:sp>
        <p:nvSpPr>
          <p:cNvPr id="11" name="Rectangle à coins arrondis 10"/>
          <p:cNvSpPr/>
          <p:nvPr/>
        </p:nvSpPr>
        <p:spPr>
          <a:xfrm>
            <a:off x="145193" y="4005064"/>
            <a:ext cx="8902798" cy="237626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Skills are specific, while competencies are broad</a:t>
            </a:r>
            <a:r>
              <a:rPr lang="en-US" sz="2000" dirty="0">
                <a:solidFill>
                  <a:schemeClr val="tx1"/>
                </a:solidFill>
              </a:rPr>
              <a:t>. A person can either perform open heart surgery and save someone’s life, or they can’t. In contrast, competencies tell us what success looks like; they combine ability and knowledge with the required skills.</a:t>
            </a:r>
            <a:endParaRPr lang="fr-FR" sz="2000" dirty="0">
              <a:solidFill>
                <a:schemeClr val="tx1"/>
              </a:solidFill>
            </a:endParaRPr>
          </a:p>
        </p:txBody>
      </p:sp>
    </p:spTree>
    <p:extLst>
      <p:ext uri="{BB962C8B-B14F-4D97-AF65-F5344CB8AC3E}">
        <p14:creationId xmlns:p14="http://schemas.microsoft.com/office/powerpoint/2010/main" val="328684462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4" name="Nuage 3"/>
          <p:cNvSpPr/>
          <p:nvPr/>
        </p:nvSpPr>
        <p:spPr>
          <a:xfrm>
            <a:off x="251520" y="357166"/>
            <a:ext cx="846388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What are  core  competencies</a:t>
            </a:r>
            <a:endParaRPr lang="en-US" sz="2800" b="1" dirty="0">
              <a:solidFill>
                <a:srgbClr val="FF0000"/>
              </a:solidFill>
            </a:endParaRPr>
          </a:p>
        </p:txBody>
      </p:sp>
      <p:sp>
        <p:nvSpPr>
          <p:cNvPr id="14" name="Arrondir un rectangle avec un coin diagonal 13"/>
          <p:cNvSpPr/>
          <p:nvPr/>
        </p:nvSpPr>
        <p:spPr>
          <a:xfrm>
            <a:off x="500034" y="1799364"/>
            <a:ext cx="8215370" cy="177365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i="1" dirty="0">
                <a:solidFill>
                  <a:schemeClr val="tx1"/>
                </a:solidFill>
              </a:rPr>
              <a:t>The core competencies in business refer to its resources and unique fundamental capabilities that distinguish it from market competitors. It is an essential component of marketing strategy leading to brand recognition and business growth.</a:t>
            </a:r>
            <a:r>
              <a:rPr lang="en-US" sz="2400" dirty="0">
                <a:solidFill>
                  <a:schemeClr val="tx1"/>
                </a:solidFill>
              </a:rPr>
              <a:t> </a:t>
            </a:r>
          </a:p>
        </p:txBody>
      </p:sp>
      <p:sp>
        <p:nvSpPr>
          <p:cNvPr id="2" name="Hexagone 1"/>
          <p:cNvSpPr/>
          <p:nvPr/>
        </p:nvSpPr>
        <p:spPr>
          <a:xfrm>
            <a:off x="0" y="3933056"/>
            <a:ext cx="9144000" cy="2592288"/>
          </a:xfrm>
          <a:prstGeom prst="hex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B</a:t>
            </a:r>
            <a:r>
              <a:rPr lang="en-US" sz="2400" dirty="0" smtClean="0">
                <a:solidFill>
                  <a:schemeClr val="tx1"/>
                </a:solidFill>
              </a:rPr>
              <a:t>usiness </a:t>
            </a:r>
            <a:r>
              <a:rPr lang="en-US" sz="2400" dirty="0">
                <a:solidFill>
                  <a:schemeClr val="tx1"/>
                </a:solidFill>
              </a:rPr>
              <a:t>core competencies are competitive advantages that no competitor can reasonably offer or replicate.</a:t>
            </a:r>
            <a:endParaRPr lang="fr-FR" sz="2400" dirty="0">
              <a:solidFill>
                <a:schemeClr val="tx1"/>
              </a:solidFill>
            </a:endParaRPr>
          </a:p>
        </p:txBody>
      </p:sp>
    </p:spTree>
    <p:extLst>
      <p:ext uri="{BB962C8B-B14F-4D97-AF65-F5344CB8AC3E}">
        <p14:creationId xmlns:p14="http://schemas.microsoft.com/office/powerpoint/2010/main" val="1797300489"/>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4" name="Nuage 3"/>
          <p:cNvSpPr/>
          <p:nvPr/>
        </p:nvSpPr>
        <p:spPr>
          <a:xfrm>
            <a:off x="251520" y="357166"/>
            <a:ext cx="846388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Examples of</a:t>
            </a:r>
            <a:r>
              <a:rPr lang="en-US" sz="2800" b="1" dirty="0" smtClean="0">
                <a:solidFill>
                  <a:srgbClr val="FF0000"/>
                </a:solidFill>
              </a:rPr>
              <a:t>  core  competencies</a:t>
            </a:r>
            <a:endParaRPr lang="en-US" sz="2800" b="1" dirty="0">
              <a:solidFill>
                <a:srgbClr val="FF0000"/>
              </a:solidFill>
            </a:endParaRPr>
          </a:p>
        </p:txBody>
      </p:sp>
      <p:sp>
        <p:nvSpPr>
          <p:cNvPr id="14" name="Arrondir un rectangle avec un coin diagonal 13"/>
          <p:cNvSpPr/>
          <p:nvPr/>
        </p:nvSpPr>
        <p:spPr>
          <a:xfrm>
            <a:off x="500034" y="1799364"/>
            <a:ext cx="8215370" cy="407790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Consistently high quality</a:t>
            </a:r>
          </a:p>
          <a:p>
            <a:pPr algn="just"/>
            <a:r>
              <a:rPr lang="en-US" sz="2400" dirty="0">
                <a:solidFill>
                  <a:schemeClr val="tx1"/>
                </a:solidFill>
              </a:rPr>
              <a:t>Incomparable value</a:t>
            </a:r>
          </a:p>
          <a:p>
            <a:pPr algn="just"/>
            <a:r>
              <a:rPr lang="en-US" sz="2400" dirty="0">
                <a:solidFill>
                  <a:schemeClr val="tx1"/>
                </a:solidFill>
              </a:rPr>
              <a:t>Ceaseless innovation</a:t>
            </a:r>
          </a:p>
          <a:p>
            <a:pPr algn="just"/>
            <a:r>
              <a:rPr lang="en-US" sz="2400" dirty="0">
                <a:solidFill>
                  <a:schemeClr val="tx1"/>
                </a:solidFill>
              </a:rPr>
              <a:t>Clever, successful marketing</a:t>
            </a:r>
          </a:p>
          <a:p>
            <a:pPr algn="just"/>
            <a:r>
              <a:rPr lang="en-US" sz="2400" dirty="0">
                <a:solidFill>
                  <a:schemeClr val="tx1"/>
                </a:solidFill>
              </a:rPr>
              <a:t>Great customer service</a:t>
            </a:r>
          </a:p>
          <a:p>
            <a:pPr algn="just"/>
            <a:r>
              <a:rPr lang="en-US" sz="2400" dirty="0">
                <a:solidFill>
                  <a:schemeClr val="tx1"/>
                </a:solidFill>
              </a:rPr>
              <a:t>Formidable size and buying power</a:t>
            </a:r>
            <a:endParaRPr lang="en-US" sz="2400" dirty="0">
              <a:solidFill>
                <a:schemeClr val="tx1"/>
              </a:solidFill>
            </a:endParaRPr>
          </a:p>
        </p:txBody>
      </p:sp>
    </p:spTree>
    <p:extLst>
      <p:ext uri="{BB962C8B-B14F-4D97-AF65-F5344CB8AC3E}">
        <p14:creationId xmlns:p14="http://schemas.microsoft.com/office/powerpoint/2010/main" val="511939884"/>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60" y="116632"/>
            <a:ext cx="8964487"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865783"/>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4" name="Nuage 3"/>
          <p:cNvSpPr/>
          <p:nvPr/>
        </p:nvSpPr>
        <p:spPr>
          <a:xfrm>
            <a:off x="251520" y="357166"/>
            <a:ext cx="846388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Case study: Appel’s core  competencies</a:t>
            </a:r>
            <a:endParaRPr lang="en-US" sz="2800" b="1" dirty="0">
              <a:solidFill>
                <a:srgbClr val="FF0000"/>
              </a:solidFill>
            </a:endParaRPr>
          </a:p>
        </p:txBody>
      </p:sp>
      <p:sp>
        <p:nvSpPr>
          <p:cNvPr id="14" name="Arrondir un rectangle avec un coin diagonal 13"/>
          <p:cNvSpPr/>
          <p:nvPr/>
        </p:nvSpPr>
        <p:spPr>
          <a:xfrm>
            <a:off x="500034" y="1799364"/>
            <a:ext cx="8215370" cy="429393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en-US" sz="2400" dirty="0" smtClean="0">
                <a:solidFill>
                  <a:schemeClr val="tx1"/>
                </a:solidFill>
              </a:rPr>
              <a:t>While </a:t>
            </a:r>
            <a:r>
              <a:rPr lang="en-US" sz="2400" dirty="0">
                <a:solidFill>
                  <a:schemeClr val="tx1"/>
                </a:solidFill>
              </a:rPr>
              <a:t>any software and device manufacturing business would claim to be innovative, Apple has other characteristics that distinguish it from the competition. This American </a:t>
            </a:r>
            <a:r>
              <a:rPr lang="en-US" sz="2400" b="1" u="sng" dirty="0">
                <a:solidFill>
                  <a:schemeClr val="tx1"/>
                </a:solidFill>
                <a:hlinkClick r:id="rId3"/>
              </a:rPr>
              <a:t>conglomerate</a:t>
            </a:r>
            <a:r>
              <a:rPr lang="en-US" sz="2400" dirty="0">
                <a:solidFill>
                  <a:schemeClr val="tx1"/>
                </a:solidFill>
              </a:rPr>
              <a:t> handles everything from product design to sales of innovative products and services. As a result, when consumers invest in its products, they know they are investing in a brand that never compromises customer benefits by outsourcing production and sales to a third party</a:t>
            </a:r>
            <a:r>
              <a:rPr lang="en-US" sz="2400" dirty="0" smtClean="0">
                <a:solidFill>
                  <a:schemeClr val="tx1"/>
                </a:solidFill>
              </a:rPr>
              <a:t>.</a:t>
            </a:r>
            <a:endParaRPr lang="en-US" sz="2400" dirty="0">
              <a:solidFill>
                <a:schemeClr val="tx1"/>
              </a:solidFill>
            </a:endParaRPr>
          </a:p>
        </p:txBody>
      </p:sp>
    </p:spTree>
    <p:extLst>
      <p:ext uri="{BB962C8B-B14F-4D97-AF65-F5344CB8AC3E}">
        <p14:creationId xmlns:p14="http://schemas.microsoft.com/office/powerpoint/2010/main" val="2547672121"/>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4" name="Nuage 3"/>
          <p:cNvSpPr/>
          <p:nvPr/>
        </p:nvSpPr>
        <p:spPr>
          <a:xfrm>
            <a:off x="251520" y="357166"/>
            <a:ext cx="846388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Case study: Appel’s core  competencies</a:t>
            </a:r>
            <a:endParaRPr lang="en-US" sz="2800" b="1" dirty="0">
              <a:solidFill>
                <a:srgbClr val="FF0000"/>
              </a:solidFill>
            </a:endParaRPr>
          </a:p>
        </p:txBody>
      </p:sp>
      <p:sp>
        <p:nvSpPr>
          <p:cNvPr id="14" name="Arrondir un rectangle avec un coin diagonal 13"/>
          <p:cNvSpPr/>
          <p:nvPr/>
        </p:nvSpPr>
        <p:spPr>
          <a:xfrm>
            <a:off x="500034" y="1799364"/>
            <a:ext cx="8215370" cy="429393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en-US" sz="2400" dirty="0">
                <a:solidFill>
                  <a:schemeClr val="tx1"/>
                </a:solidFill>
              </a:rPr>
              <a:t>The core competencies of Apple include:</a:t>
            </a:r>
          </a:p>
          <a:p>
            <a:r>
              <a:rPr lang="en-US" sz="2400" dirty="0">
                <a:solidFill>
                  <a:schemeClr val="tx1"/>
                </a:solidFill>
              </a:rPr>
              <a:t>Unique, innovative, and creative technology</a:t>
            </a:r>
          </a:p>
          <a:p>
            <a:r>
              <a:rPr lang="en-US" sz="2400" dirty="0">
                <a:solidFill>
                  <a:schemeClr val="tx1"/>
                </a:solidFill>
              </a:rPr>
              <a:t>Integration of software and devices</a:t>
            </a:r>
          </a:p>
          <a:p>
            <a:r>
              <a:rPr lang="en-US" sz="2400" dirty="0">
                <a:solidFill>
                  <a:schemeClr val="tx1"/>
                </a:solidFill>
              </a:rPr>
              <a:t>User-friendly interface</a:t>
            </a:r>
          </a:p>
          <a:p>
            <a:r>
              <a:rPr lang="en-US" sz="2400" dirty="0">
                <a:solidFill>
                  <a:schemeClr val="tx1"/>
                </a:solidFill>
              </a:rPr>
              <a:t>Ergonomic and eye-catchy product designs</a:t>
            </a:r>
          </a:p>
          <a:p>
            <a:r>
              <a:rPr lang="en-US" sz="2400" dirty="0">
                <a:solidFill>
                  <a:schemeClr val="tx1"/>
                </a:solidFill>
              </a:rPr>
              <a:t>Premium electronics brand</a:t>
            </a:r>
          </a:p>
          <a:p>
            <a:r>
              <a:rPr lang="en-US" sz="2400" dirty="0">
                <a:solidFill>
                  <a:schemeClr val="tx1"/>
                </a:solidFill>
              </a:rPr>
              <a:t>Access to user data</a:t>
            </a:r>
          </a:p>
          <a:p>
            <a:r>
              <a:rPr lang="en-US" sz="2400" dirty="0">
                <a:solidFill>
                  <a:schemeClr val="tx1"/>
                </a:solidFill>
              </a:rPr>
              <a:t>Artificial intelligence-enabled devices</a:t>
            </a:r>
          </a:p>
          <a:p>
            <a:r>
              <a:rPr lang="en-US" sz="2400" dirty="0">
                <a:solidFill>
                  <a:schemeClr val="tx1"/>
                </a:solidFill>
              </a:rPr>
              <a:t>Worldwide sales and distribution channel</a:t>
            </a:r>
          </a:p>
          <a:p>
            <a:r>
              <a:rPr lang="en-US" sz="2400" dirty="0" smtClean="0">
                <a:solidFill>
                  <a:schemeClr val="tx1"/>
                </a:solidFill>
              </a:rPr>
              <a:t>.</a:t>
            </a:r>
            <a:endParaRPr lang="en-US" sz="2400" dirty="0">
              <a:solidFill>
                <a:schemeClr val="tx1"/>
              </a:solidFill>
            </a:endParaRPr>
          </a:p>
        </p:txBody>
      </p:sp>
    </p:spTree>
    <p:extLst>
      <p:ext uri="{BB962C8B-B14F-4D97-AF65-F5344CB8AC3E}">
        <p14:creationId xmlns:p14="http://schemas.microsoft.com/office/powerpoint/2010/main" val="3041976316"/>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755576" y="980728"/>
            <a:ext cx="7848872" cy="328329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292662"/>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600" b="1" dirty="0">
                <a:solidFill>
                  <a:schemeClr val="tx1"/>
                </a:solidFill>
              </a:rPr>
              <a:t>University:  Med </a:t>
            </a:r>
            <a:r>
              <a:rPr lang="en-US" sz="2600" b="1" dirty="0" err="1">
                <a:solidFill>
                  <a:schemeClr val="tx1"/>
                </a:solidFill>
              </a:rPr>
              <a:t>Kheider</a:t>
            </a:r>
            <a:r>
              <a:rPr lang="en-US" sz="2600" b="1" dirty="0">
                <a:solidFill>
                  <a:schemeClr val="tx1"/>
                </a:solidFill>
              </a:rPr>
              <a:t>- </a:t>
            </a:r>
            <a:r>
              <a:rPr lang="en-US" sz="2600" b="1" dirty="0" err="1" smtClean="0">
                <a:solidFill>
                  <a:schemeClr val="tx1"/>
                </a:solidFill>
              </a:rPr>
              <a:t>Biskra</a:t>
            </a:r>
            <a:r>
              <a:rPr lang="en-US" sz="2600" b="1" dirty="0" smtClean="0">
                <a:solidFill>
                  <a:schemeClr val="tx1"/>
                </a:solidFill>
              </a:rPr>
              <a:t>-</a:t>
            </a:r>
          </a:p>
          <a:p>
            <a:pPr algn="ctr"/>
            <a:r>
              <a:rPr lang="en-US" sz="2600" b="1" dirty="0">
                <a:solidFill>
                  <a:schemeClr val="tx1"/>
                </a:solidFill>
              </a:rPr>
              <a:t>Faculty of </a:t>
            </a:r>
            <a:r>
              <a:rPr lang="en-US" sz="2600" b="1" dirty="0" smtClean="0">
                <a:solidFill>
                  <a:schemeClr val="tx1"/>
                </a:solidFill>
              </a:rPr>
              <a:t>Economic Sciences  </a:t>
            </a:r>
            <a:r>
              <a:rPr lang="en-US" sz="2600" b="1" dirty="0">
                <a:solidFill>
                  <a:schemeClr val="tx1"/>
                </a:solidFill>
              </a:rPr>
              <a:t>and Management </a:t>
            </a:r>
            <a:endParaRPr lang="en-US" sz="2600" b="1" dirty="0" smtClean="0">
              <a:solidFill>
                <a:schemeClr val="tx1"/>
              </a:solidFill>
            </a:endParaRPr>
          </a:p>
          <a:p>
            <a:pPr algn="ctr"/>
            <a:r>
              <a:rPr lang="en-US" sz="2600" b="1" dirty="0">
                <a:solidFill>
                  <a:schemeClr val="tx1"/>
                </a:solidFill>
              </a:rPr>
              <a:t>Level: </a:t>
            </a:r>
            <a:r>
              <a:rPr lang="en-US" sz="2600" b="1" dirty="0" smtClean="0">
                <a:solidFill>
                  <a:schemeClr val="tx1"/>
                </a:solidFill>
              </a:rPr>
              <a:t>3</a:t>
            </a:r>
            <a:r>
              <a:rPr lang="en-US" sz="2600" b="1" baseline="30000" dirty="0" smtClean="0">
                <a:solidFill>
                  <a:schemeClr val="tx1"/>
                </a:solidFill>
              </a:rPr>
              <a:t>rd</a:t>
            </a:r>
            <a:r>
              <a:rPr lang="en-US" sz="2600" b="1" dirty="0" smtClean="0">
                <a:solidFill>
                  <a:schemeClr val="tx1"/>
                </a:solidFill>
              </a:rPr>
              <a:t> Year HRM</a:t>
            </a:r>
            <a:endParaRPr lang="fr-FR" sz="26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Professor</a:t>
            </a: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015526"/>
            <a:ext cx="1785950" cy="857256"/>
          </a:xfrm>
          <a:prstGeom prst="rect">
            <a:avLst/>
          </a:prstGeom>
          <a:noFill/>
        </p:spPr>
      </p:pic>
      <p:sp>
        <p:nvSpPr>
          <p:cNvPr id="2" name="Ellipse 1"/>
          <p:cNvSpPr/>
          <p:nvPr/>
        </p:nvSpPr>
        <p:spPr>
          <a:xfrm>
            <a:off x="357158" y="3000372"/>
            <a:ext cx="7815242" cy="1868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dirty="0" smtClean="0">
              <a:solidFill>
                <a:schemeClr val="bg1"/>
              </a:solidFill>
            </a:endParaRPr>
          </a:p>
          <a:p>
            <a:pPr algn="ctr"/>
            <a:r>
              <a:rPr lang="en-US" sz="3200" b="1" i="1" dirty="0" smtClean="0">
                <a:solidFill>
                  <a:schemeClr val="bg1"/>
                </a:solidFill>
              </a:rPr>
              <a:t>Lecture </a:t>
            </a:r>
            <a:r>
              <a:rPr lang="en-US" sz="3200" b="1" i="1" dirty="0">
                <a:solidFill>
                  <a:schemeClr val="bg1"/>
                </a:solidFill>
              </a:rPr>
              <a:t>4</a:t>
            </a:r>
            <a:r>
              <a:rPr lang="en-US" sz="3200" b="1" i="1" dirty="0" smtClean="0">
                <a:solidFill>
                  <a:schemeClr val="bg1"/>
                </a:solidFill>
              </a:rPr>
              <a:t>:</a:t>
            </a:r>
            <a:r>
              <a:rPr lang="fr-FR" sz="3200" b="1" i="1" dirty="0" smtClean="0">
                <a:solidFill>
                  <a:schemeClr val="bg1"/>
                </a:solidFill>
              </a:rPr>
              <a:t> </a:t>
            </a:r>
            <a:r>
              <a:rPr lang="fr-FR" sz="3200" b="1" i="1" dirty="0" err="1" smtClean="0">
                <a:solidFill>
                  <a:schemeClr val="bg1"/>
                </a:solidFill>
              </a:rPr>
              <a:t>Competencies</a:t>
            </a:r>
            <a:endParaRPr lang="fr-FR" sz="3200" b="1" dirty="0">
              <a:solidFill>
                <a:schemeClr val="bg1"/>
              </a:solidFill>
            </a:endParaRPr>
          </a:p>
          <a:p>
            <a:pPr algn="ctr"/>
            <a:endParaRPr lang="fr-FR" sz="2800" dirty="0">
              <a:solidFill>
                <a:schemeClr val="bg1"/>
              </a:solidFill>
            </a:endParaRPr>
          </a:p>
          <a:p>
            <a:pPr algn="ctr"/>
            <a:endParaRPr lang="fr-FR"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452453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dirty="0" smtClean="0">
              <a:solidFill>
                <a:schemeClr val="tx1"/>
              </a:solidFill>
            </a:endParaRPr>
          </a:p>
          <a:p>
            <a:r>
              <a:rPr lang="en-US" sz="3200" dirty="0" smtClean="0">
                <a:solidFill>
                  <a:schemeClr val="tx1"/>
                </a:solidFill>
              </a:rPr>
              <a:t>- </a:t>
            </a:r>
            <a:r>
              <a:rPr lang="en-US" sz="3200" b="1" dirty="0" smtClean="0">
                <a:solidFill>
                  <a:schemeClr val="tx1"/>
                </a:solidFill>
              </a:rPr>
              <a:t>Competencies</a:t>
            </a:r>
            <a:r>
              <a:rPr lang="en-US" sz="3200" dirty="0" smtClean="0">
                <a:solidFill>
                  <a:schemeClr val="tx1"/>
                </a:solidFill>
              </a:rPr>
              <a:t>: definition, </a:t>
            </a:r>
            <a:r>
              <a:rPr lang="en-US" sz="3200" dirty="0" smtClean="0">
                <a:solidFill>
                  <a:schemeClr val="tx1"/>
                </a:solidFill>
              </a:rPr>
              <a:t>types, and examples.</a:t>
            </a:r>
            <a:endParaRPr lang="en-US" sz="3200" dirty="0">
              <a:solidFill>
                <a:schemeClr val="tx1"/>
              </a:solidFill>
            </a:endParaRPr>
          </a:p>
          <a:p>
            <a:pPr algn="just">
              <a:buFontTx/>
              <a:buChar char="-"/>
            </a:pPr>
            <a:endParaRPr lang="fr-FR" sz="3200" b="1" dirty="0" smtClean="0">
              <a:solidFill>
                <a:schemeClr val="tx1"/>
              </a:solidFill>
            </a:endParaRPr>
          </a:p>
          <a:p>
            <a:pPr algn="just"/>
            <a:endParaRPr lang="fr-FR" sz="3200" dirty="0" smtClean="0">
              <a:solidFill>
                <a:schemeClr val="tx1"/>
              </a:solidFill>
            </a:endParaRPr>
          </a:p>
          <a:p>
            <a:pPr algn="just"/>
            <a:r>
              <a:rPr lang="fr-FR" sz="3200" dirty="0" smtClean="0">
                <a:solidFill>
                  <a:schemeClr val="tx1"/>
                </a:solidFill>
              </a:rPr>
              <a:t> </a:t>
            </a:r>
          </a:p>
          <a:p>
            <a:pPr algn="ctr">
              <a:buFontTx/>
              <a:buChar char="-"/>
            </a:pPr>
            <a:endParaRPr lang="fr-FR" sz="3200" dirty="0">
              <a:solidFill>
                <a:schemeClr val="tx1"/>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251520" y="357166"/>
            <a:ext cx="846388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What is a competency</a:t>
            </a:r>
            <a:endParaRPr lang="en-US" sz="2800" b="1" dirty="0">
              <a:solidFill>
                <a:srgbClr val="FF0000"/>
              </a:solidFill>
            </a:endParaRPr>
          </a:p>
        </p:txBody>
      </p:sp>
      <p:sp>
        <p:nvSpPr>
          <p:cNvPr id="14" name="Arrondir un rectangle avec un coin diagonal 13"/>
          <p:cNvSpPr/>
          <p:nvPr/>
        </p:nvSpPr>
        <p:spPr>
          <a:xfrm>
            <a:off x="500034" y="1799364"/>
            <a:ext cx="8215370" cy="177365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Competency is a set of demonstrable characteristics and skills that enable, and improve the efficiency of, performance of a job. </a:t>
            </a:r>
          </a:p>
        </p:txBody>
      </p:sp>
      <p:sp>
        <p:nvSpPr>
          <p:cNvPr id="2" name="Hexagone 1"/>
          <p:cNvSpPr/>
          <p:nvPr/>
        </p:nvSpPr>
        <p:spPr>
          <a:xfrm>
            <a:off x="0" y="3933056"/>
            <a:ext cx="9144000" cy="2592288"/>
          </a:xfrm>
          <a:prstGeom prst="hex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rgbClr val="FF0000"/>
                </a:solidFill>
              </a:rPr>
              <a:t>NB:</a:t>
            </a:r>
            <a:r>
              <a:rPr lang="en-US" sz="2400" dirty="0" smtClean="0">
                <a:solidFill>
                  <a:schemeClr val="tx1"/>
                </a:solidFill>
              </a:rPr>
              <a:t>	Competencies </a:t>
            </a:r>
            <a:r>
              <a:rPr lang="en-US" sz="2400" dirty="0">
                <a:solidFill>
                  <a:schemeClr val="tx1"/>
                </a:solidFill>
              </a:rPr>
              <a:t>are not skills, although they are similar. Skills are learned, while competencies are inherent qualities an individual possesses – collaboration skills, knowledge and ability. </a:t>
            </a:r>
            <a:endParaRPr lang="fr-FR" sz="24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964488"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163059"/>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14" name="Arrondir un rectangle avec un coin diagonal 13"/>
          <p:cNvSpPr/>
          <p:nvPr/>
        </p:nvSpPr>
        <p:spPr>
          <a:xfrm>
            <a:off x="500034" y="384775"/>
            <a:ext cx="8215370" cy="7920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Competency= </a:t>
            </a:r>
            <a:r>
              <a:rPr lang="en-US" sz="2400" smtClean="0">
                <a:solidFill>
                  <a:schemeClr val="tx1"/>
                </a:solidFill>
              </a:rPr>
              <a:t>knowledge+skills+abilities+behaviors</a:t>
            </a:r>
            <a:endParaRPr lang="ar-DZ" sz="2400" b="1" dirty="0" smtClean="0">
              <a:solidFill>
                <a:schemeClr val="tx1"/>
              </a:solidFill>
            </a:endParaRPr>
          </a:p>
        </p:txBody>
      </p:sp>
      <p:sp>
        <p:nvSpPr>
          <p:cNvPr id="2" name="Rectangle 1"/>
          <p:cNvSpPr/>
          <p:nvPr/>
        </p:nvSpPr>
        <p:spPr>
          <a:xfrm>
            <a:off x="266119" y="1700808"/>
            <a:ext cx="2775822" cy="234026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Knowledge is information developed or learned through experience, study or investigation.</a:t>
            </a:r>
            <a:endParaRPr lang="fr-FR" sz="2000" dirty="0">
              <a:solidFill>
                <a:schemeClr val="tx1"/>
              </a:solidFill>
            </a:endParaRPr>
          </a:p>
        </p:txBody>
      </p:sp>
      <p:sp>
        <p:nvSpPr>
          <p:cNvPr id="7" name="Rectangle 6"/>
          <p:cNvSpPr/>
          <p:nvPr/>
        </p:nvSpPr>
        <p:spPr>
          <a:xfrm>
            <a:off x="3234791" y="1700808"/>
            <a:ext cx="2775822" cy="234026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Skill is the result of repeatedly applying knowledge or ability.</a:t>
            </a:r>
          </a:p>
        </p:txBody>
      </p:sp>
      <p:sp>
        <p:nvSpPr>
          <p:cNvPr id="8" name="Rectangle 7"/>
          <p:cNvSpPr/>
          <p:nvPr/>
        </p:nvSpPr>
        <p:spPr>
          <a:xfrm>
            <a:off x="6194762" y="1700808"/>
            <a:ext cx="2775822" cy="234026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Ability is an innate potential to perform mental and physical actions or tasks.</a:t>
            </a:r>
          </a:p>
        </p:txBody>
      </p:sp>
      <p:sp>
        <p:nvSpPr>
          <p:cNvPr id="3" name="Flèche vers le bas 2"/>
          <p:cNvSpPr/>
          <p:nvPr/>
        </p:nvSpPr>
        <p:spPr>
          <a:xfrm>
            <a:off x="1259632" y="1176863"/>
            <a:ext cx="394398" cy="523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4410520" y="1176863"/>
            <a:ext cx="394398" cy="523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7385474" y="1197727"/>
            <a:ext cx="394398" cy="523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3237420" y="4320699"/>
            <a:ext cx="2775822" cy="234026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Behavior is the observable reaction of an individual to a certain situation.</a:t>
            </a:r>
            <a:endParaRPr lang="fr-FR" sz="2000" dirty="0">
              <a:solidFill>
                <a:schemeClr val="tx1"/>
              </a:solidFill>
            </a:endParaRPr>
          </a:p>
        </p:txBody>
      </p:sp>
    </p:spTree>
    <p:extLst>
      <p:ext uri="{BB962C8B-B14F-4D97-AF65-F5344CB8AC3E}">
        <p14:creationId xmlns:p14="http://schemas.microsoft.com/office/powerpoint/2010/main" val="738388586"/>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14" name="Arrondir un rectangle avec un coin diagonal 13"/>
          <p:cNvSpPr/>
          <p:nvPr/>
        </p:nvSpPr>
        <p:spPr>
          <a:xfrm>
            <a:off x="500034" y="384775"/>
            <a:ext cx="8215370" cy="7920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Competencies usually fall into three categories</a:t>
            </a:r>
            <a:r>
              <a:rPr lang="en-US" sz="2400" b="1" dirty="0" smtClean="0">
                <a:solidFill>
                  <a:schemeClr val="tx1"/>
                </a:solidFill>
              </a:rPr>
              <a:t>.</a:t>
            </a:r>
            <a:endParaRPr lang="ar-DZ" sz="2400" b="1" dirty="0" smtClean="0">
              <a:solidFill>
                <a:schemeClr val="tx1"/>
              </a:solidFill>
            </a:endParaRPr>
          </a:p>
        </p:txBody>
      </p:sp>
      <p:sp>
        <p:nvSpPr>
          <p:cNvPr id="2" name="Rectangle 1"/>
          <p:cNvSpPr/>
          <p:nvPr/>
        </p:nvSpPr>
        <p:spPr>
          <a:xfrm>
            <a:off x="266119" y="1700808"/>
            <a:ext cx="2775822" cy="468052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err="1">
                <a:solidFill>
                  <a:schemeClr val="tx1"/>
                </a:solidFill>
              </a:rPr>
              <a:t>Behavioural</a:t>
            </a:r>
            <a:r>
              <a:rPr lang="en-US" sz="2000" b="1" dirty="0">
                <a:solidFill>
                  <a:schemeClr val="tx1"/>
                </a:solidFill>
              </a:rPr>
              <a:t> Competencies</a:t>
            </a:r>
            <a:r>
              <a:rPr lang="en-US" sz="2000" dirty="0">
                <a:solidFill>
                  <a:schemeClr val="tx1"/>
                </a:solidFill>
              </a:rPr>
              <a:t> – an expression of the softer skills involved in an employee’s performance</a:t>
            </a:r>
            <a:endParaRPr lang="fr-FR" sz="2000" dirty="0">
              <a:solidFill>
                <a:schemeClr val="tx1"/>
              </a:solidFill>
            </a:endParaRPr>
          </a:p>
        </p:txBody>
      </p:sp>
      <p:sp>
        <p:nvSpPr>
          <p:cNvPr id="7" name="Rectangle 6"/>
          <p:cNvSpPr/>
          <p:nvPr/>
        </p:nvSpPr>
        <p:spPr>
          <a:xfrm>
            <a:off x="3234791" y="1700808"/>
            <a:ext cx="2775822" cy="468052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Technical Competencies</a:t>
            </a:r>
            <a:r>
              <a:rPr lang="en-US" sz="2000" dirty="0">
                <a:solidFill>
                  <a:schemeClr val="tx1"/>
                </a:solidFill>
              </a:rPr>
              <a:t> – usually concerned with the effective use of IT systems and computers, or any hard skills necessary for a job.</a:t>
            </a:r>
          </a:p>
        </p:txBody>
      </p:sp>
      <p:sp>
        <p:nvSpPr>
          <p:cNvPr id="8" name="Rectangle 7"/>
          <p:cNvSpPr/>
          <p:nvPr/>
        </p:nvSpPr>
        <p:spPr>
          <a:xfrm>
            <a:off x="6194762" y="1700808"/>
            <a:ext cx="2775822" cy="468052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Leadership Competencies</a:t>
            </a:r>
            <a:r>
              <a:rPr lang="en-US" sz="2000" dirty="0">
                <a:solidFill>
                  <a:schemeClr val="tx1"/>
                </a:solidFill>
              </a:rPr>
              <a:t> – an expression of the qualities that make a good leader, turned into measurable </a:t>
            </a:r>
            <a:r>
              <a:rPr lang="en-US" sz="2000" dirty="0" err="1">
                <a:solidFill>
                  <a:schemeClr val="tx1"/>
                </a:solidFill>
              </a:rPr>
              <a:t>behaviours</a:t>
            </a:r>
            <a:r>
              <a:rPr lang="en-US" sz="2000" dirty="0">
                <a:solidFill>
                  <a:schemeClr val="tx1"/>
                </a:solidFill>
              </a:rPr>
              <a:t>.</a:t>
            </a:r>
          </a:p>
        </p:txBody>
      </p:sp>
      <p:sp>
        <p:nvSpPr>
          <p:cNvPr id="3" name="Flèche vers le bas 2"/>
          <p:cNvSpPr/>
          <p:nvPr/>
        </p:nvSpPr>
        <p:spPr>
          <a:xfrm>
            <a:off x="1259632" y="1176863"/>
            <a:ext cx="394398" cy="523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4410520" y="1176863"/>
            <a:ext cx="394398" cy="523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7385474" y="1197727"/>
            <a:ext cx="394398" cy="523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02906566"/>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14" name="Arrondir un rectangle avec un coin diagonal 13"/>
          <p:cNvSpPr/>
          <p:nvPr/>
        </p:nvSpPr>
        <p:spPr>
          <a:xfrm>
            <a:off x="500034" y="357167"/>
            <a:ext cx="8215370" cy="195571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Following is a list of most of the main characteristics and qualities which a person would be expected to have to be able to perform competently and effectively as a manager with a brief description of their application</a:t>
            </a:r>
            <a:endParaRPr lang="ar-DZ" sz="2400" b="1" dirty="0" smtClean="0">
              <a:solidFill>
                <a:schemeClr val="tx1"/>
              </a:solidFill>
            </a:endParaRPr>
          </a:p>
        </p:txBody>
      </p:sp>
      <p:sp>
        <p:nvSpPr>
          <p:cNvPr id="2" name="Flèche courbée vers la droite 1"/>
          <p:cNvSpPr/>
          <p:nvPr/>
        </p:nvSpPr>
        <p:spPr>
          <a:xfrm>
            <a:off x="179512" y="184482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Flèche courbée vers la droite 6"/>
          <p:cNvSpPr/>
          <p:nvPr/>
        </p:nvSpPr>
        <p:spPr>
          <a:xfrm>
            <a:off x="153461" y="3429000"/>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63790" y="508518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770500" y="2551852"/>
            <a:ext cx="8072494" cy="122413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a:solidFill>
                  <a:schemeClr val="tx1"/>
                </a:solidFill>
              </a:rPr>
              <a:t>Leadership</a:t>
            </a:r>
            <a:r>
              <a:rPr lang="en-US" dirty="0">
                <a:solidFill>
                  <a:schemeClr val="tx1"/>
                </a:solidFill>
              </a:rPr>
              <a:t/>
            </a:r>
            <a:br>
              <a:rPr lang="en-US" dirty="0">
                <a:solidFill>
                  <a:schemeClr val="tx1"/>
                </a:solidFill>
              </a:rPr>
            </a:br>
            <a:r>
              <a:rPr lang="en-US" dirty="0">
                <a:solidFill>
                  <a:schemeClr val="tx1"/>
                </a:solidFill>
              </a:rPr>
              <a:t>Be able to take charge of, inspire and influence others either individually, or as a team.</a:t>
            </a:r>
            <a:endParaRPr lang="fr-FR" sz="1600" dirty="0">
              <a:solidFill>
                <a:schemeClr val="tx1"/>
              </a:solidFill>
            </a:endParaRPr>
          </a:p>
        </p:txBody>
      </p:sp>
      <p:sp>
        <p:nvSpPr>
          <p:cNvPr id="10" name="Rectangle 9"/>
          <p:cNvSpPr/>
          <p:nvPr/>
        </p:nvSpPr>
        <p:spPr>
          <a:xfrm>
            <a:off x="777857" y="3923378"/>
            <a:ext cx="8072494" cy="115212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lvl="1"/>
            <a:r>
              <a:rPr lang="en-US" b="1" dirty="0">
                <a:solidFill>
                  <a:schemeClr val="tx1"/>
                </a:solidFill>
              </a:rPr>
              <a:t>Motivation</a:t>
            </a:r>
            <a:r>
              <a:rPr lang="en-US" dirty="0">
                <a:solidFill>
                  <a:schemeClr val="tx1"/>
                </a:solidFill>
              </a:rPr>
              <a:t/>
            </a:r>
            <a:br>
              <a:rPr lang="en-US" dirty="0">
                <a:solidFill>
                  <a:schemeClr val="tx1"/>
                </a:solidFill>
              </a:rPr>
            </a:br>
            <a:r>
              <a:rPr lang="en-US" dirty="0">
                <a:solidFill>
                  <a:schemeClr val="tx1"/>
                </a:solidFill>
              </a:rPr>
              <a:t>Be self-motivated and be able to motivate others (also a characteristic of leadership).</a:t>
            </a:r>
            <a:endParaRPr lang="fr-FR" sz="1600" dirty="0">
              <a:solidFill>
                <a:schemeClr val="tx1"/>
              </a:solidFill>
            </a:endParaRPr>
          </a:p>
        </p:txBody>
      </p:sp>
      <p:sp>
        <p:nvSpPr>
          <p:cNvPr id="11" name="Rectangle 10"/>
          <p:cNvSpPr/>
          <p:nvPr/>
        </p:nvSpPr>
        <p:spPr>
          <a:xfrm>
            <a:off x="795310" y="5373216"/>
            <a:ext cx="8072494" cy="148478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a:solidFill>
                  <a:schemeClr val="tx1"/>
                </a:solidFill>
              </a:rPr>
              <a:t>Decision Making</a:t>
            </a:r>
            <a:r>
              <a:rPr lang="en-US" dirty="0">
                <a:solidFill>
                  <a:schemeClr val="tx1"/>
                </a:solidFill>
              </a:rPr>
              <a:t/>
            </a:r>
            <a:br>
              <a:rPr lang="en-US" dirty="0">
                <a:solidFill>
                  <a:schemeClr val="tx1"/>
                </a:solidFill>
              </a:rPr>
            </a:br>
            <a:r>
              <a:rPr lang="en-US" dirty="0">
                <a:solidFill>
                  <a:schemeClr val="tx1"/>
                </a:solidFill>
              </a:rPr>
              <a:t>Be able to make carefully considered, but positive decisions.</a:t>
            </a:r>
            <a:endParaRPr lang="fr-FR" sz="1600" dirty="0">
              <a:solidFill>
                <a:schemeClr val="tx1"/>
              </a:solidFill>
            </a:endParaRPr>
          </a:p>
        </p:txBody>
      </p:sp>
    </p:spTree>
    <p:extLst>
      <p:ext uri="{BB962C8B-B14F-4D97-AF65-F5344CB8AC3E}">
        <p14:creationId xmlns:p14="http://schemas.microsoft.com/office/powerpoint/2010/main" val="369395439"/>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14" name="Arrondir un rectangle avec un coin diagonal 13"/>
          <p:cNvSpPr/>
          <p:nvPr/>
        </p:nvSpPr>
        <p:spPr>
          <a:xfrm>
            <a:off x="500034" y="357167"/>
            <a:ext cx="8215370" cy="195571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Following is a list of most of the main characteristics and qualities which a person would be expected to have to be able to perform competently and effectively as a manager with a brief description of their application</a:t>
            </a:r>
            <a:endParaRPr lang="ar-DZ" sz="2400" b="1" dirty="0" smtClean="0">
              <a:solidFill>
                <a:schemeClr val="tx1"/>
              </a:solidFill>
            </a:endParaRPr>
          </a:p>
        </p:txBody>
      </p:sp>
      <p:sp>
        <p:nvSpPr>
          <p:cNvPr id="2" name="Flèche courbée vers la droite 1"/>
          <p:cNvSpPr/>
          <p:nvPr/>
        </p:nvSpPr>
        <p:spPr>
          <a:xfrm>
            <a:off x="179512" y="184482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Flèche courbée vers la droite 6"/>
          <p:cNvSpPr/>
          <p:nvPr/>
        </p:nvSpPr>
        <p:spPr>
          <a:xfrm>
            <a:off x="153461" y="3429000"/>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droite 7"/>
          <p:cNvSpPr/>
          <p:nvPr/>
        </p:nvSpPr>
        <p:spPr>
          <a:xfrm>
            <a:off x="163790" y="5085184"/>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770500" y="2551852"/>
            <a:ext cx="8072494" cy="122413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b="1" dirty="0">
                <a:solidFill>
                  <a:schemeClr val="tx1"/>
                </a:solidFill>
              </a:rPr>
              <a:t>Problem Solving</a:t>
            </a:r>
            <a:r>
              <a:rPr lang="en-US" dirty="0">
                <a:solidFill>
                  <a:schemeClr val="tx1"/>
                </a:solidFill>
              </a:rPr>
              <a:t/>
            </a:r>
            <a:br>
              <a:rPr lang="en-US" dirty="0">
                <a:solidFill>
                  <a:schemeClr val="tx1"/>
                </a:solidFill>
              </a:rPr>
            </a:br>
            <a:r>
              <a:rPr lang="en-US" dirty="0">
                <a:solidFill>
                  <a:schemeClr val="tx1"/>
                </a:solidFill>
              </a:rPr>
              <a:t>Be able to treat problems as a challenge, understand the full nature of a problem and develop strategies to reach a satisfactory outcome (also a characteristic of decision making).</a:t>
            </a:r>
            <a:endParaRPr lang="fr-FR" dirty="0">
              <a:solidFill>
                <a:schemeClr val="tx1"/>
              </a:solidFill>
            </a:endParaRPr>
          </a:p>
        </p:txBody>
      </p:sp>
      <p:sp>
        <p:nvSpPr>
          <p:cNvPr id="10" name="Rectangle 9"/>
          <p:cNvSpPr/>
          <p:nvPr/>
        </p:nvSpPr>
        <p:spPr>
          <a:xfrm>
            <a:off x="777857" y="3923378"/>
            <a:ext cx="8072494" cy="115212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a:solidFill>
                  <a:schemeClr val="tx1"/>
                </a:solidFill>
              </a:rPr>
              <a:t>Creativity and Innovation</a:t>
            </a:r>
            <a:r>
              <a:rPr lang="en-US" dirty="0">
                <a:solidFill>
                  <a:schemeClr val="tx1"/>
                </a:solidFill>
              </a:rPr>
              <a:t/>
            </a:r>
            <a:br>
              <a:rPr lang="en-US" dirty="0">
                <a:solidFill>
                  <a:schemeClr val="tx1"/>
                </a:solidFill>
              </a:rPr>
            </a:br>
            <a:r>
              <a:rPr lang="en-US" dirty="0">
                <a:solidFill>
                  <a:schemeClr val="tx1"/>
                </a:solidFill>
              </a:rPr>
              <a:t>Be able to develop new concepts, apply them, adopt new ideas and think laterally.</a:t>
            </a:r>
            <a:endParaRPr lang="fr-FR" sz="1600" dirty="0">
              <a:solidFill>
                <a:schemeClr val="tx1"/>
              </a:solidFill>
            </a:endParaRPr>
          </a:p>
        </p:txBody>
      </p:sp>
      <p:sp>
        <p:nvSpPr>
          <p:cNvPr id="11" name="Rectangle 10"/>
          <p:cNvSpPr/>
          <p:nvPr/>
        </p:nvSpPr>
        <p:spPr>
          <a:xfrm>
            <a:off x="795310" y="5373216"/>
            <a:ext cx="8072494" cy="148478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b="1" dirty="0">
                <a:solidFill>
                  <a:schemeClr val="tx1"/>
                </a:solidFill>
              </a:rPr>
              <a:t>Awareness (Empathy and Sensitivity)</a:t>
            </a:r>
            <a:r>
              <a:rPr lang="en-US" dirty="0">
                <a:solidFill>
                  <a:schemeClr val="tx1"/>
                </a:solidFill>
              </a:rPr>
              <a:t/>
            </a:r>
            <a:br>
              <a:rPr lang="en-US" dirty="0">
                <a:solidFill>
                  <a:schemeClr val="tx1"/>
                </a:solidFill>
              </a:rPr>
            </a:br>
            <a:r>
              <a:rPr lang="en-US" dirty="0">
                <a:solidFill>
                  <a:schemeClr val="tx1"/>
                </a:solidFill>
              </a:rPr>
              <a:t>Have an awareness of the feelings and attitudes of the staff and customers.</a:t>
            </a:r>
            <a:br>
              <a:rPr lang="en-US" dirty="0">
                <a:solidFill>
                  <a:schemeClr val="tx1"/>
                </a:solidFill>
              </a:rPr>
            </a:br>
            <a:r>
              <a:rPr lang="en-US" dirty="0">
                <a:solidFill>
                  <a:schemeClr val="tx1"/>
                </a:solidFill>
              </a:rPr>
              <a:t>Have political sensitivity; </a:t>
            </a:r>
            <a:r>
              <a:rPr lang="en-US" dirty="0" err="1">
                <a:solidFill>
                  <a:schemeClr val="tx1"/>
                </a:solidFill>
              </a:rPr>
              <a:t>recognise</a:t>
            </a:r>
            <a:r>
              <a:rPr lang="en-US" dirty="0">
                <a:solidFill>
                  <a:schemeClr val="tx1"/>
                </a:solidFill>
              </a:rPr>
              <a:t> and understand the motives and objectives of others.</a:t>
            </a:r>
            <a:endParaRPr lang="fr-FR" dirty="0">
              <a:solidFill>
                <a:schemeClr val="tx1"/>
              </a:solidFill>
            </a:endParaRPr>
          </a:p>
        </p:txBody>
      </p:sp>
    </p:spTree>
    <p:extLst>
      <p:ext uri="{BB962C8B-B14F-4D97-AF65-F5344CB8AC3E}">
        <p14:creationId xmlns:p14="http://schemas.microsoft.com/office/powerpoint/2010/main" val="3329823493"/>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10219</TotalTime>
  <Words>969</Words>
  <Application>Microsoft Office PowerPoint</Application>
  <PresentationFormat>Affichage à l'écran (4:3)</PresentationFormat>
  <Paragraphs>129</Paragraphs>
  <Slides>17</Slides>
  <Notes>16</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1280</cp:revision>
  <dcterms:created xsi:type="dcterms:W3CDTF">2008-12-20T18:29:40Z</dcterms:created>
  <dcterms:modified xsi:type="dcterms:W3CDTF">2023-03-16T11:14:02Z</dcterms:modified>
</cp:coreProperties>
</file>