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855" r:id="rId1"/>
  </p:sldMasterIdLst>
  <p:notesMasterIdLst>
    <p:notesMasterId r:id="rId22"/>
  </p:notesMasterIdLst>
  <p:sldIdLst>
    <p:sldId id="390" r:id="rId2"/>
    <p:sldId id="414" r:id="rId3"/>
    <p:sldId id="430" r:id="rId4"/>
    <p:sldId id="409" r:id="rId5"/>
    <p:sldId id="415" r:id="rId6"/>
    <p:sldId id="416" r:id="rId7"/>
    <p:sldId id="417" r:id="rId8"/>
    <p:sldId id="418" r:id="rId9"/>
    <p:sldId id="419" r:id="rId10"/>
    <p:sldId id="421" r:id="rId11"/>
    <p:sldId id="420" r:id="rId12"/>
    <p:sldId id="422" r:id="rId13"/>
    <p:sldId id="423" r:id="rId14"/>
    <p:sldId id="424" r:id="rId15"/>
    <p:sldId id="425" r:id="rId16"/>
    <p:sldId id="426" r:id="rId17"/>
    <p:sldId id="427" r:id="rId18"/>
    <p:sldId id="428" r:id="rId19"/>
    <p:sldId id="429" r:id="rId20"/>
    <p:sldId id="404" r:id="rId2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Style moyen 2 - Accentuation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93296810-A885-4BE3-A3E7-6D5BEEA58F35}" styleName="Style moyen 2 - Accentuation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306799F8-075E-4A3A-A7F6-7FBC6576F1A4}" styleName="Style à thème 2 - Accentuation 3">
    <a:tblBg>
      <a:fillRef idx="3">
        <a:schemeClr val="accent3"/>
      </a:fillRef>
      <a:effectRef idx="3">
        <a:schemeClr val="accent3"/>
      </a:effectRef>
    </a:tblBg>
    <a:wholeTbl>
      <a:tcTxStyle>
        <a:fontRef idx="minor">
          <a:scrgbClr r="0" g="0" b="0"/>
        </a:fontRef>
        <a:schemeClr val="lt1"/>
      </a:tcTxStyle>
      <a:tcStyle>
        <a:tcBdr>
          <a:left>
            <a:lnRef idx="1">
              <a:schemeClr val="accent3">
                <a:tint val="50000"/>
              </a:schemeClr>
            </a:lnRef>
          </a:left>
          <a:right>
            <a:lnRef idx="1">
              <a:schemeClr val="accent3">
                <a:tint val="50000"/>
              </a:schemeClr>
            </a:lnRef>
          </a:right>
          <a:top>
            <a:lnRef idx="1">
              <a:schemeClr val="accent3">
                <a:tint val="50000"/>
              </a:schemeClr>
            </a:lnRef>
          </a:top>
          <a:bottom>
            <a:lnRef idx="1">
              <a:schemeClr val="accent3">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793D81CF-94F2-401A-BA57-92F5A7B2D0C5}" styleName="Style moyen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1900" autoAdjust="0"/>
    <p:restoredTop sz="94255" autoAdjust="0"/>
  </p:normalViewPr>
  <p:slideViewPr>
    <p:cSldViewPr snapToGrid="0">
      <p:cViewPr varScale="1">
        <p:scale>
          <a:sx n="74" d="100"/>
          <a:sy n="74" d="100"/>
        </p:scale>
        <p:origin x="96"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D63A02D-A062-4267-8799-DFDE27DB0FC0}" type="datetimeFigureOut">
              <a:rPr lang="en-US" smtClean="0"/>
              <a:t>12/14/2022</a:t>
            </a:fld>
            <a:endParaRPr lang="en-US"/>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Espace réservé des commentair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C1B695C-2913-4EFB-B4F6-F847522FD8ED}" type="slidenum">
              <a:rPr lang="en-US" smtClean="0"/>
              <a:t>‹N°›</a:t>
            </a:fld>
            <a:endParaRPr lang="en-US"/>
          </a:p>
        </p:txBody>
      </p:sp>
    </p:spTree>
    <p:extLst>
      <p:ext uri="{BB962C8B-B14F-4D97-AF65-F5344CB8AC3E}">
        <p14:creationId xmlns:p14="http://schemas.microsoft.com/office/powerpoint/2010/main" val="88973596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grpSp>
        <p:nvGrpSpPr>
          <p:cNvPr id="16" name="Group 15"/>
          <p:cNvGrpSpPr/>
          <p:nvPr/>
        </p:nvGrpSpPr>
        <p:grpSpPr>
          <a:xfrm>
            <a:off x="0" y="-2373"/>
            <a:ext cx="12192000" cy="6867027"/>
            <a:chOff x="0" y="-2373"/>
            <a:chExt cx="12192000" cy="6867027"/>
          </a:xfrm>
        </p:grpSpPr>
        <p:sp>
          <p:nvSpPr>
            <p:cNvPr id="8" name="Rectangle 7"/>
            <p:cNvSpPr/>
            <p:nvPr/>
          </p:nvSpPr>
          <p:spPr>
            <a:xfrm>
              <a:off x="0" y="0"/>
              <a:ext cx="12192000" cy="6858000"/>
            </a:xfrm>
            <a:prstGeom prst="rect">
              <a:avLst/>
            </a:prstGeom>
            <a:blipFill>
              <a:blip r:embed="rId2">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10"/>
            <p:cNvSpPr/>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2" name="Oval 11"/>
            <p:cNvSpPr/>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Oval 12"/>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Oval 13"/>
            <p:cNvSpPr/>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9"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ctrTitle"/>
          </p:nvPr>
        </p:nvSpPr>
        <p:spPr>
          <a:xfrm>
            <a:off x="1154955" y="2099733"/>
            <a:ext cx="8825658" cy="2677648"/>
          </a:xfrm>
        </p:spPr>
        <p:txBody>
          <a:bodyPr anchor="b"/>
          <a:lstStyle>
            <a:lvl1pPr>
              <a:defRPr sz="5400"/>
            </a:lvl1pPr>
          </a:lstStyle>
          <a:p>
            <a:r>
              <a:rPr lang="fr-FR" smtClean="0"/>
              <a:t>Modifiez le style du titre</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accent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Modifiez le style des sous-titres du masque</a:t>
            </a:r>
            <a:endParaRPr lang="en-US" dirty="0"/>
          </a:p>
        </p:txBody>
      </p:sp>
      <p:sp>
        <p:nvSpPr>
          <p:cNvPr id="4" name="Date Placeholder 3"/>
          <p:cNvSpPr>
            <a:spLocks noGrp="1"/>
          </p:cNvSpPr>
          <p:nvPr>
            <p:ph type="dt" sz="half" idx="10"/>
          </p:nvPr>
        </p:nvSpPr>
        <p:spPr>
          <a:xfrm rot="5400000">
            <a:off x="10089390" y="1792223"/>
            <a:ext cx="990599" cy="304799"/>
          </a:xfrm>
        </p:spPr>
        <p:txBody>
          <a:bodyPr anchor="t"/>
          <a:lstStyle>
            <a:lvl1pPr algn="l">
              <a:defRPr b="0" i="0">
                <a:solidFill>
                  <a:schemeClr val="bg1"/>
                </a:solidFill>
              </a:defRPr>
            </a:lvl1pPr>
          </a:lstStyle>
          <a:p>
            <a:fld id="{78ABE3C1-DBE1-495D-B57B-2849774B866A}" type="datetimeFigureOut">
              <a:rPr lang="en-US" smtClean="0"/>
              <a:t>12/14/2022</a:t>
            </a:fld>
            <a:endParaRPr lang="en-US" dirty="0"/>
          </a:p>
        </p:txBody>
      </p:sp>
      <p:sp>
        <p:nvSpPr>
          <p:cNvPr id="5" name="Footer Placeholder 4"/>
          <p:cNvSpPr>
            <a:spLocks noGrp="1"/>
          </p:cNvSpPr>
          <p:nvPr>
            <p:ph type="ftr" sz="quarter" idx="11"/>
          </p:nvPr>
        </p:nvSpPr>
        <p:spPr>
          <a:xfrm rot="5400000">
            <a:off x="8959592" y="3226820"/>
            <a:ext cx="3859795" cy="304801"/>
          </a:xfrm>
        </p:spPr>
        <p:txBody>
          <a:bodyPr/>
          <a:lstStyle>
            <a:lvl1pPr>
              <a:defRPr b="0" i="0">
                <a:solidFill>
                  <a:schemeClr val="bg1"/>
                </a:solidFill>
              </a:defRPr>
            </a:lvl1pPr>
          </a:lstStyle>
          <a:p>
            <a:endParaRPr lang="en-US" dirty="0"/>
          </a:p>
        </p:txBody>
      </p:sp>
      <p:sp>
        <p:nvSpPr>
          <p:cNvPr id="10" name="Rectangle 9"/>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a:xfrm>
            <a:off x="10351008" y="292608"/>
            <a:ext cx="838199" cy="767687"/>
          </a:xfrm>
        </p:spPr>
        <p:txBody>
          <a:bodyPr/>
          <a:lstStyle>
            <a:lvl1pPr>
              <a:defRPr sz="2800" b="0" i="0">
                <a:latin typeface="+mj-lt"/>
              </a:defRPr>
            </a:lvl1pPr>
          </a:lstStyle>
          <a:p>
            <a:fld id="{6D22F896-40B5-4ADD-8801-0D06FADFA095}" type="slidenum">
              <a:rPr lang="en-US" smtClean="0"/>
              <a:t>‹N°›</a:t>
            </a:fld>
            <a:endParaRPr lang="en-US" dirty="0"/>
          </a:p>
        </p:txBody>
      </p:sp>
    </p:spTree>
    <p:extLst>
      <p:ext uri="{BB962C8B-B14F-4D97-AF65-F5344CB8AC3E}">
        <p14:creationId xmlns:p14="http://schemas.microsoft.com/office/powerpoint/2010/main" val="257494651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Image panoramique avec légende">
    <p:spTree>
      <p:nvGrpSpPr>
        <p:cNvPr id="1" name=""/>
        <p:cNvGrpSpPr/>
        <p:nvPr/>
      </p:nvGrpSpPr>
      <p:grpSpPr>
        <a:xfrm>
          <a:off x="0" y="0"/>
          <a:ext cx="0" cy="0"/>
          <a:chOff x="0" y="0"/>
          <a:chExt cx="0" cy="0"/>
        </a:xfrm>
      </p:grpSpPr>
      <p:grpSp>
        <p:nvGrpSpPr>
          <p:cNvPr id="19" name="Group 18"/>
          <p:cNvGrpSpPr/>
          <p:nvPr/>
        </p:nvGrpSpPr>
        <p:grpSpPr>
          <a:xfrm>
            <a:off x="0" y="-2373"/>
            <a:ext cx="12192000" cy="6867027"/>
            <a:chOff x="0" y="-2373"/>
            <a:chExt cx="12192000" cy="6867027"/>
          </a:xfrm>
        </p:grpSpPr>
        <p:sp>
          <p:nvSpPr>
            <p:cNvPr id="11" name="Rectangle 10"/>
            <p:cNvSpPr/>
            <p:nvPr/>
          </p:nvSpPr>
          <p:spPr>
            <a:xfrm>
              <a:off x="0" y="0"/>
              <a:ext cx="12192000" cy="6858000"/>
            </a:xfrm>
            <a:prstGeom prst="rect">
              <a:avLst/>
            </a:prstGeom>
            <a:blipFill>
              <a:blip r:embed="rId2">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8" name="Freeform 5"/>
            <p:cNvSpPr/>
            <p:nvPr/>
          </p:nvSpPr>
          <p:spPr bwMode="gray">
            <a:xfrm rot="10371525">
              <a:off x="263767" y="443825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9" name="Freeform 5"/>
            <p:cNvSpPr/>
            <p:nvPr/>
          </p:nvSpPr>
          <p:spPr bwMode="gray">
            <a:xfrm rot="10800000">
              <a:off x="459506" y="321130"/>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6" y="4966674"/>
            <a:ext cx="8825657" cy="566738"/>
          </a:xfrm>
        </p:spPr>
        <p:txBody>
          <a:bodyPr anchor="b">
            <a:normAutofit/>
          </a:bodyPr>
          <a:lstStyle>
            <a:lvl1pPr algn="l">
              <a:defRPr sz="2400" b="0"/>
            </a:lvl1pPr>
          </a:lstStyle>
          <a:p>
            <a:r>
              <a:rPr lang="fr-FR" smtClean="0"/>
              <a:t>Modifiez le style du titre</a:t>
            </a:r>
            <a:endParaRPr lang="en-US" dirty="0"/>
          </a:p>
        </p:txBody>
      </p:sp>
      <p:sp>
        <p:nvSpPr>
          <p:cNvPr id="3" name="Picture Placeholder 2"/>
          <p:cNvSpPr>
            <a:spLocks noGrp="1" noChangeAspect="1"/>
          </p:cNvSpPr>
          <p:nvPr>
            <p:ph type="pic" idx="1"/>
          </p:nvPr>
        </p:nvSpPr>
        <p:spPr>
          <a:xfrm>
            <a:off x="1154955" y="685800"/>
            <a:ext cx="8825658" cy="3429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smtClean="0"/>
              <a:t>Cliquez sur l'icône pour ajouter une image</a:t>
            </a:r>
            <a:endParaRPr lang="en-US" dirty="0"/>
          </a:p>
        </p:txBody>
      </p:sp>
      <p:sp>
        <p:nvSpPr>
          <p:cNvPr id="4" name="Text Placeholder 3"/>
          <p:cNvSpPr>
            <a:spLocks noGrp="1"/>
          </p:cNvSpPr>
          <p:nvPr>
            <p:ph type="body" sz="half" idx="2"/>
          </p:nvPr>
        </p:nvSpPr>
        <p:spPr bwMode="gray">
          <a:xfrm>
            <a:off x="1154956" y="5536665"/>
            <a:ext cx="8825656" cy="493712"/>
          </a:xfrm>
        </p:spPr>
        <p:txBody>
          <a:bodyPr>
            <a:normAutofit/>
          </a:bodyPr>
          <a:lstStyle>
            <a:lvl1pPr marL="0" indent="0">
              <a:buNone/>
              <a:defRPr sz="1200">
                <a:solidFill>
                  <a:schemeClr val="accent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9D6E9DEC-419B-4CC5-A080-3B06BD5A8291}" type="datetimeFigureOut">
              <a:rPr lang="en-US" smtClean="0"/>
              <a:t>12/14/2022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3" name="Rectangle 12"/>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6D22F896-40B5-4ADD-8801-0D06FADFA095}" type="slidenum">
              <a:rPr lang="en-US" smtClean="0"/>
              <a:pPr/>
              <a:t>‹N°›</a:t>
            </a:fld>
            <a:endParaRPr lang="en-US" dirty="0"/>
          </a:p>
        </p:txBody>
      </p:sp>
    </p:spTree>
    <p:extLst>
      <p:ext uri="{BB962C8B-B14F-4D97-AF65-F5344CB8AC3E}">
        <p14:creationId xmlns:p14="http://schemas.microsoft.com/office/powerpoint/2010/main" val="3301773760"/>
      </p:ext>
    </p:extLst>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Titre et légende">
    <p:spTree>
      <p:nvGrpSpPr>
        <p:cNvPr id="1" name=""/>
        <p:cNvGrpSpPr/>
        <p:nvPr/>
      </p:nvGrpSpPr>
      <p:grpSpPr>
        <a:xfrm>
          <a:off x="0" y="0"/>
          <a:ext cx="0" cy="0"/>
          <a:chOff x="0" y="0"/>
          <a:chExt cx="0" cy="0"/>
        </a:xfrm>
      </p:grpSpPr>
      <p:grpSp>
        <p:nvGrpSpPr>
          <p:cNvPr id="12" name="Group 11"/>
          <p:cNvGrpSpPr/>
          <p:nvPr/>
        </p:nvGrpSpPr>
        <p:grpSpPr>
          <a:xfrm>
            <a:off x="0" y="-2373"/>
            <a:ext cx="12192000" cy="6867027"/>
            <a:chOff x="0" y="-2373"/>
            <a:chExt cx="12192000" cy="6867027"/>
          </a:xfrm>
        </p:grpSpPr>
        <p:sp>
          <p:nvSpPr>
            <p:cNvPr id="10" name="Rectangle 9"/>
            <p:cNvSpPr/>
            <p:nvPr/>
          </p:nvSpPr>
          <p:spPr>
            <a:xfrm>
              <a:off x="0" y="0"/>
              <a:ext cx="12192000" cy="6858000"/>
            </a:xfrm>
            <a:prstGeom prst="rect">
              <a:avLst/>
            </a:prstGeom>
            <a:blipFill>
              <a:blip r:embed="rId2">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9" name="Freeform 5"/>
            <p:cNvSpPr/>
            <p:nvPr/>
          </p:nvSpPr>
          <p:spPr bwMode="gray">
            <a:xfrm rot="21010068">
              <a:off x="8490951" y="271487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7" name="Freeform 5"/>
            <p:cNvSpPr/>
            <p:nvPr/>
          </p:nvSpPr>
          <p:spPr bwMode="gray">
            <a:xfrm>
              <a:off x="455612" y="2801319"/>
              <a:ext cx="11277600" cy="3602637"/>
            </a:xfrm>
            <a:custGeom>
              <a:avLst/>
              <a:gdLst/>
              <a:ahLst/>
              <a:cxnLst/>
              <a:rect l="l" t="t" r="r" b="b"/>
              <a:pathLst>
                <a:path w="10000" h="7946">
                  <a:moveTo>
                    <a:pt x="0" y="0"/>
                  </a:moveTo>
                  <a:lnTo>
                    <a:pt x="0" y="7945"/>
                  </a:lnTo>
                  <a:lnTo>
                    <a:pt x="10000" y="7946"/>
                  </a:lnTo>
                  <a:lnTo>
                    <a:pt x="10000" y="4"/>
                  </a:lnTo>
                  <a:lnTo>
                    <a:pt x="10000" y="4"/>
                  </a:lnTo>
                  <a:lnTo>
                    <a:pt x="9773" y="91"/>
                  </a:lnTo>
                  <a:lnTo>
                    <a:pt x="9547" y="175"/>
                  </a:lnTo>
                  <a:lnTo>
                    <a:pt x="9320" y="256"/>
                  </a:lnTo>
                  <a:lnTo>
                    <a:pt x="9092" y="326"/>
                  </a:lnTo>
                  <a:lnTo>
                    <a:pt x="8865" y="396"/>
                  </a:lnTo>
                  <a:lnTo>
                    <a:pt x="8637" y="462"/>
                  </a:lnTo>
                  <a:lnTo>
                    <a:pt x="8412" y="518"/>
                  </a:lnTo>
                  <a:lnTo>
                    <a:pt x="8184" y="571"/>
                  </a:lnTo>
                  <a:lnTo>
                    <a:pt x="7957" y="620"/>
                  </a:lnTo>
                  <a:lnTo>
                    <a:pt x="7734" y="662"/>
                  </a:lnTo>
                  <a:lnTo>
                    <a:pt x="7508" y="704"/>
                  </a:lnTo>
                  <a:lnTo>
                    <a:pt x="7285" y="739"/>
                  </a:lnTo>
                  <a:lnTo>
                    <a:pt x="7062" y="767"/>
                  </a:lnTo>
                  <a:lnTo>
                    <a:pt x="6840" y="795"/>
                  </a:lnTo>
                  <a:lnTo>
                    <a:pt x="6620" y="819"/>
                  </a:lnTo>
                  <a:lnTo>
                    <a:pt x="6402" y="837"/>
                  </a:lnTo>
                  <a:lnTo>
                    <a:pt x="6184" y="851"/>
                  </a:lnTo>
                  <a:lnTo>
                    <a:pt x="5968" y="865"/>
                  </a:lnTo>
                  <a:lnTo>
                    <a:pt x="5755" y="872"/>
                  </a:lnTo>
                  <a:lnTo>
                    <a:pt x="5542" y="879"/>
                  </a:lnTo>
                  <a:lnTo>
                    <a:pt x="5332" y="882"/>
                  </a:lnTo>
                  <a:lnTo>
                    <a:pt x="5124" y="879"/>
                  </a:lnTo>
                  <a:lnTo>
                    <a:pt x="4918" y="879"/>
                  </a:lnTo>
                  <a:lnTo>
                    <a:pt x="4714" y="872"/>
                  </a:lnTo>
                  <a:lnTo>
                    <a:pt x="4514" y="861"/>
                  </a:lnTo>
                  <a:lnTo>
                    <a:pt x="4316" y="851"/>
                  </a:lnTo>
                  <a:lnTo>
                    <a:pt x="4122" y="840"/>
                  </a:lnTo>
                  <a:lnTo>
                    <a:pt x="3929" y="823"/>
                  </a:lnTo>
                  <a:lnTo>
                    <a:pt x="3739" y="805"/>
                  </a:lnTo>
                  <a:lnTo>
                    <a:pt x="3553" y="788"/>
                  </a:lnTo>
                  <a:lnTo>
                    <a:pt x="3190" y="742"/>
                  </a:lnTo>
                  <a:lnTo>
                    <a:pt x="2842" y="693"/>
                  </a:lnTo>
                  <a:lnTo>
                    <a:pt x="2508" y="641"/>
                  </a:lnTo>
                  <a:lnTo>
                    <a:pt x="2192" y="585"/>
                  </a:lnTo>
                  <a:lnTo>
                    <a:pt x="1890" y="525"/>
                  </a:lnTo>
                  <a:lnTo>
                    <a:pt x="1610" y="462"/>
                  </a:lnTo>
                  <a:lnTo>
                    <a:pt x="1347" y="399"/>
                  </a:lnTo>
                  <a:lnTo>
                    <a:pt x="1105" y="336"/>
                  </a:lnTo>
                  <a:lnTo>
                    <a:pt x="883" y="277"/>
                  </a:lnTo>
                  <a:lnTo>
                    <a:pt x="686" y="221"/>
                  </a:lnTo>
                  <a:lnTo>
                    <a:pt x="508" y="168"/>
                  </a:lnTo>
                  <a:lnTo>
                    <a:pt x="358" y="123"/>
                  </a:lnTo>
                  <a:lnTo>
                    <a:pt x="232" y="81"/>
                  </a:lnTo>
                  <a:lnTo>
                    <a:pt x="59" y="21"/>
                  </a:lnTo>
                  <a:lnTo>
                    <a:pt x="0" y="0"/>
                  </a:lnTo>
                  <a:lnTo>
                    <a:pt x="0" y="0"/>
                  </a:lnTo>
                  <a:close/>
                </a:path>
              </a:pathLst>
            </a:custGeom>
            <a:solidFill>
              <a:schemeClr val="bg1"/>
            </a:solidFill>
            <a:ln>
              <a:noFill/>
            </a:ln>
          </p:spPr>
        </p:sp>
        <p:sp>
          <p:nvSpPr>
            <p:cNvPr id="11"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1063416"/>
            <a:ext cx="8825659" cy="1379755"/>
          </a:xfrm>
        </p:spPr>
        <p:txBody>
          <a:bodyPr/>
          <a:lstStyle>
            <a:lvl1pPr>
              <a:defRPr sz="4000"/>
            </a:lvl1pPr>
          </a:lstStyle>
          <a:p>
            <a:r>
              <a:rPr lang="fr-FR" smtClean="0"/>
              <a:t>Modifiez le style du titre</a:t>
            </a:r>
            <a:endParaRPr lang="en-US" dirty="0"/>
          </a:p>
        </p:txBody>
      </p:sp>
      <p:sp>
        <p:nvSpPr>
          <p:cNvPr id="8" name="Text Placeholder 3"/>
          <p:cNvSpPr>
            <a:spLocks noGrp="1"/>
          </p:cNvSpPr>
          <p:nvPr>
            <p:ph type="body" sz="half" idx="2"/>
          </p:nvPr>
        </p:nvSpPr>
        <p:spPr>
          <a:xfrm>
            <a:off x="1154954" y="3543300"/>
            <a:ext cx="8825659" cy="24765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9D6E9DEC-419B-4CC5-A080-3B06BD5A8291}" type="datetimeFigureOut">
              <a:rPr lang="en-US" smtClean="0"/>
              <a:t>12/14/2022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3" name="Rectangle 12"/>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6D22F896-40B5-4ADD-8801-0D06FADFA095}" type="slidenum">
              <a:rPr lang="en-US" smtClean="0"/>
              <a:pPr/>
              <a:t>‹N°›</a:t>
            </a:fld>
            <a:endParaRPr lang="en-US" dirty="0"/>
          </a:p>
        </p:txBody>
      </p:sp>
    </p:spTree>
    <p:extLst>
      <p:ext uri="{BB962C8B-B14F-4D97-AF65-F5344CB8AC3E}">
        <p14:creationId xmlns:p14="http://schemas.microsoft.com/office/powerpoint/2010/main" val="2248299166"/>
      </p:ext>
    </p:extLst>
  </p:cSld>
  <p:clrMapOvr>
    <a:masterClrMapping/>
  </p:clrMapOvr>
  <p:hf sldNum="0"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Citation avec légende">
    <p:spTree>
      <p:nvGrpSpPr>
        <p:cNvPr id="1" name=""/>
        <p:cNvGrpSpPr/>
        <p:nvPr/>
      </p:nvGrpSpPr>
      <p:grpSpPr>
        <a:xfrm>
          <a:off x="0" y="0"/>
          <a:ext cx="0" cy="0"/>
          <a:chOff x="0" y="0"/>
          <a:chExt cx="0" cy="0"/>
        </a:xfrm>
      </p:grpSpPr>
      <p:grpSp>
        <p:nvGrpSpPr>
          <p:cNvPr id="7" name="Group 6"/>
          <p:cNvGrpSpPr/>
          <p:nvPr/>
        </p:nvGrpSpPr>
        <p:grpSpPr>
          <a:xfrm>
            <a:off x="0" y="-2373"/>
            <a:ext cx="12192000" cy="6867027"/>
            <a:chOff x="0" y="-2373"/>
            <a:chExt cx="12192000" cy="6867027"/>
          </a:xfrm>
        </p:grpSpPr>
        <p:sp>
          <p:nvSpPr>
            <p:cNvPr id="15" name="Rectangle 14"/>
            <p:cNvSpPr/>
            <p:nvPr/>
          </p:nvSpPr>
          <p:spPr>
            <a:xfrm>
              <a:off x="0" y="0"/>
              <a:ext cx="12192000" cy="6858000"/>
            </a:xfrm>
            <a:prstGeom prst="rect">
              <a:avLst/>
            </a:prstGeom>
            <a:blipFill>
              <a:blip r:embed="rId2">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Freeform 5"/>
            <p:cNvSpPr/>
            <p:nvPr/>
          </p:nvSpPr>
          <p:spPr bwMode="gray">
            <a:xfrm rot="21010068">
              <a:off x="8490951" y="41851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24"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6"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13" name="TextBox 12"/>
          <p:cNvSpPr txBox="1"/>
          <p:nvPr/>
        </p:nvSpPr>
        <p:spPr>
          <a:xfrm>
            <a:off x="9719438" y="2631815"/>
            <a:ext cx="801912" cy="1569660"/>
          </a:xfrm>
          <a:prstGeom prst="rect">
            <a:avLst/>
          </a:prstGeom>
          <a:noFill/>
        </p:spPr>
        <p:txBody>
          <a:bodyPr wrap="square" rtlCol="0">
            <a:spAutoFit/>
          </a:bodyPr>
          <a:lstStyle>
            <a:defPPr>
              <a:defRPr lang="en-US"/>
            </a:defPPr>
            <a:lvl1pPr algn="r">
              <a:defRPr sz="12200" b="0" i="0">
                <a:solidFill>
                  <a:schemeClr val="accent1"/>
                </a:solidFill>
                <a:latin typeface="Arial"/>
                <a:cs typeface="Arial"/>
              </a:defRPr>
            </a:lvl1pPr>
          </a:lstStyle>
          <a:p>
            <a:pPr lvl="0"/>
            <a:r>
              <a:rPr lang="en-US" sz="9600" dirty="0"/>
              <a:t>”</a:t>
            </a:r>
          </a:p>
        </p:txBody>
      </p:sp>
      <p:sp>
        <p:nvSpPr>
          <p:cNvPr id="9" name="TextBox 8"/>
          <p:cNvSpPr txBox="1"/>
          <p:nvPr/>
        </p:nvSpPr>
        <p:spPr>
          <a:xfrm>
            <a:off x="898295" y="591093"/>
            <a:ext cx="801912" cy="1569660"/>
          </a:xfrm>
          <a:prstGeom prst="rect">
            <a:avLst/>
          </a:prstGeom>
          <a:noFill/>
        </p:spPr>
        <p:txBody>
          <a:bodyPr wrap="square" rtlCol="0">
            <a:spAutoFit/>
          </a:bodyPr>
          <a:lstStyle>
            <a:defPPr>
              <a:defRPr lang="en-US"/>
            </a:defPPr>
            <a:lvl1pPr algn="r">
              <a:defRPr sz="12200" b="0" i="0">
                <a:solidFill>
                  <a:schemeClr val="accent1"/>
                </a:solidFill>
                <a:latin typeface="Arial"/>
                <a:cs typeface="Arial"/>
              </a:defRPr>
            </a:lvl1pPr>
          </a:lstStyle>
          <a:p>
            <a:pPr lvl="0"/>
            <a:r>
              <a:rPr lang="en-US" sz="9600" dirty="0"/>
              <a:t>“</a:t>
            </a:r>
          </a:p>
        </p:txBody>
      </p:sp>
      <p:sp>
        <p:nvSpPr>
          <p:cNvPr id="2" name="Title 1"/>
          <p:cNvSpPr>
            <a:spLocks noGrp="1"/>
          </p:cNvSpPr>
          <p:nvPr>
            <p:ph type="title"/>
          </p:nvPr>
        </p:nvSpPr>
        <p:spPr>
          <a:xfrm>
            <a:off x="1581878" y="980517"/>
            <a:ext cx="8453906" cy="2698249"/>
          </a:xfrm>
        </p:spPr>
        <p:txBody>
          <a:bodyPr/>
          <a:lstStyle>
            <a:lvl1pPr>
              <a:defRPr sz="4000"/>
            </a:lvl1pPr>
          </a:lstStyle>
          <a:p>
            <a:r>
              <a:rPr lang="fr-FR" smtClean="0"/>
              <a:t>Modifiez le style du titre</a:t>
            </a:r>
            <a:endParaRPr lang="en-US" dirty="0"/>
          </a:p>
        </p:txBody>
      </p:sp>
      <p:sp>
        <p:nvSpPr>
          <p:cNvPr id="14" name="Text Placeholder 3"/>
          <p:cNvSpPr>
            <a:spLocks noGrp="1"/>
          </p:cNvSpPr>
          <p:nvPr>
            <p:ph type="body" sz="half" idx="13"/>
          </p:nvPr>
        </p:nvSpPr>
        <p:spPr bwMode="gray">
          <a:xfrm>
            <a:off x="1945945" y="3678766"/>
            <a:ext cx="7725772" cy="342174"/>
          </a:xfrm>
        </p:spPr>
        <p:txBody>
          <a:bodyPr anchor="t">
            <a:normAutofit/>
          </a:bodyPr>
          <a:lstStyle>
            <a:lvl1pPr marL="0" indent="0">
              <a:buNone/>
              <a:defRPr lang="en-US" sz="1400" b="0" i="0" kern="1200" cap="small" dirty="0">
                <a:solidFill>
                  <a:schemeClr val="accent1"/>
                </a:solidFill>
                <a:latin typeface="+mn-lt"/>
                <a:ea typeface="+mn-ea"/>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9D6E9DEC-419B-4CC5-A080-3B06BD5A8291}" type="datetimeFigureOut">
              <a:rPr lang="en-US" smtClean="0"/>
              <a:t>12/14/2022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32" name="Rectangle 31"/>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6D22F896-40B5-4ADD-8801-0D06FADFA095}" type="slidenum">
              <a:rPr lang="en-US" smtClean="0"/>
              <a:pPr/>
              <a:t>‹N°›</a:t>
            </a:fld>
            <a:endParaRPr lang="en-US" dirty="0"/>
          </a:p>
        </p:txBody>
      </p:sp>
    </p:spTree>
    <p:extLst>
      <p:ext uri="{BB962C8B-B14F-4D97-AF65-F5344CB8AC3E}">
        <p14:creationId xmlns:p14="http://schemas.microsoft.com/office/powerpoint/2010/main" val="1073048651"/>
      </p:ext>
    </p:extLst>
  </p:cSld>
  <p:clrMapOvr>
    <a:masterClrMapping/>
  </p:clrMapOvr>
  <p:hf sldNum="0"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Carte nom">
    <p:spTree>
      <p:nvGrpSpPr>
        <p:cNvPr id="1" name=""/>
        <p:cNvGrpSpPr/>
        <p:nvPr/>
      </p:nvGrpSpPr>
      <p:grpSpPr>
        <a:xfrm>
          <a:off x="0" y="0"/>
          <a:ext cx="0" cy="0"/>
          <a:chOff x="0" y="0"/>
          <a:chExt cx="0" cy="0"/>
        </a:xfrm>
      </p:grpSpPr>
      <p:grpSp>
        <p:nvGrpSpPr>
          <p:cNvPr id="18" name="Group 17"/>
          <p:cNvGrpSpPr/>
          <p:nvPr/>
        </p:nvGrpSpPr>
        <p:grpSpPr>
          <a:xfrm>
            <a:off x="0" y="-2373"/>
            <a:ext cx="12192000" cy="6867027"/>
            <a:chOff x="0" y="-2373"/>
            <a:chExt cx="12192000" cy="6867027"/>
          </a:xfrm>
        </p:grpSpPr>
        <p:sp>
          <p:nvSpPr>
            <p:cNvPr id="10" name="Rectangle 9"/>
            <p:cNvSpPr/>
            <p:nvPr/>
          </p:nvSpPr>
          <p:spPr>
            <a:xfrm>
              <a:off x="0" y="0"/>
              <a:ext cx="12192000" cy="6858000"/>
            </a:xfrm>
            <a:prstGeom prst="rect">
              <a:avLst/>
            </a:prstGeom>
            <a:blipFill>
              <a:blip r:embed="rId2">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Oval 13"/>
            <p:cNvSpPr/>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Freeform 5"/>
            <p:cNvSpPr/>
            <p:nvPr/>
          </p:nvSpPr>
          <p:spPr bwMode="gray">
            <a:xfrm rot="21010068">
              <a:off x="8490951" y="4193583"/>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1"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370667"/>
            <a:ext cx="8825660" cy="1822514"/>
          </a:xfrm>
        </p:spPr>
        <p:txBody>
          <a:bodyPr anchor="b"/>
          <a:lstStyle>
            <a:lvl1pPr algn="l">
              <a:defRPr sz="4000" b="0" cap="none"/>
            </a:lvl1pPr>
          </a:lstStyle>
          <a:p>
            <a:r>
              <a:rPr lang="fr-FR" smtClean="0"/>
              <a:t>Modifiez le style du titre</a:t>
            </a:r>
            <a:endParaRPr lang="en-US" dirty="0"/>
          </a:p>
        </p:txBody>
      </p:sp>
      <p:sp>
        <p:nvSpPr>
          <p:cNvPr id="3" name="Text Placeholder 2"/>
          <p:cNvSpPr>
            <a:spLocks noGrp="1"/>
          </p:cNvSpPr>
          <p:nvPr>
            <p:ph type="body" idx="1"/>
          </p:nvPr>
        </p:nvSpPr>
        <p:spPr>
          <a:xfrm>
            <a:off x="1154954" y="5033068"/>
            <a:ext cx="8825659" cy="860400"/>
          </a:xfrm>
        </p:spPr>
        <p:txBody>
          <a:bodyPr anchor="t"/>
          <a:lstStyle>
            <a:lvl1pPr marL="0" indent="0" algn="l">
              <a:buNone/>
              <a:defRPr sz="2000" cap="none">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9D6E9DEC-419B-4CC5-A080-3B06BD5A8291}" type="datetimeFigureOut">
              <a:rPr lang="en-US" smtClean="0"/>
              <a:t>12/14/2022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2" name="Rectangle 11"/>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6D22F896-40B5-4ADD-8801-0D06FADFA095}" type="slidenum">
              <a:rPr lang="en-US" smtClean="0"/>
              <a:pPr/>
              <a:t>‹N°›</a:t>
            </a:fld>
            <a:endParaRPr lang="en-US" dirty="0"/>
          </a:p>
        </p:txBody>
      </p:sp>
    </p:spTree>
    <p:extLst>
      <p:ext uri="{BB962C8B-B14F-4D97-AF65-F5344CB8AC3E}">
        <p14:creationId xmlns:p14="http://schemas.microsoft.com/office/powerpoint/2010/main" val="1958457361"/>
      </p:ext>
    </p:extLst>
  </p:cSld>
  <p:clrMapOvr>
    <a:masterClrMapping/>
  </p:clrMapOvr>
  <p:hf sldNum="0" hdr="0" ftr="0" dt="0"/>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onne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3600"/>
            </a:lvl1pPr>
          </a:lstStyle>
          <a:p>
            <a:r>
              <a:rPr lang="fr-FR" smtClean="0"/>
              <a:t>Modifiez le style du titre</a:t>
            </a:r>
            <a:endParaRPr lang="en-US" dirty="0"/>
          </a:p>
        </p:txBody>
      </p:sp>
      <p:sp>
        <p:nvSpPr>
          <p:cNvPr id="3" name="Text Placeholder 2"/>
          <p:cNvSpPr>
            <a:spLocks noGrp="1"/>
          </p:cNvSpPr>
          <p:nvPr>
            <p:ph type="body" idx="1"/>
          </p:nvPr>
        </p:nvSpPr>
        <p:spPr>
          <a:xfrm>
            <a:off x="1154954" y="2617299"/>
            <a:ext cx="3129168"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16" name="Text Placeholder 3"/>
          <p:cNvSpPr>
            <a:spLocks noGrp="1"/>
          </p:cNvSpPr>
          <p:nvPr>
            <p:ph type="body" sz="half" idx="15"/>
          </p:nvPr>
        </p:nvSpPr>
        <p:spPr>
          <a:xfrm>
            <a:off x="1154954" y="3193561"/>
            <a:ext cx="3129168" cy="283349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Text Placeholder 4"/>
          <p:cNvSpPr>
            <a:spLocks noGrp="1"/>
          </p:cNvSpPr>
          <p:nvPr>
            <p:ph type="body" sz="quarter" idx="3"/>
          </p:nvPr>
        </p:nvSpPr>
        <p:spPr>
          <a:xfrm>
            <a:off x="4512721" y="2603502"/>
            <a:ext cx="3145380"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19" name="Text Placeholder 3"/>
          <p:cNvSpPr>
            <a:spLocks noGrp="1"/>
          </p:cNvSpPr>
          <p:nvPr>
            <p:ph type="body" sz="half" idx="16"/>
          </p:nvPr>
        </p:nvSpPr>
        <p:spPr>
          <a:xfrm>
            <a:off x="4512721" y="3193561"/>
            <a:ext cx="3145380" cy="2833495"/>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14" name="Text Placeholder 4"/>
          <p:cNvSpPr>
            <a:spLocks noGrp="1"/>
          </p:cNvSpPr>
          <p:nvPr>
            <p:ph type="body" sz="quarter" idx="13"/>
          </p:nvPr>
        </p:nvSpPr>
        <p:spPr>
          <a:xfrm>
            <a:off x="7886700" y="2617299"/>
            <a:ext cx="3161029" cy="576261"/>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20" name="Text Placeholder 3"/>
          <p:cNvSpPr>
            <a:spLocks noGrp="1"/>
          </p:cNvSpPr>
          <p:nvPr>
            <p:ph type="body" sz="half" idx="17"/>
          </p:nvPr>
        </p:nvSpPr>
        <p:spPr>
          <a:xfrm>
            <a:off x="7886700" y="3193561"/>
            <a:ext cx="3164719" cy="28334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cxnSp>
        <p:nvCxnSpPr>
          <p:cNvPr id="22" name="Straight Connector 21"/>
          <p:cNvCxnSpPr/>
          <p:nvPr/>
        </p:nvCxnSpPr>
        <p:spPr>
          <a:xfrm>
            <a:off x="4403971" y="2569633"/>
            <a:ext cx="0" cy="3492499"/>
          </a:xfrm>
          <a:prstGeom prst="line">
            <a:avLst/>
          </a:prstGeom>
          <a:ln w="12700" cmpd="sng">
            <a:solidFill>
              <a:schemeClr val="accent1">
                <a:alpha val="41000"/>
              </a:schemeClr>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a:off x="7772401" y="2569633"/>
            <a:ext cx="0" cy="3492499"/>
          </a:xfrm>
          <a:prstGeom prst="line">
            <a:avLst/>
          </a:prstGeom>
          <a:ln w="12700" cmpd="sng">
            <a:solidFill>
              <a:schemeClr val="accent1">
                <a:alpha val="41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9D6E9DEC-419B-4CC5-A080-3B06BD5A8291}" type="datetimeFigureOut">
              <a:rPr lang="en-US" smtClean="0"/>
              <a:t>12/14/2022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smtClean="0"/>
              <a:pPr/>
              <a:t>‹N°›</a:t>
            </a:fld>
            <a:endParaRPr lang="en-US" dirty="0"/>
          </a:p>
        </p:txBody>
      </p:sp>
    </p:spTree>
    <p:extLst>
      <p:ext uri="{BB962C8B-B14F-4D97-AF65-F5344CB8AC3E}">
        <p14:creationId xmlns:p14="http://schemas.microsoft.com/office/powerpoint/2010/main" val="3376459018"/>
      </p:ext>
    </p:extLst>
  </p:cSld>
  <p:clrMapOvr>
    <a:masterClrMapping/>
  </p:clrMapOvr>
  <p:hf sldNum="0" hdr="0" ftr="0" dt="0"/>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colonnes d’imag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3600"/>
            </a:lvl1pPr>
          </a:lstStyle>
          <a:p>
            <a:r>
              <a:rPr lang="fr-FR" smtClean="0"/>
              <a:t>Modifiez le style du titre</a:t>
            </a:r>
            <a:endParaRPr lang="en-US" dirty="0"/>
          </a:p>
        </p:txBody>
      </p:sp>
      <p:sp>
        <p:nvSpPr>
          <p:cNvPr id="3" name="Text Placeholder 2"/>
          <p:cNvSpPr>
            <a:spLocks noGrp="1"/>
          </p:cNvSpPr>
          <p:nvPr>
            <p:ph type="body" idx="1"/>
          </p:nvPr>
        </p:nvSpPr>
        <p:spPr>
          <a:xfrm>
            <a:off x="1154952" y="4532845"/>
            <a:ext cx="3050439"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29" name="Picture Placeholder 2"/>
          <p:cNvSpPr>
            <a:spLocks noGrp="1" noChangeAspect="1"/>
          </p:cNvSpPr>
          <p:nvPr>
            <p:ph type="pic" idx="15"/>
          </p:nvPr>
        </p:nvSpPr>
        <p:spPr>
          <a:xfrm>
            <a:off x="1334552"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smtClean="0"/>
              <a:t>Cliquez sur l'icône pour ajouter une image</a:t>
            </a:r>
            <a:endParaRPr lang="en-US" dirty="0"/>
          </a:p>
        </p:txBody>
      </p:sp>
      <p:sp>
        <p:nvSpPr>
          <p:cNvPr id="22" name="Text Placeholder 3"/>
          <p:cNvSpPr>
            <a:spLocks noGrp="1"/>
          </p:cNvSpPr>
          <p:nvPr>
            <p:ph type="body" sz="half" idx="18"/>
          </p:nvPr>
        </p:nvSpPr>
        <p:spPr>
          <a:xfrm>
            <a:off x="1154953" y="5109107"/>
            <a:ext cx="3050437" cy="91794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Text Placeholder 4"/>
          <p:cNvSpPr>
            <a:spLocks noGrp="1"/>
          </p:cNvSpPr>
          <p:nvPr>
            <p:ph type="body" sz="quarter" idx="3"/>
          </p:nvPr>
        </p:nvSpPr>
        <p:spPr>
          <a:xfrm>
            <a:off x="4572537" y="4532846"/>
            <a:ext cx="3046766" cy="651156"/>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30" name="Picture Placeholder 2"/>
          <p:cNvSpPr>
            <a:spLocks noGrp="1" noChangeAspect="1"/>
          </p:cNvSpPr>
          <p:nvPr>
            <p:ph type="pic" idx="21"/>
          </p:nvPr>
        </p:nvSpPr>
        <p:spPr>
          <a:xfrm>
            <a:off x="4748463" y="2603500"/>
            <a:ext cx="2691241"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smtClean="0"/>
              <a:t>Cliquez sur l'icône pour ajouter une image</a:t>
            </a:r>
            <a:endParaRPr lang="en-US" dirty="0"/>
          </a:p>
        </p:txBody>
      </p:sp>
      <p:sp>
        <p:nvSpPr>
          <p:cNvPr id="23" name="Text Placeholder 3"/>
          <p:cNvSpPr>
            <a:spLocks noGrp="1"/>
          </p:cNvSpPr>
          <p:nvPr>
            <p:ph type="body" sz="half" idx="19"/>
          </p:nvPr>
        </p:nvSpPr>
        <p:spPr>
          <a:xfrm>
            <a:off x="4568865" y="5184002"/>
            <a:ext cx="3050438" cy="84305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14" name="Text Placeholder 4"/>
          <p:cNvSpPr>
            <a:spLocks noGrp="1"/>
          </p:cNvSpPr>
          <p:nvPr>
            <p:ph type="body" sz="quarter" idx="13"/>
          </p:nvPr>
        </p:nvSpPr>
        <p:spPr>
          <a:xfrm>
            <a:off x="7983434" y="4532847"/>
            <a:ext cx="3050438" cy="651154"/>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31" name="Picture Placeholder 2"/>
          <p:cNvSpPr>
            <a:spLocks noGrp="1" noChangeAspect="1"/>
          </p:cNvSpPr>
          <p:nvPr>
            <p:ph type="pic" idx="22"/>
          </p:nvPr>
        </p:nvSpPr>
        <p:spPr>
          <a:xfrm>
            <a:off x="8163031"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smtClean="0"/>
              <a:t>Cliquez sur l'icône pour ajouter une image</a:t>
            </a:r>
            <a:endParaRPr lang="en-US" dirty="0"/>
          </a:p>
        </p:txBody>
      </p:sp>
      <p:sp>
        <p:nvSpPr>
          <p:cNvPr id="24" name="Text Placeholder 3"/>
          <p:cNvSpPr>
            <a:spLocks noGrp="1"/>
          </p:cNvSpPr>
          <p:nvPr>
            <p:ph type="body" sz="half" idx="20"/>
          </p:nvPr>
        </p:nvSpPr>
        <p:spPr>
          <a:xfrm>
            <a:off x="7983434" y="5184001"/>
            <a:ext cx="3050437" cy="843054"/>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cxnSp>
        <p:nvCxnSpPr>
          <p:cNvPr id="17" name="Straight Connector 16"/>
          <p:cNvCxnSpPr/>
          <p:nvPr/>
        </p:nvCxnSpPr>
        <p:spPr>
          <a:xfrm>
            <a:off x="4388153" y="2603500"/>
            <a:ext cx="0" cy="3517594"/>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801905" y="2603500"/>
            <a:ext cx="0" cy="3492500"/>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9D6E9DEC-419B-4CC5-A080-3B06BD5A8291}" type="datetimeFigureOut">
              <a:rPr lang="en-US" smtClean="0"/>
              <a:t>12/14/2022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smtClean="0"/>
              <a:pPr/>
              <a:t>‹N°›</a:t>
            </a:fld>
            <a:endParaRPr lang="en-US" dirty="0"/>
          </a:p>
        </p:txBody>
      </p:sp>
    </p:spTree>
    <p:extLst>
      <p:ext uri="{BB962C8B-B14F-4D97-AF65-F5344CB8AC3E}">
        <p14:creationId xmlns:p14="http://schemas.microsoft.com/office/powerpoint/2010/main" val="3106418065"/>
      </p:ext>
    </p:extLst>
  </p:cSld>
  <p:clrMapOvr>
    <a:masterClrMapping/>
  </p:clrMapOvr>
  <p:hf sldNum="0" hdr="0" ftr="0" dt="0"/>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a:xfrm>
            <a:off x="1154953" y="973668"/>
            <a:ext cx="8825660" cy="706964"/>
          </a:xfrm>
        </p:spPr>
        <p:txBody>
          <a:bodyPr/>
          <a:lstStyle/>
          <a:p>
            <a:r>
              <a:rPr lang="fr-FR" smtClean="0"/>
              <a:t>Modifiez le style du titre</a:t>
            </a:r>
            <a:endParaRPr lang="en-US" dirty="0"/>
          </a:p>
        </p:txBody>
      </p:sp>
      <p:sp>
        <p:nvSpPr>
          <p:cNvPr id="3" name="Vertical Text Placeholder 2"/>
          <p:cNvSpPr>
            <a:spLocks noGrp="1"/>
          </p:cNvSpPr>
          <p:nvPr>
            <p:ph type="body" orient="vert" idx="1"/>
          </p:nvPr>
        </p:nvSpPr>
        <p:spPr/>
        <p:txBody>
          <a:bodyPr vert="eaVert" anchor="t" anchorCtr="0"/>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1FA3F48C-C7C6-4055-9F49-3777875E72AE}" type="datetimeFigureOut">
              <a:rPr lang="en-US" smtClean="0"/>
              <a:t>12/14/2022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‹N°›</a:t>
            </a:fld>
            <a:endParaRPr lang="en-US" dirty="0"/>
          </a:p>
        </p:txBody>
      </p:sp>
    </p:spTree>
    <p:extLst>
      <p:ext uri="{BB962C8B-B14F-4D97-AF65-F5344CB8AC3E}">
        <p14:creationId xmlns:p14="http://schemas.microsoft.com/office/powerpoint/2010/main" val="196431339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Titre vertical et texte">
    <p:spTree>
      <p:nvGrpSpPr>
        <p:cNvPr id="1" name=""/>
        <p:cNvGrpSpPr/>
        <p:nvPr/>
      </p:nvGrpSpPr>
      <p:grpSpPr>
        <a:xfrm>
          <a:off x="0" y="0"/>
          <a:ext cx="0" cy="0"/>
          <a:chOff x="0" y="0"/>
          <a:chExt cx="0" cy="0"/>
        </a:xfrm>
      </p:grpSpPr>
      <p:grpSp>
        <p:nvGrpSpPr>
          <p:cNvPr id="19" name="Group 18"/>
          <p:cNvGrpSpPr/>
          <p:nvPr/>
        </p:nvGrpSpPr>
        <p:grpSpPr>
          <a:xfrm>
            <a:off x="0" y="-2373"/>
            <a:ext cx="12192000" cy="6867027"/>
            <a:chOff x="0" y="-2373"/>
            <a:chExt cx="12192000" cy="6867027"/>
          </a:xfrm>
        </p:grpSpPr>
        <p:sp>
          <p:nvSpPr>
            <p:cNvPr id="11" name="Rectangle 10"/>
            <p:cNvSpPr/>
            <p:nvPr/>
          </p:nvSpPr>
          <p:spPr>
            <a:xfrm>
              <a:off x="0" y="0"/>
              <a:ext cx="12192000" cy="6858000"/>
            </a:xfrm>
            <a:prstGeom prst="rect">
              <a:avLst/>
            </a:prstGeom>
            <a:blipFill>
              <a:blip r:embed="rId2">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Freeform 5"/>
            <p:cNvSpPr/>
            <p:nvPr/>
          </p:nvSpPr>
          <p:spPr bwMode="gray">
            <a:xfrm rot="5101749">
              <a:off x="6294738" y="457773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Rectangle 7"/>
            <p:cNvSpPr/>
            <p:nvPr/>
          </p:nvSpPr>
          <p:spPr>
            <a:xfrm>
              <a:off x="414867" y="402165"/>
              <a:ext cx="6510866"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9" name="Freeform 5"/>
            <p:cNvSpPr/>
            <p:nvPr/>
          </p:nvSpPr>
          <p:spPr bwMode="gray">
            <a:xfrm rot="5400000">
              <a:off x="44492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Vertical Title 1"/>
          <p:cNvSpPr>
            <a:spLocks noGrp="1"/>
          </p:cNvSpPr>
          <p:nvPr>
            <p:ph type="title" orient="vert"/>
          </p:nvPr>
        </p:nvSpPr>
        <p:spPr>
          <a:xfrm>
            <a:off x="8576756" y="1278468"/>
            <a:ext cx="1413933" cy="4748589"/>
          </a:xfrm>
        </p:spPr>
        <p:txBody>
          <a:bodyPr vert="eaVert" anchor="b" anchorCtr="0"/>
          <a:lstStyle/>
          <a:p>
            <a:r>
              <a:rPr lang="fr-FR" smtClean="0"/>
              <a:t>Modifiez le style du titre</a:t>
            </a:r>
            <a:endParaRPr lang="en-US" dirty="0"/>
          </a:p>
        </p:txBody>
      </p:sp>
      <p:sp>
        <p:nvSpPr>
          <p:cNvPr id="3" name="Vertical Text Placeholder 2"/>
          <p:cNvSpPr>
            <a:spLocks noGrp="1"/>
          </p:cNvSpPr>
          <p:nvPr>
            <p:ph type="body" orient="vert" idx="1"/>
          </p:nvPr>
        </p:nvSpPr>
        <p:spPr>
          <a:xfrm>
            <a:off x="1154954" y="1278468"/>
            <a:ext cx="6247546" cy="4748590"/>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6178E61D-D431-422C-9764-11DAFE33AB63}" type="datetimeFigureOut">
              <a:rPr lang="en-US" smtClean="0"/>
              <a:t>12/14/2022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3" name="Rectangle 12"/>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6D22F896-40B5-4ADD-8801-0D06FADFA095}" type="slidenum">
              <a:rPr lang="en-US" smtClean="0"/>
              <a:pPr/>
              <a:t>‹N°›</a:t>
            </a:fld>
            <a:endParaRPr lang="en-US" dirty="0"/>
          </a:p>
        </p:txBody>
      </p:sp>
    </p:spTree>
    <p:extLst>
      <p:ext uri="{BB962C8B-B14F-4D97-AF65-F5344CB8AC3E}">
        <p14:creationId xmlns:p14="http://schemas.microsoft.com/office/powerpoint/2010/main" val="41376965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Content Placeholder 2"/>
          <p:cNvSpPr>
            <a:spLocks noGrp="1"/>
          </p:cNvSpPr>
          <p:nvPr>
            <p:ph idx="1"/>
          </p:nvPr>
        </p:nvSpPr>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12DE42F4-6EEF-4EF7-8ED4-2208F0F89A08}" type="datetimeFigureOut">
              <a:rPr lang="en-US" smtClean="0"/>
              <a:t>12/14/2022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‹N°›</a:t>
            </a:fld>
            <a:endParaRPr lang="en-US" dirty="0"/>
          </a:p>
        </p:txBody>
      </p:sp>
    </p:spTree>
    <p:extLst>
      <p:ext uri="{BB962C8B-B14F-4D97-AF65-F5344CB8AC3E}">
        <p14:creationId xmlns:p14="http://schemas.microsoft.com/office/powerpoint/2010/main" val="391016292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spTree>
      <p:nvGrpSpPr>
        <p:cNvPr id="1" name=""/>
        <p:cNvGrpSpPr/>
        <p:nvPr/>
      </p:nvGrpSpPr>
      <p:grpSpPr>
        <a:xfrm>
          <a:off x="0" y="0"/>
          <a:ext cx="0" cy="0"/>
          <a:chOff x="0" y="0"/>
          <a:chExt cx="0" cy="0"/>
        </a:xfrm>
      </p:grpSpPr>
      <p:grpSp>
        <p:nvGrpSpPr>
          <p:cNvPr id="13" name="Group 12"/>
          <p:cNvGrpSpPr/>
          <p:nvPr/>
        </p:nvGrpSpPr>
        <p:grpSpPr>
          <a:xfrm>
            <a:off x="0" y="-2373"/>
            <a:ext cx="12192000" cy="6867027"/>
            <a:chOff x="0" y="-2373"/>
            <a:chExt cx="12192000" cy="6867027"/>
          </a:xfrm>
        </p:grpSpPr>
        <p:sp>
          <p:nvSpPr>
            <p:cNvPr id="11" name="Rectangle 10"/>
            <p:cNvSpPr/>
            <p:nvPr/>
          </p:nvSpPr>
          <p:spPr>
            <a:xfrm>
              <a:off x="0" y="0"/>
              <a:ext cx="12192000" cy="6858000"/>
            </a:xfrm>
            <a:prstGeom prst="rect">
              <a:avLst/>
            </a:prstGeom>
            <a:blipFill>
              <a:blip r:embed="rId2">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Rectangle 6"/>
            <p:cNvSpPr/>
            <p:nvPr/>
          </p:nvSpPr>
          <p:spPr>
            <a:xfrm>
              <a:off x="7289800" y="402165"/>
              <a:ext cx="44788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9" name="Freeform 5"/>
            <p:cNvSpPr/>
            <p:nvPr/>
          </p:nvSpPr>
          <p:spPr bwMode="gray">
            <a:xfrm rot="15922489">
              <a:off x="4698352"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Freeform 5"/>
            <p:cNvSpPr/>
            <p:nvPr/>
          </p:nvSpPr>
          <p:spPr bwMode="gray">
            <a:xfrm rot="16200000">
              <a:off x="3787244"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6" y="2677645"/>
            <a:ext cx="4351023" cy="2283824"/>
          </a:xfrm>
        </p:spPr>
        <p:txBody>
          <a:bodyPr anchor="ctr"/>
          <a:lstStyle>
            <a:lvl1pPr algn="l">
              <a:defRPr sz="4000" b="0" cap="none"/>
            </a:lvl1pPr>
          </a:lstStyle>
          <a:p>
            <a:r>
              <a:rPr lang="fr-FR" smtClean="0"/>
              <a:t>Modifiez le style du titre</a:t>
            </a:r>
            <a:endParaRPr lang="en-US" dirty="0"/>
          </a:p>
        </p:txBody>
      </p:sp>
      <p:sp>
        <p:nvSpPr>
          <p:cNvPr id="3" name="Text Placeholder 2"/>
          <p:cNvSpPr>
            <a:spLocks noGrp="1"/>
          </p:cNvSpPr>
          <p:nvPr>
            <p:ph type="body" idx="1"/>
          </p:nvPr>
        </p:nvSpPr>
        <p:spPr>
          <a:xfrm>
            <a:off x="6895558" y="2677644"/>
            <a:ext cx="3755379" cy="2283823"/>
          </a:xfrm>
        </p:spPr>
        <p:txBody>
          <a:bodyPr anchor="ctr"/>
          <a:lstStyle>
            <a:lvl1pPr marL="0" indent="0" algn="l">
              <a:buNone/>
              <a:defRPr sz="2000" cap="all">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30578ACC-22D6-47C1-A373-4FD133E34F3C}" type="datetimeFigureOut">
              <a:rPr lang="en-US" smtClean="0"/>
              <a:t>12/14/2022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5" name="Rectangle 14"/>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6D22F896-40B5-4ADD-8801-0D06FADFA095}" type="slidenum">
              <a:rPr lang="en-US" smtClean="0"/>
              <a:t>‹N°›</a:t>
            </a:fld>
            <a:endParaRPr lang="en-US" dirty="0"/>
          </a:p>
        </p:txBody>
      </p:sp>
    </p:spTree>
    <p:extLst>
      <p:ext uri="{BB962C8B-B14F-4D97-AF65-F5344CB8AC3E}">
        <p14:creationId xmlns:p14="http://schemas.microsoft.com/office/powerpoint/2010/main" val="5155841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Content Placeholder 2"/>
          <p:cNvSpPr>
            <a:spLocks noGrp="1"/>
          </p:cNvSpPr>
          <p:nvPr>
            <p:ph sz="half" idx="1"/>
          </p:nvPr>
        </p:nvSpPr>
        <p:spPr>
          <a:xfrm>
            <a:off x="1154954" y="2603500"/>
            <a:ext cx="4825158" cy="3416301"/>
          </a:xfrm>
        </p:spPr>
        <p:txBody>
          <a:bodyPr>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Content Placeholder 3"/>
          <p:cNvSpPr>
            <a:spLocks noGrp="1"/>
          </p:cNvSpPr>
          <p:nvPr>
            <p:ph sz="half" idx="2"/>
          </p:nvPr>
        </p:nvSpPr>
        <p:spPr>
          <a:xfrm>
            <a:off x="6208712" y="2603500"/>
            <a:ext cx="4825159" cy="3416300"/>
          </a:xfrm>
        </p:spPr>
        <p:txBody>
          <a:bodyPr>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Date Placeholder 4"/>
          <p:cNvSpPr>
            <a:spLocks noGrp="1"/>
          </p:cNvSpPr>
          <p:nvPr>
            <p:ph type="dt" sz="half" idx="10"/>
          </p:nvPr>
        </p:nvSpPr>
        <p:spPr/>
        <p:txBody>
          <a:bodyPr/>
          <a:lstStyle/>
          <a:p>
            <a:fld id="{4E5A6C69-6797-4E8A-BF37-F2C3751466E9}" type="datetimeFigureOut">
              <a:rPr lang="en-US" smtClean="0"/>
              <a:t>12/14/2022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‹N°›</a:t>
            </a:fld>
            <a:endParaRPr lang="en-US" dirty="0"/>
          </a:p>
        </p:txBody>
      </p:sp>
    </p:spTree>
    <p:extLst>
      <p:ext uri="{BB962C8B-B14F-4D97-AF65-F5344CB8AC3E}">
        <p14:creationId xmlns:p14="http://schemas.microsoft.com/office/powerpoint/2010/main" val="18039670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fr-FR" smtClean="0"/>
              <a:t>Modifiez le style du titre</a:t>
            </a:r>
            <a:endParaRPr lang="en-US" dirty="0"/>
          </a:p>
        </p:txBody>
      </p:sp>
      <p:sp>
        <p:nvSpPr>
          <p:cNvPr id="3" name="Text Placeholder 2"/>
          <p:cNvSpPr>
            <a:spLocks noGrp="1"/>
          </p:cNvSpPr>
          <p:nvPr>
            <p:ph type="body" idx="1"/>
          </p:nvPr>
        </p:nvSpPr>
        <p:spPr>
          <a:xfrm>
            <a:off x="1154954" y="2603500"/>
            <a:ext cx="4825157"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Content Placeholder 3"/>
          <p:cNvSpPr>
            <a:spLocks noGrp="1"/>
          </p:cNvSpPr>
          <p:nvPr>
            <p:ph sz="half" idx="2"/>
          </p:nvPr>
        </p:nvSpPr>
        <p:spPr>
          <a:xfrm>
            <a:off x="1154954" y="3179762"/>
            <a:ext cx="4825158" cy="2840039"/>
          </a:xfrm>
        </p:spPr>
        <p:txBody>
          <a:bodyPr>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Text Placeholder 4"/>
          <p:cNvSpPr>
            <a:spLocks noGrp="1"/>
          </p:cNvSpPr>
          <p:nvPr>
            <p:ph type="body" sz="quarter" idx="3"/>
          </p:nvPr>
        </p:nvSpPr>
        <p:spPr>
          <a:xfrm>
            <a:off x="6208712" y="2603500"/>
            <a:ext cx="4825159"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Content Placeholder 5"/>
          <p:cNvSpPr>
            <a:spLocks noGrp="1"/>
          </p:cNvSpPr>
          <p:nvPr>
            <p:ph sz="quarter" idx="4"/>
          </p:nvPr>
        </p:nvSpPr>
        <p:spPr>
          <a:xfrm>
            <a:off x="6208710" y="3179762"/>
            <a:ext cx="4825159" cy="2840039"/>
          </a:xfrm>
        </p:spPr>
        <p:txBody>
          <a:bodyPr>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7" name="Date Placeholder 6"/>
          <p:cNvSpPr>
            <a:spLocks noGrp="1"/>
          </p:cNvSpPr>
          <p:nvPr>
            <p:ph type="dt" sz="half" idx="10"/>
          </p:nvPr>
        </p:nvSpPr>
        <p:spPr/>
        <p:txBody>
          <a:bodyPr/>
          <a:lstStyle/>
          <a:p>
            <a:fld id="{D82014A1-A632-4878-A0D3-F52BA7563730}" type="datetimeFigureOut">
              <a:rPr lang="en-US" smtClean="0"/>
              <a:t>12/14/2022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smtClean="0"/>
              <a:t>‹N°›</a:t>
            </a:fld>
            <a:endParaRPr lang="en-US" dirty="0"/>
          </a:p>
        </p:txBody>
      </p:sp>
    </p:spTree>
    <p:extLst>
      <p:ext uri="{BB962C8B-B14F-4D97-AF65-F5344CB8AC3E}">
        <p14:creationId xmlns:p14="http://schemas.microsoft.com/office/powerpoint/2010/main" val="31798109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Date Placeholder 2"/>
          <p:cNvSpPr>
            <a:spLocks noGrp="1"/>
          </p:cNvSpPr>
          <p:nvPr>
            <p:ph type="dt" sz="half" idx="10"/>
          </p:nvPr>
        </p:nvSpPr>
        <p:spPr/>
        <p:txBody>
          <a:bodyPr/>
          <a:lstStyle/>
          <a:p>
            <a:fld id="{CE99F462-093F-4566-844B-4C71F2739DA5}" type="datetimeFigureOut">
              <a:rPr lang="en-US" smtClean="0"/>
              <a:t>12/14/2022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t>‹N°›</a:t>
            </a:fld>
            <a:endParaRPr lang="en-US" dirty="0"/>
          </a:p>
        </p:txBody>
      </p:sp>
    </p:spTree>
    <p:extLst>
      <p:ext uri="{BB962C8B-B14F-4D97-AF65-F5344CB8AC3E}">
        <p14:creationId xmlns:p14="http://schemas.microsoft.com/office/powerpoint/2010/main" val="192381604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D24A7AC-904D-4781-85BA-7D10C17ED021}" type="datetimeFigureOut">
              <a:rPr lang="en-US" smtClean="0"/>
              <a:t>12/14/2022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7" name="Rectangle 6"/>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4" name="Slide Number Placeholder 3"/>
          <p:cNvSpPr>
            <a:spLocks noGrp="1"/>
          </p:cNvSpPr>
          <p:nvPr>
            <p:ph type="sldNum" sz="quarter" idx="12"/>
          </p:nvPr>
        </p:nvSpPr>
        <p:spPr/>
        <p:txBody>
          <a:bodyPr/>
          <a:lstStyle/>
          <a:p>
            <a:fld id="{6D22F896-40B5-4ADD-8801-0D06FADFA095}" type="slidenum">
              <a:rPr lang="en-US" smtClean="0"/>
              <a:t>‹N°›</a:t>
            </a:fld>
            <a:endParaRPr lang="en-US" dirty="0"/>
          </a:p>
        </p:txBody>
      </p:sp>
    </p:spTree>
    <p:extLst>
      <p:ext uri="{BB962C8B-B14F-4D97-AF65-F5344CB8AC3E}">
        <p14:creationId xmlns:p14="http://schemas.microsoft.com/office/powerpoint/2010/main" val="365761224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spTree>
      <p:nvGrpSpPr>
        <p:cNvPr id="1" name=""/>
        <p:cNvGrpSpPr/>
        <p:nvPr/>
      </p:nvGrpSpPr>
      <p:grpSpPr>
        <a:xfrm>
          <a:off x="0" y="0"/>
          <a:ext cx="0" cy="0"/>
          <a:chOff x="0" y="0"/>
          <a:chExt cx="0" cy="0"/>
        </a:xfrm>
      </p:grpSpPr>
      <p:grpSp>
        <p:nvGrpSpPr>
          <p:cNvPr id="14" name="Group 13"/>
          <p:cNvGrpSpPr/>
          <p:nvPr/>
        </p:nvGrpSpPr>
        <p:grpSpPr>
          <a:xfrm>
            <a:off x="0" y="-2373"/>
            <a:ext cx="12192000" cy="6867027"/>
            <a:chOff x="0" y="-2373"/>
            <a:chExt cx="12192000" cy="6867027"/>
          </a:xfrm>
        </p:grpSpPr>
        <p:sp>
          <p:nvSpPr>
            <p:cNvPr id="12" name="Rectangle 11"/>
            <p:cNvSpPr/>
            <p:nvPr/>
          </p:nvSpPr>
          <p:spPr>
            <a:xfrm>
              <a:off x="0" y="0"/>
              <a:ext cx="12192000" cy="6858000"/>
            </a:xfrm>
            <a:prstGeom prst="rect">
              <a:avLst/>
            </a:prstGeom>
            <a:blipFill>
              <a:blip r:embed="rId2">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6" name="Oval 15"/>
            <p:cNvSpPr/>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8" name="Rectangle 7"/>
            <p:cNvSpPr/>
            <p:nvPr/>
          </p:nvSpPr>
          <p:spPr>
            <a:xfrm>
              <a:off x="5713412" y="402165"/>
              <a:ext cx="6055253"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0" name="Freeform 5"/>
            <p:cNvSpPr/>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9" name="Freeform 5"/>
            <p:cNvSpPr/>
            <p:nvPr/>
          </p:nvSpPr>
          <p:spPr bwMode="gray">
            <a:xfrm rot="16200000">
              <a:off x="2229377"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3"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1295400"/>
            <a:ext cx="2793159" cy="1600200"/>
          </a:xfrm>
        </p:spPr>
        <p:txBody>
          <a:bodyPr anchor="b"/>
          <a:lstStyle>
            <a:lvl1pPr algn="l">
              <a:defRPr sz="2400" b="0"/>
            </a:lvl1pPr>
          </a:lstStyle>
          <a:p>
            <a:r>
              <a:rPr lang="fr-FR" smtClean="0"/>
              <a:t>Modifiez le style du titre</a:t>
            </a:r>
            <a:endParaRPr lang="en-US" dirty="0"/>
          </a:p>
        </p:txBody>
      </p:sp>
      <p:sp>
        <p:nvSpPr>
          <p:cNvPr id="3" name="Content Placeholder 2"/>
          <p:cNvSpPr>
            <a:spLocks noGrp="1"/>
          </p:cNvSpPr>
          <p:nvPr>
            <p:ph idx="1"/>
          </p:nvPr>
        </p:nvSpPr>
        <p:spPr>
          <a:xfrm>
            <a:off x="5781146" y="1447800"/>
            <a:ext cx="5190065" cy="4572000"/>
          </a:xfrm>
        </p:spPr>
        <p:txBody>
          <a:bodyPr anchor="ctr">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Text Placeholder 3"/>
          <p:cNvSpPr>
            <a:spLocks noGrp="1"/>
          </p:cNvSpPr>
          <p:nvPr>
            <p:ph type="body" sz="half" idx="2"/>
          </p:nvPr>
        </p:nvSpPr>
        <p:spPr bwMode="gray">
          <a:xfrm>
            <a:off x="1154955" y="2895600"/>
            <a:ext cx="2793158" cy="3129279"/>
          </a:xfrm>
        </p:spPr>
        <p:txBody>
          <a:bodyPr/>
          <a:lstStyle>
            <a:lvl1pPr marL="0" indent="0">
              <a:buNone/>
              <a:defRPr sz="1400">
                <a:solidFill>
                  <a:schemeClr val="accent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E331444B-B92B-4E27-8C94-BB93EAF5CB18}" type="datetimeFigureOut">
              <a:rPr lang="en-US" smtClean="0"/>
              <a:t>12/14/2022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5" name="Rectangle 14"/>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6D22F896-40B5-4ADD-8801-0D06FADFA095}" type="slidenum">
              <a:rPr lang="en-US" smtClean="0"/>
              <a:t>‹N°›</a:t>
            </a:fld>
            <a:endParaRPr lang="en-US" dirty="0"/>
          </a:p>
        </p:txBody>
      </p:sp>
    </p:spTree>
    <p:extLst>
      <p:ext uri="{BB962C8B-B14F-4D97-AF65-F5344CB8AC3E}">
        <p14:creationId xmlns:p14="http://schemas.microsoft.com/office/powerpoint/2010/main" val="8856750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grpSp>
        <p:nvGrpSpPr>
          <p:cNvPr id="20" name="Group 19"/>
          <p:cNvGrpSpPr/>
          <p:nvPr/>
        </p:nvGrpSpPr>
        <p:grpSpPr>
          <a:xfrm>
            <a:off x="0" y="-2373"/>
            <a:ext cx="12192000" cy="6867027"/>
            <a:chOff x="0" y="-2373"/>
            <a:chExt cx="12192000" cy="6867027"/>
          </a:xfrm>
        </p:grpSpPr>
        <p:sp>
          <p:nvSpPr>
            <p:cNvPr id="12" name="Rectangle 11"/>
            <p:cNvSpPr/>
            <p:nvPr/>
          </p:nvSpPr>
          <p:spPr>
            <a:xfrm>
              <a:off x="0" y="0"/>
              <a:ext cx="12192000" cy="6858000"/>
            </a:xfrm>
            <a:prstGeom prst="rect">
              <a:avLst/>
            </a:prstGeom>
            <a:blipFill>
              <a:blip r:embed="rId2">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8" name="Rectangle 7"/>
            <p:cNvSpPr/>
            <p:nvPr/>
          </p:nvSpPr>
          <p:spPr>
            <a:xfrm>
              <a:off x="6172200" y="402165"/>
              <a:ext cx="55964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9" name="Freeform 5"/>
            <p:cNvSpPr/>
            <p:nvPr/>
          </p:nvSpPr>
          <p:spPr bwMode="gray">
            <a:xfrm rot="16200000">
              <a:off x="32954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0" name="Freeform 5"/>
            <p:cNvSpPr/>
            <p:nvPr/>
          </p:nvSpPr>
          <p:spPr bwMode="gray">
            <a:xfrm rot="15922489">
              <a:off x="4203594"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3"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3907" y="1693332"/>
            <a:ext cx="3860260" cy="1735668"/>
          </a:xfrm>
        </p:spPr>
        <p:txBody>
          <a:bodyPr anchor="b">
            <a:normAutofit/>
          </a:bodyPr>
          <a:lstStyle>
            <a:lvl1pPr algn="l">
              <a:defRPr sz="3600" b="0"/>
            </a:lvl1pPr>
          </a:lstStyle>
          <a:p>
            <a:r>
              <a:rPr lang="fr-FR" smtClean="0"/>
              <a:t>Modifiez le style du titre</a:t>
            </a:r>
            <a:endParaRPr lang="en-US" dirty="0"/>
          </a:p>
        </p:txBody>
      </p:sp>
      <p:sp>
        <p:nvSpPr>
          <p:cNvPr id="3" name="Picture Placeholder 2"/>
          <p:cNvSpPr>
            <a:spLocks noGrp="1" noChangeAspect="1"/>
          </p:cNvSpPr>
          <p:nvPr>
            <p:ph type="pic" idx="1"/>
          </p:nvPr>
        </p:nvSpPr>
        <p:spPr>
          <a:xfrm>
            <a:off x="6547870" y="1143000"/>
            <a:ext cx="3227193"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smtClean="0"/>
              <a:t>Cliquez sur l'icône pour ajouter une image</a:t>
            </a:r>
            <a:endParaRPr lang="en-US" dirty="0"/>
          </a:p>
        </p:txBody>
      </p:sp>
      <p:sp>
        <p:nvSpPr>
          <p:cNvPr id="4" name="Text Placeholder 3"/>
          <p:cNvSpPr>
            <a:spLocks noGrp="1"/>
          </p:cNvSpPr>
          <p:nvPr>
            <p:ph type="body" sz="half" idx="2"/>
          </p:nvPr>
        </p:nvSpPr>
        <p:spPr bwMode="gray">
          <a:xfrm>
            <a:off x="1154955" y="3657600"/>
            <a:ext cx="3859212" cy="1371600"/>
          </a:xfrm>
        </p:spPr>
        <p:txBody>
          <a:bodyPr>
            <a:normAutofit/>
          </a:bodyPr>
          <a:lstStyle>
            <a:lvl1pPr marL="0" indent="0">
              <a:buNone/>
              <a:defRPr sz="1400">
                <a:solidFill>
                  <a:schemeClr val="accent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363EFA5E-FA76-400D-B3DC-F0BA90E6D107}" type="datetimeFigureOut">
              <a:rPr lang="en-US" smtClean="0"/>
              <a:t>12/14/2022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6D22F896-40B5-4ADD-8801-0D06FADFA095}" type="slidenum">
              <a:rPr lang="en-US" smtClean="0"/>
              <a:t>‹N°›</a:t>
            </a:fld>
            <a:endParaRPr lang="en-US" dirty="0"/>
          </a:p>
        </p:txBody>
      </p:sp>
    </p:spTree>
    <p:extLst>
      <p:ext uri="{BB962C8B-B14F-4D97-AF65-F5344CB8AC3E}">
        <p14:creationId xmlns:p14="http://schemas.microsoft.com/office/powerpoint/2010/main" val="30646448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jpe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9" name="Group 8"/>
          <p:cNvGrpSpPr/>
          <p:nvPr/>
        </p:nvGrpSpPr>
        <p:grpSpPr>
          <a:xfrm>
            <a:off x="0" y="-2373"/>
            <a:ext cx="12192000" cy="6867027"/>
            <a:chOff x="0" y="-2373"/>
            <a:chExt cx="12192000" cy="6867027"/>
          </a:xfrm>
        </p:grpSpPr>
        <p:sp>
          <p:nvSpPr>
            <p:cNvPr id="26" name="Rectangle 25"/>
            <p:cNvSpPr/>
            <p:nvPr/>
          </p:nvSpPr>
          <p:spPr>
            <a:xfrm>
              <a:off x="0" y="0"/>
              <a:ext cx="12192000" cy="6858000"/>
            </a:xfrm>
            <a:prstGeom prst="rect">
              <a:avLst/>
            </a:prstGeom>
            <a:blipFill>
              <a:blip r:embed="rId19">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Freeform 5"/>
            <p:cNvSpPr/>
            <p:nvPr/>
          </p:nvSpPr>
          <p:spPr bwMode="gray">
            <a:xfrm rot="21010068">
              <a:off x="8490951" y="17975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20" name="Freeform 5"/>
            <p:cNvSpPr/>
            <p:nvPr/>
          </p:nvSpPr>
          <p:spPr bwMode="gray">
            <a:xfrm>
              <a:off x="459506" y="1866405"/>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21"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Placeholder 1"/>
          <p:cNvSpPr>
            <a:spLocks noGrp="1"/>
          </p:cNvSpPr>
          <p:nvPr>
            <p:ph type="title"/>
          </p:nvPr>
        </p:nvSpPr>
        <p:spPr bwMode="gray">
          <a:xfrm>
            <a:off x="1154953" y="973668"/>
            <a:ext cx="8761413" cy="706964"/>
          </a:xfrm>
          <a:prstGeom prst="rect">
            <a:avLst/>
          </a:prstGeom>
        </p:spPr>
        <p:txBody>
          <a:bodyPr vert="horz" lIns="91440" tIns="45720" rIns="91440" bIns="45720" rtlCol="0" anchor="ctr">
            <a:noAutofit/>
          </a:bodyPr>
          <a:lstStyle/>
          <a:p>
            <a:r>
              <a:rPr lang="fr-FR" smtClean="0"/>
              <a:t>Modifiez le style du titre</a:t>
            </a:r>
            <a:endParaRPr lang="en-US" dirty="0"/>
          </a:p>
        </p:txBody>
      </p:sp>
      <p:sp>
        <p:nvSpPr>
          <p:cNvPr id="3" name="Text Placeholder 2"/>
          <p:cNvSpPr>
            <a:spLocks noGrp="1"/>
          </p:cNvSpPr>
          <p:nvPr>
            <p:ph type="body" idx="1"/>
          </p:nvPr>
        </p:nvSpPr>
        <p:spPr>
          <a:xfrm>
            <a:off x="1154955" y="2603500"/>
            <a:ext cx="8761412" cy="3416300"/>
          </a:xfrm>
          <a:prstGeom prst="rect">
            <a:avLst/>
          </a:prstGeom>
        </p:spPr>
        <p:txBody>
          <a:bodyPr vert="horz" lIns="91440" tIns="45720" rIns="91440" bIns="45720" rtlCol="0">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2"/>
          </p:nvPr>
        </p:nvSpPr>
        <p:spPr>
          <a:xfrm>
            <a:off x="10650938" y="6394061"/>
            <a:ext cx="990599" cy="304799"/>
          </a:xfrm>
          <a:prstGeom prst="rect">
            <a:avLst/>
          </a:prstGeom>
        </p:spPr>
        <p:txBody>
          <a:bodyPr vert="horz" lIns="91440" tIns="45720" rIns="91440" bIns="45720" rtlCol="0" anchor="t"/>
          <a:lstStyle>
            <a:lvl1pPr algn="r">
              <a:defRPr sz="1000" b="1" i="0">
                <a:solidFill>
                  <a:schemeClr val="accent1"/>
                </a:solidFill>
              </a:defRPr>
            </a:lvl1pPr>
          </a:lstStyle>
          <a:p>
            <a:fld id="{9D6E9DEC-419B-4CC5-A080-3B06BD5A8291}" type="datetimeFigureOut">
              <a:rPr lang="en-US" smtClean="0"/>
              <a:t>12/14/2022</a:t>
            </a:fld>
            <a:endParaRPr lang="en-US" dirty="0"/>
          </a:p>
        </p:txBody>
      </p:sp>
      <p:sp>
        <p:nvSpPr>
          <p:cNvPr id="5" name="Footer Placeholder 4"/>
          <p:cNvSpPr>
            <a:spLocks noGrp="1"/>
          </p:cNvSpPr>
          <p:nvPr>
            <p:ph type="ftr" sz="quarter" idx="3"/>
          </p:nvPr>
        </p:nvSpPr>
        <p:spPr>
          <a:xfrm>
            <a:off x="528358" y="6391838"/>
            <a:ext cx="3859795" cy="304801"/>
          </a:xfrm>
          <a:prstGeom prst="rect">
            <a:avLst/>
          </a:prstGeom>
        </p:spPr>
        <p:txBody>
          <a:bodyPr vert="horz" lIns="91440" tIns="45720" rIns="91440" bIns="45720" rtlCol="0" anchor="b"/>
          <a:lstStyle>
            <a:lvl1pPr algn="l">
              <a:defRPr sz="1000" b="1" i="0">
                <a:solidFill>
                  <a:schemeClr val="accent1"/>
                </a:solidFill>
                <a:latin typeface="+mn-lt"/>
              </a:defRPr>
            </a:lvl1pPr>
          </a:lstStyle>
          <a:p>
            <a:endParaRPr lang="en-US" dirty="0"/>
          </a:p>
        </p:txBody>
      </p:sp>
      <p:sp>
        <p:nvSpPr>
          <p:cNvPr id="22" name="Rectangle 21"/>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4"/>
          </p:nvPr>
        </p:nvSpPr>
        <p:spPr>
          <a:xfrm>
            <a:off x="10352540" y="295729"/>
            <a:ext cx="838199" cy="767687"/>
          </a:xfrm>
          <a:prstGeom prst="rect">
            <a:avLst/>
          </a:prstGeom>
        </p:spPr>
        <p:txBody>
          <a:bodyPr vert="horz" lIns="91440" tIns="45720" rIns="91440" bIns="45720" rtlCol="0" anchor="b"/>
          <a:lstStyle>
            <a:lvl1pPr algn="ctr">
              <a:defRPr sz="2800" b="0" i="0">
                <a:solidFill>
                  <a:schemeClr val="bg1"/>
                </a:solidFill>
                <a:latin typeface="+mn-lt"/>
              </a:defRPr>
            </a:lvl1pPr>
          </a:lstStyle>
          <a:p>
            <a:fld id="{6D22F896-40B5-4ADD-8801-0D06FADFA095}" type="slidenum">
              <a:rPr lang="en-US" smtClean="0"/>
              <a:pPr/>
              <a:t>‹N°›</a:t>
            </a:fld>
            <a:endParaRPr lang="en-US" dirty="0"/>
          </a:p>
        </p:txBody>
      </p:sp>
    </p:spTree>
    <p:extLst>
      <p:ext uri="{BB962C8B-B14F-4D97-AF65-F5344CB8AC3E}">
        <p14:creationId xmlns:p14="http://schemas.microsoft.com/office/powerpoint/2010/main" val="2316409667"/>
      </p:ext>
    </p:extLst>
  </p:cSld>
  <p:clrMap bg1="lt1" tx1="dk1" bg2="lt2" tx2="dk2" accent1="accent1" accent2="accent2" accent3="accent3" accent4="accent4" accent5="accent5" accent6="accent6" hlink="hlink" folHlink="folHlink"/>
  <p:sldLayoutIdLst>
    <p:sldLayoutId id="2147483856" r:id="rId1"/>
    <p:sldLayoutId id="2147483857" r:id="rId2"/>
    <p:sldLayoutId id="2147483858" r:id="rId3"/>
    <p:sldLayoutId id="2147483859" r:id="rId4"/>
    <p:sldLayoutId id="2147483860" r:id="rId5"/>
    <p:sldLayoutId id="2147483861" r:id="rId6"/>
    <p:sldLayoutId id="2147483862" r:id="rId7"/>
    <p:sldLayoutId id="2147483863" r:id="rId8"/>
    <p:sldLayoutId id="2147483864" r:id="rId9"/>
    <p:sldLayoutId id="2147483865" r:id="rId10"/>
    <p:sldLayoutId id="2147483866" r:id="rId11"/>
    <p:sldLayoutId id="2147483867" r:id="rId12"/>
    <p:sldLayoutId id="2147483868" r:id="rId13"/>
    <p:sldLayoutId id="2147483869" r:id="rId14"/>
    <p:sldLayoutId id="2147483870" r:id="rId15"/>
    <p:sldLayoutId id="2147483871" r:id="rId16"/>
    <p:sldLayoutId id="2147483872" r:id="rId17"/>
  </p:sldLayoutIdLst>
  <p:hf sldNum="0" hdr="0" ftr="0" dt="0"/>
  <p:txStyles>
    <p:titleStyle>
      <a:lvl1pPr algn="l" defTabSz="457200" rtl="0" eaLnBrk="1" latinLnBrk="0" hangingPunct="1">
        <a:spcBef>
          <a:spcPct val="0"/>
        </a:spcBef>
        <a:buNone/>
        <a:defRPr sz="3600" b="0" i="0" kern="1200">
          <a:solidFill>
            <a:schemeClr val="bg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898015" y="1807164"/>
            <a:ext cx="8144134" cy="1131843"/>
          </a:xfrm>
        </p:spPr>
        <p:style>
          <a:lnRef idx="2">
            <a:schemeClr val="accent1"/>
          </a:lnRef>
          <a:fillRef idx="1">
            <a:schemeClr val="lt1"/>
          </a:fillRef>
          <a:effectRef idx="0">
            <a:schemeClr val="accent1"/>
          </a:effectRef>
          <a:fontRef idx="minor">
            <a:schemeClr val="dk1"/>
          </a:fontRef>
        </p:style>
        <p:txBody>
          <a:bodyPr>
            <a:normAutofit/>
          </a:bodyPr>
          <a:lstStyle/>
          <a:p>
            <a:pPr algn="ctr" rtl="1"/>
            <a:r>
              <a:rPr lang="ar-SA" sz="2800" b="1" dirty="0" smtClean="0"/>
              <a:t>دور </a:t>
            </a:r>
            <a:r>
              <a:rPr lang="ar-SA" sz="2800" b="1" dirty="0"/>
              <a:t>نظام المعلومات التسويقية في صنع القرارات </a:t>
            </a:r>
            <a:r>
              <a:rPr lang="ar-SA" sz="2800" b="1" dirty="0" smtClean="0"/>
              <a:t>التسويقية</a:t>
            </a:r>
            <a:r>
              <a:rPr lang="ar-DZ" sz="2800" b="1" dirty="0" smtClean="0"/>
              <a:t> </a:t>
            </a:r>
            <a:r>
              <a:rPr lang="en-US" sz="2800" dirty="0" smtClean="0"/>
              <a:t/>
            </a:r>
            <a:br>
              <a:rPr lang="en-US" sz="2800" dirty="0" smtClean="0"/>
            </a:br>
            <a:endParaRPr lang="en-US" sz="2800" b="1" dirty="0"/>
          </a:p>
        </p:txBody>
      </p:sp>
      <p:sp>
        <p:nvSpPr>
          <p:cNvPr id="4" name="Rectangle 3"/>
          <p:cNvSpPr/>
          <p:nvPr/>
        </p:nvSpPr>
        <p:spPr>
          <a:xfrm>
            <a:off x="9180866" y="3875314"/>
            <a:ext cx="2461209" cy="129177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2800" b="1" dirty="0" smtClean="0">
                <a:solidFill>
                  <a:schemeClr val="tx1"/>
                </a:solidFill>
              </a:rPr>
              <a:t>محاضرة رقم 12</a:t>
            </a:r>
            <a:endParaRPr lang="ar-DZ" sz="2800" b="1" dirty="0">
              <a:solidFill>
                <a:schemeClr val="tx1"/>
              </a:solidFill>
            </a:endParaRPr>
          </a:p>
        </p:txBody>
      </p:sp>
      <p:sp>
        <p:nvSpPr>
          <p:cNvPr id="5" name="Rectangle à coins arrondis 4"/>
          <p:cNvSpPr/>
          <p:nvPr/>
        </p:nvSpPr>
        <p:spPr>
          <a:xfrm>
            <a:off x="167425" y="154546"/>
            <a:ext cx="11706898" cy="1524129"/>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ar-DZ" sz="4000" b="1" dirty="0">
                <a:solidFill>
                  <a:schemeClr val="tx1"/>
                </a:solidFill>
              </a:rPr>
              <a:t>مقياس: نظــــام المعلـومات التسويـــــقية </a:t>
            </a:r>
          </a:p>
          <a:p>
            <a:pPr algn="ctr" rtl="1"/>
            <a:r>
              <a:rPr lang="ar-DZ" sz="3200" b="1" dirty="0" smtClean="0">
                <a:solidFill>
                  <a:schemeClr val="tx1"/>
                </a:solidFill>
              </a:rPr>
              <a:t>مستوى سنة ثالثة تسويق</a:t>
            </a:r>
            <a:endParaRPr lang="en-US" sz="3200" b="1" dirty="0">
              <a:solidFill>
                <a:schemeClr val="tx1"/>
              </a:solidFill>
            </a:endParaRPr>
          </a:p>
        </p:txBody>
      </p:sp>
      <p:sp>
        <p:nvSpPr>
          <p:cNvPr id="3" name="Rectangle 2"/>
          <p:cNvSpPr/>
          <p:nvPr/>
        </p:nvSpPr>
        <p:spPr>
          <a:xfrm>
            <a:off x="898015" y="3875314"/>
            <a:ext cx="8144133" cy="1291772"/>
          </a:xfrm>
          <a:prstGeom prst="rect">
            <a:avLst/>
          </a:prstGeom>
          <a:gradFill flip="none" rotWithShape="1">
            <a:gsLst>
              <a:gs pos="0">
                <a:schemeClr val="accent3">
                  <a:tint val="66000"/>
                  <a:satMod val="160000"/>
                </a:schemeClr>
              </a:gs>
              <a:gs pos="50000">
                <a:schemeClr val="accent3">
                  <a:tint val="44500"/>
                  <a:satMod val="160000"/>
                </a:schemeClr>
              </a:gs>
              <a:gs pos="100000">
                <a:schemeClr val="accent3">
                  <a:tint val="23500"/>
                  <a:satMod val="160000"/>
                </a:schemeClr>
              </a:gs>
            </a:gsLst>
            <a:lin ang="16200000" scaled="1"/>
            <a:tileRect/>
          </a:gradFill>
        </p:spPr>
        <p:style>
          <a:lnRef idx="3">
            <a:schemeClr val="lt1"/>
          </a:lnRef>
          <a:fillRef idx="1">
            <a:schemeClr val="accent3"/>
          </a:fillRef>
          <a:effectRef idx="1">
            <a:schemeClr val="accent3"/>
          </a:effectRef>
          <a:fontRef idx="minor">
            <a:schemeClr val="lt1"/>
          </a:fontRef>
        </p:style>
        <p:txBody>
          <a:bodyPr rtlCol="0" anchor="ctr"/>
          <a:lstStyle/>
          <a:p>
            <a:pPr algn="ctr" rtl="1"/>
            <a:r>
              <a:rPr lang="ar-SA" sz="2800" b="1" dirty="0">
                <a:solidFill>
                  <a:schemeClr val="tx1"/>
                </a:solidFill>
              </a:rPr>
              <a:t>دور نظام المعلومات التسويقية في </a:t>
            </a:r>
            <a:r>
              <a:rPr lang="ar-SA" sz="2800" b="1" dirty="0" smtClean="0">
                <a:solidFill>
                  <a:schemeClr val="tx1"/>
                </a:solidFill>
              </a:rPr>
              <a:t>صنع </a:t>
            </a:r>
            <a:r>
              <a:rPr lang="ar-SA" sz="2800" b="1" dirty="0">
                <a:solidFill>
                  <a:schemeClr val="tx1"/>
                </a:solidFill>
              </a:rPr>
              <a:t>قرارات المزيج التسويقي</a:t>
            </a:r>
            <a:endParaRPr lang="en-US" sz="2800" b="1" dirty="0">
              <a:solidFill>
                <a:schemeClr val="tx1"/>
              </a:solidFill>
            </a:endParaRPr>
          </a:p>
        </p:txBody>
      </p:sp>
      <p:sp>
        <p:nvSpPr>
          <p:cNvPr id="6" name="Flèche vers le bas 5"/>
          <p:cNvSpPr/>
          <p:nvPr/>
        </p:nvSpPr>
        <p:spPr>
          <a:xfrm>
            <a:off x="3483428" y="2965869"/>
            <a:ext cx="3425372" cy="619159"/>
          </a:xfrm>
          <a:prstGeom prst="downArrow">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US"/>
          </a:p>
        </p:txBody>
      </p:sp>
    </p:spTree>
    <p:extLst>
      <p:ext uri="{BB962C8B-B14F-4D97-AF65-F5344CB8AC3E}">
        <p14:creationId xmlns:p14="http://schemas.microsoft.com/office/powerpoint/2010/main" val="387903338"/>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afterEffect">
                                  <p:stCondLst>
                                    <p:cond delay="25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500"/>
                                        <p:tgtEl>
                                          <p:spTgt spid="2"/>
                                        </p:tgtEl>
                                      </p:cBhvr>
                                    </p:animEffect>
                                    <p:anim calcmode="lin" valueType="num">
                                      <p:cBhvr>
                                        <p:cTn id="8" dur="1500" fill="hold"/>
                                        <p:tgtEl>
                                          <p:spTgt spid="2"/>
                                        </p:tgtEl>
                                        <p:attrNameLst>
                                          <p:attrName>ppt_x</p:attrName>
                                        </p:attrNameLst>
                                      </p:cBhvr>
                                      <p:tavLst>
                                        <p:tav tm="0">
                                          <p:val>
                                            <p:strVal val="#ppt_x"/>
                                          </p:val>
                                        </p:tav>
                                        <p:tav tm="100000">
                                          <p:val>
                                            <p:strVal val="#ppt_x"/>
                                          </p:val>
                                        </p:tav>
                                      </p:tavLst>
                                    </p:anim>
                                    <p:anim calcmode="lin" valueType="num">
                                      <p:cBhvr>
                                        <p:cTn id="9" dur="1500" fill="hold"/>
                                        <p:tgtEl>
                                          <p:spTgt spid="2"/>
                                        </p:tgtEl>
                                        <p:attrNameLst>
                                          <p:attrName>ppt_y</p:attrName>
                                        </p:attrNameLst>
                                      </p:cBhvr>
                                      <p:tavLst>
                                        <p:tav tm="0">
                                          <p:val>
                                            <p:strVal val="#ppt_y+.1"/>
                                          </p:val>
                                        </p:tav>
                                        <p:tav tm="100000">
                                          <p:val>
                                            <p:strVal val="#ppt_y"/>
                                          </p:val>
                                        </p:tav>
                                      </p:tavLst>
                                    </p:anim>
                                  </p:childTnLst>
                                </p:cTn>
                              </p:par>
                              <p:par>
                                <p:cTn id="10" presetID="16" presetClass="entr" presetSubtype="21" fill="hold" grpId="0" nodeType="withEffect">
                                  <p:stCondLst>
                                    <p:cond delay="250"/>
                                  </p:stCondLst>
                                  <p:childTnLst>
                                    <p:set>
                                      <p:cBhvr>
                                        <p:cTn id="11" dur="1" fill="hold">
                                          <p:stCondLst>
                                            <p:cond delay="0"/>
                                          </p:stCondLst>
                                        </p:cTn>
                                        <p:tgtEl>
                                          <p:spTgt spid="4"/>
                                        </p:tgtEl>
                                        <p:attrNameLst>
                                          <p:attrName>style.visibility</p:attrName>
                                        </p:attrNameLst>
                                      </p:cBhvr>
                                      <p:to>
                                        <p:strVal val="visible"/>
                                      </p:to>
                                    </p:set>
                                    <p:animEffect transition="in" filter="barn(inVertical)">
                                      <p:cBhvr>
                                        <p:cTn id="12" dur="500"/>
                                        <p:tgtEl>
                                          <p:spTgt spid="4"/>
                                        </p:tgtEl>
                                      </p:cBhvr>
                                    </p:animEffect>
                                  </p:childTnLst>
                                </p:cTn>
                              </p:par>
                              <p:par>
                                <p:cTn id="13" presetID="2" presetClass="entr" presetSubtype="4" fill="hold" grpId="0" nodeType="withEffect">
                                  <p:stCondLst>
                                    <p:cond delay="250"/>
                                  </p:stCondLst>
                                  <p:childTnLst>
                                    <p:set>
                                      <p:cBhvr>
                                        <p:cTn id="14" dur="1" fill="hold">
                                          <p:stCondLst>
                                            <p:cond delay="0"/>
                                          </p:stCondLst>
                                        </p:cTn>
                                        <p:tgtEl>
                                          <p:spTgt spid="5"/>
                                        </p:tgtEl>
                                        <p:attrNameLst>
                                          <p:attrName>style.visibility</p:attrName>
                                        </p:attrNameLst>
                                      </p:cBhvr>
                                      <p:to>
                                        <p:strVal val="visible"/>
                                      </p:to>
                                    </p:set>
                                    <p:anim calcmode="lin" valueType="num">
                                      <p:cBhvr additive="base">
                                        <p:cTn id="15" dur="250" fill="hold"/>
                                        <p:tgtEl>
                                          <p:spTgt spid="5"/>
                                        </p:tgtEl>
                                        <p:attrNameLst>
                                          <p:attrName>ppt_x</p:attrName>
                                        </p:attrNameLst>
                                      </p:cBhvr>
                                      <p:tavLst>
                                        <p:tav tm="0">
                                          <p:val>
                                            <p:strVal val="#ppt_x"/>
                                          </p:val>
                                        </p:tav>
                                        <p:tav tm="100000">
                                          <p:val>
                                            <p:strVal val="#ppt_x"/>
                                          </p:val>
                                        </p:tav>
                                      </p:tavLst>
                                    </p:anim>
                                    <p:anim calcmode="lin" valueType="num">
                                      <p:cBhvr additive="base">
                                        <p:cTn id="16" dur="25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4" grpId="0" animBg="1"/>
      <p:bldP spid="5" grpId="0" animBg="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18614" y="122830"/>
            <a:ext cx="9430603" cy="750627"/>
          </a:xfrm>
          <a:prstGeom prst="rect">
            <a:avLst/>
          </a:prstGeom>
        </p:spPr>
        <p:style>
          <a:lnRef idx="1">
            <a:schemeClr val="dk1"/>
          </a:lnRef>
          <a:fillRef idx="3">
            <a:schemeClr val="dk1"/>
          </a:fillRef>
          <a:effectRef idx="2">
            <a:schemeClr val="dk1"/>
          </a:effectRef>
          <a:fontRef idx="minor">
            <a:schemeClr val="lt1"/>
          </a:fontRef>
        </p:style>
        <p:txBody>
          <a:bodyPr rtlCol="0" anchor="ctr"/>
          <a:lstStyle/>
          <a:p>
            <a:pPr rtl="1"/>
            <a:r>
              <a:rPr lang="ar-SA" sz="2800" b="1" i="1" dirty="0"/>
              <a:t>الجدول رقم02:</a:t>
            </a:r>
            <a:r>
              <a:rPr lang="fr-FR" sz="2800" b="1" i="1" dirty="0"/>
              <a:t>  </a:t>
            </a:r>
            <a:r>
              <a:rPr lang="ar-SA" sz="2800" b="1" i="1" dirty="0"/>
              <a:t>دور نظام المعلومات التسويقية في صنع قرارات مزيج </a:t>
            </a:r>
            <a:r>
              <a:rPr lang="ar-SA" sz="2800" b="1" i="1" dirty="0" smtClean="0"/>
              <a:t>التسعير</a:t>
            </a:r>
            <a:r>
              <a:rPr lang="fr-FR" sz="2800" b="1" i="1" dirty="0" smtClean="0"/>
              <a:t>.</a:t>
            </a:r>
            <a:endParaRPr lang="en-US" sz="2800" dirty="0"/>
          </a:p>
        </p:txBody>
      </p:sp>
      <p:graphicFrame>
        <p:nvGraphicFramePr>
          <p:cNvPr id="3" name="Tableau 2"/>
          <p:cNvGraphicFramePr>
            <a:graphicFrameLocks noGrp="1"/>
          </p:cNvGraphicFramePr>
          <p:nvPr>
            <p:extLst>
              <p:ext uri="{D42A27DB-BD31-4B8C-83A1-F6EECF244321}">
                <p14:modId xmlns:p14="http://schemas.microsoft.com/office/powerpoint/2010/main" val="706595108"/>
              </p:ext>
            </p:extLst>
          </p:nvPr>
        </p:nvGraphicFramePr>
        <p:xfrm>
          <a:off x="0" y="968994"/>
          <a:ext cx="12037325" cy="5860725"/>
        </p:xfrm>
        <a:graphic>
          <a:graphicData uri="http://schemas.openxmlformats.org/drawingml/2006/table">
            <a:tbl>
              <a:tblPr firstRow="1" bandRow="1">
                <a:tableStyleId>{5C22544A-7EE6-4342-B048-85BDC9FD1C3A}</a:tableStyleId>
              </a:tblPr>
              <a:tblGrid>
                <a:gridCol w="7940999"/>
                <a:gridCol w="4096326"/>
              </a:tblGrid>
              <a:tr h="512400">
                <a:tc>
                  <a:txBody>
                    <a:bodyPr/>
                    <a:lstStyle/>
                    <a:p>
                      <a:pPr algn="ctr" rtl="1">
                        <a:lnSpc>
                          <a:spcPct val="115000"/>
                        </a:lnSpc>
                        <a:spcAft>
                          <a:spcPts val="0"/>
                        </a:spcAft>
                      </a:pPr>
                      <a:r>
                        <a:rPr lang="ar-SA" sz="2400" b="1" dirty="0">
                          <a:solidFill>
                            <a:schemeClr val="tx1"/>
                          </a:solidFill>
                          <a:effectLst/>
                          <a:latin typeface="Arial" panose="020B0604020202020204" pitchFamily="34" charset="0"/>
                          <a:ea typeface="Times New Roman" panose="02020603050405020304" pitchFamily="18" charset="0"/>
                          <a:cs typeface="Arial" panose="020B0604020202020204" pitchFamily="34" charset="0"/>
                        </a:rPr>
                        <a:t>قرارات مزيج التسعيرة </a:t>
                      </a:r>
                      <a:endParaRPr lang="en-US" sz="16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tc>
                <a:tc>
                  <a:txBody>
                    <a:bodyPr/>
                    <a:lstStyle/>
                    <a:p>
                      <a:pPr algn="ctr" rtl="1">
                        <a:lnSpc>
                          <a:spcPct val="115000"/>
                        </a:lnSpc>
                        <a:spcAft>
                          <a:spcPts val="0"/>
                        </a:spcAft>
                      </a:pPr>
                      <a:r>
                        <a:rPr lang="ar-SA" sz="2400" b="1" dirty="0">
                          <a:solidFill>
                            <a:schemeClr val="tx1"/>
                          </a:solidFill>
                          <a:effectLst/>
                          <a:latin typeface="Arial" panose="020B0604020202020204" pitchFamily="34" charset="0"/>
                          <a:ea typeface="Times New Roman" panose="02020603050405020304" pitchFamily="18" charset="0"/>
                          <a:cs typeface="Arial" panose="020B0604020202020204" pitchFamily="34" charset="0"/>
                        </a:rPr>
                        <a:t>دور نظام المعلومات التسويقية</a:t>
                      </a:r>
                      <a:endParaRPr lang="en-US" sz="16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tc>
              </a:tr>
              <a:tr h="3195381">
                <a:tc>
                  <a:txBody>
                    <a:bodyPr/>
                    <a:lstStyle/>
                    <a:p>
                      <a:pPr marL="342900" lvl="0" indent="-342900" algn="r" rtl="1">
                        <a:lnSpc>
                          <a:spcPct val="115000"/>
                        </a:lnSpc>
                        <a:spcAft>
                          <a:spcPts val="0"/>
                        </a:spcAft>
                        <a:buFont typeface="Wingdings" panose="05000000000000000000" pitchFamily="2" charset="2"/>
                        <a:buChar char=""/>
                      </a:pPr>
                      <a:r>
                        <a:rPr lang="ar-SA" sz="2400" dirty="0" smtClean="0">
                          <a:solidFill>
                            <a:schemeClr val="tx1"/>
                          </a:solidFill>
                          <a:effectLst/>
                          <a:latin typeface="Arial" panose="020B0604020202020204" pitchFamily="34" charset="0"/>
                          <a:ea typeface="Times New Roman" panose="02020603050405020304" pitchFamily="18" charset="0"/>
                          <a:cs typeface="+mn-cs"/>
                        </a:rPr>
                        <a:t>معلومات عن التغييرات المحتملة في محددات الطلب على المنتج</a:t>
                      </a:r>
                      <a:r>
                        <a:rPr lang="fr-FR" sz="2400" dirty="0" smtClean="0">
                          <a:solidFill>
                            <a:schemeClr val="tx1"/>
                          </a:solidFill>
                          <a:effectLst/>
                          <a:latin typeface="Arial" panose="020B0604020202020204" pitchFamily="34" charset="0"/>
                          <a:ea typeface="Times New Roman" panose="02020603050405020304" pitchFamily="18" charset="0"/>
                          <a:cs typeface="Arial" panose="020B0604020202020204" pitchFamily="34" charset="0"/>
                        </a:rPr>
                        <a:t>.</a:t>
                      </a:r>
                      <a:endParaRPr lang="en-US" sz="1600" dirty="0" smtClean="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p>
                      <a:pPr marL="342900" lvl="0" indent="-342900" algn="r" rtl="1">
                        <a:lnSpc>
                          <a:spcPct val="115000"/>
                        </a:lnSpc>
                        <a:spcAft>
                          <a:spcPts val="0"/>
                        </a:spcAft>
                        <a:buFont typeface="Wingdings" panose="05000000000000000000" pitchFamily="2" charset="2"/>
                        <a:buChar char=""/>
                      </a:pPr>
                      <a:r>
                        <a:rPr lang="ar-SA" sz="2400" dirty="0" smtClean="0">
                          <a:solidFill>
                            <a:schemeClr val="tx1"/>
                          </a:solidFill>
                          <a:effectLst/>
                          <a:latin typeface="Arial" panose="020B0604020202020204" pitchFamily="34" charset="0"/>
                          <a:ea typeface="Times New Roman" panose="02020603050405020304" pitchFamily="18" charset="0"/>
                          <a:cs typeface="+mn-cs"/>
                        </a:rPr>
                        <a:t>معلومات عن التغييرات المتوقعة في أسعار المدخلات المعتمدة في تصنيع المنتج</a:t>
                      </a:r>
                      <a:r>
                        <a:rPr lang="fr-FR" sz="2400" dirty="0" smtClean="0">
                          <a:solidFill>
                            <a:schemeClr val="tx1"/>
                          </a:solidFill>
                          <a:effectLst/>
                          <a:latin typeface="Arial" panose="020B0604020202020204" pitchFamily="34" charset="0"/>
                          <a:ea typeface="Times New Roman" panose="02020603050405020304" pitchFamily="18" charset="0"/>
                          <a:cs typeface="Arial" panose="020B0604020202020204" pitchFamily="34" charset="0"/>
                        </a:rPr>
                        <a:t>.</a:t>
                      </a:r>
                      <a:endParaRPr lang="en-US" sz="1600" dirty="0" smtClean="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p>
                      <a:pPr marL="342900" lvl="0" indent="-342900" algn="r" rtl="1">
                        <a:lnSpc>
                          <a:spcPct val="115000"/>
                        </a:lnSpc>
                        <a:spcAft>
                          <a:spcPts val="0"/>
                        </a:spcAft>
                        <a:buFont typeface="Wingdings" panose="05000000000000000000" pitchFamily="2" charset="2"/>
                        <a:buChar char=""/>
                      </a:pPr>
                      <a:r>
                        <a:rPr lang="ar-SA" sz="2400" dirty="0" smtClean="0">
                          <a:solidFill>
                            <a:schemeClr val="tx1"/>
                          </a:solidFill>
                          <a:effectLst/>
                          <a:latin typeface="Arial" panose="020B0604020202020204" pitchFamily="34" charset="0"/>
                          <a:ea typeface="Times New Roman" panose="02020603050405020304" pitchFamily="18" charset="0"/>
                          <a:cs typeface="+mn-cs"/>
                        </a:rPr>
                        <a:t>معلومات عن التنبؤ بالسلوك المستقبلي للطلب والتكاليف</a:t>
                      </a:r>
                      <a:r>
                        <a:rPr lang="fr-FR" sz="2400" dirty="0" smtClean="0">
                          <a:solidFill>
                            <a:schemeClr val="tx1"/>
                          </a:solidFill>
                          <a:effectLst/>
                          <a:latin typeface="Arial" panose="020B0604020202020204" pitchFamily="34" charset="0"/>
                          <a:ea typeface="Times New Roman" panose="02020603050405020304" pitchFamily="18" charset="0"/>
                          <a:cs typeface="Arial" panose="020B0604020202020204" pitchFamily="34" charset="0"/>
                        </a:rPr>
                        <a:t>.</a:t>
                      </a:r>
                      <a:endParaRPr lang="en-US" sz="1600" dirty="0" smtClean="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p>
                      <a:pPr marL="342900" lvl="0" indent="-342900" algn="r" rtl="1">
                        <a:lnSpc>
                          <a:spcPct val="115000"/>
                        </a:lnSpc>
                        <a:spcAft>
                          <a:spcPts val="0"/>
                        </a:spcAft>
                        <a:buFont typeface="Wingdings" panose="05000000000000000000" pitchFamily="2" charset="2"/>
                        <a:buChar char=""/>
                      </a:pPr>
                      <a:r>
                        <a:rPr lang="ar-SA" sz="2400" dirty="0" smtClean="0">
                          <a:solidFill>
                            <a:schemeClr val="tx1"/>
                          </a:solidFill>
                          <a:effectLst/>
                          <a:latin typeface="Arial" panose="020B0604020202020204" pitchFamily="34" charset="0"/>
                          <a:ea typeface="Times New Roman" panose="02020603050405020304" pitchFamily="18" charset="0"/>
                          <a:cs typeface="+mn-cs"/>
                        </a:rPr>
                        <a:t>معلومات عن الأهداف البديلة المباشرة لقرار التسعيرة والمتمثلة في اختراق السوق، تحقيق عائد مقبول، القضاء على المنافسة، المحافظة على الحصة السوقية</a:t>
                      </a:r>
                      <a:endParaRPr lang="en-US" sz="1600" dirty="0" smtClean="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p>
                      <a:pPr algn="r" rtl="1">
                        <a:lnSpc>
                          <a:spcPct val="115000"/>
                        </a:lnSpc>
                        <a:spcAft>
                          <a:spcPts val="0"/>
                        </a:spcAft>
                      </a:pPr>
                      <a:endParaRPr lang="en-US" sz="24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tc>
                <a:tc>
                  <a:txBody>
                    <a:bodyPr/>
                    <a:lstStyle/>
                    <a:p>
                      <a:pPr marL="342900" marR="0" lvl="0" indent="-342900" algn="ctr" defTabSz="457200" rtl="1" eaLnBrk="1" fontAlgn="auto" latinLnBrk="0" hangingPunct="1">
                        <a:lnSpc>
                          <a:spcPct val="115000"/>
                        </a:lnSpc>
                        <a:spcBef>
                          <a:spcPts val="0"/>
                        </a:spcBef>
                        <a:spcAft>
                          <a:spcPts val="0"/>
                        </a:spcAft>
                        <a:buClrTx/>
                        <a:buSzTx/>
                        <a:buFont typeface="Wingdings" panose="05000000000000000000" pitchFamily="2" charset="2"/>
                        <a:buChar char=""/>
                        <a:tabLst/>
                        <a:defRPr/>
                      </a:pPr>
                      <a:r>
                        <a:rPr lang="ar-SA" sz="2400" b="1" dirty="0" smtClean="0">
                          <a:solidFill>
                            <a:schemeClr val="tx1"/>
                          </a:solidFill>
                          <a:effectLst/>
                          <a:latin typeface="Arial" panose="020B0604020202020204" pitchFamily="34" charset="0"/>
                          <a:ea typeface="Times New Roman" panose="02020603050405020304" pitchFamily="18" charset="0"/>
                          <a:cs typeface="+mn-cs"/>
                        </a:rPr>
                        <a:t>القرارات الخاصة بتحديد أهداف التسعير</a:t>
                      </a:r>
                      <a:endParaRPr lang="en-US" sz="1600" b="1" dirty="0" smtClean="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p>
                      <a:pPr marL="0" lvl="0" indent="0" algn="r" rtl="1">
                        <a:lnSpc>
                          <a:spcPct val="115000"/>
                        </a:lnSpc>
                        <a:spcAft>
                          <a:spcPts val="0"/>
                        </a:spcAft>
                        <a:buFont typeface="Wingdings" panose="05000000000000000000" pitchFamily="2" charset="2"/>
                        <a:buNone/>
                      </a:pPr>
                      <a:endParaRPr lang="en-US" sz="24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tc>
              </a:tr>
              <a:tr h="1983333">
                <a:tc>
                  <a:txBody>
                    <a:bodyPr/>
                    <a:lstStyle/>
                    <a:p>
                      <a:pPr marL="342900" lvl="0" indent="-342900" algn="r" rtl="1">
                        <a:lnSpc>
                          <a:spcPct val="115000"/>
                        </a:lnSpc>
                        <a:spcAft>
                          <a:spcPts val="0"/>
                        </a:spcAft>
                        <a:buFont typeface="Wingdings" panose="05000000000000000000" pitchFamily="2" charset="2"/>
                        <a:buChar char=""/>
                      </a:pPr>
                      <a:r>
                        <a:rPr lang="ar-SA" sz="2400" dirty="0" smtClean="0">
                          <a:solidFill>
                            <a:schemeClr val="tx1"/>
                          </a:solidFill>
                          <a:effectLst/>
                          <a:latin typeface="Arial" panose="020B0604020202020204" pitchFamily="34" charset="0"/>
                          <a:ea typeface="Times New Roman" panose="02020603050405020304" pitchFamily="18" charset="0"/>
                          <a:cs typeface="+mn-cs"/>
                        </a:rPr>
                        <a:t>معلومات عن مستويات التكاليف والأرباح</a:t>
                      </a:r>
                      <a:r>
                        <a:rPr lang="fr-FR" sz="2400" dirty="0" smtClean="0">
                          <a:solidFill>
                            <a:schemeClr val="tx1"/>
                          </a:solidFill>
                          <a:effectLst/>
                          <a:latin typeface="Arial" panose="020B0604020202020204" pitchFamily="34" charset="0"/>
                          <a:ea typeface="Times New Roman" panose="02020603050405020304" pitchFamily="18" charset="0"/>
                          <a:cs typeface="Arial" panose="020B0604020202020204" pitchFamily="34" charset="0"/>
                        </a:rPr>
                        <a:t> .</a:t>
                      </a:r>
                      <a:endParaRPr lang="en-US" sz="1600" dirty="0" smtClean="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p>
                      <a:pPr marL="342900" lvl="0" indent="-342900" algn="r" rtl="1">
                        <a:lnSpc>
                          <a:spcPct val="115000"/>
                        </a:lnSpc>
                        <a:spcAft>
                          <a:spcPts val="0"/>
                        </a:spcAft>
                        <a:buFont typeface="Wingdings" panose="05000000000000000000" pitchFamily="2" charset="2"/>
                        <a:buChar char=""/>
                      </a:pPr>
                      <a:r>
                        <a:rPr lang="ar-SA" sz="2400" dirty="0" smtClean="0">
                          <a:solidFill>
                            <a:schemeClr val="tx1"/>
                          </a:solidFill>
                          <a:effectLst/>
                          <a:latin typeface="Arial" panose="020B0604020202020204" pitchFamily="34" charset="0"/>
                          <a:ea typeface="Times New Roman" panose="02020603050405020304" pitchFamily="18" charset="0"/>
                          <a:cs typeface="+mn-cs"/>
                        </a:rPr>
                        <a:t>معلومات عن أثر السعر على رأس المال العامل</a:t>
                      </a:r>
                      <a:r>
                        <a:rPr lang="fr-FR" sz="2400" dirty="0" smtClean="0">
                          <a:solidFill>
                            <a:schemeClr val="tx1"/>
                          </a:solidFill>
                          <a:effectLst/>
                          <a:latin typeface="Arial" panose="020B0604020202020204" pitchFamily="34" charset="0"/>
                          <a:ea typeface="Times New Roman" panose="02020603050405020304" pitchFamily="18" charset="0"/>
                          <a:cs typeface="Arial" panose="020B0604020202020204" pitchFamily="34" charset="0"/>
                        </a:rPr>
                        <a:t>.</a:t>
                      </a:r>
                      <a:endParaRPr lang="en-US" sz="1600" dirty="0" smtClean="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p>
                      <a:pPr marL="342900" lvl="0" indent="-342900" algn="r" rtl="1">
                        <a:lnSpc>
                          <a:spcPct val="115000"/>
                        </a:lnSpc>
                        <a:spcAft>
                          <a:spcPts val="0"/>
                        </a:spcAft>
                        <a:buFont typeface="Wingdings" panose="05000000000000000000" pitchFamily="2" charset="2"/>
                        <a:buChar char=""/>
                      </a:pPr>
                      <a:r>
                        <a:rPr lang="ar-SA" sz="2400" dirty="0" smtClean="0">
                          <a:solidFill>
                            <a:schemeClr val="tx1"/>
                          </a:solidFill>
                          <a:effectLst/>
                          <a:latin typeface="Arial" panose="020B0604020202020204" pitchFamily="34" charset="0"/>
                          <a:ea typeface="Times New Roman" panose="02020603050405020304" pitchFamily="18" charset="0"/>
                          <a:cs typeface="+mn-cs"/>
                        </a:rPr>
                        <a:t>معلومات عن القدرة الشرائية للمستهلكين</a:t>
                      </a:r>
                      <a:r>
                        <a:rPr lang="ar-DZ" sz="2400" dirty="0" smtClean="0">
                          <a:solidFill>
                            <a:schemeClr val="tx1"/>
                          </a:solidFill>
                          <a:effectLst/>
                          <a:latin typeface="Arial" panose="020B0604020202020204" pitchFamily="34" charset="0"/>
                          <a:ea typeface="Times New Roman" panose="02020603050405020304" pitchFamily="18" charset="0"/>
                          <a:cs typeface="+mn-cs"/>
                        </a:rPr>
                        <a:t>.</a:t>
                      </a:r>
                      <a:endParaRPr lang="en-US" sz="1600" dirty="0" smtClean="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p>
                      <a:pPr algn="r" rtl="1">
                        <a:lnSpc>
                          <a:spcPct val="115000"/>
                        </a:lnSpc>
                        <a:spcAft>
                          <a:spcPts val="0"/>
                        </a:spcAft>
                      </a:pPr>
                      <a:endParaRPr lang="en-US" sz="24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tc>
                <a:tc>
                  <a:txBody>
                    <a:bodyPr/>
                    <a:lstStyle/>
                    <a:p>
                      <a:pPr marL="342900" marR="0" lvl="0" indent="-342900" algn="ctr" defTabSz="457200" rtl="1" eaLnBrk="1" fontAlgn="auto" latinLnBrk="0" hangingPunct="1">
                        <a:lnSpc>
                          <a:spcPct val="115000"/>
                        </a:lnSpc>
                        <a:spcBef>
                          <a:spcPts val="0"/>
                        </a:spcBef>
                        <a:spcAft>
                          <a:spcPts val="0"/>
                        </a:spcAft>
                        <a:buClrTx/>
                        <a:buSzTx/>
                        <a:buFont typeface="Wingdings" panose="05000000000000000000" pitchFamily="2" charset="2"/>
                        <a:buChar char=""/>
                        <a:tabLst/>
                        <a:defRPr/>
                      </a:pPr>
                      <a:r>
                        <a:rPr lang="ar-SA" sz="2400" b="1" dirty="0" smtClean="0">
                          <a:solidFill>
                            <a:schemeClr val="tx1"/>
                          </a:solidFill>
                          <a:effectLst/>
                          <a:latin typeface="Arial" panose="020B0604020202020204" pitchFamily="34" charset="0"/>
                          <a:ea typeface="Times New Roman" panose="02020603050405020304" pitchFamily="18" charset="0"/>
                          <a:cs typeface="+mn-cs"/>
                        </a:rPr>
                        <a:t>القرارات الخاصة بتحديد طريقة التسعير</a:t>
                      </a:r>
                      <a:endParaRPr lang="en-US" sz="1600" b="1" dirty="0" smtClean="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p>
                      <a:pPr marL="0" lvl="0" indent="0" algn="r" rtl="1">
                        <a:lnSpc>
                          <a:spcPct val="115000"/>
                        </a:lnSpc>
                        <a:spcAft>
                          <a:spcPts val="0"/>
                        </a:spcAft>
                        <a:buFont typeface="Wingdings" panose="05000000000000000000" pitchFamily="2" charset="2"/>
                        <a:buNone/>
                      </a:pPr>
                      <a:endParaRPr lang="en-US" sz="24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tc>
              </a:tr>
            </a:tbl>
          </a:graphicData>
        </a:graphic>
      </p:graphicFrame>
      <p:sp>
        <p:nvSpPr>
          <p:cNvPr id="4" name="Rectangle 3"/>
          <p:cNvSpPr/>
          <p:nvPr/>
        </p:nvSpPr>
        <p:spPr>
          <a:xfrm>
            <a:off x="10568535" y="89685"/>
            <a:ext cx="1407886" cy="78377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b="1" dirty="0">
                <a:solidFill>
                  <a:schemeClr val="tx1"/>
                </a:solidFill>
              </a:rPr>
              <a:t>محاضرة رقم </a:t>
            </a:r>
            <a:r>
              <a:rPr lang="ar-DZ" b="1" dirty="0" smtClean="0">
                <a:solidFill>
                  <a:schemeClr val="tx1"/>
                </a:solidFill>
              </a:rPr>
              <a:t>12</a:t>
            </a:r>
            <a:endParaRPr lang="ar-DZ" b="1" dirty="0">
              <a:solidFill>
                <a:schemeClr val="tx1"/>
              </a:solidFill>
            </a:endParaRPr>
          </a:p>
        </p:txBody>
      </p:sp>
    </p:spTree>
    <p:extLst>
      <p:ext uri="{BB962C8B-B14F-4D97-AF65-F5344CB8AC3E}">
        <p14:creationId xmlns:p14="http://schemas.microsoft.com/office/powerpoint/2010/main" val="103922501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00501" y="272955"/>
            <a:ext cx="9430603" cy="750627"/>
          </a:xfrm>
          <a:prstGeom prst="rect">
            <a:avLst/>
          </a:prstGeom>
        </p:spPr>
        <p:style>
          <a:lnRef idx="1">
            <a:schemeClr val="dk1"/>
          </a:lnRef>
          <a:fillRef idx="3">
            <a:schemeClr val="dk1"/>
          </a:fillRef>
          <a:effectRef idx="2">
            <a:schemeClr val="dk1"/>
          </a:effectRef>
          <a:fontRef idx="minor">
            <a:schemeClr val="lt1"/>
          </a:fontRef>
        </p:style>
        <p:txBody>
          <a:bodyPr rtlCol="0" anchor="ctr"/>
          <a:lstStyle/>
          <a:p>
            <a:pPr rtl="1"/>
            <a:r>
              <a:rPr lang="ar-SA" sz="2800" b="1" i="1" dirty="0"/>
              <a:t>الجدول رقم02:</a:t>
            </a:r>
            <a:r>
              <a:rPr lang="fr-FR" sz="2800" b="1" i="1" dirty="0"/>
              <a:t>  </a:t>
            </a:r>
            <a:r>
              <a:rPr lang="ar-SA" sz="2800" b="1" i="1" dirty="0"/>
              <a:t>دور نظام المعلومات التسويقية في صنع قرارات مزيج التسعير</a:t>
            </a:r>
            <a:r>
              <a:rPr lang="fr-FR" sz="2800" b="1" i="1" dirty="0"/>
              <a:t>.</a:t>
            </a:r>
            <a:endParaRPr lang="en-US" sz="2800" dirty="0"/>
          </a:p>
        </p:txBody>
      </p:sp>
      <p:graphicFrame>
        <p:nvGraphicFramePr>
          <p:cNvPr id="3" name="Tableau 2"/>
          <p:cNvGraphicFramePr>
            <a:graphicFrameLocks noGrp="1"/>
          </p:cNvGraphicFramePr>
          <p:nvPr>
            <p:extLst>
              <p:ext uri="{D42A27DB-BD31-4B8C-83A1-F6EECF244321}">
                <p14:modId xmlns:p14="http://schemas.microsoft.com/office/powerpoint/2010/main" val="1305815104"/>
              </p:ext>
            </p:extLst>
          </p:nvPr>
        </p:nvGraphicFramePr>
        <p:xfrm>
          <a:off x="464024" y="1269241"/>
          <a:ext cx="10931857" cy="4053385"/>
        </p:xfrm>
        <a:graphic>
          <a:graphicData uri="http://schemas.openxmlformats.org/drawingml/2006/table">
            <a:tbl>
              <a:tblPr firstRow="1" bandRow="1">
                <a:tableStyleId>{5C22544A-7EE6-4342-B048-85BDC9FD1C3A}</a:tableStyleId>
              </a:tblPr>
              <a:tblGrid>
                <a:gridCol w="6619356"/>
                <a:gridCol w="4312501"/>
              </a:tblGrid>
              <a:tr h="4053385">
                <a:tc>
                  <a:txBody>
                    <a:bodyPr/>
                    <a:lstStyle/>
                    <a:p>
                      <a:pPr marL="342900" lvl="0" indent="-342900" algn="r" rtl="1">
                        <a:lnSpc>
                          <a:spcPct val="150000"/>
                        </a:lnSpc>
                        <a:spcAft>
                          <a:spcPts val="0"/>
                        </a:spcAft>
                        <a:buFont typeface="Wingdings" panose="05000000000000000000" pitchFamily="2" charset="2"/>
                        <a:buChar char=""/>
                      </a:pPr>
                      <a:r>
                        <a:rPr lang="ar-SA" sz="2800" dirty="0" smtClean="0">
                          <a:solidFill>
                            <a:schemeClr val="tx1"/>
                          </a:solidFill>
                          <a:effectLst/>
                          <a:latin typeface="Calibri" panose="020F0502020204030204" pitchFamily="34" charset="0"/>
                          <a:ea typeface="Times New Roman" panose="02020603050405020304" pitchFamily="18" charset="0"/>
                          <a:cs typeface="Traditional Arabic" panose="02020603050405020304" pitchFamily="18" charset="-78"/>
                        </a:rPr>
                        <a:t>معلومات عن أثر الخصم على نمو المبيعات</a:t>
                      </a:r>
                      <a:endParaRPr lang="en-US" sz="1800" dirty="0" smtClean="0">
                        <a:solidFill>
                          <a:schemeClr val="tx1"/>
                        </a:solidFill>
                        <a:effectLst/>
                        <a:latin typeface="Calibri" panose="020F0502020204030204" pitchFamily="34" charset="0"/>
                        <a:ea typeface="Times New Roman" panose="02020603050405020304" pitchFamily="18" charset="0"/>
                        <a:cs typeface="Arial" panose="020B0604020202020204" pitchFamily="34" charset="0"/>
                      </a:endParaRPr>
                    </a:p>
                    <a:p>
                      <a:pPr marL="342900" lvl="0" indent="-342900" algn="r" rtl="1">
                        <a:lnSpc>
                          <a:spcPct val="150000"/>
                        </a:lnSpc>
                        <a:spcAft>
                          <a:spcPts val="0"/>
                        </a:spcAft>
                        <a:buFont typeface="Wingdings" panose="05000000000000000000" pitchFamily="2" charset="2"/>
                        <a:buChar char=""/>
                      </a:pPr>
                      <a:r>
                        <a:rPr lang="ar-SA" sz="2800" dirty="0" smtClean="0">
                          <a:solidFill>
                            <a:schemeClr val="tx1"/>
                          </a:solidFill>
                          <a:effectLst/>
                          <a:latin typeface="Calibri" panose="020F0502020204030204" pitchFamily="34" charset="0"/>
                          <a:ea typeface="Times New Roman" panose="02020603050405020304" pitchFamily="18" charset="0"/>
                          <a:cs typeface="Traditional Arabic" panose="02020603050405020304" pitchFamily="18" charset="-78"/>
                        </a:rPr>
                        <a:t>معلومات عن أثر الخصم على نمو الأرباح في الأجل الطويل</a:t>
                      </a:r>
                      <a:endParaRPr lang="en-US" sz="1800" dirty="0" smtClean="0">
                        <a:solidFill>
                          <a:schemeClr val="tx1"/>
                        </a:solidFill>
                        <a:effectLst/>
                        <a:latin typeface="Calibri" panose="020F0502020204030204" pitchFamily="34" charset="0"/>
                        <a:ea typeface="Times New Roman" panose="02020603050405020304" pitchFamily="18" charset="0"/>
                        <a:cs typeface="Arial" panose="020B0604020202020204" pitchFamily="34" charset="0"/>
                      </a:endParaRPr>
                    </a:p>
                    <a:p>
                      <a:pPr marL="342900" lvl="0" indent="-342900" algn="r" rtl="1">
                        <a:lnSpc>
                          <a:spcPct val="150000"/>
                        </a:lnSpc>
                        <a:spcAft>
                          <a:spcPts val="0"/>
                        </a:spcAft>
                        <a:buFont typeface="Wingdings" panose="05000000000000000000" pitchFamily="2" charset="2"/>
                        <a:buChar char=""/>
                      </a:pPr>
                      <a:r>
                        <a:rPr lang="ar-SA" sz="2800" dirty="0" smtClean="0">
                          <a:solidFill>
                            <a:schemeClr val="tx1"/>
                          </a:solidFill>
                          <a:effectLst/>
                          <a:latin typeface="Calibri" panose="020F0502020204030204" pitchFamily="34" charset="0"/>
                          <a:ea typeface="Times New Roman" panose="02020603050405020304" pitchFamily="18" charset="0"/>
                          <a:cs typeface="Traditional Arabic" panose="02020603050405020304" pitchFamily="18" charset="-78"/>
                        </a:rPr>
                        <a:t>معلومات عن أنواع ونسب الخصم الممنوحة من قبل المنافسين</a:t>
                      </a:r>
                      <a:endParaRPr lang="en-US" sz="1800" dirty="0" smtClean="0">
                        <a:solidFill>
                          <a:schemeClr val="tx1"/>
                        </a:solidFill>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a:solidFill>
                      <a:schemeClr val="accent1">
                        <a:lumMod val="20000"/>
                        <a:lumOff val="80000"/>
                      </a:schemeClr>
                    </a:solidFill>
                  </a:tcPr>
                </a:tc>
                <a:tc>
                  <a:txBody>
                    <a:bodyPr/>
                    <a:lstStyle/>
                    <a:p>
                      <a:pPr marL="342900" marR="0" lvl="0" indent="-342900" algn="r" defTabSz="457200" rtl="1" eaLnBrk="1" fontAlgn="auto" latinLnBrk="0" hangingPunct="1">
                        <a:lnSpc>
                          <a:spcPct val="150000"/>
                        </a:lnSpc>
                        <a:spcBef>
                          <a:spcPts val="0"/>
                        </a:spcBef>
                        <a:spcAft>
                          <a:spcPts val="0"/>
                        </a:spcAft>
                        <a:buClrTx/>
                        <a:buSzTx/>
                        <a:buFont typeface="Wingdings" panose="05000000000000000000" pitchFamily="2" charset="2"/>
                        <a:buChar char=""/>
                        <a:tabLst/>
                        <a:defRPr/>
                      </a:pPr>
                      <a:r>
                        <a:rPr lang="ar-SA" sz="2800" b="1" kern="1200" dirty="0" smtClean="0">
                          <a:solidFill>
                            <a:schemeClr val="tx1"/>
                          </a:solidFill>
                          <a:effectLst/>
                          <a:latin typeface="Calibri" panose="020F0502020204030204" pitchFamily="34" charset="0"/>
                          <a:ea typeface="Times New Roman" panose="02020603050405020304" pitchFamily="18" charset="0"/>
                          <a:cs typeface="Traditional Arabic" panose="02020603050405020304" pitchFamily="18" charset="-78"/>
                        </a:rPr>
                        <a:t>القرارات الخاصة بأنواع ونسب الخصم</a:t>
                      </a:r>
                      <a:endParaRPr lang="en-US" sz="2800" b="1" kern="1200" dirty="0" smtClean="0">
                        <a:solidFill>
                          <a:schemeClr val="tx1"/>
                        </a:solidFill>
                        <a:effectLst/>
                        <a:latin typeface="Calibri" panose="020F0502020204030204" pitchFamily="34" charset="0"/>
                        <a:ea typeface="Times New Roman" panose="02020603050405020304" pitchFamily="18" charset="0"/>
                        <a:cs typeface="Traditional Arabic" panose="02020603050405020304" pitchFamily="18" charset="-78"/>
                      </a:endParaRPr>
                    </a:p>
                    <a:p>
                      <a:pPr marL="0" lvl="0" indent="0" algn="r" rtl="1">
                        <a:lnSpc>
                          <a:spcPct val="150000"/>
                        </a:lnSpc>
                        <a:spcAft>
                          <a:spcPts val="0"/>
                        </a:spcAft>
                        <a:buFont typeface="Wingdings" panose="05000000000000000000" pitchFamily="2" charset="2"/>
                        <a:buNone/>
                      </a:pPr>
                      <a:endParaRPr lang="en-US" sz="1800" dirty="0">
                        <a:solidFill>
                          <a:schemeClr val="tx1"/>
                        </a:solidFill>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a:solidFill>
                      <a:schemeClr val="accent1">
                        <a:lumMod val="20000"/>
                        <a:lumOff val="80000"/>
                      </a:schemeClr>
                    </a:solidFill>
                  </a:tcPr>
                </a:tc>
              </a:tr>
            </a:tbl>
          </a:graphicData>
        </a:graphic>
      </p:graphicFrame>
      <p:sp>
        <p:nvSpPr>
          <p:cNvPr id="4" name="Rectangle 3"/>
          <p:cNvSpPr/>
          <p:nvPr/>
        </p:nvSpPr>
        <p:spPr>
          <a:xfrm>
            <a:off x="10568535" y="89685"/>
            <a:ext cx="1407886" cy="78377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b="1" dirty="0">
                <a:solidFill>
                  <a:schemeClr val="tx1"/>
                </a:solidFill>
              </a:rPr>
              <a:t>محاضرة رقم </a:t>
            </a:r>
            <a:r>
              <a:rPr lang="ar-DZ" b="1" dirty="0" smtClean="0">
                <a:solidFill>
                  <a:schemeClr val="tx1"/>
                </a:solidFill>
              </a:rPr>
              <a:t>12</a:t>
            </a:r>
            <a:endParaRPr lang="ar-DZ" b="1" dirty="0">
              <a:solidFill>
                <a:schemeClr val="tx1"/>
              </a:solidFill>
            </a:endParaRPr>
          </a:p>
        </p:txBody>
      </p:sp>
    </p:spTree>
    <p:extLst>
      <p:ext uri="{BB962C8B-B14F-4D97-AF65-F5344CB8AC3E}">
        <p14:creationId xmlns:p14="http://schemas.microsoft.com/office/powerpoint/2010/main" val="5976142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à coins arrondis 1"/>
          <p:cNvSpPr/>
          <p:nvPr/>
        </p:nvSpPr>
        <p:spPr>
          <a:xfrm>
            <a:off x="600501" y="1760561"/>
            <a:ext cx="10003807" cy="4858603"/>
          </a:xfrm>
          <a:prstGeom prst="roundRect">
            <a:avLst/>
          </a:prstGeom>
        </p:spPr>
        <p:style>
          <a:lnRef idx="1">
            <a:schemeClr val="accent5"/>
          </a:lnRef>
          <a:fillRef idx="2">
            <a:schemeClr val="accent5"/>
          </a:fillRef>
          <a:effectRef idx="1">
            <a:schemeClr val="accent5"/>
          </a:effectRef>
          <a:fontRef idx="minor">
            <a:schemeClr val="dk1"/>
          </a:fontRef>
        </p:style>
        <p:txBody>
          <a:bodyPr rtlCol="0" anchor="ctr"/>
          <a:lstStyle/>
          <a:p>
            <a:pPr lvl="0" algn="ctr" rtl="1">
              <a:lnSpc>
                <a:spcPct val="150000"/>
              </a:lnSpc>
            </a:pPr>
            <a:r>
              <a:rPr lang="ar-SA" sz="2800" dirty="0" smtClean="0"/>
              <a:t>تعتمد </a:t>
            </a:r>
            <a:r>
              <a:rPr lang="ar-SA" sz="2800" dirty="0"/>
              <a:t>استمرارية المنظمة علي قدرتها علي التواصل مع الجهات ذات العلاقة في البيئة المحيطة بها والمتمثلة </a:t>
            </a:r>
            <a:r>
              <a:rPr lang="ar-SA" sz="2800" dirty="0" smtClean="0"/>
              <a:t>بالمستهلكين</a:t>
            </a:r>
            <a:r>
              <a:rPr lang="ar-DZ" sz="2800" dirty="0"/>
              <a:t>،</a:t>
            </a:r>
            <a:r>
              <a:rPr lang="ar-SA" sz="2800" dirty="0" smtClean="0"/>
              <a:t> الموزعين</a:t>
            </a:r>
            <a:r>
              <a:rPr lang="ar-DZ" sz="2800" dirty="0" smtClean="0"/>
              <a:t>،</a:t>
            </a:r>
            <a:r>
              <a:rPr lang="ar-SA" sz="2800" dirty="0" smtClean="0"/>
              <a:t> المجهزين</a:t>
            </a:r>
            <a:r>
              <a:rPr lang="ar-DZ" sz="2800" dirty="0" smtClean="0"/>
              <a:t>،</a:t>
            </a:r>
            <a:r>
              <a:rPr lang="ar-SA" sz="2800" dirty="0" smtClean="0"/>
              <a:t> </a:t>
            </a:r>
            <a:r>
              <a:rPr lang="ar-SA" sz="2800" dirty="0"/>
              <a:t>شركات </a:t>
            </a:r>
            <a:r>
              <a:rPr lang="ar-SA" sz="2800" dirty="0" smtClean="0"/>
              <a:t>التامين</a:t>
            </a:r>
            <a:r>
              <a:rPr lang="ar-DZ" sz="2800" dirty="0" smtClean="0"/>
              <a:t>،</a:t>
            </a:r>
            <a:r>
              <a:rPr lang="ar-SA" sz="2800" dirty="0" smtClean="0"/>
              <a:t> </a:t>
            </a:r>
            <a:r>
              <a:rPr lang="ar-SA" sz="2800" dirty="0"/>
              <a:t>المؤسسات </a:t>
            </a:r>
            <a:r>
              <a:rPr lang="ar-SA" sz="2800" dirty="0" smtClean="0"/>
              <a:t>الحكومية</a:t>
            </a:r>
            <a:r>
              <a:rPr lang="ar-DZ" sz="2800" dirty="0" smtClean="0"/>
              <a:t>،</a:t>
            </a:r>
            <a:r>
              <a:rPr lang="ar-SA" sz="2800" dirty="0" smtClean="0"/>
              <a:t> </a:t>
            </a:r>
            <a:r>
              <a:rPr lang="ar-SA" sz="2800" dirty="0"/>
              <a:t>المنظمات </a:t>
            </a:r>
            <a:r>
              <a:rPr lang="ar-SA" sz="2800" dirty="0" smtClean="0"/>
              <a:t>المنافسة</a:t>
            </a:r>
            <a:r>
              <a:rPr lang="ar-DZ" sz="2800" dirty="0" smtClean="0"/>
              <a:t>، </a:t>
            </a:r>
            <a:r>
              <a:rPr lang="ar-SA" sz="2800" dirty="0" smtClean="0"/>
              <a:t>أفراد المجتمع</a:t>
            </a:r>
            <a:r>
              <a:rPr lang="ar-DZ" sz="2800" dirty="0" smtClean="0"/>
              <a:t>،</a:t>
            </a:r>
            <a:r>
              <a:rPr lang="ar-SA" sz="2800" dirty="0" smtClean="0"/>
              <a:t> </a:t>
            </a:r>
            <a:r>
              <a:rPr lang="ar-SA" sz="2800" dirty="0"/>
              <a:t>ولأجل تعزيز مثل هذه العلاقة تقتضي الضرورة صنع عدة قرارات مهمة تقع في إطار الجهود الترويجية التي </a:t>
            </a:r>
            <a:r>
              <a:rPr lang="ar-SA" sz="2800" dirty="0" smtClean="0"/>
              <a:t>تشمل</a:t>
            </a:r>
            <a:r>
              <a:rPr lang="ar-DZ" sz="2800" dirty="0" smtClean="0"/>
              <a:t> </a:t>
            </a:r>
            <a:r>
              <a:rPr lang="ar-SA" sz="2800" dirty="0" smtClean="0"/>
              <a:t>( الإعلان</a:t>
            </a:r>
            <a:r>
              <a:rPr lang="ar-DZ" sz="2800" dirty="0" smtClean="0"/>
              <a:t>، </a:t>
            </a:r>
            <a:r>
              <a:rPr lang="ar-SA" sz="2800" dirty="0" smtClean="0"/>
              <a:t>البيع الشخصي</a:t>
            </a:r>
            <a:r>
              <a:rPr lang="ar-DZ" sz="2800" dirty="0" smtClean="0"/>
              <a:t>، </a:t>
            </a:r>
            <a:r>
              <a:rPr lang="ar-SA" sz="2800" dirty="0" smtClean="0"/>
              <a:t>تنشيط المبيعات</a:t>
            </a:r>
            <a:r>
              <a:rPr lang="ar-DZ" sz="2800" dirty="0" smtClean="0"/>
              <a:t>، </a:t>
            </a:r>
            <a:r>
              <a:rPr lang="ar-SA" sz="2800" dirty="0" smtClean="0"/>
              <a:t>العلاقات العامة)</a:t>
            </a:r>
            <a:r>
              <a:rPr lang="ar-DZ" sz="2800" dirty="0" smtClean="0"/>
              <a:t>، </a:t>
            </a:r>
            <a:r>
              <a:rPr lang="ar-SA" sz="2800" dirty="0" smtClean="0"/>
              <a:t>الذي </a:t>
            </a:r>
            <a:r>
              <a:rPr lang="ar-SA" sz="2800" dirty="0"/>
              <a:t>يستلزم توفير المعلومات الضرورية من خلال نظام المعلومات التسويقية ودورها من خلال الجدول التالي :</a:t>
            </a:r>
            <a:endParaRPr lang="en-US" sz="2800" dirty="0"/>
          </a:p>
        </p:txBody>
      </p:sp>
      <p:sp>
        <p:nvSpPr>
          <p:cNvPr id="3" name="Organigramme : Alternative 2"/>
          <p:cNvSpPr/>
          <p:nvPr/>
        </p:nvSpPr>
        <p:spPr>
          <a:xfrm>
            <a:off x="1651380" y="204717"/>
            <a:ext cx="8202304" cy="941696"/>
          </a:xfrm>
          <a:prstGeom prst="flowChartAlternateProcess">
            <a:avLst/>
          </a:prstGeom>
          <a:solidFill>
            <a:schemeClr val="accent3">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SA" sz="2800" b="1" dirty="0"/>
              <a:t>دور نظام المعلومات التسويقية في صنع قرارات مزيج الترويج:</a:t>
            </a:r>
            <a:endParaRPr lang="en-US" sz="2800" dirty="0">
              <a:solidFill>
                <a:schemeClr val="bg1"/>
              </a:solidFill>
            </a:endParaRPr>
          </a:p>
        </p:txBody>
      </p:sp>
      <p:sp>
        <p:nvSpPr>
          <p:cNvPr id="4" name="Flèche vers le bas 3"/>
          <p:cNvSpPr/>
          <p:nvPr/>
        </p:nvSpPr>
        <p:spPr>
          <a:xfrm>
            <a:off x="4360460" y="1241947"/>
            <a:ext cx="2784143" cy="42308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p:cNvSpPr/>
          <p:nvPr/>
        </p:nvSpPr>
        <p:spPr>
          <a:xfrm>
            <a:off x="10568535" y="89685"/>
            <a:ext cx="1407886" cy="78377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b="1" dirty="0">
                <a:solidFill>
                  <a:schemeClr val="tx1"/>
                </a:solidFill>
              </a:rPr>
              <a:t>محاضرة رقم </a:t>
            </a:r>
            <a:r>
              <a:rPr lang="ar-DZ" b="1" dirty="0" smtClean="0">
                <a:solidFill>
                  <a:schemeClr val="tx1"/>
                </a:solidFill>
              </a:rPr>
              <a:t>12</a:t>
            </a:r>
            <a:endParaRPr lang="ar-DZ" b="1" dirty="0">
              <a:solidFill>
                <a:schemeClr val="tx1"/>
              </a:solidFill>
            </a:endParaRPr>
          </a:p>
        </p:txBody>
      </p:sp>
    </p:spTree>
    <p:extLst>
      <p:ext uri="{BB962C8B-B14F-4D97-AF65-F5344CB8AC3E}">
        <p14:creationId xmlns:p14="http://schemas.microsoft.com/office/powerpoint/2010/main" val="9195543"/>
      </p:ext>
    </p:extLst>
  </p:cSld>
  <p:clrMapOvr>
    <a:masterClrMapping/>
  </p:clrMapOvr>
  <p:transition spd="slow">
    <p:push dir="u"/>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au 1"/>
          <p:cNvGraphicFramePr>
            <a:graphicFrameLocks noGrp="1"/>
          </p:cNvGraphicFramePr>
          <p:nvPr>
            <p:extLst>
              <p:ext uri="{D42A27DB-BD31-4B8C-83A1-F6EECF244321}">
                <p14:modId xmlns:p14="http://schemas.microsoft.com/office/powerpoint/2010/main" val="3185557177"/>
              </p:ext>
            </p:extLst>
          </p:nvPr>
        </p:nvGraphicFramePr>
        <p:xfrm>
          <a:off x="206061" y="1262129"/>
          <a:ext cx="11719773" cy="5679159"/>
        </p:xfrm>
        <a:graphic>
          <a:graphicData uri="http://schemas.openxmlformats.org/drawingml/2006/table">
            <a:tbl>
              <a:tblPr firstRow="1" bandRow="1">
                <a:tableStyleId>{5C22544A-7EE6-4342-B048-85BDC9FD1C3A}</a:tableStyleId>
              </a:tblPr>
              <a:tblGrid>
                <a:gridCol w="7994283"/>
                <a:gridCol w="3725490"/>
              </a:tblGrid>
              <a:tr h="401558">
                <a:tc>
                  <a:txBody>
                    <a:bodyPr/>
                    <a:lstStyle/>
                    <a:p>
                      <a:pPr algn="ctr" rtl="1">
                        <a:lnSpc>
                          <a:spcPct val="115000"/>
                        </a:lnSpc>
                        <a:spcAft>
                          <a:spcPts val="0"/>
                        </a:spcAft>
                      </a:pPr>
                      <a:r>
                        <a:rPr lang="ar-SA" sz="2400" b="1" dirty="0">
                          <a:solidFill>
                            <a:schemeClr val="tx1"/>
                          </a:solidFill>
                          <a:effectLst/>
                          <a:latin typeface="Calibri" panose="020F0502020204030204" pitchFamily="34" charset="0"/>
                          <a:ea typeface="Times New Roman" panose="02020603050405020304" pitchFamily="18" charset="0"/>
                          <a:cs typeface="Traditional Arabic" panose="02020603050405020304" pitchFamily="18" charset="-78"/>
                        </a:rPr>
                        <a:t>قرارات مزيج الترويج </a:t>
                      </a:r>
                      <a:endParaRPr lang="en-US" sz="1600" dirty="0">
                        <a:solidFill>
                          <a:schemeClr val="tx1"/>
                        </a:solidFill>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a:tc>
                <a:tc>
                  <a:txBody>
                    <a:bodyPr/>
                    <a:lstStyle/>
                    <a:p>
                      <a:pPr algn="r" rtl="1">
                        <a:lnSpc>
                          <a:spcPct val="115000"/>
                        </a:lnSpc>
                        <a:spcAft>
                          <a:spcPts val="0"/>
                        </a:spcAft>
                      </a:pPr>
                      <a:r>
                        <a:rPr lang="ar-SA" sz="2400" b="1" dirty="0">
                          <a:solidFill>
                            <a:schemeClr val="tx1"/>
                          </a:solidFill>
                          <a:effectLst/>
                          <a:latin typeface="Calibri" panose="020F0502020204030204" pitchFamily="34" charset="0"/>
                          <a:ea typeface="Times New Roman" panose="02020603050405020304" pitchFamily="18" charset="0"/>
                          <a:cs typeface="Traditional Arabic" panose="02020603050405020304" pitchFamily="18" charset="-78"/>
                        </a:rPr>
                        <a:t>دور نظام المعلومات التسويقية</a:t>
                      </a:r>
                      <a:endParaRPr lang="en-US" sz="1600" dirty="0">
                        <a:solidFill>
                          <a:schemeClr val="tx1"/>
                        </a:solidFill>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a:tc>
              </a:tr>
              <a:tr h="1913327">
                <a:tc>
                  <a:txBody>
                    <a:bodyPr/>
                    <a:lstStyle/>
                    <a:p>
                      <a:pPr marL="342900" lvl="0" indent="-342900" algn="r" rtl="1">
                        <a:lnSpc>
                          <a:spcPct val="115000"/>
                        </a:lnSpc>
                        <a:spcAft>
                          <a:spcPts val="0"/>
                        </a:spcAft>
                        <a:buFont typeface="Wingdings" panose="05000000000000000000" pitchFamily="2" charset="2"/>
                        <a:buChar char=""/>
                      </a:pPr>
                      <a:r>
                        <a:rPr lang="ar-SA" sz="2400" b="1" dirty="0" smtClean="0">
                          <a:effectLst/>
                          <a:latin typeface="Calibri" panose="020F0502020204030204" pitchFamily="34" charset="0"/>
                          <a:ea typeface="Times New Roman" panose="02020603050405020304" pitchFamily="18" charset="0"/>
                          <a:cs typeface="Traditional Arabic" panose="02020603050405020304" pitchFamily="18" charset="-78"/>
                        </a:rPr>
                        <a:t>معلومات عن احتمالات زيادة المبيعات من خلال زيادة مبيعات منتج محدد أو في خط منتجات بأكمله أو قطاع معين من الزبائن أو في فترة زمنية محددة</a:t>
                      </a:r>
                      <a:endParaRPr lang="en-US" sz="2400" b="1" dirty="0" smtClean="0">
                        <a:effectLst/>
                        <a:latin typeface="Calibri" panose="020F0502020204030204" pitchFamily="34" charset="0"/>
                        <a:ea typeface="Times New Roman" panose="02020603050405020304" pitchFamily="18" charset="0"/>
                        <a:cs typeface="Arial" panose="020B0604020202020204" pitchFamily="34" charset="0"/>
                      </a:endParaRPr>
                    </a:p>
                    <a:p>
                      <a:pPr marL="342900" lvl="0" indent="-342900" algn="r" rtl="1">
                        <a:lnSpc>
                          <a:spcPct val="115000"/>
                        </a:lnSpc>
                        <a:spcAft>
                          <a:spcPts val="0"/>
                        </a:spcAft>
                        <a:buFont typeface="Wingdings" panose="05000000000000000000" pitchFamily="2" charset="2"/>
                        <a:buChar char=""/>
                      </a:pPr>
                      <a:r>
                        <a:rPr lang="ar-SA" sz="2400" b="1" dirty="0" smtClean="0">
                          <a:effectLst/>
                          <a:latin typeface="Calibri" panose="020F0502020204030204" pitchFamily="34" charset="0"/>
                          <a:ea typeface="Times New Roman" panose="02020603050405020304" pitchFamily="18" charset="0"/>
                          <a:cs typeface="Traditional Arabic" panose="02020603050405020304" pitchFamily="18" charset="-78"/>
                        </a:rPr>
                        <a:t>معلومات عن التوقعات لإيجاد المناخ الملائم لزيادة المبيعات مستقبلا</a:t>
                      </a:r>
                      <a:r>
                        <a:rPr lang="fr-FR" sz="2400" b="1" dirty="0" smtClean="0">
                          <a:effectLst/>
                          <a:latin typeface="Traditional Arabic" panose="02020603050405020304" pitchFamily="18" charset="-78"/>
                          <a:ea typeface="Times New Roman" panose="02020603050405020304" pitchFamily="18" charset="0"/>
                          <a:cs typeface="Arial" panose="020B0604020202020204" pitchFamily="34" charset="0"/>
                        </a:rPr>
                        <a:t>.</a:t>
                      </a:r>
                    </a:p>
                    <a:p>
                      <a:pPr marL="0" lvl="0" indent="0" algn="r" rtl="1">
                        <a:lnSpc>
                          <a:spcPct val="115000"/>
                        </a:lnSpc>
                        <a:spcAft>
                          <a:spcPts val="0"/>
                        </a:spcAft>
                        <a:buFont typeface="Wingdings" panose="05000000000000000000" pitchFamily="2" charset="2"/>
                        <a:buNone/>
                      </a:pPr>
                      <a:endParaRPr lang="fr-FR" sz="2400" b="1" dirty="0" smtClean="0">
                        <a:effectLst/>
                        <a:latin typeface="Traditional Arabic" panose="02020603050405020304" pitchFamily="18" charset="-78"/>
                        <a:ea typeface="Times New Roman" panose="02020603050405020304" pitchFamily="18" charset="0"/>
                        <a:cs typeface="Arial" panose="020B0604020202020204" pitchFamily="34" charset="0"/>
                      </a:endParaRPr>
                    </a:p>
                    <a:p>
                      <a:pPr marL="0" lvl="0" indent="0" algn="r" rtl="1">
                        <a:lnSpc>
                          <a:spcPct val="115000"/>
                        </a:lnSpc>
                        <a:spcAft>
                          <a:spcPts val="0"/>
                        </a:spcAft>
                        <a:buFont typeface="Wingdings" panose="05000000000000000000" pitchFamily="2" charset="2"/>
                        <a:buNone/>
                      </a:pPr>
                      <a:endParaRPr lang="en-US" sz="2400" b="1" dirty="0" smtClean="0">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a:tc>
                <a:tc>
                  <a:txBody>
                    <a:bodyPr/>
                    <a:lstStyle/>
                    <a:p>
                      <a:pPr marL="800100" marR="0" indent="-342900" algn="r" defTabSz="457200" rtl="1" eaLnBrk="1" fontAlgn="auto" latinLnBrk="0" hangingPunct="1">
                        <a:lnSpc>
                          <a:spcPct val="115000"/>
                        </a:lnSpc>
                        <a:spcBef>
                          <a:spcPts val="0"/>
                        </a:spcBef>
                        <a:spcAft>
                          <a:spcPts val="0"/>
                        </a:spcAft>
                        <a:buClrTx/>
                        <a:buSzTx/>
                        <a:buFont typeface="Wingdings" panose="05000000000000000000" pitchFamily="2" charset="2"/>
                        <a:buChar char="ü"/>
                        <a:tabLst/>
                        <a:defRPr/>
                      </a:pPr>
                      <a:r>
                        <a:rPr lang="ar-SA" sz="2400" b="1" dirty="0">
                          <a:effectLst/>
                          <a:latin typeface="TraditionalArabic"/>
                          <a:ea typeface="Times New Roman" panose="02020603050405020304" pitchFamily="18" charset="0"/>
                          <a:cs typeface="TraditionalArabic"/>
                        </a:rPr>
                        <a:t> </a:t>
                      </a:r>
                      <a:r>
                        <a:rPr lang="ar-SA" sz="2400" b="1" dirty="0" smtClean="0">
                          <a:effectLst/>
                          <a:latin typeface="Calibri" panose="020F0502020204030204" pitchFamily="34" charset="0"/>
                          <a:ea typeface="Times New Roman" panose="02020603050405020304" pitchFamily="18" charset="0"/>
                          <a:cs typeface="Traditional Arabic" panose="02020603050405020304" pitchFamily="18" charset="-78"/>
                        </a:rPr>
                        <a:t>قرارات تحديد أهداف الترويج</a:t>
                      </a:r>
                      <a:endParaRPr lang="en-US" sz="2400" b="1" dirty="0" smtClean="0">
                        <a:effectLst/>
                        <a:latin typeface="Calibri" panose="020F0502020204030204" pitchFamily="34" charset="0"/>
                        <a:ea typeface="Times New Roman" panose="02020603050405020304" pitchFamily="18" charset="0"/>
                        <a:cs typeface="Arial" panose="020B0604020202020204" pitchFamily="34" charset="0"/>
                      </a:endParaRPr>
                    </a:p>
                    <a:p>
                      <a:pPr marL="457200" algn="r" rtl="1">
                        <a:lnSpc>
                          <a:spcPct val="115000"/>
                        </a:lnSpc>
                        <a:spcAft>
                          <a:spcPts val="0"/>
                        </a:spcAft>
                      </a:pPr>
                      <a:endParaRPr lang="en-US" sz="2400" b="1" dirty="0">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a:tc>
              </a:tr>
              <a:tr h="3155415">
                <a:tc>
                  <a:txBody>
                    <a:bodyPr/>
                    <a:lstStyle/>
                    <a:p>
                      <a:pPr marL="342900" lvl="0" indent="-342900" algn="r" rtl="1">
                        <a:lnSpc>
                          <a:spcPct val="115000"/>
                        </a:lnSpc>
                        <a:spcAft>
                          <a:spcPts val="0"/>
                        </a:spcAft>
                        <a:buFont typeface="Wingdings" panose="05000000000000000000" pitchFamily="2" charset="2"/>
                        <a:buChar char=""/>
                      </a:pPr>
                      <a:r>
                        <a:rPr lang="ar-DZ" sz="2400" b="1" dirty="0" smtClean="0">
                          <a:effectLst/>
                          <a:latin typeface="Calibri" panose="020F0502020204030204" pitchFamily="34" charset="0"/>
                          <a:ea typeface="Times New Roman" panose="02020603050405020304" pitchFamily="18" charset="0"/>
                          <a:cs typeface="Traditional Arabic" panose="02020603050405020304" pitchFamily="18" charset="-78"/>
                        </a:rPr>
                        <a:t>معلومات عن مدى معرفة الجمهور بالمنظمة ومنتجاتها.</a:t>
                      </a:r>
                      <a:endParaRPr lang="en-US" sz="2400" b="1" dirty="0" smtClean="0">
                        <a:effectLst/>
                        <a:latin typeface="Calibri" panose="020F0502020204030204" pitchFamily="34" charset="0"/>
                        <a:ea typeface="Times New Roman" panose="02020603050405020304" pitchFamily="18" charset="0"/>
                        <a:cs typeface="Arial" panose="020B0604020202020204" pitchFamily="34" charset="0"/>
                      </a:endParaRPr>
                    </a:p>
                    <a:p>
                      <a:pPr marL="342900" lvl="0" indent="-342900" algn="r" rtl="1">
                        <a:lnSpc>
                          <a:spcPct val="115000"/>
                        </a:lnSpc>
                        <a:spcAft>
                          <a:spcPts val="0"/>
                        </a:spcAft>
                        <a:buFont typeface="Wingdings" panose="05000000000000000000" pitchFamily="2" charset="2"/>
                        <a:buChar char=""/>
                      </a:pPr>
                      <a:r>
                        <a:rPr lang="ar-DZ" sz="2400" b="1" dirty="0" smtClean="0">
                          <a:effectLst/>
                          <a:latin typeface="Calibri" panose="020F0502020204030204" pitchFamily="34" charset="0"/>
                          <a:ea typeface="Times New Roman" panose="02020603050405020304" pitchFamily="18" charset="0"/>
                          <a:cs typeface="Traditional Arabic" panose="02020603050405020304" pitchFamily="18" charset="-78"/>
                        </a:rPr>
                        <a:t>معلومات</a:t>
                      </a:r>
                      <a:r>
                        <a:rPr lang="ar-SA" sz="2400" b="1" dirty="0" smtClean="0">
                          <a:effectLst/>
                          <a:latin typeface="Calibri" panose="020F0502020204030204" pitchFamily="34" charset="0"/>
                          <a:ea typeface="Times New Roman" panose="02020603050405020304" pitchFamily="18" charset="0"/>
                          <a:cs typeface="Traditional Arabic" panose="02020603050405020304" pitchFamily="18" charset="-78"/>
                        </a:rPr>
                        <a:t> عن مدي تفضيل الجمهور للمنظمة ومنتوجاتها مقارنة مع المنافسين.</a:t>
                      </a:r>
                      <a:endParaRPr lang="en-US" sz="2400" b="1" dirty="0" smtClean="0">
                        <a:effectLst/>
                        <a:latin typeface="Calibri" panose="020F0502020204030204" pitchFamily="34" charset="0"/>
                        <a:ea typeface="Times New Roman" panose="02020603050405020304" pitchFamily="18" charset="0"/>
                        <a:cs typeface="Arial" panose="020B0604020202020204" pitchFamily="34" charset="0"/>
                      </a:endParaRPr>
                    </a:p>
                    <a:p>
                      <a:pPr marL="342900" lvl="0" indent="-342900" algn="r" rtl="1">
                        <a:lnSpc>
                          <a:spcPct val="115000"/>
                        </a:lnSpc>
                        <a:spcAft>
                          <a:spcPts val="1500"/>
                        </a:spcAft>
                        <a:buFont typeface="Wingdings" panose="05000000000000000000" pitchFamily="2" charset="2"/>
                        <a:buChar char=""/>
                        <a:tabLst>
                          <a:tab pos="228600" algn="l"/>
                        </a:tabLst>
                      </a:pPr>
                      <a:r>
                        <a:rPr lang="ar-SA" sz="2400" b="1" dirty="0" smtClean="0">
                          <a:effectLst/>
                          <a:latin typeface="Calibri" panose="020F0502020204030204" pitchFamily="34" charset="0"/>
                          <a:ea typeface="Times New Roman" panose="02020603050405020304" pitchFamily="18" charset="0"/>
                          <a:cs typeface="Traditional Arabic" panose="02020603050405020304" pitchFamily="18" charset="-78"/>
                        </a:rPr>
                        <a:t>معلومات عن الخصائص السلوكية والديموغرافية للمستهلكين.</a:t>
                      </a:r>
                      <a:endParaRPr lang="en-US" sz="2400" b="1" dirty="0" smtClean="0">
                        <a:effectLst/>
                        <a:latin typeface="Calibri" panose="020F0502020204030204" pitchFamily="34" charset="0"/>
                        <a:ea typeface="Times New Roman" panose="02020603050405020304" pitchFamily="18" charset="0"/>
                        <a:cs typeface="Arial" panose="020B0604020202020204" pitchFamily="34" charset="0"/>
                      </a:endParaRPr>
                    </a:p>
                    <a:p>
                      <a:pPr marL="342900" lvl="0" indent="-342900" algn="r" rtl="1">
                        <a:lnSpc>
                          <a:spcPct val="115000"/>
                        </a:lnSpc>
                        <a:spcAft>
                          <a:spcPts val="1500"/>
                        </a:spcAft>
                        <a:buFont typeface="Wingdings" panose="05000000000000000000" pitchFamily="2" charset="2"/>
                        <a:buChar char=""/>
                        <a:tabLst>
                          <a:tab pos="228600" algn="l"/>
                        </a:tabLst>
                      </a:pPr>
                      <a:r>
                        <a:rPr lang="ar-SA" sz="2400" b="1" dirty="0" smtClean="0">
                          <a:effectLst/>
                          <a:latin typeface="Calibri" panose="020F0502020204030204" pitchFamily="34" charset="0"/>
                          <a:ea typeface="Times New Roman" panose="02020603050405020304" pitchFamily="18" charset="0"/>
                          <a:cs typeface="Traditional Arabic" panose="02020603050405020304" pitchFamily="18" charset="-78"/>
                        </a:rPr>
                        <a:t>معلومات عن فئات الجمهور التي تصنع القرار أو تؤثر فيه أو التي تقوم بالشراء الفعلي.</a:t>
                      </a:r>
                      <a:endParaRPr lang="fr-FR" sz="2400" b="1" dirty="0" smtClean="0">
                        <a:effectLst/>
                        <a:latin typeface="Calibri" panose="020F0502020204030204" pitchFamily="34" charset="0"/>
                        <a:ea typeface="Times New Roman" panose="02020603050405020304" pitchFamily="18" charset="0"/>
                        <a:cs typeface="Traditional Arabic" panose="02020603050405020304" pitchFamily="18" charset="-78"/>
                      </a:endParaRPr>
                    </a:p>
                    <a:p>
                      <a:pPr marL="0" lvl="0" indent="0" algn="r" rtl="1">
                        <a:lnSpc>
                          <a:spcPct val="115000"/>
                        </a:lnSpc>
                        <a:spcAft>
                          <a:spcPts val="1500"/>
                        </a:spcAft>
                        <a:buFont typeface="Wingdings" panose="05000000000000000000" pitchFamily="2" charset="2"/>
                        <a:buNone/>
                        <a:tabLst>
                          <a:tab pos="228600" algn="l"/>
                        </a:tabLst>
                      </a:pPr>
                      <a:endParaRPr lang="fr-FR" sz="2400" b="1" dirty="0" smtClean="0">
                        <a:effectLst/>
                        <a:latin typeface="Calibri" panose="020F0502020204030204" pitchFamily="34" charset="0"/>
                        <a:ea typeface="Times New Roman" panose="02020603050405020304" pitchFamily="18" charset="0"/>
                        <a:cs typeface="Traditional Arabic" panose="02020603050405020304" pitchFamily="18" charset="-78"/>
                      </a:endParaRPr>
                    </a:p>
                  </a:txBody>
                  <a:tcPr marL="68580" marR="68580" marT="0" marB="0"/>
                </a:tc>
                <a:tc>
                  <a:txBody>
                    <a:bodyPr/>
                    <a:lstStyle/>
                    <a:p>
                      <a:pPr marL="342900" marR="0" lvl="0" indent="-342900" algn="r" defTabSz="457200" rtl="1" eaLnBrk="1" fontAlgn="auto" latinLnBrk="0" hangingPunct="1">
                        <a:lnSpc>
                          <a:spcPct val="115000"/>
                        </a:lnSpc>
                        <a:spcBef>
                          <a:spcPts val="0"/>
                        </a:spcBef>
                        <a:spcAft>
                          <a:spcPts val="0"/>
                        </a:spcAft>
                        <a:buClrTx/>
                        <a:buSzTx/>
                        <a:buFont typeface="Wingdings" panose="05000000000000000000" pitchFamily="2" charset="2"/>
                        <a:buChar char=""/>
                        <a:tabLst/>
                        <a:defRPr/>
                      </a:pPr>
                      <a:r>
                        <a:rPr lang="ar-SA" sz="2400" b="1" dirty="0" smtClean="0">
                          <a:effectLst/>
                          <a:latin typeface="Calibri" panose="020F0502020204030204" pitchFamily="34" charset="0"/>
                          <a:ea typeface="Times New Roman" panose="02020603050405020304" pitchFamily="18" charset="0"/>
                          <a:cs typeface="Traditional Arabic" panose="02020603050405020304" pitchFamily="18" charset="-78"/>
                        </a:rPr>
                        <a:t>قرارات تحديد الجمهور المستهدف بالترويج</a:t>
                      </a:r>
                      <a:endParaRPr lang="en-US" sz="2400" b="1" dirty="0" smtClean="0">
                        <a:effectLst/>
                        <a:latin typeface="Calibri" panose="020F0502020204030204" pitchFamily="34" charset="0"/>
                        <a:ea typeface="Times New Roman" panose="02020603050405020304" pitchFamily="18" charset="0"/>
                        <a:cs typeface="Arial" panose="020B0604020202020204" pitchFamily="34" charset="0"/>
                      </a:endParaRPr>
                    </a:p>
                    <a:p>
                      <a:pPr marL="0" lvl="0" indent="0" algn="r" rtl="1">
                        <a:lnSpc>
                          <a:spcPct val="115000"/>
                        </a:lnSpc>
                        <a:spcAft>
                          <a:spcPts val="0"/>
                        </a:spcAft>
                        <a:buFont typeface="Wingdings" panose="05000000000000000000" pitchFamily="2" charset="2"/>
                        <a:buNone/>
                      </a:pPr>
                      <a:endParaRPr lang="en-US" sz="2400" b="1" dirty="0">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a:tc>
              </a:tr>
            </a:tbl>
          </a:graphicData>
        </a:graphic>
      </p:graphicFrame>
      <p:sp>
        <p:nvSpPr>
          <p:cNvPr id="4" name="Rectangle 3"/>
          <p:cNvSpPr/>
          <p:nvPr/>
        </p:nvSpPr>
        <p:spPr>
          <a:xfrm>
            <a:off x="10388231" y="206063"/>
            <a:ext cx="1407886" cy="52803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b="1" dirty="0">
                <a:solidFill>
                  <a:schemeClr val="tx1"/>
                </a:solidFill>
              </a:rPr>
              <a:t>محاضرة رقم </a:t>
            </a:r>
            <a:r>
              <a:rPr lang="ar-DZ" b="1" dirty="0" smtClean="0">
                <a:solidFill>
                  <a:schemeClr val="tx1"/>
                </a:solidFill>
              </a:rPr>
              <a:t>12</a:t>
            </a:r>
            <a:endParaRPr lang="ar-DZ" b="1" dirty="0">
              <a:solidFill>
                <a:schemeClr val="tx1"/>
              </a:solidFill>
            </a:endParaRPr>
          </a:p>
        </p:txBody>
      </p:sp>
      <p:sp>
        <p:nvSpPr>
          <p:cNvPr id="5" name="Rectangle 4"/>
          <p:cNvSpPr/>
          <p:nvPr/>
        </p:nvSpPr>
        <p:spPr>
          <a:xfrm>
            <a:off x="626258" y="206063"/>
            <a:ext cx="9430603" cy="412124"/>
          </a:xfrm>
          <a:prstGeom prst="rect">
            <a:avLst/>
          </a:prstGeom>
        </p:spPr>
        <p:style>
          <a:lnRef idx="1">
            <a:schemeClr val="dk1"/>
          </a:lnRef>
          <a:fillRef idx="3">
            <a:schemeClr val="dk1"/>
          </a:fillRef>
          <a:effectRef idx="2">
            <a:schemeClr val="dk1"/>
          </a:effectRef>
          <a:fontRef idx="minor">
            <a:schemeClr val="lt1"/>
          </a:fontRef>
        </p:style>
        <p:txBody>
          <a:bodyPr rtlCol="0" anchor="ctr"/>
          <a:lstStyle/>
          <a:p>
            <a:pPr algn="ctr" rtl="1"/>
            <a:r>
              <a:rPr lang="ar-SA" sz="2800" b="1" i="1" u="sng" dirty="0"/>
              <a:t>الجدول </a:t>
            </a:r>
            <a:r>
              <a:rPr lang="ar-SA" sz="2800" b="1" i="1" u="sng" dirty="0" smtClean="0"/>
              <a:t>رق</a:t>
            </a:r>
            <a:r>
              <a:rPr lang="ar-DZ" sz="2800" b="1" i="1" u="sng" dirty="0" smtClean="0"/>
              <a:t>م</a:t>
            </a:r>
            <a:r>
              <a:rPr lang="ar-DZ" sz="2800" b="1" i="1" u="sng" dirty="0"/>
              <a:t> </a:t>
            </a:r>
            <a:r>
              <a:rPr lang="ar-DZ" sz="2800" b="1" i="1" u="sng" dirty="0" smtClean="0"/>
              <a:t>03:</a:t>
            </a:r>
            <a:r>
              <a:rPr lang="fr-FR" sz="2800" b="1" i="1" u="sng" dirty="0" smtClean="0"/>
              <a:t>  </a:t>
            </a:r>
            <a:r>
              <a:rPr lang="ar-SA" sz="2800" b="1" i="1" u="sng" dirty="0"/>
              <a:t>دور نظام المعلومات التسويقية في صنع قرارات مزيج </a:t>
            </a:r>
            <a:r>
              <a:rPr lang="ar-DZ" sz="2800" b="1" i="1" u="sng" dirty="0" smtClean="0"/>
              <a:t>الترويج</a:t>
            </a:r>
            <a:endParaRPr lang="en-US" sz="2800" dirty="0"/>
          </a:p>
        </p:txBody>
      </p:sp>
    </p:spTree>
    <p:extLst>
      <p:ext uri="{BB962C8B-B14F-4D97-AF65-F5344CB8AC3E}">
        <p14:creationId xmlns:p14="http://schemas.microsoft.com/office/powerpoint/2010/main" val="323254250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au 1"/>
          <p:cNvGraphicFramePr>
            <a:graphicFrameLocks noGrp="1"/>
          </p:cNvGraphicFramePr>
          <p:nvPr>
            <p:extLst>
              <p:ext uri="{D42A27DB-BD31-4B8C-83A1-F6EECF244321}">
                <p14:modId xmlns:p14="http://schemas.microsoft.com/office/powerpoint/2010/main" val="3435720688"/>
              </p:ext>
            </p:extLst>
          </p:nvPr>
        </p:nvGraphicFramePr>
        <p:xfrm>
          <a:off x="283335" y="860096"/>
          <a:ext cx="11359166" cy="6024701"/>
        </p:xfrm>
        <a:graphic>
          <a:graphicData uri="http://schemas.openxmlformats.org/drawingml/2006/table">
            <a:tbl>
              <a:tblPr firstRow="1" bandRow="1">
                <a:tableStyleId>{5C22544A-7EE6-4342-B048-85BDC9FD1C3A}</a:tableStyleId>
              </a:tblPr>
              <a:tblGrid>
                <a:gridCol w="8141163"/>
                <a:gridCol w="3218003"/>
              </a:tblGrid>
              <a:tr h="3365321">
                <a:tc>
                  <a:txBody>
                    <a:bodyPr/>
                    <a:lstStyle/>
                    <a:p>
                      <a:pPr marL="342900" lvl="0" indent="-342900" algn="r" rtl="1">
                        <a:lnSpc>
                          <a:spcPct val="115000"/>
                        </a:lnSpc>
                        <a:spcAft>
                          <a:spcPts val="1500"/>
                        </a:spcAft>
                        <a:buFont typeface="Wingdings" panose="05000000000000000000" pitchFamily="2" charset="2"/>
                        <a:buChar char=""/>
                      </a:pPr>
                      <a:r>
                        <a:rPr lang="ar-SA" sz="2600" dirty="0" smtClean="0">
                          <a:solidFill>
                            <a:schemeClr val="tx1"/>
                          </a:solidFill>
                          <a:effectLst/>
                          <a:latin typeface="Calibri" panose="020F0502020204030204" pitchFamily="34" charset="0"/>
                          <a:ea typeface="Times New Roman" panose="02020603050405020304" pitchFamily="18" charset="0"/>
                          <a:cs typeface="Traditional Arabic" panose="02020603050405020304" pitchFamily="18" charset="-78"/>
                        </a:rPr>
                        <a:t>معلومات عن نتائج الدراسات السلوكية الجمهور المستهدف.</a:t>
                      </a:r>
                      <a:endParaRPr lang="en-US" sz="2600" dirty="0" smtClean="0">
                        <a:solidFill>
                          <a:schemeClr val="tx1"/>
                        </a:solidFill>
                        <a:effectLst/>
                        <a:latin typeface="Calibri" panose="020F0502020204030204" pitchFamily="34" charset="0"/>
                        <a:ea typeface="Times New Roman" panose="02020603050405020304" pitchFamily="18" charset="0"/>
                        <a:cs typeface="Arial" panose="020B0604020202020204" pitchFamily="34" charset="0"/>
                      </a:endParaRPr>
                    </a:p>
                    <a:p>
                      <a:pPr marL="342900" lvl="0" indent="-342900" algn="r" rtl="1">
                        <a:lnSpc>
                          <a:spcPct val="115000"/>
                        </a:lnSpc>
                        <a:spcAft>
                          <a:spcPts val="1500"/>
                        </a:spcAft>
                        <a:buFont typeface="Wingdings" panose="05000000000000000000" pitchFamily="2" charset="2"/>
                        <a:buChar char=""/>
                      </a:pPr>
                      <a:r>
                        <a:rPr lang="ar-SA" sz="2600" dirty="0" smtClean="0">
                          <a:solidFill>
                            <a:schemeClr val="tx1"/>
                          </a:solidFill>
                          <a:effectLst/>
                          <a:latin typeface="Calibri" panose="020F0502020204030204" pitchFamily="34" charset="0"/>
                          <a:ea typeface="Times New Roman" panose="02020603050405020304" pitchFamily="18" charset="0"/>
                          <a:cs typeface="Traditional Arabic" panose="02020603050405020304" pitchFamily="18" charset="-78"/>
                        </a:rPr>
                        <a:t>معلومات عن نتائج الدراسات المقارنة لصور ووسائل الترويج البديلة.</a:t>
                      </a:r>
                      <a:endParaRPr lang="en-US" sz="2600" dirty="0" smtClean="0">
                        <a:solidFill>
                          <a:schemeClr val="tx1"/>
                        </a:solidFill>
                        <a:effectLst/>
                        <a:latin typeface="Calibri" panose="020F0502020204030204" pitchFamily="34" charset="0"/>
                        <a:ea typeface="Times New Roman" panose="02020603050405020304" pitchFamily="18" charset="0"/>
                        <a:cs typeface="Arial" panose="020B0604020202020204" pitchFamily="34" charset="0"/>
                      </a:endParaRPr>
                    </a:p>
                    <a:p>
                      <a:pPr marL="342900" lvl="0" indent="-342900" algn="r" rtl="1">
                        <a:lnSpc>
                          <a:spcPct val="115000"/>
                        </a:lnSpc>
                        <a:spcAft>
                          <a:spcPts val="1500"/>
                        </a:spcAft>
                        <a:buFont typeface="Wingdings" panose="05000000000000000000" pitchFamily="2" charset="2"/>
                        <a:buChar char=""/>
                      </a:pPr>
                      <a:r>
                        <a:rPr lang="ar-SA" sz="2600" dirty="0" smtClean="0">
                          <a:solidFill>
                            <a:schemeClr val="tx1"/>
                          </a:solidFill>
                          <a:effectLst/>
                          <a:latin typeface="Calibri" panose="020F0502020204030204" pitchFamily="34" charset="0"/>
                          <a:ea typeface="Times New Roman" panose="02020603050405020304" pitchFamily="18" charset="0"/>
                          <a:cs typeface="Traditional Arabic" panose="02020603050405020304" pitchFamily="18" charset="-78"/>
                        </a:rPr>
                        <a:t> معلومات عن دراسة سلوك المنظمات المنافسة.</a:t>
                      </a:r>
                      <a:endParaRPr lang="en-US" sz="2600" dirty="0" smtClean="0">
                        <a:solidFill>
                          <a:schemeClr val="tx1"/>
                        </a:solidFill>
                        <a:effectLst/>
                        <a:latin typeface="Calibri" panose="020F0502020204030204" pitchFamily="34" charset="0"/>
                        <a:ea typeface="Times New Roman" panose="02020603050405020304" pitchFamily="18" charset="0"/>
                        <a:cs typeface="Arial" panose="020B0604020202020204" pitchFamily="34" charset="0"/>
                      </a:endParaRPr>
                    </a:p>
                    <a:p>
                      <a:pPr marL="342900" lvl="0" indent="-342900" algn="r" rtl="1">
                        <a:lnSpc>
                          <a:spcPct val="115000"/>
                        </a:lnSpc>
                        <a:spcAft>
                          <a:spcPts val="1500"/>
                        </a:spcAft>
                        <a:buFont typeface="Wingdings" panose="05000000000000000000" pitchFamily="2" charset="2"/>
                        <a:buChar char=""/>
                      </a:pPr>
                      <a:r>
                        <a:rPr lang="ar-SA" sz="2600" dirty="0" smtClean="0">
                          <a:solidFill>
                            <a:schemeClr val="tx1"/>
                          </a:solidFill>
                          <a:effectLst/>
                          <a:latin typeface="Calibri" panose="020F0502020204030204" pitchFamily="34" charset="0"/>
                          <a:ea typeface="Times New Roman" panose="02020603050405020304" pitchFamily="18" charset="0"/>
                          <a:cs typeface="Traditional Arabic" panose="02020603050405020304" pitchFamily="18" charset="-78"/>
                        </a:rPr>
                        <a:t>     معلومات عن القوانين والتشريعات التي تحكم نطاق الجهود الترويجية.</a:t>
                      </a:r>
                    </a:p>
                    <a:p>
                      <a:pPr algn="r" rtl="1">
                        <a:lnSpc>
                          <a:spcPct val="115000"/>
                        </a:lnSpc>
                        <a:spcAft>
                          <a:spcPts val="0"/>
                        </a:spcAft>
                      </a:pPr>
                      <a:endParaRPr lang="en-US" sz="2600" dirty="0">
                        <a:solidFill>
                          <a:schemeClr val="tx1"/>
                        </a:solidFill>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a:solidFill>
                      <a:schemeClr val="accent1">
                        <a:lumMod val="40000"/>
                        <a:lumOff val="60000"/>
                      </a:schemeClr>
                    </a:solidFill>
                  </a:tcPr>
                </a:tc>
                <a:tc>
                  <a:txBody>
                    <a:bodyPr/>
                    <a:lstStyle/>
                    <a:p>
                      <a:pPr marL="0" marR="0" indent="0" algn="r" defTabSz="457200" rtl="1" eaLnBrk="1" fontAlgn="auto" latinLnBrk="0" hangingPunct="1">
                        <a:lnSpc>
                          <a:spcPct val="115000"/>
                        </a:lnSpc>
                        <a:spcBef>
                          <a:spcPts val="0"/>
                        </a:spcBef>
                        <a:spcAft>
                          <a:spcPts val="0"/>
                        </a:spcAft>
                        <a:buClrTx/>
                        <a:buSzTx/>
                        <a:buFontTx/>
                        <a:buNone/>
                        <a:tabLst/>
                        <a:defRPr/>
                      </a:pPr>
                      <a:r>
                        <a:rPr lang="ar-SA" sz="2600" b="1" dirty="0" smtClean="0">
                          <a:solidFill>
                            <a:schemeClr val="tx1"/>
                          </a:solidFill>
                          <a:effectLst/>
                          <a:latin typeface="Calibri" panose="020F0502020204030204" pitchFamily="34" charset="0"/>
                          <a:ea typeface="Times New Roman" panose="02020603050405020304" pitchFamily="18" charset="0"/>
                          <a:cs typeface="Traditional Arabic" panose="02020603050405020304" pitchFamily="18" charset="-78"/>
                        </a:rPr>
                        <a:t> </a:t>
                      </a:r>
                      <a:r>
                        <a:rPr lang="ar-SA" sz="2600" dirty="0" smtClean="0">
                          <a:solidFill>
                            <a:schemeClr val="tx1"/>
                          </a:solidFill>
                          <a:effectLst/>
                          <a:latin typeface="Calibri" panose="020F0502020204030204" pitchFamily="34" charset="0"/>
                          <a:ea typeface="Times New Roman" panose="02020603050405020304" pitchFamily="18" charset="0"/>
                          <a:cs typeface="Traditional Arabic" panose="02020603050405020304" pitchFamily="18" charset="-78"/>
                        </a:rPr>
                        <a:t>قرارات تحديد نطاق الجهد الترويجي</a:t>
                      </a:r>
                      <a:endParaRPr lang="en-US" sz="2600" dirty="0" smtClean="0">
                        <a:solidFill>
                          <a:schemeClr val="tx1"/>
                        </a:solidFill>
                        <a:effectLst/>
                        <a:latin typeface="Calibri" panose="020F0502020204030204" pitchFamily="34" charset="0"/>
                        <a:ea typeface="Times New Roman" panose="02020603050405020304" pitchFamily="18" charset="0"/>
                        <a:cs typeface="Arial" panose="020B0604020202020204" pitchFamily="34" charset="0"/>
                      </a:endParaRPr>
                    </a:p>
                    <a:p>
                      <a:pPr algn="r" rtl="1">
                        <a:lnSpc>
                          <a:spcPct val="115000"/>
                        </a:lnSpc>
                        <a:spcAft>
                          <a:spcPts val="0"/>
                        </a:spcAft>
                      </a:pPr>
                      <a:endParaRPr lang="en-US" sz="2600" dirty="0">
                        <a:solidFill>
                          <a:schemeClr val="tx1"/>
                        </a:solidFill>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a:tc>
              </a:tr>
              <a:tr h="2482486">
                <a:tc>
                  <a:txBody>
                    <a:bodyPr/>
                    <a:lstStyle/>
                    <a:p>
                      <a:pPr marL="342900" lvl="0" indent="-342900" algn="r" rtl="1">
                        <a:lnSpc>
                          <a:spcPct val="115000"/>
                        </a:lnSpc>
                        <a:spcAft>
                          <a:spcPts val="1500"/>
                        </a:spcAft>
                        <a:buFont typeface="Wingdings" panose="05000000000000000000" pitchFamily="2" charset="2"/>
                        <a:buChar char=""/>
                      </a:pPr>
                      <a:r>
                        <a:rPr lang="ar-SA" sz="2600" b="1" dirty="0" smtClean="0">
                          <a:solidFill>
                            <a:schemeClr val="tx1"/>
                          </a:solidFill>
                          <a:effectLst/>
                          <a:latin typeface="Calibri" panose="020F0502020204030204" pitchFamily="34" charset="0"/>
                          <a:ea typeface="Times New Roman" panose="02020603050405020304" pitchFamily="18" charset="0"/>
                          <a:cs typeface="Traditional Arabic" panose="02020603050405020304" pitchFamily="18" charset="-78"/>
                        </a:rPr>
                        <a:t>معلومات عن مدي ملائمة المزيج الترويجي للموارد المتاحة ولطبيعة السوق والسلعة ودورة حياة المنتج.</a:t>
                      </a:r>
                      <a:endParaRPr lang="en-US" sz="2600" b="1" dirty="0" smtClean="0">
                        <a:solidFill>
                          <a:schemeClr val="tx1"/>
                        </a:solidFill>
                        <a:effectLst/>
                        <a:latin typeface="Calibri" panose="020F0502020204030204" pitchFamily="34" charset="0"/>
                        <a:ea typeface="Times New Roman" panose="02020603050405020304" pitchFamily="18" charset="0"/>
                        <a:cs typeface="Arial" panose="020B0604020202020204" pitchFamily="34" charset="0"/>
                      </a:endParaRPr>
                    </a:p>
                    <a:p>
                      <a:pPr marL="342900" lvl="0" indent="-342900" algn="r" rtl="1">
                        <a:lnSpc>
                          <a:spcPct val="115000"/>
                        </a:lnSpc>
                        <a:spcAft>
                          <a:spcPts val="1500"/>
                        </a:spcAft>
                        <a:buFont typeface="Wingdings" panose="05000000000000000000" pitchFamily="2" charset="2"/>
                        <a:buChar char=""/>
                      </a:pPr>
                      <a:r>
                        <a:rPr lang="ar-SA" sz="2600" b="1" dirty="0" smtClean="0">
                          <a:solidFill>
                            <a:schemeClr val="tx1"/>
                          </a:solidFill>
                          <a:effectLst/>
                          <a:latin typeface="Calibri" panose="020F0502020204030204" pitchFamily="34" charset="0"/>
                          <a:ea typeface="Times New Roman" panose="02020603050405020304" pitchFamily="18" charset="0"/>
                          <a:cs typeface="Traditional Arabic" panose="02020603050405020304" pitchFamily="18" charset="-78"/>
                        </a:rPr>
                        <a:t>   معلومات عن الأهمية النسبية لوسائل الترويج ومدي مساهمة كل منها في تحقيق الهدف.</a:t>
                      </a:r>
                      <a:endParaRPr lang="en-US" sz="2600" b="1" dirty="0" smtClean="0">
                        <a:solidFill>
                          <a:schemeClr val="tx1"/>
                        </a:solidFill>
                        <a:effectLst/>
                        <a:latin typeface="Calibri" panose="020F0502020204030204" pitchFamily="34" charset="0"/>
                        <a:ea typeface="Times New Roman" panose="02020603050405020304" pitchFamily="18" charset="0"/>
                        <a:cs typeface="Arial" panose="020B0604020202020204" pitchFamily="34" charset="0"/>
                      </a:endParaRPr>
                    </a:p>
                    <a:p>
                      <a:pPr algn="r" rtl="1">
                        <a:lnSpc>
                          <a:spcPct val="115000"/>
                        </a:lnSpc>
                        <a:spcAft>
                          <a:spcPts val="0"/>
                        </a:spcAft>
                      </a:pPr>
                      <a:endParaRPr lang="en-US" sz="2600" b="1" dirty="0">
                        <a:solidFill>
                          <a:schemeClr val="tx1"/>
                        </a:solidFill>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a:tc>
                <a:tc>
                  <a:txBody>
                    <a:bodyPr/>
                    <a:lstStyle/>
                    <a:p>
                      <a:pPr marL="0" marR="0" indent="0" algn="r" defTabSz="457200" rtl="1" eaLnBrk="1" fontAlgn="auto" latinLnBrk="0" hangingPunct="1">
                        <a:lnSpc>
                          <a:spcPct val="115000"/>
                        </a:lnSpc>
                        <a:spcBef>
                          <a:spcPts val="0"/>
                        </a:spcBef>
                        <a:spcAft>
                          <a:spcPts val="0"/>
                        </a:spcAft>
                        <a:buClrTx/>
                        <a:buSzTx/>
                        <a:buFontTx/>
                        <a:buNone/>
                        <a:tabLst/>
                        <a:defRPr/>
                      </a:pPr>
                      <a:r>
                        <a:rPr lang="ar-SA" sz="2600" b="1" dirty="0" smtClean="0">
                          <a:solidFill>
                            <a:schemeClr val="tx1"/>
                          </a:solidFill>
                          <a:effectLst/>
                          <a:latin typeface="Calibri" panose="020F0502020204030204" pitchFamily="34" charset="0"/>
                          <a:ea typeface="Times New Roman" panose="02020603050405020304" pitchFamily="18" charset="0"/>
                          <a:cs typeface="Traditional Arabic" panose="02020603050405020304" pitchFamily="18" charset="-78"/>
                        </a:rPr>
                        <a:t>قرارات اختيار المزيج الترويجي الملائم</a:t>
                      </a:r>
                      <a:endParaRPr lang="en-US" sz="2600" b="1" dirty="0" smtClean="0">
                        <a:solidFill>
                          <a:schemeClr val="tx1"/>
                        </a:solidFill>
                        <a:effectLst/>
                        <a:latin typeface="Calibri" panose="020F0502020204030204" pitchFamily="34" charset="0"/>
                        <a:ea typeface="Times New Roman" panose="02020603050405020304" pitchFamily="18" charset="0"/>
                        <a:cs typeface="Arial" panose="020B0604020202020204" pitchFamily="34" charset="0"/>
                      </a:endParaRPr>
                    </a:p>
                    <a:p>
                      <a:pPr algn="r" rtl="1">
                        <a:lnSpc>
                          <a:spcPct val="115000"/>
                        </a:lnSpc>
                        <a:spcAft>
                          <a:spcPts val="0"/>
                        </a:spcAft>
                      </a:pPr>
                      <a:r>
                        <a:rPr lang="ar-SA" sz="2600" b="1" dirty="0">
                          <a:solidFill>
                            <a:schemeClr val="tx1"/>
                          </a:solidFill>
                          <a:effectLst/>
                          <a:latin typeface="Calibri" panose="020F0502020204030204" pitchFamily="34" charset="0"/>
                          <a:ea typeface="Times New Roman" panose="02020603050405020304" pitchFamily="18" charset="0"/>
                          <a:cs typeface="Traditional Arabic" panose="02020603050405020304" pitchFamily="18" charset="-78"/>
                        </a:rPr>
                        <a:t> </a:t>
                      </a:r>
                      <a:endParaRPr lang="en-US" sz="2600" b="1" dirty="0">
                        <a:solidFill>
                          <a:schemeClr val="tx1"/>
                        </a:solidFill>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a:tc>
              </a:tr>
            </a:tbl>
          </a:graphicData>
        </a:graphic>
      </p:graphicFrame>
      <p:sp>
        <p:nvSpPr>
          <p:cNvPr id="3" name="Rectangle 2"/>
          <p:cNvSpPr/>
          <p:nvPr/>
        </p:nvSpPr>
        <p:spPr>
          <a:xfrm>
            <a:off x="10388231" y="0"/>
            <a:ext cx="1407886" cy="52803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b="1" dirty="0">
                <a:solidFill>
                  <a:schemeClr val="tx1"/>
                </a:solidFill>
              </a:rPr>
              <a:t>محاضرة رقم </a:t>
            </a:r>
            <a:r>
              <a:rPr lang="ar-DZ" b="1" dirty="0" smtClean="0">
                <a:solidFill>
                  <a:schemeClr val="tx1"/>
                </a:solidFill>
              </a:rPr>
              <a:t>12</a:t>
            </a:r>
            <a:endParaRPr lang="ar-DZ" b="1" dirty="0">
              <a:solidFill>
                <a:schemeClr val="tx1"/>
              </a:solidFill>
            </a:endParaRPr>
          </a:p>
        </p:txBody>
      </p:sp>
      <p:sp>
        <p:nvSpPr>
          <p:cNvPr id="4" name="Rectangle 3"/>
          <p:cNvSpPr/>
          <p:nvPr/>
        </p:nvSpPr>
        <p:spPr>
          <a:xfrm>
            <a:off x="626258" y="206063"/>
            <a:ext cx="9430603" cy="412124"/>
          </a:xfrm>
          <a:prstGeom prst="rect">
            <a:avLst/>
          </a:prstGeom>
        </p:spPr>
        <p:style>
          <a:lnRef idx="1">
            <a:schemeClr val="dk1"/>
          </a:lnRef>
          <a:fillRef idx="3">
            <a:schemeClr val="dk1"/>
          </a:fillRef>
          <a:effectRef idx="2">
            <a:schemeClr val="dk1"/>
          </a:effectRef>
          <a:fontRef idx="minor">
            <a:schemeClr val="lt1"/>
          </a:fontRef>
        </p:style>
        <p:txBody>
          <a:bodyPr rtlCol="0" anchor="ctr"/>
          <a:lstStyle/>
          <a:p>
            <a:pPr algn="ctr" rtl="1"/>
            <a:r>
              <a:rPr lang="ar-SA" sz="2800" b="1" i="1" u="sng" dirty="0"/>
              <a:t>الجدول </a:t>
            </a:r>
            <a:r>
              <a:rPr lang="ar-SA" sz="2800" b="1" i="1" u="sng" dirty="0" smtClean="0"/>
              <a:t>رق</a:t>
            </a:r>
            <a:r>
              <a:rPr lang="ar-DZ" sz="2800" b="1" i="1" u="sng" dirty="0" smtClean="0"/>
              <a:t>م</a:t>
            </a:r>
            <a:r>
              <a:rPr lang="ar-DZ" sz="2800" b="1" i="1" u="sng" dirty="0"/>
              <a:t> </a:t>
            </a:r>
            <a:r>
              <a:rPr lang="ar-DZ" sz="2800" b="1" i="1" u="sng" dirty="0" smtClean="0"/>
              <a:t>03:</a:t>
            </a:r>
            <a:r>
              <a:rPr lang="fr-FR" sz="2800" b="1" i="1" u="sng" dirty="0" smtClean="0"/>
              <a:t>  </a:t>
            </a:r>
            <a:r>
              <a:rPr lang="ar-SA" sz="2800" b="1" i="1" u="sng" dirty="0"/>
              <a:t>دور نظام المعلومات التسويقية في صنع قرارات مزيج </a:t>
            </a:r>
            <a:r>
              <a:rPr lang="ar-DZ" sz="2800" b="1" i="1" u="sng" dirty="0" smtClean="0"/>
              <a:t>الترويج</a:t>
            </a:r>
            <a:endParaRPr lang="en-US" sz="2800" dirty="0"/>
          </a:p>
        </p:txBody>
      </p:sp>
    </p:spTree>
    <p:extLst>
      <p:ext uri="{BB962C8B-B14F-4D97-AF65-F5344CB8AC3E}">
        <p14:creationId xmlns:p14="http://schemas.microsoft.com/office/powerpoint/2010/main" val="109540500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au 1"/>
          <p:cNvGraphicFramePr>
            <a:graphicFrameLocks noGrp="1"/>
          </p:cNvGraphicFramePr>
          <p:nvPr>
            <p:extLst>
              <p:ext uri="{D42A27DB-BD31-4B8C-83A1-F6EECF244321}">
                <p14:modId xmlns:p14="http://schemas.microsoft.com/office/powerpoint/2010/main" val="1882334601"/>
              </p:ext>
            </p:extLst>
          </p:nvPr>
        </p:nvGraphicFramePr>
        <p:xfrm>
          <a:off x="334851" y="301703"/>
          <a:ext cx="11642500" cy="5944551"/>
        </p:xfrm>
        <a:graphic>
          <a:graphicData uri="http://schemas.openxmlformats.org/drawingml/2006/table">
            <a:tbl>
              <a:tblPr firstRow="1" bandRow="1">
                <a:tableStyleId>{5C22544A-7EE6-4342-B048-85BDC9FD1C3A}</a:tableStyleId>
              </a:tblPr>
              <a:tblGrid>
                <a:gridCol w="8564450"/>
                <a:gridCol w="3078050"/>
              </a:tblGrid>
              <a:tr h="5944551">
                <a:tc>
                  <a:txBody>
                    <a:bodyPr/>
                    <a:lstStyle/>
                    <a:p>
                      <a:pPr marL="342900" lvl="0" indent="-342900" algn="r" rtl="1">
                        <a:lnSpc>
                          <a:spcPct val="115000"/>
                        </a:lnSpc>
                        <a:spcAft>
                          <a:spcPts val="1500"/>
                        </a:spcAft>
                        <a:buFont typeface="Wingdings" panose="05000000000000000000" pitchFamily="2" charset="2"/>
                        <a:buChar char=""/>
                      </a:pPr>
                      <a:r>
                        <a:rPr lang="ar-SA" sz="2400" dirty="0" smtClean="0">
                          <a:solidFill>
                            <a:schemeClr val="tx1"/>
                          </a:solidFill>
                          <a:effectLst/>
                          <a:latin typeface="Calibri" panose="020F0502020204030204" pitchFamily="34" charset="0"/>
                          <a:ea typeface="Times New Roman" panose="02020603050405020304" pitchFamily="18" charset="0"/>
                          <a:cs typeface="Traditional Arabic" panose="02020603050405020304" pitchFamily="18" charset="-78"/>
                        </a:rPr>
                        <a:t>معلومات عن الأهداف المتوقعة للحملة الإعلانية.</a:t>
                      </a:r>
                      <a:endParaRPr lang="en-US" sz="1600" dirty="0" smtClean="0">
                        <a:solidFill>
                          <a:schemeClr val="tx1"/>
                        </a:solidFill>
                        <a:effectLst/>
                        <a:latin typeface="Calibri" panose="020F0502020204030204" pitchFamily="34" charset="0"/>
                        <a:ea typeface="Times New Roman" panose="02020603050405020304" pitchFamily="18" charset="0"/>
                        <a:cs typeface="Arial" panose="020B0604020202020204" pitchFamily="34" charset="0"/>
                      </a:endParaRPr>
                    </a:p>
                    <a:p>
                      <a:pPr marL="342900" lvl="0" indent="-342900" algn="r" rtl="1">
                        <a:lnSpc>
                          <a:spcPct val="115000"/>
                        </a:lnSpc>
                        <a:spcAft>
                          <a:spcPts val="1500"/>
                        </a:spcAft>
                        <a:buFont typeface="Wingdings" panose="05000000000000000000" pitchFamily="2" charset="2"/>
                        <a:buChar char=""/>
                      </a:pPr>
                      <a:r>
                        <a:rPr lang="ar-SA" sz="2400" dirty="0" smtClean="0">
                          <a:solidFill>
                            <a:schemeClr val="tx1"/>
                          </a:solidFill>
                          <a:effectLst/>
                          <a:latin typeface="Calibri" panose="020F0502020204030204" pitchFamily="34" charset="0"/>
                          <a:ea typeface="Times New Roman" panose="02020603050405020304" pitchFamily="18" charset="0"/>
                          <a:cs typeface="Traditional Arabic" panose="02020603050405020304" pitchFamily="18" charset="-78"/>
                        </a:rPr>
                        <a:t> معلومات عن الوسيلة المناسبة في إطار الوسائل المتاحة.</a:t>
                      </a:r>
                      <a:endParaRPr lang="en-US" sz="1600" dirty="0" smtClean="0">
                        <a:solidFill>
                          <a:schemeClr val="tx1"/>
                        </a:solidFill>
                        <a:effectLst/>
                        <a:latin typeface="Calibri" panose="020F0502020204030204" pitchFamily="34" charset="0"/>
                        <a:ea typeface="Times New Roman" panose="02020603050405020304" pitchFamily="18" charset="0"/>
                        <a:cs typeface="Arial" panose="020B0604020202020204" pitchFamily="34" charset="0"/>
                      </a:endParaRPr>
                    </a:p>
                    <a:p>
                      <a:pPr marL="342900" lvl="0" indent="-342900" algn="r" rtl="1">
                        <a:lnSpc>
                          <a:spcPct val="115000"/>
                        </a:lnSpc>
                        <a:spcAft>
                          <a:spcPts val="1500"/>
                        </a:spcAft>
                        <a:buFont typeface="Wingdings" panose="05000000000000000000" pitchFamily="2" charset="2"/>
                        <a:buChar char=""/>
                      </a:pPr>
                      <a:r>
                        <a:rPr lang="ar-SA" sz="2400" dirty="0" smtClean="0">
                          <a:solidFill>
                            <a:schemeClr val="tx1"/>
                          </a:solidFill>
                          <a:effectLst/>
                          <a:latin typeface="Calibri" panose="020F0502020204030204" pitchFamily="34" charset="0"/>
                          <a:ea typeface="Times New Roman" panose="02020603050405020304" pitchFamily="18" charset="0"/>
                          <a:cs typeface="Traditional Arabic" panose="02020603050405020304" pitchFamily="18" charset="-78"/>
                        </a:rPr>
                        <a:t>  معلومات عن توزيع عدد المشترين والمشتركين في الصحف والمجلات وعدد امتلاك التلفاز.</a:t>
                      </a:r>
                      <a:endParaRPr lang="en-US" sz="1600" dirty="0" smtClean="0">
                        <a:solidFill>
                          <a:schemeClr val="tx1"/>
                        </a:solidFill>
                        <a:effectLst/>
                        <a:latin typeface="Calibri" panose="020F0502020204030204" pitchFamily="34" charset="0"/>
                        <a:ea typeface="Times New Roman" panose="02020603050405020304" pitchFamily="18" charset="0"/>
                        <a:cs typeface="Arial" panose="020B0604020202020204" pitchFamily="34" charset="0"/>
                      </a:endParaRPr>
                    </a:p>
                    <a:p>
                      <a:pPr marL="342900" lvl="0" indent="-342900" algn="r" rtl="1">
                        <a:lnSpc>
                          <a:spcPct val="115000"/>
                        </a:lnSpc>
                        <a:spcAft>
                          <a:spcPts val="1500"/>
                        </a:spcAft>
                        <a:buFont typeface="Wingdings" panose="05000000000000000000" pitchFamily="2" charset="2"/>
                        <a:buChar char=""/>
                      </a:pPr>
                      <a:r>
                        <a:rPr lang="ar-SA" sz="2400" dirty="0" smtClean="0">
                          <a:solidFill>
                            <a:schemeClr val="tx1"/>
                          </a:solidFill>
                          <a:effectLst/>
                          <a:latin typeface="Calibri" panose="020F0502020204030204" pitchFamily="34" charset="0"/>
                          <a:ea typeface="Times New Roman" panose="02020603050405020304" pitchFamily="18" charset="0"/>
                          <a:cs typeface="Traditional Arabic" panose="02020603050405020304" pitchFamily="18" charset="-78"/>
                        </a:rPr>
                        <a:t>معلومات عن طبيعة السلعة المعلن عنها.</a:t>
                      </a:r>
                      <a:endParaRPr lang="en-US" sz="1600" dirty="0" smtClean="0">
                        <a:solidFill>
                          <a:schemeClr val="tx1"/>
                        </a:solidFill>
                        <a:effectLst/>
                        <a:latin typeface="Calibri" panose="020F0502020204030204" pitchFamily="34" charset="0"/>
                        <a:ea typeface="Times New Roman" panose="02020603050405020304" pitchFamily="18" charset="0"/>
                        <a:cs typeface="Arial" panose="020B0604020202020204" pitchFamily="34" charset="0"/>
                      </a:endParaRPr>
                    </a:p>
                    <a:p>
                      <a:pPr marL="342900" lvl="0" indent="-342900" algn="r" rtl="1">
                        <a:lnSpc>
                          <a:spcPct val="115000"/>
                        </a:lnSpc>
                        <a:spcAft>
                          <a:spcPts val="1500"/>
                        </a:spcAft>
                        <a:buFont typeface="Wingdings" panose="05000000000000000000" pitchFamily="2" charset="2"/>
                        <a:buChar char=""/>
                      </a:pPr>
                      <a:r>
                        <a:rPr lang="ar-SA" sz="2400" dirty="0" smtClean="0">
                          <a:solidFill>
                            <a:schemeClr val="tx1"/>
                          </a:solidFill>
                          <a:effectLst/>
                          <a:latin typeface="Calibri" panose="020F0502020204030204" pitchFamily="34" charset="0"/>
                          <a:ea typeface="Times New Roman" panose="02020603050405020304" pitchFamily="18" charset="0"/>
                          <a:cs typeface="Traditional Arabic" panose="02020603050405020304" pitchFamily="18" charset="-78"/>
                        </a:rPr>
                        <a:t>   معلومات عن متطلبات الرسالة الإعلانية وتكلفتها.</a:t>
                      </a:r>
                      <a:endParaRPr lang="en-US" sz="1600" dirty="0" smtClean="0">
                        <a:solidFill>
                          <a:schemeClr val="tx1"/>
                        </a:solidFill>
                        <a:effectLst/>
                        <a:latin typeface="Calibri" panose="020F0502020204030204" pitchFamily="34" charset="0"/>
                        <a:ea typeface="Times New Roman" panose="02020603050405020304" pitchFamily="18" charset="0"/>
                        <a:cs typeface="Arial" panose="020B0604020202020204" pitchFamily="34" charset="0"/>
                      </a:endParaRPr>
                    </a:p>
                    <a:p>
                      <a:pPr marL="342900" lvl="0" indent="-342900" algn="r" rtl="1">
                        <a:lnSpc>
                          <a:spcPct val="115000"/>
                        </a:lnSpc>
                        <a:spcAft>
                          <a:spcPts val="1500"/>
                        </a:spcAft>
                        <a:buFont typeface="Wingdings" panose="05000000000000000000" pitchFamily="2" charset="2"/>
                        <a:buChar char=""/>
                      </a:pPr>
                      <a:r>
                        <a:rPr lang="ar-SA" sz="2400" dirty="0" smtClean="0">
                          <a:solidFill>
                            <a:schemeClr val="tx1"/>
                          </a:solidFill>
                          <a:effectLst/>
                          <a:latin typeface="Calibri" panose="020F0502020204030204" pitchFamily="34" charset="0"/>
                          <a:ea typeface="Times New Roman" panose="02020603050405020304" pitchFamily="18" charset="0"/>
                          <a:cs typeface="Traditional Arabic" panose="02020603050405020304" pitchFamily="18" charset="-78"/>
                        </a:rPr>
                        <a:t> معلومات عن مكاتب تصميم الإعلانات.</a:t>
                      </a:r>
                      <a:endParaRPr lang="en-US" sz="1600" dirty="0" smtClean="0">
                        <a:solidFill>
                          <a:schemeClr val="tx1"/>
                        </a:solidFill>
                        <a:effectLst/>
                        <a:latin typeface="Calibri" panose="020F0502020204030204" pitchFamily="34" charset="0"/>
                        <a:ea typeface="Times New Roman" panose="02020603050405020304" pitchFamily="18" charset="0"/>
                        <a:cs typeface="Arial" panose="020B0604020202020204" pitchFamily="34" charset="0"/>
                      </a:endParaRPr>
                    </a:p>
                    <a:p>
                      <a:pPr marL="342900" lvl="0" indent="-342900" algn="r" rtl="1">
                        <a:lnSpc>
                          <a:spcPct val="115000"/>
                        </a:lnSpc>
                        <a:spcAft>
                          <a:spcPts val="1500"/>
                        </a:spcAft>
                        <a:buFont typeface="Wingdings" panose="05000000000000000000" pitchFamily="2" charset="2"/>
                        <a:buChar char=""/>
                      </a:pPr>
                      <a:r>
                        <a:rPr lang="ar-SA" sz="2400" dirty="0" smtClean="0">
                          <a:solidFill>
                            <a:schemeClr val="tx1"/>
                          </a:solidFill>
                          <a:effectLst/>
                          <a:latin typeface="Calibri" panose="020F0502020204030204" pitchFamily="34" charset="0"/>
                          <a:ea typeface="Times New Roman" panose="02020603050405020304" pitchFamily="18" charset="0"/>
                          <a:cs typeface="Traditional Arabic" panose="02020603050405020304" pitchFamily="18" charset="-78"/>
                        </a:rPr>
                        <a:t>معلومات عن الأوقات المتاحة للإعلان.</a:t>
                      </a:r>
                      <a:endParaRPr lang="en-US" sz="1600" dirty="0" smtClean="0">
                        <a:solidFill>
                          <a:schemeClr val="tx1"/>
                        </a:solidFill>
                        <a:effectLst/>
                        <a:latin typeface="Calibri" panose="020F0502020204030204" pitchFamily="34" charset="0"/>
                        <a:ea typeface="Times New Roman" panose="02020603050405020304" pitchFamily="18" charset="0"/>
                        <a:cs typeface="Arial" panose="020B0604020202020204" pitchFamily="34" charset="0"/>
                      </a:endParaRPr>
                    </a:p>
                    <a:p>
                      <a:pPr marL="342900" lvl="0" indent="-342900" algn="r" rtl="1">
                        <a:lnSpc>
                          <a:spcPct val="115000"/>
                        </a:lnSpc>
                        <a:spcAft>
                          <a:spcPts val="1500"/>
                        </a:spcAft>
                        <a:buFont typeface="Wingdings" panose="05000000000000000000" pitchFamily="2" charset="2"/>
                        <a:buChar char=""/>
                      </a:pPr>
                      <a:r>
                        <a:rPr lang="ar-SA" sz="2400" dirty="0" smtClean="0">
                          <a:solidFill>
                            <a:schemeClr val="tx1"/>
                          </a:solidFill>
                          <a:effectLst/>
                          <a:latin typeface="Calibri" panose="020F0502020204030204" pitchFamily="34" charset="0"/>
                          <a:ea typeface="Times New Roman" panose="02020603050405020304" pitchFamily="18" charset="0"/>
                          <a:cs typeface="Traditional Arabic" panose="02020603050405020304" pitchFamily="18" charset="-78"/>
                        </a:rPr>
                        <a:t>معلومات عن الميزانية المخصصة للإنفاق علي الحملة الإعلانية.</a:t>
                      </a:r>
                      <a:endParaRPr lang="en-US" sz="1600" dirty="0" smtClean="0">
                        <a:solidFill>
                          <a:schemeClr val="tx1"/>
                        </a:solidFill>
                        <a:effectLst/>
                        <a:latin typeface="Calibri" panose="020F0502020204030204" pitchFamily="34" charset="0"/>
                        <a:ea typeface="Times New Roman" panose="02020603050405020304" pitchFamily="18" charset="0"/>
                        <a:cs typeface="Arial" panose="020B0604020202020204" pitchFamily="34" charset="0"/>
                      </a:endParaRPr>
                    </a:p>
                    <a:p>
                      <a:pPr marL="342900" lvl="0" indent="-342900" algn="r" rtl="1">
                        <a:lnSpc>
                          <a:spcPct val="115000"/>
                        </a:lnSpc>
                        <a:spcAft>
                          <a:spcPts val="1500"/>
                        </a:spcAft>
                        <a:buFont typeface="Wingdings" panose="05000000000000000000" pitchFamily="2" charset="2"/>
                        <a:buChar char=""/>
                      </a:pPr>
                      <a:r>
                        <a:rPr lang="ar-SA" sz="2400" dirty="0" smtClean="0">
                          <a:solidFill>
                            <a:schemeClr val="tx1"/>
                          </a:solidFill>
                          <a:effectLst/>
                          <a:latin typeface="Calibri" panose="020F0502020204030204" pitchFamily="34" charset="0"/>
                          <a:ea typeface="Times New Roman" panose="02020603050405020304" pitchFamily="18" charset="0"/>
                          <a:cs typeface="Traditional Arabic" panose="02020603050405020304" pitchFamily="18" charset="-78"/>
                        </a:rPr>
                        <a:t>معلومات عن الاستجابة المتحققة من الحملة الإعلانية السابقة أو المشابهة.</a:t>
                      </a:r>
                      <a:r>
                        <a:rPr lang="en-US" sz="1600" dirty="0" smtClean="0">
                          <a:solidFill>
                            <a:schemeClr val="tx1"/>
                          </a:solidFill>
                          <a:effectLst/>
                          <a:latin typeface="Calibri" panose="020F0502020204030204" pitchFamily="34" charset="0"/>
                          <a:ea typeface="Times New Roman" panose="02020603050405020304" pitchFamily="18" charset="0"/>
                          <a:cs typeface="Arial" panose="020B0604020202020204" pitchFamily="34" charset="0"/>
                        </a:rPr>
                        <a:t> </a:t>
                      </a:r>
                      <a:r>
                        <a:rPr lang="ar-SA" sz="2400" b="1" dirty="0" smtClean="0">
                          <a:solidFill>
                            <a:schemeClr val="tx1"/>
                          </a:solidFill>
                          <a:effectLst/>
                          <a:latin typeface="Calibri" panose="020F0502020204030204" pitchFamily="34" charset="0"/>
                          <a:ea typeface="Times New Roman" panose="02020603050405020304" pitchFamily="18" charset="0"/>
                          <a:cs typeface="Traditional Arabic" panose="02020603050405020304" pitchFamily="18" charset="-78"/>
                        </a:rPr>
                        <a:t> </a:t>
                      </a:r>
                      <a:endParaRPr lang="en-US" sz="1600" dirty="0" smtClean="0">
                        <a:solidFill>
                          <a:schemeClr val="tx1"/>
                        </a:solidFill>
                        <a:effectLst/>
                        <a:latin typeface="Calibri" panose="020F0502020204030204" pitchFamily="34" charset="0"/>
                        <a:ea typeface="Times New Roman" panose="02020603050405020304" pitchFamily="18" charset="0"/>
                        <a:cs typeface="Arial" panose="020B0604020202020204" pitchFamily="34" charset="0"/>
                      </a:endParaRPr>
                    </a:p>
                    <a:p>
                      <a:pPr algn="r" rtl="1">
                        <a:lnSpc>
                          <a:spcPct val="115000"/>
                        </a:lnSpc>
                        <a:spcAft>
                          <a:spcPts val="0"/>
                        </a:spcAft>
                      </a:pPr>
                      <a:endParaRPr lang="en-US" sz="2400" dirty="0">
                        <a:solidFill>
                          <a:schemeClr val="tx1"/>
                        </a:solidFill>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a:solidFill>
                      <a:schemeClr val="accent1">
                        <a:lumMod val="20000"/>
                        <a:lumOff val="80000"/>
                      </a:schemeClr>
                    </a:solidFill>
                  </a:tcPr>
                </a:tc>
                <a:tc>
                  <a:txBody>
                    <a:bodyPr/>
                    <a:lstStyle/>
                    <a:p>
                      <a:pPr marL="342900" marR="0" lvl="0" indent="-342900" algn="r" defTabSz="457200" rtl="1" eaLnBrk="1" fontAlgn="auto" latinLnBrk="0" hangingPunct="1">
                        <a:lnSpc>
                          <a:spcPct val="115000"/>
                        </a:lnSpc>
                        <a:spcBef>
                          <a:spcPts val="0"/>
                        </a:spcBef>
                        <a:spcAft>
                          <a:spcPts val="1500"/>
                        </a:spcAft>
                        <a:buClrTx/>
                        <a:buSzTx/>
                        <a:buFont typeface="Wingdings" panose="05000000000000000000" pitchFamily="2" charset="2"/>
                        <a:buChar char=""/>
                        <a:tabLst/>
                        <a:defRPr/>
                      </a:pPr>
                      <a:r>
                        <a:rPr lang="ar-SA" sz="2800" dirty="0" smtClean="0">
                          <a:solidFill>
                            <a:schemeClr val="tx1"/>
                          </a:solidFill>
                          <a:effectLst/>
                          <a:latin typeface="Calibri" panose="020F0502020204030204" pitchFamily="34" charset="0"/>
                          <a:ea typeface="Times New Roman" panose="02020603050405020304" pitchFamily="18" charset="0"/>
                          <a:cs typeface="Traditional Arabic" panose="02020603050405020304" pitchFamily="18" charset="-78"/>
                        </a:rPr>
                        <a:t>قرارات الإعلان والبيع الشخصي</a:t>
                      </a:r>
                      <a:endParaRPr lang="en-US" sz="1800" dirty="0" smtClean="0">
                        <a:solidFill>
                          <a:schemeClr val="tx1"/>
                        </a:solidFill>
                        <a:effectLst/>
                        <a:latin typeface="Calibri" panose="020F0502020204030204" pitchFamily="34" charset="0"/>
                        <a:ea typeface="Times New Roman" panose="02020603050405020304" pitchFamily="18" charset="0"/>
                        <a:cs typeface="Arial" panose="020B0604020202020204" pitchFamily="34" charset="0"/>
                      </a:endParaRPr>
                    </a:p>
                    <a:p>
                      <a:pPr marL="342900" lvl="0" indent="-342900" algn="r" rtl="1">
                        <a:lnSpc>
                          <a:spcPct val="115000"/>
                        </a:lnSpc>
                        <a:spcAft>
                          <a:spcPts val="1500"/>
                        </a:spcAft>
                        <a:buFont typeface="Wingdings" panose="05000000000000000000" pitchFamily="2" charset="2"/>
                        <a:buChar char=""/>
                      </a:pPr>
                      <a:endParaRPr lang="en-US" sz="2000" dirty="0">
                        <a:solidFill>
                          <a:schemeClr val="tx1"/>
                        </a:solidFill>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a:tc>
              </a:tr>
            </a:tbl>
          </a:graphicData>
        </a:graphic>
      </p:graphicFrame>
    </p:spTree>
    <p:extLst>
      <p:ext uri="{BB962C8B-B14F-4D97-AF65-F5344CB8AC3E}">
        <p14:creationId xmlns:p14="http://schemas.microsoft.com/office/powerpoint/2010/main" val="300156854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au 1"/>
          <p:cNvGraphicFramePr>
            <a:graphicFrameLocks noGrp="1"/>
          </p:cNvGraphicFramePr>
          <p:nvPr>
            <p:extLst>
              <p:ext uri="{D42A27DB-BD31-4B8C-83A1-F6EECF244321}">
                <p14:modId xmlns:p14="http://schemas.microsoft.com/office/powerpoint/2010/main" val="2172999022"/>
              </p:ext>
            </p:extLst>
          </p:nvPr>
        </p:nvGraphicFramePr>
        <p:xfrm>
          <a:off x="244699" y="0"/>
          <a:ext cx="11745532" cy="6336406"/>
        </p:xfrm>
        <a:graphic>
          <a:graphicData uri="http://schemas.openxmlformats.org/drawingml/2006/table">
            <a:tbl>
              <a:tblPr firstRow="1" bandRow="1">
                <a:tableStyleId>{5C22544A-7EE6-4342-B048-85BDC9FD1C3A}</a:tableStyleId>
              </a:tblPr>
              <a:tblGrid>
                <a:gridCol w="8113690"/>
                <a:gridCol w="3631842"/>
              </a:tblGrid>
              <a:tr h="6336406">
                <a:tc>
                  <a:txBody>
                    <a:bodyPr/>
                    <a:lstStyle/>
                    <a:p>
                      <a:pPr marL="342900" lvl="0" indent="-342900" algn="r" rtl="1">
                        <a:lnSpc>
                          <a:spcPct val="115000"/>
                        </a:lnSpc>
                        <a:spcAft>
                          <a:spcPts val="1500"/>
                        </a:spcAft>
                        <a:buFont typeface="Wingdings" panose="05000000000000000000" pitchFamily="2" charset="2"/>
                        <a:buChar char=""/>
                      </a:pPr>
                      <a:r>
                        <a:rPr lang="ar-SA" sz="2400" dirty="0" smtClean="0">
                          <a:solidFill>
                            <a:schemeClr val="tx1"/>
                          </a:solidFill>
                          <a:effectLst/>
                          <a:latin typeface="Calibri" panose="020F0502020204030204" pitchFamily="34" charset="0"/>
                          <a:ea typeface="Times New Roman" panose="02020603050405020304" pitchFamily="18" charset="0"/>
                          <a:cs typeface="Traditional Arabic" panose="02020603050405020304" pitchFamily="18" charset="-78"/>
                        </a:rPr>
                        <a:t> معلومات عن الظروف الملائمة لاستخدام الرسالة الإعلانية.</a:t>
                      </a:r>
                      <a:endParaRPr lang="en-US" sz="1600" dirty="0" smtClean="0">
                        <a:solidFill>
                          <a:schemeClr val="tx1"/>
                        </a:solidFill>
                        <a:effectLst/>
                        <a:latin typeface="Calibri" panose="020F0502020204030204" pitchFamily="34" charset="0"/>
                        <a:ea typeface="Times New Roman" panose="02020603050405020304" pitchFamily="18" charset="0"/>
                        <a:cs typeface="Arial" panose="020B0604020202020204" pitchFamily="34" charset="0"/>
                      </a:endParaRPr>
                    </a:p>
                    <a:p>
                      <a:pPr marL="342900" lvl="0" indent="-342900" algn="r" rtl="1">
                        <a:lnSpc>
                          <a:spcPct val="115000"/>
                        </a:lnSpc>
                        <a:spcAft>
                          <a:spcPts val="1500"/>
                        </a:spcAft>
                        <a:buFont typeface="Wingdings" panose="05000000000000000000" pitchFamily="2" charset="2"/>
                        <a:buChar char=""/>
                      </a:pPr>
                      <a:r>
                        <a:rPr lang="ar-SA" sz="2400" dirty="0" smtClean="0">
                          <a:solidFill>
                            <a:schemeClr val="tx1"/>
                          </a:solidFill>
                          <a:effectLst/>
                          <a:latin typeface="Calibri" panose="020F0502020204030204" pitchFamily="34" charset="0"/>
                          <a:ea typeface="Times New Roman" panose="02020603050405020304" pitchFamily="18" charset="0"/>
                          <a:cs typeface="Traditional Arabic" panose="02020603050405020304" pitchFamily="18" charset="-78"/>
                        </a:rPr>
                        <a:t>   معلومات عن وكالات الإعلان وكفاءتها ومراعاتها للأسس والمفاهيم العلمية السليمة والمبادئ الأخلاقية للإعلان.</a:t>
                      </a:r>
                      <a:endParaRPr lang="en-US" sz="1600" dirty="0" smtClean="0">
                        <a:solidFill>
                          <a:schemeClr val="tx1"/>
                        </a:solidFill>
                        <a:effectLst/>
                        <a:latin typeface="Calibri" panose="020F0502020204030204" pitchFamily="34" charset="0"/>
                        <a:ea typeface="Times New Roman" panose="02020603050405020304" pitchFamily="18" charset="0"/>
                        <a:cs typeface="Arial" panose="020B0604020202020204" pitchFamily="34" charset="0"/>
                      </a:endParaRPr>
                    </a:p>
                    <a:p>
                      <a:pPr marL="342900" lvl="0" indent="-342900" algn="r" rtl="1">
                        <a:lnSpc>
                          <a:spcPct val="115000"/>
                        </a:lnSpc>
                        <a:spcAft>
                          <a:spcPts val="1500"/>
                        </a:spcAft>
                        <a:buFont typeface="Wingdings" panose="05000000000000000000" pitchFamily="2" charset="2"/>
                        <a:buChar char=""/>
                      </a:pPr>
                      <a:r>
                        <a:rPr lang="ar-SA" sz="2400" dirty="0" smtClean="0">
                          <a:solidFill>
                            <a:schemeClr val="tx1"/>
                          </a:solidFill>
                          <a:effectLst/>
                          <a:latin typeface="Calibri" panose="020F0502020204030204" pitchFamily="34" charset="0"/>
                          <a:ea typeface="Times New Roman" panose="02020603050405020304" pitchFamily="18" charset="0"/>
                          <a:cs typeface="Traditional Arabic" panose="02020603050405020304" pitchFamily="18" charset="-78"/>
                        </a:rPr>
                        <a:t>معلومات عن توصيف وتحليل وظائف رجال البيع المعتمدين.</a:t>
                      </a:r>
                      <a:endParaRPr lang="en-US" sz="1600" dirty="0" smtClean="0">
                        <a:solidFill>
                          <a:schemeClr val="tx1"/>
                        </a:solidFill>
                        <a:effectLst/>
                        <a:latin typeface="Calibri" panose="020F0502020204030204" pitchFamily="34" charset="0"/>
                        <a:ea typeface="Times New Roman" panose="02020603050405020304" pitchFamily="18" charset="0"/>
                        <a:cs typeface="Arial" panose="020B0604020202020204" pitchFamily="34" charset="0"/>
                      </a:endParaRPr>
                    </a:p>
                    <a:p>
                      <a:pPr marL="342900" lvl="0" indent="-342900" algn="r" rtl="1">
                        <a:lnSpc>
                          <a:spcPct val="115000"/>
                        </a:lnSpc>
                        <a:spcAft>
                          <a:spcPts val="1500"/>
                        </a:spcAft>
                        <a:buFont typeface="Wingdings" panose="05000000000000000000" pitchFamily="2" charset="2"/>
                        <a:buChar char=""/>
                      </a:pPr>
                      <a:r>
                        <a:rPr lang="ar-SA" sz="2400" dirty="0" smtClean="0">
                          <a:solidFill>
                            <a:schemeClr val="tx1"/>
                          </a:solidFill>
                          <a:effectLst/>
                          <a:latin typeface="Calibri" panose="020F0502020204030204" pitchFamily="34" charset="0"/>
                          <a:ea typeface="Times New Roman" panose="02020603050405020304" pitchFamily="18" charset="0"/>
                          <a:cs typeface="Traditional Arabic" panose="02020603050405020304" pitchFamily="18" charset="-78"/>
                        </a:rPr>
                        <a:t>   معلومات عن الواجبات </a:t>
                      </a:r>
                      <a:r>
                        <a:rPr lang="ar-SA" sz="2400" dirty="0" err="1" smtClean="0">
                          <a:solidFill>
                            <a:schemeClr val="tx1"/>
                          </a:solidFill>
                          <a:effectLst/>
                          <a:latin typeface="Calibri" panose="020F0502020204030204" pitchFamily="34" charset="0"/>
                          <a:ea typeface="Times New Roman" panose="02020603050405020304" pitchFamily="18" charset="0"/>
                          <a:cs typeface="Traditional Arabic" panose="02020603050405020304" pitchFamily="18" charset="-78"/>
                        </a:rPr>
                        <a:t>البيعية</a:t>
                      </a:r>
                      <a:r>
                        <a:rPr lang="ar-SA" sz="2400" dirty="0" smtClean="0">
                          <a:solidFill>
                            <a:schemeClr val="tx1"/>
                          </a:solidFill>
                          <a:effectLst/>
                          <a:latin typeface="Calibri" panose="020F0502020204030204" pitchFamily="34" charset="0"/>
                          <a:ea typeface="Times New Roman" panose="02020603050405020304" pitchFamily="18" charset="0"/>
                          <a:cs typeface="Traditional Arabic" panose="02020603050405020304" pitchFamily="18" charset="-78"/>
                        </a:rPr>
                        <a:t> وغير </a:t>
                      </a:r>
                      <a:r>
                        <a:rPr lang="ar-SA" sz="2400" dirty="0" err="1" smtClean="0">
                          <a:solidFill>
                            <a:schemeClr val="tx1"/>
                          </a:solidFill>
                          <a:effectLst/>
                          <a:latin typeface="Calibri" panose="020F0502020204030204" pitchFamily="34" charset="0"/>
                          <a:ea typeface="Times New Roman" panose="02020603050405020304" pitchFamily="18" charset="0"/>
                          <a:cs typeface="Traditional Arabic" panose="02020603050405020304" pitchFamily="18" charset="-78"/>
                        </a:rPr>
                        <a:t>البيعية</a:t>
                      </a:r>
                      <a:r>
                        <a:rPr lang="ar-SA" sz="2400" dirty="0" smtClean="0">
                          <a:solidFill>
                            <a:schemeClr val="tx1"/>
                          </a:solidFill>
                          <a:effectLst/>
                          <a:latin typeface="Calibri" panose="020F0502020204030204" pitchFamily="34" charset="0"/>
                          <a:ea typeface="Times New Roman" panose="02020603050405020304" pitchFamily="18" charset="0"/>
                          <a:cs typeface="Traditional Arabic" panose="02020603050405020304" pitchFamily="18" charset="-78"/>
                        </a:rPr>
                        <a:t> لرجال البيع.</a:t>
                      </a:r>
                      <a:endParaRPr lang="en-US" sz="1600" dirty="0" smtClean="0">
                        <a:solidFill>
                          <a:schemeClr val="tx1"/>
                        </a:solidFill>
                        <a:effectLst/>
                        <a:latin typeface="Calibri" panose="020F0502020204030204" pitchFamily="34" charset="0"/>
                        <a:ea typeface="Times New Roman" panose="02020603050405020304" pitchFamily="18" charset="0"/>
                        <a:cs typeface="Arial" panose="020B0604020202020204" pitchFamily="34" charset="0"/>
                      </a:endParaRPr>
                    </a:p>
                    <a:p>
                      <a:pPr marL="342900" lvl="0" indent="-342900" algn="r" rtl="1">
                        <a:lnSpc>
                          <a:spcPct val="115000"/>
                        </a:lnSpc>
                        <a:spcAft>
                          <a:spcPts val="1500"/>
                        </a:spcAft>
                        <a:buFont typeface="Wingdings" panose="05000000000000000000" pitchFamily="2" charset="2"/>
                        <a:buChar char=""/>
                      </a:pPr>
                      <a:r>
                        <a:rPr lang="ar-SA" sz="2400" dirty="0" smtClean="0">
                          <a:solidFill>
                            <a:schemeClr val="tx1"/>
                          </a:solidFill>
                          <a:effectLst/>
                          <a:latin typeface="Calibri" panose="020F0502020204030204" pitchFamily="34" charset="0"/>
                          <a:ea typeface="Times New Roman" panose="02020603050405020304" pitchFamily="18" charset="0"/>
                          <a:cs typeface="Traditional Arabic" panose="02020603050405020304" pitchFamily="18" charset="-78"/>
                        </a:rPr>
                        <a:t>معلومات عن قياس كفاءة وفاعلية رجال البيع ومدي قيامهم بواجبهم الترويجي. </a:t>
                      </a:r>
                      <a:endParaRPr lang="en-US" sz="1600" dirty="0" smtClean="0">
                        <a:solidFill>
                          <a:schemeClr val="tx1"/>
                        </a:solidFill>
                        <a:effectLst/>
                        <a:latin typeface="Calibri" panose="020F0502020204030204" pitchFamily="34" charset="0"/>
                        <a:ea typeface="Times New Roman" panose="02020603050405020304" pitchFamily="18" charset="0"/>
                        <a:cs typeface="Arial" panose="020B0604020202020204" pitchFamily="34" charset="0"/>
                      </a:endParaRPr>
                    </a:p>
                    <a:p>
                      <a:pPr marL="342900" lvl="0" indent="-342900" algn="r" rtl="1">
                        <a:lnSpc>
                          <a:spcPct val="115000"/>
                        </a:lnSpc>
                        <a:spcAft>
                          <a:spcPts val="1500"/>
                        </a:spcAft>
                        <a:buFont typeface="Wingdings" panose="05000000000000000000" pitchFamily="2" charset="2"/>
                        <a:buChar char=""/>
                      </a:pPr>
                      <a:r>
                        <a:rPr lang="ar-SA" sz="2400" dirty="0" smtClean="0">
                          <a:solidFill>
                            <a:schemeClr val="tx1"/>
                          </a:solidFill>
                          <a:effectLst/>
                          <a:latin typeface="Calibri" panose="020F0502020204030204" pitchFamily="34" charset="0"/>
                          <a:ea typeface="Times New Roman" panose="02020603050405020304" pitchFamily="18" charset="0"/>
                          <a:cs typeface="Traditional Arabic" panose="02020603050405020304" pitchFamily="18" charset="-78"/>
                        </a:rPr>
                        <a:t>  معلومات عن المناطق </a:t>
                      </a:r>
                      <a:r>
                        <a:rPr lang="ar-SA" sz="2400" dirty="0" err="1" smtClean="0">
                          <a:solidFill>
                            <a:schemeClr val="tx1"/>
                          </a:solidFill>
                          <a:effectLst/>
                          <a:latin typeface="Calibri" panose="020F0502020204030204" pitchFamily="34" charset="0"/>
                          <a:ea typeface="Times New Roman" panose="02020603050405020304" pitchFamily="18" charset="0"/>
                          <a:cs typeface="Traditional Arabic" panose="02020603050405020304" pitchFamily="18" charset="-78"/>
                        </a:rPr>
                        <a:t>البيعية</a:t>
                      </a:r>
                      <a:r>
                        <a:rPr lang="ar-SA" sz="2400" dirty="0" smtClean="0">
                          <a:solidFill>
                            <a:schemeClr val="tx1"/>
                          </a:solidFill>
                          <a:effectLst/>
                          <a:latin typeface="Calibri" panose="020F0502020204030204" pitchFamily="34" charset="0"/>
                          <a:ea typeface="Times New Roman" panose="02020603050405020304" pitchFamily="18" charset="0"/>
                          <a:cs typeface="Traditional Arabic" panose="02020603050405020304" pitchFamily="18" charset="-78"/>
                        </a:rPr>
                        <a:t> ومدي تغطية رجال البيع لها.</a:t>
                      </a:r>
                      <a:endParaRPr lang="en-US" sz="1600" dirty="0" smtClean="0">
                        <a:solidFill>
                          <a:schemeClr val="tx1"/>
                        </a:solidFill>
                        <a:effectLst/>
                        <a:latin typeface="Calibri" panose="020F0502020204030204" pitchFamily="34" charset="0"/>
                        <a:ea typeface="Times New Roman" panose="02020603050405020304" pitchFamily="18" charset="0"/>
                        <a:cs typeface="Arial" panose="020B0604020202020204" pitchFamily="34" charset="0"/>
                      </a:endParaRPr>
                    </a:p>
                    <a:p>
                      <a:pPr marL="342900" lvl="0" indent="-342900" algn="r" rtl="1">
                        <a:lnSpc>
                          <a:spcPct val="115000"/>
                        </a:lnSpc>
                        <a:spcAft>
                          <a:spcPts val="1500"/>
                        </a:spcAft>
                        <a:buFont typeface="Wingdings" panose="05000000000000000000" pitchFamily="2" charset="2"/>
                        <a:buChar char=""/>
                      </a:pPr>
                      <a:r>
                        <a:rPr lang="ar-SA" sz="2400" dirty="0" smtClean="0">
                          <a:solidFill>
                            <a:schemeClr val="tx1"/>
                          </a:solidFill>
                          <a:effectLst/>
                          <a:latin typeface="Calibri" panose="020F0502020204030204" pitchFamily="34" charset="0"/>
                          <a:ea typeface="Times New Roman" panose="02020603050405020304" pitchFamily="18" charset="0"/>
                          <a:cs typeface="Traditional Arabic" panose="02020603050405020304" pitchFamily="18" charset="-78"/>
                        </a:rPr>
                        <a:t>  معلومات عن مدي حاجة رجال البيع للتدريب.</a:t>
                      </a:r>
                      <a:endParaRPr lang="en-US" sz="1600" dirty="0" smtClean="0">
                        <a:solidFill>
                          <a:schemeClr val="tx1"/>
                        </a:solidFill>
                        <a:effectLst/>
                        <a:latin typeface="Calibri" panose="020F0502020204030204" pitchFamily="34" charset="0"/>
                        <a:ea typeface="Times New Roman" panose="02020603050405020304" pitchFamily="18" charset="0"/>
                        <a:cs typeface="Arial" panose="020B0604020202020204" pitchFamily="34" charset="0"/>
                      </a:endParaRPr>
                    </a:p>
                    <a:p>
                      <a:pPr marL="342900" lvl="0" indent="-342900" algn="r" rtl="1">
                        <a:lnSpc>
                          <a:spcPct val="115000"/>
                        </a:lnSpc>
                        <a:spcAft>
                          <a:spcPts val="1500"/>
                        </a:spcAft>
                        <a:buFont typeface="Wingdings" panose="05000000000000000000" pitchFamily="2" charset="2"/>
                        <a:buChar char=""/>
                      </a:pPr>
                      <a:r>
                        <a:rPr lang="ar-SA" sz="2400" dirty="0" smtClean="0">
                          <a:solidFill>
                            <a:schemeClr val="tx1"/>
                          </a:solidFill>
                          <a:effectLst/>
                          <a:latin typeface="Calibri" panose="020F0502020204030204" pitchFamily="34" charset="0"/>
                          <a:ea typeface="Times New Roman" panose="02020603050405020304" pitchFamily="18" charset="0"/>
                          <a:cs typeface="Traditional Arabic" panose="02020603050405020304" pitchFamily="18" charset="-78"/>
                        </a:rPr>
                        <a:t>   معلومات عن أسباب فشل رجال البيع.</a:t>
                      </a:r>
                      <a:endParaRPr lang="en-US" dirty="0">
                        <a:solidFill>
                          <a:schemeClr val="tx1"/>
                        </a:solidFill>
                      </a:endParaRPr>
                    </a:p>
                  </a:txBody>
                  <a:tcPr>
                    <a:solidFill>
                      <a:schemeClr val="accent1">
                        <a:lumMod val="20000"/>
                        <a:lumOff val="80000"/>
                      </a:schemeClr>
                    </a:solidFill>
                  </a:tcPr>
                </a:tc>
                <a:tc>
                  <a:txBody>
                    <a:bodyPr/>
                    <a:lstStyle/>
                    <a:p>
                      <a:pPr marL="342900" lvl="0" indent="-342900" algn="r" rtl="1">
                        <a:lnSpc>
                          <a:spcPct val="115000"/>
                        </a:lnSpc>
                        <a:spcAft>
                          <a:spcPts val="1500"/>
                        </a:spcAft>
                        <a:buFont typeface="Wingdings" panose="05000000000000000000" pitchFamily="2" charset="2"/>
                        <a:buChar char=""/>
                      </a:pPr>
                      <a:endParaRPr lang="en-US" sz="1200" dirty="0" smtClean="0">
                        <a:effectLst/>
                        <a:latin typeface="Calibri" panose="020F0502020204030204" pitchFamily="34" charset="0"/>
                        <a:ea typeface="Times New Roman" panose="02020603050405020304" pitchFamily="18" charset="0"/>
                        <a:cs typeface="Arial" panose="020B0604020202020204" pitchFamily="34" charset="0"/>
                      </a:endParaRPr>
                    </a:p>
                    <a:p>
                      <a:pPr algn="r" rtl="1">
                        <a:lnSpc>
                          <a:spcPct val="115000"/>
                        </a:lnSpc>
                        <a:spcAft>
                          <a:spcPts val="1500"/>
                        </a:spcAft>
                      </a:pPr>
                      <a:r>
                        <a:rPr lang="ar-SA" sz="1800" dirty="0" smtClean="0">
                          <a:effectLst/>
                          <a:latin typeface="Calibri" panose="020F0502020204030204" pitchFamily="34" charset="0"/>
                          <a:ea typeface="Times New Roman" panose="02020603050405020304" pitchFamily="18" charset="0"/>
                          <a:cs typeface="Traditional Arabic" panose="02020603050405020304" pitchFamily="18" charset="-78"/>
                        </a:rPr>
                        <a:t> </a:t>
                      </a:r>
                      <a:endParaRPr lang="en-US" sz="1200" dirty="0" smtClean="0">
                        <a:effectLst/>
                        <a:latin typeface="Calibri" panose="020F0502020204030204" pitchFamily="34" charset="0"/>
                        <a:ea typeface="Times New Roman" panose="02020603050405020304" pitchFamily="18" charset="0"/>
                        <a:cs typeface="Arial" panose="020B0604020202020204" pitchFamily="34" charset="0"/>
                      </a:endParaRPr>
                    </a:p>
                    <a:p>
                      <a:endParaRPr lang="en-US" dirty="0"/>
                    </a:p>
                  </a:txBody>
                  <a:tcPr/>
                </a:tc>
              </a:tr>
            </a:tbl>
          </a:graphicData>
        </a:graphic>
      </p:graphicFrame>
    </p:spTree>
    <p:extLst>
      <p:ext uri="{BB962C8B-B14F-4D97-AF65-F5344CB8AC3E}">
        <p14:creationId xmlns:p14="http://schemas.microsoft.com/office/powerpoint/2010/main" val="201340677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à coins arrondis 1"/>
          <p:cNvSpPr/>
          <p:nvPr/>
        </p:nvSpPr>
        <p:spPr>
          <a:xfrm>
            <a:off x="600501" y="1760561"/>
            <a:ext cx="10003807" cy="4858603"/>
          </a:xfrm>
          <a:prstGeom prst="roundRect">
            <a:avLst/>
          </a:prstGeom>
        </p:spPr>
        <p:style>
          <a:lnRef idx="1">
            <a:schemeClr val="accent5"/>
          </a:lnRef>
          <a:fillRef idx="2">
            <a:schemeClr val="accent5"/>
          </a:fillRef>
          <a:effectRef idx="1">
            <a:schemeClr val="accent5"/>
          </a:effectRef>
          <a:fontRef idx="minor">
            <a:schemeClr val="dk1"/>
          </a:fontRef>
        </p:style>
        <p:txBody>
          <a:bodyPr rtlCol="0" anchor="ctr"/>
          <a:lstStyle/>
          <a:p>
            <a:pPr lvl="0" algn="ctr" rtl="1">
              <a:lnSpc>
                <a:spcPct val="150000"/>
              </a:lnSpc>
            </a:pPr>
            <a:r>
              <a:rPr lang="ar-SA" sz="2800" b="1" dirty="0" smtClean="0"/>
              <a:t> </a:t>
            </a:r>
            <a:r>
              <a:rPr lang="ar-SA" sz="2800" dirty="0"/>
              <a:t>يهدف التوزيع إلي تسهيل انسيابية المنتوجات من المنظمة إلي المستهلكين من خلال منافذ </a:t>
            </a:r>
            <a:r>
              <a:rPr lang="ar-SA" sz="2800" dirty="0" smtClean="0"/>
              <a:t>التوزيع</a:t>
            </a:r>
            <a:r>
              <a:rPr lang="ar-DZ" sz="2800" dirty="0" smtClean="0"/>
              <a:t>، </a:t>
            </a:r>
            <a:r>
              <a:rPr lang="ar-SA" sz="2800" dirty="0" smtClean="0"/>
              <a:t>حيث </a:t>
            </a:r>
            <a:r>
              <a:rPr lang="ar-SA" sz="2800" dirty="0"/>
              <a:t>يمكن تصنيف القرارات في إطار هذا </a:t>
            </a:r>
            <a:r>
              <a:rPr lang="ar-SA" sz="2800" dirty="0" smtClean="0"/>
              <a:t>المزيج</a:t>
            </a:r>
            <a:r>
              <a:rPr lang="ar-DZ" sz="2800" dirty="0" smtClean="0"/>
              <a:t>، </a:t>
            </a:r>
            <a:r>
              <a:rPr lang="ar-SA" sz="2800" dirty="0" smtClean="0"/>
              <a:t>ودور </a:t>
            </a:r>
            <a:r>
              <a:rPr lang="ar-SA" sz="2800" dirty="0"/>
              <a:t>نظام المعلومات التسويقية في صنعها حسب الجدول التالي:</a:t>
            </a:r>
            <a:endParaRPr lang="en-US" sz="2800" dirty="0"/>
          </a:p>
        </p:txBody>
      </p:sp>
      <p:sp>
        <p:nvSpPr>
          <p:cNvPr id="3" name="Organigramme : Alternative 2"/>
          <p:cNvSpPr/>
          <p:nvPr/>
        </p:nvSpPr>
        <p:spPr>
          <a:xfrm>
            <a:off x="1651380" y="204717"/>
            <a:ext cx="8202304" cy="941696"/>
          </a:xfrm>
          <a:prstGeom prst="flowChartAlternateProcess">
            <a:avLst/>
          </a:prstGeom>
          <a:solidFill>
            <a:schemeClr val="accent3">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SA" sz="2800" b="1" dirty="0"/>
              <a:t>دور نظام المعلومات التسويقية في صنع قرارات مزيج التوزيع</a:t>
            </a:r>
            <a:endParaRPr lang="en-US" sz="2800" dirty="0">
              <a:solidFill>
                <a:schemeClr val="bg1"/>
              </a:solidFill>
            </a:endParaRPr>
          </a:p>
        </p:txBody>
      </p:sp>
      <p:sp>
        <p:nvSpPr>
          <p:cNvPr id="4" name="Flèche vers le bas 3"/>
          <p:cNvSpPr/>
          <p:nvPr/>
        </p:nvSpPr>
        <p:spPr>
          <a:xfrm>
            <a:off x="4360460" y="1241947"/>
            <a:ext cx="2784143" cy="42308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p:cNvSpPr/>
          <p:nvPr/>
        </p:nvSpPr>
        <p:spPr>
          <a:xfrm>
            <a:off x="10388231" y="0"/>
            <a:ext cx="1407886" cy="52803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b="1" dirty="0">
                <a:solidFill>
                  <a:schemeClr val="tx1"/>
                </a:solidFill>
              </a:rPr>
              <a:t>محاضرة رقم </a:t>
            </a:r>
            <a:r>
              <a:rPr lang="ar-DZ" b="1" dirty="0" smtClean="0">
                <a:solidFill>
                  <a:schemeClr val="tx1"/>
                </a:solidFill>
              </a:rPr>
              <a:t>12</a:t>
            </a:r>
            <a:endParaRPr lang="ar-DZ" b="1" dirty="0">
              <a:solidFill>
                <a:schemeClr val="tx1"/>
              </a:solidFill>
            </a:endParaRPr>
          </a:p>
        </p:txBody>
      </p:sp>
    </p:spTree>
    <p:extLst>
      <p:ext uri="{BB962C8B-B14F-4D97-AF65-F5344CB8AC3E}">
        <p14:creationId xmlns:p14="http://schemas.microsoft.com/office/powerpoint/2010/main" val="3792031585"/>
      </p:ext>
    </p:extLst>
  </p:cSld>
  <p:clrMapOvr>
    <a:masterClrMapping/>
  </p:clrMapOvr>
  <p:transition spd="slow">
    <p:push dir="u"/>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au 1"/>
          <p:cNvGraphicFramePr>
            <a:graphicFrameLocks noGrp="1"/>
          </p:cNvGraphicFramePr>
          <p:nvPr>
            <p:extLst>
              <p:ext uri="{D42A27DB-BD31-4B8C-83A1-F6EECF244321}">
                <p14:modId xmlns:p14="http://schemas.microsoft.com/office/powerpoint/2010/main" val="528582337"/>
              </p:ext>
            </p:extLst>
          </p:nvPr>
        </p:nvGraphicFramePr>
        <p:xfrm>
          <a:off x="167426" y="730884"/>
          <a:ext cx="11681139" cy="6145658"/>
        </p:xfrm>
        <a:graphic>
          <a:graphicData uri="http://schemas.openxmlformats.org/drawingml/2006/table">
            <a:tbl>
              <a:tblPr firstRow="1" bandRow="1">
                <a:tableStyleId>{5C22544A-7EE6-4342-B048-85BDC9FD1C3A}</a:tableStyleId>
              </a:tblPr>
              <a:tblGrid>
                <a:gridCol w="7819046"/>
                <a:gridCol w="3862093"/>
              </a:tblGrid>
              <a:tr h="743778">
                <a:tc>
                  <a:txBody>
                    <a:bodyPr/>
                    <a:lstStyle/>
                    <a:p>
                      <a:pPr marL="0" marR="0" indent="0" algn="ctr" defTabSz="457200" rtl="1" eaLnBrk="1" fontAlgn="auto" latinLnBrk="0" hangingPunct="1">
                        <a:lnSpc>
                          <a:spcPct val="115000"/>
                        </a:lnSpc>
                        <a:spcBef>
                          <a:spcPts val="0"/>
                        </a:spcBef>
                        <a:spcAft>
                          <a:spcPts val="0"/>
                        </a:spcAft>
                        <a:buClrTx/>
                        <a:buSzTx/>
                        <a:buFontTx/>
                        <a:buNone/>
                        <a:tabLst/>
                        <a:defRPr/>
                      </a:pPr>
                      <a:r>
                        <a:rPr lang="ar-SA" sz="2800" b="1" dirty="0" smtClean="0">
                          <a:solidFill>
                            <a:schemeClr val="tx1"/>
                          </a:solidFill>
                          <a:effectLst/>
                          <a:latin typeface="Calibri" panose="020F0502020204030204" pitchFamily="34" charset="0"/>
                          <a:ea typeface="Times New Roman" panose="02020603050405020304" pitchFamily="18" charset="0"/>
                          <a:cs typeface="Traditional Arabic" panose="02020603050405020304" pitchFamily="18" charset="-78"/>
                        </a:rPr>
                        <a:t>دور نظام المعلومات التسويقية</a:t>
                      </a:r>
                      <a:endParaRPr lang="en-US" sz="1800" dirty="0" smtClean="0">
                        <a:solidFill>
                          <a:schemeClr val="tx1"/>
                        </a:solidFill>
                        <a:effectLst/>
                        <a:latin typeface="Calibri" panose="020F0502020204030204" pitchFamily="34" charset="0"/>
                        <a:ea typeface="Times New Roman" panose="02020603050405020304" pitchFamily="18" charset="0"/>
                        <a:cs typeface="Arial" panose="020B0604020202020204" pitchFamily="34" charset="0"/>
                      </a:endParaRPr>
                    </a:p>
                    <a:p>
                      <a:pPr algn="l" rtl="1">
                        <a:lnSpc>
                          <a:spcPct val="115000"/>
                        </a:lnSpc>
                        <a:spcAft>
                          <a:spcPts val="0"/>
                        </a:spcAft>
                      </a:pPr>
                      <a:endParaRPr lang="en-US" sz="1800" dirty="0">
                        <a:solidFill>
                          <a:schemeClr val="tx1"/>
                        </a:solidFill>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a:tc>
                <a:tc>
                  <a:txBody>
                    <a:bodyPr/>
                    <a:lstStyle/>
                    <a:p>
                      <a:pPr marL="0" marR="0" indent="0" algn="ctr" defTabSz="457200" rtl="1" eaLnBrk="1" fontAlgn="auto" latinLnBrk="0" hangingPunct="1">
                        <a:lnSpc>
                          <a:spcPct val="115000"/>
                        </a:lnSpc>
                        <a:spcBef>
                          <a:spcPts val="0"/>
                        </a:spcBef>
                        <a:spcAft>
                          <a:spcPts val="0"/>
                        </a:spcAft>
                        <a:buClrTx/>
                        <a:buSzTx/>
                        <a:buFontTx/>
                        <a:buNone/>
                        <a:tabLst/>
                        <a:defRPr/>
                      </a:pPr>
                      <a:r>
                        <a:rPr lang="ar-SA" sz="2800" b="1" dirty="0" smtClean="0">
                          <a:solidFill>
                            <a:schemeClr val="tx1"/>
                          </a:solidFill>
                          <a:effectLst/>
                          <a:latin typeface="Calibri" panose="020F0502020204030204" pitchFamily="34" charset="0"/>
                          <a:ea typeface="Times New Roman" panose="02020603050405020304" pitchFamily="18" charset="0"/>
                          <a:cs typeface="Traditional Arabic" panose="02020603050405020304" pitchFamily="18" charset="-78"/>
                        </a:rPr>
                        <a:t>قرارات مزيج التوزيع </a:t>
                      </a:r>
                      <a:endParaRPr lang="en-US" sz="1800" dirty="0" smtClean="0">
                        <a:solidFill>
                          <a:schemeClr val="tx1"/>
                        </a:solidFill>
                        <a:effectLst/>
                        <a:latin typeface="Calibri" panose="020F0502020204030204" pitchFamily="34" charset="0"/>
                        <a:ea typeface="Times New Roman" panose="02020603050405020304" pitchFamily="18" charset="0"/>
                        <a:cs typeface="Arial" panose="020B0604020202020204" pitchFamily="34" charset="0"/>
                      </a:endParaRPr>
                    </a:p>
                    <a:p>
                      <a:pPr algn="r" rtl="1">
                        <a:lnSpc>
                          <a:spcPct val="115000"/>
                        </a:lnSpc>
                        <a:spcAft>
                          <a:spcPts val="0"/>
                        </a:spcAft>
                      </a:pPr>
                      <a:endParaRPr lang="en-US" sz="1800" dirty="0">
                        <a:solidFill>
                          <a:schemeClr val="tx1"/>
                        </a:solidFill>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a:tc>
              </a:tr>
              <a:tr h="2644377">
                <a:tc>
                  <a:txBody>
                    <a:bodyPr/>
                    <a:lstStyle/>
                    <a:p>
                      <a:pPr marL="342900" lvl="0" indent="-342900" algn="r" rtl="1">
                        <a:lnSpc>
                          <a:spcPct val="115000"/>
                        </a:lnSpc>
                        <a:spcAft>
                          <a:spcPts val="1500"/>
                        </a:spcAft>
                        <a:buFont typeface="Wingdings" panose="05000000000000000000" pitchFamily="2" charset="2"/>
                        <a:buChar char=""/>
                        <a:tabLst>
                          <a:tab pos="228600" algn="l"/>
                        </a:tabLst>
                      </a:pPr>
                      <a:r>
                        <a:rPr lang="ar-SA" sz="2400" b="1" kern="1200" dirty="0" smtClean="0">
                          <a:solidFill>
                            <a:schemeClr val="tx1"/>
                          </a:solidFill>
                          <a:effectLst/>
                          <a:latin typeface="Calibri" panose="020F0502020204030204" pitchFamily="34" charset="0"/>
                          <a:ea typeface="Times New Roman" panose="02020603050405020304" pitchFamily="18" charset="0"/>
                          <a:cs typeface="Traditional Arabic" panose="02020603050405020304" pitchFamily="18" charset="-78"/>
                        </a:rPr>
                        <a:t>معلومات عن طول قناة التوزيع المباشر وغير المباشر.</a:t>
                      </a:r>
                      <a:endParaRPr lang="en-US" sz="2400" b="1" kern="1200" dirty="0" smtClean="0">
                        <a:solidFill>
                          <a:schemeClr val="tx1"/>
                        </a:solidFill>
                        <a:effectLst/>
                        <a:latin typeface="Calibri" panose="020F0502020204030204" pitchFamily="34" charset="0"/>
                        <a:ea typeface="Times New Roman" panose="02020603050405020304" pitchFamily="18" charset="0"/>
                        <a:cs typeface="Traditional Arabic" panose="02020603050405020304" pitchFamily="18" charset="-78"/>
                      </a:endParaRPr>
                    </a:p>
                    <a:p>
                      <a:pPr marL="342900" lvl="0" indent="-342900" algn="r" rtl="1">
                        <a:lnSpc>
                          <a:spcPct val="115000"/>
                        </a:lnSpc>
                        <a:spcAft>
                          <a:spcPts val="1500"/>
                        </a:spcAft>
                        <a:buFont typeface="Wingdings" panose="05000000000000000000" pitchFamily="2" charset="2"/>
                        <a:buChar char=""/>
                        <a:tabLst>
                          <a:tab pos="228600" algn="l"/>
                        </a:tabLst>
                      </a:pPr>
                      <a:r>
                        <a:rPr lang="ar-SA" sz="2400" b="1" kern="1200" dirty="0" smtClean="0">
                          <a:solidFill>
                            <a:schemeClr val="tx1"/>
                          </a:solidFill>
                          <a:effectLst/>
                          <a:latin typeface="Calibri" panose="020F0502020204030204" pitchFamily="34" charset="0"/>
                          <a:ea typeface="Times New Roman" panose="02020603050405020304" pitchFamily="18" charset="0"/>
                          <a:cs typeface="Traditional Arabic" panose="02020603050405020304" pitchFamily="18" charset="-78"/>
                        </a:rPr>
                        <a:t> معلومات عن تحديد عرض القناة علي أساس التوزيع الشامل أو الانتقائي أو الوحيد.</a:t>
                      </a:r>
                      <a:endParaRPr lang="en-US" sz="2400" b="1" kern="1200" dirty="0" smtClean="0">
                        <a:solidFill>
                          <a:schemeClr val="tx1"/>
                        </a:solidFill>
                        <a:effectLst/>
                        <a:latin typeface="Calibri" panose="020F0502020204030204" pitchFamily="34" charset="0"/>
                        <a:ea typeface="Times New Roman" panose="02020603050405020304" pitchFamily="18" charset="0"/>
                        <a:cs typeface="Traditional Arabic" panose="02020603050405020304" pitchFamily="18" charset="-78"/>
                      </a:endParaRPr>
                    </a:p>
                    <a:p>
                      <a:pPr marL="342900" lvl="0" indent="-342900" algn="r" rtl="1">
                        <a:lnSpc>
                          <a:spcPct val="115000"/>
                        </a:lnSpc>
                        <a:spcAft>
                          <a:spcPts val="1500"/>
                        </a:spcAft>
                        <a:buFont typeface="Wingdings" panose="05000000000000000000" pitchFamily="2" charset="2"/>
                        <a:buChar char=""/>
                        <a:tabLst>
                          <a:tab pos="228600" algn="l"/>
                        </a:tabLst>
                      </a:pPr>
                      <a:r>
                        <a:rPr lang="fr-FR" sz="2400" b="1" kern="1200" dirty="0" smtClean="0">
                          <a:solidFill>
                            <a:schemeClr val="tx1"/>
                          </a:solidFill>
                          <a:effectLst/>
                          <a:latin typeface="Calibri" panose="020F0502020204030204" pitchFamily="34" charset="0"/>
                          <a:ea typeface="Times New Roman" panose="02020603050405020304" pitchFamily="18" charset="0"/>
                          <a:cs typeface="Traditional Arabic" panose="02020603050405020304" pitchFamily="18" charset="-78"/>
                        </a:rPr>
                        <a:t> </a:t>
                      </a:r>
                      <a:r>
                        <a:rPr lang="ar-SA" sz="2400" b="1" kern="1200" dirty="0" smtClean="0">
                          <a:solidFill>
                            <a:schemeClr val="tx1"/>
                          </a:solidFill>
                          <a:effectLst/>
                          <a:latin typeface="Calibri" panose="020F0502020204030204" pitchFamily="34" charset="0"/>
                          <a:ea typeface="Times New Roman" panose="02020603050405020304" pitchFamily="18" charset="0"/>
                          <a:cs typeface="Traditional Arabic" panose="02020603050405020304" pitchFamily="18" charset="-78"/>
                        </a:rPr>
                        <a:t>معلومات عن مكونات القناة من الوسطاء والموزعين.</a:t>
                      </a:r>
                      <a:endParaRPr lang="en-US" sz="2400" b="1" kern="1200" dirty="0" smtClean="0">
                        <a:solidFill>
                          <a:schemeClr val="tx1"/>
                        </a:solidFill>
                        <a:effectLst/>
                        <a:latin typeface="Calibri" panose="020F0502020204030204" pitchFamily="34" charset="0"/>
                        <a:ea typeface="Times New Roman" panose="02020603050405020304" pitchFamily="18" charset="0"/>
                        <a:cs typeface="Traditional Arabic" panose="02020603050405020304" pitchFamily="18" charset="-78"/>
                      </a:endParaRPr>
                    </a:p>
                    <a:p>
                      <a:pPr marL="342900" lvl="0" indent="-342900" algn="r" rtl="1">
                        <a:lnSpc>
                          <a:spcPct val="115000"/>
                        </a:lnSpc>
                        <a:spcAft>
                          <a:spcPts val="1500"/>
                        </a:spcAft>
                        <a:buFont typeface="Wingdings" panose="05000000000000000000" pitchFamily="2" charset="2"/>
                        <a:buChar char=""/>
                        <a:tabLst>
                          <a:tab pos="228600" algn="l"/>
                        </a:tabLst>
                      </a:pPr>
                      <a:r>
                        <a:rPr lang="ar-SA" sz="2400" b="1" kern="1200" dirty="0" smtClean="0">
                          <a:solidFill>
                            <a:schemeClr val="tx1"/>
                          </a:solidFill>
                          <a:effectLst/>
                          <a:latin typeface="Calibri" panose="020F0502020204030204" pitchFamily="34" charset="0"/>
                          <a:ea typeface="Times New Roman" panose="02020603050405020304" pitchFamily="18" charset="0"/>
                          <a:cs typeface="Traditional Arabic" panose="02020603050405020304" pitchFamily="18" charset="-78"/>
                        </a:rPr>
                        <a:t>معلومات عن تحليل وتقييم القدرة علي تصريف المنتج.</a:t>
                      </a:r>
                      <a:endParaRPr lang="en-US" sz="2400" b="1" kern="1200" dirty="0" smtClean="0">
                        <a:solidFill>
                          <a:schemeClr val="tx1"/>
                        </a:solidFill>
                        <a:effectLst/>
                        <a:latin typeface="Calibri" panose="020F0502020204030204" pitchFamily="34" charset="0"/>
                        <a:ea typeface="Times New Roman" panose="02020603050405020304" pitchFamily="18" charset="0"/>
                        <a:cs typeface="Traditional Arabic" panose="02020603050405020304" pitchFamily="18" charset="-78"/>
                      </a:endParaRPr>
                    </a:p>
                    <a:p>
                      <a:pPr algn="r" rtl="1">
                        <a:lnSpc>
                          <a:spcPct val="115000"/>
                        </a:lnSpc>
                        <a:spcAft>
                          <a:spcPts val="0"/>
                        </a:spcAft>
                      </a:pPr>
                      <a:endParaRPr lang="en-US" sz="2400" b="1" kern="1200" dirty="0">
                        <a:solidFill>
                          <a:schemeClr val="tx1"/>
                        </a:solidFill>
                        <a:effectLst/>
                        <a:latin typeface="Calibri" panose="020F0502020204030204" pitchFamily="34" charset="0"/>
                        <a:ea typeface="Times New Roman" panose="02020603050405020304" pitchFamily="18" charset="0"/>
                        <a:cs typeface="Traditional Arabic" panose="02020603050405020304" pitchFamily="18" charset="-78"/>
                      </a:endParaRPr>
                    </a:p>
                  </a:txBody>
                  <a:tcPr marL="68580" marR="68580" marT="0" marB="0"/>
                </a:tc>
                <a:tc>
                  <a:txBody>
                    <a:bodyPr/>
                    <a:lstStyle/>
                    <a:p>
                      <a:pPr marL="0" marR="0" indent="0" algn="r" defTabSz="457200" rtl="1" eaLnBrk="1" fontAlgn="auto" latinLnBrk="0" hangingPunct="1">
                        <a:lnSpc>
                          <a:spcPct val="115000"/>
                        </a:lnSpc>
                        <a:spcBef>
                          <a:spcPts val="0"/>
                        </a:spcBef>
                        <a:spcAft>
                          <a:spcPts val="0"/>
                        </a:spcAft>
                        <a:buClrTx/>
                        <a:buSzTx/>
                        <a:buFontTx/>
                        <a:buNone/>
                        <a:tabLst/>
                        <a:defRPr/>
                      </a:pPr>
                      <a:r>
                        <a:rPr lang="ar-SA" sz="2800" b="1" dirty="0" smtClean="0">
                          <a:solidFill>
                            <a:schemeClr val="tx1"/>
                          </a:solidFill>
                          <a:effectLst/>
                          <a:latin typeface="Calibri" panose="020F0502020204030204" pitchFamily="34" charset="0"/>
                          <a:ea typeface="Times New Roman" panose="02020603050405020304" pitchFamily="18" charset="0"/>
                          <a:cs typeface="Traditional Arabic" panose="02020603050405020304" pitchFamily="18" charset="-78"/>
                        </a:rPr>
                        <a:t>قرارات تصميم هيكل منافذ التوزيع.</a:t>
                      </a:r>
                      <a:endParaRPr lang="en-US" sz="1800" b="1" dirty="0" smtClean="0">
                        <a:solidFill>
                          <a:schemeClr val="tx1"/>
                        </a:solidFill>
                        <a:effectLst/>
                        <a:latin typeface="Calibri" panose="020F0502020204030204" pitchFamily="34" charset="0"/>
                        <a:ea typeface="Times New Roman" panose="02020603050405020304" pitchFamily="18" charset="0"/>
                        <a:cs typeface="Arial" panose="020B0604020202020204" pitchFamily="34" charset="0"/>
                      </a:endParaRPr>
                    </a:p>
                    <a:p>
                      <a:pPr algn="r" rtl="1">
                        <a:lnSpc>
                          <a:spcPct val="115000"/>
                        </a:lnSpc>
                        <a:spcAft>
                          <a:spcPts val="0"/>
                        </a:spcAft>
                      </a:pPr>
                      <a:r>
                        <a:rPr lang="ar-SA" sz="2800" b="1" dirty="0">
                          <a:solidFill>
                            <a:schemeClr val="tx1"/>
                          </a:solidFill>
                          <a:effectLst/>
                          <a:latin typeface="Calibri" panose="020F0502020204030204" pitchFamily="34" charset="0"/>
                          <a:ea typeface="Times New Roman" panose="02020603050405020304" pitchFamily="18" charset="0"/>
                          <a:cs typeface="Traditional Arabic" panose="02020603050405020304" pitchFamily="18" charset="-78"/>
                        </a:rPr>
                        <a:t> </a:t>
                      </a:r>
                      <a:endParaRPr lang="en-US" sz="1800" b="1" dirty="0">
                        <a:solidFill>
                          <a:schemeClr val="tx1"/>
                        </a:solidFill>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a:tc>
              </a:tr>
              <a:tr h="2328349">
                <a:tc>
                  <a:txBody>
                    <a:bodyPr/>
                    <a:lstStyle/>
                    <a:p>
                      <a:pPr marL="342900" lvl="0" indent="-342900" algn="r" rtl="1">
                        <a:lnSpc>
                          <a:spcPct val="115000"/>
                        </a:lnSpc>
                        <a:spcAft>
                          <a:spcPts val="0"/>
                        </a:spcAft>
                        <a:buFont typeface="Wingdings" panose="05000000000000000000" pitchFamily="2" charset="2"/>
                        <a:buChar char=""/>
                        <a:tabLst>
                          <a:tab pos="228600" algn="l"/>
                        </a:tabLst>
                      </a:pPr>
                      <a:r>
                        <a:rPr lang="ar-SA" sz="2400" b="1" kern="1200" dirty="0" smtClean="0">
                          <a:solidFill>
                            <a:schemeClr val="tx1"/>
                          </a:solidFill>
                          <a:effectLst/>
                          <a:latin typeface="Calibri" panose="020F0502020204030204" pitchFamily="34" charset="0"/>
                          <a:ea typeface="Times New Roman" panose="02020603050405020304" pitchFamily="18" charset="0"/>
                          <a:cs typeface="Traditional Arabic" panose="02020603050405020304" pitchFamily="18" charset="-78"/>
                        </a:rPr>
                        <a:t>معلومات عن تحليل كفاءة التوزيع المادي علي أساس تكاليف النقل والتخزين. </a:t>
                      </a:r>
                      <a:endParaRPr lang="en-US" sz="2400" b="1" kern="1200" dirty="0" smtClean="0">
                        <a:solidFill>
                          <a:schemeClr val="tx1"/>
                        </a:solidFill>
                        <a:effectLst/>
                        <a:latin typeface="Calibri" panose="020F0502020204030204" pitchFamily="34" charset="0"/>
                        <a:ea typeface="Times New Roman" panose="02020603050405020304" pitchFamily="18" charset="0"/>
                        <a:cs typeface="Traditional Arabic" panose="02020603050405020304" pitchFamily="18" charset="-78"/>
                      </a:endParaRPr>
                    </a:p>
                    <a:p>
                      <a:pPr marL="342900" lvl="0" indent="-342900" algn="r" rtl="1">
                        <a:lnSpc>
                          <a:spcPct val="115000"/>
                        </a:lnSpc>
                        <a:spcAft>
                          <a:spcPts val="0"/>
                        </a:spcAft>
                        <a:buFont typeface="Wingdings" panose="05000000000000000000" pitchFamily="2" charset="2"/>
                        <a:buChar char=""/>
                        <a:tabLst>
                          <a:tab pos="228600" algn="l"/>
                        </a:tabLst>
                      </a:pPr>
                      <a:r>
                        <a:rPr lang="ar-SA" sz="2400" b="1" kern="1200" dirty="0" smtClean="0">
                          <a:solidFill>
                            <a:schemeClr val="tx1"/>
                          </a:solidFill>
                          <a:effectLst/>
                          <a:latin typeface="Calibri" panose="020F0502020204030204" pitchFamily="34" charset="0"/>
                          <a:ea typeface="Times New Roman" panose="02020603050405020304" pitchFamily="18" charset="0"/>
                          <a:cs typeface="Traditional Arabic" panose="02020603050405020304" pitchFamily="18" charset="-78"/>
                        </a:rPr>
                        <a:t>معلومات عن تكاليف مناولة الطلبيات.</a:t>
                      </a:r>
                      <a:endParaRPr lang="en-US" sz="2400" b="1" kern="1200" dirty="0" smtClean="0">
                        <a:solidFill>
                          <a:schemeClr val="tx1"/>
                        </a:solidFill>
                        <a:effectLst/>
                        <a:latin typeface="Calibri" panose="020F0502020204030204" pitchFamily="34" charset="0"/>
                        <a:ea typeface="Times New Roman" panose="02020603050405020304" pitchFamily="18" charset="0"/>
                        <a:cs typeface="Traditional Arabic" panose="02020603050405020304" pitchFamily="18" charset="-78"/>
                      </a:endParaRPr>
                    </a:p>
                    <a:p>
                      <a:pPr marL="342900" lvl="0" indent="-342900" algn="r" rtl="1">
                        <a:lnSpc>
                          <a:spcPct val="115000"/>
                        </a:lnSpc>
                        <a:spcAft>
                          <a:spcPts val="0"/>
                        </a:spcAft>
                        <a:buFont typeface="Wingdings" panose="05000000000000000000" pitchFamily="2" charset="2"/>
                        <a:buChar char=""/>
                        <a:tabLst>
                          <a:tab pos="228600" algn="l"/>
                        </a:tabLst>
                      </a:pPr>
                      <a:r>
                        <a:rPr lang="ar-SA" sz="2400" b="1" kern="1200" dirty="0" smtClean="0">
                          <a:solidFill>
                            <a:schemeClr val="tx1"/>
                          </a:solidFill>
                          <a:effectLst/>
                          <a:latin typeface="Calibri" panose="020F0502020204030204" pitchFamily="34" charset="0"/>
                          <a:ea typeface="Times New Roman" panose="02020603050405020304" pitchFamily="18" charset="0"/>
                          <a:cs typeface="Traditional Arabic" panose="02020603050405020304" pitchFamily="18" charset="-78"/>
                        </a:rPr>
                        <a:t>معلومات عن تكاليف التعبئة والتغليف.</a:t>
                      </a:r>
                      <a:endParaRPr lang="en-US" sz="2400" b="1" kern="1200" dirty="0" smtClean="0">
                        <a:solidFill>
                          <a:schemeClr val="tx1"/>
                        </a:solidFill>
                        <a:effectLst/>
                        <a:latin typeface="Calibri" panose="020F0502020204030204" pitchFamily="34" charset="0"/>
                        <a:ea typeface="Times New Roman" panose="02020603050405020304" pitchFamily="18" charset="0"/>
                        <a:cs typeface="Traditional Arabic" panose="02020603050405020304" pitchFamily="18" charset="-78"/>
                      </a:endParaRPr>
                    </a:p>
                    <a:p>
                      <a:pPr marL="342900" lvl="0" indent="-342900" algn="r" rtl="1">
                        <a:lnSpc>
                          <a:spcPct val="115000"/>
                        </a:lnSpc>
                        <a:spcAft>
                          <a:spcPts val="0"/>
                        </a:spcAft>
                        <a:buFont typeface="Wingdings" panose="05000000000000000000" pitchFamily="2" charset="2"/>
                        <a:buChar char=""/>
                        <a:tabLst>
                          <a:tab pos="228600" algn="l"/>
                        </a:tabLst>
                      </a:pPr>
                      <a:r>
                        <a:rPr lang="ar-SA" sz="2400" b="1" kern="1200" dirty="0" smtClean="0">
                          <a:solidFill>
                            <a:schemeClr val="tx1"/>
                          </a:solidFill>
                          <a:effectLst/>
                          <a:latin typeface="Calibri" panose="020F0502020204030204" pitchFamily="34" charset="0"/>
                          <a:ea typeface="Times New Roman" panose="02020603050405020304" pitchFamily="18" charset="0"/>
                          <a:cs typeface="Traditional Arabic" panose="02020603050405020304" pitchFamily="18" charset="-78"/>
                        </a:rPr>
                        <a:t>معلومات عن التامين علي المخزون السلعي وتقادم المخزون.</a:t>
                      </a:r>
                      <a:endParaRPr lang="en-US" sz="2400" b="1" kern="1200" dirty="0" smtClean="0">
                        <a:solidFill>
                          <a:schemeClr val="tx1"/>
                        </a:solidFill>
                        <a:effectLst/>
                        <a:latin typeface="Calibri" panose="020F0502020204030204" pitchFamily="34" charset="0"/>
                        <a:ea typeface="Times New Roman" panose="02020603050405020304" pitchFamily="18" charset="0"/>
                        <a:cs typeface="Traditional Arabic" panose="02020603050405020304" pitchFamily="18" charset="-78"/>
                      </a:endParaRPr>
                    </a:p>
                    <a:p>
                      <a:pPr marL="342900" lvl="0" indent="-342900" algn="r" rtl="1">
                        <a:lnSpc>
                          <a:spcPct val="115000"/>
                        </a:lnSpc>
                        <a:spcAft>
                          <a:spcPts val="0"/>
                        </a:spcAft>
                        <a:buFont typeface="Wingdings" panose="05000000000000000000" pitchFamily="2" charset="2"/>
                        <a:buChar char=""/>
                        <a:tabLst>
                          <a:tab pos="228600" algn="l"/>
                        </a:tabLst>
                      </a:pPr>
                      <a:r>
                        <a:rPr lang="ar-SA" sz="2400" b="1" kern="1200" dirty="0" smtClean="0">
                          <a:solidFill>
                            <a:schemeClr val="tx1"/>
                          </a:solidFill>
                          <a:effectLst/>
                          <a:latin typeface="Calibri" panose="020F0502020204030204" pitchFamily="34" charset="0"/>
                          <a:ea typeface="Times New Roman" panose="02020603050405020304" pitchFamily="18" charset="0"/>
                          <a:cs typeface="Traditional Arabic" panose="02020603050405020304" pitchFamily="18" charset="-78"/>
                        </a:rPr>
                        <a:t>معلومات عن مقدار المبالغ المستثمرة في المخزون والفرص البديلة.</a:t>
                      </a:r>
                      <a:endParaRPr lang="en-US" sz="2400" b="1" kern="1200" dirty="0" smtClean="0">
                        <a:solidFill>
                          <a:schemeClr val="tx1"/>
                        </a:solidFill>
                        <a:effectLst/>
                        <a:latin typeface="Calibri" panose="020F0502020204030204" pitchFamily="34" charset="0"/>
                        <a:ea typeface="Times New Roman" panose="02020603050405020304" pitchFamily="18" charset="0"/>
                        <a:cs typeface="Traditional Arabic" panose="02020603050405020304" pitchFamily="18" charset="-78"/>
                      </a:endParaRPr>
                    </a:p>
                    <a:p>
                      <a:pPr algn="r" rtl="1">
                        <a:lnSpc>
                          <a:spcPct val="115000"/>
                        </a:lnSpc>
                        <a:spcAft>
                          <a:spcPts val="0"/>
                        </a:spcAft>
                      </a:pPr>
                      <a:endParaRPr lang="en-US" sz="2400" b="1" kern="1200" dirty="0">
                        <a:solidFill>
                          <a:schemeClr val="tx1"/>
                        </a:solidFill>
                        <a:effectLst/>
                        <a:latin typeface="Calibri" panose="020F0502020204030204" pitchFamily="34" charset="0"/>
                        <a:ea typeface="Times New Roman" panose="02020603050405020304" pitchFamily="18" charset="0"/>
                        <a:cs typeface="Traditional Arabic" panose="02020603050405020304" pitchFamily="18" charset="-78"/>
                      </a:endParaRPr>
                    </a:p>
                  </a:txBody>
                  <a:tcPr marL="68580" marR="68580" marT="0" marB="0"/>
                </a:tc>
                <a:tc>
                  <a:txBody>
                    <a:bodyPr/>
                    <a:lstStyle/>
                    <a:p>
                      <a:pPr marL="228600" algn="r" rtl="1">
                        <a:lnSpc>
                          <a:spcPct val="115000"/>
                        </a:lnSpc>
                        <a:spcAft>
                          <a:spcPts val="0"/>
                        </a:spcAft>
                        <a:tabLst>
                          <a:tab pos="228600" algn="l"/>
                        </a:tabLst>
                      </a:pPr>
                      <a:r>
                        <a:rPr lang="ar-SA" sz="2800" b="1" dirty="0" smtClean="0">
                          <a:solidFill>
                            <a:schemeClr val="tx1"/>
                          </a:solidFill>
                          <a:effectLst/>
                          <a:latin typeface="Calibri" panose="020F0502020204030204" pitchFamily="34" charset="0"/>
                          <a:ea typeface="Times New Roman" panose="02020603050405020304" pitchFamily="18" charset="0"/>
                          <a:cs typeface="Traditional Arabic" panose="02020603050405020304" pitchFamily="18" charset="-78"/>
                        </a:rPr>
                        <a:t>قرارات التوزيع المادي</a:t>
                      </a:r>
                      <a:endParaRPr lang="en-US" sz="1800" b="1" dirty="0" smtClean="0">
                        <a:solidFill>
                          <a:schemeClr val="tx1"/>
                        </a:solidFill>
                        <a:effectLst/>
                        <a:latin typeface="Calibri" panose="020F0502020204030204" pitchFamily="34" charset="0"/>
                        <a:ea typeface="Times New Roman" panose="02020603050405020304" pitchFamily="18" charset="0"/>
                        <a:cs typeface="Arial" panose="020B0604020202020204" pitchFamily="34" charset="0"/>
                      </a:endParaRPr>
                    </a:p>
                    <a:p>
                      <a:pPr algn="l" rtl="1">
                        <a:lnSpc>
                          <a:spcPct val="115000"/>
                        </a:lnSpc>
                        <a:spcAft>
                          <a:spcPts val="0"/>
                        </a:spcAft>
                      </a:pPr>
                      <a:r>
                        <a:rPr lang="ar-SA" sz="2800" b="1" dirty="0">
                          <a:solidFill>
                            <a:schemeClr val="tx1"/>
                          </a:solidFill>
                          <a:effectLst/>
                          <a:latin typeface="Calibri" panose="020F0502020204030204" pitchFamily="34" charset="0"/>
                          <a:ea typeface="Times New Roman" panose="02020603050405020304" pitchFamily="18" charset="0"/>
                          <a:cs typeface="Traditional Arabic" panose="02020603050405020304" pitchFamily="18" charset="-78"/>
                        </a:rPr>
                        <a:t> </a:t>
                      </a:r>
                      <a:endParaRPr lang="en-US" sz="1800" b="1" dirty="0">
                        <a:solidFill>
                          <a:schemeClr val="tx1"/>
                        </a:solidFill>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a:tc>
              </a:tr>
            </a:tbl>
          </a:graphicData>
        </a:graphic>
      </p:graphicFrame>
      <p:sp>
        <p:nvSpPr>
          <p:cNvPr id="3" name="Rectangle 2"/>
          <p:cNvSpPr/>
          <p:nvPr/>
        </p:nvSpPr>
        <p:spPr>
          <a:xfrm>
            <a:off x="561864" y="105530"/>
            <a:ext cx="9430603" cy="499777"/>
          </a:xfrm>
          <a:prstGeom prst="rect">
            <a:avLst/>
          </a:prstGeom>
        </p:spPr>
        <p:style>
          <a:lnRef idx="1">
            <a:schemeClr val="dk1"/>
          </a:lnRef>
          <a:fillRef idx="3">
            <a:schemeClr val="dk1"/>
          </a:fillRef>
          <a:effectRef idx="2">
            <a:schemeClr val="dk1"/>
          </a:effectRef>
          <a:fontRef idx="minor">
            <a:schemeClr val="lt1"/>
          </a:fontRef>
        </p:style>
        <p:txBody>
          <a:bodyPr rtlCol="0" anchor="ctr"/>
          <a:lstStyle/>
          <a:p>
            <a:pPr algn="ctr" rtl="1"/>
            <a:r>
              <a:rPr lang="ar-SA" sz="2800" b="1" i="1" dirty="0"/>
              <a:t>الجدول رقم04:</a:t>
            </a:r>
            <a:r>
              <a:rPr lang="fr-FR" sz="2800" b="1" i="1" dirty="0"/>
              <a:t>  </a:t>
            </a:r>
            <a:r>
              <a:rPr lang="ar-SA" sz="2800" b="1" i="1" dirty="0"/>
              <a:t>دور نظام المعلومات التسويقية في صنع قرارات مزيج التوزيع</a:t>
            </a:r>
            <a:endParaRPr lang="en-US" sz="2800" dirty="0"/>
          </a:p>
        </p:txBody>
      </p:sp>
      <p:sp>
        <p:nvSpPr>
          <p:cNvPr id="4" name="Rectangle 3"/>
          <p:cNvSpPr/>
          <p:nvPr/>
        </p:nvSpPr>
        <p:spPr>
          <a:xfrm>
            <a:off x="10388231" y="0"/>
            <a:ext cx="1407886" cy="52803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b="1" dirty="0">
                <a:solidFill>
                  <a:schemeClr val="tx1"/>
                </a:solidFill>
              </a:rPr>
              <a:t>محاضرة رقم </a:t>
            </a:r>
            <a:r>
              <a:rPr lang="ar-DZ" b="1" dirty="0" smtClean="0">
                <a:solidFill>
                  <a:schemeClr val="tx1"/>
                </a:solidFill>
              </a:rPr>
              <a:t>12</a:t>
            </a:r>
            <a:endParaRPr lang="ar-DZ" b="1" dirty="0">
              <a:solidFill>
                <a:schemeClr val="tx1"/>
              </a:solidFill>
            </a:endParaRPr>
          </a:p>
        </p:txBody>
      </p:sp>
    </p:spTree>
    <p:extLst>
      <p:ext uri="{BB962C8B-B14F-4D97-AF65-F5344CB8AC3E}">
        <p14:creationId xmlns:p14="http://schemas.microsoft.com/office/powerpoint/2010/main" val="647631067"/>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au 1"/>
          <p:cNvGraphicFramePr>
            <a:graphicFrameLocks noGrp="1"/>
          </p:cNvGraphicFramePr>
          <p:nvPr>
            <p:extLst>
              <p:ext uri="{D42A27DB-BD31-4B8C-83A1-F6EECF244321}">
                <p14:modId xmlns:p14="http://schemas.microsoft.com/office/powerpoint/2010/main" val="2670312081"/>
              </p:ext>
            </p:extLst>
          </p:nvPr>
        </p:nvGraphicFramePr>
        <p:xfrm>
          <a:off x="489396" y="1854558"/>
          <a:ext cx="10715223" cy="3902014"/>
        </p:xfrm>
        <a:graphic>
          <a:graphicData uri="http://schemas.openxmlformats.org/drawingml/2006/table">
            <a:tbl>
              <a:tblPr firstRow="1" bandRow="1">
                <a:tableStyleId>{5C22544A-7EE6-4342-B048-85BDC9FD1C3A}</a:tableStyleId>
              </a:tblPr>
              <a:tblGrid>
                <a:gridCol w="7044745"/>
                <a:gridCol w="3670478"/>
              </a:tblGrid>
              <a:tr h="3902014">
                <a:tc>
                  <a:txBody>
                    <a:bodyPr/>
                    <a:lstStyle/>
                    <a:p>
                      <a:pPr marL="342900" lvl="0" indent="-342900" algn="r" rtl="1">
                        <a:lnSpc>
                          <a:spcPct val="115000"/>
                        </a:lnSpc>
                        <a:spcAft>
                          <a:spcPts val="1500"/>
                        </a:spcAft>
                        <a:buFont typeface="Wingdings" panose="05000000000000000000" pitchFamily="2" charset="2"/>
                        <a:buChar char=""/>
                        <a:tabLst>
                          <a:tab pos="228600" algn="l"/>
                        </a:tabLst>
                      </a:pPr>
                      <a:r>
                        <a:rPr lang="ar-SA" sz="2800" b="1" kern="1200" dirty="0" smtClean="0">
                          <a:solidFill>
                            <a:schemeClr val="tx1"/>
                          </a:solidFill>
                          <a:effectLst/>
                          <a:latin typeface="Calibri" panose="020F0502020204030204" pitchFamily="34" charset="0"/>
                          <a:ea typeface="Times New Roman" panose="02020603050405020304" pitchFamily="18" charset="0"/>
                          <a:cs typeface="Traditional Arabic" panose="02020603050405020304" pitchFamily="18" charset="-78"/>
                        </a:rPr>
                        <a:t>معلومات عن تقويم أداء منافذ التوزيع الحاضر.</a:t>
                      </a:r>
                      <a:endParaRPr lang="en-US" sz="2800" b="1" kern="1200" dirty="0" smtClean="0">
                        <a:solidFill>
                          <a:schemeClr val="tx1"/>
                        </a:solidFill>
                        <a:effectLst/>
                        <a:latin typeface="Calibri" panose="020F0502020204030204" pitchFamily="34" charset="0"/>
                        <a:ea typeface="Times New Roman" panose="02020603050405020304" pitchFamily="18" charset="0"/>
                        <a:cs typeface="Traditional Arabic" panose="02020603050405020304" pitchFamily="18" charset="-78"/>
                      </a:endParaRPr>
                    </a:p>
                    <a:p>
                      <a:pPr marL="342900" lvl="0" indent="-342900" algn="r" rtl="1">
                        <a:lnSpc>
                          <a:spcPct val="115000"/>
                        </a:lnSpc>
                        <a:spcAft>
                          <a:spcPts val="1500"/>
                        </a:spcAft>
                        <a:buFont typeface="Wingdings" panose="05000000000000000000" pitchFamily="2" charset="2"/>
                        <a:buChar char=""/>
                        <a:tabLst>
                          <a:tab pos="228600" algn="l"/>
                        </a:tabLst>
                      </a:pPr>
                      <a:r>
                        <a:rPr lang="fr-FR" sz="2800" b="1" kern="1200" dirty="0" smtClean="0">
                          <a:solidFill>
                            <a:schemeClr val="tx1"/>
                          </a:solidFill>
                          <a:effectLst/>
                          <a:latin typeface="Calibri" panose="020F0502020204030204" pitchFamily="34" charset="0"/>
                          <a:ea typeface="Times New Roman" panose="02020603050405020304" pitchFamily="18" charset="0"/>
                          <a:cs typeface="Traditional Arabic" panose="02020603050405020304" pitchFamily="18" charset="-78"/>
                        </a:rPr>
                        <a:t> </a:t>
                      </a:r>
                      <a:r>
                        <a:rPr lang="ar-SA" sz="2800" b="1" kern="1200" dirty="0" smtClean="0">
                          <a:solidFill>
                            <a:schemeClr val="tx1"/>
                          </a:solidFill>
                          <a:effectLst/>
                          <a:latin typeface="Calibri" panose="020F0502020204030204" pitchFamily="34" charset="0"/>
                          <a:ea typeface="Times New Roman" panose="02020603050405020304" pitchFamily="18" charset="0"/>
                          <a:cs typeface="Traditional Arabic" panose="02020603050405020304" pitchFamily="18" charset="-78"/>
                        </a:rPr>
                        <a:t>معلومات عن التغيرات في العادات الشرائية والمبيعات والتكاليف.</a:t>
                      </a:r>
                      <a:endParaRPr lang="en-US" sz="2800" b="1" kern="1200" dirty="0" smtClean="0">
                        <a:solidFill>
                          <a:schemeClr val="tx1"/>
                        </a:solidFill>
                        <a:effectLst/>
                        <a:latin typeface="Calibri" panose="020F0502020204030204" pitchFamily="34" charset="0"/>
                        <a:ea typeface="Times New Roman" panose="02020603050405020304" pitchFamily="18" charset="0"/>
                        <a:cs typeface="Traditional Arabic" panose="02020603050405020304" pitchFamily="18" charset="-78"/>
                      </a:endParaRPr>
                    </a:p>
                    <a:p>
                      <a:pPr marL="342900" lvl="0" indent="-342900" algn="r" rtl="1">
                        <a:lnSpc>
                          <a:spcPct val="115000"/>
                        </a:lnSpc>
                        <a:spcAft>
                          <a:spcPts val="1500"/>
                        </a:spcAft>
                        <a:buFont typeface="Wingdings" panose="05000000000000000000" pitchFamily="2" charset="2"/>
                        <a:buChar char=""/>
                        <a:tabLst>
                          <a:tab pos="228600" algn="l"/>
                        </a:tabLst>
                      </a:pPr>
                      <a:r>
                        <a:rPr lang="ar-SA" sz="2800" b="1" kern="1200" dirty="0" smtClean="0">
                          <a:solidFill>
                            <a:schemeClr val="tx1"/>
                          </a:solidFill>
                          <a:effectLst/>
                          <a:latin typeface="Calibri" panose="020F0502020204030204" pitchFamily="34" charset="0"/>
                          <a:ea typeface="Times New Roman" panose="02020603050405020304" pitchFamily="18" charset="0"/>
                          <a:cs typeface="Traditional Arabic" panose="02020603050405020304" pitchFamily="18" charset="-78"/>
                        </a:rPr>
                        <a:t>معلومات عن مشاكل التوزيع وفرص الإبقاء علي النظم المعتمدة حاضراً.</a:t>
                      </a:r>
                      <a:endParaRPr lang="en-US" sz="2800" b="1" kern="1200" dirty="0" smtClean="0">
                        <a:solidFill>
                          <a:schemeClr val="tx1"/>
                        </a:solidFill>
                        <a:effectLst/>
                        <a:latin typeface="Calibri" panose="020F0502020204030204" pitchFamily="34" charset="0"/>
                        <a:ea typeface="Times New Roman" panose="02020603050405020304" pitchFamily="18" charset="0"/>
                        <a:cs typeface="Traditional Arabic" panose="02020603050405020304" pitchFamily="18" charset="-78"/>
                      </a:endParaRPr>
                    </a:p>
                    <a:p>
                      <a:pPr algn="r" rtl="1">
                        <a:lnSpc>
                          <a:spcPct val="115000"/>
                        </a:lnSpc>
                        <a:spcAft>
                          <a:spcPts val="0"/>
                        </a:spcAft>
                      </a:pPr>
                      <a:endParaRPr lang="en-US" sz="2800" b="1" kern="1200" dirty="0">
                        <a:solidFill>
                          <a:schemeClr val="tx1"/>
                        </a:solidFill>
                        <a:effectLst/>
                        <a:latin typeface="Calibri" panose="020F0502020204030204" pitchFamily="34" charset="0"/>
                        <a:ea typeface="Times New Roman" panose="02020603050405020304" pitchFamily="18" charset="0"/>
                        <a:cs typeface="Traditional Arabic" panose="02020603050405020304" pitchFamily="18" charset="-78"/>
                      </a:endParaRPr>
                    </a:p>
                  </a:txBody>
                  <a:tcPr marL="68580" marR="68580" marT="0" marB="0">
                    <a:solidFill>
                      <a:schemeClr val="accent1">
                        <a:lumMod val="20000"/>
                        <a:lumOff val="80000"/>
                      </a:schemeClr>
                    </a:solidFill>
                  </a:tcPr>
                </a:tc>
                <a:tc>
                  <a:txBody>
                    <a:bodyPr/>
                    <a:lstStyle/>
                    <a:p>
                      <a:pPr marL="0" marR="0" indent="0" algn="ctr" defTabSz="457200" rtl="1" eaLnBrk="1" fontAlgn="auto" latinLnBrk="0" hangingPunct="1">
                        <a:lnSpc>
                          <a:spcPct val="115000"/>
                        </a:lnSpc>
                        <a:spcBef>
                          <a:spcPts val="0"/>
                        </a:spcBef>
                        <a:spcAft>
                          <a:spcPts val="0"/>
                        </a:spcAft>
                        <a:buClrTx/>
                        <a:buSzTx/>
                        <a:buFontTx/>
                        <a:buNone/>
                        <a:tabLst/>
                        <a:defRPr/>
                      </a:pPr>
                      <a:r>
                        <a:rPr lang="ar-SA" sz="2800" dirty="0" smtClean="0">
                          <a:solidFill>
                            <a:schemeClr val="tx1"/>
                          </a:solidFill>
                          <a:effectLst/>
                          <a:latin typeface="Calibri" panose="020F0502020204030204" pitchFamily="34" charset="0"/>
                          <a:ea typeface="Times New Roman" panose="02020603050405020304" pitchFamily="18" charset="0"/>
                          <a:cs typeface="Traditional Arabic" panose="02020603050405020304" pitchFamily="18" charset="-78"/>
                        </a:rPr>
                        <a:t>قرارات تعديل هيكل ومكونات القناة</a:t>
                      </a:r>
                      <a:endParaRPr lang="en-US" sz="1800" dirty="0" smtClean="0">
                        <a:solidFill>
                          <a:schemeClr val="tx1"/>
                        </a:solidFill>
                        <a:effectLst/>
                        <a:latin typeface="Calibri" panose="020F0502020204030204" pitchFamily="34" charset="0"/>
                        <a:ea typeface="Times New Roman" panose="02020603050405020304" pitchFamily="18" charset="0"/>
                        <a:cs typeface="Arial" panose="020B0604020202020204" pitchFamily="34" charset="0"/>
                      </a:endParaRPr>
                    </a:p>
                    <a:p>
                      <a:pPr algn="ctr" rtl="1">
                        <a:lnSpc>
                          <a:spcPct val="115000"/>
                        </a:lnSpc>
                        <a:spcAft>
                          <a:spcPts val="0"/>
                        </a:spcAft>
                      </a:pPr>
                      <a:r>
                        <a:rPr lang="ar-SA" sz="2800" b="1" dirty="0">
                          <a:solidFill>
                            <a:schemeClr val="tx1"/>
                          </a:solidFill>
                          <a:effectLst/>
                          <a:latin typeface="Calibri" panose="020F0502020204030204" pitchFamily="34" charset="0"/>
                          <a:ea typeface="Times New Roman" panose="02020603050405020304" pitchFamily="18" charset="0"/>
                          <a:cs typeface="Traditional Arabic" panose="02020603050405020304" pitchFamily="18" charset="-78"/>
                        </a:rPr>
                        <a:t> </a:t>
                      </a:r>
                      <a:endParaRPr lang="en-US" sz="1800" dirty="0">
                        <a:solidFill>
                          <a:schemeClr val="tx1"/>
                        </a:solidFill>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a:tc>
              </a:tr>
            </a:tbl>
          </a:graphicData>
        </a:graphic>
      </p:graphicFrame>
      <p:sp>
        <p:nvSpPr>
          <p:cNvPr id="3" name="Rectangle 2"/>
          <p:cNvSpPr/>
          <p:nvPr/>
        </p:nvSpPr>
        <p:spPr>
          <a:xfrm>
            <a:off x="561864" y="105530"/>
            <a:ext cx="9430603" cy="499777"/>
          </a:xfrm>
          <a:prstGeom prst="rect">
            <a:avLst/>
          </a:prstGeom>
        </p:spPr>
        <p:style>
          <a:lnRef idx="1">
            <a:schemeClr val="dk1"/>
          </a:lnRef>
          <a:fillRef idx="3">
            <a:schemeClr val="dk1"/>
          </a:fillRef>
          <a:effectRef idx="2">
            <a:schemeClr val="dk1"/>
          </a:effectRef>
          <a:fontRef idx="minor">
            <a:schemeClr val="lt1"/>
          </a:fontRef>
        </p:style>
        <p:txBody>
          <a:bodyPr rtlCol="0" anchor="ctr"/>
          <a:lstStyle/>
          <a:p>
            <a:pPr algn="ctr" rtl="1"/>
            <a:r>
              <a:rPr lang="ar-SA" sz="2800" b="1" i="1" dirty="0"/>
              <a:t>الجدول رقم04:</a:t>
            </a:r>
            <a:r>
              <a:rPr lang="fr-FR" sz="2800" b="1" i="1" dirty="0"/>
              <a:t>  </a:t>
            </a:r>
            <a:r>
              <a:rPr lang="ar-SA" sz="2800" b="1" i="1" dirty="0"/>
              <a:t>دور نظام المعلومات التسويقية في صنع قرارات مزيج التوزيع</a:t>
            </a:r>
            <a:endParaRPr lang="en-US" sz="2800" dirty="0"/>
          </a:p>
        </p:txBody>
      </p:sp>
      <p:sp>
        <p:nvSpPr>
          <p:cNvPr id="4" name="Rectangle 3"/>
          <p:cNvSpPr/>
          <p:nvPr/>
        </p:nvSpPr>
        <p:spPr>
          <a:xfrm>
            <a:off x="10388231" y="0"/>
            <a:ext cx="1407886" cy="52803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b="1" dirty="0">
                <a:solidFill>
                  <a:schemeClr val="tx1"/>
                </a:solidFill>
              </a:rPr>
              <a:t>محاضرة رقم </a:t>
            </a:r>
            <a:r>
              <a:rPr lang="ar-DZ" b="1" dirty="0" smtClean="0">
                <a:solidFill>
                  <a:schemeClr val="tx1"/>
                </a:solidFill>
              </a:rPr>
              <a:t>12</a:t>
            </a:r>
            <a:endParaRPr lang="ar-DZ" b="1" dirty="0">
              <a:solidFill>
                <a:schemeClr val="tx1"/>
              </a:solidFill>
            </a:endParaRPr>
          </a:p>
        </p:txBody>
      </p:sp>
    </p:spTree>
    <p:extLst>
      <p:ext uri="{BB962C8B-B14F-4D97-AF65-F5344CB8AC3E}">
        <p14:creationId xmlns:p14="http://schemas.microsoft.com/office/powerpoint/2010/main" val="259306491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518615" y="2388358"/>
            <a:ext cx="10276764" cy="3971499"/>
          </a:xfrm>
          <a:solidFill>
            <a:schemeClr val="bg1">
              <a:lumMod val="95000"/>
            </a:schemeClr>
          </a:solidFill>
        </p:spPr>
        <p:style>
          <a:lnRef idx="1">
            <a:schemeClr val="dk1"/>
          </a:lnRef>
          <a:fillRef idx="2">
            <a:schemeClr val="dk1"/>
          </a:fillRef>
          <a:effectRef idx="1">
            <a:schemeClr val="dk1"/>
          </a:effectRef>
          <a:fontRef idx="minor">
            <a:schemeClr val="dk1"/>
          </a:fontRef>
        </p:style>
        <p:txBody>
          <a:bodyPr>
            <a:noAutofit/>
          </a:bodyPr>
          <a:lstStyle/>
          <a:p>
            <a:pPr algn="ctr" rtl="1">
              <a:lnSpc>
                <a:spcPct val="150000"/>
              </a:lnSpc>
            </a:pPr>
            <a:r>
              <a:rPr lang="ar-SA" sz="2800" b="1" dirty="0"/>
              <a:t>أكدت معظم الكتابات التسويقية في توضيحها للأنشطة التسويقية التي تمارسها إدارة التسويق على ما يعرف بالمزيج التسويقي إذ ترتبط القرارات التي يصنعها مدير </a:t>
            </a:r>
            <a:r>
              <a:rPr lang="ar-SA" sz="2800" b="1" dirty="0" err="1" smtClean="0"/>
              <a:t>التسو</a:t>
            </a:r>
            <a:r>
              <a:rPr lang="ar-DZ" sz="2800" b="1" dirty="0" err="1" smtClean="0"/>
              <a:t>ي</a:t>
            </a:r>
            <a:r>
              <a:rPr lang="ar-DZ" sz="2800" b="1" dirty="0" err="1"/>
              <a:t>ق</a:t>
            </a:r>
            <a:r>
              <a:rPr lang="ar-SA" sz="2800" b="1" dirty="0" smtClean="0"/>
              <a:t> </a:t>
            </a:r>
            <a:r>
              <a:rPr lang="ar-SA" sz="2800" b="1" dirty="0"/>
              <a:t>في الغالب بواحدة أو أكثر من مكونات هذا المزيج، ولكي يستطيع المدير القيام بالأنشطة التي يتضمنها هذا المزيج، لا بد من توافر المعلومات الضرورية التي يتم إتاحتها من خلال نظام المعلومات التسويقية، عليه فإن مكونات المزيج التسويقي تعد إطارا ملائما لتصنيف القرارات </a:t>
            </a:r>
            <a:r>
              <a:rPr lang="ar-SA" sz="2800" b="1" dirty="0" smtClean="0"/>
              <a:t>التسويقية</a:t>
            </a:r>
            <a:endParaRPr lang="en-US" sz="2800" b="1" dirty="0"/>
          </a:p>
        </p:txBody>
      </p:sp>
      <p:sp>
        <p:nvSpPr>
          <p:cNvPr id="5" name="Rectangle 4"/>
          <p:cNvSpPr/>
          <p:nvPr/>
        </p:nvSpPr>
        <p:spPr>
          <a:xfrm>
            <a:off x="2931885" y="725715"/>
            <a:ext cx="4746171" cy="1015663"/>
          </a:xfrm>
          <a:prstGeom prst="rect">
            <a:avLst/>
          </a:prstGeom>
        </p:spPr>
        <p:txBody>
          <a:bodyPr wrap="square">
            <a:spAutoFit/>
          </a:bodyPr>
          <a:lstStyle/>
          <a:p>
            <a:pPr algn="ctr"/>
            <a:r>
              <a:rPr lang="ar-SA" sz="6000" b="1" dirty="0">
                <a:solidFill>
                  <a:schemeClr val="bg1"/>
                </a:solidFill>
              </a:rPr>
              <a:t>مقدم</a:t>
            </a:r>
            <a:r>
              <a:rPr lang="ar-DZ" sz="6000" b="1" dirty="0">
                <a:solidFill>
                  <a:schemeClr val="bg1"/>
                </a:solidFill>
              </a:rPr>
              <a:t>ـــــــ</a:t>
            </a:r>
            <a:r>
              <a:rPr lang="ar-SA" sz="6000" b="1" dirty="0">
                <a:solidFill>
                  <a:schemeClr val="bg1"/>
                </a:solidFill>
              </a:rPr>
              <a:t>ة</a:t>
            </a:r>
            <a:endParaRPr lang="en-US" sz="6000" dirty="0">
              <a:solidFill>
                <a:schemeClr val="bg1"/>
              </a:solidFill>
            </a:endParaRPr>
          </a:p>
        </p:txBody>
      </p:sp>
      <p:sp>
        <p:nvSpPr>
          <p:cNvPr id="6" name="Rectangle 5"/>
          <p:cNvSpPr/>
          <p:nvPr/>
        </p:nvSpPr>
        <p:spPr>
          <a:xfrm>
            <a:off x="10581414" y="973668"/>
            <a:ext cx="1407886" cy="78377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b="1" dirty="0">
                <a:solidFill>
                  <a:schemeClr val="tx1"/>
                </a:solidFill>
              </a:rPr>
              <a:t>محاضرة رقم </a:t>
            </a:r>
            <a:r>
              <a:rPr lang="ar-DZ" b="1" dirty="0" smtClean="0">
                <a:solidFill>
                  <a:schemeClr val="tx1"/>
                </a:solidFill>
              </a:rPr>
              <a:t>12</a:t>
            </a:r>
            <a:endParaRPr lang="ar-DZ" b="1" dirty="0">
              <a:solidFill>
                <a:schemeClr val="tx1"/>
              </a:solidFill>
            </a:endParaRPr>
          </a:p>
        </p:txBody>
      </p:sp>
    </p:spTree>
    <p:extLst>
      <p:ext uri="{BB962C8B-B14F-4D97-AF65-F5344CB8AC3E}">
        <p14:creationId xmlns:p14="http://schemas.microsoft.com/office/powerpoint/2010/main" val="2260754584"/>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 name="Rectangle 30"/>
          <p:cNvSpPr/>
          <p:nvPr/>
        </p:nvSpPr>
        <p:spPr>
          <a:xfrm>
            <a:off x="1524000" y="3643315"/>
            <a:ext cx="9144000" cy="1553777"/>
          </a:xfrm>
          <a:prstGeom prst="rect">
            <a:avLst/>
          </a:prstGeom>
          <a:gradFill>
            <a:gsLst>
              <a:gs pos="35000">
                <a:schemeClr val="bg1">
                  <a:lumMod val="65000"/>
                </a:schemeClr>
              </a:gs>
              <a:gs pos="100000">
                <a:schemeClr val="bg1">
                  <a:lumMod val="85000"/>
                  <a:shade val="67500"/>
                  <a:satMod val="115000"/>
                  <a:alpha val="0"/>
                </a:schemeClr>
              </a:gs>
              <a:gs pos="100000">
                <a:schemeClr val="bg1">
                  <a:lumMod val="85000"/>
                  <a:shade val="100000"/>
                  <a:satMod val="11500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350"/>
          </a:p>
        </p:txBody>
      </p:sp>
      <p:pic>
        <p:nvPicPr>
          <p:cNvPr id="1027" name="Picture 3"/>
          <p:cNvPicPr>
            <a:picLocks noChangeAspect="1" noChangeArrowheads="1"/>
          </p:cNvPicPr>
          <p:nvPr/>
        </p:nvPicPr>
        <p:blipFill>
          <a:blip r:embed="rId2" cstate="print">
            <a:clrChange>
              <a:clrFrom>
                <a:srgbClr val="FFFFFF"/>
              </a:clrFrom>
              <a:clrTo>
                <a:srgbClr val="FFFFFF">
                  <a:alpha val="0"/>
                </a:srgbClr>
              </a:clrTo>
            </a:clrChange>
            <a:extLst/>
          </a:blip>
          <a:stretch>
            <a:fillRect/>
          </a:stretch>
        </p:blipFill>
        <p:spPr bwMode="auto">
          <a:xfrm>
            <a:off x="2634018" y="953671"/>
            <a:ext cx="2574800" cy="3408811"/>
          </a:xfrm>
          <a:prstGeom prst="rect">
            <a:avLst/>
          </a:prstGeom>
          <a:noFill/>
          <a:ln>
            <a:noFill/>
          </a:ln>
          <a:effectLst>
            <a:reflection blurRad="6350" stA="50000" endA="300" endPos="90000" dir="5400000" sy="-100000" algn="bl" rotWithShape="0"/>
          </a:effectLst>
        </p:spPr>
      </p:pic>
      <p:sp>
        <p:nvSpPr>
          <p:cNvPr id="20" name="Carré corné 19"/>
          <p:cNvSpPr/>
          <p:nvPr/>
        </p:nvSpPr>
        <p:spPr>
          <a:xfrm rot="1648294">
            <a:off x="5996111" y="2109775"/>
            <a:ext cx="3132192" cy="2428892"/>
          </a:xfrm>
          <a:prstGeom prst="foldedCorner">
            <a:avLst>
              <a:gd name="adj" fmla="val 28039"/>
            </a:avLst>
          </a:prstGeom>
          <a:solidFill>
            <a:schemeClr val="bg1">
              <a:lumMod val="95000"/>
              <a:alpha val="0"/>
            </a:schemeClr>
          </a:solidFill>
          <a:ln>
            <a:noFill/>
          </a:ln>
          <a:effectLst/>
          <a:scene3d>
            <a:camera prst="isometricTopUp">
              <a:rot lat="19800000" lon="18600000" rev="4800000"/>
            </a:camera>
            <a:lightRig rig="balanced" dir="t">
              <a:rot lat="0" lon="0" rev="6000000"/>
            </a:lightRig>
          </a:scene3d>
          <a:sp3d>
            <a:bevelT/>
            <a:bevelB/>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4500" b="1" cap="all" dirty="0">
                <a:ln w="9000" cmpd="sng">
                  <a:solidFill>
                    <a:schemeClr val="accent4">
                      <a:shade val="50000"/>
                      <a:satMod val="120000"/>
                    </a:schemeClr>
                  </a:solidFill>
                  <a:prstDash val="solid"/>
                </a:ln>
                <a:solidFill>
                  <a:srgbClr val="7030A0"/>
                </a:solidFill>
                <a:effectLst>
                  <a:reflection blurRad="12700" stA="28000" endPos="45000" dist="1000" dir="5400000" sy="-100000" algn="bl" rotWithShape="0"/>
                </a:effectLst>
              </a:rPr>
              <a:t>شكرا على حسن </a:t>
            </a:r>
            <a:r>
              <a:rPr lang="ar-DZ" sz="4500" b="1" cap="all" dirty="0" err="1">
                <a:ln w="9000" cmpd="sng">
                  <a:solidFill>
                    <a:schemeClr val="accent4">
                      <a:shade val="50000"/>
                      <a:satMod val="120000"/>
                    </a:schemeClr>
                  </a:solidFill>
                  <a:prstDash val="solid"/>
                </a:ln>
                <a:solidFill>
                  <a:srgbClr val="7030A0"/>
                </a:solidFill>
                <a:effectLst>
                  <a:reflection blurRad="12700" stA="28000" endPos="45000" dist="1000" dir="5400000" sy="-100000" algn="bl" rotWithShape="0"/>
                </a:effectLst>
              </a:rPr>
              <a:t>الاصغاء</a:t>
            </a:r>
            <a:r>
              <a:rPr lang="ar-DZ" sz="4500" b="1" cap="all" dirty="0">
                <a:ln w="9000" cmpd="sng">
                  <a:solidFill>
                    <a:schemeClr val="accent4">
                      <a:shade val="50000"/>
                      <a:satMod val="120000"/>
                    </a:schemeClr>
                  </a:solidFill>
                  <a:prstDash val="solid"/>
                </a:ln>
                <a:solidFill>
                  <a:srgbClr val="7030A0"/>
                </a:solidFill>
                <a:effectLst>
                  <a:reflection blurRad="12700" stA="28000" endPos="45000" dist="1000" dir="5400000" sy="-100000" algn="bl" rotWithShape="0"/>
                </a:effectLst>
              </a:rPr>
              <a:t> والمتابعة</a:t>
            </a:r>
            <a:endParaRPr lang="fr-FR" sz="4500" b="1" cap="all" dirty="0">
              <a:ln w="9000" cmpd="sng">
                <a:solidFill>
                  <a:schemeClr val="accent4">
                    <a:shade val="50000"/>
                    <a:satMod val="120000"/>
                  </a:schemeClr>
                </a:solidFill>
                <a:prstDash val="solid"/>
              </a:ln>
              <a:solidFill>
                <a:srgbClr val="7030A0"/>
              </a:solidFill>
              <a:effectLst>
                <a:reflection blurRad="12700" stA="28000" endPos="45000" dist="1000" dir="5400000" sy="-100000" algn="bl" rotWithShape="0"/>
              </a:effectLst>
            </a:endParaRPr>
          </a:p>
        </p:txBody>
      </p:sp>
      <p:sp>
        <p:nvSpPr>
          <p:cNvPr id="7" name="Rectangle 6"/>
          <p:cNvSpPr/>
          <p:nvPr/>
        </p:nvSpPr>
        <p:spPr>
          <a:xfrm>
            <a:off x="10682514" y="231407"/>
            <a:ext cx="1407886" cy="78377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b="1" dirty="0">
                <a:solidFill>
                  <a:schemeClr val="tx1"/>
                </a:solidFill>
              </a:rPr>
              <a:t>محاضرة رقم </a:t>
            </a:r>
            <a:r>
              <a:rPr lang="ar-DZ" b="1" dirty="0" smtClean="0">
                <a:solidFill>
                  <a:schemeClr val="tx1"/>
                </a:solidFill>
              </a:rPr>
              <a:t>12</a:t>
            </a:r>
            <a:endParaRPr lang="ar-DZ" b="1" dirty="0">
              <a:solidFill>
                <a:schemeClr val="tx1"/>
              </a:solidFill>
            </a:endParaRPr>
          </a:p>
        </p:txBody>
      </p:sp>
    </p:spTree>
    <p:extLst>
      <p:ext uri="{BB962C8B-B14F-4D97-AF65-F5344CB8AC3E}">
        <p14:creationId xmlns:p14="http://schemas.microsoft.com/office/powerpoint/2010/main" val="2428564358"/>
      </p:ext>
    </p:extLst>
  </p:cSld>
  <p:clrMapOvr>
    <a:masterClrMapping/>
  </p:clrMapOvr>
  <p:transition spd="slow">
    <p:comb/>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afterEffect">
                                  <p:stCondLst>
                                    <p:cond delay="0"/>
                                  </p:stCondLst>
                                  <p:childTnLst>
                                    <p:set>
                                      <p:cBhvr>
                                        <p:cTn id="6" dur="1" fill="hold">
                                          <p:stCondLst>
                                            <p:cond delay="0"/>
                                          </p:stCondLst>
                                        </p:cTn>
                                        <p:tgtEl>
                                          <p:spTgt spid="1027"/>
                                        </p:tgtEl>
                                        <p:attrNameLst>
                                          <p:attrName>style.visibility</p:attrName>
                                        </p:attrNameLst>
                                      </p:cBhvr>
                                      <p:to>
                                        <p:strVal val="visible"/>
                                      </p:to>
                                    </p:set>
                                  </p:childTnLst>
                                </p:cTn>
                              </p:par>
                            </p:childTnLst>
                          </p:cTn>
                        </p:par>
                        <p:par>
                          <p:cTn id="7" fill="hold">
                            <p:stCondLst>
                              <p:cond delay="0"/>
                            </p:stCondLst>
                            <p:childTnLst>
                              <p:par>
                                <p:cTn id="8" presetID="27" presetClass="entr" presetSubtype="0" fill="hold" nodeType="afterEffect">
                                  <p:stCondLst>
                                    <p:cond delay="0"/>
                                  </p:stCondLst>
                                  <p:iterate type="lt">
                                    <p:tmPct val="50000"/>
                                  </p:iterate>
                                  <p:childTnLst>
                                    <p:set>
                                      <p:cBhvr>
                                        <p:cTn id="9" dur="1" fill="hold">
                                          <p:stCondLst>
                                            <p:cond delay="0"/>
                                          </p:stCondLst>
                                        </p:cTn>
                                        <p:tgtEl>
                                          <p:spTgt spid="20">
                                            <p:txEl>
                                              <p:pRg st="0" end="0"/>
                                            </p:txEl>
                                          </p:spTgt>
                                        </p:tgtEl>
                                        <p:attrNameLst>
                                          <p:attrName>style.visibility</p:attrName>
                                        </p:attrNameLst>
                                      </p:cBhvr>
                                      <p:to>
                                        <p:strVal val="visible"/>
                                      </p:to>
                                    </p:set>
                                    <p:anim calcmode="discrete" valueType="clr">
                                      <p:cBhvr override="childStyle">
                                        <p:cTn id="10" dur="500"/>
                                        <p:tgtEl>
                                          <p:spTgt spid="20">
                                            <p:txEl>
                                              <p:pRg st="0" end="0"/>
                                            </p:txEl>
                                          </p:spTgt>
                                        </p:tgtEl>
                                        <p:attrNameLst>
                                          <p:attrName>style.color</p:attrName>
                                        </p:attrNameLst>
                                      </p:cBhvr>
                                      <p:tavLst>
                                        <p:tav tm="0">
                                          <p:val>
                                            <p:clrVal>
                                              <a:schemeClr val="accent2"/>
                                            </p:clrVal>
                                          </p:val>
                                        </p:tav>
                                        <p:tav tm="50000">
                                          <p:val>
                                            <p:clrVal>
                                              <a:srgbClr val="EEEE20"/>
                                            </p:clrVal>
                                          </p:val>
                                        </p:tav>
                                      </p:tavLst>
                                    </p:anim>
                                    <p:anim calcmode="discrete" valueType="clr">
                                      <p:cBhvr>
                                        <p:cTn id="11" dur="500"/>
                                        <p:tgtEl>
                                          <p:spTgt spid="20">
                                            <p:txEl>
                                              <p:pRg st="0" end="0"/>
                                            </p:txEl>
                                          </p:spTgt>
                                        </p:tgtEl>
                                        <p:attrNameLst>
                                          <p:attrName>fillcolor</p:attrName>
                                        </p:attrNameLst>
                                      </p:cBhvr>
                                      <p:tavLst>
                                        <p:tav tm="0">
                                          <p:val>
                                            <p:clrVal>
                                              <a:schemeClr val="accent2"/>
                                            </p:clrVal>
                                          </p:val>
                                        </p:tav>
                                        <p:tav tm="50000">
                                          <p:val>
                                            <p:clrVal>
                                              <a:schemeClr val="hlink"/>
                                            </p:clrVal>
                                          </p:val>
                                        </p:tav>
                                      </p:tavLst>
                                    </p:anim>
                                    <p:set>
                                      <p:cBhvr>
                                        <p:cTn id="12" dur="500"/>
                                        <p:tgtEl>
                                          <p:spTgt spid="20">
                                            <p:txEl>
                                              <p:pRg st="0" end="0"/>
                                            </p:txEl>
                                          </p:spTgt>
                                        </p:tgtEl>
                                        <p:attrNameLst>
                                          <p:attrName>fill.type</p:attrName>
                                        </p:attrNameLst>
                                      </p:cBhvr>
                                      <p:to>
                                        <p:strVal val="solid"/>
                                      </p:to>
                                    </p:set>
                                  </p:childTnLst>
                                </p:cTn>
                              </p:par>
                              <p:par>
                                <p:cTn id="13" presetID="0" presetClass="path" presetSubtype="0" accel="50000" decel="50000" fill="hold" nodeType="withEffect">
                                  <p:stCondLst>
                                    <p:cond delay="0"/>
                                  </p:stCondLst>
                                  <p:childTnLst>
                                    <p:animMotion origin="layout" path="M 0.23451 -0.17569 C 0.23295 -0.1713 0.23086 -0.16227 0.23399 -0.15694 C 0.23803 -0.15324 0.26446 -0.15208 0.2655 -0.15231 C 0.26576 -0.14792 0.26628 -0.14259 0.26355 -0.13935 C 0.26146 -0.13681 0.25521 -0.13796 0.25157 -0.13588 C 0.24961 -0.13565 0.24779 -0.13426 0.24584 -0.13333 C 0.24375 -0.12778 0.24011 -0.12431 0.23855 -0.11898 C 0.23868 -0.11644 0.23946 -0.11412 0.2405 -0.11227 C 0.2431 -0.10926 0.25157 -0.10556 0.25196 -0.10579 C 0.25013 -0.09722 0.24375 -0.07731 0.25743 -0.07407 C 0.25573 -0.07245 0.25417 -0.07083 0.25196 -0.07083 C 0.24727 -0.06944 0.23855 -0.07245 0.23633 -0.06921 C 0.22188 -0.04537 0.24115 -0.04722 0.25404 -0.04699 C 0.26928 -0.04213 0.25508 -0.03287 0.24792 -0.02731 C 0.24961 -0.01343 0.26003 5.55112E-17 0.24597 0.01065 C 0.24584 0.0125 0.24467 0.01551 0.24388 0.01713 C 0.24284 0.02083 0.23998 0.02639 0.24271 0.02639 C 0.2405 0.03194 0.23959 0.03727 0.24271 0.0412 C 0.2431 0.04352 0.24649 0.0419 0.24792 0.04329 C 0.24909 0.04514 0.24792 0.04769 0.24779 0.05046 " pathEditMode="relative" rAng="0" ptsTypes="AAAAAAAAAAAAAAAAAAAA">
                                      <p:cBhvr>
                                        <p:cTn id="14" dur="500" fill="hold"/>
                                        <p:tgtEl>
                                          <p:spTgt spid="1027"/>
                                        </p:tgtEl>
                                        <p:attrNameLst>
                                          <p:attrName>ppt_x</p:attrName>
                                          <p:attrName>ppt_y</p:attrName>
                                        </p:attrNameLst>
                                      </p:cBhvr>
                                      <p:rCtr x="1380" y="11296"/>
                                    </p:animMotion>
                                  </p:childTnLst>
                                </p:cTn>
                              </p:par>
                              <p:par>
                                <p:cTn id="15" presetID="0" presetClass="path" presetSubtype="0" accel="50000" decel="50000" fill="hold" nodeType="withEffect">
                                  <p:stCondLst>
                                    <p:cond delay="0"/>
                                  </p:stCondLst>
                                  <p:childTnLst>
                                    <p:animMotion origin="layout" path="M 0.18112 -0.14306 C 0.18386 -0.13356 0.1879 -0.11898 0.19805 -0.11759 C 0.20378 -0.11667 0.20938 -0.11644 0.21511 -0.1162 C 0.21732 -0.11204 0.21967 -0.10926 0.22253 -0.10602 C 0.22227 -0.09352 0.22566 -0.08009 0.22136 -0.06898 C 0.21941 -0.06412 0.21198 -0.06968 0.20782 -0.06759 C 0.20417 -0.06551 0.2043 -0.05903 0.203 -0.05463 C 0.20196 -0.05185 0.20053 -0.04583 0.20053 -0.0456 C 0.20209 -0.04028 0.203 -0.03773 0.20782 -0.03588 C 0.20873 -0.03449 0.20899 -0.03264 0.21029 -0.03171 C 0.21133 -0.03056 0.21368 -0.03171 0.21394 -0.03032 C 0.21498 -0.0213 0.21576 -0.00764 0.20782 -0.00463 C 0.20612 0.00139 0.20482 0.00347 0.20782 0.01134 C 0.20834 0.01273 0.21094 0.01134 0.21146 0.01273 C 0.21237 0.01481 0.21146 0.01736 0.21146 0.01991 " pathEditMode="relative" rAng="0" ptsTypes="AAAAAAAAAAAAAAA">
                                      <p:cBhvr>
                                        <p:cTn id="16" dur="500" fill="hold"/>
                                        <p:tgtEl>
                                          <p:spTgt spid="1027"/>
                                        </p:tgtEl>
                                        <p:attrNameLst>
                                          <p:attrName>ppt_x</p:attrName>
                                          <p:attrName>ppt_y</p:attrName>
                                        </p:attrNameLst>
                                      </p:cBhvr>
                                      <p:rCtr x="2109" y="8148"/>
                                    </p:animMotion>
                                  </p:childTnLst>
                                </p:cTn>
                              </p:par>
                              <p:par>
                                <p:cTn id="17" presetID="0" presetClass="path" presetSubtype="0" accel="50000" decel="50000" fill="hold" nodeType="withEffect">
                                  <p:stCondLst>
                                    <p:cond delay="0"/>
                                  </p:stCondLst>
                                  <p:childTnLst>
                                    <p:animMotion origin="layout" path="M 0.14597 -0.16227 C 0.15951 -0.15741 0.15782 -0.14954 0.15027 -0.13079 C 0.14987 -0.12338 0.14948 -0.1162 0.14948 -0.10949 C 0.14987 -0.10741 0.15196 -0.10787 0.1543 -0.10718 C 0.16667 -0.10023 0.15691 -0.10579 0.16498 -0.10093 C 0.16928 -0.0919 0.17123 -0.08819 0.1642 -0.07801 C 0.16094 -0.07338 0.14935 -0.07384 0.14948 -0.07361 C 0.15 -0.07037 0.14935 -0.06551 0.15326 -0.0625 C 0.15625 -0.05995 0.16263 -0.05787 0.16263 -0.05764 C 0.16902 -0.05139 0.17149 -0.04745 0.16589 -0.03634 C 0.16498 -0.0338 0.15638 -0.03218 0.1543 -0.03009 C 0.15521 -0.02685 0.15482 -0.02662 0.15625 -0.02315 C 0.1599 -0.01782 0.17136 -0.01528 0.17527 -0.01366 C 0.17852 -0.00486 0.1793 -0.00532 0.175 0.00625 C 0.17383 0.01019 0.16602 0.00949 0.16498 0.00671 C 0.16316 0.00833 0.1573 0.01181 0.15704 0.01204 C 0.15508 0.01435 0.14545 0.025 0.15326 0.03009 C 0.16003 0.0338 0.16797 0.03241 0.1754 0.03171 C 0.1681 0.05764 0.1698 0.06343 0.15092 0.06065 " pathEditMode="relative" rAng="360000" ptsTypes="AAAAAAAAAAAAAAAAAAA">
                                      <p:cBhvr>
                                        <p:cTn id="18" dur="500" fill="hold"/>
                                        <p:tgtEl>
                                          <p:spTgt spid="1027"/>
                                        </p:tgtEl>
                                        <p:attrNameLst>
                                          <p:attrName>ppt_x</p:attrName>
                                          <p:attrName>ppt_y</p:attrName>
                                        </p:attrNameLst>
                                      </p:cBhvr>
                                      <p:rCtr x="1393" y="11366"/>
                                    </p:animMotion>
                                  </p:childTnLst>
                                </p:cTn>
                              </p:par>
                            </p:childTnLst>
                          </p:cTn>
                        </p:par>
                        <p:par>
                          <p:cTn id="19" fill="hold">
                            <p:stCondLst>
                              <p:cond delay="6750"/>
                            </p:stCondLst>
                            <p:childTnLst>
                              <p:par>
                                <p:cTn id="20" presetID="0" presetClass="path" presetSubtype="0" accel="50000" decel="50000" fill="hold" nodeType="afterEffect">
                                  <p:stCondLst>
                                    <p:cond delay="0"/>
                                  </p:stCondLst>
                                  <p:childTnLst>
                                    <p:animMotion origin="layout" path="M 0.153 0.10579 C 0.10144 0.10579 0.04961 0.10579 -0.00195 0.10579 " pathEditMode="relative" rAng="0" ptsTypes="AA">
                                      <p:cBhvr>
                                        <p:cTn id="21" dur="500" fill="hold"/>
                                        <p:tgtEl>
                                          <p:spTgt spid="1027"/>
                                        </p:tgtEl>
                                        <p:attrNameLst>
                                          <p:attrName>ppt_x</p:attrName>
                                          <p:attrName>ppt_y</p:attrName>
                                        </p:attrNameLst>
                                      </p:cBhvr>
                                      <p:rCtr x="-7747" y="0"/>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15155" y="1841678"/>
            <a:ext cx="9401577" cy="4211391"/>
          </a:xfrm>
          <a:prstGeom prst="rect">
            <a:avLst/>
          </a:prstGeom>
          <a:blipFill>
            <a:blip r:embed="rId2"/>
            <a:tile tx="0" ty="0" sx="100000" sy="100000" flip="none" algn="tl"/>
          </a:bli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lnSpc>
                <a:spcPct val="150000"/>
              </a:lnSpc>
            </a:pPr>
            <a:r>
              <a:rPr lang="ar-SA" sz="2800" dirty="0" smtClean="0">
                <a:ln w="0"/>
                <a:solidFill>
                  <a:schemeClr val="tx1"/>
                </a:solidFill>
                <a:effectLst>
                  <a:outerShdw blurRad="38100" dist="19050" dir="2700000" algn="tl" rotWithShape="0">
                    <a:schemeClr val="dk1">
                      <a:alpha val="40000"/>
                    </a:schemeClr>
                  </a:outerShdw>
                </a:effectLst>
              </a:rPr>
              <a:t>يعد </a:t>
            </a:r>
            <a:r>
              <a:rPr lang="ar-SA" sz="2800" dirty="0">
                <a:ln w="0"/>
                <a:solidFill>
                  <a:schemeClr val="tx1"/>
                </a:solidFill>
                <a:effectLst>
                  <a:outerShdw blurRad="38100" dist="19050" dir="2700000" algn="tl" rotWithShape="0">
                    <a:schemeClr val="dk1">
                      <a:alpha val="40000"/>
                    </a:schemeClr>
                  </a:outerShdw>
                </a:effectLst>
              </a:rPr>
              <a:t>المزيج التسويقي مجموعة من الأنشطة والأدوات التسويقية التشغيلية تستخدمه المنظمة كحلقة وصل بينها وبين السوق </a:t>
            </a:r>
            <a:r>
              <a:rPr lang="ar-SA" sz="2800" dirty="0" smtClean="0">
                <a:ln w="0"/>
                <a:solidFill>
                  <a:schemeClr val="tx1"/>
                </a:solidFill>
                <a:effectLst>
                  <a:outerShdw blurRad="38100" dist="19050" dir="2700000" algn="tl" rotWithShape="0">
                    <a:schemeClr val="dk1">
                      <a:alpha val="40000"/>
                    </a:schemeClr>
                  </a:outerShdw>
                </a:effectLst>
              </a:rPr>
              <a:t>المستهدف</a:t>
            </a:r>
            <a:r>
              <a:rPr lang="ar-DZ" sz="2800" dirty="0">
                <a:ln w="0"/>
                <a:solidFill>
                  <a:schemeClr val="tx1"/>
                </a:solidFill>
                <a:effectLst>
                  <a:outerShdw blurRad="38100" dist="19050" dir="2700000" algn="tl" rotWithShape="0">
                    <a:schemeClr val="dk1">
                      <a:alpha val="40000"/>
                    </a:schemeClr>
                  </a:outerShdw>
                </a:effectLst>
              </a:rPr>
              <a:t>ة</a:t>
            </a:r>
            <a:r>
              <a:rPr lang="ar-SA" sz="2800" dirty="0" smtClean="0">
                <a:ln w="0"/>
                <a:solidFill>
                  <a:schemeClr val="tx1"/>
                </a:solidFill>
                <a:effectLst>
                  <a:outerShdw blurRad="38100" dist="19050" dir="2700000" algn="tl" rotWithShape="0">
                    <a:schemeClr val="dk1">
                      <a:alpha val="40000"/>
                    </a:schemeClr>
                  </a:outerShdw>
                </a:effectLst>
              </a:rPr>
              <a:t> </a:t>
            </a:r>
            <a:r>
              <a:rPr lang="ar-SA" sz="2800" dirty="0">
                <a:ln w="0"/>
                <a:solidFill>
                  <a:schemeClr val="tx1"/>
                </a:solidFill>
                <a:effectLst>
                  <a:outerShdw blurRad="38100" dist="19050" dir="2700000" algn="tl" rotWithShape="0">
                    <a:schemeClr val="dk1">
                      <a:alpha val="40000"/>
                    </a:schemeClr>
                  </a:outerShdw>
                </a:effectLst>
              </a:rPr>
              <a:t>من وخلاله  تحقق الشكل المطلوب من ردود أفعال ايجابية، </a:t>
            </a:r>
            <a:r>
              <a:rPr lang="ar-DZ" sz="2800" b="1" dirty="0">
                <a:ln w="0"/>
                <a:solidFill>
                  <a:schemeClr val="tx1"/>
                </a:solidFill>
                <a:effectLst>
                  <a:outerShdw blurRad="38100" dist="19050" dir="2700000" algn="tl" rotWithShape="0">
                    <a:schemeClr val="dk1">
                      <a:alpha val="40000"/>
                    </a:schemeClr>
                  </a:outerShdw>
                </a:effectLst>
              </a:rPr>
              <a:t>فالمزيج التسويقي </a:t>
            </a:r>
            <a:r>
              <a:rPr lang="ar-DZ" sz="2800" dirty="0">
                <a:ln w="0"/>
                <a:solidFill>
                  <a:schemeClr val="tx1"/>
                </a:solidFill>
                <a:effectLst>
                  <a:outerShdw blurRad="38100" dist="19050" dir="2700000" algn="tl" rotWithShape="0">
                    <a:schemeClr val="dk1">
                      <a:alpha val="40000"/>
                    </a:schemeClr>
                  </a:outerShdw>
                </a:effectLst>
              </a:rPr>
              <a:t>هو خليط من الأنشطة التسويقية موجهة إلى القطاع السوقي المستهدف الملائم له والذي </a:t>
            </a:r>
            <a:r>
              <a:rPr lang="ar-DZ" sz="2800" dirty="0" err="1">
                <a:ln w="0"/>
                <a:solidFill>
                  <a:schemeClr val="tx1"/>
                </a:solidFill>
                <a:effectLst>
                  <a:outerShdw blurRad="38100" dist="19050" dir="2700000" algn="tl" rotWithShape="0">
                    <a:schemeClr val="dk1">
                      <a:alpha val="40000"/>
                    </a:schemeClr>
                  </a:outerShdw>
                </a:effectLst>
              </a:rPr>
              <a:t>يحضى</a:t>
            </a:r>
            <a:r>
              <a:rPr lang="ar-DZ" sz="2800" dirty="0">
                <a:ln w="0"/>
                <a:solidFill>
                  <a:schemeClr val="tx1"/>
                </a:solidFill>
                <a:effectLst>
                  <a:outerShdw blurRad="38100" dist="19050" dir="2700000" algn="tl" rotWithShape="0">
                    <a:schemeClr val="dk1">
                      <a:alpha val="40000"/>
                    </a:schemeClr>
                  </a:outerShdw>
                </a:effectLst>
              </a:rPr>
              <a:t> بقبول، </a:t>
            </a:r>
            <a:r>
              <a:rPr lang="ar-SA" sz="2800" dirty="0">
                <a:ln w="0"/>
                <a:solidFill>
                  <a:schemeClr val="tx1"/>
                </a:solidFill>
                <a:effectLst>
                  <a:outerShdw blurRad="38100" dist="19050" dir="2700000" algn="tl" rotWithShape="0">
                    <a:schemeClr val="dk1">
                      <a:alpha val="40000"/>
                    </a:schemeClr>
                  </a:outerShdw>
                </a:effectLst>
              </a:rPr>
              <a:t>حيث نجد أن المزيج التسويقي مكون من أربعة عناصر هي " المنتج، المكان " التوزيع"، الترويج، السعر" وهي عناصر متكاملة فيما بينها. </a:t>
            </a:r>
            <a:endParaRPr lang="en-US" sz="2800" dirty="0"/>
          </a:p>
        </p:txBody>
      </p:sp>
      <p:sp>
        <p:nvSpPr>
          <p:cNvPr id="3" name="Ellipse 2"/>
          <p:cNvSpPr/>
          <p:nvPr/>
        </p:nvSpPr>
        <p:spPr>
          <a:xfrm>
            <a:off x="2021983" y="154546"/>
            <a:ext cx="6220496" cy="144243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3200" b="1" dirty="0" smtClean="0">
                <a:solidFill>
                  <a:schemeClr val="tx1"/>
                </a:solidFill>
              </a:rPr>
              <a:t>ما المقصود بالمزيج التسويقي؟</a:t>
            </a:r>
            <a:endParaRPr lang="en-US" sz="3200" b="1" dirty="0">
              <a:solidFill>
                <a:schemeClr val="tx1"/>
              </a:solidFill>
            </a:endParaRPr>
          </a:p>
        </p:txBody>
      </p:sp>
    </p:spTree>
    <p:extLst>
      <p:ext uri="{BB962C8B-B14F-4D97-AF65-F5344CB8AC3E}">
        <p14:creationId xmlns:p14="http://schemas.microsoft.com/office/powerpoint/2010/main" val="312542424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accent3">
            <a:lumMod val="20000"/>
            <a:lumOff val="80000"/>
          </a:schemeClr>
        </a:solidFill>
        <a:effectLst/>
      </p:bgPr>
    </p:bg>
    <p:spTree>
      <p:nvGrpSpPr>
        <p:cNvPr id="1" name=""/>
        <p:cNvGrpSpPr/>
        <p:nvPr/>
      </p:nvGrpSpPr>
      <p:grpSpPr>
        <a:xfrm>
          <a:off x="0" y="0"/>
          <a:ext cx="0" cy="0"/>
          <a:chOff x="0" y="0"/>
          <a:chExt cx="0" cy="0"/>
        </a:xfrm>
      </p:grpSpPr>
      <p:sp>
        <p:nvSpPr>
          <p:cNvPr id="2" name="Rectangle 1"/>
          <p:cNvSpPr/>
          <p:nvPr/>
        </p:nvSpPr>
        <p:spPr>
          <a:xfrm>
            <a:off x="191069" y="1028838"/>
            <a:ext cx="8488149" cy="870857"/>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rtl="1"/>
            <a:r>
              <a:rPr lang="ar-SA" sz="2800" b="1" dirty="0">
                <a:solidFill>
                  <a:schemeClr val="tx1"/>
                </a:solidFill>
              </a:rPr>
              <a:t>دور نظام المعلومات التسويقية في صنع قرارات مزيج المنتج</a:t>
            </a:r>
            <a:endParaRPr lang="en-US" sz="2800" dirty="0">
              <a:solidFill>
                <a:schemeClr val="tx1"/>
              </a:solidFill>
            </a:endParaRPr>
          </a:p>
        </p:txBody>
      </p:sp>
      <p:sp>
        <p:nvSpPr>
          <p:cNvPr id="3" name="Rectangle 2"/>
          <p:cNvSpPr/>
          <p:nvPr/>
        </p:nvSpPr>
        <p:spPr>
          <a:xfrm>
            <a:off x="191069" y="2581303"/>
            <a:ext cx="8488149" cy="776515"/>
          </a:xfrm>
          <a:prstGeom prst="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rtl="1"/>
            <a:r>
              <a:rPr lang="ar-SA" sz="3200" b="1" dirty="0"/>
              <a:t>دور نظام المعلومات التسويقية في صنع قرارات مزيج التسعير</a:t>
            </a:r>
            <a:endParaRPr lang="en-US" sz="3200" dirty="0">
              <a:solidFill>
                <a:schemeClr val="bg1"/>
              </a:solidFill>
            </a:endParaRPr>
          </a:p>
        </p:txBody>
      </p:sp>
      <p:sp>
        <p:nvSpPr>
          <p:cNvPr id="4" name="Rectangle 3"/>
          <p:cNvSpPr/>
          <p:nvPr/>
        </p:nvSpPr>
        <p:spPr>
          <a:xfrm>
            <a:off x="133012" y="3989618"/>
            <a:ext cx="8546206" cy="928915"/>
          </a:xfrm>
          <a:prstGeom prst="rect">
            <a:avLst/>
          </a:prstGeom>
        </p:spPr>
        <p:style>
          <a:lnRef idx="0">
            <a:schemeClr val="accent5"/>
          </a:lnRef>
          <a:fillRef idx="3">
            <a:schemeClr val="accent5"/>
          </a:fillRef>
          <a:effectRef idx="3">
            <a:schemeClr val="accent5"/>
          </a:effectRef>
          <a:fontRef idx="minor">
            <a:schemeClr val="lt1"/>
          </a:fontRef>
        </p:style>
        <p:txBody>
          <a:bodyPr rtlCol="0" anchor="ctr"/>
          <a:lstStyle/>
          <a:p>
            <a:pPr algn="ctr" rtl="1"/>
            <a:r>
              <a:rPr lang="ar-SA" sz="2800" b="1" dirty="0">
                <a:solidFill>
                  <a:schemeClr val="tx1"/>
                </a:solidFill>
              </a:rPr>
              <a:t>دور نظام المعلومات التسويقية في صنع قرارات مزيج </a:t>
            </a:r>
            <a:r>
              <a:rPr lang="ar-SA" sz="2800" b="1" dirty="0" smtClean="0">
                <a:solidFill>
                  <a:schemeClr val="tx1"/>
                </a:solidFill>
              </a:rPr>
              <a:t>الترويج</a:t>
            </a:r>
            <a:endParaRPr lang="en-US" sz="2800" dirty="0">
              <a:solidFill>
                <a:schemeClr val="tx1"/>
              </a:solidFill>
            </a:endParaRPr>
          </a:p>
        </p:txBody>
      </p:sp>
      <p:sp>
        <p:nvSpPr>
          <p:cNvPr id="5" name="Rectangle 4"/>
          <p:cNvSpPr/>
          <p:nvPr/>
        </p:nvSpPr>
        <p:spPr>
          <a:xfrm>
            <a:off x="191069" y="5405618"/>
            <a:ext cx="8488149" cy="856347"/>
          </a:xfrm>
          <a:prstGeom prst="rect">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SA" sz="2800" b="1" dirty="0">
                <a:solidFill>
                  <a:schemeClr val="tx1"/>
                </a:solidFill>
              </a:rPr>
              <a:t>دور نظام المعلومات التسويقية في صنع قرارات مزيج التوزيع</a:t>
            </a:r>
            <a:endParaRPr lang="en-US" sz="2800" dirty="0">
              <a:solidFill>
                <a:schemeClr val="tx1"/>
              </a:solidFill>
            </a:endParaRPr>
          </a:p>
        </p:txBody>
      </p:sp>
      <p:sp>
        <p:nvSpPr>
          <p:cNvPr id="7" name="Organigramme : Multidocument 6"/>
          <p:cNvSpPr/>
          <p:nvPr/>
        </p:nvSpPr>
        <p:spPr>
          <a:xfrm>
            <a:off x="9013370" y="1061750"/>
            <a:ext cx="1132115" cy="781044"/>
          </a:xfrm>
          <a:prstGeom prst="flowChartMultidocumen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2800" b="1" dirty="0" smtClean="0">
                <a:solidFill>
                  <a:schemeClr val="tx1"/>
                </a:solidFill>
              </a:rPr>
              <a:t>01</a:t>
            </a:r>
            <a:endParaRPr lang="en-US" sz="2800" b="1" dirty="0">
              <a:solidFill>
                <a:schemeClr val="tx1"/>
              </a:solidFill>
            </a:endParaRPr>
          </a:p>
        </p:txBody>
      </p:sp>
      <p:sp>
        <p:nvSpPr>
          <p:cNvPr id="8" name="Organigramme : Multidocument 7"/>
          <p:cNvSpPr/>
          <p:nvPr/>
        </p:nvSpPr>
        <p:spPr>
          <a:xfrm>
            <a:off x="9013370" y="2594672"/>
            <a:ext cx="1132115" cy="781044"/>
          </a:xfrm>
          <a:prstGeom prst="flowChartMultidocumen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2800" b="1" dirty="0" smtClean="0">
                <a:solidFill>
                  <a:schemeClr val="tx1"/>
                </a:solidFill>
              </a:rPr>
              <a:t>02</a:t>
            </a:r>
            <a:endParaRPr lang="en-US" sz="2800" b="1" dirty="0">
              <a:solidFill>
                <a:schemeClr val="tx1"/>
              </a:solidFill>
            </a:endParaRPr>
          </a:p>
        </p:txBody>
      </p:sp>
      <p:sp>
        <p:nvSpPr>
          <p:cNvPr id="9" name="Organigramme : Multidocument 8"/>
          <p:cNvSpPr/>
          <p:nvPr/>
        </p:nvSpPr>
        <p:spPr>
          <a:xfrm>
            <a:off x="9013370" y="4033617"/>
            <a:ext cx="1132115" cy="781044"/>
          </a:xfrm>
          <a:prstGeom prst="flowChartMultidocumen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2400" b="1" dirty="0" smtClean="0">
                <a:solidFill>
                  <a:schemeClr val="tx1"/>
                </a:solidFill>
              </a:rPr>
              <a:t>03</a:t>
            </a:r>
            <a:endParaRPr lang="en-US" sz="2400" b="1" dirty="0">
              <a:solidFill>
                <a:schemeClr val="tx1"/>
              </a:solidFill>
            </a:endParaRPr>
          </a:p>
        </p:txBody>
      </p:sp>
      <p:sp>
        <p:nvSpPr>
          <p:cNvPr id="10" name="Organigramme : Multidocument 9"/>
          <p:cNvSpPr/>
          <p:nvPr/>
        </p:nvSpPr>
        <p:spPr>
          <a:xfrm>
            <a:off x="9013370" y="5349420"/>
            <a:ext cx="1132115" cy="781044"/>
          </a:xfrm>
          <a:prstGeom prst="flowChartMultidocumen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2400" b="1" dirty="0" smtClean="0">
                <a:solidFill>
                  <a:schemeClr val="tx1"/>
                </a:solidFill>
              </a:rPr>
              <a:t>04</a:t>
            </a:r>
            <a:endParaRPr lang="en-US" sz="2400" b="1" dirty="0">
              <a:solidFill>
                <a:schemeClr val="tx1"/>
              </a:solidFill>
            </a:endParaRPr>
          </a:p>
        </p:txBody>
      </p:sp>
      <p:sp>
        <p:nvSpPr>
          <p:cNvPr id="12" name="Rectangle 11"/>
          <p:cNvSpPr/>
          <p:nvPr/>
        </p:nvSpPr>
        <p:spPr>
          <a:xfrm>
            <a:off x="10900228" y="316586"/>
            <a:ext cx="1407886" cy="78377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b="1" dirty="0">
                <a:solidFill>
                  <a:schemeClr val="tx1"/>
                </a:solidFill>
              </a:rPr>
              <a:t>محاضرة رقم </a:t>
            </a:r>
            <a:r>
              <a:rPr lang="ar-DZ" b="1" dirty="0" smtClean="0">
                <a:solidFill>
                  <a:schemeClr val="tx1"/>
                </a:solidFill>
              </a:rPr>
              <a:t>12</a:t>
            </a:r>
            <a:endParaRPr lang="ar-DZ" b="1" dirty="0">
              <a:solidFill>
                <a:schemeClr val="tx1"/>
              </a:solidFill>
            </a:endParaRPr>
          </a:p>
        </p:txBody>
      </p:sp>
      <p:sp>
        <p:nvSpPr>
          <p:cNvPr id="6" name="Ellipse 5"/>
          <p:cNvSpPr/>
          <p:nvPr/>
        </p:nvSpPr>
        <p:spPr>
          <a:xfrm>
            <a:off x="191070" y="-103031"/>
            <a:ext cx="9197630" cy="1024711"/>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2800" b="1" dirty="0" smtClean="0">
                <a:solidFill>
                  <a:schemeClr val="tx1"/>
                </a:solidFill>
              </a:rPr>
              <a:t>دور نظام المعلومات التسويقية في صنع قرارات المزيج التسويقي الرباعي</a:t>
            </a:r>
            <a:endParaRPr lang="en-US" sz="2800" b="1" dirty="0">
              <a:solidFill>
                <a:schemeClr val="tx1"/>
              </a:solidFill>
            </a:endParaRPr>
          </a:p>
        </p:txBody>
      </p:sp>
    </p:spTree>
    <p:extLst>
      <p:ext uri="{BB962C8B-B14F-4D97-AF65-F5344CB8AC3E}">
        <p14:creationId xmlns:p14="http://schemas.microsoft.com/office/powerpoint/2010/main" val="367550752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à coins arrondis 1"/>
          <p:cNvSpPr/>
          <p:nvPr/>
        </p:nvSpPr>
        <p:spPr>
          <a:xfrm>
            <a:off x="436728" y="1760561"/>
            <a:ext cx="10003807" cy="4858603"/>
          </a:xfrm>
          <a:prstGeom prst="roundRect">
            <a:avLst/>
          </a:prstGeom>
        </p:spPr>
        <p:style>
          <a:lnRef idx="1">
            <a:schemeClr val="accent5"/>
          </a:lnRef>
          <a:fillRef idx="2">
            <a:schemeClr val="accent5"/>
          </a:fillRef>
          <a:effectRef idx="1">
            <a:schemeClr val="accent5"/>
          </a:effectRef>
          <a:fontRef idx="minor">
            <a:schemeClr val="dk1"/>
          </a:fontRef>
        </p:style>
        <p:txBody>
          <a:bodyPr rtlCol="0" anchor="ctr"/>
          <a:lstStyle/>
          <a:p>
            <a:pPr lvl="0" algn="ctr" rtl="1">
              <a:lnSpc>
                <a:spcPct val="150000"/>
              </a:lnSpc>
            </a:pPr>
            <a:r>
              <a:rPr lang="ar-SA" sz="2800" dirty="0" smtClean="0">
                <a:solidFill>
                  <a:schemeClr val="tx1"/>
                </a:solidFill>
              </a:rPr>
              <a:t>يقصد </a:t>
            </a:r>
            <a:r>
              <a:rPr lang="ar-SA" sz="2800" dirty="0">
                <a:solidFill>
                  <a:schemeClr val="tx1"/>
                </a:solidFill>
              </a:rPr>
              <a:t>بمزيج المنتج جميع المنتوجات التي تتعامل فيها المنظمة </a:t>
            </a:r>
            <a:r>
              <a:rPr lang="ar-DZ" sz="2800" dirty="0" smtClean="0">
                <a:solidFill>
                  <a:schemeClr val="tx1"/>
                </a:solidFill>
              </a:rPr>
              <a:t>، </a:t>
            </a:r>
            <a:r>
              <a:rPr lang="ar-SA" sz="2800" dirty="0" smtClean="0">
                <a:solidFill>
                  <a:schemeClr val="tx1"/>
                </a:solidFill>
              </a:rPr>
              <a:t>إذ </a:t>
            </a:r>
            <a:r>
              <a:rPr lang="ar-SA" sz="2800" dirty="0">
                <a:solidFill>
                  <a:schemeClr val="tx1"/>
                </a:solidFill>
              </a:rPr>
              <a:t>تسهم القرارات الخاصة بهذا المزيج بدور أساسي ليس فقط في إطار القرارات التسويقية </a:t>
            </a:r>
            <a:r>
              <a:rPr lang="ar-DZ" sz="2800" dirty="0" smtClean="0">
                <a:solidFill>
                  <a:schemeClr val="tx1"/>
                </a:solidFill>
              </a:rPr>
              <a:t>،</a:t>
            </a:r>
            <a:r>
              <a:rPr lang="ar-SA" sz="2800" dirty="0" smtClean="0">
                <a:solidFill>
                  <a:schemeClr val="tx1"/>
                </a:solidFill>
              </a:rPr>
              <a:t>وإنما </a:t>
            </a:r>
            <a:r>
              <a:rPr lang="ar-SA" sz="2800" dirty="0">
                <a:solidFill>
                  <a:schemeClr val="tx1"/>
                </a:solidFill>
              </a:rPr>
              <a:t>في تحديد موقف المنظمة في السوق وحصتها </a:t>
            </a:r>
            <a:r>
              <a:rPr lang="ar-SA" sz="2800" dirty="0" smtClean="0">
                <a:solidFill>
                  <a:schemeClr val="tx1"/>
                </a:solidFill>
              </a:rPr>
              <a:t>التسويقية</a:t>
            </a:r>
            <a:r>
              <a:rPr lang="ar-DZ" sz="2800" dirty="0" smtClean="0">
                <a:solidFill>
                  <a:schemeClr val="tx1"/>
                </a:solidFill>
              </a:rPr>
              <a:t>، </a:t>
            </a:r>
            <a:r>
              <a:rPr lang="ar-SA" sz="2800" dirty="0" smtClean="0">
                <a:solidFill>
                  <a:schemeClr val="tx1"/>
                </a:solidFill>
              </a:rPr>
              <a:t>إلي </a:t>
            </a:r>
            <a:r>
              <a:rPr lang="ar-SA" sz="2800" dirty="0">
                <a:solidFill>
                  <a:schemeClr val="tx1"/>
                </a:solidFill>
              </a:rPr>
              <a:t>جانب إشباع رغبات وحاجات المستهلكين عند تجديد أو إضافة أو إلغاء </a:t>
            </a:r>
            <a:r>
              <a:rPr lang="ar-SA" sz="2800" dirty="0" smtClean="0">
                <a:solidFill>
                  <a:schemeClr val="tx1"/>
                </a:solidFill>
              </a:rPr>
              <a:t>منتج</a:t>
            </a:r>
            <a:r>
              <a:rPr lang="ar-DZ" sz="2800" dirty="0" smtClean="0">
                <a:solidFill>
                  <a:schemeClr val="tx1"/>
                </a:solidFill>
              </a:rPr>
              <a:t>، </a:t>
            </a:r>
            <a:r>
              <a:rPr lang="ar-SA" sz="2800" dirty="0" smtClean="0">
                <a:solidFill>
                  <a:schemeClr val="tx1"/>
                </a:solidFill>
              </a:rPr>
              <a:t>ودور </a:t>
            </a:r>
            <a:r>
              <a:rPr lang="ar-SA" sz="2800" dirty="0">
                <a:solidFill>
                  <a:schemeClr val="tx1"/>
                </a:solidFill>
              </a:rPr>
              <a:t>نظام المعلومات التسويقية في هذا القرار تقتضي الضرورة التمييز بين نوعين من القرارات </a:t>
            </a:r>
            <a:r>
              <a:rPr lang="ar-DZ" sz="2800" dirty="0" smtClean="0">
                <a:solidFill>
                  <a:schemeClr val="tx1"/>
                </a:solidFill>
              </a:rPr>
              <a:t>، </a:t>
            </a:r>
            <a:r>
              <a:rPr lang="ar-SA" sz="2800" dirty="0" smtClean="0">
                <a:solidFill>
                  <a:schemeClr val="tx1"/>
                </a:solidFill>
              </a:rPr>
              <a:t>والجدول </a:t>
            </a:r>
            <a:r>
              <a:rPr lang="ar-SA" sz="2800" dirty="0">
                <a:solidFill>
                  <a:schemeClr val="tx1"/>
                </a:solidFill>
              </a:rPr>
              <a:t>التالي يوضح هذه القرارات ودو نظام المعلومات التسويقية في صنعها.</a:t>
            </a:r>
            <a:endParaRPr lang="en-US" sz="2800" dirty="0">
              <a:solidFill>
                <a:schemeClr val="tx1"/>
              </a:solidFill>
            </a:endParaRPr>
          </a:p>
        </p:txBody>
      </p:sp>
      <p:sp>
        <p:nvSpPr>
          <p:cNvPr id="3" name="Organigramme : Alternative 2"/>
          <p:cNvSpPr/>
          <p:nvPr/>
        </p:nvSpPr>
        <p:spPr>
          <a:xfrm>
            <a:off x="1432439" y="204717"/>
            <a:ext cx="8202304" cy="941696"/>
          </a:xfrm>
          <a:prstGeom prst="flowChartAlternateProcess">
            <a:avLst/>
          </a:prstGeom>
          <a:solidFill>
            <a:schemeClr val="accent3">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SA" sz="2800" b="1" dirty="0">
                <a:solidFill>
                  <a:schemeClr val="bg1"/>
                </a:solidFill>
              </a:rPr>
              <a:t>دور نظام المعلومات التسويقية في صنع قرارات مزيج المنتج</a:t>
            </a:r>
            <a:endParaRPr lang="en-US" sz="2800" dirty="0">
              <a:solidFill>
                <a:schemeClr val="bg1"/>
              </a:solidFill>
            </a:endParaRPr>
          </a:p>
        </p:txBody>
      </p:sp>
      <p:sp>
        <p:nvSpPr>
          <p:cNvPr id="4" name="Flèche vers le bas 3"/>
          <p:cNvSpPr/>
          <p:nvPr/>
        </p:nvSpPr>
        <p:spPr>
          <a:xfrm>
            <a:off x="4360460" y="1241947"/>
            <a:ext cx="2784143" cy="42308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p:cNvSpPr/>
          <p:nvPr/>
        </p:nvSpPr>
        <p:spPr>
          <a:xfrm>
            <a:off x="10594293" y="182612"/>
            <a:ext cx="1407886" cy="78377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b="1" dirty="0">
                <a:solidFill>
                  <a:schemeClr val="tx1"/>
                </a:solidFill>
              </a:rPr>
              <a:t>محاضرة رقم </a:t>
            </a:r>
            <a:r>
              <a:rPr lang="ar-DZ" b="1" dirty="0" smtClean="0">
                <a:solidFill>
                  <a:schemeClr val="tx1"/>
                </a:solidFill>
              </a:rPr>
              <a:t>12</a:t>
            </a:r>
            <a:endParaRPr lang="ar-DZ" b="1" dirty="0">
              <a:solidFill>
                <a:schemeClr val="tx1"/>
              </a:solidFill>
            </a:endParaRPr>
          </a:p>
        </p:txBody>
      </p:sp>
    </p:spTree>
    <p:extLst>
      <p:ext uri="{BB962C8B-B14F-4D97-AF65-F5344CB8AC3E}">
        <p14:creationId xmlns:p14="http://schemas.microsoft.com/office/powerpoint/2010/main" val="729427325"/>
      </p:ext>
    </p:extLst>
  </p:cSld>
  <p:clrMapOvr>
    <a:masterClrMapping/>
  </p:clrMapOvr>
  <p:transition spd="slow">
    <p:push dir="u"/>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au 1"/>
          <p:cNvGraphicFramePr>
            <a:graphicFrameLocks noGrp="1"/>
          </p:cNvGraphicFramePr>
          <p:nvPr>
            <p:extLst>
              <p:ext uri="{D42A27DB-BD31-4B8C-83A1-F6EECF244321}">
                <p14:modId xmlns:p14="http://schemas.microsoft.com/office/powerpoint/2010/main" val="3244761221"/>
              </p:ext>
            </p:extLst>
          </p:nvPr>
        </p:nvGraphicFramePr>
        <p:xfrm>
          <a:off x="163772" y="1282888"/>
          <a:ext cx="10918209" cy="5363571"/>
        </p:xfrm>
        <a:graphic>
          <a:graphicData uri="http://schemas.openxmlformats.org/drawingml/2006/table">
            <a:tbl>
              <a:tblPr firstRow="1" bandRow="1">
                <a:tableStyleId>{5C22544A-7EE6-4342-B048-85BDC9FD1C3A}</a:tableStyleId>
              </a:tblPr>
              <a:tblGrid>
                <a:gridCol w="6987655"/>
                <a:gridCol w="3930554"/>
              </a:tblGrid>
              <a:tr h="1089803">
                <a:tc>
                  <a:txBody>
                    <a:bodyPr/>
                    <a:lstStyle/>
                    <a:p>
                      <a:pPr algn="ctr" rtl="1"/>
                      <a:r>
                        <a:rPr lang="ar-SA" sz="2800" b="1" kern="1200" dirty="0" smtClean="0">
                          <a:solidFill>
                            <a:schemeClr val="tx1"/>
                          </a:solidFill>
                          <a:effectLst/>
                          <a:latin typeface="+mn-lt"/>
                          <a:ea typeface="+mn-ea"/>
                          <a:cs typeface="+mn-cs"/>
                        </a:rPr>
                        <a:t>دور نظام المعلومات التسويقية</a:t>
                      </a:r>
                      <a:endParaRPr lang="en-US" sz="2800" b="1" kern="1200" dirty="0">
                        <a:solidFill>
                          <a:schemeClr val="tx1"/>
                        </a:solidFill>
                        <a:effectLst/>
                        <a:latin typeface="+mn-lt"/>
                        <a:ea typeface="+mn-ea"/>
                        <a:cs typeface="+mn-cs"/>
                      </a:endParaRPr>
                    </a:p>
                  </a:txBody>
                  <a:tcPr/>
                </a:tc>
                <a:tc>
                  <a:txBody>
                    <a:bodyPr/>
                    <a:lstStyle/>
                    <a:p>
                      <a:pPr algn="r" rtl="1"/>
                      <a:r>
                        <a:rPr lang="ar-SA" sz="2800" b="1" kern="1200" dirty="0" smtClean="0">
                          <a:solidFill>
                            <a:schemeClr val="tx1"/>
                          </a:solidFill>
                          <a:effectLst/>
                          <a:latin typeface="+mn-lt"/>
                          <a:ea typeface="+mn-ea"/>
                          <a:cs typeface="+mn-cs"/>
                        </a:rPr>
                        <a:t>قرارات مزيج المنتج </a:t>
                      </a:r>
                      <a:endParaRPr lang="en-US" sz="2800" dirty="0">
                        <a:solidFill>
                          <a:schemeClr val="tx1"/>
                        </a:solidFill>
                      </a:endParaRPr>
                    </a:p>
                  </a:txBody>
                  <a:tcPr/>
                </a:tc>
              </a:tr>
              <a:tr h="4273768">
                <a:tc>
                  <a:txBody>
                    <a:bodyPr/>
                    <a:lstStyle/>
                    <a:p>
                      <a:pPr marL="342900" lvl="0" indent="-342900" algn="r" rtl="1">
                        <a:buFont typeface="Wingdings" panose="05000000000000000000" pitchFamily="2" charset="2"/>
                        <a:buChar char="ü"/>
                      </a:pPr>
                      <a:r>
                        <a:rPr lang="ar-SA" sz="2400" kern="1200" dirty="0" smtClean="0">
                          <a:solidFill>
                            <a:schemeClr val="dk1"/>
                          </a:solidFill>
                          <a:effectLst/>
                          <a:latin typeface="+mn-lt"/>
                          <a:ea typeface="+mn-ea"/>
                          <a:cs typeface="+mn-cs"/>
                        </a:rPr>
                        <a:t>معلومات عن عدد وتنوع خطوط المنتجات التي تعرضها المنطقة على البعد الأفقي</a:t>
                      </a:r>
                      <a:r>
                        <a:rPr lang="fr-FR" sz="2400" kern="1200" dirty="0" smtClean="0">
                          <a:solidFill>
                            <a:schemeClr val="dk1"/>
                          </a:solidFill>
                          <a:effectLst/>
                          <a:latin typeface="+mn-lt"/>
                          <a:ea typeface="+mn-ea"/>
                          <a:cs typeface="+mn-cs"/>
                        </a:rPr>
                        <a:t>.</a:t>
                      </a:r>
                      <a:endParaRPr lang="en-US" sz="2400" kern="1200" dirty="0" smtClean="0">
                        <a:solidFill>
                          <a:schemeClr val="dk1"/>
                        </a:solidFill>
                        <a:effectLst/>
                        <a:latin typeface="+mn-lt"/>
                        <a:ea typeface="+mn-ea"/>
                        <a:cs typeface="+mn-cs"/>
                      </a:endParaRPr>
                    </a:p>
                    <a:p>
                      <a:pPr marL="342900" lvl="0" indent="-342900" algn="r" rtl="1">
                        <a:buFont typeface="Wingdings" panose="05000000000000000000" pitchFamily="2" charset="2"/>
                        <a:buChar char="ü"/>
                      </a:pPr>
                      <a:r>
                        <a:rPr lang="ar-SA" sz="2400" kern="1200" dirty="0" smtClean="0">
                          <a:solidFill>
                            <a:schemeClr val="dk1"/>
                          </a:solidFill>
                          <a:effectLst/>
                          <a:latin typeface="+mn-lt"/>
                          <a:ea typeface="+mn-ea"/>
                          <a:cs typeface="+mn-cs"/>
                        </a:rPr>
                        <a:t>معلومات عن مدى تعدد وتنوع المنتجات التي يمكن تقديمها في السوق داخل الإنتاجي الواحد على البعد العمودي</a:t>
                      </a:r>
                      <a:r>
                        <a:rPr lang="fr-FR" sz="2400" kern="1200" dirty="0" smtClean="0">
                          <a:solidFill>
                            <a:schemeClr val="dk1"/>
                          </a:solidFill>
                          <a:effectLst/>
                          <a:latin typeface="+mn-lt"/>
                          <a:ea typeface="+mn-ea"/>
                          <a:cs typeface="+mn-cs"/>
                        </a:rPr>
                        <a:t>.</a:t>
                      </a:r>
                      <a:endParaRPr lang="en-US" sz="2400" kern="1200" dirty="0" smtClean="0">
                        <a:solidFill>
                          <a:schemeClr val="dk1"/>
                        </a:solidFill>
                        <a:effectLst/>
                        <a:latin typeface="+mn-lt"/>
                        <a:ea typeface="+mn-ea"/>
                        <a:cs typeface="+mn-cs"/>
                      </a:endParaRPr>
                    </a:p>
                    <a:p>
                      <a:pPr marL="342900" indent="-342900" algn="r" rtl="1">
                        <a:buFont typeface="Wingdings" panose="05000000000000000000" pitchFamily="2" charset="2"/>
                        <a:buChar char="ü"/>
                      </a:pPr>
                      <a:r>
                        <a:rPr lang="ar-SA" sz="2400" kern="1200" dirty="0" smtClean="0">
                          <a:solidFill>
                            <a:schemeClr val="dk1"/>
                          </a:solidFill>
                          <a:effectLst/>
                          <a:latin typeface="+mn-lt"/>
                          <a:ea typeface="+mn-ea"/>
                          <a:cs typeface="+mn-cs"/>
                        </a:rPr>
                        <a:t>معلومات عن مدى الارتباط الموجود بين المنتجات التي تقدمها المنظمة في السوق من حيث تقنية تسهيلات الإنتاج أو الاستخدام النهائي أو منافذ التوزيع أو أسلوب الترويج</a:t>
                      </a:r>
                      <a:r>
                        <a:rPr lang="fr-FR" sz="2400" kern="1200" dirty="0" smtClean="0">
                          <a:solidFill>
                            <a:schemeClr val="dk1"/>
                          </a:solidFill>
                          <a:effectLst/>
                          <a:latin typeface="+mn-lt"/>
                          <a:ea typeface="+mn-ea"/>
                          <a:cs typeface="+mn-cs"/>
                        </a:rPr>
                        <a:t>.</a:t>
                      </a:r>
                      <a:endParaRPr lang="en-US" sz="2400" kern="1200" dirty="0">
                        <a:solidFill>
                          <a:schemeClr val="dk1"/>
                        </a:solidFill>
                        <a:effectLst/>
                        <a:latin typeface="+mn-lt"/>
                        <a:ea typeface="+mn-ea"/>
                        <a:cs typeface="+mn-cs"/>
                      </a:endParaRPr>
                    </a:p>
                  </a:txBody>
                  <a:tcPr/>
                </a:tc>
                <a:tc>
                  <a:txBody>
                    <a:bodyPr/>
                    <a:lstStyle/>
                    <a:p>
                      <a:pPr marL="342900" indent="-342900" algn="r" rtl="1">
                        <a:lnSpc>
                          <a:spcPct val="150000"/>
                        </a:lnSpc>
                        <a:buFont typeface="Wingdings" panose="05000000000000000000" pitchFamily="2" charset="2"/>
                        <a:buChar char="ü"/>
                      </a:pPr>
                      <a:r>
                        <a:rPr lang="ar-SA" sz="2400" kern="1200" dirty="0" smtClean="0">
                          <a:solidFill>
                            <a:schemeClr val="dk1"/>
                          </a:solidFill>
                          <a:effectLst/>
                          <a:latin typeface="+mn-lt"/>
                          <a:ea typeface="+mn-ea"/>
                          <a:cs typeface="+mn-cs"/>
                        </a:rPr>
                        <a:t>  </a:t>
                      </a:r>
                      <a:r>
                        <a:rPr lang="ar-SA" sz="2400" b="1" kern="1200" dirty="0" smtClean="0">
                          <a:solidFill>
                            <a:schemeClr val="dk1"/>
                          </a:solidFill>
                          <a:effectLst/>
                          <a:latin typeface="+mn-lt"/>
                          <a:ea typeface="+mn-ea"/>
                          <a:cs typeface="+mn-cs"/>
                        </a:rPr>
                        <a:t>  القرارات الخاصة بالهيكل العام للمزيج:</a:t>
                      </a:r>
                      <a:endParaRPr lang="en-US" sz="2400" b="1" kern="1200" dirty="0" smtClean="0">
                        <a:solidFill>
                          <a:schemeClr val="dk1"/>
                        </a:solidFill>
                        <a:effectLst/>
                        <a:latin typeface="+mn-lt"/>
                        <a:ea typeface="+mn-ea"/>
                        <a:cs typeface="+mn-cs"/>
                      </a:endParaRPr>
                    </a:p>
                    <a:p>
                      <a:pPr marL="342900" indent="-342900" algn="r" rtl="1">
                        <a:lnSpc>
                          <a:spcPct val="150000"/>
                        </a:lnSpc>
                        <a:buFont typeface="Wingdings" panose="05000000000000000000" pitchFamily="2" charset="2"/>
                        <a:buChar char="ü"/>
                      </a:pPr>
                      <a:r>
                        <a:rPr lang="ar-DZ" sz="2400" kern="1200" dirty="0" smtClean="0">
                          <a:solidFill>
                            <a:schemeClr val="dk1"/>
                          </a:solidFill>
                          <a:effectLst/>
                          <a:latin typeface="+mn-lt"/>
                          <a:ea typeface="+mn-ea"/>
                          <a:cs typeface="+mn-cs"/>
                        </a:rPr>
                        <a:t>        - </a:t>
                      </a:r>
                      <a:r>
                        <a:rPr lang="ar-SA" sz="2400" kern="1200" dirty="0" err="1" smtClean="0">
                          <a:solidFill>
                            <a:schemeClr val="dk1"/>
                          </a:solidFill>
                          <a:effectLst/>
                          <a:latin typeface="+mn-lt"/>
                          <a:ea typeface="+mn-ea"/>
                          <a:cs typeface="+mn-cs"/>
                        </a:rPr>
                        <a:t>إتساع</a:t>
                      </a:r>
                      <a:r>
                        <a:rPr lang="ar-SA" sz="2400" kern="1200" dirty="0" smtClean="0">
                          <a:solidFill>
                            <a:schemeClr val="dk1"/>
                          </a:solidFill>
                          <a:effectLst/>
                          <a:latin typeface="+mn-lt"/>
                          <a:ea typeface="+mn-ea"/>
                          <a:cs typeface="+mn-cs"/>
                        </a:rPr>
                        <a:t> المزيج.</a:t>
                      </a:r>
                      <a:endParaRPr lang="en-US" sz="2400" kern="1200" dirty="0" smtClean="0">
                        <a:solidFill>
                          <a:schemeClr val="dk1"/>
                        </a:solidFill>
                        <a:effectLst/>
                        <a:latin typeface="+mn-lt"/>
                        <a:ea typeface="+mn-ea"/>
                        <a:cs typeface="+mn-cs"/>
                      </a:endParaRPr>
                    </a:p>
                    <a:p>
                      <a:pPr marL="342900" indent="-342900" algn="r" rtl="1">
                        <a:lnSpc>
                          <a:spcPct val="150000"/>
                        </a:lnSpc>
                        <a:buFont typeface="Wingdings" panose="05000000000000000000" pitchFamily="2" charset="2"/>
                        <a:buChar char="ü"/>
                      </a:pPr>
                      <a:r>
                        <a:rPr lang="ar-DZ" sz="2400" kern="1200" dirty="0" smtClean="0">
                          <a:solidFill>
                            <a:schemeClr val="dk1"/>
                          </a:solidFill>
                          <a:effectLst/>
                          <a:latin typeface="+mn-lt"/>
                          <a:ea typeface="+mn-ea"/>
                          <a:cs typeface="+mn-cs"/>
                        </a:rPr>
                        <a:t>         -</a:t>
                      </a:r>
                      <a:r>
                        <a:rPr lang="ar-SA" sz="2400" kern="1200" dirty="0" smtClean="0">
                          <a:solidFill>
                            <a:schemeClr val="dk1"/>
                          </a:solidFill>
                          <a:effectLst/>
                          <a:latin typeface="+mn-lt"/>
                          <a:ea typeface="+mn-ea"/>
                          <a:cs typeface="+mn-cs"/>
                        </a:rPr>
                        <a:t>عمق المزيج.</a:t>
                      </a:r>
                      <a:endParaRPr lang="en-US" sz="2400" kern="1200" dirty="0" smtClean="0">
                        <a:solidFill>
                          <a:schemeClr val="dk1"/>
                        </a:solidFill>
                        <a:effectLst/>
                        <a:latin typeface="+mn-lt"/>
                        <a:ea typeface="+mn-ea"/>
                        <a:cs typeface="+mn-cs"/>
                      </a:endParaRPr>
                    </a:p>
                    <a:p>
                      <a:pPr marL="342900" indent="-342900" algn="r" rtl="1">
                        <a:lnSpc>
                          <a:spcPct val="150000"/>
                        </a:lnSpc>
                        <a:buFont typeface="Wingdings" panose="05000000000000000000" pitchFamily="2" charset="2"/>
                        <a:buChar char="ü"/>
                      </a:pPr>
                      <a:r>
                        <a:rPr lang="ar-DZ" sz="2400" kern="1200" dirty="0" smtClean="0">
                          <a:solidFill>
                            <a:schemeClr val="dk1"/>
                          </a:solidFill>
                          <a:effectLst/>
                          <a:latin typeface="+mn-lt"/>
                          <a:ea typeface="+mn-ea"/>
                          <a:cs typeface="+mn-cs"/>
                        </a:rPr>
                        <a:t>        - </a:t>
                      </a:r>
                      <a:r>
                        <a:rPr lang="ar-SA" sz="2400" kern="1200" dirty="0" smtClean="0">
                          <a:solidFill>
                            <a:schemeClr val="dk1"/>
                          </a:solidFill>
                          <a:effectLst/>
                          <a:latin typeface="+mn-lt"/>
                          <a:ea typeface="+mn-ea"/>
                          <a:cs typeface="+mn-cs"/>
                        </a:rPr>
                        <a:t>اتساق أو ترابط المزيج.</a:t>
                      </a:r>
                      <a:endParaRPr lang="en-US" sz="2400" kern="1200" dirty="0" smtClean="0">
                        <a:solidFill>
                          <a:schemeClr val="dk1"/>
                        </a:solidFill>
                        <a:effectLst/>
                        <a:latin typeface="+mn-lt"/>
                        <a:ea typeface="+mn-ea"/>
                        <a:cs typeface="+mn-cs"/>
                      </a:endParaRPr>
                    </a:p>
                    <a:p>
                      <a:pPr marL="342900" indent="-342900" algn="r" rtl="1">
                        <a:buFont typeface="Wingdings" panose="05000000000000000000" pitchFamily="2" charset="2"/>
                        <a:buChar char="ü"/>
                      </a:pPr>
                      <a:endParaRPr lang="en-US" sz="2400" kern="1200" dirty="0">
                        <a:solidFill>
                          <a:schemeClr val="dk1"/>
                        </a:solidFill>
                        <a:effectLst/>
                        <a:latin typeface="+mn-lt"/>
                        <a:ea typeface="+mn-ea"/>
                        <a:cs typeface="+mn-cs"/>
                      </a:endParaRPr>
                    </a:p>
                  </a:txBody>
                  <a:tcPr/>
                </a:tc>
              </a:tr>
            </a:tbl>
          </a:graphicData>
        </a:graphic>
      </p:graphicFrame>
      <p:sp>
        <p:nvSpPr>
          <p:cNvPr id="3" name="Rectangle 2"/>
          <p:cNvSpPr/>
          <p:nvPr/>
        </p:nvSpPr>
        <p:spPr>
          <a:xfrm>
            <a:off x="600501" y="272955"/>
            <a:ext cx="9430603" cy="750627"/>
          </a:xfrm>
          <a:prstGeom prst="rect">
            <a:avLst/>
          </a:prstGeom>
        </p:spPr>
        <p:style>
          <a:lnRef idx="1">
            <a:schemeClr val="dk1"/>
          </a:lnRef>
          <a:fillRef idx="3">
            <a:schemeClr val="dk1"/>
          </a:fillRef>
          <a:effectRef idx="2">
            <a:schemeClr val="dk1"/>
          </a:effectRef>
          <a:fontRef idx="minor">
            <a:schemeClr val="lt1"/>
          </a:fontRef>
        </p:style>
        <p:txBody>
          <a:bodyPr rtlCol="0" anchor="ctr"/>
          <a:lstStyle/>
          <a:p>
            <a:pPr algn="ctr" rtl="1"/>
            <a:r>
              <a:rPr lang="ar-SA" sz="2800" b="1" i="1" dirty="0"/>
              <a:t>الجدول رقم 01:</a:t>
            </a:r>
            <a:r>
              <a:rPr lang="fr-FR" sz="2800" b="1" i="1" dirty="0"/>
              <a:t>  </a:t>
            </a:r>
            <a:r>
              <a:rPr lang="ar-SA" sz="2800" b="1" i="1" dirty="0"/>
              <a:t>دور نظام المعلومات التسويقية في صنع قرارات مزيج المنتج</a:t>
            </a:r>
            <a:r>
              <a:rPr lang="fr-FR" sz="2800" b="1" i="1" dirty="0"/>
              <a:t>.</a:t>
            </a:r>
            <a:endParaRPr lang="en-US" sz="2800" dirty="0"/>
          </a:p>
        </p:txBody>
      </p:sp>
      <p:sp>
        <p:nvSpPr>
          <p:cNvPr id="4" name="Rectangle 3"/>
          <p:cNvSpPr/>
          <p:nvPr/>
        </p:nvSpPr>
        <p:spPr>
          <a:xfrm>
            <a:off x="10555656" y="317505"/>
            <a:ext cx="1407886" cy="78377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b="1" dirty="0">
                <a:solidFill>
                  <a:schemeClr val="tx1"/>
                </a:solidFill>
              </a:rPr>
              <a:t>محاضرة رقم </a:t>
            </a:r>
            <a:r>
              <a:rPr lang="ar-DZ" b="1" dirty="0" smtClean="0">
                <a:solidFill>
                  <a:schemeClr val="tx1"/>
                </a:solidFill>
              </a:rPr>
              <a:t>12</a:t>
            </a:r>
            <a:endParaRPr lang="ar-DZ" b="1" dirty="0">
              <a:solidFill>
                <a:schemeClr val="tx1"/>
              </a:solidFill>
            </a:endParaRPr>
          </a:p>
        </p:txBody>
      </p:sp>
    </p:spTree>
    <p:extLst>
      <p:ext uri="{BB962C8B-B14F-4D97-AF65-F5344CB8AC3E}">
        <p14:creationId xmlns:p14="http://schemas.microsoft.com/office/powerpoint/2010/main" val="121821536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au 1"/>
          <p:cNvGraphicFramePr>
            <a:graphicFrameLocks noGrp="1"/>
          </p:cNvGraphicFramePr>
          <p:nvPr>
            <p:extLst>
              <p:ext uri="{D42A27DB-BD31-4B8C-83A1-F6EECF244321}">
                <p14:modId xmlns:p14="http://schemas.microsoft.com/office/powerpoint/2010/main" val="2358196880"/>
              </p:ext>
            </p:extLst>
          </p:nvPr>
        </p:nvGraphicFramePr>
        <p:xfrm>
          <a:off x="163773" y="1282889"/>
          <a:ext cx="11710548" cy="5208574"/>
        </p:xfrm>
        <a:graphic>
          <a:graphicData uri="http://schemas.openxmlformats.org/drawingml/2006/table">
            <a:tbl>
              <a:tblPr firstRow="1" bandRow="1">
                <a:tableStyleId>{5C22544A-7EE6-4342-B048-85BDC9FD1C3A}</a:tableStyleId>
              </a:tblPr>
              <a:tblGrid>
                <a:gridCol w="6961452"/>
                <a:gridCol w="4749096"/>
              </a:tblGrid>
              <a:tr h="891082">
                <a:tc>
                  <a:txBody>
                    <a:bodyPr/>
                    <a:lstStyle/>
                    <a:p>
                      <a:pPr algn="ctr" rtl="1"/>
                      <a:r>
                        <a:rPr lang="ar-SA" sz="2400" b="1" kern="1200" dirty="0" smtClean="0">
                          <a:solidFill>
                            <a:schemeClr val="tx1"/>
                          </a:solidFill>
                          <a:effectLst/>
                          <a:latin typeface="+mn-lt"/>
                          <a:ea typeface="+mn-ea"/>
                          <a:cs typeface="+mn-cs"/>
                        </a:rPr>
                        <a:t>دور نظام المعلومات التسويقية</a:t>
                      </a:r>
                      <a:endParaRPr lang="en-US" sz="2400" b="1" kern="1200" dirty="0">
                        <a:solidFill>
                          <a:schemeClr val="tx1"/>
                        </a:solidFill>
                        <a:effectLst/>
                        <a:latin typeface="+mn-lt"/>
                        <a:ea typeface="+mn-ea"/>
                        <a:cs typeface="+mn-cs"/>
                      </a:endParaRPr>
                    </a:p>
                  </a:txBody>
                  <a:tcPr/>
                </a:tc>
                <a:tc>
                  <a:txBody>
                    <a:bodyPr/>
                    <a:lstStyle/>
                    <a:p>
                      <a:pPr algn="r" rtl="1"/>
                      <a:r>
                        <a:rPr lang="ar-SA" sz="2400" kern="1200" dirty="0" smtClean="0">
                          <a:solidFill>
                            <a:schemeClr val="dk1"/>
                          </a:solidFill>
                          <a:effectLst/>
                          <a:latin typeface="+mn-lt"/>
                          <a:ea typeface="+mn-ea"/>
                          <a:cs typeface="+mn-cs"/>
                        </a:rPr>
                        <a:t>قرارات مزيج المنتج </a:t>
                      </a:r>
                      <a:endParaRPr lang="en-US" sz="2400" kern="1200" dirty="0">
                        <a:solidFill>
                          <a:schemeClr val="dk1"/>
                        </a:solidFill>
                        <a:effectLst/>
                        <a:latin typeface="+mn-lt"/>
                        <a:ea typeface="+mn-ea"/>
                        <a:cs typeface="+mn-cs"/>
                      </a:endParaRPr>
                    </a:p>
                  </a:txBody>
                  <a:tcPr/>
                </a:tc>
              </a:tr>
              <a:tr h="4226830">
                <a:tc>
                  <a:txBody>
                    <a:bodyPr/>
                    <a:lstStyle/>
                    <a:p>
                      <a:pPr marL="342900" lvl="0" indent="-342900" algn="r" rtl="1">
                        <a:buFont typeface="Wingdings" panose="05000000000000000000" pitchFamily="2" charset="2"/>
                        <a:buChar char="ü"/>
                      </a:pPr>
                      <a:r>
                        <a:rPr lang="ar-SA" sz="2400" kern="1200" dirty="0" smtClean="0">
                          <a:solidFill>
                            <a:schemeClr val="dk1"/>
                          </a:solidFill>
                          <a:effectLst/>
                          <a:latin typeface="+mn-lt"/>
                          <a:ea typeface="+mn-ea"/>
                          <a:cs typeface="+mn-cs"/>
                        </a:rPr>
                        <a:t>معلومات عن الفرص المتاحة في السوق</a:t>
                      </a:r>
                      <a:endParaRPr lang="en-US" sz="2400" kern="1200" dirty="0" smtClean="0">
                        <a:solidFill>
                          <a:schemeClr val="dk1"/>
                        </a:solidFill>
                        <a:effectLst/>
                        <a:latin typeface="+mn-lt"/>
                        <a:ea typeface="+mn-ea"/>
                        <a:cs typeface="+mn-cs"/>
                      </a:endParaRPr>
                    </a:p>
                    <a:p>
                      <a:pPr marL="342900" lvl="0" indent="-342900" algn="r" rtl="1">
                        <a:buFont typeface="Wingdings" panose="05000000000000000000" pitchFamily="2" charset="2"/>
                        <a:buChar char="ü"/>
                      </a:pPr>
                      <a:r>
                        <a:rPr lang="ar-SA" sz="2400" kern="1200" dirty="0" smtClean="0">
                          <a:solidFill>
                            <a:schemeClr val="dk1"/>
                          </a:solidFill>
                          <a:effectLst/>
                          <a:latin typeface="+mn-lt"/>
                          <a:ea typeface="+mn-ea"/>
                          <a:cs typeface="+mn-cs"/>
                        </a:rPr>
                        <a:t>معلومات عن المنتجات الجديدة التي يمكن إضافتها إلى المنتجات الحاضرة</a:t>
                      </a:r>
                      <a:r>
                        <a:rPr lang="fr-FR" sz="2400" kern="1200" dirty="0" smtClean="0">
                          <a:solidFill>
                            <a:schemeClr val="dk1"/>
                          </a:solidFill>
                          <a:effectLst/>
                          <a:latin typeface="+mn-lt"/>
                          <a:ea typeface="+mn-ea"/>
                          <a:cs typeface="+mn-cs"/>
                        </a:rPr>
                        <a:t>.</a:t>
                      </a:r>
                      <a:endParaRPr lang="en-US" sz="2400" kern="1200" dirty="0" smtClean="0">
                        <a:solidFill>
                          <a:schemeClr val="dk1"/>
                        </a:solidFill>
                        <a:effectLst/>
                        <a:latin typeface="+mn-lt"/>
                        <a:ea typeface="+mn-ea"/>
                        <a:cs typeface="+mn-cs"/>
                      </a:endParaRPr>
                    </a:p>
                    <a:p>
                      <a:pPr marL="342900" lvl="0" indent="-342900" algn="r" rtl="1">
                        <a:buFont typeface="Wingdings" panose="05000000000000000000" pitchFamily="2" charset="2"/>
                        <a:buChar char="ü"/>
                      </a:pPr>
                      <a:r>
                        <a:rPr lang="ar-SA" sz="2400" kern="1200" dirty="0" smtClean="0">
                          <a:solidFill>
                            <a:schemeClr val="dk1"/>
                          </a:solidFill>
                          <a:effectLst/>
                          <a:latin typeface="+mn-lt"/>
                          <a:ea typeface="+mn-ea"/>
                          <a:cs typeface="+mn-cs"/>
                        </a:rPr>
                        <a:t>معلومات عن توزيع المخاطر التسويقية في حالة الإضافة</a:t>
                      </a:r>
                      <a:r>
                        <a:rPr lang="fr-FR" sz="2400" kern="1200" dirty="0" smtClean="0">
                          <a:solidFill>
                            <a:schemeClr val="dk1"/>
                          </a:solidFill>
                          <a:effectLst/>
                          <a:latin typeface="+mn-lt"/>
                          <a:ea typeface="+mn-ea"/>
                          <a:cs typeface="+mn-cs"/>
                        </a:rPr>
                        <a:t>.</a:t>
                      </a:r>
                      <a:endParaRPr lang="en-US" sz="2400" kern="1200" dirty="0" smtClean="0">
                        <a:solidFill>
                          <a:schemeClr val="dk1"/>
                        </a:solidFill>
                        <a:effectLst/>
                        <a:latin typeface="+mn-lt"/>
                        <a:ea typeface="+mn-ea"/>
                        <a:cs typeface="+mn-cs"/>
                      </a:endParaRPr>
                    </a:p>
                    <a:p>
                      <a:pPr marL="342900" lvl="0" indent="-342900" algn="r" rtl="1">
                        <a:buFont typeface="Wingdings" panose="05000000000000000000" pitchFamily="2" charset="2"/>
                        <a:buChar char="ü"/>
                      </a:pPr>
                      <a:r>
                        <a:rPr lang="ar-SA" sz="2400" kern="1200" dirty="0" smtClean="0">
                          <a:solidFill>
                            <a:schemeClr val="dk1"/>
                          </a:solidFill>
                          <a:effectLst/>
                          <a:latin typeface="+mn-lt"/>
                          <a:ea typeface="+mn-ea"/>
                          <a:cs typeface="+mn-cs"/>
                        </a:rPr>
                        <a:t>معلومات عن طبيعة المنافسة وبخاصة غير السعرية</a:t>
                      </a:r>
                      <a:r>
                        <a:rPr lang="fr-FR" sz="2400" kern="1200" dirty="0" smtClean="0">
                          <a:solidFill>
                            <a:schemeClr val="dk1"/>
                          </a:solidFill>
                          <a:effectLst/>
                          <a:latin typeface="+mn-lt"/>
                          <a:ea typeface="+mn-ea"/>
                          <a:cs typeface="+mn-cs"/>
                        </a:rPr>
                        <a:t>.</a:t>
                      </a:r>
                      <a:endParaRPr lang="en-US" sz="2400" kern="1200" dirty="0" smtClean="0">
                        <a:solidFill>
                          <a:schemeClr val="dk1"/>
                        </a:solidFill>
                        <a:effectLst/>
                        <a:latin typeface="+mn-lt"/>
                        <a:ea typeface="+mn-ea"/>
                        <a:cs typeface="+mn-cs"/>
                      </a:endParaRPr>
                    </a:p>
                    <a:p>
                      <a:pPr marL="342900" lvl="0" indent="-342900" algn="r" rtl="1">
                        <a:buFont typeface="Wingdings" panose="05000000000000000000" pitchFamily="2" charset="2"/>
                        <a:buChar char="ü"/>
                      </a:pPr>
                      <a:r>
                        <a:rPr lang="ar-SA" sz="2400" kern="1200" dirty="0" smtClean="0">
                          <a:solidFill>
                            <a:schemeClr val="dk1"/>
                          </a:solidFill>
                          <a:effectLst/>
                          <a:latin typeface="+mn-lt"/>
                          <a:ea typeface="+mn-ea"/>
                          <a:cs typeface="+mn-cs"/>
                        </a:rPr>
                        <a:t>معلومات عن مجالات الاستفادة من الإمكانية التسويقية المتاحة(جهود رجال البيع، الموزعين، العلامة التجارية) </a:t>
                      </a:r>
                      <a:endParaRPr lang="en-US" sz="2400" kern="1200" dirty="0" smtClean="0">
                        <a:solidFill>
                          <a:schemeClr val="dk1"/>
                        </a:solidFill>
                        <a:effectLst/>
                        <a:latin typeface="+mn-lt"/>
                        <a:ea typeface="+mn-ea"/>
                        <a:cs typeface="+mn-cs"/>
                      </a:endParaRPr>
                    </a:p>
                    <a:p>
                      <a:pPr marL="342900" lvl="0" indent="-342900" algn="r" rtl="1">
                        <a:buFont typeface="Wingdings" panose="05000000000000000000" pitchFamily="2" charset="2"/>
                        <a:buChar char="ü"/>
                      </a:pPr>
                      <a:r>
                        <a:rPr lang="ar-SA" sz="2400" kern="1200" dirty="0" smtClean="0">
                          <a:solidFill>
                            <a:schemeClr val="dk1"/>
                          </a:solidFill>
                          <a:effectLst/>
                          <a:latin typeface="+mn-lt"/>
                          <a:ea typeface="+mn-ea"/>
                          <a:cs typeface="+mn-cs"/>
                        </a:rPr>
                        <a:t>معلومات عن احتمالات مواجهة المنظمة لتقادم المنتجات الحاضرة أو انخفاض مبيعاتها أو الأرباح المتحققة</a:t>
                      </a:r>
                      <a:r>
                        <a:rPr lang="fr-FR" sz="2400" kern="1200" dirty="0" smtClean="0">
                          <a:solidFill>
                            <a:schemeClr val="dk1"/>
                          </a:solidFill>
                          <a:effectLst/>
                          <a:latin typeface="+mn-lt"/>
                          <a:ea typeface="+mn-ea"/>
                          <a:cs typeface="+mn-cs"/>
                        </a:rPr>
                        <a:t>.</a:t>
                      </a:r>
                      <a:endParaRPr lang="en-US" sz="2400" kern="1200" dirty="0" smtClean="0">
                        <a:solidFill>
                          <a:schemeClr val="dk1"/>
                        </a:solidFill>
                        <a:effectLst/>
                        <a:latin typeface="+mn-lt"/>
                        <a:ea typeface="+mn-ea"/>
                        <a:cs typeface="+mn-cs"/>
                      </a:endParaRPr>
                    </a:p>
                    <a:p>
                      <a:pPr marL="0" lvl="0" indent="0" algn="r" rtl="1">
                        <a:buFont typeface="Wingdings" panose="05000000000000000000" pitchFamily="2" charset="2"/>
                        <a:buNone/>
                      </a:pPr>
                      <a:endParaRPr lang="en-US" sz="2400" kern="1200" dirty="0">
                        <a:solidFill>
                          <a:schemeClr val="dk1"/>
                        </a:solidFill>
                        <a:effectLst/>
                        <a:latin typeface="+mn-lt"/>
                        <a:ea typeface="+mn-ea"/>
                        <a:cs typeface="+mn-cs"/>
                      </a:endParaRPr>
                    </a:p>
                  </a:txBody>
                  <a:tcPr/>
                </a:tc>
                <a:tc>
                  <a:txBody>
                    <a:bodyPr/>
                    <a:lstStyle/>
                    <a:p>
                      <a:pPr indent="-228600" algn="ctr" rtl="1">
                        <a:lnSpc>
                          <a:spcPct val="115000"/>
                        </a:lnSpc>
                        <a:spcAft>
                          <a:spcPts val="1500"/>
                        </a:spcAft>
                        <a:tabLst>
                          <a:tab pos="228600" algn="l"/>
                        </a:tabLst>
                      </a:pPr>
                      <a:r>
                        <a:rPr lang="ar-SA" sz="2400" kern="1200" dirty="0">
                          <a:solidFill>
                            <a:schemeClr val="dk1"/>
                          </a:solidFill>
                          <a:effectLst/>
                          <a:latin typeface="+mn-lt"/>
                          <a:ea typeface="+mn-ea"/>
                          <a:cs typeface="+mn-cs"/>
                        </a:rPr>
                        <a:t>-      </a:t>
                      </a:r>
                      <a:r>
                        <a:rPr lang="ar-SA" sz="2400" b="1" kern="1200" dirty="0">
                          <a:solidFill>
                            <a:schemeClr val="dk1"/>
                          </a:solidFill>
                          <a:effectLst/>
                          <a:latin typeface="+mn-lt"/>
                          <a:ea typeface="+mn-ea"/>
                          <a:cs typeface="+mn-cs"/>
                        </a:rPr>
                        <a:t>قرارات التخطيط لتسويق المنتوجات الجديدة:</a:t>
                      </a:r>
                      <a:endParaRPr lang="en-US" sz="2400" b="1" kern="1200" dirty="0">
                        <a:solidFill>
                          <a:schemeClr val="dk1"/>
                        </a:solidFill>
                        <a:effectLst/>
                        <a:latin typeface="+mn-lt"/>
                        <a:ea typeface="+mn-ea"/>
                        <a:cs typeface="+mn-cs"/>
                      </a:endParaRPr>
                    </a:p>
                    <a:p>
                      <a:pPr indent="-228600" algn="r" rtl="1">
                        <a:lnSpc>
                          <a:spcPct val="115000"/>
                        </a:lnSpc>
                        <a:spcAft>
                          <a:spcPts val="1500"/>
                        </a:spcAft>
                        <a:tabLst>
                          <a:tab pos="228600" algn="l"/>
                        </a:tabLst>
                      </a:pPr>
                      <a:r>
                        <a:rPr lang="ar-DZ" sz="2400" kern="1200" dirty="0" smtClean="0">
                          <a:solidFill>
                            <a:schemeClr val="dk1"/>
                          </a:solidFill>
                          <a:effectLst/>
                          <a:latin typeface="+mn-lt"/>
                          <a:ea typeface="+mn-ea"/>
                          <a:cs typeface="+mn-cs"/>
                        </a:rPr>
                        <a:t> </a:t>
                      </a:r>
                      <a:r>
                        <a:rPr lang="ar-DZ" sz="2400" kern="1200" dirty="0">
                          <a:solidFill>
                            <a:schemeClr val="dk1"/>
                          </a:solidFill>
                          <a:effectLst/>
                          <a:latin typeface="+mn-lt"/>
                          <a:ea typeface="+mn-ea"/>
                          <a:cs typeface="+mn-cs"/>
                        </a:rPr>
                        <a:t>-</a:t>
                      </a:r>
                      <a:r>
                        <a:rPr lang="ar-SA" sz="2400" kern="1200" dirty="0">
                          <a:solidFill>
                            <a:schemeClr val="dk1"/>
                          </a:solidFill>
                          <a:effectLst/>
                          <a:latin typeface="+mn-lt"/>
                          <a:ea typeface="+mn-ea"/>
                          <a:cs typeface="+mn-cs"/>
                        </a:rPr>
                        <a:t>التنويع.</a:t>
                      </a:r>
                      <a:endParaRPr lang="en-US" sz="2400" kern="1200" dirty="0">
                        <a:solidFill>
                          <a:schemeClr val="dk1"/>
                        </a:solidFill>
                        <a:effectLst/>
                        <a:latin typeface="+mn-lt"/>
                        <a:ea typeface="+mn-ea"/>
                        <a:cs typeface="+mn-cs"/>
                      </a:endParaRPr>
                    </a:p>
                    <a:p>
                      <a:pPr indent="-228600" algn="r" rtl="1">
                        <a:lnSpc>
                          <a:spcPct val="115000"/>
                        </a:lnSpc>
                        <a:spcAft>
                          <a:spcPts val="1500"/>
                        </a:spcAft>
                        <a:tabLst>
                          <a:tab pos="228600" algn="l"/>
                        </a:tabLst>
                      </a:pPr>
                      <a:r>
                        <a:rPr lang="ar-DZ" sz="2400" kern="1200" dirty="0" smtClean="0">
                          <a:solidFill>
                            <a:schemeClr val="dk1"/>
                          </a:solidFill>
                          <a:effectLst/>
                          <a:latin typeface="+mn-lt"/>
                          <a:ea typeface="+mn-ea"/>
                          <a:cs typeface="+mn-cs"/>
                        </a:rPr>
                        <a:t>- </a:t>
                      </a:r>
                      <a:r>
                        <a:rPr lang="ar-SA" sz="2400" kern="1200" dirty="0">
                          <a:solidFill>
                            <a:schemeClr val="dk1"/>
                          </a:solidFill>
                          <a:effectLst/>
                          <a:latin typeface="+mn-lt"/>
                          <a:ea typeface="+mn-ea"/>
                          <a:cs typeface="+mn-cs"/>
                        </a:rPr>
                        <a:t>التشكيل</a:t>
                      </a:r>
                      <a:r>
                        <a:rPr lang="ar-SA" sz="2400" kern="1200" dirty="0" smtClean="0">
                          <a:solidFill>
                            <a:schemeClr val="dk1"/>
                          </a:solidFill>
                          <a:effectLst/>
                          <a:latin typeface="+mn-lt"/>
                          <a:ea typeface="+mn-ea"/>
                          <a:cs typeface="+mn-cs"/>
                        </a:rPr>
                        <a:t>.</a:t>
                      </a:r>
                      <a:endParaRPr lang="ar-DZ" sz="2400" kern="1200" dirty="0" smtClean="0">
                        <a:solidFill>
                          <a:schemeClr val="dk1"/>
                        </a:solidFill>
                        <a:effectLst/>
                        <a:latin typeface="+mn-lt"/>
                        <a:ea typeface="+mn-ea"/>
                        <a:cs typeface="+mn-cs"/>
                      </a:endParaRPr>
                    </a:p>
                    <a:p>
                      <a:pPr indent="-228600" algn="r" rtl="1">
                        <a:lnSpc>
                          <a:spcPct val="115000"/>
                        </a:lnSpc>
                        <a:spcAft>
                          <a:spcPts val="1500"/>
                        </a:spcAft>
                        <a:tabLst>
                          <a:tab pos="228600" algn="l"/>
                        </a:tabLst>
                      </a:pPr>
                      <a:r>
                        <a:rPr lang="ar-DZ" sz="2400" kern="1200" dirty="0" smtClean="0">
                          <a:solidFill>
                            <a:schemeClr val="dk1"/>
                          </a:solidFill>
                          <a:effectLst/>
                          <a:latin typeface="+mn-lt"/>
                          <a:ea typeface="+mn-ea"/>
                          <a:cs typeface="+mn-cs"/>
                        </a:rPr>
                        <a:t>-</a:t>
                      </a:r>
                      <a:r>
                        <a:rPr lang="ar-SA" sz="2400" kern="1200" dirty="0">
                          <a:solidFill>
                            <a:schemeClr val="dk1"/>
                          </a:solidFill>
                          <a:effectLst/>
                          <a:latin typeface="+mn-lt"/>
                          <a:ea typeface="+mn-ea"/>
                          <a:cs typeface="+mn-cs"/>
                        </a:rPr>
                        <a:t>تطوير المنتوجات الحاضرة.</a:t>
                      </a:r>
                      <a:endParaRPr lang="en-US" sz="2400" kern="1200" dirty="0">
                        <a:solidFill>
                          <a:schemeClr val="dk1"/>
                        </a:solidFill>
                        <a:effectLst/>
                        <a:latin typeface="+mn-lt"/>
                        <a:ea typeface="+mn-ea"/>
                        <a:cs typeface="+mn-cs"/>
                      </a:endParaRPr>
                    </a:p>
                    <a:p>
                      <a:pPr indent="-228600" algn="r" rtl="1">
                        <a:lnSpc>
                          <a:spcPct val="115000"/>
                        </a:lnSpc>
                        <a:spcAft>
                          <a:spcPts val="1500"/>
                        </a:spcAft>
                        <a:tabLst>
                          <a:tab pos="228600" algn="l"/>
                        </a:tabLst>
                      </a:pPr>
                      <a:r>
                        <a:rPr lang="ar-DZ" sz="2400" kern="1200" dirty="0" smtClean="0">
                          <a:solidFill>
                            <a:schemeClr val="dk1"/>
                          </a:solidFill>
                          <a:effectLst/>
                          <a:latin typeface="+mn-lt"/>
                          <a:ea typeface="+mn-ea"/>
                          <a:cs typeface="+mn-cs"/>
                        </a:rPr>
                        <a:t>- </a:t>
                      </a:r>
                      <a:r>
                        <a:rPr lang="ar-SA" sz="2400" kern="1200" dirty="0">
                          <a:solidFill>
                            <a:schemeClr val="dk1"/>
                          </a:solidFill>
                          <a:effectLst/>
                          <a:latin typeface="+mn-lt"/>
                          <a:ea typeface="+mn-ea"/>
                          <a:cs typeface="+mn-cs"/>
                        </a:rPr>
                        <a:t>اكتشاف استعمالات جديدة للمنتوجات الحاضرة.                    </a:t>
                      </a:r>
                      <a:endParaRPr lang="en-US" sz="2400" kern="1200" dirty="0">
                        <a:solidFill>
                          <a:schemeClr val="dk1"/>
                        </a:solidFill>
                        <a:effectLst/>
                        <a:latin typeface="+mn-lt"/>
                        <a:ea typeface="+mn-ea"/>
                        <a:cs typeface="+mn-cs"/>
                      </a:endParaRPr>
                    </a:p>
                    <a:p>
                      <a:pPr algn="r" rtl="1">
                        <a:lnSpc>
                          <a:spcPct val="115000"/>
                        </a:lnSpc>
                        <a:spcAft>
                          <a:spcPts val="0"/>
                        </a:spcAft>
                      </a:pPr>
                      <a:r>
                        <a:rPr lang="ar-SA" sz="2400" kern="1200" dirty="0">
                          <a:solidFill>
                            <a:schemeClr val="dk1"/>
                          </a:solidFill>
                          <a:effectLst/>
                          <a:latin typeface="+mn-lt"/>
                          <a:ea typeface="+mn-ea"/>
                          <a:cs typeface="+mn-cs"/>
                        </a:rPr>
                        <a:t> </a:t>
                      </a:r>
                      <a:endParaRPr lang="en-US" sz="2400" kern="1200" dirty="0">
                        <a:solidFill>
                          <a:schemeClr val="dk1"/>
                        </a:solidFill>
                        <a:effectLst/>
                        <a:latin typeface="+mn-lt"/>
                        <a:ea typeface="+mn-ea"/>
                        <a:cs typeface="+mn-cs"/>
                      </a:endParaRPr>
                    </a:p>
                  </a:txBody>
                  <a:tcPr marL="68580" marR="68580" marT="0" marB="0"/>
                </a:tc>
              </a:tr>
            </a:tbl>
          </a:graphicData>
        </a:graphic>
      </p:graphicFrame>
      <p:sp>
        <p:nvSpPr>
          <p:cNvPr id="3" name="Rectangle 2"/>
          <p:cNvSpPr/>
          <p:nvPr/>
        </p:nvSpPr>
        <p:spPr>
          <a:xfrm>
            <a:off x="600501" y="272955"/>
            <a:ext cx="9430603" cy="750627"/>
          </a:xfrm>
          <a:prstGeom prst="rect">
            <a:avLst/>
          </a:prstGeom>
        </p:spPr>
        <p:style>
          <a:lnRef idx="1">
            <a:schemeClr val="dk1"/>
          </a:lnRef>
          <a:fillRef idx="3">
            <a:schemeClr val="dk1"/>
          </a:fillRef>
          <a:effectRef idx="2">
            <a:schemeClr val="dk1"/>
          </a:effectRef>
          <a:fontRef idx="minor">
            <a:schemeClr val="lt1"/>
          </a:fontRef>
        </p:style>
        <p:txBody>
          <a:bodyPr rtlCol="0" anchor="ctr"/>
          <a:lstStyle/>
          <a:p>
            <a:pPr algn="ctr" rtl="1"/>
            <a:r>
              <a:rPr lang="ar-SA" sz="2800" b="1" i="1" dirty="0"/>
              <a:t>الجدول رقم 01:</a:t>
            </a:r>
            <a:r>
              <a:rPr lang="fr-FR" sz="2800" b="1" i="1" dirty="0"/>
              <a:t>  </a:t>
            </a:r>
            <a:r>
              <a:rPr lang="ar-SA" sz="2800" b="1" i="1" dirty="0"/>
              <a:t>دور نظام المعلومات التسويقية في صنع قرارات مزيج المنتج</a:t>
            </a:r>
            <a:r>
              <a:rPr lang="fr-FR" sz="2800" b="1" i="1" dirty="0"/>
              <a:t>.</a:t>
            </a:r>
            <a:endParaRPr lang="en-US" sz="2800" dirty="0"/>
          </a:p>
        </p:txBody>
      </p:sp>
      <p:sp>
        <p:nvSpPr>
          <p:cNvPr id="4" name="Rectangle 3"/>
          <p:cNvSpPr/>
          <p:nvPr/>
        </p:nvSpPr>
        <p:spPr>
          <a:xfrm>
            <a:off x="10671566" y="278868"/>
            <a:ext cx="1407886" cy="78377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b="1" dirty="0">
                <a:solidFill>
                  <a:schemeClr val="tx1"/>
                </a:solidFill>
              </a:rPr>
              <a:t>محاضرة رقم </a:t>
            </a:r>
            <a:r>
              <a:rPr lang="ar-DZ" b="1" dirty="0" smtClean="0">
                <a:solidFill>
                  <a:schemeClr val="tx1"/>
                </a:solidFill>
              </a:rPr>
              <a:t>12</a:t>
            </a:r>
            <a:endParaRPr lang="ar-DZ" b="1" dirty="0">
              <a:solidFill>
                <a:schemeClr val="tx1"/>
              </a:solidFill>
            </a:endParaRPr>
          </a:p>
        </p:txBody>
      </p:sp>
    </p:spTree>
    <p:extLst>
      <p:ext uri="{BB962C8B-B14F-4D97-AF65-F5344CB8AC3E}">
        <p14:creationId xmlns:p14="http://schemas.microsoft.com/office/powerpoint/2010/main" val="88170175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au 1"/>
          <p:cNvGraphicFramePr>
            <a:graphicFrameLocks noGrp="1"/>
          </p:cNvGraphicFramePr>
          <p:nvPr>
            <p:extLst>
              <p:ext uri="{D42A27DB-BD31-4B8C-83A1-F6EECF244321}">
                <p14:modId xmlns:p14="http://schemas.microsoft.com/office/powerpoint/2010/main" val="2148715772"/>
              </p:ext>
            </p:extLst>
          </p:nvPr>
        </p:nvGraphicFramePr>
        <p:xfrm>
          <a:off x="163773" y="1282889"/>
          <a:ext cx="11349940" cy="5117912"/>
        </p:xfrm>
        <a:graphic>
          <a:graphicData uri="http://schemas.openxmlformats.org/drawingml/2006/table">
            <a:tbl>
              <a:tblPr firstRow="1" bandRow="1">
                <a:tableStyleId>{5C22544A-7EE6-4342-B048-85BDC9FD1C3A}</a:tableStyleId>
              </a:tblPr>
              <a:tblGrid>
                <a:gridCol w="8349162"/>
                <a:gridCol w="3000778"/>
              </a:tblGrid>
              <a:tr h="891082">
                <a:tc>
                  <a:txBody>
                    <a:bodyPr/>
                    <a:lstStyle/>
                    <a:p>
                      <a:pPr algn="ctr" rtl="1"/>
                      <a:r>
                        <a:rPr lang="ar-SA" sz="2400" b="1" kern="1200" dirty="0" smtClean="0">
                          <a:solidFill>
                            <a:schemeClr val="tx1"/>
                          </a:solidFill>
                          <a:effectLst/>
                          <a:latin typeface="+mn-lt"/>
                          <a:ea typeface="+mn-ea"/>
                          <a:cs typeface="+mn-cs"/>
                        </a:rPr>
                        <a:t>دور نظام المعلومات التسويقية</a:t>
                      </a:r>
                      <a:endParaRPr lang="en-US" sz="2400" b="1" kern="1200" dirty="0">
                        <a:solidFill>
                          <a:schemeClr val="tx1"/>
                        </a:solidFill>
                        <a:effectLst/>
                        <a:latin typeface="+mn-lt"/>
                        <a:ea typeface="+mn-ea"/>
                        <a:cs typeface="+mn-cs"/>
                      </a:endParaRPr>
                    </a:p>
                  </a:txBody>
                  <a:tcPr/>
                </a:tc>
                <a:tc>
                  <a:txBody>
                    <a:bodyPr/>
                    <a:lstStyle/>
                    <a:p>
                      <a:pPr algn="r" rtl="1"/>
                      <a:r>
                        <a:rPr lang="ar-SA" sz="2400" kern="1200" dirty="0" smtClean="0">
                          <a:solidFill>
                            <a:schemeClr val="dk1"/>
                          </a:solidFill>
                          <a:effectLst/>
                          <a:latin typeface="+mn-lt"/>
                          <a:ea typeface="+mn-ea"/>
                          <a:cs typeface="+mn-cs"/>
                        </a:rPr>
                        <a:t>قرارات مزيج المنتج </a:t>
                      </a:r>
                      <a:endParaRPr lang="en-US" sz="2400" kern="1200" dirty="0">
                        <a:solidFill>
                          <a:schemeClr val="dk1"/>
                        </a:solidFill>
                        <a:effectLst/>
                        <a:latin typeface="+mn-lt"/>
                        <a:ea typeface="+mn-ea"/>
                        <a:cs typeface="+mn-cs"/>
                      </a:endParaRPr>
                    </a:p>
                  </a:txBody>
                  <a:tcPr/>
                </a:tc>
              </a:tr>
              <a:tr h="4226830">
                <a:tc>
                  <a:txBody>
                    <a:bodyPr/>
                    <a:lstStyle/>
                    <a:p>
                      <a:pPr marL="342900" lvl="0" indent="-342900" algn="r" rtl="1">
                        <a:buFont typeface="Wingdings" panose="05000000000000000000" pitchFamily="2" charset="2"/>
                        <a:buChar char="ü"/>
                      </a:pPr>
                      <a:r>
                        <a:rPr lang="ar-SA" sz="2400" kern="1200" dirty="0" smtClean="0">
                          <a:solidFill>
                            <a:schemeClr val="dk1"/>
                          </a:solidFill>
                          <a:effectLst/>
                          <a:latin typeface="+mn-lt"/>
                          <a:ea typeface="+mn-ea"/>
                          <a:cs typeface="+mn-cs"/>
                        </a:rPr>
                        <a:t>معلومات عن الأشكال الجديدة من المنتجات المزمع إضافتها إلى المنتجات الحاضرة</a:t>
                      </a:r>
                      <a:r>
                        <a:rPr lang="fr-FR" sz="2400" kern="1200" dirty="0" smtClean="0">
                          <a:solidFill>
                            <a:schemeClr val="dk1"/>
                          </a:solidFill>
                          <a:effectLst/>
                          <a:latin typeface="+mn-lt"/>
                          <a:ea typeface="+mn-ea"/>
                          <a:cs typeface="+mn-cs"/>
                        </a:rPr>
                        <a:t>.</a:t>
                      </a:r>
                      <a:endParaRPr lang="en-US" sz="2400" kern="1200" dirty="0" smtClean="0">
                        <a:solidFill>
                          <a:schemeClr val="dk1"/>
                        </a:solidFill>
                        <a:effectLst/>
                        <a:latin typeface="+mn-lt"/>
                        <a:ea typeface="+mn-ea"/>
                        <a:cs typeface="+mn-cs"/>
                      </a:endParaRPr>
                    </a:p>
                    <a:p>
                      <a:pPr marL="342900" lvl="0" indent="-342900" algn="r" rtl="1">
                        <a:buFont typeface="Wingdings" panose="05000000000000000000" pitchFamily="2" charset="2"/>
                        <a:buChar char="ü"/>
                      </a:pPr>
                      <a:r>
                        <a:rPr lang="ar-SA" sz="2400" kern="1200" dirty="0" smtClean="0">
                          <a:solidFill>
                            <a:schemeClr val="dk1"/>
                          </a:solidFill>
                          <a:effectLst/>
                          <a:latin typeface="+mn-lt"/>
                          <a:ea typeface="+mn-ea"/>
                          <a:cs typeface="+mn-cs"/>
                        </a:rPr>
                        <a:t>معلومات عن الإمكانية المتاحة لتوسيع نطاق أسواق المنظمة</a:t>
                      </a:r>
                      <a:r>
                        <a:rPr lang="fr-FR" sz="2400" kern="1200" dirty="0" smtClean="0">
                          <a:solidFill>
                            <a:schemeClr val="dk1"/>
                          </a:solidFill>
                          <a:effectLst/>
                          <a:latin typeface="+mn-lt"/>
                          <a:ea typeface="+mn-ea"/>
                          <a:cs typeface="+mn-cs"/>
                        </a:rPr>
                        <a:t>.</a:t>
                      </a:r>
                      <a:endParaRPr lang="en-US" sz="2400" kern="1200" dirty="0" smtClean="0">
                        <a:solidFill>
                          <a:schemeClr val="dk1"/>
                        </a:solidFill>
                        <a:effectLst/>
                        <a:latin typeface="+mn-lt"/>
                        <a:ea typeface="+mn-ea"/>
                        <a:cs typeface="+mn-cs"/>
                      </a:endParaRPr>
                    </a:p>
                    <a:p>
                      <a:pPr marL="342900" lvl="0" indent="-342900" algn="r" rtl="1">
                        <a:buFont typeface="Wingdings" panose="05000000000000000000" pitchFamily="2" charset="2"/>
                        <a:buChar char="ü"/>
                      </a:pPr>
                      <a:r>
                        <a:rPr lang="ar-SA" sz="2400" kern="1200" dirty="0" smtClean="0">
                          <a:solidFill>
                            <a:schemeClr val="dk1"/>
                          </a:solidFill>
                          <a:effectLst/>
                          <a:latin typeface="+mn-lt"/>
                          <a:ea typeface="+mn-ea"/>
                          <a:cs typeface="+mn-cs"/>
                        </a:rPr>
                        <a:t>معلومات عن درجة التباين في قدرات ورغبات وعادات الزبائن</a:t>
                      </a:r>
                      <a:r>
                        <a:rPr lang="fr-FR" sz="2400" kern="1200" dirty="0" smtClean="0">
                          <a:solidFill>
                            <a:schemeClr val="dk1"/>
                          </a:solidFill>
                          <a:effectLst/>
                          <a:latin typeface="+mn-lt"/>
                          <a:ea typeface="+mn-ea"/>
                          <a:cs typeface="+mn-cs"/>
                        </a:rPr>
                        <a:t>.</a:t>
                      </a:r>
                      <a:endParaRPr lang="en-US" sz="2400" kern="1200" dirty="0" smtClean="0">
                        <a:solidFill>
                          <a:schemeClr val="dk1"/>
                        </a:solidFill>
                        <a:effectLst/>
                        <a:latin typeface="+mn-lt"/>
                        <a:ea typeface="+mn-ea"/>
                        <a:cs typeface="+mn-cs"/>
                      </a:endParaRPr>
                    </a:p>
                    <a:p>
                      <a:pPr marL="342900" lvl="0" indent="-342900" algn="r" rtl="1">
                        <a:buFont typeface="Wingdings" panose="05000000000000000000" pitchFamily="2" charset="2"/>
                        <a:buChar char="ü"/>
                      </a:pPr>
                      <a:r>
                        <a:rPr lang="ar-SA" sz="2400" kern="1200" dirty="0" smtClean="0">
                          <a:solidFill>
                            <a:schemeClr val="dk1"/>
                          </a:solidFill>
                          <a:effectLst/>
                          <a:latin typeface="+mn-lt"/>
                          <a:ea typeface="+mn-ea"/>
                          <a:cs typeface="+mn-cs"/>
                        </a:rPr>
                        <a:t>معلومات عن التطورات التقنية والابتكارات الحديثة</a:t>
                      </a:r>
                      <a:r>
                        <a:rPr lang="fr-FR" sz="2400" kern="1200" dirty="0" smtClean="0">
                          <a:solidFill>
                            <a:schemeClr val="dk1"/>
                          </a:solidFill>
                          <a:effectLst/>
                          <a:latin typeface="+mn-lt"/>
                          <a:ea typeface="+mn-ea"/>
                          <a:cs typeface="+mn-cs"/>
                        </a:rPr>
                        <a:t>.</a:t>
                      </a:r>
                      <a:endParaRPr lang="en-US" sz="2400" kern="1200" dirty="0" smtClean="0">
                        <a:solidFill>
                          <a:schemeClr val="dk1"/>
                        </a:solidFill>
                        <a:effectLst/>
                        <a:latin typeface="+mn-lt"/>
                        <a:ea typeface="+mn-ea"/>
                        <a:cs typeface="+mn-cs"/>
                      </a:endParaRPr>
                    </a:p>
                    <a:p>
                      <a:pPr marL="342900" lvl="0" indent="-342900" algn="r" rtl="1">
                        <a:buFont typeface="Wingdings" panose="05000000000000000000" pitchFamily="2" charset="2"/>
                        <a:buChar char="ü"/>
                      </a:pPr>
                      <a:r>
                        <a:rPr lang="ar-SA" sz="2400" kern="1200" dirty="0" smtClean="0">
                          <a:solidFill>
                            <a:schemeClr val="dk1"/>
                          </a:solidFill>
                          <a:effectLst/>
                          <a:latin typeface="+mn-lt"/>
                          <a:ea typeface="+mn-ea"/>
                          <a:cs typeface="+mn-cs"/>
                        </a:rPr>
                        <a:t>معلومات عن التغييرات في الظروف السياسية والاقتصادية</a:t>
                      </a:r>
                      <a:r>
                        <a:rPr lang="fr-FR" sz="2400" kern="1200" dirty="0" smtClean="0">
                          <a:solidFill>
                            <a:schemeClr val="dk1"/>
                          </a:solidFill>
                          <a:effectLst/>
                          <a:latin typeface="+mn-lt"/>
                          <a:ea typeface="+mn-ea"/>
                          <a:cs typeface="+mn-cs"/>
                        </a:rPr>
                        <a:t>.</a:t>
                      </a:r>
                      <a:endParaRPr lang="en-US" sz="2400" kern="1200" dirty="0" smtClean="0">
                        <a:solidFill>
                          <a:schemeClr val="dk1"/>
                        </a:solidFill>
                        <a:effectLst/>
                        <a:latin typeface="+mn-lt"/>
                        <a:ea typeface="+mn-ea"/>
                        <a:cs typeface="+mn-cs"/>
                      </a:endParaRPr>
                    </a:p>
                    <a:p>
                      <a:pPr marL="342900" lvl="0" indent="-342900" algn="r" rtl="1">
                        <a:buFont typeface="Wingdings" panose="05000000000000000000" pitchFamily="2" charset="2"/>
                        <a:buChar char="ü"/>
                      </a:pPr>
                      <a:r>
                        <a:rPr lang="ar-SA" sz="2400" kern="1200" dirty="0" smtClean="0">
                          <a:solidFill>
                            <a:schemeClr val="dk1"/>
                          </a:solidFill>
                          <a:effectLst/>
                          <a:latin typeface="+mn-lt"/>
                          <a:ea typeface="+mn-ea"/>
                          <a:cs typeface="+mn-cs"/>
                        </a:rPr>
                        <a:t>معلومات عن إمكانية استخدام المنتجات الحاضرة لأغراض أخرى تختلف عن الغرض الذي كان يقصده عند تقديمها لأول مرة</a:t>
                      </a:r>
                      <a:r>
                        <a:rPr lang="fr-FR" sz="2400" kern="1200" dirty="0" smtClean="0">
                          <a:solidFill>
                            <a:schemeClr val="dk1"/>
                          </a:solidFill>
                          <a:effectLst/>
                          <a:latin typeface="+mn-lt"/>
                          <a:ea typeface="+mn-ea"/>
                          <a:cs typeface="+mn-cs"/>
                        </a:rPr>
                        <a:t>.</a:t>
                      </a:r>
                      <a:endParaRPr lang="en-US" sz="2400" kern="1200" dirty="0" smtClean="0">
                        <a:solidFill>
                          <a:schemeClr val="dk1"/>
                        </a:solidFill>
                        <a:effectLst/>
                        <a:latin typeface="+mn-lt"/>
                        <a:ea typeface="+mn-ea"/>
                        <a:cs typeface="+mn-cs"/>
                      </a:endParaRPr>
                    </a:p>
                    <a:p>
                      <a:pPr marL="342900" lvl="0" indent="-342900" algn="r" rtl="1">
                        <a:buFont typeface="Wingdings" panose="05000000000000000000" pitchFamily="2" charset="2"/>
                        <a:buChar char="ü"/>
                      </a:pPr>
                      <a:r>
                        <a:rPr lang="ar-SA" sz="2400" kern="1200" dirty="0" smtClean="0">
                          <a:solidFill>
                            <a:schemeClr val="dk1"/>
                          </a:solidFill>
                          <a:effectLst/>
                          <a:latin typeface="+mn-lt"/>
                          <a:ea typeface="+mn-ea"/>
                          <a:cs typeface="+mn-cs"/>
                        </a:rPr>
                        <a:t>معلومات عن فرص توسيع أسواق المنتج</a:t>
                      </a:r>
                      <a:r>
                        <a:rPr lang="fr-FR" sz="2400" kern="1200" dirty="0" smtClean="0">
                          <a:solidFill>
                            <a:schemeClr val="dk1"/>
                          </a:solidFill>
                          <a:effectLst/>
                          <a:latin typeface="+mn-lt"/>
                          <a:ea typeface="+mn-ea"/>
                          <a:cs typeface="+mn-cs"/>
                        </a:rPr>
                        <a:t>.</a:t>
                      </a:r>
                      <a:endParaRPr lang="en-US" sz="2400" kern="1200" dirty="0" smtClean="0">
                        <a:solidFill>
                          <a:schemeClr val="dk1"/>
                        </a:solidFill>
                        <a:effectLst/>
                        <a:latin typeface="+mn-lt"/>
                        <a:ea typeface="+mn-ea"/>
                        <a:cs typeface="+mn-cs"/>
                      </a:endParaRPr>
                    </a:p>
                    <a:p>
                      <a:pPr marL="0" lvl="0" indent="0" algn="r" rtl="1">
                        <a:buFont typeface="Wingdings" panose="05000000000000000000" pitchFamily="2" charset="2"/>
                        <a:buNone/>
                      </a:pPr>
                      <a:endParaRPr lang="en-US" sz="3200" kern="1200" dirty="0">
                        <a:solidFill>
                          <a:schemeClr val="dk1"/>
                        </a:solidFill>
                        <a:effectLst/>
                        <a:latin typeface="+mn-lt"/>
                        <a:ea typeface="+mn-ea"/>
                        <a:cs typeface="+mn-cs"/>
                      </a:endParaRPr>
                    </a:p>
                  </a:txBody>
                  <a:tcPr/>
                </a:tc>
                <a:tc>
                  <a:txBody>
                    <a:bodyPr/>
                    <a:lstStyle/>
                    <a:p>
                      <a:pPr indent="-228600" algn="r" rtl="1">
                        <a:lnSpc>
                          <a:spcPct val="115000"/>
                        </a:lnSpc>
                        <a:spcAft>
                          <a:spcPts val="1500"/>
                        </a:spcAft>
                        <a:tabLst>
                          <a:tab pos="228600" algn="l"/>
                        </a:tabLst>
                      </a:pPr>
                      <a:r>
                        <a:rPr lang="ar-SA" sz="3200" kern="1200" dirty="0">
                          <a:solidFill>
                            <a:schemeClr val="dk1"/>
                          </a:solidFill>
                          <a:effectLst/>
                          <a:latin typeface="+mn-lt"/>
                          <a:ea typeface="+mn-ea"/>
                          <a:cs typeface="+mn-cs"/>
                        </a:rPr>
                        <a:t> </a:t>
                      </a:r>
                      <a:endParaRPr lang="en-US" sz="3200" kern="1200" dirty="0">
                        <a:solidFill>
                          <a:schemeClr val="dk1"/>
                        </a:solidFill>
                        <a:effectLst/>
                        <a:latin typeface="+mn-lt"/>
                        <a:ea typeface="+mn-ea"/>
                        <a:cs typeface="+mn-cs"/>
                      </a:endParaRPr>
                    </a:p>
                  </a:txBody>
                  <a:tcPr marL="68580" marR="68580" marT="0" marB="0"/>
                </a:tc>
              </a:tr>
            </a:tbl>
          </a:graphicData>
        </a:graphic>
      </p:graphicFrame>
      <p:sp>
        <p:nvSpPr>
          <p:cNvPr id="3" name="Rectangle 2"/>
          <p:cNvSpPr/>
          <p:nvPr/>
        </p:nvSpPr>
        <p:spPr>
          <a:xfrm>
            <a:off x="600501" y="272955"/>
            <a:ext cx="9430603" cy="750627"/>
          </a:xfrm>
          <a:prstGeom prst="rect">
            <a:avLst/>
          </a:prstGeom>
        </p:spPr>
        <p:style>
          <a:lnRef idx="1">
            <a:schemeClr val="dk1"/>
          </a:lnRef>
          <a:fillRef idx="3">
            <a:schemeClr val="dk1"/>
          </a:fillRef>
          <a:effectRef idx="2">
            <a:schemeClr val="dk1"/>
          </a:effectRef>
          <a:fontRef idx="minor">
            <a:schemeClr val="lt1"/>
          </a:fontRef>
        </p:style>
        <p:txBody>
          <a:bodyPr rtlCol="0" anchor="ctr"/>
          <a:lstStyle/>
          <a:p>
            <a:pPr algn="ctr" rtl="1"/>
            <a:r>
              <a:rPr lang="ar-SA" sz="2800" b="1" i="1" dirty="0"/>
              <a:t>الجدول رقم 01:</a:t>
            </a:r>
            <a:r>
              <a:rPr lang="fr-FR" sz="2800" b="1" i="1" dirty="0"/>
              <a:t>  </a:t>
            </a:r>
            <a:r>
              <a:rPr lang="ar-SA" sz="2800" b="1" i="1" dirty="0"/>
              <a:t>دور نظام المعلومات التسويقية في صنع قرارات مزيج المنتج</a:t>
            </a:r>
            <a:r>
              <a:rPr lang="fr-FR" sz="2800" b="1" i="1" dirty="0"/>
              <a:t>.</a:t>
            </a:r>
            <a:endParaRPr lang="en-US" sz="2800" dirty="0"/>
          </a:p>
        </p:txBody>
      </p:sp>
      <p:sp>
        <p:nvSpPr>
          <p:cNvPr id="4" name="Rectangle 3"/>
          <p:cNvSpPr/>
          <p:nvPr/>
        </p:nvSpPr>
        <p:spPr>
          <a:xfrm>
            <a:off x="10594293" y="239810"/>
            <a:ext cx="1407886" cy="78377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b="1" dirty="0">
                <a:solidFill>
                  <a:schemeClr val="tx1"/>
                </a:solidFill>
              </a:rPr>
              <a:t>محاضرة رقم </a:t>
            </a:r>
            <a:r>
              <a:rPr lang="ar-DZ" b="1" dirty="0" smtClean="0">
                <a:solidFill>
                  <a:schemeClr val="tx1"/>
                </a:solidFill>
              </a:rPr>
              <a:t>12</a:t>
            </a:r>
            <a:endParaRPr lang="ar-DZ" b="1" dirty="0">
              <a:solidFill>
                <a:schemeClr val="tx1"/>
              </a:solidFill>
            </a:endParaRPr>
          </a:p>
        </p:txBody>
      </p:sp>
    </p:spTree>
    <p:extLst>
      <p:ext uri="{BB962C8B-B14F-4D97-AF65-F5344CB8AC3E}">
        <p14:creationId xmlns:p14="http://schemas.microsoft.com/office/powerpoint/2010/main" val="372452786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à coins arrondis 1"/>
          <p:cNvSpPr/>
          <p:nvPr/>
        </p:nvSpPr>
        <p:spPr>
          <a:xfrm>
            <a:off x="600501" y="1760561"/>
            <a:ext cx="10003807" cy="4858603"/>
          </a:xfrm>
          <a:prstGeom prst="roundRect">
            <a:avLst/>
          </a:prstGeom>
        </p:spPr>
        <p:style>
          <a:lnRef idx="1">
            <a:schemeClr val="accent5"/>
          </a:lnRef>
          <a:fillRef idx="2">
            <a:schemeClr val="accent5"/>
          </a:fillRef>
          <a:effectRef idx="1">
            <a:schemeClr val="accent5"/>
          </a:effectRef>
          <a:fontRef idx="minor">
            <a:schemeClr val="dk1"/>
          </a:fontRef>
        </p:style>
        <p:txBody>
          <a:bodyPr rtlCol="0" anchor="ctr"/>
          <a:lstStyle/>
          <a:p>
            <a:pPr lvl="0" algn="ctr" rtl="1">
              <a:lnSpc>
                <a:spcPct val="150000"/>
              </a:lnSpc>
            </a:pPr>
            <a:r>
              <a:rPr lang="ar-SA" sz="2800" dirty="0" smtClean="0"/>
              <a:t>ترتبط </a:t>
            </a:r>
            <a:r>
              <a:rPr lang="ar-SA" sz="2800" dirty="0"/>
              <a:t>مهمة تحديد أسعار المنتوجات بتقديرات المبيعات وتكاليف الإنتاج </a:t>
            </a:r>
            <a:r>
              <a:rPr lang="ar-DZ" sz="2800" dirty="0" smtClean="0"/>
              <a:t>، </a:t>
            </a:r>
            <a:r>
              <a:rPr lang="ar-SA" sz="2800" dirty="0" smtClean="0"/>
              <a:t>عليه </a:t>
            </a:r>
            <a:r>
              <a:rPr lang="ar-SA" sz="2800" dirty="0"/>
              <a:t>تؤثر قرارات التسعير في مبيعات المنظمة وفي حجم أنشطتها وفي القرارات الأخرى ذات العلاقة </a:t>
            </a:r>
            <a:r>
              <a:rPr lang="ar-DZ" sz="2800" dirty="0" smtClean="0"/>
              <a:t>، </a:t>
            </a:r>
            <a:r>
              <a:rPr lang="ar-SA" sz="2800" dirty="0" smtClean="0"/>
              <a:t>ويستلزم </a:t>
            </a:r>
            <a:r>
              <a:rPr lang="ar-SA" sz="2800" dirty="0"/>
              <a:t>اهتماماً متوازناً من قبل الجهة المسئولة عن القرارات سواء كانت إدارة التسويق أو جهة </a:t>
            </a:r>
            <a:r>
              <a:rPr lang="ar-SA" sz="2800" dirty="0" smtClean="0"/>
              <a:t>أخر</a:t>
            </a:r>
            <a:r>
              <a:rPr lang="ar-DZ" sz="2800" dirty="0" smtClean="0"/>
              <a:t>ى، </a:t>
            </a:r>
            <a:r>
              <a:rPr lang="ar-SA" sz="2800" dirty="0" smtClean="0"/>
              <a:t>ونظام </a:t>
            </a:r>
            <a:r>
              <a:rPr lang="ar-SA" sz="2800" dirty="0"/>
              <a:t>المعلومات التسويقية يسهم بدور جوهري في صنع قرارات </a:t>
            </a:r>
            <a:r>
              <a:rPr lang="ar-SA" sz="2800" dirty="0" smtClean="0"/>
              <a:t>التسعير</a:t>
            </a:r>
            <a:r>
              <a:rPr lang="ar-DZ" sz="2800" dirty="0" smtClean="0"/>
              <a:t>، </a:t>
            </a:r>
            <a:r>
              <a:rPr lang="ar-SA" sz="2800" dirty="0" smtClean="0"/>
              <a:t>كما </a:t>
            </a:r>
            <a:r>
              <a:rPr lang="ar-SA" sz="2800" dirty="0"/>
              <a:t>هو موضح في الجدول التالي:</a:t>
            </a:r>
            <a:endParaRPr lang="en-US" sz="2800" dirty="0"/>
          </a:p>
        </p:txBody>
      </p:sp>
      <p:sp>
        <p:nvSpPr>
          <p:cNvPr id="3" name="Organigramme : Alternative 2"/>
          <p:cNvSpPr/>
          <p:nvPr/>
        </p:nvSpPr>
        <p:spPr>
          <a:xfrm>
            <a:off x="1651380" y="204717"/>
            <a:ext cx="8202304" cy="941696"/>
          </a:xfrm>
          <a:prstGeom prst="flowChartAlternateProcess">
            <a:avLst/>
          </a:prstGeom>
          <a:solidFill>
            <a:schemeClr val="accent3">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SA" sz="2800" b="1" dirty="0"/>
              <a:t>دور نظام المعلومات التسويقية في صنع قرارات مزيج </a:t>
            </a:r>
            <a:r>
              <a:rPr lang="ar-SA" sz="2800" b="1" dirty="0" smtClean="0"/>
              <a:t>التسعير</a:t>
            </a:r>
            <a:endParaRPr lang="en-US" sz="2800" dirty="0">
              <a:solidFill>
                <a:schemeClr val="bg1"/>
              </a:solidFill>
            </a:endParaRPr>
          </a:p>
        </p:txBody>
      </p:sp>
      <p:sp>
        <p:nvSpPr>
          <p:cNvPr id="4" name="Flèche vers le bas 3"/>
          <p:cNvSpPr/>
          <p:nvPr/>
        </p:nvSpPr>
        <p:spPr>
          <a:xfrm>
            <a:off x="4360460" y="1241947"/>
            <a:ext cx="2784143" cy="42308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p:cNvSpPr/>
          <p:nvPr/>
        </p:nvSpPr>
        <p:spPr>
          <a:xfrm>
            <a:off x="10581414" y="973668"/>
            <a:ext cx="1407886" cy="78377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b="1" dirty="0">
                <a:solidFill>
                  <a:schemeClr val="tx1"/>
                </a:solidFill>
              </a:rPr>
              <a:t>محاضرة رقم </a:t>
            </a:r>
            <a:r>
              <a:rPr lang="ar-DZ" b="1" dirty="0" smtClean="0">
                <a:solidFill>
                  <a:schemeClr val="tx1"/>
                </a:solidFill>
              </a:rPr>
              <a:t>12</a:t>
            </a:r>
            <a:endParaRPr lang="ar-DZ" b="1" dirty="0">
              <a:solidFill>
                <a:schemeClr val="tx1"/>
              </a:solidFill>
            </a:endParaRPr>
          </a:p>
        </p:txBody>
      </p:sp>
    </p:spTree>
    <p:extLst>
      <p:ext uri="{BB962C8B-B14F-4D97-AF65-F5344CB8AC3E}">
        <p14:creationId xmlns:p14="http://schemas.microsoft.com/office/powerpoint/2010/main" val="846197399"/>
      </p:ext>
    </p:extLst>
  </p:cSld>
  <p:clrMapOvr>
    <a:masterClrMapping/>
  </p:clrMapOvr>
  <p:transition spd="slow">
    <p:push dir="u"/>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Direction Ion">
  <a:themeElements>
    <a:clrScheme name="Direction Ion">
      <a:dk1>
        <a:sysClr val="windowText" lastClr="000000"/>
      </a:dk1>
      <a:lt1>
        <a:sysClr val="window" lastClr="FFFFFF"/>
      </a:lt1>
      <a:dk2>
        <a:srgbClr val="0E5580"/>
      </a:dk2>
      <a:lt2>
        <a:srgbClr val="EBEBEB"/>
      </a:lt2>
      <a:accent1>
        <a:srgbClr val="ACD433"/>
      </a:accent1>
      <a:accent2>
        <a:srgbClr val="E6C133"/>
      </a:accent2>
      <a:accent3>
        <a:srgbClr val="EF7A24"/>
      </a:accent3>
      <a:accent4>
        <a:srgbClr val="5AA0F5"/>
      </a:accent4>
      <a:accent5>
        <a:srgbClr val="75CEEC"/>
      </a:accent5>
      <a:accent6>
        <a:srgbClr val="65D6A0"/>
      </a:accent6>
      <a:hlink>
        <a:srgbClr val="C4E46E"/>
      </a:hlink>
      <a:folHlink>
        <a:srgbClr val="BDE0FB"/>
      </a:folHlink>
    </a:clrScheme>
    <a:fontScheme name="Direction I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Direction 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2000"/>
                <a:hueMod val="96000"/>
                <a:satMod val="128000"/>
                <a:lumMod val="114000"/>
              </a:schemeClr>
            </a:gs>
            <a:gs pos="100000">
              <a:schemeClr val="phClr">
                <a:shade val="62000"/>
                <a:hueMod val="100000"/>
                <a:satMod val="134000"/>
                <a:lumMod val="56000"/>
              </a:schemeClr>
            </a:gs>
          </a:gsLst>
          <a:path path="circle">
            <a:fillToRect l="45000" t="65000" r="125000" b="100000"/>
          </a:path>
        </a:gradFill>
        <a:blipFill rotWithShape="1">
          <a:blip xmlns:r="http://schemas.openxmlformats.org/officeDocument/2006/relationships" r:embed="rId1">
            <a:duotone>
              <a:schemeClr val="phClr">
                <a:shade val="62000"/>
                <a:hueMod val="108000"/>
                <a:satMod val="164000"/>
                <a:lumMod val="69000"/>
              </a:schemeClr>
              <a:schemeClr val="phClr">
                <a:tint val="96000"/>
                <a:hueMod val="90000"/>
                <a:satMod val="130000"/>
                <a:lumMod val="134000"/>
              </a:schemeClr>
            </a:duotone>
          </a:blip>
          <a:stretch/>
        </a:blipFill>
      </a:bgFillStyleLst>
    </a:fmtScheme>
  </a:themeElements>
  <a:objectDefaults/>
  <a:extraClrSchemeLst/>
  <a:extLst>
    <a:ext uri="{05A4C25C-085E-4340-85A3-A5531E510DB2}">
      <thm15:themeFamily xmlns:thm15="http://schemas.microsoft.com/office/thememl/2012/main" name="Ion Boardroom" id="{FC33163D-4339-46B1-8EED-24C834239D99}" vid="{A3AB87EF-B655-4FFF-8D05-F333AD7F2789}"/>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Ion Boardroom</Template>
  <TotalTime>16471</TotalTime>
  <Words>1498</Words>
  <Application>Microsoft Office PowerPoint</Application>
  <PresentationFormat>Grand écran</PresentationFormat>
  <Paragraphs>159</Paragraphs>
  <Slides>20</Slides>
  <Notes>0</Notes>
  <HiddenSlides>0</HiddenSlides>
  <MMClips>0</MMClips>
  <ScaleCrop>false</ScaleCrop>
  <HeadingPairs>
    <vt:vector size="6" baseType="variant">
      <vt:variant>
        <vt:lpstr>Polices utilisées</vt:lpstr>
      </vt:variant>
      <vt:variant>
        <vt:i4>8</vt:i4>
      </vt:variant>
      <vt:variant>
        <vt:lpstr>Thème</vt:lpstr>
      </vt:variant>
      <vt:variant>
        <vt:i4>1</vt:i4>
      </vt:variant>
      <vt:variant>
        <vt:lpstr>Titres des diapositives</vt:lpstr>
      </vt:variant>
      <vt:variant>
        <vt:i4>20</vt:i4>
      </vt:variant>
    </vt:vector>
  </HeadingPairs>
  <TitlesOfParts>
    <vt:vector size="29" baseType="lpstr">
      <vt:lpstr>Arial</vt:lpstr>
      <vt:lpstr>Calibri</vt:lpstr>
      <vt:lpstr>Century Gothic</vt:lpstr>
      <vt:lpstr>Times New Roman</vt:lpstr>
      <vt:lpstr>Traditional Arabic</vt:lpstr>
      <vt:lpstr>TraditionalArabic</vt:lpstr>
      <vt:lpstr>Wingdings</vt:lpstr>
      <vt:lpstr>Wingdings 3</vt:lpstr>
      <vt:lpstr>Direction Ion</vt:lpstr>
      <vt:lpstr>دور نظام المعلومات التسويقية في صنع القرارات التسويقية  </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مفـــــهوم النظــــام</dc:title>
  <dc:creator>PC</dc:creator>
  <cp:lastModifiedBy>PC</cp:lastModifiedBy>
  <cp:revision>605</cp:revision>
  <dcterms:created xsi:type="dcterms:W3CDTF">2022-09-20T18:14:57Z</dcterms:created>
  <dcterms:modified xsi:type="dcterms:W3CDTF">2022-12-14T20:41:49Z</dcterms:modified>
</cp:coreProperties>
</file>