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6"/>
  </p:notesMasterIdLst>
  <p:handoutMasterIdLst>
    <p:handoutMasterId r:id="rId17"/>
  </p:handoutMasterIdLst>
  <p:sldIdLst>
    <p:sldId id="324" r:id="rId2"/>
    <p:sldId id="259" r:id="rId3"/>
    <p:sldId id="282" r:id="rId4"/>
    <p:sldId id="365" r:id="rId5"/>
    <p:sldId id="433" r:id="rId6"/>
    <p:sldId id="439" r:id="rId7"/>
    <p:sldId id="421" r:id="rId8"/>
    <p:sldId id="430" r:id="rId9"/>
    <p:sldId id="436" r:id="rId10"/>
    <p:sldId id="431" r:id="rId11"/>
    <p:sldId id="438" r:id="rId12"/>
    <p:sldId id="425" r:id="rId13"/>
    <p:sldId id="437" r:id="rId14"/>
    <p:sldId id="313"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19/04/2023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19/04/2023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emeritus.org/in/learn/employee-motivation-and-its-types/#:~:text=Motivation%20is%20the%20process%20of,Intrinsic%20Motivation" TargetMode="External"/><Relationship Id="rId5" Type="http://schemas.openxmlformats.org/officeDocument/2006/relationships/hyperlink" Target="https://www.mbaknol.com/management-concepts/motivation/" TargetMode="External"/><Relationship Id="rId4" Type="http://schemas.openxmlformats.org/officeDocument/2006/relationships/hyperlink" Target="https://www.mbaskool.com/business-concepts/human-resources-hr-terms/7312-motivation.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getuplearn.com/blog/planning-proces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00034" y="188641"/>
            <a:ext cx="8215370" cy="72252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p>
          <a:p>
            <a:pPr algn="ctr"/>
            <a:r>
              <a:rPr lang="fr-FR" sz="2400" b="1" dirty="0" err="1" smtClean="0">
                <a:solidFill>
                  <a:schemeClr val="tx1"/>
                </a:solidFill>
              </a:rPr>
              <a:t>Intrinsic</a:t>
            </a:r>
            <a:r>
              <a:rPr lang="fr-FR" sz="2400" b="1" dirty="0" smtClean="0">
                <a:solidFill>
                  <a:schemeClr val="tx1"/>
                </a:solidFill>
              </a:rPr>
              <a:t> </a:t>
            </a:r>
            <a:r>
              <a:rPr lang="fr-FR" sz="2400" b="1" dirty="0">
                <a:solidFill>
                  <a:schemeClr val="tx1"/>
                </a:solidFill>
              </a:rPr>
              <a:t>Motivation VS </a:t>
            </a:r>
            <a:r>
              <a:rPr lang="fr-FR" sz="2400" b="1" dirty="0" err="1">
                <a:solidFill>
                  <a:schemeClr val="tx1"/>
                </a:solidFill>
              </a:rPr>
              <a:t>Extrinsic</a:t>
            </a:r>
            <a:r>
              <a:rPr lang="fr-FR" sz="2400" b="1" dirty="0">
                <a:solidFill>
                  <a:schemeClr val="tx1"/>
                </a:solidFill>
              </a:rPr>
              <a:t> Motivation</a:t>
            </a:r>
          </a:p>
          <a:p>
            <a:pPr algn="just"/>
            <a:endParaRPr lang="ar-DZ" sz="2400" b="1" dirty="0" smtClean="0">
              <a:solidFill>
                <a:schemeClr val="tx1"/>
              </a:solidFill>
            </a:endParaRPr>
          </a:p>
        </p:txBody>
      </p:sp>
      <p:sp>
        <p:nvSpPr>
          <p:cNvPr id="2" name="Flèche courbée vers la droite 1"/>
          <p:cNvSpPr/>
          <p:nvPr/>
        </p:nvSpPr>
        <p:spPr>
          <a:xfrm>
            <a:off x="179512" y="911164"/>
            <a:ext cx="320522" cy="34539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124744"/>
            <a:ext cx="3927950" cy="554461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Intrinsic </a:t>
            </a:r>
            <a:r>
              <a:rPr lang="en-US" sz="2000" dirty="0" smtClean="0">
                <a:solidFill>
                  <a:schemeClr val="tx1"/>
                </a:solidFill>
              </a:rPr>
              <a:t>Motivation</a:t>
            </a:r>
          </a:p>
          <a:p>
            <a:pPr marL="285750" indent="-285750" algn="just">
              <a:buFontTx/>
              <a:buChar char="-"/>
            </a:pPr>
            <a:r>
              <a:rPr lang="en-US" sz="2000" dirty="0" smtClean="0">
                <a:solidFill>
                  <a:schemeClr val="tx1"/>
                </a:solidFill>
              </a:rPr>
              <a:t>Intrinsic </a:t>
            </a:r>
            <a:r>
              <a:rPr lang="en-US" sz="2000" dirty="0">
                <a:solidFill>
                  <a:schemeClr val="tx1"/>
                </a:solidFill>
              </a:rPr>
              <a:t>motivation is when you feel inspired or </a:t>
            </a:r>
            <a:r>
              <a:rPr lang="en-US" sz="2000" dirty="0" err="1">
                <a:solidFill>
                  <a:schemeClr val="tx1"/>
                </a:solidFill>
              </a:rPr>
              <a:t>energised</a:t>
            </a:r>
            <a:r>
              <a:rPr lang="en-US" sz="2000" dirty="0">
                <a:solidFill>
                  <a:schemeClr val="tx1"/>
                </a:solidFill>
              </a:rPr>
              <a:t> to complete a task because it is personally </a:t>
            </a:r>
            <a:r>
              <a:rPr lang="en-US" sz="2000" dirty="0" smtClean="0">
                <a:solidFill>
                  <a:schemeClr val="tx1"/>
                </a:solidFill>
              </a:rPr>
              <a:t>rewarding</a:t>
            </a:r>
          </a:p>
          <a:p>
            <a:pPr marL="285750" indent="-285750" algn="just">
              <a:buFontTx/>
              <a:buChar char="-"/>
            </a:pPr>
            <a:r>
              <a:rPr lang="en-US" sz="2000" dirty="0">
                <a:solidFill>
                  <a:schemeClr val="tx1"/>
                </a:solidFill>
              </a:rPr>
              <a:t>In intrinsic motivation, the </a:t>
            </a:r>
            <a:r>
              <a:rPr lang="en-US" sz="2000" dirty="0" err="1">
                <a:solidFill>
                  <a:schemeClr val="tx1"/>
                </a:solidFill>
              </a:rPr>
              <a:t>behaviour</a:t>
            </a:r>
            <a:r>
              <a:rPr lang="en-US" sz="2000" dirty="0">
                <a:solidFill>
                  <a:schemeClr val="tx1"/>
                </a:solidFill>
              </a:rPr>
              <a:t> itself is the reward</a:t>
            </a:r>
            <a:r>
              <a:rPr lang="en-US" sz="2000" dirty="0" smtClean="0">
                <a:solidFill>
                  <a:schemeClr val="tx1"/>
                </a:solidFill>
              </a:rPr>
              <a:t>.</a:t>
            </a:r>
          </a:p>
          <a:p>
            <a:pPr marL="285750" indent="-285750" algn="just">
              <a:buFontTx/>
              <a:buChar char="-"/>
            </a:pPr>
            <a:r>
              <a:rPr lang="en-US" sz="2000" dirty="0">
                <a:solidFill>
                  <a:schemeClr val="tx1"/>
                </a:solidFill>
              </a:rPr>
              <a:t>Intrinsic motivation is effective in the long run. It encourages you to perform tasks and achieve goals in a way that makes you feel fulfilled</a:t>
            </a:r>
            <a:r>
              <a:rPr lang="en-US" sz="2000" dirty="0" smtClean="0">
                <a:solidFill>
                  <a:schemeClr val="tx1"/>
                </a:solidFill>
              </a:rPr>
              <a:t>.</a:t>
            </a:r>
          </a:p>
          <a:p>
            <a:pPr marL="285750" indent="-285750" algn="just">
              <a:buFontTx/>
              <a:buChar char="-"/>
            </a:pPr>
            <a:r>
              <a:rPr lang="en-US" sz="2000" dirty="0">
                <a:solidFill>
                  <a:schemeClr val="tx1"/>
                </a:solidFill>
              </a:rPr>
              <a:t>Some examples of intrinsic motivation are reading a book, cleaning your house, and playing a game.</a:t>
            </a:r>
          </a:p>
        </p:txBody>
      </p:sp>
      <p:sp>
        <p:nvSpPr>
          <p:cNvPr id="7" name="Rectangle 6"/>
          <p:cNvSpPr/>
          <p:nvPr/>
        </p:nvSpPr>
        <p:spPr>
          <a:xfrm>
            <a:off x="4860032" y="1124744"/>
            <a:ext cx="4104456" cy="554461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Extrinsic </a:t>
            </a:r>
            <a:r>
              <a:rPr lang="en-US" sz="2000" dirty="0" smtClean="0">
                <a:solidFill>
                  <a:schemeClr val="tx1"/>
                </a:solidFill>
              </a:rPr>
              <a:t>Motivation</a:t>
            </a:r>
          </a:p>
          <a:p>
            <a:pPr marL="285750" indent="-285750" algn="just">
              <a:buFontTx/>
              <a:buChar char="-"/>
            </a:pPr>
            <a:r>
              <a:rPr lang="en-US" sz="2000" dirty="0" smtClean="0">
                <a:solidFill>
                  <a:schemeClr val="tx1"/>
                </a:solidFill>
              </a:rPr>
              <a:t>Extrinsic </a:t>
            </a:r>
            <a:r>
              <a:rPr lang="en-US" sz="2000" dirty="0">
                <a:solidFill>
                  <a:schemeClr val="tx1"/>
                </a:solidFill>
              </a:rPr>
              <a:t>motivation is when you perform a task or responsibility to get a reward</a:t>
            </a:r>
            <a:r>
              <a:rPr lang="en-US" sz="2000" dirty="0" smtClean="0">
                <a:solidFill>
                  <a:schemeClr val="tx1"/>
                </a:solidFill>
              </a:rPr>
              <a:t>.</a:t>
            </a:r>
          </a:p>
          <a:p>
            <a:pPr marL="285750" indent="-285750" algn="just">
              <a:buFontTx/>
              <a:buChar char="-"/>
            </a:pPr>
            <a:r>
              <a:rPr lang="en-US" sz="2000" dirty="0">
                <a:solidFill>
                  <a:schemeClr val="tx1"/>
                </a:solidFill>
              </a:rPr>
              <a:t>In extrinsic motivation, the </a:t>
            </a:r>
            <a:r>
              <a:rPr lang="en-US" sz="2000" dirty="0" err="1">
                <a:solidFill>
                  <a:schemeClr val="tx1"/>
                </a:solidFill>
              </a:rPr>
              <a:t>behaviour</a:t>
            </a:r>
            <a:r>
              <a:rPr lang="en-US" sz="2000" dirty="0">
                <a:solidFill>
                  <a:schemeClr val="tx1"/>
                </a:solidFill>
              </a:rPr>
              <a:t> itself is for the reward or because of the fear of </a:t>
            </a:r>
            <a:r>
              <a:rPr lang="en-US" sz="2000" dirty="0" smtClean="0">
                <a:solidFill>
                  <a:schemeClr val="tx1"/>
                </a:solidFill>
              </a:rPr>
              <a:t>punishment</a:t>
            </a:r>
          </a:p>
          <a:p>
            <a:pPr marL="285750" indent="-285750" algn="just">
              <a:buFontTx/>
              <a:buChar char="-"/>
            </a:pPr>
            <a:r>
              <a:rPr lang="en-US" sz="2000" dirty="0">
                <a:solidFill>
                  <a:schemeClr val="tx1"/>
                </a:solidFill>
              </a:rPr>
              <a:t>Extrinsic motivation is helpful in specific situations and does not last long</a:t>
            </a:r>
            <a:r>
              <a:rPr lang="en-US" sz="2000" dirty="0" smtClean="0">
                <a:solidFill>
                  <a:schemeClr val="tx1"/>
                </a:solidFill>
              </a:rPr>
              <a:t>.</a:t>
            </a:r>
          </a:p>
          <a:p>
            <a:pPr marL="285750" indent="-285750" algn="just">
              <a:buFontTx/>
              <a:buChar char="-"/>
            </a:pPr>
            <a:r>
              <a:rPr lang="en-US" sz="2000" dirty="0">
                <a:solidFill>
                  <a:schemeClr val="tx1"/>
                </a:solidFill>
              </a:rPr>
              <a:t>Some examples of extrinsic motivation are reading a book to get good grades in school, cleaning the house so your roommate does not reprimand you, and playing a sport on your parents’ insistence..</a:t>
            </a:r>
          </a:p>
        </p:txBody>
      </p:sp>
    </p:spTree>
    <p:extLst>
      <p:ext uri="{BB962C8B-B14F-4D97-AF65-F5344CB8AC3E}">
        <p14:creationId xmlns:p14="http://schemas.microsoft.com/office/powerpoint/2010/main" val="1601586120"/>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pic>
        <p:nvPicPr>
          <p:cNvPr id="2050" name="Picture 2" descr="Motiv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57166"/>
            <a:ext cx="8568952" cy="6168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2145389"/>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rPr>
              <a:t>Process </a:t>
            </a:r>
            <a:r>
              <a:rPr lang="en-US" sz="2800" b="1" dirty="0">
                <a:solidFill>
                  <a:srgbClr val="FF0000"/>
                </a:solidFill>
              </a:rPr>
              <a:t>of </a:t>
            </a:r>
            <a:r>
              <a:rPr lang="en-US" sz="2800" b="1" dirty="0" smtClean="0">
                <a:solidFill>
                  <a:srgbClr val="FF0000"/>
                </a:solidFill>
              </a:rPr>
              <a:t>motivation</a:t>
            </a:r>
            <a:endParaRPr lang="en-US" sz="2800" b="1" dirty="0">
              <a:solidFill>
                <a:srgbClr val="FF000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1772816"/>
            <a:ext cx="8463884"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730048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rgbClr val="FF0000"/>
                </a:solidFill>
              </a:rPr>
              <a:t>Process </a:t>
            </a:r>
            <a:r>
              <a:rPr lang="en-US" sz="2800" b="1" dirty="0">
                <a:solidFill>
                  <a:srgbClr val="FF0000"/>
                </a:solidFill>
              </a:rPr>
              <a:t>of </a:t>
            </a:r>
            <a:r>
              <a:rPr lang="en-US" sz="2800" b="1" dirty="0" smtClean="0">
                <a:solidFill>
                  <a:srgbClr val="FF0000"/>
                </a:solidFill>
              </a:rPr>
              <a:t>motivation</a:t>
            </a:r>
            <a:endParaRPr lang="en-US" sz="2800" b="1" dirty="0">
              <a:solidFill>
                <a:srgbClr val="FF0000"/>
              </a:solidFill>
            </a:endParaRPr>
          </a:p>
        </p:txBody>
      </p:sp>
      <p:sp>
        <p:nvSpPr>
          <p:cNvPr id="2" name="Rectangle à coins arrondis 1"/>
          <p:cNvSpPr/>
          <p:nvPr/>
        </p:nvSpPr>
        <p:spPr>
          <a:xfrm>
            <a:off x="251520" y="1700808"/>
            <a:ext cx="8640960" cy="475252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Unsatisfied </a:t>
            </a:r>
            <a:r>
              <a:rPr lang="en-US" sz="2400" dirty="0">
                <a:solidFill>
                  <a:schemeClr val="tx1"/>
                </a:solidFill>
              </a:rPr>
              <a:t>need. Motivation process begins when there is an unsatisfied need in a human being.</a:t>
            </a:r>
          </a:p>
          <a:p>
            <a:r>
              <a:rPr lang="en-US" sz="2400" dirty="0" smtClean="0">
                <a:solidFill>
                  <a:schemeClr val="tx1"/>
                </a:solidFill>
              </a:rPr>
              <a:t>- Tension</a:t>
            </a:r>
            <a:r>
              <a:rPr lang="en-US" sz="2400" dirty="0">
                <a:solidFill>
                  <a:schemeClr val="tx1"/>
                </a:solidFill>
              </a:rPr>
              <a:t>. The presence of unsatisfied need gives him tension.</a:t>
            </a:r>
          </a:p>
          <a:p>
            <a:r>
              <a:rPr lang="en-US" sz="2400" dirty="0" smtClean="0">
                <a:solidFill>
                  <a:schemeClr val="tx1"/>
                </a:solidFill>
              </a:rPr>
              <a:t>- Drive</a:t>
            </a:r>
            <a:r>
              <a:rPr lang="en-US" sz="2400" dirty="0">
                <a:solidFill>
                  <a:schemeClr val="tx1"/>
                </a:solidFill>
              </a:rPr>
              <a:t>. This tension creates an urge of drive in the human being an he starts looking for various alternatives to satisfy the drive.</a:t>
            </a:r>
          </a:p>
          <a:p>
            <a:r>
              <a:rPr lang="en-US" sz="2400" dirty="0" smtClean="0">
                <a:solidFill>
                  <a:schemeClr val="tx1"/>
                </a:solidFill>
              </a:rPr>
              <a:t> Search </a:t>
            </a:r>
            <a:r>
              <a:rPr lang="en-US" sz="2400" dirty="0">
                <a:solidFill>
                  <a:schemeClr val="tx1"/>
                </a:solidFill>
              </a:rPr>
              <a:t>Behavior. After searching for alternatives the human being starts behaving according to chosen option.</a:t>
            </a:r>
          </a:p>
          <a:p>
            <a:r>
              <a:rPr lang="en-US" sz="2400" dirty="0" smtClean="0">
                <a:solidFill>
                  <a:schemeClr val="tx1"/>
                </a:solidFill>
              </a:rPr>
              <a:t>- Satisfied </a:t>
            </a:r>
            <a:r>
              <a:rPr lang="en-US" sz="2400" dirty="0">
                <a:solidFill>
                  <a:schemeClr val="tx1"/>
                </a:solidFill>
              </a:rPr>
              <a:t>need. After behaving in a particular manner for a long time then he evaluates that whether the need is satisfied or not.</a:t>
            </a:r>
          </a:p>
          <a:p>
            <a:r>
              <a:rPr lang="en-US" sz="2400" dirty="0" smtClean="0">
                <a:solidFill>
                  <a:schemeClr val="tx1"/>
                </a:solidFill>
              </a:rPr>
              <a:t>- Reduction </a:t>
            </a:r>
            <a:r>
              <a:rPr lang="en-US" sz="2400" dirty="0">
                <a:solidFill>
                  <a:schemeClr val="tx1"/>
                </a:solidFill>
              </a:rPr>
              <a:t>of tension. After fulfilling the need the human being gets satisfied and his tension gets reduced.</a:t>
            </a:r>
            <a:endParaRPr lang="fr-FR" sz="2400" dirty="0">
              <a:solidFill>
                <a:schemeClr val="tx1"/>
              </a:solidFill>
            </a:endParaRPr>
          </a:p>
        </p:txBody>
      </p:sp>
    </p:spTree>
    <p:extLst>
      <p:ext uri="{BB962C8B-B14F-4D97-AF65-F5344CB8AC3E}">
        <p14:creationId xmlns:p14="http://schemas.microsoft.com/office/powerpoint/2010/main" val="413778921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94069" y="2276872"/>
            <a:ext cx="8208911" cy="2585323"/>
          </a:xfrm>
          <a:prstGeom prst="rect">
            <a:avLst/>
          </a:prstGeom>
        </p:spPr>
        <p:txBody>
          <a:bodyPr wrap="square">
            <a:spAutoFit/>
          </a:bodyPr>
          <a:lstStyle/>
          <a:p>
            <a:r>
              <a:rPr lang="fr-FR" dirty="0">
                <a:hlinkClick r:id="rId4"/>
              </a:rPr>
              <a:t>https://</a:t>
            </a:r>
            <a:r>
              <a:rPr lang="fr-FR" dirty="0" smtClean="0">
                <a:hlinkClick r:id="rId4"/>
              </a:rPr>
              <a:t>www.mbaskool.com/business-concepts/human-resources-hr-terms/7312-motivation.html</a:t>
            </a:r>
            <a:endParaRPr lang="fr-FR" dirty="0" smtClean="0"/>
          </a:p>
          <a:p>
            <a:endParaRPr lang="fr-FR" kern="10" dirty="0" smtClean="0">
              <a:ln w="9525">
                <a:noFill/>
                <a:round/>
                <a:headEnd/>
                <a:tailEnd/>
              </a:ln>
              <a:latin typeface="Times New Roman"/>
              <a:hlinkClick r:id="rId5"/>
            </a:endParaRPr>
          </a:p>
          <a:p>
            <a:r>
              <a:rPr lang="fr-FR" kern="10" dirty="0" smtClean="0">
                <a:ln w="9525">
                  <a:noFill/>
                  <a:round/>
                  <a:headEnd/>
                  <a:tailEnd/>
                </a:ln>
                <a:latin typeface="Times New Roman"/>
                <a:hlinkClick r:id="rId5"/>
              </a:rPr>
              <a:t>https</a:t>
            </a:r>
            <a:r>
              <a:rPr lang="fr-FR" kern="10" dirty="0">
                <a:ln w="9525">
                  <a:noFill/>
                  <a:round/>
                  <a:headEnd/>
                  <a:tailEnd/>
                </a:ln>
                <a:latin typeface="Times New Roman"/>
                <a:hlinkClick r:id="rId5"/>
              </a:rPr>
              <a:t>://</a:t>
            </a:r>
            <a:r>
              <a:rPr lang="fr-FR" kern="10" dirty="0" smtClean="0">
                <a:ln w="9525">
                  <a:noFill/>
                  <a:round/>
                  <a:headEnd/>
                  <a:tailEnd/>
                </a:ln>
                <a:latin typeface="Times New Roman"/>
                <a:hlinkClick r:id="rId5"/>
              </a:rPr>
              <a:t>www.mbaknol.com/management-concepts/motivation/</a:t>
            </a:r>
            <a:endParaRPr lang="fr-FR" kern="10" dirty="0">
              <a:ln w="9525">
                <a:noFill/>
                <a:round/>
                <a:headEnd/>
                <a:tailEnd/>
              </a:ln>
              <a:latin typeface="Times New Roman"/>
            </a:endParaRPr>
          </a:p>
          <a:p>
            <a:endParaRPr lang="fr-FR" kern="10" dirty="0" smtClean="0">
              <a:ln w="9525">
                <a:noFill/>
                <a:round/>
                <a:headEnd/>
                <a:tailEnd/>
              </a:ln>
              <a:effectLst>
                <a:outerShdw dist="107763" dir="13500000" algn="ctr" rotWithShape="0">
                  <a:srgbClr val="B2B2B2">
                    <a:alpha val="50000"/>
                  </a:srgbClr>
                </a:outerShdw>
              </a:effectLst>
              <a:latin typeface="Times New Roman"/>
              <a:hlinkClick r:id="rId6"/>
            </a:endParaRPr>
          </a:p>
          <a:p>
            <a:r>
              <a:rPr lang="fr-FR" kern="10" dirty="0" smtClean="0">
                <a:ln w="9525">
                  <a:noFill/>
                  <a:round/>
                  <a:headEnd/>
                  <a:tailEnd/>
                </a:ln>
                <a:effectLst>
                  <a:outerShdw dist="107763" dir="13500000" algn="ctr" rotWithShape="0">
                    <a:srgbClr val="B2B2B2">
                      <a:alpha val="50000"/>
                    </a:srgbClr>
                  </a:outerShdw>
                </a:effectLst>
                <a:latin typeface="Times New Roman"/>
                <a:hlinkClick r:id="rId6"/>
              </a:rPr>
              <a:t>https</a:t>
            </a:r>
            <a:r>
              <a:rPr lang="fr-FR" kern="10" dirty="0">
                <a:ln w="9525">
                  <a:noFill/>
                  <a:round/>
                  <a:headEnd/>
                  <a:tailEnd/>
                </a:ln>
                <a:effectLst>
                  <a:outerShdw dist="107763" dir="13500000" algn="ctr" rotWithShape="0">
                    <a:srgbClr val="B2B2B2">
                      <a:alpha val="50000"/>
                    </a:srgbClr>
                  </a:outerShdw>
                </a:effectLst>
                <a:latin typeface="Times New Roman"/>
                <a:hlinkClick r:id="rId6"/>
              </a:rPr>
              <a:t>://</a:t>
            </a:r>
            <a:r>
              <a:rPr lang="fr-FR" kern="10" dirty="0">
                <a:ln w="9525">
                  <a:noFill/>
                  <a:round/>
                  <a:headEnd/>
                  <a:tailEnd/>
                </a:ln>
                <a:latin typeface="Times New Roman"/>
                <a:hlinkClick r:id="rId6"/>
              </a:rPr>
              <a:t>emeritus.org/in/learn/employee-motivation-and-its-types/#:~:text=Motivation%20is%20the%20process%20of,Intrinsic%20Motivation</a:t>
            </a:r>
            <a:endParaRPr lang="fr-FR" kern="10" dirty="0">
              <a:ln w="9525">
                <a:noFill/>
                <a:round/>
                <a:headEnd/>
                <a:tailEnd/>
              </a:ln>
              <a:latin typeface="Times New Roman"/>
            </a:endParaRPr>
          </a:p>
          <a:p>
            <a:endParaRPr lang="fr-FR" kern="10" dirty="0">
              <a:ln w="9525">
                <a:noFill/>
                <a:round/>
                <a:headEnd/>
                <a:tailEnd/>
              </a:ln>
              <a:latin typeface="Times New Roman"/>
            </a:endParaRPr>
          </a:p>
          <a:p>
            <a:endParaRPr lang="fr-FR" dirty="0"/>
          </a:p>
        </p:txBody>
      </p:sp>
      <p:sp>
        <p:nvSpPr>
          <p:cNvPr id="4" name="Rectangle 3"/>
          <p:cNvSpPr/>
          <p:nvPr/>
        </p:nvSpPr>
        <p:spPr>
          <a:xfrm>
            <a:off x="2339752" y="1098332"/>
            <a:ext cx="3539062" cy="1200329"/>
          </a:xfrm>
          <a:prstGeom prst="rect">
            <a:avLst/>
          </a:prstGeom>
        </p:spPr>
        <p:txBody>
          <a:bodyPr wrap="square">
            <a:spAutoFit/>
          </a:bodyPr>
          <a:lstStyle/>
          <a:p>
            <a:pPr lvl="0" algn="ctr"/>
            <a:r>
              <a:rPr lang="fr-FR" sz="3600" kern="10" dirty="0" err="1" smtClean="0">
                <a:ln w="9525">
                  <a:noFill/>
                  <a:round/>
                  <a:headEnd/>
                  <a:tailEnd/>
                </a:ln>
                <a:solidFill>
                  <a:prstClr val="black"/>
                </a:solidFill>
                <a:effectLst>
                  <a:outerShdw dist="107763" dir="13500000" algn="ctr" rotWithShape="0">
                    <a:srgbClr val="B2B2B2">
                      <a:alpha val="50000"/>
                    </a:srgbClr>
                  </a:outerShdw>
                </a:effectLst>
                <a:latin typeface="Times New Roman"/>
              </a:rPr>
              <a:t>Thank</a:t>
            </a:r>
            <a:r>
              <a:rPr lang="fr-FR" sz="3600" kern="10" dirty="0" smtClean="0">
                <a:ln w="9525">
                  <a:noFill/>
                  <a:round/>
                  <a:headEnd/>
                  <a:tailEnd/>
                </a:ln>
                <a:solidFill>
                  <a:prstClr val="black"/>
                </a:solidFill>
                <a:effectLst>
                  <a:outerShdw dist="107763" dir="13500000" algn="ctr" rotWithShape="0">
                    <a:srgbClr val="B2B2B2">
                      <a:alpha val="50000"/>
                    </a:srgbClr>
                  </a:outerShdw>
                </a:effectLst>
                <a:latin typeface="Times New Roman"/>
              </a:rPr>
              <a:t>  </a:t>
            </a:r>
            <a:r>
              <a:rPr lang="fr-FR" sz="3600" kern="10" dirty="0" err="1" smtClean="0">
                <a:ln w="9525">
                  <a:noFill/>
                  <a:round/>
                  <a:headEnd/>
                  <a:tailEnd/>
                </a:ln>
                <a:solidFill>
                  <a:prstClr val="black"/>
                </a:solidFill>
                <a:effectLst>
                  <a:outerShdw dist="107763" dir="13500000" algn="ctr" rotWithShape="0">
                    <a:srgbClr val="B2B2B2">
                      <a:alpha val="50000"/>
                    </a:srgbClr>
                  </a:outerShdw>
                </a:effectLst>
                <a:latin typeface="Times New Roman"/>
              </a:rPr>
              <a:t>you</a:t>
            </a:r>
            <a:endParaRPr lang="fr-FR" sz="3600" kern="10" dirty="0" smtClean="0">
              <a:ln w="9525">
                <a:noFill/>
                <a:round/>
                <a:headEnd/>
                <a:tailEnd/>
              </a:ln>
              <a:solidFill>
                <a:prstClr val="black"/>
              </a:solidFill>
              <a:effectLst>
                <a:outerShdw dist="107763" dir="13500000" algn="ctr" rotWithShape="0">
                  <a:srgbClr val="B2B2B2">
                    <a:alpha val="50000"/>
                  </a:srgbClr>
                </a:outerShdw>
              </a:effectLst>
              <a:latin typeface="Times New Roman"/>
            </a:endParaRPr>
          </a:p>
          <a:p>
            <a:pPr lvl="0" algn="ctr"/>
            <a:endParaRPr lang="fr-FR" sz="3600" kern="10" dirty="0">
              <a:ln w="9525">
                <a:noFill/>
                <a:round/>
                <a:headEnd/>
                <a:tailEnd/>
              </a:ln>
              <a:solidFill>
                <a:prstClr val="black"/>
              </a:solidFill>
              <a:effectLst>
                <a:outerShdw dist="107763" dir="13500000" algn="ctr" rotWithShape="0">
                  <a:srgbClr val="B2B2B2">
                    <a:alpha val="50000"/>
                  </a:srgbClr>
                </a:outerShdw>
              </a:effectLst>
              <a:latin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40342" y="3006127"/>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smtClean="0">
              <a:solidFill>
                <a:schemeClr val="tx1"/>
              </a:solidFill>
            </a:endParaRPr>
          </a:p>
          <a:p>
            <a:pPr algn="ctr"/>
            <a:r>
              <a:rPr lang="en-US" sz="3200" b="1" i="1" dirty="0" smtClean="0">
                <a:solidFill>
                  <a:schemeClr val="tx1"/>
                </a:solidFill>
              </a:rPr>
              <a:t>Lecture 6</a:t>
            </a:r>
            <a:r>
              <a:rPr lang="en-US" sz="3200" b="1" i="1" dirty="0">
                <a:solidFill>
                  <a:schemeClr val="tx1"/>
                </a:solidFill>
              </a:rPr>
              <a:t>: </a:t>
            </a:r>
            <a:r>
              <a:rPr lang="fr-FR" sz="3200" b="1" i="1" dirty="0">
                <a:solidFill>
                  <a:schemeClr val="tx1"/>
                </a:solidFill>
              </a:rPr>
              <a:t> </a:t>
            </a:r>
            <a:r>
              <a:rPr lang="fr-FR" sz="3200" b="1" i="1" dirty="0" err="1" smtClean="0">
                <a:solidFill>
                  <a:schemeClr val="tx1"/>
                </a:solidFill>
              </a:rPr>
              <a:t>Employees</a:t>
            </a:r>
            <a:r>
              <a:rPr lang="fr-FR" sz="3200" b="1" i="1" dirty="0" smtClean="0">
                <a:solidFill>
                  <a:schemeClr val="tx1"/>
                </a:solidFill>
              </a:rPr>
              <a:t> Motivation </a:t>
            </a:r>
            <a:endParaRPr lang="fr-FR" sz="3200" b="1" i="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52453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smtClean="0">
              <a:solidFill>
                <a:schemeClr val="tx1"/>
              </a:solidFill>
            </a:endParaRPr>
          </a:p>
          <a:p>
            <a:pPr marL="457200" indent="-457200">
              <a:buFontTx/>
              <a:buChar char="-"/>
            </a:pPr>
            <a:r>
              <a:rPr lang="en-US" sz="3200" b="1" dirty="0" smtClean="0">
                <a:solidFill>
                  <a:schemeClr val="tx1"/>
                </a:solidFill>
              </a:rPr>
              <a:t>Definition of motivations and incentives</a:t>
            </a:r>
          </a:p>
          <a:p>
            <a:pPr marL="457200" indent="-457200">
              <a:buFontTx/>
              <a:buChar char="-"/>
            </a:pPr>
            <a:r>
              <a:rPr lang="en-US" sz="3200" b="1" dirty="0" smtClean="0">
                <a:solidFill>
                  <a:schemeClr val="tx1"/>
                </a:solidFill>
              </a:rPr>
              <a:t>Importance of motivating employees</a:t>
            </a:r>
          </a:p>
          <a:p>
            <a:pPr marL="457200" indent="-457200">
              <a:buFontTx/>
              <a:buChar char="-"/>
            </a:pPr>
            <a:r>
              <a:rPr lang="en-US" sz="3200" b="1" dirty="0" smtClean="0">
                <a:solidFill>
                  <a:schemeClr val="tx1"/>
                </a:solidFill>
              </a:rPr>
              <a:t>Types of motivations</a:t>
            </a:r>
            <a:r>
              <a:rPr lang="en-US" sz="3200" dirty="0" smtClean="0">
                <a:solidFill>
                  <a:schemeClr val="tx1"/>
                </a:solidFill>
              </a:rPr>
              <a:t>.</a:t>
            </a:r>
          </a:p>
          <a:p>
            <a:pPr marL="457200" indent="-457200">
              <a:buFontTx/>
              <a:buChar char="-"/>
            </a:pPr>
            <a:r>
              <a:rPr lang="en-US" sz="3200" dirty="0" smtClean="0">
                <a:solidFill>
                  <a:schemeClr val="tx1"/>
                </a:solidFill>
              </a:rPr>
              <a:t>Process of </a:t>
            </a:r>
            <a:r>
              <a:rPr lang="en-US" sz="3200" smtClean="0">
                <a:solidFill>
                  <a:schemeClr val="tx1"/>
                </a:solidFill>
              </a:rPr>
              <a:t>motivating employees</a:t>
            </a:r>
            <a:endParaRPr lang="en-US" sz="3200" dirty="0">
              <a:solidFill>
                <a:schemeClr val="tx1"/>
              </a:solidFill>
            </a:endParaRPr>
          </a:p>
          <a:p>
            <a:pPr algn="just"/>
            <a:endParaRPr lang="fr-FR" sz="3200" dirty="0" smtClean="0">
              <a:solidFill>
                <a:schemeClr val="tx1"/>
              </a:solidFill>
            </a:endParaRPr>
          </a:p>
          <a:p>
            <a:pPr algn="just"/>
            <a:r>
              <a:rPr lang="fr-FR" sz="3200" dirty="0" smtClean="0">
                <a:solidFill>
                  <a:schemeClr val="tx1"/>
                </a:solidFill>
              </a:rPr>
              <a:t> </a:t>
            </a:r>
          </a:p>
          <a:p>
            <a:pPr algn="ctr">
              <a:buFontTx/>
              <a:buChar char="-"/>
            </a:pPr>
            <a:endParaRPr lang="fr-FR" sz="32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251520" y="0"/>
            <a:ext cx="8463884"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What is a motivation in HRM</a:t>
            </a:r>
            <a:endParaRPr lang="en-US" sz="2800" b="1" dirty="0">
              <a:solidFill>
                <a:srgbClr val="FF0000"/>
              </a:solidFill>
            </a:endParaRPr>
          </a:p>
        </p:txBody>
      </p:sp>
      <p:sp>
        <p:nvSpPr>
          <p:cNvPr id="14" name="Arrondir un rectangle avec un coin diagonal 13"/>
          <p:cNvSpPr/>
          <p:nvPr/>
        </p:nvSpPr>
        <p:spPr>
          <a:xfrm>
            <a:off x="500034" y="1545329"/>
            <a:ext cx="8215370" cy="198967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i="1" dirty="0">
                <a:solidFill>
                  <a:schemeClr val="tx1"/>
                </a:solidFill>
              </a:rPr>
              <a:t>Motivation refers to the degree of readiness of an organism to pursue some designated goal, and implies the determination of the nature and locus of the forces, including the degree of readiness</a:t>
            </a:r>
            <a:r>
              <a:rPr lang="en-US" sz="2400" i="1" dirty="0" smtClean="0">
                <a:solidFill>
                  <a:schemeClr val="tx1"/>
                </a:solidFill>
              </a:rPr>
              <a:t>. “</a:t>
            </a:r>
            <a:r>
              <a:rPr lang="en-US" sz="2400" dirty="0" smtClean="0">
                <a:solidFill>
                  <a:schemeClr val="tx1"/>
                </a:solidFill>
              </a:rPr>
              <a:t>The </a:t>
            </a:r>
            <a:r>
              <a:rPr lang="en-US" sz="2400" dirty="0">
                <a:solidFill>
                  <a:schemeClr val="tx1"/>
                </a:solidFill>
              </a:rPr>
              <a:t>Encyclopedia of </a:t>
            </a:r>
            <a:r>
              <a:rPr lang="en-US" sz="2400" dirty="0">
                <a:solidFill>
                  <a:schemeClr val="tx1"/>
                </a:solidFill>
                <a:hlinkClick r:id="rId3"/>
              </a:rPr>
              <a:t>Management</a:t>
            </a:r>
            <a:r>
              <a:rPr lang="en-US" sz="2400" dirty="0">
                <a:solidFill>
                  <a:schemeClr val="tx1"/>
                </a:solidFill>
              </a:rPr>
              <a:t>”.</a:t>
            </a:r>
          </a:p>
        </p:txBody>
      </p:sp>
      <p:sp>
        <p:nvSpPr>
          <p:cNvPr id="2" name="Hexagone 1"/>
          <p:cNvSpPr/>
          <p:nvPr/>
        </p:nvSpPr>
        <p:spPr>
          <a:xfrm>
            <a:off x="0" y="3717032"/>
            <a:ext cx="9144000" cy="2808312"/>
          </a:xfrm>
          <a:prstGeom prst="hexag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smtClean="0">
                <a:solidFill>
                  <a:schemeClr val="tx1"/>
                </a:solidFill>
              </a:rPr>
              <a:t>	Motivation </a:t>
            </a:r>
            <a:r>
              <a:rPr lang="en-US" sz="2000" dirty="0">
                <a:solidFill>
                  <a:schemeClr val="tx1"/>
                </a:solidFill>
              </a:rPr>
              <a:t>is a psychological process through which a person acts or behaves towards a particular task or activity from start to completion. Motivation drives or pushes a person to behave in a particular way at that point in time. When the motivation is positive, a person is happy, energetic, enthusiastic &amp; self-driven to perform the work and when it is negative motivation, person is demoralized, sad, lethargic &amp; pessimistic leading to drop in productivity and performance</a:t>
            </a:r>
            <a:r>
              <a:rPr lang="en-US" sz="2400" dirty="0">
                <a:solidFill>
                  <a:schemeClr val="tx1"/>
                </a:solidFill>
              </a:rPr>
              <a:t>.</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1550"/>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19695" y="139621"/>
            <a:ext cx="8215370" cy="9778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fr-FR" sz="2400" b="1" dirty="0">
                <a:solidFill>
                  <a:schemeClr val="tx1"/>
                </a:solidFill>
              </a:rPr>
              <a:t> </a:t>
            </a:r>
            <a:r>
              <a:rPr lang="fr-FR" sz="2400" b="1" dirty="0" smtClean="0">
                <a:solidFill>
                  <a:schemeClr val="tx1"/>
                </a:solidFill>
              </a:rPr>
              <a:t>importance of </a:t>
            </a:r>
            <a:r>
              <a:rPr lang="fr-FR" sz="2400" b="1" dirty="0" err="1" smtClean="0">
                <a:solidFill>
                  <a:schemeClr val="tx1"/>
                </a:solidFill>
              </a:rPr>
              <a:t>employee</a:t>
            </a:r>
            <a:r>
              <a:rPr lang="fr-FR" sz="2400" b="1" dirty="0" smtClean="0">
                <a:solidFill>
                  <a:schemeClr val="tx1"/>
                </a:solidFill>
              </a:rPr>
              <a:t> motivation</a:t>
            </a:r>
            <a:endParaRPr lang="fr-FR" sz="2400" b="1" dirty="0">
              <a:solidFill>
                <a:schemeClr val="tx1"/>
              </a:solidFill>
            </a:endParaRPr>
          </a:p>
        </p:txBody>
      </p:sp>
      <p:sp>
        <p:nvSpPr>
          <p:cNvPr id="2" name="Flèche courbée vers la droite 1"/>
          <p:cNvSpPr/>
          <p:nvPr/>
        </p:nvSpPr>
        <p:spPr>
          <a:xfrm>
            <a:off x="307391" y="1052736"/>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05932" y="1232756"/>
            <a:ext cx="8161872" cy="507656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Here Are Some Reasons Why Motivating Employees Is Essential:</a:t>
            </a:r>
            <a:endParaRPr lang="en-US" sz="2000" dirty="0">
              <a:solidFill>
                <a:schemeClr val="tx1"/>
              </a:solidFill>
            </a:endParaRPr>
          </a:p>
          <a:p>
            <a:r>
              <a:rPr lang="en-US" sz="2000" dirty="0">
                <a:solidFill>
                  <a:schemeClr val="tx1"/>
                </a:solidFill>
              </a:rPr>
              <a:t>Increases creativity, dependability, efficiency, and innovativeness in the workplace</a:t>
            </a:r>
          </a:p>
          <a:p>
            <a:r>
              <a:rPr lang="en-US" sz="2000" dirty="0">
                <a:solidFill>
                  <a:schemeClr val="tx1"/>
                </a:solidFill>
              </a:rPr>
              <a:t>It helps in increasing job satisfaction, job security, and others</a:t>
            </a:r>
          </a:p>
          <a:p>
            <a:r>
              <a:rPr lang="en-US" sz="2000" dirty="0">
                <a:solidFill>
                  <a:schemeClr val="tx1"/>
                </a:solidFill>
              </a:rPr>
              <a:t>Employee motivation helps the company sustain under challenging situations. It also increases the longevity of the </a:t>
            </a:r>
            <a:r>
              <a:rPr lang="en-US" sz="2000" dirty="0" smtClean="0">
                <a:solidFill>
                  <a:schemeClr val="tx1"/>
                </a:solidFill>
              </a:rPr>
              <a:t>organization </a:t>
            </a:r>
            <a:r>
              <a:rPr lang="en-US" sz="2000" dirty="0">
                <a:solidFill>
                  <a:schemeClr val="tx1"/>
                </a:solidFill>
              </a:rPr>
              <a:t>in a particular </a:t>
            </a:r>
            <a:r>
              <a:rPr lang="en-US" sz="2000" dirty="0" smtClean="0">
                <a:solidFill>
                  <a:schemeClr val="tx1"/>
                </a:solidFill>
              </a:rPr>
              <a:t>market</a:t>
            </a:r>
          </a:p>
          <a:p>
            <a:r>
              <a:rPr lang="en-US" sz="2000" b="1" dirty="0">
                <a:solidFill>
                  <a:schemeClr val="tx1"/>
                </a:solidFill>
              </a:rPr>
              <a:t>Improved employee engagement:</a:t>
            </a:r>
            <a:r>
              <a:rPr lang="en-US" sz="2000" dirty="0">
                <a:solidFill>
                  <a:schemeClr val="tx1"/>
                </a:solidFill>
              </a:rPr>
              <a:t> A motivated workforce leads to increased employee engagement and a positive work environment.</a:t>
            </a:r>
          </a:p>
          <a:p>
            <a:r>
              <a:rPr lang="en-US" sz="2000" b="1" dirty="0">
                <a:solidFill>
                  <a:schemeClr val="tx1"/>
                </a:solidFill>
              </a:rPr>
              <a:t>Boosted innovation:</a:t>
            </a:r>
            <a:r>
              <a:rPr lang="en-US" sz="2000" dirty="0">
                <a:solidFill>
                  <a:schemeClr val="tx1"/>
                </a:solidFill>
              </a:rPr>
              <a:t> Employees who are motivated and engaged in their work are more likely to offer innovative solutions. Thus, improving the profitability of the company.</a:t>
            </a:r>
          </a:p>
          <a:p>
            <a:r>
              <a:rPr lang="en-US" sz="2000" b="1" dirty="0">
                <a:solidFill>
                  <a:schemeClr val="tx1"/>
                </a:solidFill>
              </a:rPr>
              <a:t>Increased loyalty: </a:t>
            </a:r>
            <a:r>
              <a:rPr lang="en-US" sz="2000" dirty="0">
                <a:solidFill>
                  <a:schemeClr val="tx1"/>
                </a:solidFill>
              </a:rPr>
              <a:t>A motivated workforce is less likely to seek job opportunities elsewhere. As a result, your company may experience a lower attrition rate.</a:t>
            </a:r>
          </a:p>
          <a:p>
            <a:endParaRPr lang="en-US" sz="2000" dirty="0" smtClean="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2391378078"/>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1550"/>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519695" y="139621"/>
            <a:ext cx="8215370" cy="9778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fr-FR" sz="2400" b="1" dirty="0">
                <a:solidFill>
                  <a:schemeClr val="tx1"/>
                </a:solidFill>
              </a:rPr>
              <a:t> I</a:t>
            </a:r>
            <a:r>
              <a:rPr lang="fr-FR" sz="2400" b="1" dirty="0" smtClean="0">
                <a:solidFill>
                  <a:schemeClr val="tx1"/>
                </a:solidFill>
              </a:rPr>
              <a:t>mportance of </a:t>
            </a:r>
            <a:r>
              <a:rPr lang="fr-FR" sz="2400" b="1" dirty="0" err="1" smtClean="0">
                <a:solidFill>
                  <a:schemeClr val="tx1"/>
                </a:solidFill>
              </a:rPr>
              <a:t>employee</a:t>
            </a:r>
            <a:r>
              <a:rPr lang="fr-FR" sz="2400" b="1" smtClean="0">
                <a:solidFill>
                  <a:schemeClr val="tx1"/>
                </a:solidFill>
              </a:rPr>
              <a:t> motivation</a:t>
            </a:r>
            <a:endParaRPr lang="fr-FR" sz="2400" b="1" dirty="0">
              <a:solidFill>
                <a:schemeClr val="tx1"/>
              </a:solidFill>
            </a:endParaRPr>
          </a:p>
        </p:txBody>
      </p:sp>
      <p:sp>
        <p:nvSpPr>
          <p:cNvPr id="2" name="Flèche courbée vers la droite 1"/>
          <p:cNvSpPr/>
          <p:nvPr/>
        </p:nvSpPr>
        <p:spPr>
          <a:xfrm>
            <a:off x="307391" y="1052736"/>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05932" y="1232756"/>
            <a:ext cx="8161872" cy="507656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Higher productivity:</a:t>
            </a:r>
            <a:r>
              <a:rPr lang="en-US" sz="2000" dirty="0">
                <a:solidFill>
                  <a:schemeClr val="tx1"/>
                </a:solidFill>
              </a:rPr>
              <a:t> Motivated employees tend to be more productive, completing more work in less time. Thereby, adding value to the company.</a:t>
            </a:r>
          </a:p>
          <a:p>
            <a:r>
              <a:rPr lang="en-US" sz="2000" b="1" dirty="0">
                <a:solidFill>
                  <a:schemeClr val="tx1"/>
                </a:solidFill>
              </a:rPr>
              <a:t>Elevated employee morale: </a:t>
            </a:r>
            <a:r>
              <a:rPr lang="en-US" sz="2000" dirty="0">
                <a:solidFill>
                  <a:schemeClr val="tx1"/>
                </a:solidFill>
              </a:rPr>
              <a:t>Employee Motivation is directly linked to their morale. Providing meaningful work and decision-making opportunities can significantly boost employee morale.</a:t>
            </a:r>
          </a:p>
          <a:p>
            <a:r>
              <a:rPr lang="en-US" sz="2000" b="1" dirty="0">
                <a:solidFill>
                  <a:schemeClr val="tx1"/>
                </a:solidFill>
              </a:rPr>
              <a:t>Enhanced job satisfaction:</a:t>
            </a:r>
            <a:r>
              <a:rPr lang="en-US" sz="2000" dirty="0">
                <a:solidFill>
                  <a:schemeClr val="tx1"/>
                </a:solidFill>
              </a:rPr>
              <a:t> Job satisfaction is essential for employee performance. A motivated workforce is more likely to be satisfied with their job.</a:t>
            </a:r>
          </a:p>
          <a:p>
            <a:r>
              <a:rPr lang="en-US" sz="2000" b="1" dirty="0">
                <a:solidFill>
                  <a:schemeClr val="tx1"/>
                </a:solidFill>
              </a:rPr>
              <a:t>Strong work ethic:</a:t>
            </a:r>
            <a:r>
              <a:rPr lang="en-US" sz="2000" dirty="0">
                <a:solidFill>
                  <a:schemeClr val="tx1"/>
                </a:solidFill>
              </a:rPr>
              <a:t> Motivated employees exhibit a strong work ethic. They tend to display discipline, self-motivation, and commitment to their jobs. Such employees are an asset to the company and easy to manage.</a:t>
            </a:r>
          </a:p>
          <a:p>
            <a:endParaRPr lang="en-US" sz="2000" dirty="0" smtClean="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426733112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fr-FR" sz="2400" b="1" dirty="0">
                <a:solidFill>
                  <a:schemeClr val="tx1"/>
                </a:solidFill>
              </a:rPr>
              <a:t>Types of </a:t>
            </a:r>
            <a:r>
              <a:rPr lang="fr-FR" sz="2400" b="1" dirty="0" err="1">
                <a:solidFill>
                  <a:schemeClr val="tx1"/>
                </a:solidFill>
              </a:rPr>
              <a:t>Employee</a:t>
            </a:r>
            <a:r>
              <a:rPr lang="fr-FR" sz="2400" b="1" dirty="0">
                <a:solidFill>
                  <a:schemeClr val="tx1"/>
                </a:solidFill>
              </a:rPr>
              <a:t> Motivation</a:t>
            </a:r>
          </a:p>
          <a:p>
            <a:pPr algn="just"/>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642910" y="1242656"/>
            <a:ext cx="8367770"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Intrinsic Motivation</a:t>
            </a:r>
          </a:p>
          <a:p>
            <a:r>
              <a:rPr lang="en-US" dirty="0">
                <a:solidFill>
                  <a:schemeClr val="tx1"/>
                </a:solidFill>
              </a:rPr>
              <a:t>Intrinsic Motivation is for employees who get self-motivated to complete a task, achieve their target, and perform better. They don’t need external factors to push them toward their goals.</a:t>
            </a:r>
          </a:p>
        </p:txBody>
      </p:sp>
      <p:sp>
        <p:nvSpPr>
          <p:cNvPr id="11" name="Rectangle 10"/>
          <p:cNvSpPr/>
          <p:nvPr/>
        </p:nvSpPr>
        <p:spPr>
          <a:xfrm>
            <a:off x="674443" y="2625294"/>
            <a:ext cx="8367770" cy="126039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Extrinsic Motivation</a:t>
            </a:r>
          </a:p>
          <a:p>
            <a:r>
              <a:rPr lang="en-US" dirty="0">
                <a:solidFill>
                  <a:schemeClr val="tx1"/>
                </a:solidFill>
              </a:rPr>
              <a:t>Extrinsic motivation is the process that uses either the promise of a reward or the fear of punishment to inspire employees. Either way, it motivates individuals to push their boundaries and put their best foot forward.</a:t>
            </a:r>
          </a:p>
        </p:txBody>
      </p:sp>
      <p:sp>
        <p:nvSpPr>
          <p:cNvPr id="9" name="Rectangle 8"/>
          <p:cNvSpPr/>
          <p:nvPr/>
        </p:nvSpPr>
        <p:spPr>
          <a:xfrm>
            <a:off x="699822" y="4034542"/>
            <a:ext cx="8367770" cy="126039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Positive Motivation</a:t>
            </a:r>
          </a:p>
          <a:p>
            <a:r>
              <a:rPr lang="en-US" dirty="0">
                <a:solidFill>
                  <a:schemeClr val="tx1"/>
                </a:solidFill>
              </a:rPr>
              <a:t>This type drives an individual by offering positive accolades and rewards for performing a task. In this type of motivation, the individual is rewarded by monetary benefits, promotions etc. which drives an individual to work hard.</a:t>
            </a:r>
          </a:p>
        </p:txBody>
      </p:sp>
      <p:sp>
        <p:nvSpPr>
          <p:cNvPr id="10" name="Rectangle 9"/>
          <p:cNvSpPr/>
          <p:nvPr/>
        </p:nvSpPr>
        <p:spPr>
          <a:xfrm>
            <a:off x="699822" y="5445224"/>
            <a:ext cx="8367770" cy="1260393"/>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Negative Motivation</a:t>
            </a:r>
          </a:p>
          <a:p>
            <a:r>
              <a:rPr lang="en-US" dirty="0">
                <a:solidFill>
                  <a:schemeClr val="tx1"/>
                </a:solidFill>
              </a:rPr>
              <a:t>This is where fear and threat are used as a parameter to get the work done. In this type of motivation, individuals are threatened with things like demotion, reducing benefits, withdrawing merits etc.</a:t>
            </a:r>
          </a:p>
        </p:txBody>
      </p:sp>
    </p:spTree>
    <p:extLst>
      <p:ext uri="{BB962C8B-B14F-4D97-AF65-F5344CB8AC3E}">
        <p14:creationId xmlns:p14="http://schemas.microsoft.com/office/powerpoint/2010/main" val="3329823493"/>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fr-FR" sz="2400" b="1" dirty="0" err="1">
                <a:solidFill>
                  <a:schemeClr val="tx1"/>
                </a:solidFill>
              </a:rPr>
              <a:t>Subtypes</a:t>
            </a:r>
            <a:r>
              <a:rPr lang="fr-FR" sz="2400" b="1" dirty="0">
                <a:solidFill>
                  <a:schemeClr val="tx1"/>
                </a:solidFill>
              </a:rPr>
              <a:t> Of </a:t>
            </a:r>
            <a:r>
              <a:rPr lang="fr-FR" sz="2400" b="1" dirty="0" err="1">
                <a:solidFill>
                  <a:schemeClr val="tx1"/>
                </a:solidFill>
              </a:rPr>
              <a:t>Intrinsic</a:t>
            </a:r>
            <a:r>
              <a:rPr lang="fr-FR" sz="2400" b="1" dirty="0">
                <a:solidFill>
                  <a:schemeClr val="tx1"/>
                </a:solidFill>
              </a:rPr>
              <a:t> Motivation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216973"/>
            <a:ext cx="8367770" cy="177997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tx1"/>
                </a:solidFill>
              </a:rPr>
              <a:t>Competence Motivation</a:t>
            </a:r>
            <a:r>
              <a:rPr lang="en-US" dirty="0">
                <a:solidFill>
                  <a:schemeClr val="tx1"/>
                </a:solidFill>
              </a:rPr>
              <a:t/>
            </a:r>
            <a:br>
              <a:rPr lang="en-US" dirty="0">
                <a:solidFill>
                  <a:schemeClr val="tx1"/>
                </a:solidFill>
              </a:rPr>
            </a:br>
            <a:r>
              <a:rPr lang="en-US" dirty="0">
                <a:solidFill>
                  <a:schemeClr val="tx1"/>
                </a:solidFill>
              </a:rPr>
              <a:t>Also known as learning motivation, this type of intrinsic motivation refers to the actions taken by an employee to feel competent at work. Individual who relates to this type of motivation focus on education and training to gain new knowledge or motivate themselves.</a:t>
            </a:r>
          </a:p>
        </p:txBody>
      </p:sp>
      <p:sp>
        <p:nvSpPr>
          <p:cNvPr id="11" name="Rectangle 10"/>
          <p:cNvSpPr/>
          <p:nvPr/>
        </p:nvSpPr>
        <p:spPr>
          <a:xfrm>
            <a:off x="483843" y="3299478"/>
            <a:ext cx="8367770" cy="128165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 </a:t>
            </a:r>
            <a:r>
              <a:rPr lang="en-US" b="1" dirty="0">
                <a:solidFill>
                  <a:schemeClr val="tx1"/>
                </a:solidFill>
              </a:rPr>
              <a:t>Creative Motivation</a:t>
            </a:r>
            <a:r>
              <a:rPr lang="en-US" dirty="0">
                <a:solidFill>
                  <a:schemeClr val="tx1"/>
                </a:solidFill>
              </a:rPr>
              <a:t/>
            </a:r>
            <a:br>
              <a:rPr lang="en-US" dirty="0">
                <a:solidFill>
                  <a:schemeClr val="tx1"/>
                </a:solidFill>
              </a:rPr>
            </a:br>
            <a:r>
              <a:rPr lang="en-US" dirty="0">
                <a:solidFill>
                  <a:schemeClr val="tx1"/>
                </a:solidFill>
              </a:rPr>
              <a:t>Creative motivation is a self-enhancement technique that helps the workforce </a:t>
            </a:r>
            <a:r>
              <a:rPr lang="en-US" dirty="0" err="1">
                <a:solidFill>
                  <a:schemeClr val="tx1"/>
                </a:solidFill>
              </a:rPr>
              <a:t>realise</a:t>
            </a:r>
            <a:r>
              <a:rPr lang="en-US" dirty="0">
                <a:solidFill>
                  <a:schemeClr val="tx1"/>
                </a:solidFill>
              </a:rPr>
              <a:t> their passion and use it to fuel productivity in the workplace.</a:t>
            </a:r>
          </a:p>
        </p:txBody>
      </p:sp>
      <p:sp>
        <p:nvSpPr>
          <p:cNvPr id="9" name="Rectangle 8"/>
          <p:cNvSpPr/>
          <p:nvPr/>
        </p:nvSpPr>
        <p:spPr>
          <a:xfrm>
            <a:off x="500034" y="5074534"/>
            <a:ext cx="8367770" cy="128165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 </a:t>
            </a:r>
            <a:r>
              <a:rPr lang="en-US" b="1" dirty="0">
                <a:solidFill>
                  <a:schemeClr val="tx1"/>
                </a:solidFill>
              </a:rPr>
              <a:t>Attitude Motivation</a:t>
            </a:r>
            <a:r>
              <a:rPr lang="en-US" dirty="0">
                <a:solidFill>
                  <a:schemeClr val="tx1"/>
                </a:solidFill>
              </a:rPr>
              <a:t/>
            </a:r>
            <a:br>
              <a:rPr lang="en-US" dirty="0">
                <a:solidFill>
                  <a:schemeClr val="tx1"/>
                </a:solidFill>
              </a:rPr>
            </a:br>
            <a:r>
              <a:rPr lang="en-US" dirty="0">
                <a:solidFill>
                  <a:schemeClr val="tx1"/>
                </a:solidFill>
              </a:rPr>
              <a:t>Attitude motivation encourages you to change your perspective or view of things differently.</a:t>
            </a:r>
          </a:p>
        </p:txBody>
      </p:sp>
    </p:spTree>
    <p:extLst>
      <p:ext uri="{BB962C8B-B14F-4D97-AF65-F5344CB8AC3E}">
        <p14:creationId xmlns:p14="http://schemas.microsoft.com/office/powerpoint/2010/main" val="196846394"/>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69556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fr-FR" sz="2400" b="1" dirty="0" err="1">
                <a:solidFill>
                  <a:schemeClr val="tx1"/>
                </a:solidFill>
              </a:rPr>
              <a:t>Subtypes</a:t>
            </a:r>
            <a:r>
              <a:rPr lang="fr-FR" sz="2400" b="1" dirty="0">
                <a:solidFill>
                  <a:schemeClr val="tx1"/>
                </a:solidFill>
              </a:rPr>
              <a:t> Of </a:t>
            </a:r>
            <a:r>
              <a:rPr lang="fr-FR" sz="2400" b="1" dirty="0" err="1" smtClean="0">
                <a:solidFill>
                  <a:schemeClr val="tx1"/>
                </a:solidFill>
              </a:rPr>
              <a:t>Extrinsic</a:t>
            </a:r>
            <a:r>
              <a:rPr lang="fr-FR" sz="2400" b="1" dirty="0" smtClean="0">
                <a:solidFill>
                  <a:schemeClr val="tx1"/>
                </a:solidFill>
              </a:rPr>
              <a:t> </a:t>
            </a:r>
            <a:r>
              <a:rPr lang="fr-FR" sz="2400" b="1" dirty="0">
                <a:solidFill>
                  <a:schemeClr val="tx1"/>
                </a:solidFill>
              </a:rPr>
              <a:t>Motivation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321" y="3490358"/>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500034" y="1216973"/>
            <a:ext cx="8367770" cy="177997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Affiliation Motivation</a:t>
            </a:r>
            <a:endParaRPr lang="en-US" dirty="0">
              <a:solidFill>
                <a:schemeClr val="tx1"/>
              </a:solidFill>
            </a:endParaRPr>
          </a:p>
          <a:p>
            <a:r>
              <a:rPr lang="en-US" dirty="0">
                <a:solidFill>
                  <a:schemeClr val="tx1"/>
                </a:solidFill>
              </a:rPr>
              <a:t>Affiliation motivation inspires employees to thrive while interacting within a team or group of members.</a:t>
            </a:r>
          </a:p>
        </p:txBody>
      </p:sp>
      <p:sp>
        <p:nvSpPr>
          <p:cNvPr id="11" name="Rectangle 10"/>
          <p:cNvSpPr/>
          <p:nvPr/>
        </p:nvSpPr>
        <p:spPr>
          <a:xfrm>
            <a:off x="483843" y="3299478"/>
            <a:ext cx="8367770" cy="128165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Achievement Motivation</a:t>
            </a:r>
            <a:endParaRPr lang="en-US" dirty="0">
              <a:solidFill>
                <a:schemeClr val="tx1"/>
              </a:solidFill>
            </a:endParaRPr>
          </a:p>
          <a:p>
            <a:r>
              <a:rPr lang="en-US" dirty="0">
                <a:solidFill>
                  <a:schemeClr val="tx1"/>
                </a:solidFill>
              </a:rPr>
              <a:t>Achievement motivation is referred to as the satisfaction an individual gets by accomplishing their goals. Employers use this type of extrinsic motivation to encourage their workforce to put their best foot forward by setting targets and deadlines.</a:t>
            </a:r>
          </a:p>
        </p:txBody>
      </p:sp>
      <p:sp>
        <p:nvSpPr>
          <p:cNvPr id="9" name="Rectangle 8"/>
          <p:cNvSpPr/>
          <p:nvPr/>
        </p:nvSpPr>
        <p:spPr>
          <a:xfrm>
            <a:off x="500034" y="5074534"/>
            <a:ext cx="8367770" cy="128165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Incentive Motivation</a:t>
            </a:r>
            <a:endParaRPr lang="en-US" dirty="0">
              <a:solidFill>
                <a:schemeClr val="tx1"/>
              </a:solidFill>
            </a:endParaRPr>
          </a:p>
          <a:p>
            <a:r>
              <a:rPr lang="en-US" dirty="0">
                <a:solidFill>
                  <a:schemeClr val="tx1"/>
                </a:solidFill>
              </a:rPr>
              <a:t>Incentive motivation includes an incentive or reward that encourages an individual to perform efficiently in the workplace</a:t>
            </a:r>
          </a:p>
        </p:txBody>
      </p:sp>
    </p:spTree>
    <p:extLst>
      <p:ext uri="{BB962C8B-B14F-4D97-AF65-F5344CB8AC3E}">
        <p14:creationId xmlns:p14="http://schemas.microsoft.com/office/powerpoint/2010/main" val="2419248503"/>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10519</TotalTime>
  <Words>1233</Words>
  <Application>Microsoft Office PowerPoint</Application>
  <PresentationFormat>Affichage à l'écran (4:3)</PresentationFormat>
  <Paragraphs>125</Paragraphs>
  <Slides>14</Slides>
  <Notes>13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1309</cp:revision>
  <dcterms:created xsi:type="dcterms:W3CDTF">2008-12-20T18:29:40Z</dcterms:created>
  <dcterms:modified xsi:type="dcterms:W3CDTF">2023-04-19T17:53:25Z</dcterms:modified>
</cp:coreProperties>
</file>