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47" r:id="rId2"/>
    <p:sldId id="793" r:id="rId3"/>
    <p:sldId id="796" r:id="rId4"/>
    <p:sldId id="798" r:id="rId5"/>
    <p:sldId id="799" r:id="rId6"/>
    <p:sldId id="80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42AFB6"/>
    <a:srgbClr val="282F39"/>
    <a:srgbClr val="074D67"/>
    <a:srgbClr val="CB1B4A"/>
    <a:srgbClr val="FCB414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19" autoAdjust="0"/>
    <p:restoredTop sz="94669" autoAdjust="0"/>
  </p:normalViewPr>
  <p:slideViewPr>
    <p:cSldViewPr snapToGrid="0">
      <p:cViewPr varScale="1">
        <p:scale>
          <a:sx n="74" d="100"/>
          <a:sy n="74" d="100"/>
        </p:scale>
        <p:origin x="10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C6CF0-D66E-41CD-BFA2-4B47242961CD}" type="datetimeFigureOut">
              <a:rPr lang="fr-FR" smtClean="0"/>
              <a:pPr/>
              <a:t>19/03/2023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49813-200D-45AF-82C0-0C4E3243BE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4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92A87-E2C4-47C1-B008-8A2FE6A42EF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47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19/03/2023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EAD-56EE-4956-BE41-19755B975E73}" type="datetime1">
              <a:rPr lang="fr-FR" smtClean="0"/>
              <a:pPr/>
              <a:t>19/03/2023</a:t>
            </a:fld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  <p:pic>
        <p:nvPicPr>
          <p:cNvPr id="6" name="Image 5" descr="6e66a0b7a6ccfda4fc96c5cd67d178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7200" b="1" dirty="0" smtClean="0"/>
              <a:t/>
            </a:r>
            <a:br>
              <a:rPr lang="en-GB" sz="7200" b="1" dirty="0" smtClean="0"/>
            </a:br>
            <a:r>
              <a:rPr lang="en-GB" sz="7200" b="1" dirty="0" smtClean="0"/>
              <a:t>CUSTO</a:t>
            </a:r>
            <a:r>
              <a:rPr lang="fr-FR" sz="7200" b="1" dirty="0" smtClean="0"/>
              <a:t>MER RELATIONSHIP MANAGEMENT  </a:t>
            </a:r>
            <a:br>
              <a:rPr lang="fr-FR" sz="7200" b="1" dirty="0" smtClean="0"/>
            </a:br>
            <a:r>
              <a:rPr lang="fr-FR" sz="19900" b="1" dirty="0" smtClean="0"/>
              <a:t>CRM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41207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Brief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Contents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B0070-3CE1-4C59-BE93-F567DBECF5B6}"/>
              </a:ext>
            </a:extLst>
          </p:cNvPr>
          <p:cNvSpPr txBox="1"/>
          <p:nvPr/>
        </p:nvSpPr>
        <p:spPr>
          <a:xfrm>
            <a:off x="137684" y="1705828"/>
            <a:ext cx="2203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400" dirty="0" smtClean="0"/>
              <a:t>INTROCUCTION</a:t>
            </a:r>
            <a:endParaRPr lang="en-GB" sz="2400" dirty="0"/>
          </a:p>
        </p:txBody>
      </p:sp>
      <p:grpSp>
        <p:nvGrpSpPr>
          <p:cNvPr id="4" name="Groupe 3"/>
          <p:cNvGrpSpPr/>
          <p:nvPr/>
        </p:nvGrpSpPr>
        <p:grpSpPr>
          <a:xfrm>
            <a:off x="473938" y="2522467"/>
            <a:ext cx="1464730" cy="2531573"/>
            <a:chOff x="549389" y="2221145"/>
            <a:chExt cx="1464730" cy="253157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F7B8CD3-367D-407A-B6EF-6847832763FB}"/>
                </a:ext>
              </a:extLst>
            </p:cNvPr>
            <p:cNvSpPr/>
            <p:nvPr/>
          </p:nvSpPr>
          <p:spPr>
            <a:xfrm>
              <a:off x="549389" y="3287990"/>
              <a:ext cx="1464730" cy="146472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Arrow: Chevron 1">
              <a:extLst>
                <a:ext uri="{FF2B5EF4-FFF2-40B4-BE49-F238E27FC236}">
                  <a16:creationId xmlns="" xmlns:a16="http://schemas.microsoft.com/office/drawing/2014/main" id="{1E03A10B-40C2-429B-A1A2-7E760590AD8F}"/>
                </a:ext>
              </a:extLst>
            </p:cNvPr>
            <p:cNvSpPr/>
            <p:nvPr/>
          </p:nvSpPr>
          <p:spPr>
            <a:xfrm>
              <a:off x="807418" y="2221145"/>
              <a:ext cx="1072069" cy="440478"/>
            </a:xfrm>
            <a:prstGeom prst="chevron">
              <a:avLst>
                <a:gd name="adj" fmla="val 6169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71C13F8-8C78-4F88-AB23-F329C1824EF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91743" y="2772320"/>
              <a:ext cx="1074333" cy="214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12450525-F18B-445F-875C-0B03102F8B0B}"/>
                </a:ext>
              </a:extLst>
            </p:cNvPr>
            <p:cNvGrpSpPr/>
            <p:nvPr/>
          </p:nvGrpSpPr>
          <p:grpSpPr>
            <a:xfrm>
              <a:off x="876703" y="3445328"/>
              <a:ext cx="783073" cy="955149"/>
              <a:chOff x="7931851" y="2464731"/>
              <a:chExt cx="1002842" cy="1223210"/>
            </a:xfrm>
            <a:solidFill>
              <a:schemeClr val="tx1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="" xmlns:a16="http://schemas.microsoft.com/office/drawing/2014/main" id="{39995895-1847-4C0E-9F81-993F681B5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="" xmlns:a16="http://schemas.microsoft.com/office/drawing/2014/main" id="{A1F4D50F-482B-420C-A2C1-E498EB237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="" xmlns:a16="http://schemas.microsoft.com/office/drawing/2014/main" id="{ACBC37C6-6E77-488B-9DFE-72B2AC54B8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="" xmlns:a16="http://schemas.microsoft.com/office/drawing/2014/main" id="{D3A6035D-76D2-4F03-9254-E66D302FF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9">
                <a:extLst>
                  <a:ext uri="{FF2B5EF4-FFF2-40B4-BE49-F238E27FC236}">
                    <a16:creationId xmlns="" xmlns:a16="http://schemas.microsoft.com/office/drawing/2014/main" id="{A87D33A6-238B-418D-AAD9-A172DF9F5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>
                <a:extLst>
                  <a:ext uri="{FF2B5EF4-FFF2-40B4-BE49-F238E27FC236}">
                    <a16:creationId xmlns="" xmlns:a16="http://schemas.microsoft.com/office/drawing/2014/main" id="{8B10EBDF-4104-4461-8020-FAE692BEF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>
                <a:extLst>
                  <a:ext uri="{FF2B5EF4-FFF2-40B4-BE49-F238E27FC236}">
                    <a16:creationId xmlns="" xmlns:a16="http://schemas.microsoft.com/office/drawing/2014/main" id="{B5FF8AC1-F832-436D-ABAA-666A6EC07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>
                <a:extLst>
                  <a:ext uri="{FF2B5EF4-FFF2-40B4-BE49-F238E27FC236}">
                    <a16:creationId xmlns="" xmlns:a16="http://schemas.microsoft.com/office/drawing/2014/main" id="{1500C415-B335-4062-9E92-C8DC4A09E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>
                <a:extLst>
                  <a:ext uri="{FF2B5EF4-FFF2-40B4-BE49-F238E27FC236}">
                    <a16:creationId xmlns="" xmlns:a16="http://schemas.microsoft.com/office/drawing/2014/main" id="{2EBFA7F6-F8C4-4673-9A7E-8BABF1EDD1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="" xmlns:a16="http://schemas.microsoft.com/office/drawing/2014/main" id="{AA4B621A-F767-4F38-B62C-BD46A32D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15">
                <a:extLst>
                  <a:ext uri="{FF2B5EF4-FFF2-40B4-BE49-F238E27FC236}">
                    <a16:creationId xmlns="" xmlns:a16="http://schemas.microsoft.com/office/drawing/2014/main" id="{87671456-4A3B-4E30-AC99-193D321FCF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B3D79B3F-2E86-43C5-A9CD-692659128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7">
                <a:extLst>
                  <a:ext uri="{FF2B5EF4-FFF2-40B4-BE49-F238E27FC236}">
                    <a16:creationId xmlns="" xmlns:a16="http://schemas.microsoft.com/office/drawing/2014/main" id="{6B0837FD-BCC3-449B-AF32-FC517E964F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8">
                <a:extLst>
                  <a:ext uri="{FF2B5EF4-FFF2-40B4-BE49-F238E27FC236}">
                    <a16:creationId xmlns="" xmlns:a16="http://schemas.microsoft.com/office/drawing/2014/main" id="{6677223A-2AE1-4A8F-8204-15AB7F8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7105514" y="3077398"/>
            <a:ext cx="1416565" cy="2926538"/>
            <a:chOff x="7105514" y="3077398"/>
            <a:chExt cx="1416565" cy="2926538"/>
          </a:xfrm>
        </p:grpSpPr>
        <p:sp>
          <p:nvSpPr>
            <p:cNvPr id="5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7295280" y="3077398"/>
              <a:ext cx="1205649" cy="4241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7284862" y="4022084"/>
              <a:ext cx="1045126" cy="12744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2"/>
            <p:cNvGrpSpPr/>
            <p:nvPr/>
          </p:nvGrpSpPr>
          <p:grpSpPr>
            <a:xfrm>
              <a:off x="7105514" y="4565938"/>
              <a:ext cx="1416565" cy="1437998"/>
              <a:chOff x="5884001" y="5005879"/>
              <a:chExt cx="1416565" cy="1437998"/>
            </a:xfrm>
          </p:grpSpPr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B2C64199-8920-4B40-9E97-B69DDABC62D8}"/>
                  </a:ext>
                </a:extLst>
              </p:cNvPr>
              <p:cNvSpPr/>
              <p:nvPr/>
            </p:nvSpPr>
            <p:spPr>
              <a:xfrm>
                <a:off x="5884001" y="5005879"/>
                <a:ext cx="1416565" cy="1437998"/>
              </a:xfrm>
              <a:prstGeom prst="ellipse">
                <a:avLst/>
              </a:prstGeom>
              <a:solidFill>
                <a:schemeClr val="accent4">
                  <a:alpha val="1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="" xmlns:a16="http://schemas.microsoft.com/office/drawing/2014/main" id="{284DC9F7-878D-459F-9009-FF1B2A351836}"/>
                  </a:ext>
                </a:extLst>
              </p:cNvPr>
              <p:cNvGrpSpPr/>
              <p:nvPr/>
            </p:nvGrpSpPr>
            <p:grpSpPr>
              <a:xfrm>
                <a:off x="6101188" y="5206244"/>
                <a:ext cx="982192" cy="1089641"/>
                <a:chOff x="5995988" y="2712903"/>
                <a:chExt cx="2457450" cy="2587625"/>
              </a:xfrm>
              <a:solidFill>
                <a:schemeClr val="tx1"/>
              </a:solidFill>
            </p:grpSpPr>
            <p:sp>
              <p:nvSpPr>
                <p:cNvPr id="74" name="Freeform 6">
                  <a:extLst>
                    <a:ext uri="{FF2B5EF4-FFF2-40B4-BE49-F238E27FC236}">
                      <a16:creationId xmlns="" xmlns:a16="http://schemas.microsoft.com/office/drawing/2014/main" id="{A78552DB-01E0-4278-B190-554834645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988" y="2712903"/>
                  <a:ext cx="2457450" cy="2587625"/>
                </a:xfrm>
                <a:custGeom>
                  <a:avLst/>
                  <a:gdLst>
                    <a:gd name="T0" fmla="*/ 707 w 771"/>
                    <a:gd name="T1" fmla="*/ 219 h 812"/>
                    <a:gd name="T2" fmla="*/ 760 w 771"/>
                    <a:gd name="T3" fmla="*/ 369 h 812"/>
                    <a:gd name="T4" fmla="*/ 685 w 771"/>
                    <a:gd name="T5" fmla="*/ 634 h 812"/>
                    <a:gd name="T6" fmla="*/ 197 w 771"/>
                    <a:gd name="T7" fmla="*/ 707 h 812"/>
                    <a:gd name="T8" fmla="*/ 97 w 771"/>
                    <a:gd name="T9" fmla="*/ 220 h 812"/>
                    <a:gd name="T10" fmla="*/ 594 w 771"/>
                    <a:gd name="T11" fmla="*/ 106 h 812"/>
                    <a:gd name="T12" fmla="*/ 552 w 771"/>
                    <a:gd name="T13" fmla="*/ 147 h 812"/>
                    <a:gd name="T14" fmla="*/ 509 w 771"/>
                    <a:gd name="T15" fmla="*/ 128 h 812"/>
                    <a:gd name="T16" fmla="*/ 454 w 771"/>
                    <a:gd name="T17" fmla="*/ 113 h 812"/>
                    <a:gd name="T18" fmla="*/ 372 w 771"/>
                    <a:gd name="T19" fmla="*/ 110 h 812"/>
                    <a:gd name="T20" fmla="*/ 241 w 771"/>
                    <a:gd name="T21" fmla="*/ 155 h 812"/>
                    <a:gd name="T22" fmla="*/ 147 w 771"/>
                    <a:gd name="T23" fmla="*/ 249 h 812"/>
                    <a:gd name="T24" fmla="*/ 115 w 771"/>
                    <a:gd name="T25" fmla="*/ 317 h 812"/>
                    <a:gd name="T26" fmla="*/ 103 w 771"/>
                    <a:gd name="T27" fmla="*/ 366 h 812"/>
                    <a:gd name="T28" fmla="*/ 102 w 771"/>
                    <a:gd name="T29" fmla="*/ 450 h 812"/>
                    <a:gd name="T30" fmla="*/ 124 w 771"/>
                    <a:gd name="T31" fmla="*/ 528 h 812"/>
                    <a:gd name="T32" fmla="*/ 209 w 771"/>
                    <a:gd name="T33" fmla="*/ 643 h 812"/>
                    <a:gd name="T34" fmla="*/ 295 w 771"/>
                    <a:gd name="T35" fmla="*/ 694 h 812"/>
                    <a:gd name="T36" fmla="*/ 357 w 771"/>
                    <a:gd name="T37" fmla="*/ 710 h 812"/>
                    <a:gd name="T38" fmla="*/ 439 w 771"/>
                    <a:gd name="T39" fmla="*/ 711 h 812"/>
                    <a:gd name="T40" fmla="*/ 512 w 771"/>
                    <a:gd name="T41" fmla="*/ 693 h 812"/>
                    <a:gd name="T42" fmla="*/ 585 w 771"/>
                    <a:gd name="T43" fmla="*/ 652 h 812"/>
                    <a:gd name="T44" fmla="*/ 644 w 771"/>
                    <a:gd name="T45" fmla="*/ 592 h 812"/>
                    <a:gd name="T46" fmla="*/ 677 w 771"/>
                    <a:gd name="T47" fmla="*/ 536 h 812"/>
                    <a:gd name="T48" fmla="*/ 696 w 771"/>
                    <a:gd name="T49" fmla="*/ 482 h 812"/>
                    <a:gd name="T50" fmla="*/ 704 w 771"/>
                    <a:gd name="T51" fmla="*/ 432 h 812"/>
                    <a:gd name="T52" fmla="*/ 702 w 771"/>
                    <a:gd name="T53" fmla="*/ 374 h 812"/>
                    <a:gd name="T54" fmla="*/ 695 w 771"/>
                    <a:gd name="T55" fmla="*/ 334 h 812"/>
                    <a:gd name="T56" fmla="*/ 666 w 771"/>
                    <a:gd name="T57" fmla="*/ 264 h 812"/>
                    <a:gd name="T58" fmla="*/ 667 w 771"/>
                    <a:gd name="T59" fmla="*/ 258 h 812"/>
                    <a:gd name="T60" fmla="*/ 703 w 771"/>
                    <a:gd name="T61" fmla="*/ 222 h 812"/>
                    <a:gd name="T62" fmla="*/ 707 w 771"/>
                    <a:gd name="T63" fmla="*/ 219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71" h="812">
                      <a:moveTo>
                        <a:pt x="707" y="219"/>
                      </a:moveTo>
                      <a:cubicBezTo>
                        <a:pt x="736" y="265"/>
                        <a:pt x="754" y="315"/>
                        <a:pt x="760" y="369"/>
                      </a:cubicBezTo>
                      <a:cubicBezTo>
                        <a:pt x="771" y="467"/>
                        <a:pt x="746" y="557"/>
                        <a:pt x="685" y="634"/>
                      </a:cubicBezTo>
                      <a:cubicBezTo>
                        <a:pt x="561" y="789"/>
                        <a:pt x="347" y="812"/>
                        <a:pt x="197" y="707"/>
                      </a:cubicBezTo>
                      <a:cubicBezTo>
                        <a:pt x="31" y="591"/>
                        <a:pt x="0" y="374"/>
                        <a:pt x="97" y="220"/>
                      </a:cubicBezTo>
                      <a:cubicBezTo>
                        <a:pt x="203" y="52"/>
                        <a:pt x="424" y="0"/>
                        <a:pt x="594" y="106"/>
                      </a:cubicBezTo>
                      <a:cubicBezTo>
                        <a:pt x="580" y="120"/>
                        <a:pt x="566" y="134"/>
                        <a:pt x="552" y="147"/>
                      </a:cubicBezTo>
                      <a:cubicBezTo>
                        <a:pt x="538" y="141"/>
                        <a:pt x="523" y="134"/>
                        <a:pt x="509" y="128"/>
                      </a:cubicBezTo>
                      <a:cubicBezTo>
                        <a:pt x="491" y="121"/>
                        <a:pt x="473" y="116"/>
                        <a:pt x="454" y="113"/>
                      </a:cubicBezTo>
                      <a:cubicBezTo>
                        <a:pt x="427" y="108"/>
                        <a:pt x="399" y="107"/>
                        <a:pt x="372" y="110"/>
                      </a:cubicBezTo>
                      <a:cubicBezTo>
                        <a:pt x="325" y="115"/>
                        <a:pt x="281" y="130"/>
                        <a:pt x="241" y="155"/>
                      </a:cubicBezTo>
                      <a:cubicBezTo>
                        <a:pt x="203" y="179"/>
                        <a:pt x="171" y="211"/>
                        <a:pt x="147" y="249"/>
                      </a:cubicBezTo>
                      <a:cubicBezTo>
                        <a:pt x="134" y="270"/>
                        <a:pt x="123" y="293"/>
                        <a:pt x="115" y="317"/>
                      </a:cubicBezTo>
                      <a:cubicBezTo>
                        <a:pt x="110" y="333"/>
                        <a:pt x="106" y="350"/>
                        <a:pt x="103" y="366"/>
                      </a:cubicBezTo>
                      <a:cubicBezTo>
                        <a:pt x="99" y="394"/>
                        <a:pt x="99" y="422"/>
                        <a:pt x="102" y="450"/>
                      </a:cubicBezTo>
                      <a:cubicBezTo>
                        <a:pt x="105" y="477"/>
                        <a:pt x="113" y="503"/>
                        <a:pt x="124" y="528"/>
                      </a:cubicBezTo>
                      <a:cubicBezTo>
                        <a:pt x="143" y="574"/>
                        <a:pt x="171" y="612"/>
                        <a:pt x="209" y="643"/>
                      </a:cubicBezTo>
                      <a:cubicBezTo>
                        <a:pt x="235" y="665"/>
                        <a:pt x="263" y="682"/>
                        <a:pt x="295" y="694"/>
                      </a:cubicBezTo>
                      <a:cubicBezTo>
                        <a:pt x="315" y="701"/>
                        <a:pt x="336" y="707"/>
                        <a:pt x="357" y="710"/>
                      </a:cubicBezTo>
                      <a:cubicBezTo>
                        <a:pt x="384" y="714"/>
                        <a:pt x="412" y="715"/>
                        <a:pt x="439" y="711"/>
                      </a:cubicBezTo>
                      <a:cubicBezTo>
                        <a:pt x="464" y="708"/>
                        <a:pt x="488" y="702"/>
                        <a:pt x="512" y="693"/>
                      </a:cubicBezTo>
                      <a:cubicBezTo>
                        <a:pt x="538" y="683"/>
                        <a:pt x="563" y="669"/>
                        <a:pt x="585" y="652"/>
                      </a:cubicBezTo>
                      <a:cubicBezTo>
                        <a:pt x="607" y="635"/>
                        <a:pt x="627" y="615"/>
                        <a:pt x="644" y="592"/>
                      </a:cubicBezTo>
                      <a:cubicBezTo>
                        <a:pt x="657" y="575"/>
                        <a:pt x="668" y="556"/>
                        <a:pt x="677" y="536"/>
                      </a:cubicBezTo>
                      <a:cubicBezTo>
                        <a:pt x="686" y="519"/>
                        <a:pt x="692" y="501"/>
                        <a:pt x="696" y="482"/>
                      </a:cubicBezTo>
                      <a:cubicBezTo>
                        <a:pt x="700" y="465"/>
                        <a:pt x="703" y="449"/>
                        <a:pt x="704" y="432"/>
                      </a:cubicBezTo>
                      <a:cubicBezTo>
                        <a:pt x="704" y="413"/>
                        <a:pt x="704" y="393"/>
                        <a:pt x="702" y="374"/>
                      </a:cubicBezTo>
                      <a:cubicBezTo>
                        <a:pt x="701" y="361"/>
                        <a:pt x="698" y="347"/>
                        <a:pt x="695" y="334"/>
                      </a:cubicBezTo>
                      <a:cubicBezTo>
                        <a:pt x="689" y="310"/>
                        <a:pt x="679" y="286"/>
                        <a:pt x="666" y="264"/>
                      </a:cubicBezTo>
                      <a:cubicBezTo>
                        <a:pt x="665" y="262"/>
                        <a:pt x="665" y="260"/>
                        <a:pt x="667" y="258"/>
                      </a:cubicBezTo>
                      <a:cubicBezTo>
                        <a:pt x="680" y="246"/>
                        <a:pt x="691" y="234"/>
                        <a:pt x="703" y="222"/>
                      </a:cubicBezTo>
                      <a:cubicBezTo>
                        <a:pt x="704" y="221"/>
                        <a:pt x="705" y="220"/>
                        <a:pt x="707" y="2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7">
                  <a:extLst>
                    <a:ext uri="{FF2B5EF4-FFF2-40B4-BE49-F238E27FC236}">
                      <a16:creationId xmlns="" xmlns:a16="http://schemas.microsoft.com/office/drawing/2014/main" id="{0577D370-8EE0-4357-8A45-39AA6F30C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5101" y="3270116"/>
                  <a:ext cx="1450975" cy="1435100"/>
                </a:xfrm>
                <a:custGeom>
                  <a:avLst/>
                  <a:gdLst>
                    <a:gd name="T0" fmla="*/ 350 w 455"/>
                    <a:gd name="T1" fmla="*/ 54 h 450"/>
                    <a:gd name="T2" fmla="*/ 311 w 455"/>
                    <a:gd name="T3" fmla="*/ 93 h 450"/>
                    <a:gd name="T4" fmla="*/ 305 w 455"/>
                    <a:gd name="T5" fmla="*/ 94 h 450"/>
                    <a:gd name="T6" fmla="*/ 262 w 455"/>
                    <a:gd name="T7" fmla="*/ 81 h 450"/>
                    <a:gd name="T8" fmla="*/ 210 w 455"/>
                    <a:gd name="T9" fmla="*/ 82 h 450"/>
                    <a:gd name="T10" fmla="*/ 148 w 455"/>
                    <a:gd name="T11" fmla="*/ 109 h 450"/>
                    <a:gd name="T12" fmla="*/ 103 w 455"/>
                    <a:gd name="T13" fmla="*/ 160 h 450"/>
                    <a:gd name="T14" fmla="*/ 84 w 455"/>
                    <a:gd name="T15" fmla="*/ 216 h 450"/>
                    <a:gd name="T16" fmla="*/ 90 w 455"/>
                    <a:gd name="T17" fmla="*/ 283 h 450"/>
                    <a:gd name="T18" fmla="*/ 154 w 455"/>
                    <a:gd name="T19" fmla="*/ 367 h 450"/>
                    <a:gd name="T20" fmla="*/ 225 w 455"/>
                    <a:gd name="T21" fmla="*/ 392 h 450"/>
                    <a:gd name="T22" fmla="*/ 302 w 455"/>
                    <a:gd name="T23" fmla="*/ 379 h 450"/>
                    <a:gd name="T24" fmla="*/ 364 w 455"/>
                    <a:gd name="T25" fmla="*/ 330 h 450"/>
                    <a:gd name="T26" fmla="*/ 391 w 455"/>
                    <a:gd name="T27" fmla="*/ 273 h 450"/>
                    <a:gd name="T28" fmla="*/ 395 w 455"/>
                    <a:gd name="T29" fmla="*/ 223 h 450"/>
                    <a:gd name="T30" fmla="*/ 380 w 455"/>
                    <a:gd name="T31" fmla="*/ 167 h 450"/>
                    <a:gd name="T32" fmla="*/ 422 w 455"/>
                    <a:gd name="T33" fmla="*/ 125 h 450"/>
                    <a:gd name="T34" fmla="*/ 453 w 455"/>
                    <a:gd name="T35" fmla="*/ 242 h 450"/>
                    <a:gd name="T36" fmla="*/ 418 w 455"/>
                    <a:gd name="T37" fmla="*/ 354 h 450"/>
                    <a:gd name="T38" fmla="*/ 235 w 455"/>
                    <a:gd name="T39" fmla="*/ 450 h 450"/>
                    <a:gd name="T40" fmla="*/ 85 w 455"/>
                    <a:gd name="T41" fmla="*/ 385 h 450"/>
                    <a:gd name="T42" fmla="*/ 95 w 455"/>
                    <a:gd name="T43" fmla="*/ 78 h 450"/>
                    <a:gd name="T44" fmla="*/ 350 w 455"/>
                    <a:gd name="T45" fmla="*/ 54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5" h="450">
                      <a:moveTo>
                        <a:pt x="350" y="54"/>
                      </a:moveTo>
                      <a:cubicBezTo>
                        <a:pt x="337" y="67"/>
                        <a:pt x="324" y="80"/>
                        <a:pt x="311" y="93"/>
                      </a:cubicBezTo>
                      <a:cubicBezTo>
                        <a:pt x="310" y="94"/>
                        <a:pt x="307" y="95"/>
                        <a:pt x="305" y="94"/>
                      </a:cubicBezTo>
                      <a:cubicBezTo>
                        <a:pt x="292" y="87"/>
                        <a:pt x="277" y="83"/>
                        <a:pt x="262" y="81"/>
                      </a:cubicBezTo>
                      <a:cubicBezTo>
                        <a:pt x="244" y="79"/>
                        <a:pt x="227" y="79"/>
                        <a:pt x="210" y="82"/>
                      </a:cubicBezTo>
                      <a:cubicBezTo>
                        <a:pt x="187" y="87"/>
                        <a:pt x="166" y="96"/>
                        <a:pt x="148" y="109"/>
                      </a:cubicBezTo>
                      <a:cubicBezTo>
                        <a:pt x="129" y="123"/>
                        <a:pt x="114" y="140"/>
                        <a:pt x="103" y="160"/>
                      </a:cubicBezTo>
                      <a:cubicBezTo>
                        <a:pt x="93" y="178"/>
                        <a:pt x="87" y="196"/>
                        <a:pt x="84" y="216"/>
                      </a:cubicBezTo>
                      <a:cubicBezTo>
                        <a:pt x="81" y="239"/>
                        <a:pt x="83" y="261"/>
                        <a:pt x="90" y="283"/>
                      </a:cubicBezTo>
                      <a:cubicBezTo>
                        <a:pt x="101" y="319"/>
                        <a:pt x="123" y="347"/>
                        <a:pt x="154" y="367"/>
                      </a:cubicBezTo>
                      <a:cubicBezTo>
                        <a:pt x="176" y="381"/>
                        <a:pt x="199" y="389"/>
                        <a:pt x="225" y="392"/>
                      </a:cubicBezTo>
                      <a:cubicBezTo>
                        <a:pt x="252" y="394"/>
                        <a:pt x="277" y="390"/>
                        <a:pt x="302" y="379"/>
                      </a:cubicBezTo>
                      <a:cubicBezTo>
                        <a:pt x="327" y="368"/>
                        <a:pt x="348" y="352"/>
                        <a:pt x="364" y="330"/>
                      </a:cubicBezTo>
                      <a:cubicBezTo>
                        <a:pt x="377" y="313"/>
                        <a:pt x="386" y="294"/>
                        <a:pt x="391" y="273"/>
                      </a:cubicBezTo>
                      <a:cubicBezTo>
                        <a:pt x="395" y="256"/>
                        <a:pt x="397" y="240"/>
                        <a:pt x="395" y="223"/>
                      </a:cubicBezTo>
                      <a:cubicBezTo>
                        <a:pt x="394" y="204"/>
                        <a:pt x="389" y="185"/>
                        <a:pt x="380" y="167"/>
                      </a:cubicBezTo>
                      <a:cubicBezTo>
                        <a:pt x="394" y="153"/>
                        <a:pt x="408" y="139"/>
                        <a:pt x="422" y="125"/>
                      </a:cubicBezTo>
                      <a:cubicBezTo>
                        <a:pt x="444" y="161"/>
                        <a:pt x="455" y="200"/>
                        <a:pt x="453" y="242"/>
                      </a:cubicBezTo>
                      <a:cubicBezTo>
                        <a:pt x="452" y="283"/>
                        <a:pt x="441" y="320"/>
                        <a:pt x="418" y="354"/>
                      </a:cubicBezTo>
                      <a:cubicBezTo>
                        <a:pt x="374" y="418"/>
                        <a:pt x="312" y="450"/>
                        <a:pt x="235" y="450"/>
                      </a:cubicBezTo>
                      <a:cubicBezTo>
                        <a:pt x="176" y="450"/>
                        <a:pt x="125" y="427"/>
                        <a:pt x="85" y="385"/>
                      </a:cubicBezTo>
                      <a:cubicBezTo>
                        <a:pt x="0" y="295"/>
                        <a:pt x="6" y="160"/>
                        <a:pt x="95" y="78"/>
                      </a:cubicBezTo>
                      <a:cubicBezTo>
                        <a:pt x="179" y="0"/>
                        <a:pt x="293" y="14"/>
                        <a:pt x="35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">
                  <a:extLst>
                    <a:ext uri="{FF2B5EF4-FFF2-40B4-BE49-F238E27FC236}">
                      <a16:creationId xmlns="" xmlns:a16="http://schemas.microsoft.com/office/drawing/2014/main" id="{A0518375-BB45-4633-A8F9-A1A7DE3B7C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0562" y="2874828"/>
                  <a:ext cx="1381125" cy="1384299"/>
                </a:xfrm>
                <a:custGeom>
                  <a:avLst/>
                  <a:gdLst>
                    <a:gd name="T0" fmla="*/ 363 w 433"/>
                    <a:gd name="T1" fmla="*/ 0 h 434"/>
                    <a:gd name="T2" fmla="*/ 363 w 433"/>
                    <a:gd name="T3" fmla="*/ 71 h 434"/>
                    <a:gd name="T4" fmla="*/ 432 w 433"/>
                    <a:gd name="T5" fmla="*/ 71 h 434"/>
                    <a:gd name="T6" fmla="*/ 433 w 433"/>
                    <a:gd name="T7" fmla="*/ 73 h 434"/>
                    <a:gd name="T8" fmla="*/ 408 w 433"/>
                    <a:gd name="T9" fmla="*/ 98 h 434"/>
                    <a:gd name="T10" fmla="*/ 303 w 433"/>
                    <a:gd name="T11" fmla="*/ 203 h 434"/>
                    <a:gd name="T12" fmla="*/ 292 w 433"/>
                    <a:gd name="T13" fmla="*/ 207 h 434"/>
                    <a:gd name="T14" fmla="*/ 262 w 433"/>
                    <a:gd name="T15" fmla="*/ 208 h 434"/>
                    <a:gd name="T16" fmla="*/ 255 w 433"/>
                    <a:gd name="T17" fmla="*/ 210 h 434"/>
                    <a:gd name="T18" fmla="*/ 176 w 433"/>
                    <a:gd name="T19" fmla="*/ 289 h 434"/>
                    <a:gd name="T20" fmla="*/ 141 w 433"/>
                    <a:gd name="T21" fmla="*/ 325 h 434"/>
                    <a:gd name="T22" fmla="*/ 140 w 433"/>
                    <a:gd name="T23" fmla="*/ 330 h 434"/>
                    <a:gd name="T24" fmla="*/ 146 w 433"/>
                    <a:gd name="T25" fmla="*/ 354 h 434"/>
                    <a:gd name="T26" fmla="*/ 121 w 433"/>
                    <a:gd name="T27" fmla="*/ 415 h 434"/>
                    <a:gd name="T28" fmla="*/ 67 w 433"/>
                    <a:gd name="T29" fmla="*/ 432 h 434"/>
                    <a:gd name="T30" fmla="*/ 12 w 433"/>
                    <a:gd name="T31" fmla="*/ 397 h 434"/>
                    <a:gd name="T32" fmla="*/ 4 w 433"/>
                    <a:gd name="T33" fmla="*/ 342 h 434"/>
                    <a:gd name="T34" fmla="*/ 46 w 433"/>
                    <a:gd name="T35" fmla="*/ 294 h 434"/>
                    <a:gd name="T36" fmla="*/ 105 w 433"/>
                    <a:gd name="T37" fmla="*/ 295 h 434"/>
                    <a:gd name="T38" fmla="*/ 110 w 433"/>
                    <a:gd name="T39" fmla="*/ 293 h 434"/>
                    <a:gd name="T40" fmla="*/ 191 w 433"/>
                    <a:gd name="T41" fmla="*/ 213 h 434"/>
                    <a:gd name="T42" fmla="*/ 223 w 433"/>
                    <a:gd name="T43" fmla="*/ 181 h 434"/>
                    <a:gd name="T44" fmla="*/ 227 w 433"/>
                    <a:gd name="T45" fmla="*/ 171 h 434"/>
                    <a:gd name="T46" fmla="*/ 227 w 433"/>
                    <a:gd name="T47" fmla="*/ 143 h 434"/>
                    <a:gd name="T48" fmla="*/ 231 w 433"/>
                    <a:gd name="T49" fmla="*/ 131 h 434"/>
                    <a:gd name="T50" fmla="*/ 360 w 433"/>
                    <a:gd name="T51" fmla="*/ 3 h 434"/>
                    <a:gd name="T52" fmla="*/ 363 w 433"/>
                    <a:gd name="T53" fmla="*/ 0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433" h="434">
                      <a:moveTo>
                        <a:pt x="363" y="0"/>
                      </a:moveTo>
                      <a:cubicBezTo>
                        <a:pt x="363" y="24"/>
                        <a:pt x="363" y="47"/>
                        <a:pt x="363" y="71"/>
                      </a:cubicBezTo>
                      <a:cubicBezTo>
                        <a:pt x="386" y="71"/>
                        <a:pt x="409" y="71"/>
                        <a:pt x="432" y="71"/>
                      </a:cubicBezTo>
                      <a:cubicBezTo>
                        <a:pt x="432" y="72"/>
                        <a:pt x="432" y="73"/>
                        <a:pt x="433" y="73"/>
                      </a:cubicBezTo>
                      <a:cubicBezTo>
                        <a:pt x="424" y="81"/>
                        <a:pt x="416" y="90"/>
                        <a:pt x="408" y="98"/>
                      </a:cubicBezTo>
                      <a:cubicBezTo>
                        <a:pt x="373" y="133"/>
                        <a:pt x="338" y="168"/>
                        <a:pt x="303" y="203"/>
                      </a:cubicBezTo>
                      <a:cubicBezTo>
                        <a:pt x="300" y="206"/>
                        <a:pt x="297" y="208"/>
                        <a:pt x="292" y="207"/>
                      </a:cubicBezTo>
                      <a:cubicBezTo>
                        <a:pt x="282" y="207"/>
                        <a:pt x="272" y="207"/>
                        <a:pt x="262" y="208"/>
                      </a:cubicBezTo>
                      <a:cubicBezTo>
                        <a:pt x="260" y="208"/>
                        <a:pt x="256" y="209"/>
                        <a:pt x="255" y="210"/>
                      </a:cubicBezTo>
                      <a:cubicBezTo>
                        <a:pt x="228" y="237"/>
                        <a:pt x="202" y="263"/>
                        <a:pt x="176" y="289"/>
                      </a:cubicBezTo>
                      <a:cubicBezTo>
                        <a:pt x="164" y="301"/>
                        <a:pt x="152" y="313"/>
                        <a:pt x="141" y="325"/>
                      </a:cubicBezTo>
                      <a:cubicBezTo>
                        <a:pt x="140" y="326"/>
                        <a:pt x="139" y="328"/>
                        <a:pt x="140" y="330"/>
                      </a:cubicBezTo>
                      <a:cubicBezTo>
                        <a:pt x="143" y="338"/>
                        <a:pt x="145" y="346"/>
                        <a:pt x="146" y="354"/>
                      </a:cubicBezTo>
                      <a:cubicBezTo>
                        <a:pt x="148" y="379"/>
                        <a:pt x="139" y="399"/>
                        <a:pt x="121" y="415"/>
                      </a:cubicBezTo>
                      <a:cubicBezTo>
                        <a:pt x="105" y="428"/>
                        <a:pt x="87" y="434"/>
                        <a:pt x="67" y="432"/>
                      </a:cubicBezTo>
                      <a:cubicBezTo>
                        <a:pt x="43" y="429"/>
                        <a:pt x="25" y="417"/>
                        <a:pt x="12" y="397"/>
                      </a:cubicBezTo>
                      <a:cubicBezTo>
                        <a:pt x="2" y="380"/>
                        <a:pt x="0" y="361"/>
                        <a:pt x="4" y="342"/>
                      </a:cubicBezTo>
                      <a:cubicBezTo>
                        <a:pt x="10" y="320"/>
                        <a:pt x="24" y="303"/>
                        <a:pt x="46" y="294"/>
                      </a:cubicBezTo>
                      <a:cubicBezTo>
                        <a:pt x="66" y="285"/>
                        <a:pt x="86" y="286"/>
                        <a:pt x="105" y="295"/>
                      </a:cubicBezTo>
                      <a:cubicBezTo>
                        <a:pt x="107" y="295"/>
                        <a:pt x="109" y="294"/>
                        <a:pt x="110" y="293"/>
                      </a:cubicBezTo>
                      <a:cubicBezTo>
                        <a:pt x="137" y="267"/>
                        <a:pt x="164" y="240"/>
                        <a:pt x="191" y="213"/>
                      </a:cubicBezTo>
                      <a:cubicBezTo>
                        <a:pt x="202" y="202"/>
                        <a:pt x="212" y="191"/>
                        <a:pt x="223" y="181"/>
                      </a:cubicBezTo>
                      <a:cubicBezTo>
                        <a:pt x="226" y="178"/>
                        <a:pt x="227" y="175"/>
                        <a:pt x="227" y="171"/>
                      </a:cubicBezTo>
                      <a:cubicBezTo>
                        <a:pt x="227" y="162"/>
                        <a:pt x="227" y="152"/>
                        <a:pt x="227" y="143"/>
                      </a:cubicBezTo>
                      <a:cubicBezTo>
                        <a:pt x="226" y="138"/>
                        <a:pt x="228" y="135"/>
                        <a:pt x="231" y="131"/>
                      </a:cubicBezTo>
                      <a:cubicBezTo>
                        <a:pt x="274" y="88"/>
                        <a:pt x="317" y="45"/>
                        <a:pt x="360" y="3"/>
                      </a:cubicBezTo>
                      <a:cubicBezTo>
                        <a:pt x="361" y="2"/>
                        <a:pt x="362" y="1"/>
                        <a:pt x="36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6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9237128" y="1707516"/>
            <a:ext cx="2686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800" b="1" dirty="0" smtClean="0"/>
              <a:t>Discussion</a:t>
            </a:r>
            <a:endParaRPr lang="en-GB" sz="2800" b="1" dirty="0"/>
          </a:p>
        </p:txBody>
      </p:sp>
      <p:sp>
        <p:nvSpPr>
          <p:cNvPr id="72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6792607" y="2106054"/>
            <a:ext cx="1889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IMPORTANCE OF RELATIONSHIP</a:t>
            </a:r>
            <a:endParaRPr lang="en-GB" sz="2000" b="1" dirty="0"/>
          </a:p>
        </p:txBody>
      </p:sp>
      <p:sp>
        <p:nvSpPr>
          <p:cNvPr id="133" name="TextBox 61">
            <a:extLst>
              <a:ext uri="{FF2B5EF4-FFF2-40B4-BE49-F238E27FC236}">
                <a16:creationId xmlns="" xmlns:a16="http://schemas.microsoft.com/office/drawing/2014/main" id="{AE0EDF60-B7B6-446A-BFBE-50F51548C125}"/>
              </a:ext>
            </a:extLst>
          </p:cNvPr>
          <p:cNvSpPr txBox="1"/>
          <p:nvPr/>
        </p:nvSpPr>
        <p:spPr>
          <a:xfrm>
            <a:off x="3979749" y="1581956"/>
            <a:ext cx="2351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UNDERSTANDING CUSTOMER RELATIONSHIP</a:t>
            </a:r>
            <a:endParaRPr lang="en-GB" sz="2000" dirty="0"/>
          </a:p>
        </p:txBody>
      </p:sp>
      <p:sp>
        <p:nvSpPr>
          <p:cNvPr id="138" name="TextBox 64">
            <a:extLst>
              <a:ext uri="{FF2B5EF4-FFF2-40B4-BE49-F238E27FC236}">
                <a16:creationId xmlns="" xmlns:a16="http://schemas.microsoft.com/office/drawing/2014/main" id="{9A91FECF-13F7-4FB4-BB9A-AACD1B546596}"/>
              </a:ext>
            </a:extLst>
          </p:cNvPr>
          <p:cNvSpPr txBox="1"/>
          <p:nvPr/>
        </p:nvSpPr>
        <p:spPr>
          <a:xfrm>
            <a:off x="2172368" y="2857932"/>
            <a:ext cx="2339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400" b="1" dirty="0" smtClean="0"/>
              <a:t>WHAT IS RELATIONSHIP</a:t>
            </a:r>
            <a:endParaRPr lang="en-GB" sz="2400" b="1" dirty="0"/>
          </a:p>
        </p:txBody>
      </p: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507E1311-4A59-43BA-B34C-8A9BAD06B41D}"/>
              </a:ext>
            </a:extLst>
          </p:cNvPr>
          <p:cNvGrpSpPr/>
          <p:nvPr/>
        </p:nvGrpSpPr>
        <p:grpSpPr>
          <a:xfrm>
            <a:off x="4681912" y="3581902"/>
            <a:ext cx="725660" cy="704530"/>
            <a:chOff x="9208717" y="3744174"/>
            <a:chExt cx="419100" cy="419100"/>
          </a:xfrm>
        </p:grpSpPr>
        <p:sp>
          <p:nvSpPr>
            <p:cNvPr id="141" name="Oval 98">
              <a:extLst>
                <a:ext uri="{FF2B5EF4-FFF2-40B4-BE49-F238E27FC236}">
                  <a16:creationId xmlns="" xmlns:a16="http://schemas.microsoft.com/office/drawing/2014/main" id="{AA41A883-12F7-4F1A-8656-AEAA190E345A}"/>
                </a:ext>
              </a:extLst>
            </p:cNvPr>
            <p:cNvSpPr/>
            <p:nvPr/>
          </p:nvSpPr>
          <p:spPr>
            <a:xfrm>
              <a:off x="9208717" y="3744174"/>
              <a:ext cx="419100" cy="419100"/>
            </a:xfrm>
            <a:prstGeom prst="ellipse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D3C4C92C-C423-43B5-A527-23F3B7F82BE2}"/>
                </a:ext>
              </a:extLst>
            </p:cNvPr>
            <p:cNvSpPr/>
            <p:nvPr/>
          </p:nvSpPr>
          <p:spPr>
            <a:xfrm>
              <a:off x="9377991" y="3803009"/>
              <a:ext cx="45719" cy="206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8F75D2C-72B6-47B9-A082-59108D0DC8E3}"/>
                </a:ext>
              </a:extLst>
            </p:cNvPr>
            <p:cNvSpPr/>
            <p:nvPr/>
          </p:nvSpPr>
          <p:spPr>
            <a:xfrm rot="5400000">
              <a:off x="9431307" y="3910730"/>
              <a:ext cx="45719" cy="15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746391" y="3889294"/>
            <a:ext cx="1311164" cy="2581313"/>
            <a:chOff x="2746391" y="3889294"/>
            <a:chExt cx="1311164" cy="2581313"/>
          </a:xfrm>
        </p:grpSpPr>
        <p:pic>
          <p:nvPicPr>
            <p:cNvPr id="32770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9" name="Groupe 8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81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81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2772" name="AutoShape 4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4" name="AutoShape 6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6" name="AutoShape 8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8" name="AutoShape 10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80" name="AutoShape 12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9901904" y="2770176"/>
            <a:ext cx="1426618" cy="2158277"/>
            <a:chOff x="9999576" y="3747258"/>
            <a:chExt cx="1426618" cy="2158277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E77964E-82F3-486D-AC13-28DF1584DCB9}"/>
                </a:ext>
              </a:extLst>
            </p:cNvPr>
            <p:cNvSpPr/>
            <p:nvPr/>
          </p:nvSpPr>
          <p:spPr>
            <a:xfrm>
              <a:off x="9999576" y="4440807"/>
              <a:ext cx="1426618" cy="1464728"/>
            </a:xfrm>
            <a:prstGeom prst="ellipse">
              <a:avLst/>
            </a:prstGeom>
            <a:solidFill>
              <a:schemeClr val="accent6">
                <a:alpha val="1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5C0D21E-5FB2-45B7-9E65-6F790157750A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358" y="3747258"/>
              <a:ext cx="23496" cy="65321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782" name="Picture 14" descr="Résultat de recherche d'images pour &quot;حدود الدراسة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1558" y="4745326"/>
              <a:ext cx="876592" cy="992917"/>
            </a:xfrm>
            <a:prstGeom prst="rect">
              <a:avLst/>
            </a:prstGeom>
            <a:noFill/>
          </p:spPr>
        </p:pic>
      </p:grpSp>
      <p:grpSp>
        <p:nvGrpSpPr>
          <p:cNvPr id="16" name="Groupe 15"/>
          <p:cNvGrpSpPr/>
          <p:nvPr/>
        </p:nvGrpSpPr>
        <p:grpSpPr>
          <a:xfrm>
            <a:off x="4695805" y="2583705"/>
            <a:ext cx="1315616" cy="2511522"/>
            <a:chOff x="4319405" y="2198050"/>
            <a:chExt cx="1315616" cy="2511522"/>
          </a:xfrm>
        </p:grpSpPr>
        <p:sp>
          <p:nvSpPr>
            <p:cNvPr id="134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32784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106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2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27351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578"/>
            <a:ext cx="2847975" cy="752475"/>
          </a:xfrm>
          <a:prstGeom prst="rect">
            <a:avLst/>
          </a:prstGeom>
        </p:spPr>
      </p:pic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4704" y="1251112"/>
            <a:ext cx="10032644" cy="508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8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BENCHARIF\Desktop\2016-636149774277454376-745_thumb350x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323833"/>
            <a:ext cx="2606722" cy="4913194"/>
          </a:xfrm>
          <a:prstGeom prst="rect">
            <a:avLst/>
          </a:prstGeom>
          <a:noFill/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107" y="413379"/>
            <a:ext cx="9324304" cy="598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Importance of </a:t>
            </a:r>
            <a:r>
              <a:rPr lang="fr-FR" sz="36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elationship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 Sales Volume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Enhanced customer experience means an easy upselling and cross-selling of goods or services to satisfied customers. This ultimately increases sales volume.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Advertisement Cost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successful relationship marketing reduces the efforts on customer acquisition since it helps in retaining customers for long-term. Thus, decreasing the advertisement cost.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High-Profit Better Price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satisfied customer tends to bargain less for the prices and is ready to pay a fair price for the goods or services. This increases the profit margin of the seller.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Brand Image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happy customer will promote the product or service among their peers, relatives and the known ones. This word of mouth creates a strong brand image of the organization.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Customer acquisition is not everything; meeting the customer needs, creating value for the customers and making them buy again and again is essential. All this is possible through customer relationship marketing.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a Competitive Edge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loyal customer feels comfortable buying goods or services from one single store rather than shopping around at various places. This is an advantage for the organization over its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90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64430</TotalTime>
  <Words>224</Words>
  <Application>Microsoft Office PowerPoint</Application>
  <PresentationFormat>Grand écran</PresentationFormat>
  <Paragraphs>18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Noto Sans</vt:lpstr>
      <vt:lpstr>Times New Roman</vt:lpstr>
      <vt:lpstr>Office Theme</vt:lpstr>
      <vt:lpstr>Présentation PowerPoint</vt:lpstr>
      <vt:lpstr> CUSTOMER RELATIONSHIP MANAGEMENT   CRM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1318</cp:revision>
  <dcterms:created xsi:type="dcterms:W3CDTF">2017-12-05T16:25:52Z</dcterms:created>
  <dcterms:modified xsi:type="dcterms:W3CDTF">2023-03-19T21:26:50Z</dcterms:modified>
</cp:coreProperties>
</file>