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63" r:id="rId4"/>
    <p:sldId id="271" r:id="rId5"/>
    <p:sldId id="272" r:id="rId6"/>
    <p:sldId id="265" r:id="rId7"/>
    <p:sldId id="264" r:id="rId8"/>
    <p:sldId id="273" r:id="rId9"/>
    <p:sldId id="262" r:id="rId10"/>
    <p:sldId id="258" r:id="rId11"/>
    <p:sldId id="261" r:id="rId12"/>
    <p:sldId id="268" r:id="rId13"/>
    <p:sldId id="269"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E0B6DF-0E78-417E-9433-7849906B038E}" type="datetimeFigureOut">
              <a:rPr lang="fr-FR" smtClean="0"/>
              <a:pPr/>
              <a:t>25/02/2018</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342355-E8F5-403C-8721-9D42BD4DE656}"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6"/>
          <p:cNvSpPr>
            <a:spLocks noGrp="1" noChangeArrowheads="1"/>
          </p:cNvSpPr>
          <p:nvPr>
            <p:ph type="ftr" sz="quarter" idx="4"/>
          </p:nvPr>
        </p:nvSpPr>
        <p:spPr>
          <a:noFill/>
        </p:spPr>
        <p:txBody>
          <a:bodyPr/>
          <a:lstStyle/>
          <a:p>
            <a:r>
              <a:rPr lang="en-CA" smtClean="0"/>
              <a:t>© Tous droits réservés</a:t>
            </a:r>
          </a:p>
        </p:txBody>
      </p:sp>
      <p:sp>
        <p:nvSpPr>
          <p:cNvPr id="50179" name="Rectangle 7"/>
          <p:cNvSpPr>
            <a:spLocks noGrp="1" noChangeArrowheads="1"/>
          </p:cNvSpPr>
          <p:nvPr>
            <p:ph type="sldNum" sz="quarter" idx="5"/>
          </p:nvPr>
        </p:nvSpPr>
        <p:spPr>
          <a:noFill/>
        </p:spPr>
        <p:txBody>
          <a:bodyPr/>
          <a:lstStyle/>
          <a:p>
            <a:fld id="{B3B88606-B996-48D0-89B0-856890E4F9B1}" type="slidenum">
              <a:rPr lang="en-CA" smtClean="0"/>
              <a:pPr/>
              <a:t>13</a:t>
            </a:fld>
            <a:endParaRPr lang="en-CA" smtClean="0"/>
          </a:p>
        </p:txBody>
      </p:sp>
      <p:sp>
        <p:nvSpPr>
          <p:cNvPr id="50180" name="Rectangle 2"/>
          <p:cNvSpPr>
            <a:spLocks noGrp="1" noRot="1" noChangeAspect="1" noChangeArrowheads="1" noTextEdit="1"/>
          </p:cNvSpPr>
          <p:nvPr>
            <p:ph type="sldImg"/>
          </p:nvPr>
        </p:nvSpPr>
        <p:spPr>
          <a:ln/>
        </p:spPr>
      </p:sp>
      <p:sp>
        <p:nvSpPr>
          <p:cNvPr id="50181" name="Rectangle 3"/>
          <p:cNvSpPr>
            <a:spLocks noGrp="1" noChangeArrowheads="1"/>
          </p:cNvSpPr>
          <p:nvPr>
            <p:ph type="body" idx="1"/>
          </p:nvPr>
        </p:nvSpPr>
        <p:spPr>
          <a:noFill/>
          <a:ln/>
        </p:spPr>
        <p:txBody>
          <a:bodyPr/>
          <a:lstStyle/>
          <a:p>
            <a:endParaRPr lang="fr-CA" sz="1000"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smtClean="0"/>
              <a:t>Cliquez pour modifier le style du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fld id="{D577F2B3-0754-4364-9682-76D95A9495EC}" type="datetimeFigureOut">
              <a:rPr lang="fr-FR" smtClean="0"/>
              <a:pPr/>
              <a:t>25/02/2018</a:t>
            </a:fld>
            <a:endParaRPr lang="fr-FR"/>
          </a:p>
        </p:txBody>
      </p:sp>
      <p:sp>
        <p:nvSpPr>
          <p:cNvPr id="16" name="Espace réservé du numéro de diapositive 15"/>
          <p:cNvSpPr>
            <a:spLocks noGrp="1"/>
          </p:cNvSpPr>
          <p:nvPr>
            <p:ph type="sldNum" sz="quarter" idx="11"/>
          </p:nvPr>
        </p:nvSpPr>
        <p:spPr/>
        <p:txBody>
          <a:bodyPr/>
          <a:lstStyle/>
          <a:p>
            <a:fld id="{BE1818EE-B4A7-4934-B29D-AF32A85354BA}" type="slidenum">
              <a:rPr lang="fr-FR" smtClean="0"/>
              <a:pPr/>
              <a:t>‹N°›</a:t>
            </a:fld>
            <a:endParaRPr lang="fr-FR"/>
          </a:p>
        </p:txBody>
      </p:sp>
      <p:sp>
        <p:nvSpPr>
          <p:cNvPr id="17" name="Espace réservé du pied de page 16"/>
          <p:cNvSpPr>
            <a:spLocks noGrp="1"/>
          </p:cNvSpPr>
          <p:nvPr>
            <p:ph type="ftr" sz="quarter" idx="12"/>
          </p:nvPr>
        </p:nvSpPr>
        <p:spPr/>
        <p:txBody>
          <a:bodyPr/>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577F2B3-0754-4364-9682-76D95A9495EC}" type="datetimeFigureOut">
              <a:rPr lang="fr-FR" smtClean="0"/>
              <a:pPr/>
              <a:t>25/02/2018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E1818EE-B4A7-4934-B29D-AF32A85354B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577F2B3-0754-4364-9682-76D95A9495EC}" type="datetimeFigureOut">
              <a:rPr lang="fr-FR" smtClean="0"/>
              <a:pPr/>
              <a:t>25/02/2018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E1818EE-B4A7-4934-B29D-AF32A85354B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4" name="Espace réservé de la date 13"/>
          <p:cNvSpPr>
            <a:spLocks noGrp="1"/>
          </p:cNvSpPr>
          <p:nvPr>
            <p:ph type="dt" sz="half" idx="14"/>
          </p:nvPr>
        </p:nvSpPr>
        <p:spPr/>
        <p:txBody>
          <a:bodyPr/>
          <a:lstStyle/>
          <a:p>
            <a:fld id="{D577F2B3-0754-4364-9682-76D95A9495EC}" type="datetimeFigureOut">
              <a:rPr lang="fr-FR" smtClean="0"/>
              <a:pPr/>
              <a:t>25/02/2018</a:t>
            </a:fld>
            <a:endParaRPr lang="fr-FR"/>
          </a:p>
        </p:txBody>
      </p:sp>
      <p:sp>
        <p:nvSpPr>
          <p:cNvPr id="15" name="Espace réservé du numéro de diapositive 14"/>
          <p:cNvSpPr>
            <a:spLocks noGrp="1"/>
          </p:cNvSpPr>
          <p:nvPr>
            <p:ph type="sldNum" sz="quarter" idx="15"/>
          </p:nvPr>
        </p:nvSpPr>
        <p:spPr/>
        <p:txBody>
          <a:bodyPr/>
          <a:lstStyle>
            <a:lvl1pPr algn="ctr">
              <a:defRPr/>
            </a:lvl1pPr>
          </a:lstStyle>
          <a:p>
            <a:fld id="{BE1818EE-B4A7-4934-B29D-AF32A85354BA}" type="slidenum">
              <a:rPr lang="fr-FR" smtClean="0"/>
              <a:pPr/>
              <a:t>‹N°›</a:t>
            </a:fld>
            <a:endParaRPr lang="fr-FR"/>
          </a:p>
        </p:txBody>
      </p:sp>
      <p:sp>
        <p:nvSpPr>
          <p:cNvPr id="16" name="Espace réservé du pied de page 15"/>
          <p:cNvSpPr>
            <a:spLocks noGrp="1"/>
          </p:cNvSpPr>
          <p:nvPr>
            <p:ph type="ftr" sz="quarter" idx="16"/>
          </p:nvPr>
        </p:nvSpPr>
        <p:spPr/>
        <p:txBody>
          <a:bodyPr/>
          <a:lstStyle/>
          <a:p>
            <a:endParaRPr lang="fr-FR"/>
          </a:p>
        </p:txBody>
      </p:sp>
      <p:sp>
        <p:nvSpPr>
          <p:cNvPr id="17" name="Titre 16"/>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D577F2B3-0754-4364-9682-76D95A9495EC}" type="datetimeFigureOut">
              <a:rPr lang="fr-FR" smtClean="0"/>
              <a:pPr/>
              <a:t>25/02/2018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E1818EE-B4A7-4934-B29D-AF32A85354BA}" type="slidenum">
              <a:rPr lang="fr-FR" smtClean="0"/>
              <a:pPr/>
              <a:t>‹N°›</a:t>
            </a:fld>
            <a:endParaRPr lang="fr-FR"/>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fld id="{D577F2B3-0754-4364-9682-76D95A9495EC}" type="datetimeFigureOut">
              <a:rPr lang="fr-FR" smtClean="0"/>
              <a:pPr/>
              <a:t>25/02/2018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E1818EE-B4A7-4934-B29D-AF32A85354BA}" type="slidenum">
              <a:rPr lang="fr-FR" smtClean="0"/>
              <a:pPr/>
              <a:t>‹N°›</a:t>
            </a:fld>
            <a:endParaRPr lang="fr-FR"/>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fld id="{BE1818EE-B4A7-4934-B29D-AF32A85354BA}" type="slidenum">
              <a:rPr lang="fr-FR" smtClean="0"/>
              <a:pPr/>
              <a:t>‹N°›</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7" name="Espace réservé de la date 6"/>
          <p:cNvSpPr>
            <a:spLocks noGrp="1"/>
          </p:cNvSpPr>
          <p:nvPr>
            <p:ph type="dt" sz="half" idx="10"/>
          </p:nvPr>
        </p:nvSpPr>
        <p:spPr/>
        <p:txBody>
          <a:bodyPr/>
          <a:lstStyle/>
          <a:p>
            <a:fld id="{D577F2B3-0754-4364-9682-76D95A9495EC}" type="datetimeFigureOut">
              <a:rPr lang="fr-FR" smtClean="0"/>
              <a:pPr/>
              <a:t>25/02/2018</a:t>
            </a:fld>
            <a:endParaRPr lang="fr-FR"/>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smtClean="0"/>
              <a:t>Cliquez pour modifier le style du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D577F2B3-0754-4364-9682-76D95A9495EC}" type="datetimeFigureOut">
              <a:rPr lang="fr-FR" smtClean="0"/>
              <a:pPr/>
              <a:t>25/02/2018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E1818EE-B4A7-4934-B29D-AF32A85354BA}" type="slidenum">
              <a:rPr lang="fr-FR" smtClean="0"/>
              <a:pPr/>
              <a:t>‹N°›</a:t>
            </a:fld>
            <a:endParaRPr lang="fr-FR"/>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577F2B3-0754-4364-9682-76D95A9495EC}" type="datetimeFigureOut">
              <a:rPr lang="fr-FR" smtClean="0"/>
              <a:pPr/>
              <a:t>25/02/2018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E1818EE-B4A7-4934-B29D-AF32A85354B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8" name="Espace réservé de la date 7"/>
          <p:cNvSpPr>
            <a:spLocks noGrp="1"/>
          </p:cNvSpPr>
          <p:nvPr>
            <p:ph type="dt" sz="half" idx="14"/>
          </p:nvPr>
        </p:nvSpPr>
        <p:spPr/>
        <p:txBody>
          <a:bodyPr/>
          <a:lstStyle/>
          <a:p>
            <a:fld id="{D577F2B3-0754-4364-9682-76D95A9495EC}" type="datetimeFigureOut">
              <a:rPr lang="fr-FR" smtClean="0"/>
              <a:pPr/>
              <a:t>25/02/2018</a:t>
            </a:fld>
            <a:endParaRPr lang="fr-FR"/>
          </a:p>
        </p:txBody>
      </p:sp>
      <p:sp>
        <p:nvSpPr>
          <p:cNvPr id="9" name="Espace réservé du numéro de diapositive 8"/>
          <p:cNvSpPr>
            <a:spLocks noGrp="1"/>
          </p:cNvSpPr>
          <p:nvPr>
            <p:ph type="sldNum" sz="quarter" idx="15"/>
          </p:nvPr>
        </p:nvSpPr>
        <p:spPr/>
        <p:txBody>
          <a:bodyPr/>
          <a:lstStyle/>
          <a:p>
            <a:fld id="{BE1818EE-B4A7-4934-B29D-AF32A85354BA}" type="slidenum">
              <a:rPr lang="fr-FR" smtClean="0"/>
              <a:pPr/>
              <a:t>‹N°›</a:t>
            </a:fld>
            <a:endParaRPr lang="fr-FR"/>
          </a:p>
        </p:txBody>
      </p:sp>
      <p:sp>
        <p:nvSpPr>
          <p:cNvPr id="10" name="Espace réservé du pied de page 9"/>
          <p:cNvSpPr>
            <a:spLocks noGrp="1"/>
          </p:cNvSpPr>
          <p:nvPr>
            <p:ph type="ftr" sz="quarter" idx="16"/>
          </p:nvPr>
        </p:nvSpPr>
        <p:spPr/>
        <p:txBody>
          <a:bodyPr/>
          <a:lstStyle/>
          <a:p>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8" name="Espace réservé de la date 7"/>
          <p:cNvSpPr>
            <a:spLocks noGrp="1"/>
          </p:cNvSpPr>
          <p:nvPr>
            <p:ph type="dt" sz="half" idx="10"/>
          </p:nvPr>
        </p:nvSpPr>
        <p:spPr/>
        <p:txBody>
          <a:bodyPr/>
          <a:lstStyle/>
          <a:p>
            <a:fld id="{D577F2B3-0754-4364-9682-76D95A9495EC}" type="datetimeFigureOut">
              <a:rPr lang="fr-FR" smtClean="0"/>
              <a:pPr/>
              <a:t>25/02/2018</a:t>
            </a:fld>
            <a:endParaRPr lang="fr-FR"/>
          </a:p>
        </p:txBody>
      </p:sp>
      <p:sp>
        <p:nvSpPr>
          <p:cNvPr id="9" name="Espace réservé du numéro de diapositive 8"/>
          <p:cNvSpPr>
            <a:spLocks noGrp="1"/>
          </p:cNvSpPr>
          <p:nvPr>
            <p:ph type="sldNum" sz="quarter" idx="11"/>
          </p:nvPr>
        </p:nvSpPr>
        <p:spPr/>
        <p:txBody>
          <a:bodyPr/>
          <a:lstStyle/>
          <a:p>
            <a:fld id="{BE1818EE-B4A7-4934-B29D-AF32A85354BA}" type="slidenum">
              <a:rPr lang="fr-FR" smtClean="0"/>
              <a:pPr/>
              <a:t>‹N°›</a:t>
            </a:fld>
            <a:endParaRPr lang="fr-FR"/>
          </a:p>
        </p:txBody>
      </p:sp>
      <p:sp>
        <p:nvSpPr>
          <p:cNvPr id="10" name="Espace réservé du pied de page 9"/>
          <p:cNvSpPr>
            <a:spLocks noGrp="1"/>
          </p:cNvSpPr>
          <p:nvPr>
            <p:ph type="ftr" sz="quarter" idx="12"/>
          </p:nvPr>
        </p:nvSpPr>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577F2B3-0754-4364-9682-76D95A9495EC}" type="datetimeFigureOut">
              <a:rPr lang="fr-FR" smtClean="0"/>
              <a:pPr/>
              <a:t>25/02/2018</a:t>
            </a:fld>
            <a:endParaRPr lang="fr-FR"/>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fr-FR"/>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E1818EE-B4A7-4934-B29D-AF32A85354BA}" type="slidenum">
              <a:rPr lang="fr-FR" smtClean="0"/>
              <a:pPr/>
              <a:t>‹N°›</a:t>
            </a:fld>
            <a:endParaRPr lang="fr-FR"/>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smtClean="0"/>
              <a:t>Cliquez pour modifier le style du titre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501122" cy="6143668"/>
          </a:xfrm>
        </p:spPr>
        <p:txBody>
          <a:bodyPr/>
          <a:lstStyle/>
          <a:p>
            <a:pPr rtl="1"/>
            <a:endParaRPr lang="ar-DZ" sz="6600" b="1" u="sng" dirty="0" smtClean="0"/>
          </a:p>
          <a:p>
            <a:pPr rtl="1"/>
            <a:endParaRPr lang="ar-DZ" sz="6600" b="1" u="sng" dirty="0" smtClean="0"/>
          </a:p>
          <a:p>
            <a:pPr rtl="1"/>
            <a:r>
              <a:rPr lang="ar-DZ" sz="6600" b="1" u="sng" dirty="0" smtClean="0"/>
              <a:t>مدخل </a:t>
            </a:r>
            <a:r>
              <a:rPr lang="ar-DZ" sz="6600" b="1" u="sng" dirty="0"/>
              <a:t>إلى </a:t>
            </a:r>
            <a:r>
              <a:rPr lang="ar-DZ" sz="6600" b="1" u="sng"/>
              <a:t>أخلاقيات </a:t>
            </a:r>
            <a:r>
              <a:rPr lang="ar-DZ" sz="6600" b="1" u="sng" smtClean="0"/>
              <a:t>الأعمال </a:t>
            </a:r>
            <a:r>
              <a:rPr lang="ar-DZ" sz="6600" b="1" u="sng" dirty="0" smtClean="0"/>
              <a:t>:</a:t>
            </a:r>
            <a:endParaRPr lang="fr-FR" sz="6600" b="1" dirty="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2"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2"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501122" cy="6143668"/>
          </a:xfrm>
        </p:spPr>
        <p:txBody>
          <a:bodyPr>
            <a:normAutofit/>
          </a:bodyPr>
          <a:lstStyle/>
          <a:p>
            <a:pPr lvl="0" algn="r" rtl="1"/>
            <a:r>
              <a:rPr lang="ar-DZ" sz="4000" dirty="0" smtClean="0"/>
              <a:t>* اعتراضات رجال الأعمال على كونها تحد من مسؤوليتهم حول مراعاة جانب الربح </a:t>
            </a:r>
            <a:endParaRPr lang="fr-FR" sz="4000" dirty="0" smtClean="0"/>
          </a:p>
          <a:p>
            <a:pPr lvl="0" algn="r" rtl="1"/>
            <a:r>
              <a:rPr lang="ar-DZ" sz="4000" dirty="0" smtClean="0"/>
              <a:t>* اعتراضات الباحثين على كون الأخلاقيات لا تدخل ضمن مجال العلم ، لأنها غير محددة وصعبة القياس.</a:t>
            </a:r>
            <a:endParaRPr lang="fr-FR" sz="4000" dirty="0" smtClean="0"/>
          </a:p>
          <a:p>
            <a:pPr algn="r" rtl="1"/>
            <a:r>
              <a:rPr lang="ar-DZ" sz="4000" dirty="0" smtClean="0"/>
              <a:t>      إن البعد الموضوعي لأخلاقيات الإدارة يمكن أن يقود إلى رؤية متوازنة للأخلاقيات تأخذ في الاعتبار كونها علم وفن، كما يوضحه الشكل التالي:</a:t>
            </a:r>
            <a:endParaRPr lang="fr-FR"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571472" y="1071546"/>
            <a:ext cx="4214842" cy="307183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dirty="0" smtClean="0">
                <a:solidFill>
                  <a:schemeClr val="tx1"/>
                </a:solidFill>
              </a:rPr>
              <a:t>                     </a:t>
            </a:r>
            <a:r>
              <a:rPr lang="ar-DZ" sz="2800" b="1" dirty="0" smtClean="0">
                <a:solidFill>
                  <a:schemeClr val="tx1">
                    <a:tint val="75000"/>
                  </a:schemeClr>
                </a:solidFill>
              </a:rPr>
              <a:t>الاعتبارات </a:t>
            </a:r>
          </a:p>
          <a:p>
            <a:pPr algn="ctr" rtl="1"/>
            <a:r>
              <a:rPr lang="ar-DZ" sz="2800" b="1" dirty="0" smtClean="0">
                <a:solidFill>
                  <a:schemeClr val="tx1">
                    <a:tint val="75000"/>
                  </a:schemeClr>
                </a:solidFill>
              </a:rPr>
              <a:t>               الأخلاقية </a:t>
            </a:r>
            <a:endParaRPr lang="fr-FR" sz="2800" b="1" dirty="0">
              <a:solidFill>
                <a:schemeClr val="tx1">
                  <a:tint val="75000"/>
                </a:schemeClr>
              </a:solidFill>
            </a:endParaRPr>
          </a:p>
        </p:txBody>
      </p:sp>
      <p:sp>
        <p:nvSpPr>
          <p:cNvPr id="5" name="Sous-titre 4"/>
          <p:cNvSpPr>
            <a:spLocks noGrp="1"/>
          </p:cNvSpPr>
          <p:nvPr>
            <p:ph type="subTitle" idx="1"/>
          </p:nvPr>
        </p:nvSpPr>
        <p:spPr>
          <a:xfrm>
            <a:off x="2357422" y="1071546"/>
            <a:ext cx="6429420" cy="307181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ar-DZ" sz="2400" dirty="0" smtClean="0"/>
          </a:p>
          <a:p>
            <a:pPr rtl="1"/>
            <a:r>
              <a:rPr lang="ar-DZ" sz="2400" dirty="0" smtClean="0"/>
              <a:t> </a:t>
            </a:r>
            <a:r>
              <a:rPr lang="ar-DZ" sz="2400" b="1" dirty="0" smtClean="0"/>
              <a:t>الاعتبارات المادية            القرار    </a:t>
            </a:r>
          </a:p>
          <a:p>
            <a:pPr rtl="1"/>
            <a:r>
              <a:rPr lang="ar-DZ" sz="2400" b="1" dirty="0" smtClean="0"/>
              <a:t>                               النموذجي  </a:t>
            </a:r>
            <a:endParaRPr lang="fr-FR" sz="24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501122" cy="6143668"/>
          </a:xfrm>
        </p:spPr>
        <p:txBody>
          <a:bodyPr/>
          <a:lstStyle/>
          <a:p>
            <a:pPr algn="r" rtl="1"/>
            <a:r>
              <a:rPr lang="ar-DZ" sz="4000" dirty="0" smtClean="0"/>
              <a:t>وفي هذا السياق يمكن الوقوف عند رؤية </a:t>
            </a:r>
            <a:r>
              <a:rPr lang="ar-DZ" sz="4000" b="1" u="sng" dirty="0" smtClean="0"/>
              <a:t>" </a:t>
            </a:r>
            <a:r>
              <a:rPr lang="ar-DZ" sz="4000" b="1" u="sng" dirty="0" err="1" smtClean="0"/>
              <a:t>بورتر</a:t>
            </a:r>
            <a:r>
              <a:rPr lang="ar-DZ" sz="4000" b="1" u="sng" dirty="0" smtClean="0"/>
              <a:t>" </a:t>
            </a:r>
            <a:r>
              <a:rPr lang="ar-DZ" sz="4000" dirty="0" smtClean="0"/>
              <a:t>في مجال أخلاقيات المهنة ، حيث يؤكد أن </a:t>
            </a:r>
            <a:r>
              <a:rPr lang="ar-DZ" sz="4000" dirty="0" err="1" smtClean="0"/>
              <a:t>المهنى</a:t>
            </a:r>
            <a:r>
              <a:rPr lang="ar-DZ" sz="4000" dirty="0" smtClean="0"/>
              <a:t> أو المدير المحترف لا يمكنه أن يعد بأنه سوف يصنع الخير للعميل، ولكنه يعد بأنه لن يقوم بالإضرار </a:t>
            </a:r>
            <a:r>
              <a:rPr lang="ar-DZ" sz="4000" dirty="0" err="1" smtClean="0"/>
              <a:t>به</a:t>
            </a:r>
            <a:r>
              <a:rPr lang="ar-DZ" sz="4000" dirty="0" smtClean="0"/>
              <a:t> عن علم وقصد .</a:t>
            </a:r>
            <a:endParaRPr lang="fr-FR" sz="4000" dirty="0" smtClean="0"/>
          </a:p>
          <a:p>
            <a:pPr algn="r" rtl="1"/>
            <a:r>
              <a:rPr lang="ar-DZ" sz="4000" dirty="0" smtClean="0"/>
              <a:t> هذه الرؤية تنسجم مع جانب واحد من قسم الطبيب </a:t>
            </a:r>
            <a:r>
              <a:rPr lang="ar-DZ" sz="4000" dirty="0" err="1" smtClean="0"/>
              <a:t>أبقراط</a:t>
            </a:r>
            <a:r>
              <a:rPr lang="ar-DZ" sz="4000" dirty="0" smtClean="0"/>
              <a:t> الذي أكد على عدم الإضرار بالعميل ، إلا أنه في جانب آخر أكد على توخي منفعة العميل </a:t>
            </a:r>
            <a:r>
              <a:rPr lang="ar-DZ" dirty="0" smtClean="0"/>
              <a:t>.</a:t>
            </a:r>
            <a:endParaRPr lang="fr-FR"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3"/>
          <p:cNvSpPr>
            <a:spLocks noGrp="1" noChangeArrowheads="1"/>
          </p:cNvSpPr>
          <p:nvPr>
            <p:ph idx="1"/>
          </p:nvPr>
        </p:nvSpPr>
        <p:spPr/>
        <p:txBody>
          <a:bodyPr/>
          <a:lstStyle/>
          <a:p>
            <a:pPr>
              <a:buClr>
                <a:srgbClr val="FFCC00"/>
              </a:buClr>
              <a:buFontTx/>
              <a:buNone/>
            </a:pPr>
            <a:endParaRPr lang="fr-FR" sz="2400" b="1" dirty="0" smtClean="0">
              <a:solidFill>
                <a:srgbClr val="FFCC00"/>
              </a:solidFill>
            </a:endParaRPr>
          </a:p>
        </p:txBody>
      </p:sp>
      <p:sp>
        <p:nvSpPr>
          <p:cNvPr id="15362" name="Espace réservé de la date 3"/>
          <p:cNvSpPr>
            <a:spLocks noGrp="1"/>
          </p:cNvSpPr>
          <p:nvPr>
            <p:ph type="dt" sz="half" idx="14"/>
          </p:nvPr>
        </p:nvSpPr>
        <p:spPr>
          <a:noFill/>
        </p:spPr>
        <p:txBody>
          <a:bodyPr/>
          <a:lstStyle/>
          <a:p>
            <a:r>
              <a:rPr lang="fr-CA" smtClean="0"/>
              <a:t>Page </a:t>
            </a:r>
            <a:fld id="{FBBFC759-A9EE-4E0A-8027-6A405DD5638B}" type="slidenum">
              <a:rPr lang="fr-CA" smtClean="0"/>
              <a:pPr/>
              <a:t>13</a:t>
            </a:fld>
            <a:endParaRPr lang="fr-CA" smtClean="0">
              <a:solidFill>
                <a:schemeClr val="accent1"/>
              </a:solidFill>
            </a:endParaRPr>
          </a:p>
        </p:txBody>
      </p:sp>
      <p:sp>
        <p:nvSpPr>
          <p:cNvPr id="2185218" name="Rectangle 2"/>
          <p:cNvSpPr>
            <a:spLocks noGrp="1" noChangeArrowheads="1"/>
          </p:cNvSpPr>
          <p:nvPr>
            <p:ph type="title"/>
          </p:nvPr>
        </p:nvSpPr>
        <p:spPr>
          <a:xfrm>
            <a:off x="304800" y="228600"/>
            <a:ext cx="8456613" cy="762000"/>
          </a:xfrm>
        </p:spPr>
        <p:txBody>
          <a:bodyPr/>
          <a:lstStyle/>
          <a:p>
            <a:pPr>
              <a:defRPr/>
            </a:pPr>
            <a:r>
              <a:rPr lang="fr-FR" sz="3600" dirty="0" smtClean="0">
                <a:solidFill>
                  <a:schemeClr val="tx2"/>
                </a:solidFill>
              </a:rPr>
              <a:t>L’éthique est englobant ...</a:t>
            </a:r>
          </a:p>
        </p:txBody>
      </p:sp>
      <p:sp>
        <p:nvSpPr>
          <p:cNvPr id="15365" name="Oval 4"/>
          <p:cNvSpPr>
            <a:spLocks noChangeArrowheads="1"/>
          </p:cNvSpPr>
          <p:nvPr/>
        </p:nvSpPr>
        <p:spPr bwMode="auto">
          <a:xfrm>
            <a:off x="857224" y="2000240"/>
            <a:ext cx="7200900" cy="3527425"/>
          </a:xfrm>
          <a:prstGeom prst="ellipse">
            <a:avLst/>
          </a:prstGeom>
          <a:solidFill>
            <a:srgbClr val="CCECFF"/>
          </a:solidFill>
          <a:ln w="9525">
            <a:solidFill>
              <a:schemeClr val="tx1"/>
            </a:solidFill>
            <a:round/>
            <a:headEnd/>
            <a:tailEnd/>
          </a:ln>
        </p:spPr>
        <p:txBody>
          <a:bodyPr wrap="none" anchor="ctr"/>
          <a:lstStyle/>
          <a:p>
            <a:endParaRPr lang="fr-CA"/>
          </a:p>
        </p:txBody>
      </p:sp>
      <p:sp>
        <p:nvSpPr>
          <p:cNvPr id="15366" name="Oval 5"/>
          <p:cNvSpPr>
            <a:spLocks noChangeArrowheads="1"/>
          </p:cNvSpPr>
          <p:nvPr/>
        </p:nvSpPr>
        <p:spPr bwMode="auto">
          <a:xfrm>
            <a:off x="1979613" y="2492375"/>
            <a:ext cx="5688012" cy="2160588"/>
          </a:xfrm>
          <a:prstGeom prst="ellipse">
            <a:avLst/>
          </a:prstGeom>
          <a:solidFill>
            <a:srgbClr val="CCECFF"/>
          </a:solidFill>
          <a:ln w="9525">
            <a:solidFill>
              <a:schemeClr val="tx1"/>
            </a:solidFill>
            <a:round/>
            <a:headEnd/>
            <a:tailEnd/>
          </a:ln>
        </p:spPr>
        <p:txBody>
          <a:bodyPr wrap="none" anchor="ctr"/>
          <a:lstStyle/>
          <a:p>
            <a:endParaRPr lang="fr-CA"/>
          </a:p>
        </p:txBody>
      </p:sp>
      <p:sp>
        <p:nvSpPr>
          <p:cNvPr id="15367" name="Oval 6"/>
          <p:cNvSpPr>
            <a:spLocks noChangeArrowheads="1"/>
          </p:cNvSpPr>
          <p:nvPr/>
        </p:nvSpPr>
        <p:spPr bwMode="auto">
          <a:xfrm>
            <a:off x="2843213" y="2852738"/>
            <a:ext cx="4321175" cy="1008062"/>
          </a:xfrm>
          <a:prstGeom prst="ellipse">
            <a:avLst/>
          </a:prstGeom>
          <a:solidFill>
            <a:srgbClr val="CCECFF"/>
          </a:solidFill>
          <a:ln w="9525">
            <a:solidFill>
              <a:schemeClr val="tx1"/>
            </a:solidFill>
            <a:round/>
            <a:headEnd/>
            <a:tailEnd/>
          </a:ln>
        </p:spPr>
        <p:txBody>
          <a:bodyPr wrap="none" anchor="ctr"/>
          <a:lstStyle/>
          <a:p>
            <a:endParaRPr lang="fr-CA"/>
          </a:p>
        </p:txBody>
      </p:sp>
      <p:sp>
        <p:nvSpPr>
          <p:cNvPr id="15368" name="Text Box 8"/>
          <p:cNvSpPr txBox="1">
            <a:spLocks noChangeArrowheads="1"/>
          </p:cNvSpPr>
          <p:nvPr/>
        </p:nvSpPr>
        <p:spPr bwMode="auto">
          <a:xfrm>
            <a:off x="3040063" y="4600575"/>
            <a:ext cx="1819275" cy="366713"/>
          </a:xfrm>
          <a:prstGeom prst="rect">
            <a:avLst/>
          </a:prstGeom>
          <a:noFill/>
          <a:ln w="9525">
            <a:noFill/>
            <a:miter lim="800000"/>
            <a:headEnd/>
            <a:tailEnd/>
          </a:ln>
        </p:spPr>
        <p:txBody>
          <a:bodyPr>
            <a:spAutoFit/>
          </a:bodyPr>
          <a:lstStyle/>
          <a:p>
            <a:endParaRPr lang="fr-CA"/>
          </a:p>
        </p:txBody>
      </p:sp>
      <p:sp>
        <p:nvSpPr>
          <p:cNvPr id="15369" name="Text Box 9"/>
          <p:cNvSpPr txBox="1">
            <a:spLocks noChangeArrowheads="1"/>
          </p:cNvSpPr>
          <p:nvPr/>
        </p:nvSpPr>
        <p:spPr bwMode="auto">
          <a:xfrm>
            <a:off x="3636963" y="4862513"/>
            <a:ext cx="2087562" cy="366712"/>
          </a:xfrm>
          <a:prstGeom prst="rect">
            <a:avLst/>
          </a:prstGeom>
          <a:noFill/>
          <a:ln w="9525">
            <a:noFill/>
            <a:miter lim="800000"/>
            <a:headEnd/>
            <a:tailEnd/>
          </a:ln>
        </p:spPr>
        <p:txBody>
          <a:bodyPr>
            <a:spAutoFit/>
          </a:bodyPr>
          <a:lstStyle/>
          <a:p>
            <a:pPr>
              <a:spcBef>
                <a:spcPct val="50000"/>
              </a:spcBef>
            </a:pPr>
            <a:r>
              <a:rPr lang="fr-CA" b="1" dirty="0"/>
              <a:t>L’éthique</a:t>
            </a:r>
          </a:p>
        </p:txBody>
      </p:sp>
      <p:sp>
        <p:nvSpPr>
          <p:cNvPr id="15370" name="Text Box 12"/>
          <p:cNvSpPr txBox="1">
            <a:spLocks noChangeArrowheads="1"/>
          </p:cNvSpPr>
          <p:nvPr/>
        </p:nvSpPr>
        <p:spPr bwMode="auto">
          <a:xfrm>
            <a:off x="4429124" y="3929066"/>
            <a:ext cx="1928812" cy="366713"/>
          </a:xfrm>
          <a:prstGeom prst="rect">
            <a:avLst/>
          </a:prstGeom>
          <a:noFill/>
          <a:ln w="9525">
            <a:noFill/>
            <a:miter lim="800000"/>
            <a:headEnd/>
            <a:tailEnd/>
          </a:ln>
        </p:spPr>
        <p:txBody>
          <a:bodyPr>
            <a:spAutoFit/>
          </a:bodyPr>
          <a:lstStyle/>
          <a:p>
            <a:pPr>
              <a:spcBef>
                <a:spcPct val="50000"/>
              </a:spcBef>
            </a:pPr>
            <a:endParaRPr lang="fr-CA"/>
          </a:p>
        </p:txBody>
      </p:sp>
      <p:sp>
        <p:nvSpPr>
          <p:cNvPr id="15371" name="Text Box 13"/>
          <p:cNvSpPr txBox="1">
            <a:spLocks noChangeArrowheads="1"/>
          </p:cNvSpPr>
          <p:nvPr/>
        </p:nvSpPr>
        <p:spPr bwMode="auto">
          <a:xfrm>
            <a:off x="3779838" y="4076700"/>
            <a:ext cx="1936750" cy="366713"/>
          </a:xfrm>
          <a:prstGeom prst="rect">
            <a:avLst/>
          </a:prstGeom>
          <a:noFill/>
          <a:ln w="9525">
            <a:noFill/>
            <a:miter lim="800000"/>
            <a:headEnd/>
            <a:tailEnd/>
          </a:ln>
        </p:spPr>
        <p:txBody>
          <a:bodyPr wrap="none">
            <a:spAutoFit/>
          </a:bodyPr>
          <a:lstStyle/>
          <a:p>
            <a:r>
              <a:rPr lang="fr-CA" b="1" dirty="0"/>
              <a:t>La gouvernance</a:t>
            </a:r>
          </a:p>
        </p:txBody>
      </p:sp>
      <p:sp>
        <p:nvSpPr>
          <p:cNvPr id="15372" name="Text Box 16"/>
          <p:cNvSpPr txBox="1">
            <a:spLocks noChangeArrowheads="1"/>
          </p:cNvSpPr>
          <p:nvPr/>
        </p:nvSpPr>
        <p:spPr bwMode="auto">
          <a:xfrm>
            <a:off x="3292475" y="3213100"/>
            <a:ext cx="3079750" cy="366713"/>
          </a:xfrm>
          <a:prstGeom prst="rect">
            <a:avLst/>
          </a:prstGeom>
          <a:noFill/>
          <a:ln w="9525">
            <a:noFill/>
            <a:miter lim="800000"/>
            <a:headEnd/>
            <a:tailEnd/>
          </a:ln>
        </p:spPr>
        <p:txBody>
          <a:bodyPr wrap="none">
            <a:spAutoFit/>
          </a:bodyPr>
          <a:lstStyle/>
          <a:p>
            <a:r>
              <a:rPr lang="fr-CA" b="1" dirty="0"/>
              <a:t>Le développement durable</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501122" cy="6143668"/>
          </a:xfrm>
        </p:spPr>
        <p:txBody>
          <a:bodyPr>
            <a:normAutofit/>
          </a:bodyPr>
          <a:lstStyle/>
          <a:p>
            <a:pPr algn="r" rtl="1"/>
            <a:r>
              <a:rPr lang="ar-DZ" b="1" dirty="0" smtClean="0"/>
              <a:t>1- مفهومها </a:t>
            </a:r>
            <a:r>
              <a:rPr lang="ar-DZ" b="1" dirty="0" err="1" smtClean="0"/>
              <a:t>ونشاتها</a:t>
            </a:r>
            <a:r>
              <a:rPr lang="ar-DZ" b="1" dirty="0" smtClean="0"/>
              <a:t>: </a:t>
            </a:r>
            <a:endParaRPr lang="fr-FR" b="1" dirty="0" smtClean="0"/>
          </a:p>
          <a:p>
            <a:pPr algn="r" rtl="1"/>
            <a:r>
              <a:rPr lang="ar-DZ" dirty="0" smtClean="0"/>
              <a:t>قديما عرف قسم </a:t>
            </a:r>
            <a:r>
              <a:rPr lang="ar-DZ" dirty="0" err="1" smtClean="0"/>
              <a:t>ابقراط</a:t>
            </a:r>
            <a:r>
              <a:rPr lang="ar-DZ" dirty="0" smtClean="0"/>
              <a:t>...</a:t>
            </a:r>
            <a:endParaRPr lang="fr-FR" dirty="0" smtClean="0"/>
          </a:p>
          <a:p>
            <a:pPr algn="r" rtl="1"/>
            <a:r>
              <a:rPr lang="ar-DZ" dirty="0" smtClean="0"/>
              <a:t>من التركيز على الكفاءة والربح كهدف أساسي إلى التركيز </a:t>
            </a:r>
            <a:r>
              <a:rPr lang="ar-DZ" dirty="0" err="1" smtClean="0"/>
              <a:t>والإهتمام</a:t>
            </a:r>
            <a:r>
              <a:rPr lang="ar-DZ" dirty="0" smtClean="0"/>
              <a:t> بالأخلاق والقيم والمبادئ.</a:t>
            </a:r>
            <a:endParaRPr lang="fr-FR" dirty="0" smtClean="0"/>
          </a:p>
          <a:p>
            <a:pPr algn="r" rtl="1"/>
            <a:r>
              <a:rPr lang="ar-DZ" dirty="0" smtClean="0"/>
              <a:t>ظهور مصطلحات مثل : قواعد وآداب المهنة ، أخلاقيات الإدارة،  مدونات أخلاقيات الإدارة أخلاقيات الحاسب الآلي والانترنت والأخلاقيات </a:t>
            </a:r>
            <a:r>
              <a:rPr lang="ar-DZ" dirty="0" err="1" smtClean="0"/>
              <a:t>الأليكرونية</a:t>
            </a:r>
            <a:r>
              <a:rPr lang="ar-DZ" dirty="0" smtClean="0"/>
              <a:t>. </a:t>
            </a:r>
            <a:endParaRPr lang="fr-FR" dirty="0" smtClean="0"/>
          </a:p>
          <a:p>
            <a:pPr algn="r" rtl="1"/>
            <a:r>
              <a:rPr lang="en-US" dirty="0" smtClean="0"/>
              <a:t>1</a:t>
            </a:r>
            <a:r>
              <a:rPr lang="ar-DZ" b="1" dirty="0" smtClean="0"/>
              <a:t>-1- أسباب </a:t>
            </a:r>
            <a:r>
              <a:rPr lang="ar-DZ" b="1" dirty="0" err="1" smtClean="0"/>
              <a:t>نشاتها</a:t>
            </a:r>
            <a:r>
              <a:rPr lang="ar-DZ" b="1" dirty="0" smtClean="0"/>
              <a:t> : </a:t>
            </a:r>
            <a:endParaRPr lang="fr-FR" dirty="0" smtClean="0"/>
          </a:p>
          <a:p>
            <a:pPr lvl="0" algn="r" rtl="1"/>
            <a:r>
              <a:rPr lang="ar-DZ" dirty="0" smtClean="0"/>
              <a:t>* أصبحت الشركات أقل أخلاقيا في تصرفاتها وصفقاتها وعلاقاتها مثل الشركات المتعددة الجنسيات.</a:t>
            </a:r>
            <a:endParaRPr lang="fr-FR" dirty="0" smtClean="0"/>
          </a:p>
          <a:p>
            <a:pPr lvl="0" algn="r" rtl="1"/>
            <a:r>
              <a:rPr lang="ar-DZ" dirty="0" smtClean="0"/>
              <a:t>* التكلفة الكبيرة التي يتحملها المجتمع جراء سوء التصرف الأخلاقي من قبل الإدارة، مثل </a:t>
            </a:r>
            <a:r>
              <a:rPr lang="ar-DZ" dirty="0" err="1" smtClean="0"/>
              <a:t>المنتوجات</a:t>
            </a:r>
            <a:r>
              <a:rPr lang="ar-DZ" dirty="0" smtClean="0"/>
              <a:t> المضرة بالمحيط.</a:t>
            </a:r>
            <a:endParaRPr lang="fr-FR" dirty="0" smtClean="0"/>
          </a:p>
          <a:p>
            <a:pPr lvl="0" algn="r" rtl="1"/>
            <a:r>
              <a:rPr lang="ar-DZ" dirty="0" smtClean="0"/>
              <a:t>* تزايد جرائم الاختلاس والرشوة واستغلال النفوذ في المؤسسات العامة.</a:t>
            </a:r>
            <a:endParaRPr lang="fr-FR"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501122" cy="6143668"/>
          </a:xfrm>
        </p:spPr>
        <p:txBody>
          <a:bodyPr/>
          <a:lstStyle/>
          <a:p>
            <a:pPr lvl="0" algn="r" rtl="1"/>
            <a:r>
              <a:rPr lang="ar-DZ" dirty="0" smtClean="0"/>
              <a:t> * الكسب الشخصي والأنانية المفرطة... </a:t>
            </a:r>
            <a:endParaRPr lang="fr-FR" dirty="0" smtClean="0"/>
          </a:p>
          <a:p>
            <a:pPr lvl="0" algn="r" rtl="1"/>
            <a:r>
              <a:rPr lang="ar-DZ" dirty="0" smtClean="0"/>
              <a:t>* الضغوط التنافسية : هيمنة التوجه الربحي المحض .</a:t>
            </a:r>
            <a:endParaRPr lang="fr-FR" dirty="0" smtClean="0"/>
          </a:p>
          <a:p>
            <a:pPr lvl="0" algn="r" rtl="1"/>
            <a:r>
              <a:rPr lang="ar-DZ" dirty="0" smtClean="0"/>
              <a:t>* سوء استغلال التنوع الثقافي : الدين، التقاليد، </a:t>
            </a:r>
            <a:r>
              <a:rPr lang="ar-DZ" dirty="0" err="1" smtClean="0"/>
              <a:t>الاثنيات</a:t>
            </a:r>
            <a:r>
              <a:rPr lang="ar-DZ" dirty="0" smtClean="0"/>
              <a:t>، اللغات واللهجات وهو ما يعبر عنه بالتعصب في كل صوره.</a:t>
            </a:r>
            <a:endParaRPr lang="fr-FR" dirty="0" smtClean="0"/>
          </a:p>
          <a:p>
            <a:pPr algn="r" rtl="1"/>
            <a:endParaRPr lang="ar-DZ" dirty="0" smtClean="0"/>
          </a:p>
          <a:p>
            <a:pPr algn="r" rtl="1"/>
            <a:r>
              <a:rPr lang="ar-DZ" b="1" u="sng" dirty="0" smtClean="0"/>
              <a:t>وللعلم فان </a:t>
            </a:r>
            <a:r>
              <a:rPr lang="ar-DZ" dirty="0" smtClean="0"/>
              <a:t>:</a:t>
            </a:r>
            <a:endParaRPr lang="fr-FR" dirty="0" smtClean="0"/>
          </a:p>
          <a:p>
            <a:pPr lvl="0" algn="r" rtl="1"/>
            <a:r>
              <a:rPr lang="ar-DZ" b="1" dirty="0" smtClean="0">
                <a:solidFill>
                  <a:srgbClr val="FF0000"/>
                </a:solidFill>
              </a:rPr>
              <a:t>الحصول على شهادة الجودة (  </a:t>
            </a:r>
            <a:r>
              <a:rPr lang="fr-FR" b="1" dirty="0" smtClean="0">
                <a:solidFill>
                  <a:srgbClr val="FF0000"/>
                </a:solidFill>
              </a:rPr>
              <a:t>ISO</a:t>
            </a:r>
            <a:r>
              <a:rPr lang="ar-DZ" b="1" dirty="0" smtClean="0">
                <a:solidFill>
                  <a:srgbClr val="FF0000"/>
                </a:solidFill>
              </a:rPr>
              <a:t>) مقترن بالتزام المنظمة بالمعايير الأخلاقية في إطار أنشطتها الإنتاجية والتسويقية.</a:t>
            </a:r>
            <a:endParaRPr lang="fr-FR"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amond(in)">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diamond(in)">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57158" y="285729"/>
            <a:ext cx="8501122" cy="6286544"/>
          </a:xfrm>
        </p:spPr>
        <p:txBody>
          <a:bodyPr>
            <a:normAutofit fontScale="90000"/>
          </a:bodyPr>
          <a:lstStyle/>
          <a:p>
            <a:pPr rtl="1"/>
            <a:r>
              <a:rPr lang="ar-DZ" sz="5300" dirty="0" smtClean="0">
                <a:solidFill>
                  <a:schemeClr val="tx1"/>
                </a:solidFill>
              </a:rPr>
              <a:t>مفاهيم متقاربة.....</a:t>
            </a:r>
            <a:r>
              <a:rPr lang="ar-DZ" sz="3100" dirty="0" smtClean="0">
                <a:solidFill>
                  <a:schemeClr val="tx1"/>
                </a:solidFill>
              </a:rPr>
              <a:t/>
            </a:r>
            <a:br>
              <a:rPr lang="ar-DZ" sz="3100" dirty="0" smtClean="0">
                <a:solidFill>
                  <a:schemeClr val="tx1"/>
                </a:solidFill>
              </a:rPr>
            </a:br>
            <a:r>
              <a:rPr lang="ar-DZ" sz="3600" dirty="0" smtClean="0">
                <a:solidFill>
                  <a:schemeClr val="tx1"/>
                </a:solidFill>
              </a:rPr>
              <a:t>* </a:t>
            </a:r>
            <a:r>
              <a:rPr lang="fr-FR" sz="3600" u="sng" dirty="0" smtClean="0">
                <a:solidFill>
                  <a:schemeClr val="tx1"/>
                </a:solidFill>
              </a:rPr>
              <a:t>Morals</a:t>
            </a:r>
            <a:r>
              <a:rPr lang="fr-FR" sz="3600" dirty="0" smtClean="0">
                <a:solidFill>
                  <a:schemeClr val="tx1"/>
                </a:solidFill>
              </a:rPr>
              <a:t> </a:t>
            </a:r>
            <a:r>
              <a:rPr lang="ar-DZ" sz="3600" dirty="0" smtClean="0">
                <a:solidFill>
                  <a:schemeClr val="tx1"/>
                </a:solidFill>
              </a:rPr>
              <a:t>: مجموعة </a:t>
            </a:r>
            <a:r>
              <a:rPr lang="ar-DZ" sz="3600" b="1" u="sng" dirty="0" smtClean="0">
                <a:solidFill>
                  <a:schemeClr val="tx1"/>
                </a:solidFill>
              </a:rPr>
              <a:t>القيم والمبادئ </a:t>
            </a:r>
            <a:r>
              <a:rPr lang="ar-DZ" sz="3600" dirty="0" smtClean="0">
                <a:solidFill>
                  <a:schemeClr val="tx1"/>
                </a:solidFill>
              </a:rPr>
              <a:t>التي تسمح بالتفرقة بين المتناقضات</a:t>
            </a:r>
            <a:r>
              <a:rPr lang="fr-FR" sz="3600" dirty="0" smtClean="0">
                <a:solidFill>
                  <a:schemeClr val="tx1"/>
                </a:solidFill>
              </a:rPr>
              <a:t> </a:t>
            </a:r>
            <a:r>
              <a:rPr lang="ar-DZ" sz="3600" dirty="0" smtClean="0">
                <a:solidFill>
                  <a:schemeClr val="tx1"/>
                </a:solidFill>
              </a:rPr>
              <a:t>(مطلقة لا تتغير) .</a:t>
            </a:r>
            <a:r>
              <a:rPr lang="fr-FR" sz="3600" dirty="0" smtClean="0">
                <a:solidFill>
                  <a:schemeClr val="tx1"/>
                </a:solidFill>
              </a:rPr>
              <a:t> </a:t>
            </a:r>
            <a:br>
              <a:rPr lang="fr-FR" sz="3600" dirty="0" smtClean="0">
                <a:solidFill>
                  <a:schemeClr val="tx1"/>
                </a:solidFill>
              </a:rPr>
            </a:br>
            <a:r>
              <a:rPr lang="ar-DZ" sz="3600" dirty="0" smtClean="0">
                <a:solidFill>
                  <a:schemeClr val="tx1"/>
                </a:solidFill>
              </a:rPr>
              <a:t>* </a:t>
            </a:r>
            <a:r>
              <a:rPr lang="fr-FR" sz="3600" u="sng" dirty="0" smtClean="0">
                <a:solidFill>
                  <a:schemeClr val="tx1"/>
                </a:solidFill>
              </a:rPr>
              <a:t>les mœurs </a:t>
            </a:r>
            <a:r>
              <a:rPr lang="ar-DZ" sz="3600" dirty="0" smtClean="0">
                <a:solidFill>
                  <a:schemeClr val="tx1"/>
                </a:solidFill>
              </a:rPr>
              <a:t>: </a:t>
            </a:r>
            <a:r>
              <a:rPr lang="ar-DZ" sz="3600" b="1" u="sng" dirty="0" smtClean="0">
                <a:solidFill>
                  <a:schemeClr val="tx1"/>
                </a:solidFill>
              </a:rPr>
              <a:t>التصرفات المنتظرة </a:t>
            </a:r>
            <a:r>
              <a:rPr lang="ar-DZ" sz="3600" dirty="0" smtClean="0">
                <a:solidFill>
                  <a:schemeClr val="tx1"/>
                </a:solidFill>
              </a:rPr>
              <a:t>من شخص يعيش ضمن جماعة ما.</a:t>
            </a:r>
            <a:r>
              <a:rPr lang="fr-FR" sz="3600" dirty="0" smtClean="0">
                <a:solidFill>
                  <a:schemeClr val="tx1"/>
                </a:solidFill>
              </a:rPr>
              <a:t> </a:t>
            </a:r>
            <a:r>
              <a:rPr lang="ar-DZ" sz="3600" dirty="0" smtClean="0">
                <a:solidFill>
                  <a:schemeClr val="tx1"/>
                </a:solidFill>
              </a:rPr>
              <a:t/>
            </a:r>
            <a:br>
              <a:rPr lang="ar-DZ" sz="3600" dirty="0" smtClean="0">
                <a:solidFill>
                  <a:schemeClr val="tx1"/>
                </a:solidFill>
              </a:rPr>
            </a:br>
            <a:r>
              <a:rPr lang="ar-DZ" sz="3600" dirty="0" smtClean="0">
                <a:solidFill>
                  <a:schemeClr val="tx1"/>
                </a:solidFill>
              </a:rPr>
              <a:t>* </a:t>
            </a:r>
            <a:r>
              <a:rPr lang="fr-FR" sz="3600" u="sng" dirty="0" smtClean="0">
                <a:solidFill>
                  <a:schemeClr val="tx1"/>
                </a:solidFill>
              </a:rPr>
              <a:t> </a:t>
            </a:r>
            <a:r>
              <a:rPr lang="fr-FR" sz="3600" dirty="0" err="1" smtClean="0">
                <a:solidFill>
                  <a:schemeClr val="tx1"/>
                </a:solidFill>
              </a:rPr>
              <a:t>Deontology</a:t>
            </a:r>
            <a:r>
              <a:rPr lang="ar-DZ" sz="3600" dirty="0" smtClean="0">
                <a:solidFill>
                  <a:schemeClr val="tx1"/>
                </a:solidFill>
              </a:rPr>
              <a:t> </a:t>
            </a:r>
            <a:r>
              <a:rPr lang="ar-DZ" sz="3600" dirty="0" smtClean="0">
                <a:solidFill>
                  <a:schemeClr val="tx1"/>
                </a:solidFill>
              </a:rPr>
              <a:t>: مجموعة </a:t>
            </a:r>
            <a:r>
              <a:rPr lang="ar-DZ" sz="3600" b="1" u="sng" dirty="0" smtClean="0">
                <a:solidFill>
                  <a:schemeClr val="tx1"/>
                </a:solidFill>
              </a:rPr>
              <a:t>القواعد المفروضة </a:t>
            </a:r>
            <a:r>
              <a:rPr lang="ar-DZ" sz="3600" dirty="0" smtClean="0">
                <a:solidFill>
                  <a:schemeClr val="tx1"/>
                </a:solidFill>
              </a:rPr>
              <a:t>من طرف هيئة ما ( المدونات </a:t>
            </a:r>
            <a:r>
              <a:rPr lang="ar-DZ" sz="3600" dirty="0" err="1" smtClean="0">
                <a:solidFill>
                  <a:schemeClr val="tx1"/>
                </a:solidFill>
              </a:rPr>
              <a:t>الاخلاقية</a:t>
            </a:r>
            <a:r>
              <a:rPr lang="ar-DZ" sz="3600" dirty="0" smtClean="0">
                <a:solidFill>
                  <a:schemeClr val="tx1"/>
                </a:solidFill>
              </a:rPr>
              <a:t>) </a:t>
            </a:r>
            <a:br>
              <a:rPr lang="ar-DZ" sz="3600" dirty="0" smtClean="0">
                <a:solidFill>
                  <a:schemeClr val="tx1"/>
                </a:solidFill>
              </a:rPr>
            </a:br>
            <a:r>
              <a:rPr lang="ar-DZ" sz="3600" dirty="0" smtClean="0">
                <a:solidFill>
                  <a:schemeClr val="tx1"/>
                </a:solidFill>
              </a:rPr>
              <a:t>*</a:t>
            </a:r>
            <a:r>
              <a:rPr lang="fr-FR" sz="3600" dirty="0" smtClean="0">
                <a:solidFill>
                  <a:schemeClr val="tx1"/>
                </a:solidFill>
              </a:rPr>
              <a:t> </a:t>
            </a:r>
            <a:r>
              <a:rPr lang="fr-FR" sz="3600" u="sng" dirty="0" err="1" smtClean="0">
                <a:solidFill>
                  <a:schemeClr val="tx1"/>
                </a:solidFill>
              </a:rPr>
              <a:t>Ethics</a:t>
            </a:r>
            <a:r>
              <a:rPr lang="fr-FR" sz="3600" u="sng" dirty="0" smtClean="0">
                <a:solidFill>
                  <a:schemeClr val="tx1"/>
                </a:solidFill>
              </a:rPr>
              <a:t> </a:t>
            </a:r>
            <a:r>
              <a:rPr lang="ar-DZ" sz="3600" b="1" u="sng" dirty="0" smtClean="0">
                <a:solidFill>
                  <a:schemeClr val="tx1"/>
                </a:solidFill>
              </a:rPr>
              <a:t>: نظام القيم الشخصي والتنظيمي</a:t>
            </a:r>
            <a:r>
              <a:rPr lang="ar-DZ" sz="3600" dirty="0" smtClean="0">
                <a:solidFill>
                  <a:schemeClr val="tx1"/>
                </a:solidFill>
              </a:rPr>
              <a:t>. انعكاس لكل </a:t>
            </a:r>
            <a:r>
              <a:rPr lang="ar-DZ" sz="3600" dirty="0" err="1" smtClean="0">
                <a:solidFill>
                  <a:schemeClr val="tx1"/>
                </a:solidFill>
              </a:rPr>
              <a:t>ماسبق</a:t>
            </a:r>
            <a:r>
              <a:rPr lang="ar-DZ" sz="3600" dirty="0" smtClean="0">
                <a:solidFill>
                  <a:schemeClr val="tx1"/>
                </a:solidFill>
              </a:rPr>
              <a:t> على </a:t>
            </a:r>
            <a:r>
              <a:rPr lang="ar-DZ" sz="3600" dirty="0" err="1" smtClean="0">
                <a:solidFill>
                  <a:schemeClr val="tx1"/>
                </a:solidFill>
              </a:rPr>
              <a:t>سلوكات</a:t>
            </a:r>
            <a:r>
              <a:rPr lang="ar-DZ" sz="3600" dirty="0" smtClean="0">
                <a:solidFill>
                  <a:schemeClr val="tx1"/>
                </a:solidFill>
              </a:rPr>
              <a:t> الفرد وهي تختلف من شخص لآخر</a:t>
            </a:r>
            <a:br>
              <a:rPr lang="ar-DZ" sz="3600" dirty="0" smtClean="0">
                <a:solidFill>
                  <a:schemeClr val="tx1"/>
                </a:solidFill>
              </a:rPr>
            </a:br>
            <a:r>
              <a:rPr lang="ar-DZ" sz="3600" dirty="0" smtClean="0">
                <a:solidFill>
                  <a:schemeClr val="tx1"/>
                </a:solidFill>
              </a:rPr>
              <a:t> </a:t>
            </a:r>
            <a:r>
              <a:rPr lang="ar-DZ" sz="3600" u="sng" dirty="0" smtClean="0">
                <a:solidFill>
                  <a:schemeClr val="tx1"/>
                </a:solidFill>
              </a:rPr>
              <a:t>*</a:t>
            </a:r>
            <a:r>
              <a:rPr lang="fr-FR" sz="3600" u="sng" dirty="0" smtClean="0">
                <a:solidFill>
                  <a:schemeClr val="tx1"/>
                </a:solidFill>
              </a:rPr>
              <a:t> </a:t>
            </a:r>
            <a:r>
              <a:rPr lang="ar-DZ" sz="3600" u="sng" dirty="0" smtClean="0">
                <a:solidFill>
                  <a:schemeClr val="tx1"/>
                </a:solidFill>
              </a:rPr>
              <a:t>القانون</a:t>
            </a:r>
            <a:r>
              <a:rPr lang="ar-DZ" sz="3600" dirty="0" smtClean="0">
                <a:solidFill>
                  <a:schemeClr val="tx1"/>
                </a:solidFill>
              </a:rPr>
              <a:t>: الواجبات المفروضة من طرف الدولة ( قوانين، مراسيم،....) </a:t>
            </a:r>
            <a:r>
              <a:rPr lang="fr-FR" sz="2000" dirty="0" smtClean="0">
                <a:solidFill>
                  <a:schemeClr val="bg1"/>
                </a:solidFill>
              </a:rPr>
              <a:t/>
            </a:r>
            <a:br>
              <a:rPr lang="fr-FR" sz="2000" dirty="0" smtClean="0">
                <a:solidFill>
                  <a:schemeClr val="bg1"/>
                </a:solidFill>
              </a:rPr>
            </a:br>
            <a:r>
              <a:rPr lang="fr-FR" sz="2000" dirty="0" smtClean="0">
                <a:solidFill>
                  <a:schemeClr val="bg1"/>
                </a:solidFill>
              </a:rPr>
              <a:t/>
            </a:r>
            <a:br>
              <a:rPr lang="fr-FR" sz="2000" dirty="0" smtClean="0">
                <a:solidFill>
                  <a:schemeClr val="bg1"/>
                </a:solidFill>
              </a:rPr>
            </a:br>
            <a:r>
              <a:rPr lang="fr-FR" sz="2000" dirty="0" smtClean="0">
                <a:solidFill>
                  <a:schemeClr val="bg1"/>
                </a:solidFill>
              </a:rPr>
              <a:t/>
            </a:r>
            <a:br>
              <a:rPr lang="fr-FR" sz="2000" dirty="0" smtClean="0">
                <a:solidFill>
                  <a:schemeClr val="bg1"/>
                </a:solidFill>
              </a:rPr>
            </a:br>
            <a:r>
              <a:rPr lang="ar-DZ" sz="2000" dirty="0" smtClean="0">
                <a:solidFill>
                  <a:schemeClr val="tx2"/>
                </a:solidFill>
              </a:rPr>
              <a:t/>
            </a:r>
            <a:br>
              <a:rPr lang="ar-DZ" sz="2000" dirty="0" smtClean="0">
                <a:solidFill>
                  <a:schemeClr val="tx2"/>
                </a:solidFill>
              </a:rPr>
            </a:br>
            <a:endParaRPr lang="fr-FR" sz="1200" dirty="0" smtClean="0">
              <a:solidFill>
                <a:srgbClr val="FF0033"/>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3"/>
          <p:cNvSpPr>
            <a:spLocks noGrp="1" noChangeArrowheads="1"/>
          </p:cNvSpPr>
          <p:nvPr>
            <p:ph idx="1"/>
          </p:nvPr>
        </p:nvSpPr>
        <p:spPr/>
        <p:txBody>
          <a:bodyPr/>
          <a:lstStyle/>
          <a:p>
            <a:pPr>
              <a:buFont typeface="Wingdings" pitchFamily="2" charset="2"/>
              <a:buNone/>
            </a:pPr>
            <a:endParaRPr lang="fr-CA" sz="1800" dirty="0" smtClean="0"/>
          </a:p>
          <a:p>
            <a:pPr>
              <a:buFont typeface="Wingdings" pitchFamily="2" charset="2"/>
              <a:buNone/>
            </a:pPr>
            <a:endParaRPr lang="fr-CA" sz="1800" dirty="0" smtClean="0"/>
          </a:p>
          <a:p>
            <a:pPr>
              <a:buFont typeface="Wingdings" pitchFamily="2" charset="2"/>
              <a:buNone/>
            </a:pPr>
            <a:endParaRPr lang="fr-CA" sz="1800" dirty="0" smtClean="0"/>
          </a:p>
          <a:p>
            <a:pPr>
              <a:buFont typeface="Wingdings" pitchFamily="2" charset="2"/>
              <a:buNone/>
            </a:pPr>
            <a:endParaRPr lang="fr-CA" sz="1800" dirty="0" smtClean="0"/>
          </a:p>
          <a:p>
            <a:pPr>
              <a:buFont typeface="Wingdings" pitchFamily="2" charset="2"/>
              <a:buNone/>
            </a:pPr>
            <a:endParaRPr lang="fr-CA" sz="1800" dirty="0" smtClean="0"/>
          </a:p>
          <a:p>
            <a:pPr>
              <a:buFont typeface="Wingdings" pitchFamily="2" charset="2"/>
              <a:buNone/>
            </a:pPr>
            <a:endParaRPr lang="fr-CA" sz="1800" dirty="0" smtClean="0"/>
          </a:p>
          <a:p>
            <a:pPr>
              <a:buFont typeface="Wingdings" pitchFamily="2" charset="2"/>
              <a:buNone/>
            </a:pPr>
            <a:endParaRPr lang="fr-CA" sz="1800" dirty="0" smtClean="0"/>
          </a:p>
        </p:txBody>
      </p:sp>
      <p:sp>
        <p:nvSpPr>
          <p:cNvPr id="2179074" name="Rectangle 2"/>
          <p:cNvSpPr>
            <a:spLocks noGrp="1" noChangeArrowheads="1"/>
          </p:cNvSpPr>
          <p:nvPr>
            <p:ph type="title"/>
          </p:nvPr>
        </p:nvSpPr>
        <p:spPr>
          <a:xfrm>
            <a:off x="304800" y="260350"/>
            <a:ext cx="8456613" cy="762000"/>
          </a:xfrm>
        </p:spPr>
        <p:txBody>
          <a:bodyPr/>
          <a:lstStyle/>
          <a:p>
            <a:pPr>
              <a:defRPr/>
            </a:pPr>
            <a:r>
              <a:rPr lang="fr-CA" sz="3600" smtClean="0">
                <a:solidFill>
                  <a:schemeClr val="tx2"/>
                </a:solidFill>
              </a:rPr>
              <a:t>En résumé ...</a:t>
            </a:r>
          </a:p>
        </p:txBody>
      </p:sp>
      <p:sp>
        <p:nvSpPr>
          <p:cNvPr id="9221" name="Line 5"/>
          <p:cNvSpPr>
            <a:spLocks noChangeShapeType="1"/>
          </p:cNvSpPr>
          <p:nvPr/>
        </p:nvSpPr>
        <p:spPr bwMode="auto">
          <a:xfrm flipV="1">
            <a:off x="971550" y="2708275"/>
            <a:ext cx="7200900" cy="0"/>
          </a:xfrm>
          <a:prstGeom prst="line">
            <a:avLst/>
          </a:prstGeom>
          <a:noFill/>
          <a:ln w="57150">
            <a:solidFill>
              <a:schemeClr val="tx1"/>
            </a:solidFill>
            <a:round/>
            <a:headEnd type="arrow" w="med" len="med"/>
            <a:tailEnd type="arrow" w="med" len="med"/>
          </a:ln>
        </p:spPr>
        <p:txBody>
          <a:bodyPr wrap="none" anchor="ctr"/>
          <a:lstStyle/>
          <a:p>
            <a:endParaRPr lang="fr-FR"/>
          </a:p>
        </p:txBody>
      </p:sp>
      <p:sp>
        <p:nvSpPr>
          <p:cNvPr id="9222" name="Text Box 6"/>
          <p:cNvSpPr txBox="1">
            <a:spLocks noChangeArrowheads="1"/>
          </p:cNvSpPr>
          <p:nvPr/>
        </p:nvSpPr>
        <p:spPr bwMode="auto">
          <a:xfrm>
            <a:off x="1079500" y="3160713"/>
            <a:ext cx="1908175" cy="915987"/>
          </a:xfrm>
          <a:prstGeom prst="rect">
            <a:avLst/>
          </a:prstGeom>
          <a:noFill/>
          <a:ln w="9525">
            <a:noFill/>
            <a:miter lim="800000"/>
            <a:headEnd/>
            <a:tailEnd/>
          </a:ln>
        </p:spPr>
        <p:txBody>
          <a:bodyPr>
            <a:spAutoFit/>
          </a:bodyPr>
          <a:lstStyle/>
          <a:p>
            <a:r>
              <a:rPr lang="fr-CA" b="1">
                <a:solidFill>
                  <a:schemeClr val="tx2"/>
                </a:solidFill>
              </a:rPr>
              <a:t>Autorégulation</a:t>
            </a:r>
          </a:p>
          <a:p>
            <a:r>
              <a:rPr lang="fr-CA" b="1">
                <a:solidFill>
                  <a:schemeClr val="tx2"/>
                </a:solidFill>
              </a:rPr>
              <a:t>motivation interne</a:t>
            </a:r>
          </a:p>
        </p:txBody>
      </p:sp>
      <p:sp>
        <p:nvSpPr>
          <p:cNvPr id="9223" name="Text Box 9"/>
          <p:cNvSpPr txBox="1">
            <a:spLocks noChangeArrowheads="1"/>
          </p:cNvSpPr>
          <p:nvPr/>
        </p:nvSpPr>
        <p:spPr bwMode="auto">
          <a:xfrm>
            <a:off x="5456238" y="3141663"/>
            <a:ext cx="2571750" cy="915987"/>
          </a:xfrm>
          <a:prstGeom prst="rect">
            <a:avLst/>
          </a:prstGeom>
          <a:noFill/>
          <a:ln w="9525">
            <a:noFill/>
            <a:miter lim="800000"/>
            <a:headEnd/>
            <a:tailEnd/>
          </a:ln>
        </p:spPr>
        <p:txBody>
          <a:bodyPr wrap="none">
            <a:spAutoFit/>
          </a:bodyPr>
          <a:lstStyle/>
          <a:p>
            <a:r>
              <a:rPr lang="fr-CA" b="1" dirty="0" err="1">
                <a:solidFill>
                  <a:schemeClr val="tx2"/>
                </a:solidFill>
              </a:rPr>
              <a:t>Hétérorégulation</a:t>
            </a:r>
            <a:endParaRPr lang="fr-CA" b="1" dirty="0">
              <a:solidFill>
                <a:schemeClr val="tx2"/>
              </a:solidFill>
            </a:endParaRPr>
          </a:p>
          <a:p>
            <a:r>
              <a:rPr lang="fr-CA" b="1" dirty="0">
                <a:solidFill>
                  <a:schemeClr val="tx2"/>
                </a:solidFill>
              </a:rPr>
              <a:t>motivation provenant </a:t>
            </a:r>
          </a:p>
          <a:p>
            <a:r>
              <a:rPr lang="fr-CA" b="1" dirty="0">
                <a:solidFill>
                  <a:schemeClr val="tx2"/>
                </a:solidFill>
              </a:rPr>
              <a:t>de facteurs externes</a:t>
            </a:r>
          </a:p>
        </p:txBody>
      </p:sp>
      <p:sp>
        <p:nvSpPr>
          <p:cNvPr id="9224" name="Text Box 10"/>
          <p:cNvSpPr txBox="1">
            <a:spLocks noChangeArrowheads="1"/>
          </p:cNvSpPr>
          <p:nvPr/>
        </p:nvSpPr>
        <p:spPr bwMode="auto">
          <a:xfrm>
            <a:off x="250825" y="1628775"/>
            <a:ext cx="8642350" cy="427038"/>
          </a:xfrm>
          <a:prstGeom prst="rect">
            <a:avLst/>
          </a:prstGeom>
          <a:noFill/>
          <a:ln w="9525">
            <a:noFill/>
            <a:miter lim="800000"/>
            <a:headEnd/>
            <a:tailEnd/>
          </a:ln>
        </p:spPr>
        <p:txBody>
          <a:bodyPr>
            <a:spAutoFit/>
          </a:bodyPr>
          <a:lstStyle/>
          <a:p>
            <a:pPr>
              <a:spcBef>
                <a:spcPct val="50000"/>
              </a:spcBef>
            </a:pPr>
            <a:r>
              <a:rPr lang="fr-CA" sz="2200" b="1" dirty="0">
                <a:solidFill>
                  <a:srgbClr val="FFCC00"/>
                </a:solidFill>
              </a:rPr>
              <a:t>Éthique appliquée </a:t>
            </a:r>
            <a:r>
              <a:rPr lang="fr-CA" sz="2200" b="1" dirty="0">
                <a:solidFill>
                  <a:srgbClr val="FFCC00"/>
                </a:solidFill>
                <a:cs typeface="Arial" pitchFamily="34" charset="0"/>
              </a:rPr>
              <a:t>→</a:t>
            </a:r>
            <a:r>
              <a:rPr lang="fr-CA" sz="2200" b="1" dirty="0">
                <a:solidFill>
                  <a:srgbClr val="FFCC00"/>
                </a:solidFill>
              </a:rPr>
              <a:t> Déontologie → Droit → </a:t>
            </a:r>
            <a:r>
              <a:rPr lang="fr-CA" sz="2200" b="1" dirty="0" err="1">
                <a:solidFill>
                  <a:srgbClr val="FFCC00"/>
                </a:solidFill>
              </a:rPr>
              <a:t>Moeurs</a:t>
            </a:r>
            <a:r>
              <a:rPr lang="fr-CA" sz="2200" b="1" dirty="0">
                <a:solidFill>
                  <a:srgbClr val="FFCC00"/>
                </a:solidFill>
              </a:rPr>
              <a:t> → Morale</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501122" cy="6143668"/>
          </a:xfrm>
        </p:spPr>
        <p:txBody>
          <a:bodyPr>
            <a:normAutofit/>
          </a:bodyPr>
          <a:lstStyle/>
          <a:p>
            <a:pPr lvl="0" rtl="1"/>
            <a:r>
              <a:rPr lang="en-US" dirty="0" smtClean="0"/>
              <a:t> </a:t>
            </a:r>
            <a:endParaRPr lang="fr-FR" dirty="0" smtClean="0"/>
          </a:p>
          <a:p>
            <a:pPr algn="l"/>
            <a:r>
              <a:rPr lang="fr-FR" b="1" u="sng" dirty="0" smtClean="0"/>
              <a:t>La « morale »</a:t>
            </a:r>
            <a:r>
              <a:rPr lang="fr-FR" dirty="0" smtClean="0"/>
              <a:t> renvoie à l’ensemble de valeurs et de principes qui permettent de distinguer le bien du mal, la vérité du mensonge, la générosité de l’avarice,  le juste de l'injuste, le pardon de l’intolérance.. Ce ne sont pas des valeurs relatives ou changeables. On parle de principes dans l’absolu où tout individu est obligé à s’y soumettre quelles que soient les circonstances.</a:t>
            </a:r>
          </a:p>
          <a:p>
            <a:pPr algn="l" rtl="1"/>
            <a:r>
              <a:rPr lang="fr-FR" b="1" u="sng" dirty="0" smtClean="0"/>
              <a:t>L'éthique</a:t>
            </a:r>
            <a:r>
              <a:rPr lang="fr-FR" dirty="0" smtClean="0"/>
              <a:t> est une réflexion argumentée dans le but de bien agir. Elle oriente  nos actions vers le bon comportement. Elle résume les choix et les préférences de chacun d’entre nous quant à sa propre vie</a:t>
            </a:r>
            <a:r>
              <a:rPr lang="fr-FR" b="1" dirty="0" smtClean="0"/>
              <a:t>. L’exemple garçon</a:t>
            </a:r>
            <a:r>
              <a:rPr lang="fr-FR" dirty="0" smtClean="0"/>
              <a:t> </a:t>
            </a:r>
          </a:p>
          <a:p>
            <a:pPr algn="l"/>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501122" cy="6143668"/>
          </a:xfrm>
        </p:spPr>
        <p:txBody>
          <a:bodyPr/>
          <a:lstStyle/>
          <a:p>
            <a:pPr lvl="0" algn="r" rtl="1"/>
            <a:r>
              <a:rPr lang="ar-DZ" b="1" u="sng" dirty="0" smtClean="0"/>
              <a:t>عموما</a:t>
            </a:r>
            <a:r>
              <a:rPr lang="ar-DZ" b="1" u="sng" dirty="0" smtClean="0"/>
              <a:t>، مصادر الأخلاق في المجتمع</a:t>
            </a:r>
            <a:r>
              <a:rPr lang="ar-DZ" dirty="0" smtClean="0"/>
              <a:t> هي : المعتقدات الدينية على اختلافها وتنوعها ، تاريخ المجتمع وتقاليده، الثقافة الوطنية ، القبيلة والعائلة ، الجماعات المرجعية ، قادة الرأي والفكر ، الخبرة العملية والتعليم القوانين والأنظمة والتشريعات. </a:t>
            </a:r>
            <a:endParaRPr lang="fr-FR" dirty="0" smtClean="0"/>
          </a:p>
          <a:p>
            <a:pPr algn="l"/>
            <a:endParaRPr lang="fr-FR"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a:xfrm>
            <a:off x="457200" y="1371600"/>
            <a:ext cx="8229600" cy="1981200"/>
          </a:xfrm>
        </p:spPr>
        <p:txBody>
          <a:bodyPr/>
          <a:lstStyle/>
          <a:p>
            <a:pPr eaLnBrk="1" hangingPunct="1">
              <a:lnSpc>
                <a:spcPct val="90000"/>
              </a:lnSpc>
            </a:pPr>
            <a:r>
              <a:rPr lang="fr-FR" sz="2100" dirty="0" smtClean="0"/>
              <a:t>La règle d'or - "traites les autres comme tu aimerais qu'ils te traitent» ou «ne fais pas aux autres ce que tu ne voudrais pas qu'ils te fassent». Cela implique que les normes morales sont </a:t>
            </a:r>
            <a:r>
              <a:rPr lang="fr-FR" sz="2100" i="1" dirty="0" smtClean="0"/>
              <a:t>universalisables</a:t>
            </a:r>
            <a:r>
              <a:rPr lang="fr-FR" sz="2100" dirty="0" smtClean="0"/>
              <a:t> - qu'ils devraient être appliquées d’une manière impartiale à tous les individus.</a:t>
            </a:r>
            <a:r>
              <a:rPr lang="en-US" sz="2100" dirty="0" smtClean="0"/>
              <a:t> </a:t>
            </a:r>
          </a:p>
        </p:txBody>
      </p:sp>
      <p:sp>
        <p:nvSpPr>
          <p:cNvPr id="22530" name="Rectangle 2"/>
          <p:cNvSpPr>
            <a:spLocks noGrp="1" noChangeArrowheads="1"/>
          </p:cNvSpPr>
          <p:nvPr>
            <p:ph type="title"/>
          </p:nvPr>
        </p:nvSpPr>
        <p:spPr>
          <a:xfrm>
            <a:off x="457200" y="285728"/>
            <a:ext cx="8229600" cy="1000132"/>
          </a:xfrm>
        </p:spPr>
        <p:txBody>
          <a:bodyPr/>
          <a:lstStyle/>
          <a:p>
            <a:pPr eaLnBrk="1" hangingPunct="1"/>
            <a:r>
              <a:rPr lang="en-US" b="1" dirty="0" smtClean="0"/>
              <a:t>La </a:t>
            </a:r>
            <a:r>
              <a:rPr lang="en-US" b="1" dirty="0" err="1" smtClean="0"/>
              <a:t>regle</a:t>
            </a:r>
            <a:r>
              <a:rPr lang="en-US" b="1" dirty="0" smtClean="0"/>
              <a:t> </a:t>
            </a:r>
            <a:r>
              <a:rPr lang="en-US" b="1" dirty="0" err="1" smtClean="0"/>
              <a:t>d’or</a:t>
            </a:r>
            <a:endParaRPr lang="en-US" b="1" dirty="0" smtClean="0"/>
          </a:p>
        </p:txBody>
      </p:sp>
      <p:pic>
        <p:nvPicPr>
          <p:cNvPr id="22532" name="Picture 4"/>
          <p:cNvPicPr>
            <a:picLocks noChangeAspect="1" noChangeArrowheads="1"/>
          </p:cNvPicPr>
          <p:nvPr/>
        </p:nvPicPr>
        <p:blipFill>
          <a:blip r:embed="rId2"/>
          <a:srcRect t="31873" b="4382"/>
          <a:stretch>
            <a:fillRect/>
          </a:stretch>
        </p:blipFill>
        <p:spPr bwMode="auto">
          <a:xfrm>
            <a:off x="1357290" y="3071810"/>
            <a:ext cx="5029200" cy="304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501122" cy="6143668"/>
          </a:xfrm>
        </p:spPr>
        <p:txBody>
          <a:bodyPr/>
          <a:lstStyle/>
          <a:p>
            <a:pPr algn="r" rtl="1"/>
            <a:r>
              <a:rPr lang="ar-DZ" sz="3600" dirty="0" smtClean="0"/>
              <a:t>1</a:t>
            </a:r>
            <a:r>
              <a:rPr lang="ar-DZ" sz="3600" b="1" dirty="0" smtClean="0"/>
              <a:t>-3- تعريف أخلاقيات الأعمال.</a:t>
            </a:r>
            <a:endParaRPr lang="fr-FR" sz="3600" dirty="0" smtClean="0"/>
          </a:p>
          <a:p>
            <a:pPr algn="r" rtl="1"/>
            <a:r>
              <a:rPr lang="ar-DZ" sz="3600" dirty="0" smtClean="0"/>
              <a:t>* إن أخلاقيات الأعمال هي مجموعة من المبادئ والقيم الأخلاقية التي تمثل سلوك منظمة ما وتضع محددات على قراراتها.</a:t>
            </a:r>
            <a:endParaRPr lang="fr-FR" sz="3600" dirty="0" smtClean="0"/>
          </a:p>
          <a:p>
            <a:pPr algn="r" rtl="1"/>
            <a:r>
              <a:rPr lang="ar-DZ" sz="3600" dirty="0" smtClean="0"/>
              <a:t>* يرى "بيتر </a:t>
            </a:r>
            <a:r>
              <a:rPr lang="ar-DZ" sz="3600" dirty="0" err="1" smtClean="0"/>
              <a:t>دراكر</a:t>
            </a:r>
            <a:r>
              <a:rPr lang="ar-DZ" sz="3600" dirty="0" smtClean="0"/>
              <a:t>"  أن الأخلاق في الإدارة هي " </a:t>
            </a:r>
            <a:r>
              <a:rPr lang="ar-DZ" sz="3600" b="1" u="sng" dirty="0" smtClean="0"/>
              <a:t>العلم </a:t>
            </a:r>
            <a:r>
              <a:rPr lang="ar-DZ" sz="3600" dirty="0" smtClean="0"/>
              <a:t>الذي يعالج الاختيارات العقلانية على أساس التقييم بين الوسائل المؤدية إلى الأهداف " وهذا التعريف يضيف طابعا منهجيا علميا على الأخلاقيات من خلال إضافة البعد الموضوعي إليها ، خاصة وأن الأخلاقيات تعاني من نوعين من الاعتراضات هي : </a:t>
            </a:r>
            <a:endParaRPr lang="fr-FR" sz="3600"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i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i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i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422</TotalTime>
  <Words>419</Words>
  <Application>Microsoft Office PowerPoint</Application>
  <PresentationFormat>Affichage à l'écran (4:3)</PresentationFormat>
  <Paragraphs>56</Paragraphs>
  <Slides>13</Slides>
  <Notes>1</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Papier</vt:lpstr>
      <vt:lpstr>Diapositive 1</vt:lpstr>
      <vt:lpstr>Diapositive 2</vt:lpstr>
      <vt:lpstr>Diapositive 3</vt:lpstr>
      <vt:lpstr>مفاهيم متقاربة..... * Morals : مجموعة القيم والمبادئ التي تسمح بالتفرقة بين المتناقضات (مطلقة لا تتغير) .  * les mœurs : التصرفات المنتظرة من شخص يعيش ضمن جماعة ما.  *  Deontology : مجموعة القواعد المفروضة من طرف هيئة ما ( المدونات الاخلاقية)  * Ethics : نظام القيم الشخصي والتنظيمي. انعكاس لكل ماسبق على سلوكات الفرد وهي تختلف من شخص لآخر  * القانون: الواجبات المفروضة من طرف الدولة ( قوانين، مراسيم،....)     </vt:lpstr>
      <vt:lpstr>En résumé ...</vt:lpstr>
      <vt:lpstr>Diapositive 6</vt:lpstr>
      <vt:lpstr>Diapositive 7</vt:lpstr>
      <vt:lpstr>La regle d’or</vt:lpstr>
      <vt:lpstr>Diapositive 9</vt:lpstr>
      <vt:lpstr>Diapositive 10</vt:lpstr>
      <vt:lpstr>Diapositive 11</vt:lpstr>
      <vt:lpstr>Diapositive 12</vt:lpstr>
      <vt:lpstr>L’éthique est englobant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yoyo</dc:creator>
  <cp:lastModifiedBy>silicon</cp:lastModifiedBy>
  <cp:revision>46</cp:revision>
  <dcterms:created xsi:type="dcterms:W3CDTF">2015-03-25T16:02:27Z</dcterms:created>
  <dcterms:modified xsi:type="dcterms:W3CDTF">2018-02-25T19:43:50Z</dcterms:modified>
</cp:coreProperties>
</file>