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92" r:id="rId3"/>
    <p:sldId id="258" r:id="rId4"/>
    <p:sldId id="259" r:id="rId5"/>
    <p:sldId id="260" r:id="rId6"/>
    <p:sldId id="294" r:id="rId7"/>
    <p:sldId id="295" r:id="rId8"/>
    <p:sldId id="293" r:id="rId9"/>
    <p:sldId id="283"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18" autoAdjust="0"/>
    <p:restoredTop sz="93537" autoAdjust="0"/>
  </p:normalViewPr>
  <p:slideViewPr>
    <p:cSldViewPr>
      <p:cViewPr varScale="1">
        <p:scale>
          <a:sx n="80" d="100"/>
          <a:sy n="80" d="100"/>
        </p:scale>
        <p:origin x="117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262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6B6269-6AF3-4FB4-9652-AD7B71352EAF}" type="datetimeFigureOut">
              <a:rPr lang="fr-FR" smtClean="0"/>
              <a:pPr/>
              <a:t>21/02/2023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297581-DF63-46CB-B4BF-8C11E105EAA1}" type="slidenum">
              <a:rPr lang="fr-FR" smtClean="0"/>
              <a:pPr/>
              <a:t>‹N°›</a:t>
            </a:fld>
            <a:endParaRPr lang="fr-FR"/>
          </a:p>
        </p:txBody>
      </p:sp>
    </p:spTree>
    <p:extLst>
      <p:ext uri="{BB962C8B-B14F-4D97-AF65-F5344CB8AC3E}">
        <p14:creationId xmlns:p14="http://schemas.microsoft.com/office/powerpoint/2010/main" val="1009172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D297581-DF63-46CB-B4BF-8C11E105EAA1}" type="slidenum">
              <a:rPr lang="fr-FR" smtClean="0"/>
              <a:pPr/>
              <a:t>3</a:t>
            </a:fld>
            <a:endParaRPr lang="fr-FR"/>
          </a:p>
        </p:txBody>
      </p:sp>
    </p:spTree>
    <p:extLst>
      <p:ext uri="{BB962C8B-B14F-4D97-AF65-F5344CB8AC3E}">
        <p14:creationId xmlns:p14="http://schemas.microsoft.com/office/powerpoint/2010/main" val="61940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7"/>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21/02/2023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21/02/2023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0"/>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40"/>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21/02/2023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21/02/2023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CF36800B-4FD9-40A6-B159-D953F3AE5121}" type="datetimeFigureOut">
              <a:rPr lang="fr-FR" smtClean="0"/>
              <a:pPr/>
              <a:t>21/02/2023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F36800B-4FD9-40A6-B159-D953F3AE5121}" type="datetimeFigureOut">
              <a:rPr lang="fr-FR" smtClean="0"/>
              <a:pPr/>
              <a:t>21/02/2023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F36800B-4FD9-40A6-B159-D953F3AE5121}" type="datetimeFigureOut">
              <a:rPr lang="fr-FR" smtClean="0"/>
              <a:pPr/>
              <a:t>21/02/2023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CF36800B-4FD9-40A6-B159-D953F3AE5121}" type="datetimeFigureOut">
              <a:rPr lang="fr-FR" smtClean="0"/>
              <a:pPr/>
              <a:t>21/02/2023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F36800B-4FD9-40A6-B159-D953F3AE5121}" type="datetimeFigureOut">
              <a:rPr lang="fr-FR" smtClean="0"/>
              <a:pPr/>
              <a:t>21/02/2023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2"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F36800B-4FD9-40A6-B159-D953F3AE5121}" type="datetimeFigureOut">
              <a:rPr lang="fr-FR" smtClean="0"/>
              <a:pPr/>
              <a:t>21/02/2023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CF36800B-4FD9-40A6-B159-D953F3AE5121}" type="datetimeFigureOut">
              <a:rPr lang="fr-FR" smtClean="0"/>
              <a:pPr/>
              <a:t>21/02/2023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2425365-55D2-476C-BBAA-371A9DD1D91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36800B-4FD9-40A6-B159-D953F3AE5121}" type="datetimeFigureOut">
              <a:rPr lang="fr-FR" smtClean="0"/>
              <a:pPr/>
              <a:t>21/02/2023</a:t>
            </a:fld>
            <a:endParaRPr lang="fr-FR"/>
          </a:p>
        </p:txBody>
      </p:sp>
      <p:sp>
        <p:nvSpPr>
          <p:cNvPr id="5" name="Espace réservé du pied de page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425365-55D2-476C-BBAA-371A9DD1D91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1484784"/>
            <a:ext cx="8712968" cy="720080"/>
          </a:xfrm>
        </p:spPr>
        <p:txBody>
          <a:bodyPr>
            <a:normAutofit/>
          </a:bodyPr>
          <a:lstStyle/>
          <a:p>
            <a:r>
              <a:rPr lang="ar-DZ" sz="1600" b="1" dirty="0" smtClean="0">
                <a:solidFill>
                  <a:srgbClr val="C00000"/>
                </a:solidFill>
                <a:latin typeface="Simplified Arabic" panose="02020603050405020304" pitchFamily="18" charset="-78"/>
                <a:cs typeface="Simplified Arabic" panose="02020603050405020304" pitchFamily="18" charset="-78"/>
              </a:rPr>
              <a:t>د.سليمة بن </a:t>
            </a:r>
            <a:r>
              <a:rPr lang="ar-DZ" sz="1600" b="1" dirty="0" smtClean="0">
                <a:solidFill>
                  <a:srgbClr val="C00000"/>
                </a:solidFill>
                <a:latin typeface="Simplified Arabic" panose="02020603050405020304" pitchFamily="18" charset="-78"/>
                <a:cs typeface="Simplified Arabic" panose="02020603050405020304" pitchFamily="18" charset="-78"/>
              </a:rPr>
              <a:t>حسين-درس</a:t>
            </a:r>
            <a:r>
              <a:rPr lang="ar-DZ" sz="1600" b="1" dirty="0">
                <a:solidFill>
                  <a:srgbClr val="C00000"/>
                </a:solidFill>
                <a:latin typeface="Simplified Arabic" panose="02020603050405020304" pitchFamily="18" charset="-78"/>
                <a:cs typeface="Simplified Arabic" panose="02020603050405020304" pitchFamily="18" charset="-78"/>
              </a:rPr>
              <a:t>6</a:t>
            </a:r>
            <a:r>
              <a:rPr lang="ar-DZ" sz="1600" b="1" dirty="0" smtClean="0">
                <a:solidFill>
                  <a:srgbClr val="C00000"/>
                </a:solidFill>
                <a:latin typeface="Simplified Arabic" panose="02020603050405020304" pitchFamily="18" charset="-78"/>
                <a:cs typeface="Simplified Arabic" panose="02020603050405020304" pitchFamily="18" charset="-78"/>
              </a:rPr>
              <a:t>-2022-2023-مقياس </a:t>
            </a:r>
            <a:r>
              <a:rPr lang="ar-DZ" sz="1600" b="1" dirty="0" smtClean="0">
                <a:solidFill>
                  <a:srgbClr val="C00000"/>
                </a:solidFill>
                <a:latin typeface="Simplified Arabic" panose="02020603050405020304" pitchFamily="18" charset="-78"/>
                <a:cs typeface="Simplified Arabic" panose="02020603050405020304" pitchFamily="18" charset="-78"/>
              </a:rPr>
              <a:t>مصطلحات فرنسية-سنة2 تخصص إعلام-قسم الإعلام والاتصال</a:t>
            </a:r>
            <a:r>
              <a:rPr lang="fr-FR" sz="1800" dirty="0" smtClean="0">
                <a:solidFill>
                  <a:srgbClr val="C00000"/>
                </a:solidFill>
              </a:rPr>
              <a:t>	</a:t>
            </a:r>
            <a:r>
              <a:rPr lang="ar-DZ" sz="2000" b="1" dirty="0" smtClean="0">
                <a:solidFill>
                  <a:srgbClr val="00B050"/>
                </a:solidFill>
              </a:rPr>
              <a:t>عنوان الدرس </a:t>
            </a:r>
            <a:r>
              <a:rPr lang="ar-DZ" sz="2000" b="1" dirty="0" smtClean="0">
                <a:solidFill>
                  <a:srgbClr val="00B050"/>
                </a:solidFill>
              </a:rPr>
              <a:t>: مفهوم ووظائف </a:t>
            </a:r>
            <a:r>
              <a:rPr lang="ar-DZ" sz="2000" b="1" dirty="0">
                <a:solidFill>
                  <a:srgbClr val="00B050"/>
                </a:solidFill>
              </a:rPr>
              <a:t>الإعلام</a:t>
            </a:r>
            <a:endParaRPr lang="fr-FR" sz="2000" b="1" dirty="0">
              <a:solidFill>
                <a:srgbClr val="00B050"/>
              </a:solidFill>
            </a:endParaRPr>
          </a:p>
        </p:txBody>
      </p:sp>
      <p:sp>
        <p:nvSpPr>
          <p:cNvPr id="3" name="Espace réservé du contenu 2"/>
          <p:cNvSpPr>
            <a:spLocks noGrp="1"/>
          </p:cNvSpPr>
          <p:nvPr>
            <p:ph idx="1"/>
          </p:nvPr>
        </p:nvSpPr>
        <p:spPr>
          <a:xfrm>
            <a:off x="107504" y="2420888"/>
            <a:ext cx="8856984" cy="4176464"/>
          </a:xfrm>
        </p:spPr>
        <p:txBody>
          <a:bodyPr>
            <a:normAutofit/>
          </a:bodyPr>
          <a:lstStyle/>
          <a:p>
            <a:pPr marL="0" indent="0" algn="r">
              <a:lnSpc>
                <a:spcPct val="150000"/>
              </a:lnSpc>
              <a:buNone/>
            </a:pPr>
            <a:r>
              <a:rPr lang="ar-DZ" sz="2400" b="1" u="sng" dirty="0" smtClean="0">
                <a:solidFill>
                  <a:srgbClr val="C00000"/>
                </a:solidFill>
              </a:rPr>
              <a:t>-مفهوم الإعلام:</a:t>
            </a:r>
          </a:p>
          <a:p>
            <a:pPr marL="0" indent="0" algn="just" rtl="1">
              <a:buNone/>
            </a:pPr>
            <a:r>
              <a:rPr lang="ar-DZ" sz="2000" b="1" dirty="0" smtClean="0"/>
              <a:t>الإعلام هو أي </a:t>
            </a:r>
            <a:r>
              <a:rPr lang="ar-DZ" sz="2000" b="1" dirty="0"/>
              <a:t>وسيلة أو تقنية أو منظمة أو مؤسسة ربحية أو غير ربحية، عامة أو خاصة، رسمية أو غير رسمية، وتتنوع وسائل الإعلام وتتعدّد لتشمل الجرائد، والمجلات، والنشرات الإعلانية، والإذاعة، والتلفاز، والانترنت، وقد أثرت هذه الوسائل على حياة الفرد والمجتمع بشكل كبيراً نظراً لما تقدمه من وظائف عديدة ومتنوعة، فيما يلي سنتعرف بشكل مفصل على الوظائف الأساسية التي تقوم بها وسائل الإعلام</a:t>
            </a:r>
            <a:r>
              <a:rPr lang="ar-DZ" sz="2000" b="1" dirty="0" smtClean="0"/>
              <a:t>.</a:t>
            </a:r>
          </a:p>
          <a:p>
            <a:pPr marL="0" indent="0" rtl="1">
              <a:buNone/>
            </a:pPr>
            <a:r>
              <a:rPr lang="fr-FR" sz="2400" b="1" u="sng" dirty="0">
                <a:solidFill>
                  <a:srgbClr val="C00000"/>
                </a:solidFill>
              </a:rPr>
              <a:t>-Notion du média</a:t>
            </a:r>
            <a:r>
              <a:rPr lang="fr-FR" sz="2400" b="1" u="sng" dirty="0" smtClean="0">
                <a:solidFill>
                  <a:srgbClr val="C00000"/>
                </a:solidFill>
              </a:rPr>
              <a:t>:</a:t>
            </a:r>
            <a:endParaRPr lang="ar-DZ" sz="2400" b="1" u="sng" dirty="0">
              <a:solidFill>
                <a:srgbClr val="C00000"/>
              </a:solidFill>
            </a:endParaRPr>
          </a:p>
          <a:p>
            <a:pPr marL="0" indent="0" algn="just">
              <a:buNone/>
            </a:pPr>
            <a:r>
              <a:rPr lang="fr-FR" sz="2000" b="1" dirty="0" smtClean="0"/>
              <a:t>Le média </a:t>
            </a:r>
            <a:r>
              <a:rPr lang="fr-FR" sz="2000" b="1" dirty="0"/>
              <a:t>désigne tout moyen, technologie, organisation, institution à but lucratif ou non lucratif, publique ou privée, officielle ou non officielle. L'individu et la société dans une large mesure en raison des fonctions nombreuses et variées qu'il offre, ci-dessous nous apprendrons en des détails sur les fonctions de base exécutées par le média.</a:t>
            </a:r>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0" y="1052736"/>
            <a:ext cx="9144000" cy="5805264"/>
          </a:xfrm>
        </p:spPr>
        <p:txBody>
          <a:bodyPr>
            <a:normAutofit fontScale="92500"/>
          </a:bodyPr>
          <a:lstStyle/>
          <a:p>
            <a:pPr marL="0" indent="0" algn="r" rtl="1">
              <a:buNone/>
            </a:pPr>
            <a:r>
              <a:rPr lang="ar-DZ" sz="2400" b="1" u="sng" dirty="0" smtClean="0">
                <a:solidFill>
                  <a:srgbClr val="FF0000"/>
                </a:solidFill>
              </a:rPr>
              <a:t>-وظائف الإعلام:</a:t>
            </a:r>
          </a:p>
          <a:p>
            <a:pPr marL="0" indent="0" algn="r" rtl="1">
              <a:buNone/>
            </a:pPr>
            <a:r>
              <a:rPr lang="ar-DZ" sz="2400" b="1" u="sng" dirty="0" smtClean="0">
                <a:solidFill>
                  <a:srgbClr val="FF0000"/>
                </a:solidFill>
              </a:rPr>
              <a:t>1-الوظيفة </a:t>
            </a:r>
            <a:r>
              <a:rPr lang="ar-DZ" sz="2400" b="1" u="sng" dirty="0">
                <a:solidFill>
                  <a:srgbClr val="FF0000"/>
                </a:solidFill>
              </a:rPr>
              <a:t>الإخبارية:</a:t>
            </a:r>
          </a:p>
          <a:p>
            <a:pPr marL="0" indent="0" algn="just" rtl="1">
              <a:buNone/>
            </a:pPr>
            <a:r>
              <a:rPr lang="fr-FR" sz="2400" b="1" dirty="0" smtClean="0"/>
              <a:t> </a:t>
            </a:r>
            <a:r>
              <a:rPr lang="ar-DZ" sz="2400" b="1" dirty="0" smtClean="0"/>
              <a:t>هي </a:t>
            </a:r>
            <a:r>
              <a:rPr lang="ar-DZ" sz="2400" b="1" dirty="0"/>
              <a:t>الوظيفة الأولى والأساسية لوسائل الإعلام، فمنذ ظهور الجرائد كان الهدف منها تغطية الأخبار التي تحدث في المدن والأقاليم المجاورة، وحتى بعد ظهور المجلاّت والإذاعة والتلفاز والانترنت ظلّت التغطية الإخبارية هي الوظيفة الأساسية لكل هذه الوسائل، حيث تحرص الوسائل الإعلامية على تقديم أخبار آنية وموضوعية وصادقة للجمهور بعيداً عن التحيّز أو التحريض</a:t>
            </a:r>
            <a:r>
              <a:rPr lang="ar-DZ" sz="2400" b="1" dirty="0" smtClean="0"/>
              <a:t>.</a:t>
            </a:r>
          </a:p>
          <a:p>
            <a:pPr marL="0" indent="0" rtl="1">
              <a:buNone/>
            </a:pPr>
            <a:r>
              <a:rPr lang="fr-FR" sz="2400" b="1" u="sng" dirty="0">
                <a:solidFill>
                  <a:srgbClr val="FF0000"/>
                </a:solidFill>
              </a:rPr>
              <a:t>-</a:t>
            </a:r>
            <a:r>
              <a:rPr lang="fr-FR" sz="2400" b="1" u="sng" dirty="0" smtClean="0">
                <a:solidFill>
                  <a:srgbClr val="FF0000"/>
                </a:solidFill>
              </a:rPr>
              <a:t>Les </a:t>
            </a:r>
            <a:r>
              <a:rPr lang="fr-FR" sz="2400" b="1" u="sng" dirty="0">
                <a:solidFill>
                  <a:srgbClr val="FF0000"/>
                </a:solidFill>
              </a:rPr>
              <a:t>fonctions du média:</a:t>
            </a:r>
          </a:p>
          <a:p>
            <a:pPr marL="0" indent="0" rtl="1">
              <a:buNone/>
            </a:pPr>
            <a:r>
              <a:rPr lang="fr-FR" sz="2400" b="1" u="sng" dirty="0">
                <a:solidFill>
                  <a:srgbClr val="FF0000"/>
                </a:solidFill>
              </a:rPr>
              <a:t>1-La fonction d'informer:</a:t>
            </a:r>
          </a:p>
          <a:p>
            <a:pPr marL="0" indent="0" rtl="1">
              <a:buNone/>
            </a:pPr>
            <a:r>
              <a:rPr lang="fr-FR" sz="2400" b="1" dirty="0"/>
              <a:t>    C'est la fonction première et fondamentale des médias. Depuis l'avènement des journaux, leur but était de couvrir l'actualité qui se passe dans les villes et les régions voisines. Même après l'avènement des magazines, de la radio, de la télévision et d'Internet, la couverture de l'information est restée la fonction première de tous ces moyens, car les médias sont soucieux de fournir au public des informations opportunes, objectives et véridiques, loin de toute partialité ou incitation.</a:t>
            </a:r>
          </a:p>
          <a:p>
            <a:pPr marL="0" indent="0" rtl="1">
              <a:buNone/>
            </a:pPr>
            <a:endParaRPr lang="ar-DZ" sz="2400" b="1" dirty="0"/>
          </a:p>
          <a:p>
            <a:pPr marL="0" indent="0" algn="r" rtl="1">
              <a:buNone/>
            </a:pPr>
            <a:endParaRPr lang="fr-FR" dirty="0"/>
          </a:p>
        </p:txBody>
      </p:sp>
    </p:spTree>
    <p:extLst>
      <p:ext uri="{BB962C8B-B14F-4D97-AF65-F5344CB8AC3E}">
        <p14:creationId xmlns:p14="http://schemas.microsoft.com/office/powerpoint/2010/main" val="15690610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7504" y="980728"/>
            <a:ext cx="8928992" cy="5688632"/>
          </a:xfrm>
        </p:spPr>
        <p:txBody>
          <a:bodyPr/>
          <a:lstStyle/>
          <a:p>
            <a:pPr marL="0" indent="0" algn="r" rtl="1">
              <a:buNone/>
            </a:pPr>
            <a:r>
              <a:rPr lang="fr-FR" sz="2400" b="1" u="sng" dirty="0" smtClean="0">
                <a:solidFill>
                  <a:srgbClr val="FF0000"/>
                </a:solidFill>
              </a:rPr>
              <a:t>2</a:t>
            </a:r>
            <a:r>
              <a:rPr lang="ar-DZ" sz="2400" b="1" u="sng" dirty="0" smtClean="0">
                <a:solidFill>
                  <a:srgbClr val="FF0000"/>
                </a:solidFill>
              </a:rPr>
              <a:t>-وظيفة </a:t>
            </a:r>
            <a:r>
              <a:rPr lang="ar-DZ" sz="2400" b="1" u="sng" dirty="0">
                <a:solidFill>
                  <a:srgbClr val="FF0000"/>
                </a:solidFill>
              </a:rPr>
              <a:t>التعبير عن الآراء المختلفة :</a:t>
            </a:r>
          </a:p>
          <a:p>
            <a:pPr marL="0" indent="0" algn="just" rtl="1">
              <a:buNone/>
            </a:pPr>
            <a:r>
              <a:rPr lang="ar-DZ" dirty="0"/>
              <a:t> </a:t>
            </a:r>
            <a:r>
              <a:rPr lang="ar-DZ" dirty="0" smtClean="0"/>
              <a:t> </a:t>
            </a:r>
            <a:r>
              <a:rPr lang="ar-DZ" sz="2400" b="1" dirty="0"/>
              <a:t>في السابق كانت الوسائل الإعلامية تمثل رأي شريحة واحدة فقط من الناس هم الطبقة الحاكمة والنبلاء والأثرياء، لكن مع الوقت ازدادت أعداد الوسائل الإعلامية ومع التطور الفكري تحولت هذه الوسائل لمنبر ومنصة لمختلف الآراء، فأصبحت صوت المستضعفين والمظلومين ودافعت عن حقوقهم في الحرية والتعبير والمساواة وتقرير المصير</a:t>
            </a:r>
            <a:r>
              <a:rPr lang="ar-DZ" sz="2400" b="1" dirty="0" smtClean="0"/>
              <a:t>.</a:t>
            </a:r>
          </a:p>
          <a:p>
            <a:pPr marL="0" indent="0">
              <a:buNone/>
            </a:pPr>
            <a:r>
              <a:rPr lang="fr-FR" sz="2400" b="1" u="sng" dirty="0">
                <a:solidFill>
                  <a:srgbClr val="FF0000"/>
                </a:solidFill>
              </a:rPr>
              <a:t>2-Exprimer des opinions différentes :</a:t>
            </a:r>
          </a:p>
          <a:p>
            <a:pPr marL="0" indent="0" algn="just">
              <a:buNone/>
            </a:pPr>
            <a:r>
              <a:rPr lang="fr-FR" sz="2400" b="1" dirty="0"/>
              <a:t>  Dans le passé, les médias représentaient l'opinion d'un seul segment de la population, à savoir la classe dirigeante, la noblesse et les riches, mais avec le temps, le nombre de médias a augmenté et avec le développement intellectuel, ces médias se sont transformés en un plate-forme et une plate-forme pour différentes opinions, ils sont donc devenus la voix des opprimés et des opprimés, et ont défendu leurs droits à la liberté, à l'expression, à l'égalité et à l'autodétermination.</a:t>
            </a:r>
          </a:p>
          <a:p>
            <a:pPr marL="0" indent="0">
              <a:buNone/>
            </a:pPr>
            <a:endParaRPr lang="ar-DZ" sz="2400" b="1" dirty="0"/>
          </a:p>
          <a:p>
            <a:pPr marL="0" indent="0" algn="just" rtl="1">
              <a:buNone/>
            </a:pPr>
            <a:endParaRPr lang="fr-FR" sz="2400" b="1" dirty="0"/>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640960" cy="5112568"/>
          </a:xfrm>
        </p:spPr>
        <p:txBody>
          <a:bodyPr>
            <a:normAutofit fontScale="90000"/>
          </a:bodyPr>
          <a:lstStyle/>
          <a:p>
            <a:pPr algn="l" rtl="1"/>
            <a:r>
              <a:rPr lang="ar-DZ" sz="2700" b="1" u="sng" dirty="0" smtClean="0">
                <a:solidFill>
                  <a:srgbClr val="C00000"/>
                </a:solidFill>
              </a:rPr>
              <a:t>3-الوظيفة الإعلانية</a:t>
            </a:r>
            <a:r>
              <a:rPr lang="fr-FR" sz="2700" b="1" dirty="0" smtClean="0">
                <a:solidFill>
                  <a:srgbClr val="C00000"/>
                </a:solidFill>
              </a:rPr>
              <a:t>                                                                                             </a:t>
            </a:r>
            <a:r>
              <a:rPr lang="ar-DZ" sz="2700" dirty="0" smtClean="0"/>
              <a:t/>
            </a:r>
            <a:br>
              <a:rPr lang="ar-DZ" sz="2700" dirty="0" smtClean="0"/>
            </a:br>
            <a:r>
              <a:rPr lang="ar-DZ" sz="2700" dirty="0" smtClean="0"/>
              <a:t>   </a:t>
            </a:r>
            <a:r>
              <a:rPr lang="ar-DZ" sz="2200" b="1" dirty="0"/>
              <a:t>حتى تتمكّن الوسائل الإعلامية من القيام بوظائفها لابدّ من أن يكون لديها مدخول يغطي نفقاتها الضخمة وهذا ما دفعها للاعتماد على الإعلانات كمصدر مالي، حيث بدأت بنشر الإعلانات في أوقات الذروة على التلفاز والإذاعة وعلى الصفحات الأولى من الجرائد مقابل أجر مادي معين وفي نفس الوقت تسعى من خلال الإعلانات مساعدة الجمهور على اختيار المنتج المناسب الذي يلائم احتياجاتهم</a:t>
            </a:r>
            <a:r>
              <a:rPr lang="ar-DZ" sz="2200" b="1" dirty="0" smtClean="0"/>
              <a:t>.</a:t>
            </a:r>
            <a:br>
              <a:rPr lang="ar-DZ" sz="2200" b="1" dirty="0" smtClean="0"/>
            </a:br>
            <a:r>
              <a:rPr lang="ar-DZ" sz="2200" b="1" dirty="0"/>
              <a:t/>
            </a:r>
            <a:br>
              <a:rPr lang="ar-DZ" sz="2200" b="1" dirty="0"/>
            </a:br>
            <a:r>
              <a:rPr lang="ar-DZ" sz="2700" b="1" u="sng" dirty="0" smtClean="0">
                <a:solidFill>
                  <a:srgbClr val="FF0000"/>
                </a:solidFill>
              </a:rPr>
              <a:t>3</a:t>
            </a:r>
            <a:r>
              <a:rPr lang="fr-FR" sz="2700" b="1" u="sng" dirty="0" smtClean="0">
                <a:solidFill>
                  <a:srgbClr val="FF0000"/>
                </a:solidFill>
              </a:rPr>
              <a:t>-Fonction </a:t>
            </a:r>
            <a:r>
              <a:rPr lang="fr-FR" sz="2700" b="1" u="sng" dirty="0">
                <a:solidFill>
                  <a:srgbClr val="FF0000"/>
                </a:solidFill>
              </a:rPr>
              <a:t>publicitaire</a:t>
            </a:r>
            <a:r>
              <a:rPr lang="fr-FR" sz="2700" b="1" u="sng" dirty="0" smtClean="0">
                <a:solidFill>
                  <a:srgbClr val="FF0000"/>
                </a:solidFill>
              </a:rPr>
              <a:t>:</a:t>
            </a:r>
            <a:r>
              <a:rPr lang="fr-FR" sz="2700" dirty="0"/>
              <a:t/>
            </a:r>
            <a:br>
              <a:rPr lang="fr-FR" sz="2700" dirty="0"/>
            </a:br>
            <a:r>
              <a:rPr lang="fr-FR" sz="2200" b="1" dirty="0"/>
              <a:t> </a:t>
            </a:r>
            <a:r>
              <a:rPr lang="fr-FR" sz="2200" b="1" dirty="0" smtClean="0"/>
              <a:t> </a:t>
            </a:r>
            <a:r>
              <a:rPr lang="fr-FR" sz="2200" b="1" dirty="0"/>
              <a:t>Pour que les médias puissent remplir leurs fonctions, ils doivent disposer d'un revenu qui couvre leurs énormes dépenses, et c'est ce qui les a poussés à s'appuyer sur la publicité comme source de financement, puisqu'ils ont commencé à publier des publicités aux heures de grande écoute à la télévision. , à la radio et sur les premières pages des journaux en échange d'une certaine redevance matérielle, et en même temps, il cherche à travers la publicité aide le public à choisir le bon produit qui répond à ses besoins</a:t>
            </a:r>
            <a:r>
              <a:rPr lang="fr-FR" sz="2200" b="1" dirty="0" smtClean="0"/>
              <a:t>.</a:t>
            </a:r>
            <a:endParaRPr lang="fr-FR" sz="2200" b="1"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323528" y="1196751"/>
            <a:ext cx="8496944" cy="5544617"/>
          </a:xfrm>
        </p:spPr>
        <p:txBody>
          <a:bodyPr>
            <a:normAutofit/>
          </a:bodyPr>
          <a:lstStyle/>
          <a:p>
            <a:pPr algn="just" rtl="1">
              <a:spcBef>
                <a:spcPts val="0"/>
              </a:spcBef>
            </a:pPr>
            <a:r>
              <a:rPr lang="ar-DZ" u="sng" dirty="0" smtClean="0">
                <a:solidFill>
                  <a:srgbClr val="FF0000"/>
                </a:solidFill>
              </a:rPr>
              <a:t>-</a:t>
            </a:r>
            <a:r>
              <a:rPr lang="ar-DZ" b="1" u="sng" dirty="0" smtClean="0">
                <a:solidFill>
                  <a:srgbClr val="FF0000"/>
                </a:solidFill>
              </a:rPr>
              <a:t>الوظيفة الترفيهية:</a:t>
            </a:r>
          </a:p>
          <a:p>
            <a:pPr algn="just" rtl="1"/>
            <a:r>
              <a:rPr lang="ar-DZ" b="1" dirty="0" smtClean="0"/>
              <a:t>   تعتبر هذه الوظيفة من أهم الوظائف التي تقدمها وسائل الإعلام فمن حق الجمهور أن يحصل على بعض الترفيه في ظل ضغوطات الحياة والظروف الصعبة التي يعيشها كل يوم، ومن أجل ذلك تخصّص وسائل الإعلام نسب عالية من برامج الترفيه والتسلية مثل المسابقات والأفلام والرياضة والموسيقا والمسرحيات، أما في الجرائد فهي تُخصّص زوايا للترفيه تنشر بها القصص والألغاز والكلمات المتقاطعة والطرائف لتُخفّف عن الجمهور ولتحسن حالته النفسية.</a:t>
            </a:r>
          </a:p>
          <a:p>
            <a:pPr rtl="1"/>
            <a:r>
              <a:rPr lang="fr-FR" b="1" u="sng" dirty="0">
                <a:solidFill>
                  <a:srgbClr val="FF0000"/>
                </a:solidFill>
              </a:rPr>
              <a:t>4-Fonction de divertissement :</a:t>
            </a:r>
          </a:p>
          <a:p>
            <a:pPr algn="just"/>
            <a:r>
              <a:rPr lang="fr-FR" b="1" dirty="0"/>
              <a:t>   Ce travail est considéré comme l'un des fonctions les plus importants offerts par les médias, car le public a le droit de se divertir à la lumière des pressions de la vie et des circonstances difficiles dans lesquelles il vit chaque jour, et pour cela, les médias allouent des sommes élevées des pourcentages de programmes de divertissement et de divertissement tels que des compétitions, des films, des sports, de la musique et des pièces de théâtre, tandis que dans les journaux, des coins sont réservés au divertissement, dans lesquels des histoires, des puzzles, des mots croisés et des anecdotes sont publiés pour soulager le public et améliorer son état psychologique.</a:t>
            </a:r>
          </a:p>
          <a:p>
            <a:pPr rtl="1"/>
            <a:endParaRPr lang="ar-DZ" b="1" dirty="0"/>
          </a:p>
        </p:txBody>
      </p:sp>
    </p:spTree>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764704"/>
            <a:ext cx="8856984" cy="5760640"/>
          </a:xfrm>
        </p:spPr>
        <p:txBody>
          <a:bodyPr>
            <a:noAutofit/>
          </a:bodyPr>
          <a:lstStyle/>
          <a:p>
            <a:pPr algn="l"/>
            <a:r>
              <a:rPr lang="ar-DZ" sz="2400" b="1" u="sng" dirty="0">
                <a:solidFill>
                  <a:srgbClr val="FF0000"/>
                </a:solidFill>
              </a:rPr>
              <a:t>5-الوظيفة التعليمية</a:t>
            </a:r>
            <a:r>
              <a:rPr lang="ar-DZ" sz="2400" b="1" u="sng" dirty="0" smtClean="0">
                <a:solidFill>
                  <a:srgbClr val="FF0000"/>
                </a:solidFill>
              </a:rPr>
              <a:t>:</a:t>
            </a:r>
            <a:r>
              <a:rPr lang="ar-DZ" sz="2400" b="1" dirty="0" smtClean="0">
                <a:solidFill>
                  <a:srgbClr val="FF0000"/>
                </a:solidFill>
              </a:rPr>
              <a:t>                                                                                       </a:t>
            </a:r>
            <a:r>
              <a:rPr lang="fr-FR" sz="2400" b="1" u="sng" dirty="0" smtClean="0">
                <a:solidFill>
                  <a:srgbClr val="FF0000"/>
                </a:solidFill>
              </a:rPr>
              <a:t>               </a:t>
            </a:r>
            <a:r>
              <a:rPr lang="ar-DZ" sz="2400" b="1" dirty="0" smtClean="0"/>
              <a:t/>
            </a:r>
            <a:br>
              <a:rPr lang="ar-DZ" sz="2400" b="1" dirty="0" smtClean="0"/>
            </a:br>
            <a:r>
              <a:rPr lang="ar-DZ" sz="2400" b="1" dirty="0" smtClean="0"/>
              <a:t> أثبتت </a:t>
            </a:r>
            <a:r>
              <a:rPr lang="ar-DZ" sz="2400" b="1" dirty="0"/>
              <a:t>وسائل الإعلام قدراتها الكبيرة في المساهمة في العملية </a:t>
            </a:r>
            <a:r>
              <a:rPr lang="ar-DZ" sz="2400" b="1" dirty="0" smtClean="0"/>
              <a:t>التعليمية، فقد </a:t>
            </a:r>
            <a:r>
              <a:rPr lang="ar-DZ" sz="2400" b="1" dirty="0"/>
              <a:t>جعلت </a:t>
            </a:r>
            <a:r>
              <a:rPr lang="ar-DZ" sz="2400" b="1" dirty="0" smtClean="0"/>
              <a:t>هذه العملية </a:t>
            </a:r>
            <a:r>
              <a:rPr lang="ar-DZ" sz="2400" b="1" dirty="0"/>
              <a:t>أكثر حيوية وذلك لاستخدامها أساليب التشويق والإثارة وجذب الانتباه وهذا </a:t>
            </a:r>
            <a:r>
              <a:rPr lang="ar-DZ" sz="2400" b="1" dirty="0" smtClean="0"/>
              <a:t>ما ساعدها </a:t>
            </a:r>
            <a:r>
              <a:rPr lang="ar-DZ" sz="2400" b="1" dirty="0"/>
              <a:t>على تثقيف الجمهور المستقبل وتنمية قدراتهم ومواهبهم الذاتية وإثراء تجاربهم ومعارفهم، واليوم أصبح هناك المئات من القنوات والإذاعات والمواقع الالكترونية والجرائد والمجلات المُتخصّصة في شؤون التعليم</a:t>
            </a:r>
            <a:r>
              <a:rPr lang="ar-DZ" sz="2400" b="1" dirty="0" smtClean="0"/>
              <a:t>.                                                  </a:t>
            </a:r>
            <a:r>
              <a:rPr lang="fr-FR" sz="2400" b="1" dirty="0" smtClean="0"/>
              <a:t> </a:t>
            </a:r>
            <a:r>
              <a:rPr lang="ar-DZ" sz="2400" b="1" dirty="0"/>
              <a:t/>
            </a:r>
            <a:br>
              <a:rPr lang="ar-DZ" sz="2400" b="1" dirty="0"/>
            </a:br>
            <a:r>
              <a:rPr lang="fr-FR" sz="2400" b="1" u="sng" dirty="0" smtClean="0">
                <a:solidFill>
                  <a:srgbClr val="FF0000"/>
                </a:solidFill>
              </a:rPr>
              <a:t>5-Fonction </a:t>
            </a:r>
            <a:r>
              <a:rPr lang="fr-FR" sz="2400" b="1" u="sng" dirty="0">
                <a:solidFill>
                  <a:srgbClr val="FF0000"/>
                </a:solidFill>
              </a:rPr>
              <a:t>d'enseignement :</a:t>
            </a:r>
            <a:r>
              <a:rPr lang="fr-FR" sz="2400" b="1" dirty="0"/>
              <a:t/>
            </a:r>
            <a:br>
              <a:rPr lang="fr-FR" sz="2400" b="1" dirty="0"/>
            </a:br>
            <a:r>
              <a:rPr lang="fr-FR" sz="2400" b="1" dirty="0"/>
              <a:t>    Les médias ont prouvé leurs grandes capacités à contribuer au processus </a:t>
            </a:r>
            <a:r>
              <a:rPr lang="fr-FR" sz="2400" b="1" dirty="0" smtClean="0"/>
              <a:t>d'éducation, </a:t>
            </a:r>
            <a:r>
              <a:rPr lang="fr-FR" sz="2400" b="1" dirty="0"/>
              <a:t>car ils ont rendu ce processus plus vital en utilisant des méthodes de suspense, d'excitation et d'attention, et c'est ce qui les a aidés à éduquer le futur public, à développer leur propres capacités et talents, et enrichir leurs expériences et leurs connaissances. Aujourd'hui, il existe des centaines de chaînes, stations de radio, sites Web, journaux et magazines spécialiste de l'éducation.</a:t>
            </a:r>
            <a:br>
              <a:rPr lang="fr-FR" sz="2400" b="1" dirty="0"/>
            </a:br>
            <a:endParaRPr lang="fr-FR" sz="2400" b="1" dirty="0"/>
          </a:p>
        </p:txBody>
      </p:sp>
    </p:spTree>
    <p:extLst>
      <p:ext uri="{BB962C8B-B14F-4D97-AF65-F5344CB8AC3E}">
        <p14:creationId xmlns:p14="http://schemas.microsoft.com/office/powerpoint/2010/main" val="15267797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196752"/>
            <a:ext cx="8784976" cy="5544616"/>
          </a:xfrm>
        </p:spPr>
        <p:txBody>
          <a:bodyPr>
            <a:normAutofit lnSpcReduction="10000"/>
          </a:bodyPr>
          <a:lstStyle/>
          <a:p>
            <a:pPr marL="0" indent="0" algn="r" rtl="1">
              <a:buNone/>
            </a:pPr>
            <a:r>
              <a:rPr lang="ar-DZ" b="1" u="sng" dirty="0" smtClean="0">
                <a:solidFill>
                  <a:srgbClr val="FF0000"/>
                </a:solidFill>
              </a:rPr>
              <a:t>6-الرقابة </a:t>
            </a:r>
            <a:r>
              <a:rPr lang="ar-DZ" b="1" u="sng" dirty="0">
                <a:solidFill>
                  <a:srgbClr val="FF0000"/>
                </a:solidFill>
              </a:rPr>
              <a:t>على أجهزة الدولة:</a:t>
            </a:r>
          </a:p>
          <a:p>
            <a:pPr marL="0" indent="0" algn="just" rtl="1">
              <a:buNone/>
            </a:pPr>
            <a:r>
              <a:rPr lang="ar-DZ" dirty="0"/>
              <a:t>   </a:t>
            </a:r>
            <a:r>
              <a:rPr lang="ar-DZ" sz="2800" b="1" dirty="0"/>
              <a:t>تلعب وسائل الإعلام المكتوبة والمسموعة والمرئية دوراً رقابياً مهماً فهي تشرف على سير عمل مؤسسات الدولة وتكشف عن الفساد في مؤسساتها وتفضح المرتشين من خلال تقاريرها وأخبارها وتحقيقاتها وتعرضها أمام الرأي العام وهذا ما أسهم بشكل كبير في عملية الإصلاح والتنمية وتحقيق الازدهار، فهي العين الساهرة على مصالح الشعب.</a:t>
            </a:r>
          </a:p>
          <a:p>
            <a:pPr marL="0" indent="0">
              <a:buNone/>
            </a:pPr>
            <a:r>
              <a:rPr lang="ar-DZ" sz="2800" b="1" u="sng" dirty="0" smtClean="0">
                <a:solidFill>
                  <a:srgbClr val="FF0000"/>
                </a:solidFill>
              </a:rPr>
              <a:t>6</a:t>
            </a:r>
            <a:r>
              <a:rPr lang="fr-FR" sz="2800" b="1" u="sng" dirty="0" smtClean="0">
                <a:solidFill>
                  <a:srgbClr val="FF0000"/>
                </a:solidFill>
              </a:rPr>
              <a:t>-Contrôle </a:t>
            </a:r>
            <a:r>
              <a:rPr lang="fr-FR" sz="2800" b="1" u="sng" dirty="0">
                <a:solidFill>
                  <a:srgbClr val="FF0000"/>
                </a:solidFill>
              </a:rPr>
              <a:t>des </a:t>
            </a:r>
            <a:r>
              <a:rPr lang="fr-FR" sz="2800" b="1" u="sng" dirty="0" smtClean="0">
                <a:solidFill>
                  <a:srgbClr val="FF0000"/>
                </a:solidFill>
              </a:rPr>
              <a:t>institutions </a:t>
            </a:r>
            <a:r>
              <a:rPr lang="fr-FR" sz="2800" b="1" u="sng" dirty="0">
                <a:solidFill>
                  <a:srgbClr val="FF0000"/>
                </a:solidFill>
              </a:rPr>
              <a:t>de l'État:</a:t>
            </a:r>
          </a:p>
          <a:p>
            <a:pPr marL="0" indent="0" algn="just">
              <a:buNone/>
            </a:pPr>
            <a:r>
              <a:rPr lang="fr-FR" sz="2800" b="1" dirty="0"/>
              <a:t>   Les médias écrits, audio et visuels jouent un rôle de surveillance important, car ils supervisent le flux de travail des institutions de l'État, révèlent la corruption dans leurs institutions et exposent les corrompus à travers leurs rapports, leurs nouvelles et leurs enquêtes, et les présentent à l'opinion publique. </a:t>
            </a:r>
          </a:p>
          <a:p>
            <a:pPr marL="0" indent="0">
              <a:buNone/>
            </a:pPr>
            <a:endParaRPr lang="fr-FR" dirty="0"/>
          </a:p>
        </p:txBody>
      </p:sp>
    </p:spTree>
    <p:extLst>
      <p:ext uri="{BB962C8B-B14F-4D97-AF65-F5344CB8AC3E}">
        <p14:creationId xmlns:p14="http://schemas.microsoft.com/office/powerpoint/2010/main" val="29826416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556792"/>
            <a:ext cx="7560840" cy="4824536"/>
          </a:xfrm>
        </p:spPr>
        <p:txBody>
          <a:bodyPr>
            <a:noAutofit/>
          </a:bodyPr>
          <a:lstStyle/>
          <a:p>
            <a:pPr algn="r" rtl="1">
              <a:lnSpc>
                <a:spcPct val="150000"/>
              </a:lnSpc>
            </a:pPr>
            <a:r>
              <a:rPr lang="ar-DZ" sz="2800" b="1" dirty="0">
                <a:solidFill>
                  <a:srgbClr val="FF0000"/>
                </a:solidFill>
              </a:rPr>
              <a:t>ا</a:t>
            </a:r>
            <a:r>
              <a:rPr lang="ar-DZ" sz="2800" b="1" dirty="0" smtClean="0">
                <a:solidFill>
                  <a:srgbClr val="FF0000"/>
                </a:solidFill>
              </a:rPr>
              <a:t>لمراجع</a:t>
            </a:r>
            <a:r>
              <a:rPr lang="ar-DZ" sz="2800" b="1" dirty="0" smtClean="0">
                <a:solidFill>
                  <a:srgbClr val="FF0000"/>
                </a:solidFill>
              </a:rPr>
              <a:t>:</a:t>
            </a:r>
            <a:r>
              <a:rPr lang="ar-DZ" sz="1400" b="1" dirty="0"/>
              <a:t/>
            </a:r>
            <a:br>
              <a:rPr lang="ar-DZ" sz="1400" b="1" dirty="0"/>
            </a:br>
            <a:r>
              <a:rPr lang="ar-DZ" sz="1600" b="1" dirty="0">
                <a:latin typeface="Sakkal Majalla" panose="02000000000000000000" pitchFamily="2" charset="-78"/>
                <a:cs typeface="Sakkal Majalla" panose="02000000000000000000" pitchFamily="2" charset="-78"/>
              </a:rPr>
              <a:t>-أبو شنب جمال محمد، خوخه اشرف محمد، الدعاية والإعلان، دار المعرفة الجامعية (الإسكندرية، مصر)، 2005.</a:t>
            </a:r>
            <a:br>
              <a:rPr lang="ar-DZ" sz="1600" b="1" dirty="0">
                <a:latin typeface="Sakkal Majalla" panose="02000000000000000000" pitchFamily="2" charset="-78"/>
                <a:cs typeface="Sakkal Majalla" panose="02000000000000000000" pitchFamily="2" charset="-78"/>
              </a:rPr>
            </a:br>
            <a:r>
              <a:rPr lang="ar-DZ" sz="1600" b="1" dirty="0">
                <a:latin typeface="Sakkal Majalla" panose="02000000000000000000" pitchFamily="2" charset="-78"/>
                <a:cs typeface="Sakkal Majalla" panose="02000000000000000000" pitchFamily="2" charset="-78"/>
              </a:rPr>
              <a:t>- إسماعيل محمد حسن، مبادئ علم الاتصال و نظريات التأثير، الدار العالمية للنشر و التوزيع، ط1، 2003.</a:t>
            </a:r>
            <a:br>
              <a:rPr lang="ar-DZ" sz="1600" b="1" dirty="0">
                <a:latin typeface="Sakkal Majalla" panose="02000000000000000000" pitchFamily="2" charset="-78"/>
                <a:cs typeface="Sakkal Majalla" panose="02000000000000000000" pitchFamily="2" charset="-78"/>
              </a:rPr>
            </a:br>
            <a:r>
              <a:rPr lang="ar-DZ" sz="1600" b="1" dirty="0" smtClean="0">
                <a:latin typeface="Sakkal Majalla" panose="02000000000000000000" pitchFamily="2" charset="-78"/>
                <a:cs typeface="Sakkal Majalla" panose="02000000000000000000" pitchFamily="2" charset="-78"/>
              </a:rPr>
              <a:t>- احدادن </a:t>
            </a:r>
            <a:r>
              <a:rPr lang="ar-DZ" sz="1600" b="1" dirty="0">
                <a:latin typeface="Sakkal Majalla" panose="02000000000000000000" pitchFamily="2" charset="-78"/>
                <a:cs typeface="Sakkal Majalla" panose="02000000000000000000" pitchFamily="2" charset="-78"/>
              </a:rPr>
              <a:t>زهير، مدخل لعلوم الإعلام والاتصال، ديوان المطبوعات الجامعية( الجزائر)،ط 5 ،1991.</a:t>
            </a:r>
            <a:br>
              <a:rPr lang="ar-DZ" sz="1600" b="1" dirty="0">
                <a:latin typeface="Sakkal Majalla" panose="02000000000000000000" pitchFamily="2" charset="-78"/>
                <a:cs typeface="Sakkal Majalla" panose="02000000000000000000" pitchFamily="2" charset="-78"/>
              </a:rPr>
            </a:br>
            <a:r>
              <a:rPr lang="ar-DZ" sz="1600" b="1" dirty="0" smtClean="0">
                <a:latin typeface="Sakkal Majalla" panose="02000000000000000000" pitchFamily="2" charset="-78"/>
                <a:cs typeface="Sakkal Majalla" panose="02000000000000000000" pitchFamily="2" charset="-78"/>
              </a:rPr>
              <a:t>- حاتم </a:t>
            </a:r>
            <a:r>
              <a:rPr lang="ar-DZ" sz="1600" b="1" dirty="0">
                <a:latin typeface="Sakkal Majalla" panose="02000000000000000000" pitchFamily="2" charset="-78"/>
                <a:cs typeface="Sakkal Majalla" panose="02000000000000000000" pitchFamily="2" charset="-78"/>
              </a:rPr>
              <a:t>عبد القادر، الإعلام و الدعاية نظريات و تجارب، الهيئة المصرية العامة للكتاب، </a:t>
            </a:r>
            <a:r>
              <a:rPr lang="ar-DZ" sz="1600" b="1" dirty="0" err="1">
                <a:latin typeface="Sakkal Majalla" panose="02000000000000000000" pitchFamily="2" charset="-78"/>
                <a:cs typeface="Sakkal Majalla" panose="02000000000000000000" pitchFamily="2" charset="-78"/>
              </a:rPr>
              <a:t>د.ط</a:t>
            </a:r>
            <a:r>
              <a:rPr lang="ar-DZ" sz="1600" b="1" dirty="0">
                <a:latin typeface="Sakkal Majalla" panose="02000000000000000000" pitchFamily="2" charset="-78"/>
                <a:cs typeface="Sakkal Majalla" panose="02000000000000000000" pitchFamily="2" charset="-78"/>
              </a:rPr>
              <a:t> ، 1996.</a:t>
            </a:r>
            <a:br>
              <a:rPr lang="ar-DZ" sz="1600" b="1" dirty="0">
                <a:latin typeface="Sakkal Majalla" panose="02000000000000000000" pitchFamily="2" charset="-78"/>
                <a:cs typeface="Sakkal Majalla" panose="02000000000000000000" pitchFamily="2" charset="-78"/>
              </a:rPr>
            </a:br>
            <a:r>
              <a:rPr lang="ar-DZ" sz="1600" b="1" dirty="0">
                <a:latin typeface="Sakkal Majalla" panose="02000000000000000000" pitchFamily="2" charset="-78"/>
                <a:cs typeface="Sakkal Majalla" panose="02000000000000000000" pitchFamily="2" charset="-78"/>
              </a:rPr>
              <a:t>-حمزة عبد اللطيف، الإعلام والدعاية، الهيئة المصرية العامة للكتاب، ط 1، 1984.</a:t>
            </a:r>
            <a:br>
              <a:rPr lang="ar-DZ" sz="1600" b="1" dirty="0">
                <a:latin typeface="Sakkal Majalla" panose="02000000000000000000" pitchFamily="2" charset="-78"/>
                <a:cs typeface="Sakkal Majalla" panose="02000000000000000000" pitchFamily="2" charset="-78"/>
              </a:rPr>
            </a:br>
            <a:r>
              <a:rPr lang="ar-DZ" sz="1600" b="1" dirty="0">
                <a:latin typeface="Sakkal Majalla" panose="02000000000000000000" pitchFamily="2" charset="-78"/>
                <a:cs typeface="Sakkal Majalla" panose="02000000000000000000" pitchFamily="2" charset="-78"/>
              </a:rPr>
              <a:t>-ذبيان سامي، الصحافة اليومية والإعلام (الموضوع، التقنية والتنفيذ)، دار المسيرة للطباعة والنشر (بيروت)،1987</a:t>
            </a:r>
            <a:r>
              <a:rPr lang="ar-DZ" sz="1600" b="1" dirty="0" smtClean="0">
                <a:latin typeface="Sakkal Majalla" panose="02000000000000000000" pitchFamily="2" charset="-78"/>
                <a:cs typeface="Sakkal Majalla" panose="02000000000000000000" pitchFamily="2" charset="-78"/>
              </a:rPr>
              <a:t>.</a:t>
            </a:r>
            <a:br>
              <a:rPr lang="ar-DZ" sz="1600" b="1" dirty="0" smtClean="0">
                <a:latin typeface="Sakkal Majalla" panose="02000000000000000000" pitchFamily="2" charset="-78"/>
                <a:cs typeface="Sakkal Majalla" panose="02000000000000000000" pitchFamily="2" charset="-78"/>
              </a:rPr>
            </a:br>
            <a:r>
              <a:rPr lang="ar-DZ" sz="1600" b="1" dirty="0">
                <a:latin typeface="Sakkal Majalla" panose="02000000000000000000" pitchFamily="2" charset="-78"/>
                <a:cs typeface="Sakkal Majalla" panose="02000000000000000000" pitchFamily="2" charset="-78"/>
              </a:rPr>
              <a:t>-</a:t>
            </a:r>
            <a:r>
              <a:rPr lang="ar-DZ" sz="1600" b="1" dirty="0" smtClean="0">
                <a:latin typeface="Sakkal Majalla" panose="02000000000000000000" pitchFamily="2" charset="-78"/>
                <a:cs typeface="Sakkal Majalla" panose="02000000000000000000" pitchFamily="2" charset="-78"/>
              </a:rPr>
              <a:t> </a:t>
            </a:r>
            <a:r>
              <a:rPr lang="ar-DZ" sz="1600" b="1" dirty="0">
                <a:latin typeface="Sakkal Majalla" panose="02000000000000000000" pitchFamily="2" charset="-78"/>
                <a:cs typeface="Sakkal Majalla" panose="02000000000000000000" pitchFamily="2" charset="-78"/>
              </a:rPr>
              <a:t>طلعت محمود منال، مدخل إلى علم الاتصال، المكتب الجامعي (الإسكندرية-مصر)، ط 1، 2002</a:t>
            </a:r>
            <a:r>
              <a:rPr lang="ar-DZ" sz="1600" b="1" dirty="0" smtClean="0">
                <a:latin typeface="Sakkal Majalla" panose="02000000000000000000" pitchFamily="2" charset="-78"/>
                <a:cs typeface="Sakkal Majalla" panose="02000000000000000000" pitchFamily="2" charset="-78"/>
              </a:rPr>
              <a:t>.</a:t>
            </a:r>
            <a:r>
              <a:rPr lang="ar-DZ" sz="1600" b="1" dirty="0">
                <a:latin typeface="Sakkal Majalla" panose="02000000000000000000" pitchFamily="2" charset="-78"/>
                <a:cs typeface="Sakkal Majalla" panose="02000000000000000000" pitchFamily="2" charset="-78"/>
              </a:rPr>
              <a:t/>
            </a:r>
            <a:br>
              <a:rPr lang="ar-DZ" sz="1600" b="1" dirty="0">
                <a:latin typeface="Sakkal Majalla" panose="02000000000000000000" pitchFamily="2" charset="-78"/>
                <a:cs typeface="Sakkal Majalla" panose="02000000000000000000" pitchFamily="2" charset="-78"/>
              </a:rPr>
            </a:br>
            <a:r>
              <a:rPr lang="ar-DZ" sz="1600" b="1" dirty="0" smtClean="0">
                <a:latin typeface="Sakkal Majalla" panose="02000000000000000000" pitchFamily="2" charset="-78"/>
                <a:cs typeface="Sakkal Majalla" panose="02000000000000000000" pitchFamily="2" charset="-78"/>
              </a:rPr>
              <a:t>-عمر </a:t>
            </a:r>
            <a:r>
              <a:rPr lang="ar-DZ" sz="1600" b="1" dirty="0">
                <a:latin typeface="Sakkal Majalla" panose="02000000000000000000" pitchFamily="2" charset="-78"/>
                <a:cs typeface="Sakkal Majalla" panose="02000000000000000000" pitchFamily="2" charset="-78"/>
              </a:rPr>
              <a:t>أحمد مختار، معجم اللغة العربية المعاصرة، عالم الكتب (القاهرة- مصر)، ط 1، 2008</a:t>
            </a:r>
            <a:br>
              <a:rPr lang="ar-DZ" sz="1600" b="1" dirty="0">
                <a:latin typeface="Sakkal Majalla" panose="02000000000000000000" pitchFamily="2" charset="-78"/>
                <a:cs typeface="Sakkal Majalla" panose="02000000000000000000" pitchFamily="2" charset="-78"/>
              </a:rPr>
            </a:br>
            <a:r>
              <a:rPr lang="ar-DZ" sz="1600" b="1" dirty="0" smtClean="0">
                <a:latin typeface="Sakkal Majalla" panose="02000000000000000000" pitchFamily="2" charset="-78"/>
                <a:cs typeface="Sakkal Majalla" panose="02000000000000000000" pitchFamily="2" charset="-78"/>
              </a:rPr>
              <a:t>-عوض </a:t>
            </a:r>
            <a:r>
              <a:rPr lang="ar-DZ" sz="1600" b="1" dirty="0">
                <a:latin typeface="Sakkal Majalla" panose="02000000000000000000" pitchFamily="2" charset="-78"/>
                <a:cs typeface="Sakkal Majalla" panose="02000000000000000000" pitchFamily="2" charset="-78"/>
              </a:rPr>
              <a:t>إبراهيم عوض، نظريات الاتصال العالمية ،مجلة تفكر ( مجلة سنوية) ، المجلد 2 ، العدد 2 ، </a:t>
            </a:r>
            <a:r>
              <a:rPr lang="ar-DZ" sz="1600" b="1" dirty="0" smtClean="0">
                <a:latin typeface="Sakkal Majalla" panose="02000000000000000000" pitchFamily="2" charset="-78"/>
                <a:cs typeface="Sakkal Majalla" panose="02000000000000000000" pitchFamily="2" charset="-78"/>
              </a:rPr>
              <a:t>2000</a:t>
            </a:r>
            <a:r>
              <a:rPr lang="ar-DZ" sz="1600" b="1" dirty="0">
                <a:latin typeface="Sakkal Majalla" panose="02000000000000000000" pitchFamily="2" charset="-78"/>
                <a:cs typeface="Sakkal Majalla" panose="02000000000000000000" pitchFamily="2" charset="-78"/>
              </a:rPr>
              <a:t/>
            </a:r>
            <a:br>
              <a:rPr lang="ar-DZ" sz="1600" b="1" dirty="0">
                <a:latin typeface="Sakkal Majalla" panose="02000000000000000000" pitchFamily="2" charset="-78"/>
                <a:cs typeface="Sakkal Majalla" panose="02000000000000000000" pitchFamily="2" charset="-78"/>
              </a:rPr>
            </a:br>
            <a:r>
              <a:rPr lang="ar-DZ" sz="1600" b="1" dirty="0">
                <a:latin typeface="Sakkal Majalla" panose="02000000000000000000" pitchFamily="2" charset="-78"/>
                <a:cs typeface="Sakkal Majalla" panose="02000000000000000000" pitchFamily="2" charset="-78"/>
              </a:rPr>
              <a:t>-سفر محمود محمد، الإعلام موقف، مطبعة تهامة (السعودية)، ط1،.1982.</a:t>
            </a:r>
            <a:br>
              <a:rPr lang="ar-DZ" sz="1600" b="1" dirty="0">
                <a:latin typeface="Sakkal Majalla" panose="02000000000000000000" pitchFamily="2" charset="-78"/>
                <a:cs typeface="Sakkal Majalla" panose="02000000000000000000" pitchFamily="2" charset="-78"/>
              </a:rPr>
            </a:br>
            <a:r>
              <a:rPr lang="ar-DZ" sz="1600" b="1" dirty="0" smtClean="0">
                <a:latin typeface="Sakkal Majalla" panose="02000000000000000000" pitchFamily="2" charset="-78"/>
                <a:cs typeface="Sakkal Majalla" panose="02000000000000000000" pitchFamily="2" charset="-78"/>
              </a:rPr>
              <a:t>-همام طلعت، مائة </a:t>
            </a:r>
            <a:r>
              <a:rPr lang="ar-DZ" sz="1600" b="1" dirty="0">
                <a:latin typeface="Sakkal Majalla" panose="02000000000000000000" pitchFamily="2" charset="-78"/>
                <a:cs typeface="Sakkal Majalla" panose="02000000000000000000" pitchFamily="2" charset="-78"/>
              </a:rPr>
              <a:t>سؤال عن الإعلام، مؤسسة الرسالة (بيروت) ودار الفرقان (عمان)، ط2، 1985. </a:t>
            </a:r>
            <a:br>
              <a:rPr lang="ar-DZ" sz="1600" b="1" dirty="0">
                <a:latin typeface="Sakkal Majalla" panose="02000000000000000000" pitchFamily="2" charset="-78"/>
                <a:cs typeface="Sakkal Majalla" panose="02000000000000000000" pitchFamily="2" charset="-78"/>
              </a:rPr>
            </a:br>
            <a:endParaRPr lang="fr-FR" sz="1600" b="1"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725260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47664" y="1556792"/>
            <a:ext cx="6912768" cy="4248472"/>
          </a:xfrm>
          <a:solidFill>
            <a:schemeClr val="accent5">
              <a:lumMod val="20000"/>
              <a:lumOff val="80000"/>
            </a:schemeClr>
          </a:solidFill>
          <a:ln>
            <a:noFill/>
          </a:ln>
          <a:effectLst>
            <a:glow rad="228600">
              <a:schemeClr val="accent1">
                <a:satMod val="175000"/>
                <a:alpha val="40000"/>
              </a:schemeClr>
            </a:glow>
            <a:innerShdw blurRad="63500" dist="50800" dir="8100000">
              <a:prstClr val="black">
                <a:alpha val="50000"/>
              </a:prstClr>
            </a:innerShdw>
          </a:effectLst>
          <a:scene3d>
            <a:camera prst="perspectiveHeroicExtremeRightFacing"/>
            <a:lightRig rig="harsh" dir="t">
              <a:rot lat="0" lon="0" rev="3000000"/>
            </a:lightRig>
          </a:scene3d>
          <a:sp3d extrusionH="254000" contourW="19050">
            <a:bevelT w="82550" h="44450" prst="angle"/>
            <a:bevelB w="82550" h="44450" prst="angle"/>
            <a:contourClr>
              <a:srgbClr val="FFFFFF"/>
            </a:contourClr>
          </a:sp3d>
        </p:spPr>
        <p:txBody>
          <a:bodyPr>
            <a:normAutofit/>
          </a:bodyPr>
          <a:lstStyle/>
          <a:p>
            <a:pPr rtl="1"/>
            <a:r>
              <a:rPr lang="ar-DZ" sz="6600" b="1" dirty="0" smtClean="0">
                <a:solidFill>
                  <a:srgbClr val="002060"/>
                </a:solidFill>
                <a:latin typeface="Sakkal Majalla" panose="02000000000000000000" pitchFamily="2" charset="-78"/>
                <a:cs typeface="Sakkal Majalla" panose="02000000000000000000" pitchFamily="2" charset="-78"/>
              </a:rPr>
              <a:t>مصطلحات إعلامية</a:t>
            </a:r>
            <a:endParaRPr lang="fr-FR" sz="6600" b="1" dirty="0">
              <a:solidFill>
                <a:srgbClr val="002060"/>
              </a:solidFill>
              <a:latin typeface="Sakkal Majalla" panose="02000000000000000000" pitchFamily="2" charset="-78"/>
              <a:cs typeface="Sakkal Majalla" panose="02000000000000000000" pitchFamily="2" charset="-78"/>
            </a:endParaRPr>
          </a:p>
        </p:txBody>
      </p:sp>
    </p:spTree>
  </p:cSld>
  <p:clrMapOvr>
    <a:masterClrMapping/>
  </p:clrMapOvr>
  <p:transition>
    <p:push dir="r"/>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1401</TotalTime>
  <Words>796</Words>
  <Application>Microsoft Office PowerPoint</Application>
  <PresentationFormat>Affichage à l'écran (4:3)</PresentationFormat>
  <Paragraphs>28</Paragraphs>
  <Slides>9</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Calibri</vt:lpstr>
      <vt:lpstr>Sakkal Majalla</vt:lpstr>
      <vt:lpstr>Simplified Arabic</vt:lpstr>
      <vt:lpstr>Times New Roman</vt:lpstr>
      <vt:lpstr>Thème Office</vt:lpstr>
      <vt:lpstr>د.سليمة بن حسين-درس6-2022-2023-مقياس مصطلحات فرنسية-سنة2 تخصص إعلام-قسم الإعلام والاتصال عنوان الدرس : مفهوم ووظائف الإعلام</vt:lpstr>
      <vt:lpstr>Présentation PowerPoint</vt:lpstr>
      <vt:lpstr>Présentation PowerPoint</vt:lpstr>
      <vt:lpstr>3-الوظيفة الإعلانية                                                                                                 حتى تتمكّن الوسائل الإعلامية من القيام بوظائفها لابدّ من أن يكون لديها مدخول يغطي نفقاتها الضخمة وهذا ما دفعها للاعتماد على الإعلانات كمصدر مالي، حيث بدأت بنشر الإعلانات في أوقات الذروة على التلفاز والإذاعة وعلى الصفحات الأولى من الجرائد مقابل أجر مادي معين وفي نفس الوقت تسعى من خلال الإعلانات مساعدة الجمهور على اختيار المنتج المناسب الذي يلائم احتياجاتهم.  3-Fonction publicitaire:   Pour que les médias puissent remplir leurs fonctions, ils doivent disposer d'un revenu qui couvre leurs énormes dépenses, et c'est ce qui les a poussés à s'appuyer sur la publicité comme source de financement, puisqu'ils ont commencé à publier des publicités aux heures de grande écoute à la télévision. , à la radio et sur les premières pages des journaux en échange d'une certaine redevance matérielle, et en même temps, il cherche à travers la publicité aide le public à choisir le bon produit qui répond à ses besoins.</vt:lpstr>
      <vt:lpstr>Présentation PowerPoint</vt:lpstr>
      <vt:lpstr>5-الوظيفة التعليمية:                                                                                                        أثبتت وسائل الإعلام قدراتها الكبيرة في المساهمة في العملية التعليمية، فقد جعلت هذه العملية أكثر حيوية وذلك لاستخدامها أساليب التشويق والإثارة وجذب الانتباه وهذا ما ساعدها على تثقيف الجمهور المستقبل وتنمية قدراتهم ومواهبهم الذاتية وإثراء تجاربهم ومعارفهم، واليوم أصبح هناك المئات من القنوات والإذاعات والمواقع الالكترونية والجرائد والمجلات المُتخصّصة في شؤون التعليم.                                                    5-Fonction d'enseignement :     Les médias ont prouvé leurs grandes capacités à contribuer au processus d'éducation, car ils ont rendu ce processus plus vital en utilisant des méthodes de suspense, d'excitation et d'attention, et c'est ce qui les a aidés à éduquer le futur public, à développer leur propres capacités et talents, et enrichir leurs expériences et leurs connaissances. Aujourd'hui, il existe des centaines de chaînes, stations de radio, sites Web, journaux et magazines spécialiste de l'éducation. </vt:lpstr>
      <vt:lpstr>Présentation PowerPoint</vt:lpstr>
      <vt:lpstr>المراجع: -أبو شنب جمال محمد، خوخه اشرف محمد، الدعاية والإعلان، دار المعرفة الجامعية (الإسكندرية، مصر)، 2005. - إسماعيل محمد حسن، مبادئ علم الاتصال و نظريات التأثير، الدار العالمية للنشر و التوزيع، ط1، 2003. - احدادن زهير، مدخل لعلوم الإعلام والاتصال، ديوان المطبوعات الجامعية( الجزائر)،ط 5 ،1991. - حاتم عبد القادر، الإعلام و الدعاية نظريات و تجارب، الهيئة المصرية العامة للكتاب، د.ط ، 1996. -حمزة عبد اللطيف، الإعلام والدعاية، الهيئة المصرية العامة للكتاب، ط 1، 1984. -ذبيان سامي، الصحافة اليومية والإعلام (الموضوع، التقنية والتنفيذ)، دار المسيرة للطباعة والنشر (بيروت)،1987. - طلعت محمود منال، مدخل إلى علم الاتصال، المكتب الجامعي (الإسكندرية-مصر)، ط 1، 2002. -عمر أحمد مختار، معجم اللغة العربية المعاصرة، عالم الكتب (القاهرة- مصر)، ط 1، 2008 -عوض إبراهيم عوض، نظريات الاتصال العالمية ،مجلة تفكر ( مجلة سنوية) ، المجلد 2 ، العدد 2 ، 2000 -سفر محمود محمد، الإعلام موقف، مطبعة تهامة (السعودية)، ط1،.1982. -همام طلعت، مائة سؤال عن الإعلام، مؤسسة الرسالة (بيروت) ودار الفرقان (عمان)، ط2، 1985.  </vt:lpstr>
      <vt:lpstr>مصطلحات إعلامية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تـــــــــقديــــــــم</dc:title>
  <dc:creator>o</dc:creator>
  <cp:lastModifiedBy>User</cp:lastModifiedBy>
  <cp:revision>301</cp:revision>
  <dcterms:created xsi:type="dcterms:W3CDTF">2006-06-02T00:20:43Z</dcterms:created>
  <dcterms:modified xsi:type="dcterms:W3CDTF">2023-02-21T01:26:37Z</dcterms:modified>
</cp:coreProperties>
</file>