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9" r:id="rId4"/>
    <p:sldId id="258"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5" r:id="rId38"/>
    <p:sldId id="297" r:id="rId39"/>
    <p:sldId id="296" r:id="rId40"/>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19" name="Espace réservé du pied de page 18"/>
          <p:cNvSpPr>
            <a:spLocks noGrp="1"/>
          </p:cNvSpPr>
          <p:nvPr>
            <p:ph type="ftr" sz="quarter" idx="11"/>
          </p:nvPr>
        </p:nvSpPr>
        <p:spPr/>
        <p:txBody>
          <a:bodyPr/>
          <a:lstStyle/>
          <a:p>
            <a:endParaRPr lang="ar-DZ"/>
          </a:p>
        </p:txBody>
      </p:sp>
      <p:sp>
        <p:nvSpPr>
          <p:cNvPr id="27" name="Espace réservé du numéro de diapositive 26"/>
          <p:cNvSpPr>
            <a:spLocks noGrp="1"/>
          </p:cNvSpPr>
          <p:nvPr>
            <p:ph type="sldNum" sz="quarter" idx="12"/>
          </p:nvPr>
        </p:nvSpPr>
        <p:spPr/>
        <p:txBody>
          <a:bodyPr/>
          <a:lstStyle/>
          <a:p>
            <a:fld id="{FDCD95AC-096E-4C36-AB7B-5DE6FD291653}" type="slidenum">
              <a:rPr lang="ar-DZ" smtClean="0"/>
              <a:pPr/>
              <a:t>‹N°›</a:t>
            </a:fld>
            <a:endParaRPr lang="ar-DZ"/>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DCD95AC-096E-4C36-AB7B-5DE6FD291653}"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DCD95AC-096E-4C36-AB7B-5DE6FD291653}"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DCD95AC-096E-4C36-AB7B-5DE6FD291653}"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DCD95AC-096E-4C36-AB7B-5DE6FD291653}" type="slidenum">
              <a:rPr lang="ar-DZ" smtClean="0"/>
              <a:pPr/>
              <a:t>‹N°›</a:t>
            </a:fld>
            <a:endParaRPr lang="ar-D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FDCD95AC-096E-4C36-AB7B-5DE6FD291653}"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FDCD95AC-096E-4C36-AB7B-5DE6FD291653}"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FDCD95AC-096E-4C36-AB7B-5DE6FD291653}"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FDCD95AC-096E-4C36-AB7B-5DE6FD291653}"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FDCD95AC-096E-4C36-AB7B-5DE6FD291653}"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569D519-1113-4308-94F2-24CC50CDE2BD}"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a:xfrm>
            <a:off x="8077200" y="6356350"/>
            <a:ext cx="609600" cy="365125"/>
          </a:xfrm>
        </p:spPr>
        <p:txBody>
          <a:bodyPr/>
          <a:lstStyle/>
          <a:p>
            <a:fld id="{FDCD95AC-096E-4C36-AB7B-5DE6FD291653}" type="slidenum">
              <a:rPr lang="ar-DZ" smtClean="0"/>
              <a:pPr/>
              <a:t>‹N°›</a:t>
            </a:fld>
            <a:endParaRPr lang="ar-DZ"/>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569D519-1113-4308-94F2-24CC50CDE2BD}" type="datetimeFigureOut">
              <a:rPr lang="ar-DZ" smtClean="0"/>
              <a:pPr/>
              <a:t>12-10-1444</a:t>
            </a:fld>
            <a:endParaRPr lang="ar-DZ"/>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DZ"/>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DCD95AC-096E-4C36-AB7B-5DE6FD291653}" type="slidenum">
              <a:rPr lang="ar-DZ" smtClean="0"/>
              <a:pPr/>
              <a:t>‹N°›</a:t>
            </a:fld>
            <a:endParaRPr lang="ar-DZ"/>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britannica.com/EBchecked/topic/633855/wage-and-salary"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en-US" dirty="0" smtClean="0">
                <a:solidFill>
                  <a:schemeClr val="accent3">
                    <a:lumMod val="20000"/>
                    <a:lumOff val="80000"/>
                  </a:schemeClr>
                </a:solidFill>
              </a:rPr>
              <a:t>Lecture 1</a:t>
            </a:r>
            <a:r>
              <a:rPr lang="en-US" b="1" dirty="0" smtClean="0">
                <a:solidFill>
                  <a:schemeClr val="accent3">
                    <a:lumMod val="20000"/>
                    <a:lumOff val="80000"/>
                  </a:schemeClr>
                </a:solidFill>
              </a:rPr>
              <a:t>: </a:t>
            </a:r>
            <a:r>
              <a:rPr lang="en-US" b="1" dirty="0">
                <a:solidFill>
                  <a:schemeClr val="accent3">
                    <a:lumMod val="20000"/>
                    <a:lumOff val="80000"/>
                  </a:schemeClr>
                </a:solidFill>
              </a:rPr>
              <a:t>Wages Theories</a:t>
            </a:r>
            <a:r>
              <a:rPr lang="en-US" dirty="0">
                <a:solidFill>
                  <a:schemeClr val="accent3">
                    <a:lumMod val="20000"/>
                    <a:lumOff val="80000"/>
                  </a:schemeClr>
                </a:solidFill>
              </a:rPr>
              <a:t/>
            </a:r>
            <a:br>
              <a:rPr lang="en-US" dirty="0">
                <a:solidFill>
                  <a:schemeClr val="accent3">
                    <a:lumMod val="20000"/>
                    <a:lumOff val="80000"/>
                  </a:schemeClr>
                </a:solidFill>
              </a:rPr>
            </a:br>
            <a:r>
              <a:rPr lang="fr-FR" dirty="0" smtClean="0">
                <a:solidFill>
                  <a:schemeClr val="accent3">
                    <a:lumMod val="20000"/>
                    <a:lumOff val="80000"/>
                  </a:schemeClr>
                </a:solidFill>
              </a:rPr>
              <a:t>(part 1)</a:t>
            </a:r>
            <a:endParaRPr lang="ar-DZ" dirty="0">
              <a:solidFill>
                <a:schemeClr val="accent3">
                  <a:lumMod val="20000"/>
                  <a:lumOff val="80000"/>
                </a:schemeClr>
              </a:solidFill>
            </a:endParaRPr>
          </a:p>
        </p:txBody>
      </p:sp>
      <p:sp>
        <p:nvSpPr>
          <p:cNvPr id="3" name="Sous-titre 2"/>
          <p:cNvSpPr>
            <a:spLocks noGrp="1"/>
          </p:cNvSpPr>
          <p:nvPr>
            <p:ph type="subTitle" idx="1"/>
          </p:nvPr>
        </p:nvSpPr>
        <p:spPr/>
        <p:txBody>
          <a:bodyPr>
            <a:normAutofit/>
          </a:bodyPr>
          <a:lstStyle/>
          <a:p>
            <a:pPr algn="l"/>
            <a:r>
              <a:rPr lang="fr-FR" dirty="0" err="1" smtClean="0"/>
              <a:t>Pr</a:t>
            </a:r>
            <a:r>
              <a:rPr lang="fr-FR" b="1" dirty="0" err="1" smtClean="0"/>
              <a:t>epared</a:t>
            </a:r>
            <a:r>
              <a:rPr lang="fr-FR" b="1" dirty="0" smtClean="0"/>
              <a:t> by: Pr </a:t>
            </a:r>
            <a:r>
              <a:rPr lang="fr-FR" b="1" dirty="0" err="1" smtClean="0"/>
              <a:t>Djouhara</a:t>
            </a:r>
            <a:r>
              <a:rPr lang="fr-FR" b="1" dirty="0" smtClean="0"/>
              <a:t> AGTI</a:t>
            </a:r>
          </a:p>
          <a:p>
            <a:pPr algn="l" rtl="0"/>
            <a:r>
              <a:rPr lang="ar-DZ" b="1" dirty="0" smtClean="0"/>
              <a:t> </a:t>
            </a:r>
            <a:r>
              <a:rPr lang="fr-FR" b="1" dirty="0" smtClean="0"/>
              <a:t> For </a:t>
            </a:r>
            <a:r>
              <a:rPr lang="fr-FR" b="1" dirty="0" err="1" smtClean="0"/>
              <a:t>Students</a:t>
            </a:r>
            <a:r>
              <a:rPr lang="fr-FR" b="1" dirty="0" smtClean="0"/>
              <a:t> of 1 Master, HRM</a:t>
            </a:r>
          </a:p>
          <a:p>
            <a:pPr algn="l"/>
            <a:r>
              <a:rPr lang="en-US" b="1" dirty="0" smtClean="0"/>
              <a:t>Course: Wages and incentives systems</a:t>
            </a:r>
          </a:p>
          <a:p>
            <a:endParaRPr lang="ar-DZ" dirty="0"/>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Unemployment</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dirty="0"/>
              <a:t>The unemployed, as currently defined, are people out of work and actively seeking it</a:t>
            </a:r>
            <a:r>
              <a:rPr lang="en-US" dirty="0" smtClean="0"/>
              <a:t>.</a:t>
            </a:r>
          </a:p>
          <a:p>
            <a:pPr algn="just" rtl="0"/>
            <a:r>
              <a:rPr lang="en-US" dirty="0" smtClean="0"/>
              <a:t> The </a:t>
            </a:r>
            <a:r>
              <a:rPr lang="en-US" dirty="0"/>
              <a:t>classical </a:t>
            </a:r>
            <a:r>
              <a:rPr lang="en-US" dirty="0" smtClean="0"/>
              <a:t>economists </a:t>
            </a:r>
            <a:r>
              <a:rPr lang="en-US" dirty="0"/>
              <a:t>was often indicated by other terms </a:t>
            </a:r>
            <a:r>
              <a:rPr lang="fr-FR" dirty="0" err="1" smtClean="0"/>
              <a:t>such</a:t>
            </a:r>
            <a:r>
              <a:rPr lang="fr-FR" dirty="0" smtClean="0"/>
              <a:t> </a:t>
            </a:r>
            <a:r>
              <a:rPr lang="en-US" dirty="0" smtClean="0"/>
              <a:t>as 'idle‘. </a:t>
            </a:r>
            <a:r>
              <a:rPr lang="en-US" dirty="0"/>
              <a:t>They included </a:t>
            </a:r>
            <a:r>
              <a:rPr lang="en-US" dirty="0" smtClean="0"/>
              <a:t>:</a:t>
            </a:r>
          </a:p>
          <a:p>
            <a:pPr algn="just" rtl="0">
              <a:buNone/>
            </a:pPr>
            <a:r>
              <a:rPr lang="en-US" dirty="0" smtClean="0"/>
              <a:t>- people </a:t>
            </a:r>
            <a:r>
              <a:rPr lang="en-US" dirty="0"/>
              <a:t>actually seeking jobs </a:t>
            </a:r>
            <a:endParaRPr lang="en-US" dirty="0" smtClean="0"/>
          </a:p>
          <a:p>
            <a:pPr algn="just" rtl="0">
              <a:buNone/>
            </a:pPr>
            <a:r>
              <a:rPr lang="en-US" dirty="0" smtClean="0"/>
              <a:t>- underemployed </a:t>
            </a:r>
            <a:r>
              <a:rPr lang="en-US" dirty="0"/>
              <a:t>laborers wanting to work more days or hours, </a:t>
            </a:r>
            <a:endParaRPr lang="en-US" dirty="0" smtClean="0"/>
          </a:p>
          <a:p>
            <a:pPr algn="just" rtl="0">
              <a:buNone/>
            </a:pPr>
            <a:r>
              <a:rPr lang="en-US" dirty="0" smtClean="0"/>
              <a:t>- those </a:t>
            </a:r>
            <a:r>
              <a:rPr lang="en-US" dirty="0"/>
              <a:t>who had become vagrants, beggars or criminals. </a:t>
            </a:r>
            <a:endParaRPr lang="en-US" dirty="0" smtClean="0"/>
          </a:p>
          <a:p>
            <a:pPr algn="just" rtl="0">
              <a:buNone/>
            </a:pPr>
            <a:r>
              <a:rPr lang="en-US" dirty="0" smtClean="0"/>
              <a:t>- They </a:t>
            </a:r>
            <a:r>
              <a:rPr lang="en-US" dirty="0"/>
              <a:t>also included sections of the population such as women or children, who might or might not be actively seeking jobs but who would readily offer their services whenever the opportunity arose.</a:t>
            </a:r>
          </a:p>
          <a:p>
            <a:pPr algn="just" rtl="0"/>
            <a:endParaRPr lang="en-US" dirty="0"/>
          </a:p>
          <a:p>
            <a:endParaRPr lang="ar-DZ" dirty="0"/>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r>
              <a:rPr lang="en-US" dirty="0"/>
              <a:t>Traditional Theories of Wage</a:t>
            </a:r>
            <a:r>
              <a:rPr lang="en-US" dirty="0" smtClean="0"/>
              <a:t>:</a:t>
            </a:r>
            <a:endParaRPr lang="ar-DZ" dirty="0"/>
          </a:p>
        </p:txBody>
      </p:sp>
      <p:sp>
        <p:nvSpPr>
          <p:cNvPr id="3" name="Espace réservé du texte 2"/>
          <p:cNvSpPr>
            <a:spLocks noGrp="1"/>
          </p:cNvSpPr>
          <p:nvPr>
            <p:ph type="body" idx="1"/>
          </p:nvPr>
        </p:nvSpPr>
        <p:spPr/>
        <p:txBody>
          <a:bodyPr/>
          <a:lstStyle/>
          <a:p>
            <a:pPr lvl="0" algn="ctr"/>
            <a:r>
              <a:rPr lang="en-US" sz="4800" b="1" dirty="0"/>
              <a:t>Theories of Wages </a:t>
            </a:r>
            <a:endParaRPr lang="en-US" sz="4800" dirty="0"/>
          </a:p>
          <a:p>
            <a:endParaRPr lang="ar-DZ"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1. Adam </a:t>
            </a:r>
            <a:r>
              <a:rPr lang="en-US" b="1" dirty="0"/>
              <a:t>Smith's Contributions</a:t>
            </a:r>
            <a:endParaRPr lang="ar-DZ" dirty="0"/>
          </a:p>
        </p:txBody>
      </p:sp>
      <p:sp>
        <p:nvSpPr>
          <p:cNvPr id="3" name="Espace réservé du contenu 2"/>
          <p:cNvSpPr>
            <a:spLocks noGrp="1"/>
          </p:cNvSpPr>
          <p:nvPr>
            <p:ph idx="1"/>
          </p:nvPr>
        </p:nvSpPr>
        <p:spPr/>
        <p:txBody>
          <a:bodyPr>
            <a:normAutofit/>
          </a:bodyPr>
          <a:lstStyle/>
          <a:p>
            <a:pPr algn="just" rtl="0"/>
            <a:r>
              <a:rPr lang="en-US" dirty="0"/>
              <a:t>The Scottish economist and philosopher Adam Smith, in </a:t>
            </a:r>
            <a:r>
              <a:rPr lang="en-US" i="1" dirty="0"/>
              <a:t>The Wealth of Nations </a:t>
            </a:r>
            <a:r>
              <a:rPr lang="en-US" dirty="0"/>
              <a:t>(1776), failed to propose a definitive theory of wages, but he anticipated several theories that were developed by others. </a:t>
            </a:r>
            <a:endParaRPr lang="en-US" dirty="0" smtClean="0"/>
          </a:p>
          <a:p>
            <a:pPr algn="just" rtl="0"/>
            <a:r>
              <a:rPr lang="en-US" dirty="0"/>
              <a:t>Smith thought that wages were determined in the marketplace through the law of supply and </a:t>
            </a:r>
            <a:r>
              <a:rPr lang="en-US" dirty="0" smtClean="0"/>
              <a:t>demand.</a:t>
            </a:r>
            <a:r>
              <a:rPr lang="en-US" dirty="0"/>
              <a:t> </a:t>
            </a:r>
            <a:r>
              <a:rPr lang="en-US" dirty="0" smtClean="0"/>
              <a:t>But he </a:t>
            </a:r>
            <a:r>
              <a:rPr lang="en-US" dirty="0"/>
              <a:t>gave no precise analysis of the supply </a:t>
            </a:r>
            <a:r>
              <a:rPr lang="en-US" dirty="0" smtClean="0"/>
              <a:t>and </a:t>
            </a:r>
            <a:r>
              <a:rPr lang="en-US" dirty="0"/>
              <a:t>demand for </a:t>
            </a:r>
            <a:r>
              <a:rPr lang="en-US" dirty="0" smtClean="0"/>
              <a:t>labor.</a:t>
            </a:r>
          </a:p>
          <a:p>
            <a:pPr algn="just" rtl="0"/>
            <a:r>
              <a:rPr lang="en-US" dirty="0" smtClean="0"/>
              <a:t> Workers and employers would naturally follow their own self-interest.</a:t>
            </a:r>
            <a:endParaRPr lang="ar-DZ" dirty="0"/>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4)">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4)">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Adam Smith's Contributions</a:t>
            </a:r>
            <a:endParaRPr lang="ar-DZ" dirty="0"/>
          </a:p>
        </p:txBody>
      </p:sp>
      <p:sp>
        <p:nvSpPr>
          <p:cNvPr id="3" name="Espace réservé du contenu 2"/>
          <p:cNvSpPr>
            <a:spLocks noGrp="1"/>
          </p:cNvSpPr>
          <p:nvPr>
            <p:ph idx="1"/>
          </p:nvPr>
        </p:nvSpPr>
        <p:spPr/>
        <p:txBody>
          <a:bodyPr>
            <a:normAutofit/>
          </a:bodyPr>
          <a:lstStyle/>
          <a:p>
            <a:pPr algn="just" rtl="0"/>
            <a:r>
              <a:rPr lang="en-US" dirty="0"/>
              <a:t>He did, however, prefigure important developments in modern theory by arguing that the quality of worker skill was the central determinant of economic progress</a:t>
            </a:r>
            <a:r>
              <a:rPr lang="en-US" dirty="0" smtClean="0"/>
              <a:t>.</a:t>
            </a:r>
          </a:p>
          <a:p>
            <a:pPr algn="just" rtl="0"/>
            <a:r>
              <a:rPr lang="en-US" dirty="0"/>
              <a:t>Moreover, he noted that workers would need to be compensated by increased wages if they were to bear the cost of acquiring new skills—an assumption that still applies in contemporary human-capital theory.</a:t>
            </a:r>
            <a:endParaRPr lang="ar-DZ" dirty="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Adam Smith's Contributions</a:t>
            </a:r>
            <a:endParaRPr lang="ar-DZ" dirty="0"/>
          </a:p>
        </p:txBody>
      </p:sp>
      <p:sp>
        <p:nvSpPr>
          <p:cNvPr id="3" name="Espace réservé du contenu 2"/>
          <p:cNvSpPr>
            <a:spLocks noGrp="1"/>
          </p:cNvSpPr>
          <p:nvPr>
            <p:ph idx="1"/>
          </p:nvPr>
        </p:nvSpPr>
        <p:spPr/>
        <p:txBody>
          <a:bodyPr/>
          <a:lstStyle/>
          <a:p>
            <a:pPr algn="just" rtl="0"/>
            <a:r>
              <a:rPr lang="en-US" dirty="0"/>
              <a:t>Smith also believed that in the case of an advancing nation, the wage level would have to be higher than the subsistence level in order to spur population growth, because more people would be needed to fill the extra jobs created by the expanding economy.</a:t>
            </a:r>
            <a:endParaRPr lang="ar-DZ"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rtl="0"/>
            <a:r>
              <a:rPr lang="fr-FR" b="1" dirty="0" smtClean="0"/>
              <a:t>2. </a:t>
            </a:r>
            <a:r>
              <a:rPr lang="en-US" b="1" dirty="0" smtClean="0"/>
              <a:t>The </a:t>
            </a:r>
            <a:r>
              <a:rPr lang="en-US" b="1" dirty="0"/>
              <a:t>Subsistence Theory of </a:t>
            </a:r>
            <a:r>
              <a:rPr lang="en-US" b="1" dirty="0" smtClean="0"/>
              <a:t>Wages</a:t>
            </a:r>
            <a:endParaRPr lang="ar-DZ" dirty="0"/>
          </a:p>
        </p:txBody>
      </p:sp>
      <p:sp>
        <p:nvSpPr>
          <p:cNvPr id="3" name="Espace réservé du contenu 2"/>
          <p:cNvSpPr>
            <a:spLocks noGrp="1"/>
          </p:cNvSpPr>
          <p:nvPr>
            <p:ph idx="1"/>
          </p:nvPr>
        </p:nvSpPr>
        <p:spPr/>
        <p:txBody>
          <a:bodyPr/>
          <a:lstStyle/>
          <a:p>
            <a:pPr algn="just" rtl="0"/>
            <a:r>
              <a:rPr lang="en-US" dirty="0"/>
              <a:t>The subsistence theory of wages was first formulated by </a:t>
            </a:r>
            <a:r>
              <a:rPr lang="en-US" b="1" dirty="0" err="1"/>
              <a:t>Physiocratic</a:t>
            </a:r>
            <a:r>
              <a:rPr lang="en-US" b="1" dirty="0"/>
              <a:t> School of French economists </a:t>
            </a:r>
            <a:r>
              <a:rPr lang="en-US" dirty="0"/>
              <a:t>of 18th century. Further, this theory was developed and improved upon by the German economists</a:t>
            </a:r>
            <a:r>
              <a:rPr lang="en-US" b="1" dirty="0"/>
              <a:t>. </a:t>
            </a:r>
            <a:r>
              <a:rPr lang="en-US" b="1" dirty="0" err="1"/>
              <a:t>Lasalle</a:t>
            </a:r>
            <a:r>
              <a:rPr lang="en-US" b="1" dirty="0"/>
              <a:t> </a:t>
            </a:r>
            <a:r>
              <a:rPr lang="en-US" dirty="0"/>
              <a:t>styled it as the </a:t>
            </a:r>
            <a:r>
              <a:rPr lang="en-US" b="1" dirty="0"/>
              <a:t>Iron Law of Wages</a:t>
            </a:r>
            <a:r>
              <a:rPr lang="en-US" dirty="0"/>
              <a:t> or the </a:t>
            </a:r>
            <a:r>
              <a:rPr lang="en-US" b="1" dirty="0"/>
              <a:t>Brazen Law of Wages</a:t>
            </a:r>
            <a:r>
              <a:rPr lang="en-US" dirty="0"/>
              <a:t>. Ricardo and Malthus also contributed to the theory of wages. </a:t>
            </a:r>
            <a:r>
              <a:rPr lang="en-US" b="1" dirty="0"/>
              <a:t>Karl Marx </a:t>
            </a:r>
            <a:r>
              <a:rPr lang="en-US" dirty="0"/>
              <a:t>made it the basis of his theory of exploitation. </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472518" cy="1143000"/>
          </a:xfrm>
        </p:spPr>
        <p:txBody>
          <a:bodyPr>
            <a:noAutofit/>
          </a:bodyPr>
          <a:lstStyle/>
          <a:p>
            <a:r>
              <a:rPr lang="en-US" sz="4000" b="1" dirty="0" smtClean="0"/>
              <a:t>The Subsistence Theory</a:t>
            </a:r>
            <a:r>
              <a:rPr lang="fr-FR" sz="4000" b="1" dirty="0" smtClean="0"/>
              <a:t> </a:t>
            </a:r>
            <a:r>
              <a:rPr lang="en-US" sz="4000" b="1" dirty="0" smtClean="0"/>
              <a:t>Assumptions</a:t>
            </a:r>
            <a:endParaRPr lang="ar-DZ" sz="4000" dirty="0"/>
          </a:p>
        </p:txBody>
      </p:sp>
      <p:sp>
        <p:nvSpPr>
          <p:cNvPr id="3" name="Espace réservé du contenu 2"/>
          <p:cNvSpPr>
            <a:spLocks noGrp="1"/>
          </p:cNvSpPr>
          <p:nvPr>
            <p:ph idx="1"/>
          </p:nvPr>
        </p:nvSpPr>
        <p:spPr/>
        <p:txBody>
          <a:bodyPr/>
          <a:lstStyle/>
          <a:p>
            <a:pPr algn="justLow" rtl="0">
              <a:buNone/>
            </a:pPr>
            <a:r>
              <a:rPr lang="en-US" dirty="0"/>
              <a:t>According to Ricardo, this theory is based on the following two assumptions: </a:t>
            </a:r>
          </a:p>
          <a:p>
            <a:pPr algn="justLow" rtl="0"/>
            <a:r>
              <a:rPr lang="en-US" b="1" dirty="0"/>
              <a:t>a. Population increases at a faster rate. </a:t>
            </a:r>
            <a:endParaRPr lang="en-US" dirty="0"/>
          </a:p>
          <a:p>
            <a:pPr algn="justLow" rtl="0"/>
            <a:r>
              <a:rPr lang="en-US" b="1" dirty="0"/>
              <a:t>b. Food production is subject to the law of diminishing returns. </a:t>
            </a:r>
            <a:endParaRPr lang="en-US" dirty="0"/>
          </a:p>
          <a:p>
            <a:endParaRPr lang="ar-DZ"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The Subsistence Theory Analysis</a:t>
            </a:r>
            <a:endParaRPr lang="ar-DZ" dirty="0"/>
          </a:p>
        </p:txBody>
      </p:sp>
      <p:sp>
        <p:nvSpPr>
          <p:cNvPr id="3" name="Espace réservé du contenu 2"/>
          <p:cNvSpPr>
            <a:spLocks noGrp="1"/>
          </p:cNvSpPr>
          <p:nvPr>
            <p:ph idx="1"/>
          </p:nvPr>
        </p:nvSpPr>
        <p:spPr/>
        <p:txBody>
          <a:bodyPr/>
          <a:lstStyle/>
          <a:p>
            <a:pPr algn="just" rtl="0"/>
            <a:r>
              <a:rPr lang="en-US" dirty="0"/>
              <a:t>According to this theory, wages of a worker in the long run are determined at that level of wages which is just sufficient to meet the necessaries of life. This level is called the subsistence level. The classical economists called it the neutral level of wages. </a:t>
            </a:r>
            <a:endParaRPr lang="ar-DZ"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diamond(in)">
                                      <p:cBhvr>
                                        <p:cTn id="14"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The Subsistence Theory Analysis</a:t>
            </a:r>
            <a:endParaRPr lang="ar-DZ" dirty="0"/>
          </a:p>
        </p:txBody>
      </p:sp>
      <p:sp>
        <p:nvSpPr>
          <p:cNvPr id="3" name="Espace réservé du contenu 2"/>
          <p:cNvSpPr>
            <a:spLocks noGrp="1"/>
          </p:cNvSpPr>
          <p:nvPr>
            <p:ph idx="1"/>
          </p:nvPr>
        </p:nvSpPr>
        <p:spPr/>
        <p:txBody>
          <a:bodyPr>
            <a:normAutofit/>
          </a:bodyPr>
          <a:lstStyle/>
          <a:p>
            <a:pPr algn="just" rtl="0"/>
            <a:r>
              <a:rPr lang="en-US" dirty="0"/>
              <a:t>Wages of labor are equal to subsistence level in the long ran. If wages fall below this level, workers would starve. It will reduce their supply. Thus, the wage rate will rise to the subsistence level. On the other hand, if wages tend to rise above the subsistence level, workers would be encouraged to bear more children which will increase the supply of workers, which in turn will bring wages down to the subsistence level. </a:t>
            </a:r>
          </a:p>
          <a:p>
            <a:pPr algn="just" rtl="0"/>
            <a:r>
              <a:rPr lang="en-US" b="1" dirty="0"/>
              <a:t>It can be shown with the help of the following figure:</a:t>
            </a:r>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11354"/>
          </a:xfrm>
        </p:spPr>
        <p:txBody>
          <a:bodyPr>
            <a:normAutofit fontScale="90000"/>
          </a:bodyPr>
          <a:lstStyle/>
          <a:p>
            <a:r>
              <a:rPr lang="en-US" sz="1800" dirty="0"/>
              <a:t>In Fig. 1 demand and supply of labor has been measured on OX-axis and wage rate on OY-axis. OW is the subsistence level of wages. At OW wage rate supply of labor is perfectly elastic. Since, supply of labor is perfectly elastic, wage rate neither can fall below OW nor can increase above the level of OW. Although demand increases from DD to D1D1 yet the wage rate remains the same at OW.</a:t>
            </a:r>
            <a:r>
              <a:rPr lang="en-US" dirty="0"/>
              <a:t/>
            </a:r>
            <a:br>
              <a:rPr lang="en-US" dirty="0"/>
            </a:br>
            <a:endParaRPr lang="ar-DZ" dirty="0"/>
          </a:p>
        </p:txBody>
      </p:sp>
      <p:pic>
        <p:nvPicPr>
          <p:cNvPr id="4" name="Espace réservé du contenu 3"/>
          <p:cNvPicPr>
            <a:picLocks noGrp="1"/>
          </p:cNvPicPr>
          <p:nvPr>
            <p:ph idx="1"/>
          </p:nvPr>
        </p:nvPicPr>
        <p:blipFill>
          <a:blip r:embed="rId2"/>
          <a:stretch>
            <a:fillRect/>
          </a:stretch>
        </p:blipFill>
        <p:spPr bwMode="auto">
          <a:xfrm>
            <a:off x="714348" y="1785926"/>
            <a:ext cx="7286676" cy="3771486"/>
          </a:xfrm>
          <a:prstGeom prst="rect">
            <a:avLst/>
          </a:prstGeom>
          <a:noFill/>
          <a:ln w="9525">
            <a:noFill/>
            <a:miter lim="800000"/>
            <a:headEnd/>
            <a:tailEnd/>
          </a:ln>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Horizont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a:t>Learning </a:t>
            </a:r>
            <a:r>
              <a:rPr lang="en-US" b="1" dirty="0" smtClean="0"/>
              <a:t>Objectives</a:t>
            </a:r>
            <a:endParaRPr lang="ar-DZ" dirty="0"/>
          </a:p>
        </p:txBody>
      </p:sp>
      <p:sp>
        <p:nvSpPr>
          <p:cNvPr id="3" name="Espace réservé du contenu 2"/>
          <p:cNvSpPr>
            <a:spLocks noGrp="1"/>
          </p:cNvSpPr>
          <p:nvPr>
            <p:ph idx="1"/>
          </p:nvPr>
        </p:nvSpPr>
        <p:spPr/>
        <p:txBody>
          <a:bodyPr/>
          <a:lstStyle/>
          <a:p>
            <a:pPr rtl="0"/>
            <a:r>
              <a:rPr lang="en-US" dirty="0" smtClean="0"/>
              <a:t>To </a:t>
            </a:r>
            <a:r>
              <a:rPr lang="en-US" dirty="0"/>
              <a:t>further understand the concept of </a:t>
            </a:r>
            <a:r>
              <a:rPr lang="en-US" dirty="0" smtClean="0"/>
              <a:t>wages</a:t>
            </a:r>
          </a:p>
          <a:p>
            <a:pPr rtl="0"/>
            <a:r>
              <a:rPr lang="en-US" dirty="0" smtClean="0"/>
              <a:t> To understand different Theories of wages</a:t>
            </a:r>
          </a:p>
          <a:p>
            <a:pPr algn="l" rtl="0"/>
            <a:r>
              <a:rPr lang="en-US" dirty="0" smtClean="0"/>
              <a:t>To </a:t>
            </a:r>
            <a:r>
              <a:rPr lang="en-US" dirty="0"/>
              <a:t>know the relation between Labor and Wages</a:t>
            </a:r>
            <a:endParaRPr lang="ar-DZ"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Criticism</a:t>
            </a:r>
            <a:r>
              <a:rPr lang="ar-DZ" b="1" dirty="0" smtClean="0"/>
              <a:t> </a:t>
            </a:r>
            <a:r>
              <a:rPr lang="en-US" b="1" dirty="0" smtClean="0"/>
              <a:t>The Subsistence Theory</a:t>
            </a:r>
            <a:endParaRPr lang="ar-DZ" dirty="0"/>
          </a:p>
        </p:txBody>
      </p:sp>
      <p:sp>
        <p:nvSpPr>
          <p:cNvPr id="3" name="Espace réservé du contenu 2"/>
          <p:cNvSpPr>
            <a:spLocks noGrp="1"/>
          </p:cNvSpPr>
          <p:nvPr>
            <p:ph idx="1"/>
          </p:nvPr>
        </p:nvSpPr>
        <p:spPr/>
        <p:txBody>
          <a:bodyPr>
            <a:normAutofit fontScale="77500" lnSpcReduction="20000"/>
          </a:bodyPr>
          <a:lstStyle/>
          <a:p>
            <a:pPr algn="just" rtl="0"/>
            <a:r>
              <a:rPr lang="en-US" dirty="0"/>
              <a:t> </a:t>
            </a:r>
            <a:r>
              <a:rPr lang="en-US" b="1" dirty="0"/>
              <a:t>One Sided Theory: </a:t>
            </a:r>
            <a:r>
              <a:rPr lang="en-US" b="1" dirty="0" smtClean="0"/>
              <a:t> </a:t>
            </a:r>
            <a:r>
              <a:rPr lang="en-US" dirty="0" smtClean="0"/>
              <a:t>This </a:t>
            </a:r>
            <a:r>
              <a:rPr lang="en-US" dirty="0"/>
              <a:t>theory examines the wage determination from the side of supply and ignores the demand side. </a:t>
            </a:r>
          </a:p>
          <a:p>
            <a:pPr algn="just" rtl="0"/>
            <a:r>
              <a:rPr lang="en-US" dirty="0"/>
              <a:t> </a:t>
            </a:r>
            <a:r>
              <a:rPr lang="en-US" b="1" dirty="0"/>
              <a:t>Pessimistic: </a:t>
            </a:r>
            <a:r>
              <a:rPr lang="en-US" b="1" dirty="0" smtClean="0"/>
              <a:t> </a:t>
            </a:r>
            <a:r>
              <a:rPr lang="en-US" dirty="0" smtClean="0"/>
              <a:t>Subsistence </a:t>
            </a:r>
            <a:r>
              <a:rPr lang="en-US" dirty="0"/>
              <a:t>theory of wages is highly pessimistic for the working class. It presents a dark picture of the future of the society. </a:t>
            </a:r>
          </a:p>
          <a:p>
            <a:pPr algn="just" rtl="0"/>
            <a:r>
              <a:rPr lang="en-US" dirty="0"/>
              <a:t> </a:t>
            </a:r>
            <a:r>
              <a:rPr lang="en-US" b="1" dirty="0"/>
              <a:t>Long Period: </a:t>
            </a:r>
            <a:r>
              <a:rPr lang="en-US" b="1" dirty="0" smtClean="0"/>
              <a:t> </a:t>
            </a:r>
            <a:r>
              <a:rPr lang="en-US" dirty="0" smtClean="0"/>
              <a:t>This </a:t>
            </a:r>
            <a:r>
              <a:rPr lang="en-US" dirty="0"/>
              <a:t>theory is based on the assumption of long run. It does not explain the determination of wages at a particular period of time. </a:t>
            </a:r>
          </a:p>
          <a:p>
            <a:pPr algn="just" rtl="0"/>
            <a:r>
              <a:rPr lang="en-US" dirty="0"/>
              <a:t> </a:t>
            </a:r>
            <a:r>
              <a:rPr lang="en-US" b="1" dirty="0"/>
              <a:t>No Historical Evidence: </a:t>
            </a:r>
            <a:r>
              <a:rPr lang="en-US" dirty="0" smtClean="0"/>
              <a:t>This </a:t>
            </a:r>
            <a:r>
              <a:rPr lang="en-US" dirty="0"/>
              <a:t>theory has been criticized on the grounds that it has not been correct in conclusions. The case of western countries is different from the conclusions of this theory. </a:t>
            </a:r>
          </a:p>
          <a:p>
            <a:pPr algn="just" rtl="0"/>
            <a:r>
              <a:rPr lang="en-US" dirty="0"/>
              <a:t> </a:t>
            </a:r>
            <a:r>
              <a:rPr lang="en-US" b="1" dirty="0"/>
              <a:t>No Difference in Wages: </a:t>
            </a:r>
            <a:r>
              <a:rPr lang="en-US" b="1" dirty="0" smtClean="0"/>
              <a:t> </a:t>
            </a:r>
            <a:r>
              <a:rPr lang="en-US" dirty="0" smtClean="0"/>
              <a:t>This </a:t>
            </a:r>
            <a:r>
              <a:rPr lang="en-US" dirty="0"/>
              <a:t>theory explains that all the workers get equal wages. As we know, the workers differ in their productivity, and hence, the difference in their wages is natural.</a:t>
            </a:r>
            <a:endParaRPr lang="ar-DZ"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0"/>
            <a:r>
              <a:rPr lang="fr-FR" b="1" dirty="0" smtClean="0"/>
              <a:t>3. </a:t>
            </a:r>
            <a:r>
              <a:rPr lang="en-US" b="1" dirty="0" smtClean="0"/>
              <a:t>Marginal </a:t>
            </a:r>
            <a:r>
              <a:rPr lang="en-US" b="1" dirty="0"/>
              <a:t>Productivity Theory of Wages</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dirty="0"/>
              <a:t>This theory was first of all propounded by </a:t>
            </a:r>
            <a:r>
              <a:rPr lang="en-US" dirty="0" err="1"/>
              <a:t>Thunnen</a:t>
            </a:r>
            <a:r>
              <a:rPr lang="en-US" dirty="0"/>
              <a:t>. Later on, economists like </a:t>
            </a:r>
            <a:r>
              <a:rPr lang="en-US" dirty="0" err="1"/>
              <a:t>Wicksteed</a:t>
            </a:r>
            <a:r>
              <a:rPr lang="en-US" dirty="0"/>
              <a:t>, </a:t>
            </a:r>
            <a:r>
              <a:rPr lang="en-US" dirty="0" err="1"/>
              <a:t>Walras</a:t>
            </a:r>
            <a:r>
              <a:rPr lang="en-US" dirty="0"/>
              <a:t>, J.B Clark etc. modified the theory</a:t>
            </a:r>
            <a:r>
              <a:rPr lang="en-US" dirty="0" smtClean="0"/>
              <a:t>.</a:t>
            </a:r>
          </a:p>
          <a:p>
            <a:pPr algn="just" rtl="0"/>
            <a:r>
              <a:rPr lang="en-US" dirty="0"/>
              <a:t>The marginal productivity theory states that labor is paid according to his contribution in production</a:t>
            </a:r>
            <a:r>
              <a:rPr lang="en-US" dirty="0" smtClean="0"/>
              <a:t>.</a:t>
            </a:r>
          </a:p>
          <a:p>
            <a:pPr algn="just" rtl="0"/>
            <a:r>
              <a:rPr lang="en-US" dirty="0" smtClean="0"/>
              <a:t>Marginal </a:t>
            </a:r>
            <a:r>
              <a:rPr lang="en-US" dirty="0"/>
              <a:t>productivity of labor refers to change in total revenue by putting one more laborers, keeping all the other factors constant</a:t>
            </a:r>
            <a:r>
              <a:rPr lang="en-US" dirty="0" smtClean="0"/>
              <a:t>.</a:t>
            </a:r>
          </a:p>
          <a:p>
            <a:pPr algn="just" rtl="0"/>
            <a:r>
              <a:rPr lang="en-US" dirty="0"/>
              <a:t>Dooley “As a result of competition between employees for labor and between workers for employment, a wage-rate is determined that is equal to the marginal productivity of the labor-force, the employers as a whole are willing to </a:t>
            </a:r>
            <a:r>
              <a:rPr lang="en-US" dirty="0" smtClean="0"/>
              <a:t>employ</a:t>
            </a:r>
            <a:r>
              <a:rPr lang="fr-FR" dirty="0" smtClean="0"/>
              <a:t>.</a:t>
            </a:r>
            <a:endParaRPr lang="ar-DZ"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Marginal Productivity Theory Assumptions </a:t>
            </a:r>
            <a:endParaRPr lang="ar-DZ" dirty="0"/>
          </a:p>
        </p:txBody>
      </p:sp>
      <p:sp>
        <p:nvSpPr>
          <p:cNvPr id="3" name="Espace réservé du contenu 2"/>
          <p:cNvSpPr>
            <a:spLocks noGrp="1"/>
          </p:cNvSpPr>
          <p:nvPr>
            <p:ph idx="1"/>
          </p:nvPr>
        </p:nvSpPr>
        <p:spPr/>
        <p:txBody>
          <a:bodyPr/>
          <a:lstStyle/>
          <a:p>
            <a:pPr algn="just" rtl="0"/>
            <a:r>
              <a:rPr lang="en-US" dirty="0"/>
              <a:t>1. All laborers are equally efficient. </a:t>
            </a:r>
          </a:p>
          <a:p>
            <a:pPr algn="just" rtl="0"/>
            <a:r>
              <a:rPr lang="en-US" dirty="0"/>
              <a:t>2. Constant technology </a:t>
            </a:r>
          </a:p>
          <a:p>
            <a:pPr algn="just" rtl="0"/>
            <a:r>
              <a:rPr lang="en-US" dirty="0"/>
              <a:t>3. Perfect competition prevails both in factor and product markets. </a:t>
            </a:r>
          </a:p>
          <a:p>
            <a:pPr algn="just" rtl="0"/>
            <a:r>
              <a:rPr lang="en-US" dirty="0"/>
              <a:t>4. There is full employment in the economy. </a:t>
            </a:r>
          </a:p>
          <a:p>
            <a:pPr algn="just" rtl="0"/>
            <a:r>
              <a:rPr lang="en-US" dirty="0"/>
              <a:t>5. Law of diminishing marginal returns apply on the marginal productivity of labor. </a:t>
            </a:r>
          </a:p>
          <a:p>
            <a:pPr algn="just" rtl="0"/>
            <a:r>
              <a:rPr lang="en-US" dirty="0"/>
              <a:t>6. Labor is perfectly mobile. </a:t>
            </a:r>
          </a:p>
          <a:p>
            <a:endParaRPr lang="ar-DZ" dirty="0"/>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Marginal Productivity Theory Analysis</a:t>
            </a:r>
            <a:endParaRPr lang="ar-DZ" dirty="0"/>
          </a:p>
        </p:txBody>
      </p:sp>
      <p:sp>
        <p:nvSpPr>
          <p:cNvPr id="3" name="Espace réservé du contenu 2"/>
          <p:cNvSpPr>
            <a:spLocks noGrp="1"/>
          </p:cNvSpPr>
          <p:nvPr>
            <p:ph idx="1"/>
          </p:nvPr>
        </p:nvSpPr>
        <p:spPr/>
        <p:txBody>
          <a:bodyPr>
            <a:normAutofit/>
          </a:bodyPr>
          <a:lstStyle/>
          <a:p>
            <a:pPr algn="just" rtl="0"/>
            <a:r>
              <a:rPr lang="en-US" dirty="0"/>
              <a:t>Under the conditions of perfect competition, wages are determined by the value of marginal product of labor. </a:t>
            </a:r>
            <a:endParaRPr lang="en-US" dirty="0" smtClean="0"/>
          </a:p>
          <a:p>
            <a:pPr algn="just" rtl="0"/>
            <a:r>
              <a:rPr lang="en-US" dirty="0"/>
              <a:t>Value of marginal product of labor is the price which the marginal product can fetch in the market. </a:t>
            </a:r>
            <a:endParaRPr lang="en-US" dirty="0" smtClean="0"/>
          </a:p>
          <a:p>
            <a:pPr algn="just" rtl="0"/>
            <a:r>
              <a:rPr lang="en-US" dirty="0"/>
              <a:t>Under the conditions of perfect competition, an employer will go on employing more laborers but, due to the operation of the law of diminishing returns, the marginal product of labor will diminish until a point comes when the value of the increase in the product will be equal to the wages paid to that laborer. </a:t>
            </a:r>
            <a:endParaRPr lang="ar-DZ" dirty="0"/>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Marginal Productivity Theory Criticism</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b="1" dirty="0"/>
              <a:t>1. Unrealistic Assumptions: </a:t>
            </a:r>
            <a:r>
              <a:rPr lang="en-US" dirty="0" smtClean="0"/>
              <a:t>The </a:t>
            </a:r>
            <a:r>
              <a:rPr lang="en-US" dirty="0"/>
              <a:t>foremost defect of the theory is that it is based on unrealistic assumptions like perfect competition, homogeneous character of labor etc. All these assumptions do not prevail in the real world. </a:t>
            </a:r>
          </a:p>
          <a:p>
            <a:pPr algn="just" rtl="0"/>
            <a:r>
              <a:rPr lang="en-US" b="1" dirty="0"/>
              <a:t>2. Incomplete: </a:t>
            </a:r>
            <a:r>
              <a:rPr lang="en-US" b="1" dirty="0" smtClean="0"/>
              <a:t> </a:t>
            </a:r>
            <a:r>
              <a:rPr lang="en-US" dirty="0" smtClean="0"/>
              <a:t>Again</a:t>
            </a:r>
            <a:r>
              <a:rPr lang="en-US" dirty="0"/>
              <a:t>, this theory fails to take into account that labor is also a function of wages. Less productivity may be the effect of low wages which adversely affects the efficiency of labor and in turn reduces the labor productivity. Thus, the theory is incomplete in all respects. </a:t>
            </a:r>
          </a:p>
          <a:p>
            <a:pPr algn="just" rtl="0"/>
            <a:r>
              <a:rPr lang="en-US" b="1" dirty="0"/>
              <a:t>3. Static Theory: </a:t>
            </a:r>
            <a:r>
              <a:rPr lang="en-US" b="1" dirty="0" smtClean="0"/>
              <a:t> </a:t>
            </a:r>
            <a:r>
              <a:rPr lang="en-US" dirty="0" smtClean="0"/>
              <a:t>Lord </a:t>
            </a:r>
            <a:r>
              <a:rPr lang="en-US" dirty="0"/>
              <a:t>J.M Keynes criticized the theory as it is based on static conditions. It is only true when there occurs no changes in the economy. But in real practice it cannot be so. Change is the law of nature, though it may come gradually. </a:t>
            </a:r>
          </a:p>
          <a:p>
            <a:endParaRPr lang="ar-DZ" dirty="0"/>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Marginal Productivity Theory Criticism</a:t>
            </a:r>
            <a:endParaRPr lang="ar-DZ" dirty="0"/>
          </a:p>
        </p:txBody>
      </p:sp>
      <p:sp>
        <p:nvSpPr>
          <p:cNvPr id="3" name="Espace réservé du contenu 2"/>
          <p:cNvSpPr>
            <a:spLocks noGrp="1"/>
          </p:cNvSpPr>
          <p:nvPr>
            <p:ph idx="1"/>
          </p:nvPr>
        </p:nvSpPr>
        <p:spPr/>
        <p:txBody>
          <a:bodyPr>
            <a:normAutofit lnSpcReduction="10000"/>
          </a:bodyPr>
          <a:lstStyle/>
          <a:p>
            <a:pPr algn="just" rtl="0"/>
            <a:r>
              <a:rPr lang="en-US" b="1" dirty="0"/>
              <a:t>4. One Sided: </a:t>
            </a:r>
            <a:r>
              <a:rPr lang="en-US" b="1" dirty="0" smtClean="0"/>
              <a:t> </a:t>
            </a:r>
            <a:r>
              <a:rPr lang="en-US" dirty="0" smtClean="0"/>
              <a:t>It </a:t>
            </a:r>
            <a:r>
              <a:rPr lang="en-US" dirty="0"/>
              <a:t>takes into consideration only the demand side and ignores the supply side. </a:t>
            </a:r>
          </a:p>
          <a:p>
            <a:pPr algn="just" rtl="0"/>
            <a:r>
              <a:rPr lang="en-US" b="1" dirty="0"/>
              <a:t>5. Fails to determine Wages: </a:t>
            </a:r>
            <a:r>
              <a:rPr lang="en-US" dirty="0" smtClean="0"/>
              <a:t>This </a:t>
            </a:r>
            <a:r>
              <a:rPr lang="en-US" dirty="0"/>
              <a:t>theory only guides the employer to employ workers up to the level where their marginal productivity equals price. But, it does not tell how the wages are determined. </a:t>
            </a:r>
          </a:p>
          <a:p>
            <a:pPr algn="just" rtl="0"/>
            <a:r>
              <a:rPr lang="en-US" b="1" dirty="0"/>
              <a:t>6. Long Period: </a:t>
            </a:r>
            <a:r>
              <a:rPr lang="en-US" dirty="0" smtClean="0"/>
              <a:t>The </a:t>
            </a:r>
            <a:r>
              <a:rPr lang="en-US" dirty="0"/>
              <a:t>theory concerns itself with the long run. It explains that wages will be equal to MRP </a:t>
            </a:r>
            <a:r>
              <a:rPr lang="en-US" dirty="0" smtClean="0"/>
              <a:t>in </a:t>
            </a:r>
            <a:r>
              <a:rPr lang="en-US" dirty="0"/>
              <a:t>the long run but, the long run like tomorrow never comes. In other words, it does not deal with the short-run. </a:t>
            </a:r>
          </a:p>
          <a:p>
            <a:endParaRPr lang="ar-DZ"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ctr"/>
            <a:r>
              <a:rPr lang="fr-FR" b="1" dirty="0" smtClean="0"/>
              <a:t>4. </a:t>
            </a:r>
            <a:r>
              <a:rPr lang="en-US" b="1" dirty="0" smtClean="0"/>
              <a:t>Wage </a:t>
            </a:r>
            <a:r>
              <a:rPr lang="en-US" b="1" dirty="0"/>
              <a:t>Fund </a:t>
            </a:r>
            <a:r>
              <a:rPr lang="en-US" b="1" dirty="0" smtClean="0"/>
              <a:t>Theory</a:t>
            </a:r>
            <a:endParaRPr lang="ar-DZ" dirty="0"/>
          </a:p>
        </p:txBody>
      </p:sp>
      <p:sp>
        <p:nvSpPr>
          <p:cNvPr id="3" name="Espace réservé du contenu 2"/>
          <p:cNvSpPr>
            <a:spLocks noGrp="1"/>
          </p:cNvSpPr>
          <p:nvPr>
            <p:ph idx="1"/>
          </p:nvPr>
        </p:nvSpPr>
        <p:spPr/>
        <p:txBody>
          <a:bodyPr>
            <a:normAutofit/>
          </a:bodyPr>
          <a:lstStyle/>
          <a:p>
            <a:pPr algn="just" rtl="0"/>
            <a:r>
              <a:rPr lang="en-US" dirty="0"/>
              <a:t>Introduced by John Stuart Mill (1891), this theory assumes that there is a fixed </a:t>
            </a:r>
            <a:r>
              <a:rPr lang="en-US" dirty="0" smtClean="0"/>
              <a:t>wages fund </a:t>
            </a:r>
            <a:r>
              <a:rPr lang="en-US" dirty="0"/>
              <a:t>(Lump Sum) which is distributed equally among all the laborers. In other words:</a:t>
            </a:r>
          </a:p>
          <a:p>
            <a:pPr algn="ctr" rtl="0">
              <a:buNone/>
            </a:pPr>
            <a:r>
              <a:rPr lang="en-US" b="1" dirty="0"/>
              <a:t>Wage level per worker = Wage Fund (a fixed sum in the short-run)/ No. of Laborers</a:t>
            </a:r>
            <a:endParaRPr lang="en-US" dirty="0"/>
          </a:p>
          <a:p>
            <a:pPr algn="l" rtl="0"/>
            <a:r>
              <a:rPr lang="en-US" dirty="0" smtClean="0"/>
              <a:t>Thus, if the fund is large, wages would be high, if it is small wages would be reduced to the subsistence level. </a:t>
            </a:r>
          </a:p>
          <a:p>
            <a:endParaRPr lang="ar-DZ" dirty="0"/>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diamond(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heel(4)">
                                      <p:cBhvr>
                                        <p:cTn id="2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Wage Fund Theory</a:t>
            </a:r>
            <a:endParaRPr lang="ar-DZ" dirty="0"/>
          </a:p>
        </p:txBody>
      </p:sp>
      <p:sp>
        <p:nvSpPr>
          <p:cNvPr id="3" name="Espace réservé du contenu 2"/>
          <p:cNvSpPr>
            <a:spLocks noGrp="1"/>
          </p:cNvSpPr>
          <p:nvPr>
            <p:ph idx="1"/>
          </p:nvPr>
        </p:nvSpPr>
        <p:spPr/>
        <p:txBody>
          <a:bodyPr/>
          <a:lstStyle/>
          <a:p>
            <a:pPr algn="just" rtl="0"/>
            <a:r>
              <a:rPr lang="en-US" dirty="0" smtClean="0"/>
              <a:t>J.S</a:t>
            </a:r>
            <a:r>
              <a:rPr lang="en-US" dirty="0"/>
              <a:t>. Mill said that wages mainly depend upon the demand and supply of labor or </a:t>
            </a:r>
            <a:r>
              <a:rPr lang="en-US" dirty="0" smtClean="0"/>
              <a:t>the proportion </a:t>
            </a:r>
            <a:r>
              <a:rPr lang="en-US" dirty="0"/>
              <a:t>between population and capital available. The amount of Wages Fund is fixed.</a:t>
            </a:r>
          </a:p>
          <a:p>
            <a:pPr algn="just" rtl="0"/>
            <a:r>
              <a:rPr lang="en-US" dirty="0"/>
              <a:t>It is the wages fund which determines the demand for labor. </a:t>
            </a:r>
            <a:endParaRPr lang="ar-DZ"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fontScale="90000"/>
          </a:bodyPr>
          <a:lstStyle/>
          <a:p>
            <a:pPr algn="ctr"/>
            <a:r>
              <a:rPr lang="en-US" b="1" dirty="0" smtClean="0"/>
              <a:t>Wage Fund Theory Advantages</a:t>
            </a:r>
            <a:endParaRPr lang="ar-DZ" dirty="0"/>
          </a:p>
        </p:txBody>
      </p:sp>
      <p:sp>
        <p:nvSpPr>
          <p:cNvPr id="3" name="Espace réservé du contenu 2"/>
          <p:cNvSpPr>
            <a:spLocks noGrp="1"/>
          </p:cNvSpPr>
          <p:nvPr>
            <p:ph idx="1"/>
          </p:nvPr>
        </p:nvSpPr>
        <p:spPr>
          <a:xfrm>
            <a:off x="457200" y="1142984"/>
            <a:ext cx="8229600" cy="5715016"/>
          </a:xfrm>
        </p:spPr>
        <p:txBody>
          <a:bodyPr>
            <a:normAutofit fontScale="40000" lnSpcReduction="20000"/>
          </a:bodyPr>
          <a:lstStyle/>
          <a:p>
            <a:pPr algn="just" rtl="0"/>
            <a:r>
              <a:rPr lang="en-US" sz="6000" dirty="0"/>
              <a:t>➢➢ It puts more emphasis on demand of labor (wages fund) compared to the supply of labor</a:t>
            </a:r>
          </a:p>
          <a:p>
            <a:pPr algn="just" rtl="0"/>
            <a:r>
              <a:rPr lang="en-US" sz="6000" dirty="0"/>
              <a:t>➢➢ It attempts to study wage level in the short-term. It tried to take into account </a:t>
            </a:r>
            <a:r>
              <a:rPr lang="en-US" sz="6000" dirty="0" smtClean="0"/>
              <a:t>long run </a:t>
            </a:r>
            <a:r>
              <a:rPr lang="en-US" sz="6000" dirty="0"/>
              <a:t>too by suggesting wage fund might grow or shrink in the long run but that was not the focal point of the theory.</a:t>
            </a:r>
          </a:p>
          <a:p>
            <a:pPr algn="just" rtl="0"/>
            <a:r>
              <a:rPr lang="en-US" sz="6000" dirty="0"/>
              <a:t>➢➢ The theory generalizes about the general level of wages for an entire economic system, however it can be applied to an employer.</a:t>
            </a:r>
          </a:p>
          <a:p>
            <a:pPr algn="just" rtl="0"/>
            <a:r>
              <a:rPr lang="en-US" sz="6000" dirty="0"/>
              <a:t>➢➢ Just like subsistence theory, this theory also attempts to answer the question of wage level and not of wage structure and differentials. </a:t>
            </a:r>
          </a:p>
          <a:p>
            <a:pPr algn="just" rtl="0"/>
            <a:r>
              <a:rPr lang="en-US" sz="6000" dirty="0" smtClean="0"/>
              <a:t>➢➢ In the short run, many organizations, particularly those in the public sector, do allocate a fixed run for payment of wages. However, critics argue that the assumption of a fixed sun itself is wrong as the sum can be increased. Even </a:t>
            </a:r>
            <a:r>
              <a:rPr lang="en-US" sz="6000" dirty="0" err="1" smtClean="0"/>
              <a:t>J.S.Mill</a:t>
            </a:r>
            <a:r>
              <a:rPr lang="en-US" sz="6000" dirty="0" smtClean="0"/>
              <a:t> also accepted this criticism.</a:t>
            </a:r>
          </a:p>
          <a:p>
            <a:pPr>
              <a:buNone/>
            </a:pPr>
            <a:endParaRPr lang="ar-DZ" dirty="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heckerboard(across)">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Wage Fund Theory </a:t>
            </a:r>
            <a:r>
              <a:rPr lang="en-US" b="1" dirty="0"/>
              <a:t>Criticism </a:t>
            </a:r>
            <a:endParaRPr lang="ar-DZ" dirty="0"/>
          </a:p>
        </p:txBody>
      </p:sp>
      <p:sp>
        <p:nvSpPr>
          <p:cNvPr id="3" name="Espace réservé du contenu 2"/>
          <p:cNvSpPr>
            <a:spLocks noGrp="1"/>
          </p:cNvSpPr>
          <p:nvPr>
            <p:ph idx="1"/>
          </p:nvPr>
        </p:nvSpPr>
        <p:spPr/>
        <p:txBody>
          <a:bodyPr>
            <a:normAutofit/>
          </a:bodyPr>
          <a:lstStyle/>
          <a:p>
            <a:pPr algn="just" rtl="0"/>
            <a:r>
              <a:rPr lang="en-US" dirty="0"/>
              <a:t>➢➢ It is not clear from where the wages fund will come</a:t>
            </a:r>
          </a:p>
          <a:p>
            <a:pPr algn="just" rtl="0"/>
            <a:r>
              <a:rPr lang="en-US" dirty="0"/>
              <a:t>➢➢ No emphasis has been given to the efficiency of workers and productive capacity of firms</a:t>
            </a:r>
          </a:p>
          <a:p>
            <a:pPr algn="just" rtl="0"/>
            <a:r>
              <a:rPr lang="en-US" dirty="0"/>
              <a:t>➢➢ This theory is unscientific as wages fund is created first and wages are determined later on. But, in practice, the reverse is true.</a:t>
            </a:r>
          </a:p>
          <a:p>
            <a:pPr algn="just" rtl="0"/>
            <a:r>
              <a:rPr lang="en-US" dirty="0"/>
              <a:t>➢➢ This theory does not explain differences in wages at different levels and in different regions</a:t>
            </a:r>
          </a:p>
          <a:p>
            <a:endParaRPr lang="ar-DZ" dirty="0"/>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amond(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amond(in)">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Basic </a:t>
            </a:r>
            <a:r>
              <a:rPr lang="en-US" b="1" dirty="0" smtClean="0"/>
              <a:t>concepts</a:t>
            </a:r>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5. Residual </a:t>
            </a:r>
            <a:r>
              <a:rPr lang="en-US" b="1" dirty="0"/>
              <a:t>Claimant Theory</a:t>
            </a:r>
            <a:endParaRPr lang="ar-DZ" dirty="0"/>
          </a:p>
        </p:txBody>
      </p:sp>
      <p:sp>
        <p:nvSpPr>
          <p:cNvPr id="3" name="Espace réservé du contenu 2"/>
          <p:cNvSpPr>
            <a:spLocks noGrp="1"/>
          </p:cNvSpPr>
          <p:nvPr>
            <p:ph idx="1"/>
          </p:nvPr>
        </p:nvSpPr>
        <p:spPr/>
        <p:txBody>
          <a:bodyPr/>
          <a:lstStyle/>
          <a:p>
            <a:pPr algn="just" rtl="0"/>
            <a:r>
              <a:rPr lang="en-US" dirty="0"/>
              <a:t>This theory was propounded by Walker. According to this theory, rent and interest are contractual payments. After deducting rent and interest from total product, the employer will deduct his profits. </a:t>
            </a:r>
            <a:r>
              <a:rPr lang="en-US" b="1" dirty="0"/>
              <a:t>What remains after deducting rent, interest and profits is wages. </a:t>
            </a:r>
            <a:r>
              <a:rPr lang="en-US" dirty="0"/>
              <a:t>It is possible to increase wages by increasing the total product by improving the efficiency of the workers. </a:t>
            </a:r>
          </a:p>
          <a:p>
            <a:endParaRPr lang="ar-DZ"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Residual Claimant Theory</a:t>
            </a:r>
            <a:r>
              <a:rPr lang="en-US" b="1" dirty="0"/>
              <a:t> Criticism</a:t>
            </a:r>
            <a:r>
              <a:rPr lang="en-US" b="1" dirty="0" smtClean="0"/>
              <a:t> </a:t>
            </a:r>
            <a:endParaRPr lang="ar-DZ" dirty="0"/>
          </a:p>
        </p:txBody>
      </p:sp>
      <p:sp>
        <p:nvSpPr>
          <p:cNvPr id="3" name="Espace réservé du contenu 2"/>
          <p:cNvSpPr>
            <a:spLocks noGrp="1"/>
          </p:cNvSpPr>
          <p:nvPr>
            <p:ph idx="1"/>
          </p:nvPr>
        </p:nvSpPr>
        <p:spPr/>
        <p:txBody>
          <a:bodyPr>
            <a:normAutofit/>
          </a:bodyPr>
          <a:lstStyle/>
          <a:p>
            <a:pPr algn="just" rtl="0"/>
            <a:r>
              <a:rPr lang="en-US" dirty="0"/>
              <a:t>1. This theory assumes that the share of landlords, capitalists and entrepreneurs are fixed and it is absolutely wrong. </a:t>
            </a:r>
          </a:p>
          <a:p>
            <a:pPr algn="just" rtl="0"/>
            <a:r>
              <a:rPr lang="en-US" dirty="0"/>
              <a:t>2. It is not the worker who is the residual claimant but the entrepreneur. </a:t>
            </a:r>
          </a:p>
          <a:p>
            <a:pPr algn="just" rtl="0"/>
            <a:r>
              <a:rPr lang="en-US" dirty="0"/>
              <a:t>3. It does not explain the influence of trade union in wage determination. </a:t>
            </a:r>
          </a:p>
          <a:p>
            <a:pPr algn="just" rtl="0"/>
            <a:r>
              <a:rPr lang="en-US" dirty="0"/>
              <a:t>4. The supply side of labor has been totally ignored by the theory. </a:t>
            </a:r>
          </a:p>
          <a:p>
            <a:endParaRPr lang="ar-DZ" dirty="0"/>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ctr"/>
            <a:r>
              <a:rPr lang="en-US" b="1" dirty="0" smtClean="0"/>
              <a:t>6. Marxian </a:t>
            </a:r>
            <a:r>
              <a:rPr lang="en-US" b="1" dirty="0"/>
              <a:t>surplus-value theory </a:t>
            </a:r>
            <a:endParaRPr lang="ar-DZ" dirty="0"/>
          </a:p>
        </p:txBody>
      </p:sp>
      <p:sp>
        <p:nvSpPr>
          <p:cNvPr id="3" name="Espace réservé du contenu 2"/>
          <p:cNvSpPr>
            <a:spLocks noGrp="1"/>
          </p:cNvSpPr>
          <p:nvPr>
            <p:ph idx="1"/>
          </p:nvPr>
        </p:nvSpPr>
        <p:spPr/>
        <p:txBody>
          <a:bodyPr>
            <a:normAutofit/>
          </a:bodyPr>
          <a:lstStyle/>
          <a:p>
            <a:pPr algn="just" rtl="0"/>
            <a:r>
              <a:rPr lang="en-US" dirty="0"/>
              <a:t>This theory owes its development to Karl Marx (</a:t>
            </a:r>
            <a:r>
              <a:rPr lang="en-US" dirty="0" smtClean="0"/>
              <a:t>1818-1883).</a:t>
            </a:r>
          </a:p>
          <a:p>
            <a:pPr algn="just" rtl="0"/>
            <a:r>
              <a:rPr lang="en-US" dirty="0" smtClean="0"/>
              <a:t>In </a:t>
            </a:r>
            <a:r>
              <a:rPr lang="en-US" dirty="0"/>
              <a:t>Marx’s estimation, it was not the pressure of population that drove wages to the subsistence level but rather the existence of large numbers of unemployed workers.</a:t>
            </a:r>
            <a:endParaRPr lang="ar-DZ"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Marxian surplus-value theory</a:t>
            </a:r>
            <a:endParaRPr lang="ar-DZ" dirty="0"/>
          </a:p>
        </p:txBody>
      </p:sp>
      <p:sp>
        <p:nvSpPr>
          <p:cNvPr id="3" name="Espace réservé du contenu 2"/>
          <p:cNvSpPr>
            <a:spLocks noGrp="1"/>
          </p:cNvSpPr>
          <p:nvPr>
            <p:ph idx="1"/>
          </p:nvPr>
        </p:nvSpPr>
        <p:spPr/>
        <p:txBody>
          <a:bodyPr>
            <a:normAutofit fontScale="92500"/>
          </a:bodyPr>
          <a:lstStyle/>
          <a:p>
            <a:pPr algn="just" rtl="0"/>
            <a:r>
              <a:rPr lang="en-US" dirty="0"/>
              <a:t>Marx blamed unemployment on capitalists. He renewed Ricardo’s belief that the exchange value of any product was determined by the hours of labor necessary to create it. </a:t>
            </a:r>
            <a:endParaRPr lang="en-US" dirty="0" smtClean="0"/>
          </a:p>
          <a:p>
            <a:pPr algn="just" rtl="0"/>
            <a:r>
              <a:rPr lang="en-US" dirty="0" smtClean="0"/>
              <a:t>Furthermore</a:t>
            </a:r>
            <a:r>
              <a:rPr lang="en-US" dirty="0"/>
              <a:t>, Marx held that, in capitalism,  labor was merely a commodity: in exchange for work, a laborer would receive a subsistence wage. Marx speculated, however, that the owner of capital could force the worker to spend more time on the job than was necessary for earning this subsistence income, and the excess product—or surplus value—thus created would be claimed by the owner</a:t>
            </a:r>
            <a:r>
              <a:rPr lang="en-US" dirty="0" smtClean="0"/>
              <a:t>.</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Marxian surplus-value theory</a:t>
            </a:r>
            <a:endParaRPr lang="ar-DZ" dirty="0"/>
          </a:p>
        </p:txBody>
      </p:sp>
      <p:sp>
        <p:nvSpPr>
          <p:cNvPr id="3" name="Espace réservé du contenu 2"/>
          <p:cNvSpPr>
            <a:spLocks noGrp="1"/>
          </p:cNvSpPr>
          <p:nvPr>
            <p:ph idx="1"/>
          </p:nvPr>
        </p:nvSpPr>
        <p:spPr/>
        <p:txBody>
          <a:bodyPr/>
          <a:lstStyle/>
          <a:p>
            <a:pPr algn="just" rtl="0"/>
            <a:r>
              <a:rPr lang="en-US" dirty="0" smtClean="0"/>
              <a:t> This argument was eventually disproved, and the labor theory of value and the subsistence theory of wages were also found to be invalid. Without them, the surplus-value theory collapsed.</a:t>
            </a:r>
          </a:p>
          <a:p>
            <a:endParaRPr lang="ar-DZ"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ctr"/>
            <a:r>
              <a:rPr lang="fr-FR" b="1" dirty="0" smtClean="0"/>
              <a:t>7. </a:t>
            </a:r>
            <a:r>
              <a:rPr lang="en-US" b="1" dirty="0" smtClean="0"/>
              <a:t>Supply </a:t>
            </a:r>
            <a:r>
              <a:rPr lang="en-US" b="1" dirty="0"/>
              <a:t>and Demand Theory of Wages </a:t>
            </a:r>
            <a:endParaRPr lang="ar-DZ" dirty="0"/>
          </a:p>
        </p:txBody>
      </p:sp>
      <p:sp>
        <p:nvSpPr>
          <p:cNvPr id="3" name="Espace réservé du contenu 2"/>
          <p:cNvSpPr>
            <a:spLocks noGrp="1"/>
          </p:cNvSpPr>
          <p:nvPr>
            <p:ph idx="1"/>
          </p:nvPr>
        </p:nvSpPr>
        <p:spPr/>
        <p:txBody>
          <a:bodyPr/>
          <a:lstStyle/>
          <a:p>
            <a:pPr algn="just" rtl="0"/>
            <a:r>
              <a:rPr lang="en-US" dirty="0"/>
              <a:t>Logically robust and the least refuted, this theory, postulates that if there are few jobs and the supply of workers is high, wages will fall, conversely, if there are lots of jobs and a shortage of workers, wages will rise. In the long run wages will be leveled at a point where demand and supply is equated. </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Horizontal)">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57166"/>
            <a:ext cx="8229600" cy="1143000"/>
          </a:xfrm>
        </p:spPr>
        <p:txBody>
          <a:bodyPr>
            <a:normAutofit/>
          </a:bodyPr>
          <a:lstStyle/>
          <a:p>
            <a:r>
              <a:rPr lang="en-US" sz="3600" b="1" dirty="0" smtClean="0"/>
              <a:t>Supply and Demand Theory Assumptions</a:t>
            </a:r>
            <a:endParaRPr lang="ar-DZ" sz="3600" b="1" dirty="0"/>
          </a:p>
        </p:txBody>
      </p:sp>
      <p:sp>
        <p:nvSpPr>
          <p:cNvPr id="3" name="Espace réservé du contenu 2"/>
          <p:cNvSpPr>
            <a:spLocks noGrp="1"/>
          </p:cNvSpPr>
          <p:nvPr>
            <p:ph idx="1"/>
          </p:nvPr>
        </p:nvSpPr>
        <p:spPr>
          <a:xfrm>
            <a:off x="457200" y="1714488"/>
            <a:ext cx="8229600" cy="5143512"/>
          </a:xfrm>
        </p:spPr>
        <p:txBody>
          <a:bodyPr>
            <a:normAutofit fontScale="92500"/>
          </a:bodyPr>
          <a:lstStyle/>
          <a:p>
            <a:pPr algn="just" rtl="0"/>
            <a:r>
              <a:rPr lang="en-US" dirty="0"/>
              <a:t>a. Employers driven by profits seek to maximize utility or satisfaction. </a:t>
            </a:r>
          </a:p>
          <a:p>
            <a:pPr algn="just" rtl="0"/>
            <a:r>
              <a:rPr lang="en-US" dirty="0"/>
              <a:t>b. Both employers and workers have perfect information about job opportunities and wages in the market. </a:t>
            </a:r>
          </a:p>
          <a:p>
            <a:pPr algn="just" rtl="0"/>
            <a:r>
              <a:rPr lang="en-US" dirty="0"/>
              <a:t>c. The skills and performance potentials of all workers are identical, and the jobs offered in the market are identical in terms of working conditions and non-wage attributes. </a:t>
            </a:r>
          </a:p>
          <a:p>
            <a:pPr algn="just" rtl="0"/>
            <a:r>
              <a:rPr lang="en-US" dirty="0"/>
              <a:t>d. In the labor market, there are infinite employers on the demand side and infinite number of workers on the supply side. These large numbers of workers and employers result in negligible influence of either in the marketplace. </a:t>
            </a:r>
          </a:p>
          <a:p>
            <a:pPr algn="just" rtl="0"/>
            <a:r>
              <a:rPr lang="en-US" dirty="0"/>
              <a:t>e. There are no institutional barriers preventing the mobility of workers from one job to another. </a:t>
            </a:r>
          </a:p>
          <a:p>
            <a:endParaRPr lang="ar-DZ"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Supply and Demand Theory Criticism</a:t>
            </a:r>
            <a:endParaRPr lang="ar-DZ" dirty="0"/>
          </a:p>
        </p:txBody>
      </p:sp>
      <p:sp>
        <p:nvSpPr>
          <p:cNvPr id="3" name="Espace réservé du contenu 2"/>
          <p:cNvSpPr>
            <a:spLocks noGrp="1"/>
          </p:cNvSpPr>
          <p:nvPr>
            <p:ph idx="1"/>
          </p:nvPr>
        </p:nvSpPr>
        <p:spPr/>
        <p:txBody>
          <a:bodyPr>
            <a:normAutofit/>
          </a:bodyPr>
          <a:lstStyle/>
          <a:p>
            <a:pPr algn="just" rtl="0"/>
            <a:r>
              <a:rPr lang="en-US" dirty="0"/>
              <a:t>The market forces in the real world do not determine a unique wage rate for each type of job but establish a range with an upper limit and a lower limit.</a:t>
            </a:r>
            <a:endParaRPr lang="en-US" dirty="0" smtClean="0"/>
          </a:p>
          <a:p>
            <a:pPr algn="just" rtl="0"/>
            <a:r>
              <a:rPr lang="en-US" dirty="0" smtClean="0"/>
              <a:t>The </a:t>
            </a:r>
            <a:r>
              <a:rPr lang="en-US" dirty="0"/>
              <a:t>employer has some discretion within this range. The employers or the firm cannot pay more than the upper limit as the profits will be drastically reduced. Paying wage below the lower limit will not attract workers at </a:t>
            </a:r>
            <a:r>
              <a:rPr lang="en-US" dirty="0" smtClean="0"/>
              <a:t>all. An </a:t>
            </a:r>
            <a:r>
              <a:rPr lang="en-US" dirty="0"/>
              <a:t>area of indeterminacy is established between the lower limit and the upper limit within which the firm can formulate its own wage policy. </a:t>
            </a:r>
            <a:endParaRPr lang="ar-DZ"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References</a:t>
            </a:r>
            <a:endParaRPr lang="ar-DZ" dirty="0"/>
          </a:p>
        </p:txBody>
      </p:sp>
      <p:sp>
        <p:nvSpPr>
          <p:cNvPr id="3" name="Espace réservé du contenu 2"/>
          <p:cNvSpPr>
            <a:spLocks noGrp="1"/>
          </p:cNvSpPr>
          <p:nvPr>
            <p:ph idx="1"/>
          </p:nvPr>
        </p:nvSpPr>
        <p:spPr/>
        <p:txBody>
          <a:bodyPr>
            <a:normAutofit fontScale="77500" lnSpcReduction="20000"/>
          </a:bodyPr>
          <a:lstStyle/>
          <a:p>
            <a:pPr lvl="0" algn="just" rtl="0"/>
            <a:r>
              <a:rPr lang="en-US" dirty="0" smtClean="0"/>
              <a:t>Arul, P. G. (2003), Compensation Management, Pondicherry University, Department of International Business, MBA – HRM, Private Circulation.</a:t>
            </a:r>
          </a:p>
          <a:p>
            <a:pPr lvl="0" algn="just" rtl="0"/>
            <a:r>
              <a:rPr lang="en-US" dirty="0" smtClean="0"/>
              <a:t>SARI, R;, (2000), WAGE DETERMINATION MODEL: THEORY AND EVIDENCE, Submitted to the Graduate Faculty of Texas Tech University in Partial Fulfillment of the Requirements for the Degree of Doctor of Philosophy. </a:t>
            </a:r>
          </a:p>
          <a:p>
            <a:pPr lvl="0" algn="just" rtl="0"/>
            <a:r>
              <a:rPr lang="en-US" dirty="0" smtClean="0"/>
              <a:t>COMPENSATION MANAGEMENT, Lesson 9: INTRODUCTION TO THE THEORY OF WAGES, </a:t>
            </a:r>
            <a:r>
              <a:rPr lang="en-US" dirty="0" err="1" smtClean="0"/>
              <a:t>Rai</a:t>
            </a:r>
            <a:r>
              <a:rPr lang="en-US" dirty="0" smtClean="0"/>
              <a:t> Technology University, India.</a:t>
            </a:r>
          </a:p>
          <a:p>
            <a:pPr lvl="0" algn="just" rtl="0"/>
            <a:r>
              <a:rPr lang="en-US" dirty="0" err="1" smtClean="0"/>
              <a:t>Stirati</a:t>
            </a:r>
            <a:r>
              <a:rPr lang="en-US" dirty="0" smtClean="0"/>
              <a:t>, A. (1994), The Theory of Wages in Classical Economics: A Study of Adam Smith, David Ricardo and Their Contemporaries, Published by Edward Elgar company, England</a:t>
            </a:r>
          </a:p>
          <a:p>
            <a:pPr lvl="0" algn="just" rtl="0"/>
            <a:r>
              <a:rPr lang="en-US" dirty="0" smtClean="0"/>
              <a:t>Ethical Trading Initiative, Wages and Purchasing Theories, Source: </a:t>
            </a:r>
            <a:r>
              <a:rPr lang="en-US" u="sng" dirty="0" smtClean="0">
                <a:hlinkClick r:id="rId2"/>
              </a:rPr>
              <a:t>http://www.britannica.com/EBchecked/topic/633855/wage-and-salary</a:t>
            </a:r>
            <a:r>
              <a:rPr lang="en-US" dirty="0" smtClean="0"/>
              <a:t>  (Jan 2014).</a:t>
            </a:r>
          </a:p>
          <a:p>
            <a:endParaRPr lang="ar-DZ" dirty="0"/>
          </a:p>
        </p:txBody>
      </p:sp>
    </p:spTree>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643182"/>
            <a:ext cx="8229600" cy="1143000"/>
          </a:xfrm>
        </p:spPr>
        <p:txBody>
          <a:bodyPr/>
          <a:lstStyle/>
          <a:p>
            <a:r>
              <a:rPr lang="fr-FR" b="1" dirty="0" err="1" smtClean="0"/>
              <a:t>Thank</a:t>
            </a:r>
            <a:r>
              <a:rPr lang="fr-FR" b="1" dirty="0" smtClean="0"/>
              <a:t> </a:t>
            </a:r>
            <a:r>
              <a:rPr lang="fr-FR" b="1" dirty="0" err="1" smtClean="0"/>
              <a:t>you</a:t>
            </a:r>
            <a:r>
              <a:rPr lang="fr-FR" b="1" dirty="0" smtClean="0"/>
              <a:t> for </a:t>
            </a:r>
            <a:r>
              <a:rPr lang="fr-FR" b="1" dirty="0" err="1" smtClean="0"/>
              <a:t>your</a:t>
            </a:r>
            <a:r>
              <a:rPr lang="fr-FR" b="1" dirty="0" smtClean="0"/>
              <a:t> attention</a:t>
            </a:r>
            <a:endParaRPr lang="ar-DZ"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1">
              <a:spcBef>
                <a:spcPct val="0"/>
              </a:spcBef>
            </a:pPr>
            <a:r>
              <a:rPr lang="en-US" sz="3600" b="1" dirty="0" smtClean="0">
                <a:solidFill>
                  <a:srgbClr val="0070C0"/>
                </a:solidFill>
              </a:rPr>
              <a:t>Wages Definition</a:t>
            </a:r>
            <a:endParaRPr lang="ar-DZ" sz="3600" dirty="0">
              <a:solidFill>
                <a:srgbClr val="0070C0"/>
              </a:solidFill>
            </a:endParaRPr>
          </a:p>
        </p:txBody>
      </p:sp>
      <p:sp>
        <p:nvSpPr>
          <p:cNvPr id="3" name="Espace réservé du contenu 2"/>
          <p:cNvSpPr>
            <a:spLocks noGrp="1"/>
          </p:cNvSpPr>
          <p:nvPr>
            <p:ph idx="1"/>
          </p:nvPr>
        </p:nvSpPr>
        <p:spPr/>
        <p:txBody>
          <a:bodyPr>
            <a:normAutofit/>
          </a:bodyPr>
          <a:lstStyle/>
          <a:p>
            <a:pPr algn="just" rtl="0"/>
            <a:r>
              <a:rPr lang="en-US" dirty="0"/>
              <a:t>Wages in the widest sense mean any economic compensation paid by the employer under some contrast to his workers for the services rendered by them</a:t>
            </a:r>
            <a:r>
              <a:rPr lang="en-US" dirty="0" smtClean="0"/>
              <a:t>.</a:t>
            </a:r>
          </a:p>
          <a:p>
            <a:pPr algn="just" rtl="0"/>
            <a:r>
              <a:rPr lang="en-US" dirty="0" smtClean="0"/>
              <a:t>in the narrower Sense wages are the price paid for the services of labor in the process of production and include only the performance wages or wages proper. They are composed of two parts - the basic wage and other allowances.</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B</a:t>
            </a:r>
            <a:r>
              <a:rPr lang="en-US" dirty="0" smtClean="0"/>
              <a:t>asic wage</a:t>
            </a:r>
            <a:endParaRPr lang="ar-DZ" dirty="0"/>
          </a:p>
        </p:txBody>
      </p:sp>
      <p:sp>
        <p:nvSpPr>
          <p:cNvPr id="3" name="Espace réservé du contenu 2"/>
          <p:cNvSpPr>
            <a:spLocks noGrp="1"/>
          </p:cNvSpPr>
          <p:nvPr>
            <p:ph idx="1"/>
          </p:nvPr>
        </p:nvSpPr>
        <p:spPr/>
        <p:txBody>
          <a:bodyPr/>
          <a:lstStyle/>
          <a:p>
            <a:pPr algn="just" rtl="0"/>
            <a:r>
              <a:rPr lang="en-US" dirty="0"/>
              <a:t>The basic wage is the remuneration, by way of basic salary and allowances, which is paid or payable to an employee in terms of his contract of employment for the work done by him.</a:t>
            </a:r>
          </a:p>
          <a:p>
            <a:endParaRPr lang="ar-DZ" dirty="0"/>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Horizontal)">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Allowances</a:t>
            </a:r>
            <a:endParaRPr lang="ar-DZ" dirty="0"/>
          </a:p>
        </p:txBody>
      </p:sp>
      <p:sp>
        <p:nvSpPr>
          <p:cNvPr id="3" name="Espace réservé du contenu 2"/>
          <p:cNvSpPr>
            <a:spLocks noGrp="1"/>
          </p:cNvSpPr>
          <p:nvPr>
            <p:ph idx="1"/>
          </p:nvPr>
        </p:nvSpPr>
        <p:spPr/>
        <p:txBody>
          <a:bodyPr/>
          <a:lstStyle/>
          <a:p>
            <a:pPr algn="just" rtl="0"/>
            <a:r>
              <a:rPr lang="en-US" dirty="0" smtClean="0"/>
              <a:t>Allowances are </a:t>
            </a:r>
            <a:r>
              <a:rPr lang="en-US" dirty="0"/>
              <a:t>paid in addition to the basic wage to maintain the value of basic wages over a period of time. Such allowances include holiday pay, overtime pay, bonus and social security benefits. These are usually not included in the definition of wages.</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1">
              <a:spcBef>
                <a:spcPct val="0"/>
              </a:spcBef>
            </a:pPr>
            <a:r>
              <a:rPr lang="en-US" sz="4000" b="1" dirty="0">
                <a:solidFill>
                  <a:srgbClr val="0070C0"/>
                </a:solidFill>
              </a:rPr>
              <a:t>The Natural </a:t>
            </a:r>
            <a:r>
              <a:rPr lang="en-US" sz="4000" b="1" dirty="0" smtClean="0">
                <a:solidFill>
                  <a:srgbClr val="0070C0"/>
                </a:solidFill>
              </a:rPr>
              <a:t>Wage</a:t>
            </a:r>
            <a:endParaRPr lang="ar-DZ" sz="4000" dirty="0">
              <a:solidFill>
                <a:srgbClr val="0070C0"/>
              </a:solidFill>
            </a:endParaRPr>
          </a:p>
        </p:txBody>
      </p:sp>
      <p:sp>
        <p:nvSpPr>
          <p:cNvPr id="3" name="Espace réservé du contenu 2"/>
          <p:cNvSpPr>
            <a:spLocks noGrp="1"/>
          </p:cNvSpPr>
          <p:nvPr>
            <p:ph idx="1"/>
          </p:nvPr>
        </p:nvSpPr>
        <p:spPr/>
        <p:txBody>
          <a:bodyPr/>
          <a:lstStyle/>
          <a:p>
            <a:pPr algn="just" rtl="0"/>
            <a:r>
              <a:rPr lang="en-US" dirty="0"/>
              <a:t>The classical economics generally used the term "natural wage" to indicate an amount of money. But the objective of theory wages is to determine the 'natural' level of real wage, to which a certain money wage must correspond once the prices of goods consumed by the workers are determined.</a:t>
            </a:r>
          </a:p>
          <a:p>
            <a:endParaRPr lang="ar-DZ"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1">
              <a:spcBef>
                <a:spcPct val="0"/>
              </a:spcBef>
            </a:pPr>
            <a:r>
              <a:rPr lang="en-US" sz="4400" b="1" dirty="0">
                <a:solidFill>
                  <a:srgbClr val="0070C0"/>
                </a:solidFill>
                <a:latin typeface="+mj-lt"/>
              </a:rPr>
              <a:t>The Demand for </a:t>
            </a:r>
            <a:r>
              <a:rPr lang="en-US" sz="4400" b="1" dirty="0" smtClean="0">
                <a:solidFill>
                  <a:srgbClr val="0070C0"/>
                </a:solidFill>
                <a:latin typeface="+mj-lt"/>
              </a:rPr>
              <a:t>Labor</a:t>
            </a:r>
            <a:endParaRPr lang="ar-DZ" sz="4400" dirty="0">
              <a:solidFill>
                <a:srgbClr val="0070C0"/>
              </a:solidFill>
              <a:latin typeface="+mj-lt"/>
            </a:endParaRPr>
          </a:p>
        </p:txBody>
      </p:sp>
      <p:sp>
        <p:nvSpPr>
          <p:cNvPr id="3" name="Espace réservé du contenu 2"/>
          <p:cNvSpPr>
            <a:spLocks noGrp="1"/>
          </p:cNvSpPr>
          <p:nvPr>
            <p:ph idx="1"/>
          </p:nvPr>
        </p:nvSpPr>
        <p:spPr/>
        <p:txBody>
          <a:bodyPr/>
          <a:lstStyle/>
          <a:p>
            <a:pPr algn="just" rtl="0"/>
            <a:r>
              <a:rPr lang="en-US" dirty="0" smtClean="0"/>
              <a:t>The ‘demand </a:t>
            </a:r>
            <a:r>
              <a:rPr lang="en-US" dirty="0"/>
              <a:t>for labor' </a:t>
            </a:r>
            <a:r>
              <a:rPr lang="en-US" dirty="0" smtClean="0"/>
              <a:t>in the </a:t>
            </a:r>
            <a:r>
              <a:rPr lang="en-US" dirty="0"/>
              <a:t>classical authors meant a single quantity (the number of working hours or workers required by capitalist </a:t>
            </a:r>
            <a:r>
              <a:rPr lang="en-US" dirty="0" smtClean="0"/>
              <a:t>entrepreneurs).</a:t>
            </a:r>
            <a:endParaRPr lang="ar-DZ"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Horizontal)">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The Supply of labor</a:t>
            </a:r>
            <a:endParaRPr lang="ar-DZ" dirty="0"/>
          </a:p>
        </p:txBody>
      </p:sp>
      <p:sp>
        <p:nvSpPr>
          <p:cNvPr id="3" name="Espace réservé du contenu 2"/>
          <p:cNvSpPr>
            <a:spLocks noGrp="1"/>
          </p:cNvSpPr>
          <p:nvPr>
            <p:ph idx="1"/>
          </p:nvPr>
        </p:nvSpPr>
        <p:spPr/>
        <p:txBody>
          <a:bodyPr>
            <a:normAutofit/>
          </a:bodyPr>
          <a:lstStyle/>
          <a:p>
            <a:pPr algn="just" rtl="0"/>
            <a:r>
              <a:rPr lang="en-US" dirty="0"/>
              <a:t>In current economic language the supply of labor (or labor force, in statistical surveys) is the number of workers (or hours of work) offered at the current wage. Statistically, that number comprises employed people plus those who are out of employment but actively seeking work. </a:t>
            </a:r>
            <a:endParaRPr lang="en-US" dirty="0" smtClean="0"/>
          </a:p>
          <a:p>
            <a:pPr algn="just" rtl="0"/>
            <a:r>
              <a:rPr lang="en-US" dirty="0"/>
              <a:t>For the classical economists, on the other hand, the labor supply is identified with the population belonging to those social classes which can get the income they need to live only by selling their labor. </a:t>
            </a:r>
            <a:endParaRPr lang="ar-DZ" dirty="0"/>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amond(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diamond(in)">
                                      <p:cBhvr>
                                        <p:cTn id="18"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601</TotalTime>
  <Words>2667</Words>
  <Application>Microsoft Office PowerPoint</Application>
  <PresentationFormat>Affichage à l'écran (4:3)</PresentationFormat>
  <Paragraphs>134</Paragraphs>
  <Slides>39</Slides>
  <Notes>0</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Débit</vt:lpstr>
      <vt:lpstr>Lecture 1: Wages Theories (part 1)</vt:lpstr>
      <vt:lpstr>Learning Objectives</vt:lpstr>
      <vt:lpstr>Basic concepts</vt:lpstr>
      <vt:lpstr>Wages Definition</vt:lpstr>
      <vt:lpstr>Basic wage</vt:lpstr>
      <vt:lpstr>Allowances</vt:lpstr>
      <vt:lpstr>The Natural Wage</vt:lpstr>
      <vt:lpstr>The Demand for Labor</vt:lpstr>
      <vt:lpstr>The Supply of labor</vt:lpstr>
      <vt:lpstr>Unemployment</vt:lpstr>
      <vt:lpstr>Traditional Theories of Wage:</vt:lpstr>
      <vt:lpstr>1. Adam Smith's Contributions</vt:lpstr>
      <vt:lpstr>Adam Smith's Contributions</vt:lpstr>
      <vt:lpstr>Adam Smith's Contributions</vt:lpstr>
      <vt:lpstr>2. The Subsistence Theory of Wages</vt:lpstr>
      <vt:lpstr>The Subsistence Theory Assumptions</vt:lpstr>
      <vt:lpstr>The Subsistence Theory Analysis</vt:lpstr>
      <vt:lpstr>The Subsistence Theory Analysis</vt:lpstr>
      <vt:lpstr>In Fig. 1 demand and supply of labor has been measured on OX-axis and wage rate on OY-axis. OW is the subsistence level of wages. At OW wage rate supply of labor is perfectly elastic. Since, supply of labor is perfectly elastic, wage rate neither can fall below OW nor can increase above the level of OW. Although demand increases from DD to D1D1 yet the wage rate remains the same at OW. </vt:lpstr>
      <vt:lpstr>Criticism The Subsistence Theory</vt:lpstr>
      <vt:lpstr>3. Marginal Productivity Theory of Wages</vt:lpstr>
      <vt:lpstr>Marginal Productivity Theory Assumptions </vt:lpstr>
      <vt:lpstr>Marginal Productivity Theory Analysis</vt:lpstr>
      <vt:lpstr>Marginal Productivity Theory Criticism</vt:lpstr>
      <vt:lpstr>Marginal Productivity Theory Criticism</vt:lpstr>
      <vt:lpstr>4. Wage Fund Theory</vt:lpstr>
      <vt:lpstr>Wage Fund Theory</vt:lpstr>
      <vt:lpstr>Wage Fund Theory Advantages</vt:lpstr>
      <vt:lpstr>Wage Fund Theory Criticism </vt:lpstr>
      <vt:lpstr>5. Residual Claimant Theory</vt:lpstr>
      <vt:lpstr>Residual Claimant Theory Criticism </vt:lpstr>
      <vt:lpstr>6. Marxian surplus-value theory </vt:lpstr>
      <vt:lpstr>Marxian surplus-value theory</vt:lpstr>
      <vt:lpstr>Marxian surplus-value theory</vt:lpstr>
      <vt:lpstr>7. Supply and Demand Theory of Wages </vt:lpstr>
      <vt:lpstr>Supply and Demand Theory Assumptions</vt:lpstr>
      <vt:lpstr>Supply and Demand Theory Criticism</vt:lpstr>
      <vt:lpstr>References</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Wages Theories </dc:title>
  <dc:creator>tst</dc:creator>
  <cp:lastModifiedBy>tst</cp:lastModifiedBy>
  <cp:revision>33</cp:revision>
  <dcterms:created xsi:type="dcterms:W3CDTF">2023-02-11T12:21:14Z</dcterms:created>
  <dcterms:modified xsi:type="dcterms:W3CDTF">2023-05-02T11:27:55Z</dcterms:modified>
</cp:coreProperties>
</file>