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97" r:id="rId19"/>
    <p:sldId id="299" r:id="rId20"/>
    <p:sldId id="273" r:id="rId21"/>
    <p:sldId id="274" r:id="rId22"/>
    <p:sldId id="296" r:id="rId23"/>
    <p:sldId id="275" r:id="rId24"/>
    <p:sldId id="276" r:id="rId25"/>
    <p:sldId id="295" r:id="rId26"/>
    <p:sldId id="277" r:id="rId27"/>
    <p:sldId id="278" r:id="rId28"/>
    <p:sldId id="279" r:id="rId29"/>
    <p:sldId id="280" r:id="rId30"/>
    <p:sldId id="281" r:id="rId31"/>
    <p:sldId id="282" r:id="rId32"/>
    <p:sldId id="283" r:id="rId33"/>
    <p:sldId id="286" r:id="rId34"/>
    <p:sldId id="284" r:id="rId35"/>
    <p:sldId id="285" r:id="rId36"/>
    <p:sldId id="291" r:id="rId37"/>
    <p:sldId id="290" r:id="rId38"/>
    <p:sldId id="292" r:id="rId39"/>
    <p:sldId id="293"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59A7-DE00-C128-3C85-3F2E36411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AA46AA-E976-7065-77D9-44A8E85D7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85A57-783B-A945-0DD4-EAB4092368E4}"/>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5" name="Footer Placeholder 4">
            <a:extLst>
              <a:ext uri="{FF2B5EF4-FFF2-40B4-BE49-F238E27FC236}">
                <a16:creationId xmlns:a16="http://schemas.microsoft.com/office/drawing/2014/main" id="{1D68E203-1DB1-59C9-A2EC-0F66A070C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4216D-7045-DF8E-1D9C-95BB777CAE48}"/>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249267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84D6-0BDD-F2F4-3EE8-CDC961C02F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E9597-8FD8-F6EC-00EE-646891F5A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C335E-5D44-6BCA-3DF2-90AD932037AB}"/>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5" name="Footer Placeholder 4">
            <a:extLst>
              <a:ext uri="{FF2B5EF4-FFF2-40B4-BE49-F238E27FC236}">
                <a16:creationId xmlns:a16="http://schemas.microsoft.com/office/drawing/2014/main" id="{9229B03B-12A8-3CAA-C366-7B63D685C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04426-3468-7D00-E67F-6DEEE2057D99}"/>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212952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7FBB90-680C-A56F-7B70-06B68983D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159B13-43A7-1EC9-3CEF-CD19401FAF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6D844-2084-C3BD-3AC2-BB8DDB86B93B}"/>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5" name="Footer Placeholder 4">
            <a:extLst>
              <a:ext uri="{FF2B5EF4-FFF2-40B4-BE49-F238E27FC236}">
                <a16:creationId xmlns:a16="http://schemas.microsoft.com/office/drawing/2014/main" id="{A0A1C780-C730-A7C5-8D65-DD084C2E7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21D21-02D4-8957-86E1-EAC93666ED38}"/>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42233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8289-2933-EA79-CDA6-A44F5E5E4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D3559-7181-3CAA-E7BC-39A733F397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00154-3747-F16E-C9D3-279AB5CF0C75}"/>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5" name="Footer Placeholder 4">
            <a:extLst>
              <a:ext uri="{FF2B5EF4-FFF2-40B4-BE49-F238E27FC236}">
                <a16:creationId xmlns:a16="http://schemas.microsoft.com/office/drawing/2014/main" id="{B50D9615-8D92-F1C7-F58B-3789B4FBD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48388-90E5-42B2-88A7-B684EEDC31BA}"/>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12666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2BFB-8D92-4DAE-805E-BDBB414BE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A93AD9-9DDA-D8F9-AD88-0EC952CBE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AE10D5-1661-ACB0-B9A7-497708DACA87}"/>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5" name="Footer Placeholder 4">
            <a:extLst>
              <a:ext uri="{FF2B5EF4-FFF2-40B4-BE49-F238E27FC236}">
                <a16:creationId xmlns:a16="http://schemas.microsoft.com/office/drawing/2014/main" id="{6F782733-ECB3-3AA5-37C0-42B5F71E7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9C70F-88D6-582F-8FE0-36A7AC7F32F9}"/>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75225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381D-C020-3F44-ECAA-B7A4634E3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96D6F-3572-0229-F199-93A84EA2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C81F10-CC13-C2F1-809A-087B6195B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D327E-B733-859C-C5CA-54E311DFDBAE}"/>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6" name="Footer Placeholder 5">
            <a:extLst>
              <a:ext uri="{FF2B5EF4-FFF2-40B4-BE49-F238E27FC236}">
                <a16:creationId xmlns:a16="http://schemas.microsoft.com/office/drawing/2014/main" id="{0A8D02A5-9CB7-709F-CBA2-0A998B2B1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36177-027A-3BF4-E8D8-2524CABEF914}"/>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151578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D803-F42E-0DDA-51AD-4522631362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A19DEB-272F-C426-BFD8-908907AA6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B6F59-FB5B-E614-E724-6CE1B5605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4C8D1-A6D7-AEFD-A83F-F66F33E28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089F16-767E-CFAC-59D6-CE87395398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33A3C8-FE8A-2750-C376-0F2E5FC7C0C3}"/>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8" name="Footer Placeholder 7">
            <a:extLst>
              <a:ext uri="{FF2B5EF4-FFF2-40B4-BE49-F238E27FC236}">
                <a16:creationId xmlns:a16="http://schemas.microsoft.com/office/drawing/2014/main" id="{AC29C27C-C301-649B-B600-ED3775735B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15D8AE-54DE-9B0C-D3D1-0839350F3DD4}"/>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103593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2BD7-AB9A-F350-2EE7-FC0F25D905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DFFA91-4746-14A5-22FC-D860AC5F3C39}"/>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4" name="Footer Placeholder 3">
            <a:extLst>
              <a:ext uri="{FF2B5EF4-FFF2-40B4-BE49-F238E27FC236}">
                <a16:creationId xmlns:a16="http://schemas.microsoft.com/office/drawing/2014/main" id="{106FEB32-D2FF-2711-D208-F5ACB861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2E3EC-3EB5-73EE-1836-8015C8D09859}"/>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219277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6891F-B359-69D8-7227-B26ACC4D10BF}"/>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3" name="Footer Placeholder 2">
            <a:extLst>
              <a:ext uri="{FF2B5EF4-FFF2-40B4-BE49-F238E27FC236}">
                <a16:creationId xmlns:a16="http://schemas.microsoft.com/office/drawing/2014/main" id="{1D9B5949-B33B-1A69-CC23-761147B3D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67966-52BE-7224-A8FB-076096576ACC}"/>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382471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1F51-2932-6385-8C96-E9E5C5139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7CE88-CD81-7576-5F24-2131DB679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39D512-CC94-5BC8-32FB-9C5262C33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DC842-3833-943B-4D51-C69C49599821}"/>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6" name="Footer Placeholder 5">
            <a:extLst>
              <a:ext uri="{FF2B5EF4-FFF2-40B4-BE49-F238E27FC236}">
                <a16:creationId xmlns:a16="http://schemas.microsoft.com/office/drawing/2014/main" id="{12E6945F-832D-EABD-8DDC-33D66A17C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FFAFB-F1E1-711F-CBB2-147BFAC48862}"/>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172152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3B2B-7A10-D8D3-8652-A11FA8F30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DE1AF-ACC3-7B5E-06F3-A4A1CFB03D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2B994A-0B57-45D4-74EF-57C3184ED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6FB1A-DD8C-B9AE-CDDC-867E1349BD16}"/>
              </a:ext>
            </a:extLst>
          </p:cNvPr>
          <p:cNvSpPr>
            <a:spLocks noGrp="1"/>
          </p:cNvSpPr>
          <p:nvPr>
            <p:ph type="dt" sz="half" idx="10"/>
          </p:nvPr>
        </p:nvSpPr>
        <p:spPr/>
        <p:txBody>
          <a:bodyPr/>
          <a:lstStyle/>
          <a:p>
            <a:fld id="{8338E199-679A-4CD5-B1F2-BCAB8C1E9185}" type="datetimeFigureOut">
              <a:rPr lang="en-US" smtClean="0"/>
              <a:t>15-Dec-22</a:t>
            </a:fld>
            <a:endParaRPr lang="en-US"/>
          </a:p>
        </p:txBody>
      </p:sp>
      <p:sp>
        <p:nvSpPr>
          <p:cNvPr id="6" name="Footer Placeholder 5">
            <a:extLst>
              <a:ext uri="{FF2B5EF4-FFF2-40B4-BE49-F238E27FC236}">
                <a16:creationId xmlns:a16="http://schemas.microsoft.com/office/drawing/2014/main" id="{1B7BFC3C-DCFE-0679-8277-DD8C5777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F4276-E343-CDFF-8F88-AC7C7B23DD0E}"/>
              </a:ext>
            </a:extLst>
          </p:cNvPr>
          <p:cNvSpPr>
            <a:spLocks noGrp="1"/>
          </p:cNvSpPr>
          <p:nvPr>
            <p:ph type="sldNum" sz="quarter" idx="12"/>
          </p:nvPr>
        </p:nvSpPr>
        <p:spPr/>
        <p:txBody>
          <a:bodyPr/>
          <a:lstStyle/>
          <a:p>
            <a:fld id="{C6417EE8-D478-4A4A-A89A-E8281F1A67CC}" type="slidenum">
              <a:rPr lang="en-US" smtClean="0"/>
              <a:t>‹#›</a:t>
            </a:fld>
            <a:endParaRPr lang="en-US"/>
          </a:p>
        </p:txBody>
      </p:sp>
    </p:spTree>
    <p:extLst>
      <p:ext uri="{BB962C8B-B14F-4D97-AF65-F5344CB8AC3E}">
        <p14:creationId xmlns:p14="http://schemas.microsoft.com/office/powerpoint/2010/main" val="204768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24546-E63C-3DAE-2DCD-6D77D0560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49888-7116-6790-68CB-BCBD7F840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62068-9ED8-A5A5-5970-6D6FB7437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8E199-679A-4CD5-B1F2-BCAB8C1E9185}" type="datetimeFigureOut">
              <a:rPr lang="en-US" smtClean="0"/>
              <a:t>15-Dec-22</a:t>
            </a:fld>
            <a:endParaRPr lang="en-US"/>
          </a:p>
        </p:txBody>
      </p:sp>
      <p:sp>
        <p:nvSpPr>
          <p:cNvPr id="5" name="Footer Placeholder 4">
            <a:extLst>
              <a:ext uri="{FF2B5EF4-FFF2-40B4-BE49-F238E27FC236}">
                <a16:creationId xmlns:a16="http://schemas.microsoft.com/office/drawing/2014/main" id="{8B666F13-4C3C-B81D-CDA5-6474FFA55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87041B-D669-A4F5-FC23-A04F5769B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17EE8-D478-4A4A-A89A-E8281F1A67CC}" type="slidenum">
              <a:rPr lang="en-US" smtClean="0"/>
              <a:t>‹#›</a:t>
            </a:fld>
            <a:endParaRPr lang="en-US"/>
          </a:p>
        </p:txBody>
      </p:sp>
    </p:spTree>
    <p:extLst>
      <p:ext uri="{BB962C8B-B14F-4D97-AF65-F5344CB8AC3E}">
        <p14:creationId xmlns:p14="http://schemas.microsoft.com/office/powerpoint/2010/main" val="362051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7D31-E4CD-0C88-2784-BBD58ACEABD1}"/>
              </a:ext>
            </a:extLst>
          </p:cNvPr>
          <p:cNvSpPr>
            <a:spLocks noGrp="1"/>
          </p:cNvSpPr>
          <p:nvPr>
            <p:ph type="ctrTitle"/>
          </p:nvPr>
        </p:nvSpPr>
        <p:spPr>
          <a:xfrm>
            <a:off x="457200" y="1122363"/>
            <a:ext cx="11391900" cy="2387600"/>
          </a:xfrm>
        </p:spPr>
        <p:txBody>
          <a:bodyPr/>
          <a:lstStyle/>
          <a:p>
            <a:r>
              <a:rPr lang="en-US" b="1"/>
              <a:t>Lecture 10: </a:t>
            </a:r>
            <a:r>
              <a:rPr lang="en-US" b="1" dirty="0"/>
              <a:t>Reporting results and data visualization</a:t>
            </a:r>
          </a:p>
        </p:txBody>
      </p:sp>
      <p:sp>
        <p:nvSpPr>
          <p:cNvPr id="3" name="Subtitle 2">
            <a:extLst>
              <a:ext uri="{FF2B5EF4-FFF2-40B4-BE49-F238E27FC236}">
                <a16:creationId xmlns:a16="http://schemas.microsoft.com/office/drawing/2014/main" id="{3243198D-3528-F786-A4F6-232CFE0CACD7}"/>
              </a:ext>
            </a:extLst>
          </p:cNvPr>
          <p:cNvSpPr>
            <a:spLocks noGrp="1"/>
          </p:cNvSpPr>
          <p:nvPr>
            <p:ph type="subTitle" idx="1"/>
          </p:nvPr>
        </p:nvSpPr>
        <p:spPr>
          <a:xfrm>
            <a:off x="1524000" y="4516438"/>
            <a:ext cx="9144000" cy="1655762"/>
          </a:xfrm>
        </p:spPr>
        <p:txBody>
          <a:bodyPr>
            <a:normAutofit lnSpcReduction="10000"/>
          </a:bodyPr>
          <a:lstStyle/>
          <a:p>
            <a:r>
              <a:rPr lang="en-US" dirty="0"/>
              <a:t>MOUSTAFA AMRATE</a:t>
            </a:r>
          </a:p>
          <a:p>
            <a:r>
              <a:rPr lang="en-US" i="1" dirty="0"/>
              <a:t>moustafa.amrate@univ-biskra.dz</a:t>
            </a:r>
          </a:p>
          <a:p>
            <a:r>
              <a:rPr lang="en-US" dirty="0"/>
              <a:t>Department of English</a:t>
            </a:r>
          </a:p>
          <a:p>
            <a:r>
              <a:rPr lang="en-US" dirty="0"/>
              <a:t>University of </a:t>
            </a:r>
            <a:r>
              <a:rPr lang="en-US" dirty="0" err="1"/>
              <a:t>Biskra</a:t>
            </a:r>
            <a:endParaRPr lang="en-US" dirty="0"/>
          </a:p>
        </p:txBody>
      </p:sp>
    </p:spTree>
    <p:extLst>
      <p:ext uri="{BB962C8B-B14F-4D97-AF65-F5344CB8AC3E}">
        <p14:creationId xmlns:p14="http://schemas.microsoft.com/office/powerpoint/2010/main" val="41112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FC85-D0D9-FC54-1BA3-CEE272A2695C}"/>
              </a:ext>
            </a:extLst>
          </p:cNvPr>
          <p:cNvSpPr>
            <a:spLocks noGrp="1"/>
          </p:cNvSpPr>
          <p:nvPr>
            <p:ph type="title"/>
          </p:nvPr>
        </p:nvSpPr>
        <p:spPr/>
        <p:txBody>
          <a:bodyPr/>
          <a:lstStyle/>
          <a:p>
            <a:r>
              <a:rPr lang="en-US" b="1" dirty="0"/>
              <a:t>Charts</a:t>
            </a:r>
          </a:p>
        </p:txBody>
      </p:sp>
      <p:sp>
        <p:nvSpPr>
          <p:cNvPr id="3" name="Content Placeholder 2">
            <a:extLst>
              <a:ext uri="{FF2B5EF4-FFF2-40B4-BE49-F238E27FC236}">
                <a16:creationId xmlns:a16="http://schemas.microsoft.com/office/drawing/2014/main" id="{03443236-310F-E85C-89A3-926F88811FA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Charts are graphical representations that summarize datasets in a concise and intuitive way. Charts can take the form of </a:t>
            </a:r>
            <a:r>
              <a:rPr lang="en-US" b="1" i="1" dirty="0"/>
              <a:t>line charts</a:t>
            </a:r>
            <a:r>
              <a:rPr lang="en-US" dirty="0"/>
              <a:t>, </a:t>
            </a:r>
            <a:r>
              <a:rPr lang="en-US" b="1" i="1" dirty="0"/>
              <a:t>pie charts</a:t>
            </a:r>
            <a:r>
              <a:rPr lang="en-US" dirty="0"/>
              <a:t>, or </a:t>
            </a:r>
            <a:r>
              <a:rPr lang="en-US" b="1" i="1" dirty="0"/>
              <a:t>bar charts</a:t>
            </a:r>
            <a:r>
              <a:rPr lang="en-US" dirty="0"/>
              <a:t>. </a:t>
            </a:r>
          </a:p>
        </p:txBody>
      </p:sp>
    </p:spTree>
    <p:extLst>
      <p:ext uri="{BB962C8B-B14F-4D97-AF65-F5344CB8AC3E}">
        <p14:creationId xmlns:p14="http://schemas.microsoft.com/office/powerpoint/2010/main" val="310775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5682-DF64-BCDF-4D01-0AE9F909331A}"/>
              </a:ext>
            </a:extLst>
          </p:cNvPr>
          <p:cNvSpPr>
            <a:spLocks noGrp="1"/>
          </p:cNvSpPr>
          <p:nvPr>
            <p:ph type="title"/>
          </p:nvPr>
        </p:nvSpPr>
        <p:spPr/>
        <p:txBody>
          <a:bodyPr/>
          <a:lstStyle/>
          <a:p>
            <a:r>
              <a:rPr lang="en-US" b="1" dirty="0"/>
              <a:t>Graphs</a:t>
            </a:r>
          </a:p>
        </p:txBody>
      </p:sp>
      <p:sp>
        <p:nvSpPr>
          <p:cNvPr id="3" name="Content Placeholder 2">
            <a:extLst>
              <a:ext uri="{FF2B5EF4-FFF2-40B4-BE49-F238E27FC236}">
                <a16:creationId xmlns:a16="http://schemas.microsoft.com/office/drawing/2014/main" id="{6575CF84-ABB5-4D78-4411-C8100483428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Graphs, like charts, provide graphic visualization of data. Unlike charts, however, graphs focus on raw data and visualize trends over time and relationships between variables. </a:t>
            </a:r>
          </a:p>
        </p:txBody>
      </p:sp>
    </p:spTree>
    <p:extLst>
      <p:ext uri="{BB962C8B-B14F-4D97-AF65-F5344CB8AC3E}">
        <p14:creationId xmlns:p14="http://schemas.microsoft.com/office/powerpoint/2010/main" val="49992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5237-8028-0610-0277-A72E2ECBA9F5}"/>
              </a:ext>
            </a:extLst>
          </p:cNvPr>
          <p:cNvSpPr>
            <a:spLocks noGrp="1"/>
          </p:cNvSpPr>
          <p:nvPr>
            <p:ph type="title"/>
          </p:nvPr>
        </p:nvSpPr>
        <p:spPr/>
        <p:txBody>
          <a:bodyPr/>
          <a:lstStyle/>
          <a:p>
            <a:r>
              <a:rPr lang="en-US" b="1" dirty="0"/>
              <a:t>Line charts</a:t>
            </a:r>
          </a:p>
        </p:txBody>
      </p:sp>
      <p:sp>
        <p:nvSpPr>
          <p:cNvPr id="3" name="Content Placeholder 2">
            <a:extLst>
              <a:ext uri="{FF2B5EF4-FFF2-40B4-BE49-F238E27FC236}">
                <a16:creationId xmlns:a16="http://schemas.microsoft.com/office/drawing/2014/main" id="{82D292B6-CC7F-5B02-CDF4-ECCEF6A54C6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line chart visualizes data through a series of points or markers in relation to specific x and y </a:t>
            </a:r>
            <a:r>
              <a:rPr lang="en-US" dirty="0" err="1"/>
              <a:t>axises</a:t>
            </a:r>
            <a:r>
              <a:rPr lang="en-US" dirty="0"/>
              <a:t>. Line charts are well known for connecting markers with a straight line.</a:t>
            </a:r>
          </a:p>
        </p:txBody>
      </p:sp>
    </p:spTree>
    <p:extLst>
      <p:ext uri="{BB962C8B-B14F-4D97-AF65-F5344CB8AC3E}">
        <p14:creationId xmlns:p14="http://schemas.microsoft.com/office/powerpoint/2010/main" val="88246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5237-8028-0610-0277-A72E2ECBA9F5}"/>
              </a:ext>
            </a:extLst>
          </p:cNvPr>
          <p:cNvSpPr>
            <a:spLocks noGrp="1"/>
          </p:cNvSpPr>
          <p:nvPr>
            <p:ph type="title"/>
          </p:nvPr>
        </p:nvSpPr>
        <p:spPr/>
        <p:txBody>
          <a:bodyPr/>
          <a:lstStyle/>
          <a:p>
            <a:r>
              <a:rPr lang="en-US" b="1" dirty="0"/>
              <a:t>Line charts</a:t>
            </a:r>
          </a:p>
        </p:txBody>
      </p:sp>
      <p:pic>
        <p:nvPicPr>
          <p:cNvPr id="5" name="Content Placeholder 4">
            <a:extLst>
              <a:ext uri="{FF2B5EF4-FFF2-40B4-BE49-F238E27FC236}">
                <a16:creationId xmlns:a16="http://schemas.microsoft.com/office/drawing/2014/main" id="{B788BE05-C0CC-7CB9-4451-37B6BD4351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519" y="1372394"/>
            <a:ext cx="10240962" cy="5120481"/>
          </a:xfrm>
        </p:spPr>
      </p:pic>
    </p:spTree>
    <p:extLst>
      <p:ext uri="{BB962C8B-B14F-4D97-AF65-F5344CB8AC3E}">
        <p14:creationId xmlns:p14="http://schemas.microsoft.com/office/powerpoint/2010/main" val="1792458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7AB3-0AA0-2BB7-509E-DC2C36FDA557}"/>
              </a:ext>
            </a:extLst>
          </p:cNvPr>
          <p:cNvSpPr>
            <a:spLocks noGrp="1"/>
          </p:cNvSpPr>
          <p:nvPr>
            <p:ph type="title"/>
          </p:nvPr>
        </p:nvSpPr>
        <p:spPr/>
        <p:txBody>
          <a:bodyPr/>
          <a:lstStyle/>
          <a:p>
            <a:r>
              <a:rPr lang="en-US" b="1" dirty="0"/>
              <a:t>Pie charts</a:t>
            </a:r>
          </a:p>
        </p:txBody>
      </p:sp>
      <p:sp>
        <p:nvSpPr>
          <p:cNvPr id="3" name="Content Placeholder 2">
            <a:extLst>
              <a:ext uri="{FF2B5EF4-FFF2-40B4-BE49-F238E27FC236}">
                <a16:creationId xmlns:a16="http://schemas.microsoft.com/office/drawing/2014/main" id="{49917118-FCB0-89F6-BDBA-C9673950B67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pie chart is a circular visual representation often using percentages to illustrate proportions of particular variables in a whole dataset.</a:t>
            </a:r>
          </a:p>
        </p:txBody>
      </p:sp>
    </p:spTree>
    <p:extLst>
      <p:ext uri="{BB962C8B-B14F-4D97-AF65-F5344CB8AC3E}">
        <p14:creationId xmlns:p14="http://schemas.microsoft.com/office/powerpoint/2010/main" val="423635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7AB3-0AA0-2BB7-509E-DC2C36FDA557}"/>
              </a:ext>
            </a:extLst>
          </p:cNvPr>
          <p:cNvSpPr>
            <a:spLocks noGrp="1"/>
          </p:cNvSpPr>
          <p:nvPr>
            <p:ph type="title"/>
          </p:nvPr>
        </p:nvSpPr>
        <p:spPr/>
        <p:txBody>
          <a:bodyPr/>
          <a:lstStyle/>
          <a:p>
            <a:r>
              <a:rPr lang="en-US" b="1" dirty="0"/>
              <a:t>Pie charts</a:t>
            </a:r>
          </a:p>
        </p:txBody>
      </p:sp>
      <p:pic>
        <p:nvPicPr>
          <p:cNvPr id="5" name="Content Placeholder 4">
            <a:extLst>
              <a:ext uri="{FF2B5EF4-FFF2-40B4-BE49-F238E27FC236}">
                <a16:creationId xmlns:a16="http://schemas.microsoft.com/office/drawing/2014/main" id="{4553C306-C93F-A891-57EB-A8B7C0DDB1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4787" y="1573143"/>
            <a:ext cx="9342426" cy="5284857"/>
          </a:xfrm>
        </p:spPr>
      </p:pic>
    </p:spTree>
    <p:extLst>
      <p:ext uri="{BB962C8B-B14F-4D97-AF65-F5344CB8AC3E}">
        <p14:creationId xmlns:p14="http://schemas.microsoft.com/office/powerpoint/2010/main" val="21987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B076-033F-AAF8-A81D-5106F05FAA79}"/>
              </a:ext>
            </a:extLst>
          </p:cNvPr>
          <p:cNvSpPr>
            <a:spLocks noGrp="1"/>
          </p:cNvSpPr>
          <p:nvPr>
            <p:ph type="title"/>
          </p:nvPr>
        </p:nvSpPr>
        <p:spPr/>
        <p:txBody>
          <a:bodyPr/>
          <a:lstStyle/>
          <a:p>
            <a:r>
              <a:rPr lang="en-US" b="1" dirty="0"/>
              <a:t>Bar charts</a:t>
            </a:r>
          </a:p>
        </p:txBody>
      </p:sp>
      <p:sp>
        <p:nvSpPr>
          <p:cNvPr id="3" name="Content Placeholder 2">
            <a:extLst>
              <a:ext uri="{FF2B5EF4-FFF2-40B4-BE49-F238E27FC236}">
                <a16:creationId xmlns:a16="http://schemas.microsoft.com/office/drawing/2014/main" id="{9EFDF2E1-CA6B-E520-AFEA-2DB5117CC81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bar chart is a chart that represents categorical data (nominal or ordinal) through bars that differ in height depending on the value they visualize. </a:t>
            </a:r>
          </a:p>
        </p:txBody>
      </p:sp>
    </p:spTree>
    <p:extLst>
      <p:ext uri="{BB962C8B-B14F-4D97-AF65-F5344CB8AC3E}">
        <p14:creationId xmlns:p14="http://schemas.microsoft.com/office/powerpoint/2010/main" val="58644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B076-033F-AAF8-A81D-5106F05FAA79}"/>
              </a:ext>
            </a:extLst>
          </p:cNvPr>
          <p:cNvSpPr>
            <a:spLocks noGrp="1"/>
          </p:cNvSpPr>
          <p:nvPr>
            <p:ph type="title"/>
          </p:nvPr>
        </p:nvSpPr>
        <p:spPr/>
        <p:txBody>
          <a:bodyPr/>
          <a:lstStyle/>
          <a:p>
            <a:r>
              <a:rPr lang="en-US" b="1" dirty="0"/>
              <a:t>Bar charts</a:t>
            </a:r>
          </a:p>
        </p:txBody>
      </p:sp>
      <p:pic>
        <p:nvPicPr>
          <p:cNvPr id="5" name="Content Placeholder 4">
            <a:extLst>
              <a:ext uri="{FF2B5EF4-FFF2-40B4-BE49-F238E27FC236}">
                <a16:creationId xmlns:a16="http://schemas.microsoft.com/office/drawing/2014/main" id="{E520F6CB-25BB-A089-E77C-8D56FC6F1B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208" y="1690688"/>
            <a:ext cx="10043584" cy="4849103"/>
          </a:xfrm>
        </p:spPr>
      </p:pic>
    </p:spTree>
    <p:extLst>
      <p:ext uri="{BB962C8B-B14F-4D97-AF65-F5344CB8AC3E}">
        <p14:creationId xmlns:p14="http://schemas.microsoft.com/office/powerpoint/2010/main" val="27255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B076-033F-AAF8-A81D-5106F05FAA79}"/>
              </a:ext>
            </a:extLst>
          </p:cNvPr>
          <p:cNvSpPr>
            <a:spLocks noGrp="1"/>
          </p:cNvSpPr>
          <p:nvPr>
            <p:ph type="title"/>
          </p:nvPr>
        </p:nvSpPr>
        <p:spPr/>
        <p:txBody>
          <a:bodyPr/>
          <a:lstStyle/>
          <a:p>
            <a:r>
              <a:rPr lang="en-US" b="1" dirty="0"/>
              <a:t>Bar charts</a:t>
            </a:r>
          </a:p>
        </p:txBody>
      </p:sp>
      <p:pic>
        <p:nvPicPr>
          <p:cNvPr id="7" name="Content Placeholder 6">
            <a:extLst>
              <a:ext uri="{FF2B5EF4-FFF2-40B4-BE49-F238E27FC236}">
                <a16:creationId xmlns:a16="http://schemas.microsoft.com/office/drawing/2014/main" id="{E232ECDA-0535-B5D5-756F-EBF1CE9B15E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9171" y="1562575"/>
            <a:ext cx="8033657" cy="5295425"/>
          </a:xfrm>
        </p:spPr>
      </p:pic>
    </p:spTree>
    <p:extLst>
      <p:ext uri="{BB962C8B-B14F-4D97-AF65-F5344CB8AC3E}">
        <p14:creationId xmlns:p14="http://schemas.microsoft.com/office/powerpoint/2010/main" val="253373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B076-033F-AAF8-A81D-5106F05FAA79}"/>
              </a:ext>
            </a:extLst>
          </p:cNvPr>
          <p:cNvSpPr>
            <a:spLocks noGrp="1"/>
          </p:cNvSpPr>
          <p:nvPr>
            <p:ph type="title"/>
          </p:nvPr>
        </p:nvSpPr>
        <p:spPr/>
        <p:txBody>
          <a:bodyPr/>
          <a:lstStyle/>
          <a:p>
            <a:r>
              <a:rPr lang="en-US" b="1" dirty="0"/>
              <a:t>Bar charts</a:t>
            </a:r>
          </a:p>
        </p:txBody>
      </p:sp>
      <p:pic>
        <p:nvPicPr>
          <p:cNvPr id="6" name="Content Placeholder 5">
            <a:extLst>
              <a:ext uri="{FF2B5EF4-FFF2-40B4-BE49-F238E27FC236}">
                <a16:creationId xmlns:a16="http://schemas.microsoft.com/office/drawing/2014/main" id="{4160C6F7-0703-A5BD-216D-C9FE2BC07B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2957" y="1427276"/>
            <a:ext cx="8146086" cy="5430724"/>
          </a:xfrm>
        </p:spPr>
      </p:pic>
    </p:spTree>
    <p:extLst>
      <p:ext uri="{BB962C8B-B14F-4D97-AF65-F5344CB8AC3E}">
        <p14:creationId xmlns:p14="http://schemas.microsoft.com/office/powerpoint/2010/main" val="239648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3225-D8EE-1053-72AA-3CF454F0BA39}"/>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B99BA2C6-5423-24AC-2D02-910E35C97E79}"/>
              </a:ext>
            </a:extLst>
          </p:cNvPr>
          <p:cNvSpPr>
            <a:spLocks noGrp="1"/>
          </p:cNvSpPr>
          <p:nvPr>
            <p:ph idx="1"/>
          </p:nvPr>
        </p:nvSpPr>
        <p:spPr/>
        <p:txBody>
          <a:bodyPr/>
          <a:lstStyle/>
          <a:p>
            <a:r>
              <a:rPr lang="en-US" dirty="0"/>
              <a:t>The concept of data visualization</a:t>
            </a:r>
          </a:p>
          <a:p>
            <a:r>
              <a:rPr lang="en-US" dirty="0"/>
              <a:t>Forms of quantitative data visualization in Applied Linguistics</a:t>
            </a:r>
          </a:p>
          <a:p>
            <a:r>
              <a:rPr lang="en-US" dirty="0"/>
              <a:t>APA guidelines for data reporting and data visualization</a:t>
            </a:r>
          </a:p>
          <a:p>
            <a:r>
              <a:rPr lang="en-US" dirty="0"/>
              <a:t>Examples of data visualization</a:t>
            </a:r>
          </a:p>
        </p:txBody>
      </p:sp>
    </p:spTree>
    <p:extLst>
      <p:ext uri="{BB962C8B-B14F-4D97-AF65-F5344CB8AC3E}">
        <p14:creationId xmlns:p14="http://schemas.microsoft.com/office/powerpoint/2010/main" val="300701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A1E5-6009-84C4-C084-5782641A8ACA}"/>
              </a:ext>
            </a:extLst>
          </p:cNvPr>
          <p:cNvSpPr>
            <a:spLocks noGrp="1"/>
          </p:cNvSpPr>
          <p:nvPr>
            <p:ph type="title"/>
          </p:nvPr>
        </p:nvSpPr>
        <p:spPr/>
        <p:txBody>
          <a:bodyPr/>
          <a:lstStyle/>
          <a:p>
            <a:r>
              <a:rPr lang="en-US" b="1" dirty="0"/>
              <a:t>Histograms</a:t>
            </a:r>
          </a:p>
        </p:txBody>
      </p:sp>
      <p:sp>
        <p:nvSpPr>
          <p:cNvPr id="3" name="Content Placeholder 2">
            <a:extLst>
              <a:ext uri="{FF2B5EF4-FFF2-40B4-BE49-F238E27FC236}">
                <a16:creationId xmlns:a16="http://schemas.microsoft.com/office/drawing/2014/main" id="{E2B8FBBF-A8CA-C525-3C1E-53547CEF4758}"/>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histogram is a type of a bar charts that plot the frequency of numerical data. </a:t>
            </a:r>
            <a:r>
              <a:rPr lang="en-US" i="1" dirty="0"/>
              <a:t>Although the terms bar charts and histograms are sometimes used interchangeably, the chart types are different. While bar charts visualize </a:t>
            </a:r>
            <a:r>
              <a:rPr lang="en-US" b="1" i="1" dirty="0"/>
              <a:t>categorical data</a:t>
            </a:r>
            <a:r>
              <a:rPr lang="en-US" i="1" dirty="0"/>
              <a:t>, histograms visualize </a:t>
            </a:r>
            <a:r>
              <a:rPr lang="en-US" b="1" i="1" dirty="0"/>
              <a:t>numerical data </a:t>
            </a:r>
            <a:r>
              <a:rPr lang="en-US" i="1" dirty="0"/>
              <a:t>showing the distribution.</a:t>
            </a:r>
          </a:p>
        </p:txBody>
      </p:sp>
    </p:spTree>
    <p:extLst>
      <p:ext uri="{BB962C8B-B14F-4D97-AF65-F5344CB8AC3E}">
        <p14:creationId xmlns:p14="http://schemas.microsoft.com/office/powerpoint/2010/main" val="71272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AA6B-A91C-2E27-19E3-15D23B6DB680}"/>
              </a:ext>
            </a:extLst>
          </p:cNvPr>
          <p:cNvSpPr>
            <a:spLocks noGrp="1"/>
          </p:cNvSpPr>
          <p:nvPr>
            <p:ph type="title"/>
          </p:nvPr>
        </p:nvSpPr>
        <p:spPr/>
        <p:txBody>
          <a:bodyPr/>
          <a:lstStyle/>
          <a:p>
            <a:r>
              <a:rPr lang="en-US" b="1" dirty="0"/>
              <a:t>Histograms</a:t>
            </a:r>
            <a:endParaRPr lang="en-US" dirty="0"/>
          </a:p>
        </p:txBody>
      </p:sp>
      <p:pic>
        <p:nvPicPr>
          <p:cNvPr id="5" name="Content Placeholder 4">
            <a:extLst>
              <a:ext uri="{FF2B5EF4-FFF2-40B4-BE49-F238E27FC236}">
                <a16:creationId xmlns:a16="http://schemas.microsoft.com/office/drawing/2014/main" id="{2591C77C-E20B-26A3-C6A0-1E1CD2866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700" y="1823139"/>
            <a:ext cx="7086600" cy="5034861"/>
          </a:xfrm>
        </p:spPr>
      </p:pic>
    </p:spTree>
    <p:extLst>
      <p:ext uri="{BB962C8B-B14F-4D97-AF65-F5344CB8AC3E}">
        <p14:creationId xmlns:p14="http://schemas.microsoft.com/office/powerpoint/2010/main" val="2372999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BC3-67CD-8B78-FDDD-4C133004760A}"/>
              </a:ext>
            </a:extLst>
          </p:cNvPr>
          <p:cNvSpPr>
            <a:spLocks noGrp="1"/>
          </p:cNvSpPr>
          <p:nvPr>
            <p:ph type="title"/>
          </p:nvPr>
        </p:nvSpPr>
        <p:spPr/>
        <p:txBody>
          <a:bodyPr/>
          <a:lstStyle/>
          <a:p>
            <a:r>
              <a:rPr lang="en-US" b="1" dirty="0"/>
              <a:t>Histograms</a:t>
            </a:r>
            <a:endParaRPr lang="en-US" dirty="0"/>
          </a:p>
        </p:txBody>
      </p:sp>
      <p:pic>
        <p:nvPicPr>
          <p:cNvPr id="5" name="Content Placeholder 4">
            <a:extLst>
              <a:ext uri="{FF2B5EF4-FFF2-40B4-BE49-F238E27FC236}">
                <a16:creationId xmlns:a16="http://schemas.microsoft.com/office/drawing/2014/main" id="{EFE1A85E-81F3-0334-76C8-D17D08A975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328" y="1587476"/>
            <a:ext cx="8349343" cy="5270524"/>
          </a:xfrm>
        </p:spPr>
      </p:pic>
    </p:spTree>
    <p:extLst>
      <p:ext uri="{BB962C8B-B14F-4D97-AF65-F5344CB8AC3E}">
        <p14:creationId xmlns:p14="http://schemas.microsoft.com/office/powerpoint/2010/main" val="60570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85EE-F214-DA22-9CB1-FB0FBCFEE55B}"/>
              </a:ext>
            </a:extLst>
          </p:cNvPr>
          <p:cNvSpPr>
            <a:spLocks noGrp="1"/>
          </p:cNvSpPr>
          <p:nvPr>
            <p:ph type="title"/>
          </p:nvPr>
        </p:nvSpPr>
        <p:spPr/>
        <p:txBody>
          <a:bodyPr/>
          <a:lstStyle/>
          <a:p>
            <a:r>
              <a:rPr lang="en-US" b="1" dirty="0"/>
              <a:t>Boxplots</a:t>
            </a:r>
          </a:p>
        </p:txBody>
      </p:sp>
      <p:sp>
        <p:nvSpPr>
          <p:cNvPr id="3" name="Content Placeholder 2">
            <a:extLst>
              <a:ext uri="{FF2B5EF4-FFF2-40B4-BE49-F238E27FC236}">
                <a16:creationId xmlns:a16="http://schemas.microsoft.com/office/drawing/2014/main" id="{BE58D875-79F5-259E-B7E2-66966CECA2C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Boxplots are used to visually summarize the descriptive statistics of one or more groups of participants. This summary includes minimum and maxim values through the whiskers, the spread of data around the mean through the lower and upper quartiles (the box), and the media with the median line. </a:t>
            </a:r>
          </a:p>
        </p:txBody>
      </p:sp>
    </p:spTree>
    <p:extLst>
      <p:ext uri="{BB962C8B-B14F-4D97-AF65-F5344CB8AC3E}">
        <p14:creationId xmlns:p14="http://schemas.microsoft.com/office/powerpoint/2010/main" val="380217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E374-00C2-01DB-FAE9-018A51294066}"/>
              </a:ext>
            </a:extLst>
          </p:cNvPr>
          <p:cNvSpPr>
            <a:spLocks noGrp="1"/>
          </p:cNvSpPr>
          <p:nvPr>
            <p:ph type="title"/>
          </p:nvPr>
        </p:nvSpPr>
        <p:spPr/>
        <p:txBody>
          <a:bodyPr/>
          <a:lstStyle/>
          <a:p>
            <a:r>
              <a:rPr lang="en-US" b="1" dirty="0"/>
              <a:t>Boxplots</a:t>
            </a:r>
          </a:p>
        </p:txBody>
      </p:sp>
      <p:pic>
        <p:nvPicPr>
          <p:cNvPr id="5" name="Content Placeholder 4">
            <a:extLst>
              <a:ext uri="{FF2B5EF4-FFF2-40B4-BE49-F238E27FC236}">
                <a16:creationId xmlns:a16="http://schemas.microsoft.com/office/drawing/2014/main" id="{4FBB42DB-8F49-0B36-02C1-DFE9C45CE5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100" y="1582847"/>
            <a:ext cx="10172700" cy="5218670"/>
          </a:xfrm>
        </p:spPr>
      </p:pic>
    </p:spTree>
    <p:extLst>
      <p:ext uri="{BB962C8B-B14F-4D97-AF65-F5344CB8AC3E}">
        <p14:creationId xmlns:p14="http://schemas.microsoft.com/office/powerpoint/2010/main" val="108943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E374-00C2-01DB-FAE9-018A51294066}"/>
              </a:ext>
            </a:extLst>
          </p:cNvPr>
          <p:cNvSpPr>
            <a:spLocks noGrp="1"/>
          </p:cNvSpPr>
          <p:nvPr>
            <p:ph type="title"/>
          </p:nvPr>
        </p:nvSpPr>
        <p:spPr/>
        <p:txBody>
          <a:bodyPr/>
          <a:lstStyle/>
          <a:p>
            <a:r>
              <a:rPr lang="en-US" b="1" dirty="0"/>
              <a:t>Boxplots</a:t>
            </a:r>
          </a:p>
        </p:txBody>
      </p:sp>
      <p:pic>
        <p:nvPicPr>
          <p:cNvPr id="7" name="Content Placeholder 6">
            <a:extLst>
              <a:ext uri="{FF2B5EF4-FFF2-40B4-BE49-F238E27FC236}">
                <a16:creationId xmlns:a16="http://schemas.microsoft.com/office/drawing/2014/main" id="{EC8C2A2C-B06B-B587-FE60-4D993CAEA5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64" t="11883"/>
          <a:stretch/>
        </p:blipFill>
        <p:spPr>
          <a:xfrm>
            <a:off x="1277922" y="1567544"/>
            <a:ext cx="9636155" cy="6327192"/>
          </a:xfrm>
        </p:spPr>
      </p:pic>
    </p:spTree>
    <p:extLst>
      <p:ext uri="{BB962C8B-B14F-4D97-AF65-F5344CB8AC3E}">
        <p14:creationId xmlns:p14="http://schemas.microsoft.com/office/powerpoint/2010/main" val="267609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3831-71D2-FB53-3EF4-CAB9690A9130}"/>
              </a:ext>
            </a:extLst>
          </p:cNvPr>
          <p:cNvSpPr>
            <a:spLocks noGrp="1"/>
          </p:cNvSpPr>
          <p:nvPr>
            <p:ph type="title"/>
          </p:nvPr>
        </p:nvSpPr>
        <p:spPr/>
        <p:txBody>
          <a:bodyPr/>
          <a:lstStyle/>
          <a:p>
            <a:r>
              <a:rPr lang="en-US" b="1" dirty="0"/>
              <a:t>Scatter plots</a:t>
            </a:r>
          </a:p>
        </p:txBody>
      </p:sp>
      <p:sp>
        <p:nvSpPr>
          <p:cNvPr id="3" name="Content Placeholder 2">
            <a:extLst>
              <a:ext uri="{FF2B5EF4-FFF2-40B4-BE49-F238E27FC236}">
                <a16:creationId xmlns:a16="http://schemas.microsoft.com/office/drawing/2014/main" id="{CCA01F57-F1E9-DA5B-491C-09EEE7416E08}"/>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Scatter plots are diagrams that visualize the relationship between two (or more) variables through dots plotted in relation to horizontal and vertical axes. </a:t>
            </a:r>
          </a:p>
        </p:txBody>
      </p:sp>
    </p:spTree>
    <p:extLst>
      <p:ext uri="{BB962C8B-B14F-4D97-AF65-F5344CB8AC3E}">
        <p14:creationId xmlns:p14="http://schemas.microsoft.com/office/powerpoint/2010/main" val="3488441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3831-71D2-FB53-3EF4-CAB9690A9130}"/>
              </a:ext>
            </a:extLst>
          </p:cNvPr>
          <p:cNvSpPr>
            <a:spLocks noGrp="1"/>
          </p:cNvSpPr>
          <p:nvPr>
            <p:ph type="title"/>
          </p:nvPr>
        </p:nvSpPr>
        <p:spPr/>
        <p:txBody>
          <a:bodyPr/>
          <a:lstStyle/>
          <a:p>
            <a:r>
              <a:rPr lang="en-US" b="1" dirty="0"/>
              <a:t>Scatter plots</a:t>
            </a:r>
          </a:p>
        </p:txBody>
      </p:sp>
      <p:pic>
        <p:nvPicPr>
          <p:cNvPr id="5" name="Content Placeholder 4">
            <a:extLst>
              <a:ext uri="{FF2B5EF4-FFF2-40B4-BE49-F238E27FC236}">
                <a16:creationId xmlns:a16="http://schemas.microsoft.com/office/drawing/2014/main" id="{C3C895C4-B8CA-1467-D0C2-F3226C21CE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68977"/>
            <a:ext cx="10515600" cy="5178934"/>
          </a:xfrm>
        </p:spPr>
      </p:pic>
    </p:spTree>
    <p:extLst>
      <p:ext uri="{BB962C8B-B14F-4D97-AF65-F5344CB8AC3E}">
        <p14:creationId xmlns:p14="http://schemas.microsoft.com/office/powerpoint/2010/main" val="108123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ACD6-85F5-C3A8-EFB4-50FBB80213F5}"/>
              </a:ext>
            </a:extLst>
          </p:cNvPr>
          <p:cNvSpPr>
            <a:spLocks noGrp="1"/>
          </p:cNvSpPr>
          <p:nvPr>
            <p:ph type="title"/>
          </p:nvPr>
        </p:nvSpPr>
        <p:spPr/>
        <p:txBody>
          <a:bodyPr/>
          <a:lstStyle/>
          <a:p>
            <a:r>
              <a:rPr lang="en-US" b="1" dirty="0"/>
              <a:t>Geospatial graphs</a:t>
            </a:r>
          </a:p>
        </p:txBody>
      </p:sp>
      <p:sp>
        <p:nvSpPr>
          <p:cNvPr id="3" name="Content Placeholder 2">
            <a:extLst>
              <a:ext uri="{FF2B5EF4-FFF2-40B4-BE49-F238E27FC236}">
                <a16:creationId xmlns:a16="http://schemas.microsoft.com/office/drawing/2014/main" id="{4DED6A4C-90A5-170B-3A04-6BE4A040D54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Geospatial refers to graphs visualizing statistics on geographical maps. The following example of a geospatial reports the number of Berber speakers in different regions of Algeria. </a:t>
            </a:r>
          </a:p>
        </p:txBody>
      </p:sp>
    </p:spTree>
    <p:extLst>
      <p:ext uri="{BB962C8B-B14F-4D97-AF65-F5344CB8AC3E}">
        <p14:creationId xmlns:p14="http://schemas.microsoft.com/office/powerpoint/2010/main" val="257309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ACD6-85F5-C3A8-EFB4-50FBB80213F5}"/>
              </a:ext>
            </a:extLst>
          </p:cNvPr>
          <p:cNvSpPr>
            <a:spLocks noGrp="1"/>
          </p:cNvSpPr>
          <p:nvPr>
            <p:ph type="title"/>
          </p:nvPr>
        </p:nvSpPr>
        <p:spPr/>
        <p:txBody>
          <a:bodyPr/>
          <a:lstStyle/>
          <a:p>
            <a:r>
              <a:rPr lang="en-US" b="1" dirty="0"/>
              <a:t>Geospatial graphs</a:t>
            </a:r>
          </a:p>
        </p:txBody>
      </p:sp>
      <p:pic>
        <p:nvPicPr>
          <p:cNvPr id="9" name="Content Placeholder 8">
            <a:extLst>
              <a:ext uri="{FF2B5EF4-FFF2-40B4-BE49-F238E27FC236}">
                <a16:creationId xmlns:a16="http://schemas.microsoft.com/office/drawing/2014/main" id="{D0308031-B090-0092-CFFF-7FC7306209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4082" y="1690688"/>
            <a:ext cx="7643836" cy="5172257"/>
          </a:xfrm>
        </p:spPr>
      </p:pic>
    </p:spTree>
    <p:extLst>
      <p:ext uri="{BB962C8B-B14F-4D97-AF65-F5344CB8AC3E}">
        <p14:creationId xmlns:p14="http://schemas.microsoft.com/office/powerpoint/2010/main" val="36476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E47275-1D6C-7A8F-B861-089B6705F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12192000" cy="7315200"/>
          </a:xfrm>
          <a:effectLst>
            <a:glow>
              <a:schemeClr val="accent1">
                <a:alpha val="40000"/>
              </a:schemeClr>
            </a:glow>
          </a:effectLst>
        </p:spPr>
      </p:pic>
      <p:sp>
        <p:nvSpPr>
          <p:cNvPr id="6" name="TextBox 5">
            <a:extLst>
              <a:ext uri="{FF2B5EF4-FFF2-40B4-BE49-F238E27FC236}">
                <a16:creationId xmlns:a16="http://schemas.microsoft.com/office/drawing/2014/main" id="{6C0E6072-0AE0-A9F8-3F00-536C07D68BAC}"/>
              </a:ext>
            </a:extLst>
          </p:cNvPr>
          <p:cNvSpPr txBox="1"/>
          <p:nvPr/>
        </p:nvSpPr>
        <p:spPr>
          <a:xfrm>
            <a:off x="544285" y="957942"/>
            <a:ext cx="11103429" cy="4339650"/>
          </a:xfrm>
          <a:prstGeom prst="rect">
            <a:avLst/>
          </a:prstGeom>
          <a:noFill/>
          <a:effectLst>
            <a:glow>
              <a:schemeClr val="accent1">
                <a:alpha val="40000"/>
              </a:schemeClr>
            </a:glow>
          </a:effectLst>
        </p:spPr>
        <p:txBody>
          <a:bodyPr wrap="square" rtlCol="0">
            <a:spAutoFit/>
          </a:bodyPr>
          <a:lstStyle/>
          <a:p>
            <a:pPr algn="ctr"/>
            <a:r>
              <a:rPr lang="en-US" sz="13800" b="1" dirty="0">
                <a:solidFill>
                  <a:schemeClr val="bg1"/>
                </a:solidFill>
                <a:latin typeface="Impact" panose="020B0806030902050204" pitchFamily="34" charset="0"/>
              </a:rPr>
              <a:t>DATA VISUALIZATION</a:t>
            </a:r>
          </a:p>
        </p:txBody>
      </p:sp>
    </p:spTree>
    <p:extLst>
      <p:ext uri="{BB962C8B-B14F-4D97-AF65-F5344CB8AC3E}">
        <p14:creationId xmlns:p14="http://schemas.microsoft.com/office/powerpoint/2010/main" val="1938744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EC4-AE1E-6FED-DAF5-10135CA91A50}"/>
              </a:ext>
            </a:extLst>
          </p:cNvPr>
          <p:cNvSpPr>
            <a:spLocks noGrp="1"/>
          </p:cNvSpPr>
          <p:nvPr>
            <p:ph type="title"/>
          </p:nvPr>
        </p:nvSpPr>
        <p:spPr/>
        <p:txBody>
          <a:bodyPr/>
          <a:lstStyle/>
          <a:p>
            <a:r>
              <a:rPr lang="en-US" b="1" dirty="0"/>
              <a:t>Infographics</a:t>
            </a:r>
          </a:p>
        </p:txBody>
      </p:sp>
      <p:sp>
        <p:nvSpPr>
          <p:cNvPr id="3" name="Content Placeholder 2">
            <a:extLst>
              <a:ext uri="{FF2B5EF4-FFF2-40B4-BE49-F238E27FC236}">
                <a16:creationId xmlns:a16="http://schemas.microsoft.com/office/drawing/2014/main" id="{D0CF9208-4884-3F6D-7635-0EDFFE4F2CB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Infographics are a visualization tool to represent the data in a creative and visually appealing way. </a:t>
            </a:r>
          </a:p>
        </p:txBody>
      </p:sp>
    </p:spTree>
    <p:extLst>
      <p:ext uri="{BB962C8B-B14F-4D97-AF65-F5344CB8AC3E}">
        <p14:creationId xmlns:p14="http://schemas.microsoft.com/office/powerpoint/2010/main" val="280718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EC4-AE1E-6FED-DAF5-10135CA91A50}"/>
              </a:ext>
            </a:extLst>
          </p:cNvPr>
          <p:cNvSpPr>
            <a:spLocks noGrp="1"/>
          </p:cNvSpPr>
          <p:nvPr>
            <p:ph type="title"/>
          </p:nvPr>
        </p:nvSpPr>
        <p:spPr/>
        <p:txBody>
          <a:bodyPr/>
          <a:lstStyle/>
          <a:p>
            <a:r>
              <a:rPr lang="en-US" b="1" dirty="0"/>
              <a:t>Infographics</a:t>
            </a:r>
          </a:p>
        </p:txBody>
      </p:sp>
      <p:pic>
        <p:nvPicPr>
          <p:cNvPr id="5" name="Content Placeholder 4">
            <a:extLst>
              <a:ext uri="{FF2B5EF4-FFF2-40B4-BE49-F238E27FC236}">
                <a16:creationId xmlns:a16="http://schemas.microsoft.com/office/drawing/2014/main" id="{99AC2DE0-E51D-D1D2-26CE-D63C04148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6575" y="1338490"/>
            <a:ext cx="6038850" cy="5519510"/>
          </a:xfrm>
        </p:spPr>
      </p:pic>
    </p:spTree>
    <p:extLst>
      <p:ext uri="{BB962C8B-B14F-4D97-AF65-F5344CB8AC3E}">
        <p14:creationId xmlns:p14="http://schemas.microsoft.com/office/powerpoint/2010/main" val="205042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38A3-B898-5430-27C6-80446D7AAEA2}"/>
              </a:ext>
            </a:extLst>
          </p:cNvPr>
          <p:cNvSpPr>
            <a:spLocks noGrp="1"/>
          </p:cNvSpPr>
          <p:nvPr>
            <p:ph type="title"/>
          </p:nvPr>
        </p:nvSpPr>
        <p:spPr/>
        <p:txBody>
          <a:bodyPr/>
          <a:lstStyle/>
          <a:p>
            <a:r>
              <a:rPr lang="en-US" b="1" dirty="0"/>
              <a:t>Data visualization tools</a:t>
            </a:r>
          </a:p>
        </p:txBody>
      </p:sp>
      <p:pic>
        <p:nvPicPr>
          <p:cNvPr id="6" name="Picture 5">
            <a:extLst>
              <a:ext uri="{FF2B5EF4-FFF2-40B4-BE49-F238E27FC236}">
                <a16:creationId xmlns:a16="http://schemas.microsoft.com/office/drawing/2014/main" id="{8A38BD92-9175-53C2-7711-2449DB509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077" y="2981275"/>
            <a:ext cx="1466850" cy="1363712"/>
          </a:xfrm>
          <a:prstGeom prst="rect">
            <a:avLst/>
          </a:prstGeom>
        </p:spPr>
      </p:pic>
      <p:pic>
        <p:nvPicPr>
          <p:cNvPr id="8" name="Picture 7">
            <a:extLst>
              <a:ext uri="{FF2B5EF4-FFF2-40B4-BE49-F238E27FC236}">
                <a16:creationId xmlns:a16="http://schemas.microsoft.com/office/drawing/2014/main" id="{051F6E7D-FA59-EE8A-92D9-8A8143FBA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1" y="2895592"/>
            <a:ext cx="1466851" cy="1535077"/>
          </a:xfrm>
          <a:prstGeom prst="rect">
            <a:avLst/>
          </a:prstGeom>
        </p:spPr>
      </p:pic>
      <p:pic>
        <p:nvPicPr>
          <p:cNvPr id="10" name="Picture 9">
            <a:extLst>
              <a:ext uri="{FF2B5EF4-FFF2-40B4-BE49-F238E27FC236}">
                <a16:creationId xmlns:a16="http://schemas.microsoft.com/office/drawing/2014/main" id="{F93217EF-EE2D-4605-C5B9-9EB7907AA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326" y="2949444"/>
            <a:ext cx="4067474" cy="1427372"/>
          </a:xfrm>
          <a:prstGeom prst="rect">
            <a:avLst/>
          </a:prstGeom>
        </p:spPr>
      </p:pic>
    </p:spTree>
    <p:extLst>
      <p:ext uri="{BB962C8B-B14F-4D97-AF65-F5344CB8AC3E}">
        <p14:creationId xmlns:p14="http://schemas.microsoft.com/office/powerpoint/2010/main" val="3106173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6C81-B710-405E-B1FF-B0EB82159E38}"/>
              </a:ext>
            </a:extLst>
          </p:cNvPr>
          <p:cNvSpPr>
            <a:spLocks noGrp="1"/>
          </p:cNvSpPr>
          <p:nvPr>
            <p:ph type="title"/>
          </p:nvPr>
        </p:nvSpPr>
        <p:spPr/>
        <p:txBody>
          <a:bodyPr/>
          <a:lstStyle/>
          <a:p>
            <a:r>
              <a:rPr lang="en-US" b="1" dirty="0"/>
              <a:t>Microsoft excel</a:t>
            </a:r>
          </a:p>
        </p:txBody>
      </p:sp>
      <p:sp>
        <p:nvSpPr>
          <p:cNvPr id="3" name="Content Placeholder 2">
            <a:extLst>
              <a:ext uri="{FF2B5EF4-FFF2-40B4-BE49-F238E27FC236}">
                <a16:creationId xmlns:a16="http://schemas.microsoft.com/office/drawing/2014/main" id="{DE8E9779-C4D7-A8A7-DE71-DE209774ECDD}"/>
              </a:ext>
            </a:extLst>
          </p:cNvPr>
          <p:cNvSpPr>
            <a:spLocks noGrp="1"/>
          </p:cNvSpPr>
          <p:nvPr>
            <p:ph idx="1"/>
          </p:nvPr>
        </p:nvSpPr>
        <p:spPr>
          <a:xfrm>
            <a:off x="838200" y="1825625"/>
            <a:ext cx="3867150" cy="3717925"/>
          </a:xfrm>
        </p:spPr>
        <p:txBody>
          <a:bodyPr/>
          <a:lstStyle/>
          <a:p>
            <a:pPr marL="0" indent="0">
              <a:buNone/>
            </a:pPr>
            <a:endParaRPr lang="en-US" dirty="0"/>
          </a:p>
          <a:p>
            <a:pPr marL="0" indent="0">
              <a:buNone/>
            </a:pPr>
            <a:endParaRPr lang="en-US" dirty="0"/>
          </a:p>
          <a:p>
            <a:pPr marL="0" indent="0">
              <a:buNone/>
            </a:pPr>
            <a:r>
              <a:rPr lang="en-US" dirty="0"/>
              <a:t>Microsoft excel provides an easy way to visualize data through the insert chart function. </a:t>
            </a:r>
          </a:p>
        </p:txBody>
      </p:sp>
      <p:pic>
        <p:nvPicPr>
          <p:cNvPr id="5" name="Picture 4">
            <a:extLst>
              <a:ext uri="{FF2B5EF4-FFF2-40B4-BE49-F238E27FC236}">
                <a16:creationId xmlns:a16="http://schemas.microsoft.com/office/drawing/2014/main" id="{A58A9717-F5D2-2331-2E0B-7A516C65D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310" y="1481931"/>
            <a:ext cx="5800490" cy="5167312"/>
          </a:xfrm>
          <a:prstGeom prst="rect">
            <a:avLst/>
          </a:prstGeom>
        </p:spPr>
      </p:pic>
    </p:spTree>
    <p:extLst>
      <p:ext uri="{BB962C8B-B14F-4D97-AF65-F5344CB8AC3E}">
        <p14:creationId xmlns:p14="http://schemas.microsoft.com/office/powerpoint/2010/main" val="1653750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6C81-B710-405E-B1FF-B0EB82159E38}"/>
              </a:ext>
            </a:extLst>
          </p:cNvPr>
          <p:cNvSpPr>
            <a:spLocks noGrp="1"/>
          </p:cNvSpPr>
          <p:nvPr>
            <p:ph type="title"/>
          </p:nvPr>
        </p:nvSpPr>
        <p:spPr/>
        <p:txBody>
          <a:bodyPr/>
          <a:lstStyle/>
          <a:p>
            <a:r>
              <a:rPr lang="en-US" b="1" dirty="0"/>
              <a:t>IBM SPSS</a:t>
            </a:r>
          </a:p>
        </p:txBody>
      </p:sp>
      <p:sp>
        <p:nvSpPr>
          <p:cNvPr id="3" name="Content Placeholder 2">
            <a:extLst>
              <a:ext uri="{FF2B5EF4-FFF2-40B4-BE49-F238E27FC236}">
                <a16:creationId xmlns:a16="http://schemas.microsoft.com/office/drawing/2014/main" id="{DE8E9779-C4D7-A8A7-DE71-DE209774ECDD}"/>
              </a:ext>
            </a:extLst>
          </p:cNvPr>
          <p:cNvSpPr>
            <a:spLocks noGrp="1"/>
          </p:cNvSpPr>
          <p:nvPr>
            <p:ph idx="1"/>
          </p:nvPr>
        </p:nvSpPr>
        <p:spPr>
          <a:xfrm>
            <a:off x="838200" y="1825625"/>
            <a:ext cx="3886200" cy="4351338"/>
          </a:xfrm>
        </p:spPr>
        <p:txBody>
          <a:bodyPr/>
          <a:lstStyle/>
          <a:p>
            <a:pPr marL="0" indent="0">
              <a:buNone/>
            </a:pPr>
            <a:endParaRPr lang="en-US" dirty="0"/>
          </a:p>
          <a:p>
            <a:pPr marL="0" indent="0">
              <a:buNone/>
            </a:pPr>
            <a:endParaRPr lang="en-US" dirty="0"/>
          </a:p>
          <a:p>
            <a:pPr marL="0" indent="0">
              <a:buNone/>
            </a:pPr>
            <a:r>
              <a:rPr lang="en-US" dirty="0"/>
              <a:t>The software package IBM SPSS has a chart builder function. </a:t>
            </a:r>
          </a:p>
        </p:txBody>
      </p:sp>
      <p:pic>
        <p:nvPicPr>
          <p:cNvPr id="5" name="Picture 4">
            <a:extLst>
              <a:ext uri="{FF2B5EF4-FFF2-40B4-BE49-F238E27FC236}">
                <a16:creationId xmlns:a16="http://schemas.microsoft.com/office/drawing/2014/main" id="{3D545651-A951-B593-C00F-718AC4181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563" y="1369319"/>
            <a:ext cx="7424738" cy="4807644"/>
          </a:xfrm>
          <a:prstGeom prst="rect">
            <a:avLst/>
          </a:prstGeom>
        </p:spPr>
      </p:pic>
    </p:spTree>
    <p:extLst>
      <p:ext uri="{BB962C8B-B14F-4D97-AF65-F5344CB8AC3E}">
        <p14:creationId xmlns:p14="http://schemas.microsoft.com/office/powerpoint/2010/main" val="2527040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6C81-B710-405E-B1FF-B0EB82159E38}"/>
              </a:ext>
            </a:extLst>
          </p:cNvPr>
          <p:cNvSpPr>
            <a:spLocks noGrp="1"/>
          </p:cNvSpPr>
          <p:nvPr>
            <p:ph type="title"/>
          </p:nvPr>
        </p:nvSpPr>
        <p:spPr/>
        <p:txBody>
          <a:bodyPr/>
          <a:lstStyle/>
          <a:p>
            <a:r>
              <a:rPr lang="en-US" b="1" dirty="0"/>
              <a:t>RStudio</a:t>
            </a:r>
          </a:p>
        </p:txBody>
      </p:sp>
      <p:sp>
        <p:nvSpPr>
          <p:cNvPr id="3" name="Content Placeholder 2">
            <a:extLst>
              <a:ext uri="{FF2B5EF4-FFF2-40B4-BE49-F238E27FC236}">
                <a16:creationId xmlns:a16="http://schemas.microsoft.com/office/drawing/2014/main" id="{DE8E9779-C4D7-A8A7-DE71-DE209774ECDD}"/>
              </a:ext>
            </a:extLst>
          </p:cNvPr>
          <p:cNvSpPr>
            <a:spLocks noGrp="1"/>
          </p:cNvSpPr>
          <p:nvPr>
            <p:ph idx="1"/>
          </p:nvPr>
        </p:nvSpPr>
        <p:spPr>
          <a:xfrm>
            <a:off x="838200" y="1825625"/>
            <a:ext cx="10306050" cy="1127125"/>
          </a:xfrm>
        </p:spPr>
        <p:txBody>
          <a:bodyPr/>
          <a:lstStyle/>
          <a:p>
            <a:pPr marL="0" indent="0">
              <a:buNone/>
            </a:pPr>
            <a:r>
              <a:rPr lang="en-US" dirty="0"/>
              <a:t>Along with the ggplot2 package, RStudio offers creative, visually appealing, and flexible data visualization.</a:t>
            </a:r>
          </a:p>
        </p:txBody>
      </p:sp>
      <p:pic>
        <p:nvPicPr>
          <p:cNvPr id="7" name="Picture 6">
            <a:extLst>
              <a:ext uri="{FF2B5EF4-FFF2-40B4-BE49-F238E27FC236}">
                <a16:creationId xmlns:a16="http://schemas.microsoft.com/office/drawing/2014/main" id="{E83B1813-059D-5A78-25DA-6821C6A40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68" y="3530255"/>
            <a:ext cx="5095732" cy="1788212"/>
          </a:xfrm>
          <a:prstGeom prst="rect">
            <a:avLst/>
          </a:prstGeom>
        </p:spPr>
      </p:pic>
      <p:pic>
        <p:nvPicPr>
          <p:cNvPr id="9" name="Picture 8">
            <a:extLst>
              <a:ext uri="{FF2B5EF4-FFF2-40B4-BE49-F238E27FC236}">
                <a16:creationId xmlns:a16="http://schemas.microsoft.com/office/drawing/2014/main" id="{D836FC44-ED7C-518E-85D0-E1BCE22DE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854" y="3269562"/>
            <a:ext cx="1993896" cy="2309597"/>
          </a:xfrm>
          <a:prstGeom prst="rect">
            <a:avLst/>
          </a:prstGeom>
        </p:spPr>
      </p:pic>
    </p:spTree>
    <p:extLst>
      <p:ext uri="{BB962C8B-B14F-4D97-AF65-F5344CB8AC3E}">
        <p14:creationId xmlns:p14="http://schemas.microsoft.com/office/powerpoint/2010/main" val="613108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EAA2-8C5A-2C5F-72F0-03F85BD8AEE7}"/>
              </a:ext>
            </a:extLst>
          </p:cNvPr>
          <p:cNvSpPr>
            <a:spLocks noGrp="1"/>
          </p:cNvSpPr>
          <p:nvPr>
            <p:ph type="title"/>
          </p:nvPr>
        </p:nvSpPr>
        <p:spPr/>
        <p:txBody>
          <a:bodyPr/>
          <a:lstStyle/>
          <a:p>
            <a:r>
              <a:rPr lang="en-US" b="1" dirty="0"/>
              <a:t>Line charts</a:t>
            </a:r>
          </a:p>
        </p:txBody>
      </p:sp>
      <p:pic>
        <p:nvPicPr>
          <p:cNvPr id="5" name="Content Placeholder 4">
            <a:extLst>
              <a:ext uri="{FF2B5EF4-FFF2-40B4-BE49-F238E27FC236}">
                <a16:creationId xmlns:a16="http://schemas.microsoft.com/office/drawing/2014/main" id="{5EE8CFF0-8ADF-ABC4-42DC-409D24457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990600"/>
            <a:ext cx="5029200" cy="5867400"/>
          </a:xfrm>
        </p:spPr>
      </p:pic>
    </p:spTree>
    <p:extLst>
      <p:ext uri="{BB962C8B-B14F-4D97-AF65-F5344CB8AC3E}">
        <p14:creationId xmlns:p14="http://schemas.microsoft.com/office/powerpoint/2010/main" val="385577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4332-4403-6EC0-B9A1-D8330820FEF6}"/>
              </a:ext>
            </a:extLst>
          </p:cNvPr>
          <p:cNvSpPr>
            <a:spLocks noGrp="1"/>
          </p:cNvSpPr>
          <p:nvPr>
            <p:ph type="title"/>
          </p:nvPr>
        </p:nvSpPr>
        <p:spPr/>
        <p:txBody>
          <a:bodyPr/>
          <a:lstStyle/>
          <a:p>
            <a:r>
              <a:rPr lang="en-US" b="1" dirty="0"/>
              <a:t>Bar charts</a:t>
            </a:r>
          </a:p>
        </p:txBody>
      </p:sp>
      <p:pic>
        <p:nvPicPr>
          <p:cNvPr id="5" name="Content Placeholder 4">
            <a:extLst>
              <a:ext uri="{FF2B5EF4-FFF2-40B4-BE49-F238E27FC236}">
                <a16:creationId xmlns:a16="http://schemas.microsoft.com/office/drawing/2014/main" id="{C60C90FF-02B3-5931-38EE-32EC1A3EDC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409" y="1825625"/>
            <a:ext cx="5383181" cy="4351338"/>
          </a:xfrm>
        </p:spPr>
      </p:pic>
    </p:spTree>
    <p:extLst>
      <p:ext uri="{BB962C8B-B14F-4D97-AF65-F5344CB8AC3E}">
        <p14:creationId xmlns:p14="http://schemas.microsoft.com/office/powerpoint/2010/main" val="3431482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9105-4C87-B2A9-2C0F-003CA49376FD}"/>
              </a:ext>
            </a:extLst>
          </p:cNvPr>
          <p:cNvSpPr>
            <a:spLocks noGrp="1"/>
          </p:cNvSpPr>
          <p:nvPr>
            <p:ph type="title"/>
          </p:nvPr>
        </p:nvSpPr>
        <p:spPr/>
        <p:txBody>
          <a:bodyPr/>
          <a:lstStyle/>
          <a:p>
            <a:r>
              <a:rPr lang="en-US" b="1" dirty="0"/>
              <a:t>Box plots</a:t>
            </a:r>
          </a:p>
        </p:txBody>
      </p:sp>
      <p:pic>
        <p:nvPicPr>
          <p:cNvPr id="5" name="Content Placeholder 4">
            <a:extLst>
              <a:ext uri="{FF2B5EF4-FFF2-40B4-BE49-F238E27FC236}">
                <a16:creationId xmlns:a16="http://schemas.microsoft.com/office/drawing/2014/main" id="{E4552EA6-6D39-1C4B-C1AE-F533D77391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7846" y="910432"/>
            <a:ext cx="4956307" cy="5947568"/>
          </a:xfrm>
        </p:spPr>
      </p:pic>
    </p:spTree>
    <p:extLst>
      <p:ext uri="{BB962C8B-B14F-4D97-AF65-F5344CB8AC3E}">
        <p14:creationId xmlns:p14="http://schemas.microsoft.com/office/powerpoint/2010/main" val="1886177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1052-73B7-5328-4F12-1909B96142EE}"/>
              </a:ext>
            </a:extLst>
          </p:cNvPr>
          <p:cNvSpPr>
            <a:spLocks noGrp="1"/>
          </p:cNvSpPr>
          <p:nvPr>
            <p:ph type="title"/>
          </p:nvPr>
        </p:nvSpPr>
        <p:spPr/>
        <p:txBody>
          <a:bodyPr/>
          <a:lstStyle/>
          <a:p>
            <a:r>
              <a:rPr lang="en-US" b="1" dirty="0"/>
              <a:t>Scatter plots</a:t>
            </a:r>
          </a:p>
        </p:txBody>
      </p:sp>
      <p:pic>
        <p:nvPicPr>
          <p:cNvPr id="5" name="Content Placeholder 4">
            <a:extLst>
              <a:ext uri="{FF2B5EF4-FFF2-40B4-BE49-F238E27FC236}">
                <a16:creationId xmlns:a16="http://schemas.microsoft.com/office/drawing/2014/main" id="{E5871EDB-0EC3-4EC9-6F42-0D5299AEB1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882" y="1740240"/>
            <a:ext cx="6970236" cy="4978740"/>
          </a:xfrm>
        </p:spPr>
      </p:pic>
    </p:spTree>
    <p:extLst>
      <p:ext uri="{BB962C8B-B14F-4D97-AF65-F5344CB8AC3E}">
        <p14:creationId xmlns:p14="http://schemas.microsoft.com/office/powerpoint/2010/main" val="381295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D40-B31A-B4B3-1AF8-6CEE1ABF0796}"/>
              </a:ext>
            </a:extLst>
          </p:cNvPr>
          <p:cNvSpPr>
            <a:spLocks noGrp="1"/>
          </p:cNvSpPr>
          <p:nvPr>
            <p:ph type="title"/>
          </p:nvPr>
        </p:nvSpPr>
        <p:spPr/>
        <p:txBody>
          <a:bodyPr/>
          <a:lstStyle/>
          <a:p>
            <a:r>
              <a:rPr lang="en-US" b="1" dirty="0"/>
              <a:t>The concept of data visualization</a:t>
            </a:r>
          </a:p>
        </p:txBody>
      </p:sp>
      <p:sp>
        <p:nvSpPr>
          <p:cNvPr id="3" name="Content Placeholder 2">
            <a:extLst>
              <a:ext uri="{FF2B5EF4-FFF2-40B4-BE49-F238E27FC236}">
                <a16:creationId xmlns:a16="http://schemas.microsoft.com/office/drawing/2014/main" id="{AC746A05-FD5E-7C5A-CCBA-47078B8BF90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Data visualization is a process that involves converting raw data into graphical representations that highlight key trends and patterns in the results. </a:t>
            </a:r>
          </a:p>
        </p:txBody>
      </p:sp>
    </p:spTree>
    <p:extLst>
      <p:ext uri="{BB962C8B-B14F-4D97-AF65-F5344CB8AC3E}">
        <p14:creationId xmlns:p14="http://schemas.microsoft.com/office/powerpoint/2010/main" val="576843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B9CD22E-CBB1-5769-D7B9-360713BA8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05" y="5930126"/>
            <a:ext cx="407483" cy="407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D1506F-F7F9-2B3D-FB5E-A2AB4116873B}"/>
              </a:ext>
            </a:extLst>
          </p:cNvPr>
          <p:cNvSpPr txBox="1"/>
          <p:nvPr/>
        </p:nvSpPr>
        <p:spPr>
          <a:xfrm>
            <a:off x="3423920" y="2413337"/>
            <a:ext cx="5344160" cy="1015663"/>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THANK YOU! </a:t>
            </a:r>
          </a:p>
        </p:txBody>
      </p:sp>
      <p:pic>
        <p:nvPicPr>
          <p:cNvPr id="6" name="Picture 5">
            <a:extLst>
              <a:ext uri="{FF2B5EF4-FFF2-40B4-BE49-F238E27FC236}">
                <a16:creationId xmlns:a16="http://schemas.microsoft.com/office/drawing/2014/main" id="{0217C5DC-83C3-94F5-EDC9-6BB209459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20" y="5334822"/>
            <a:ext cx="407483" cy="407483"/>
          </a:xfrm>
          <a:prstGeom prst="rect">
            <a:avLst/>
          </a:prstGeom>
        </p:spPr>
      </p:pic>
      <p:sp>
        <p:nvSpPr>
          <p:cNvPr id="7" name="TextBox 6">
            <a:extLst>
              <a:ext uri="{FF2B5EF4-FFF2-40B4-BE49-F238E27FC236}">
                <a16:creationId xmlns:a16="http://schemas.microsoft.com/office/drawing/2014/main" id="{831FF0F8-7AB1-4CEA-B43F-33661613F70C}"/>
              </a:ext>
            </a:extLst>
          </p:cNvPr>
          <p:cNvSpPr txBox="1"/>
          <p:nvPr/>
        </p:nvSpPr>
        <p:spPr>
          <a:xfrm>
            <a:off x="1367344" y="5308482"/>
            <a:ext cx="5040451" cy="477054"/>
          </a:xfrm>
          <a:prstGeom prst="rect">
            <a:avLst/>
          </a:prstGeom>
          <a:noFill/>
        </p:spPr>
        <p:txBody>
          <a:bodyPr wrap="square" rtlCol="0">
            <a:spAutoFit/>
          </a:bodyPr>
          <a:lstStyle/>
          <a:p>
            <a:r>
              <a:rPr lang="en-US" sz="2500" dirty="0"/>
              <a:t>@MoustafaAmrate</a:t>
            </a:r>
          </a:p>
        </p:txBody>
      </p:sp>
      <p:sp>
        <p:nvSpPr>
          <p:cNvPr id="8" name="TextBox 7">
            <a:extLst>
              <a:ext uri="{FF2B5EF4-FFF2-40B4-BE49-F238E27FC236}">
                <a16:creationId xmlns:a16="http://schemas.microsoft.com/office/drawing/2014/main" id="{C0AC041E-E9FB-C37E-6B4F-945E111A74E4}"/>
              </a:ext>
            </a:extLst>
          </p:cNvPr>
          <p:cNvSpPr txBox="1"/>
          <p:nvPr/>
        </p:nvSpPr>
        <p:spPr>
          <a:xfrm>
            <a:off x="1402904" y="5860555"/>
            <a:ext cx="2937685" cy="477054"/>
          </a:xfrm>
          <a:prstGeom prst="rect">
            <a:avLst/>
          </a:prstGeom>
          <a:noFill/>
        </p:spPr>
        <p:txBody>
          <a:bodyPr wrap="square" rtlCol="0">
            <a:spAutoFit/>
          </a:bodyPr>
          <a:lstStyle/>
          <a:p>
            <a:r>
              <a:rPr lang="en-US" sz="2500" dirty="0"/>
              <a:t>Moustafa-Amrate</a:t>
            </a:r>
          </a:p>
        </p:txBody>
      </p:sp>
      <p:sp>
        <p:nvSpPr>
          <p:cNvPr id="9" name="TextBox 8">
            <a:extLst>
              <a:ext uri="{FF2B5EF4-FFF2-40B4-BE49-F238E27FC236}">
                <a16:creationId xmlns:a16="http://schemas.microsoft.com/office/drawing/2014/main" id="{F9AE3232-B448-F3FA-765D-7CE0085A9E8C}"/>
              </a:ext>
            </a:extLst>
          </p:cNvPr>
          <p:cNvSpPr txBox="1"/>
          <p:nvPr/>
        </p:nvSpPr>
        <p:spPr>
          <a:xfrm>
            <a:off x="1402904" y="4756410"/>
            <a:ext cx="4534258" cy="477054"/>
          </a:xfrm>
          <a:prstGeom prst="rect">
            <a:avLst/>
          </a:prstGeom>
          <a:noFill/>
        </p:spPr>
        <p:txBody>
          <a:bodyPr wrap="square" rtlCol="0">
            <a:spAutoFit/>
          </a:bodyPr>
          <a:lstStyle/>
          <a:p>
            <a:r>
              <a:rPr lang="en-US" sz="2500" dirty="0"/>
              <a:t>moustafa.amrate@univ-biskra.dz</a:t>
            </a:r>
          </a:p>
        </p:txBody>
      </p:sp>
      <p:pic>
        <p:nvPicPr>
          <p:cNvPr id="1032" name="Picture 8" descr="Gmail Logo (2022) - Free Download PNG, SVG, AI">
            <a:extLst>
              <a:ext uri="{FF2B5EF4-FFF2-40B4-BE49-F238E27FC236}">
                <a16:creationId xmlns:a16="http://schemas.microsoft.com/office/drawing/2014/main" id="{CFEF8AB8-5AB4-0A09-084E-111E1266C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05" y="4842874"/>
            <a:ext cx="407483" cy="30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0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D40-B31A-B4B3-1AF8-6CEE1ABF0796}"/>
              </a:ext>
            </a:extLst>
          </p:cNvPr>
          <p:cNvSpPr>
            <a:spLocks noGrp="1"/>
          </p:cNvSpPr>
          <p:nvPr>
            <p:ph type="title"/>
          </p:nvPr>
        </p:nvSpPr>
        <p:spPr/>
        <p:txBody>
          <a:bodyPr/>
          <a:lstStyle/>
          <a:p>
            <a:r>
              <a:rPr lang="en-US" b="1" dirty="0"/>
              <a:t>The concept of data visualization</a:t>
            </a:r>
          </a:p>
        </p:txBody>
      </p:sp>
      <p:sp>
        <p:nvSpPr>
          <p:cNvPr id="3" name="Content Placeholder 2">
            <a:extLst>
              <a:ext uri="{FF2B5EF4-FFF2-40B4-BE49-F238E27FC236}">
                <a16:creationId xmlns:a16="http://schemas.microsoft.com/office/drawing/2014/main" id="{AC746A05-FD5E-7C5A-CCBA-47078B8BF90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The process of data visualization is as important in reporting data as descriptive and advanced statistics (Larson-Hall &amp; </a:t>
            </a:r>
            <a:r>
              <a:rPr lang="en-US" dirty="0" err="1"/>
              <a:t>Plonsky</a:t>
            </a:r>
            <a:r>
              <a:rPr lang="en-US" dirty="0"/>
              <a:t>, 2015). </a:t>
            </a:r>
          </a:p>
        </p:txBody>
      </p:sp>
    </p:spTree>
    <p:extLst>
      <p:ext uri="{BB962C8B-B14F-4D97-AF65-F5344CB8AC3E}">
        <p14:creationId xmlns:p14="http://schemas.microsoft.com/office/powerpoint/2010/main" val="149751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8A89-9BF0-1788-9342-9C00A0E15F4C}"/>
              </a:ext>
            </a:extLst>
          </p:cNvPr>
          <p:cNvSpPr>
            <a:spLocks noGrp="1"/>
          </p:cNvSpPr>
          <p:nvPr>
            <p:ph type="title"/>
          </p:nvPr>
        </p:nvSpPr>
        <p:spPr/>
        <p:txBody>
          <a:bodyPr/>
          <a:lstStyle/>
          <a:p>
            <a:r>
              <a:rPr lang="en-US" b="1" dirty="0"/>
              <a:t>Forms of data visualization</a:t>
            </a:r>
          </a:p>
        </p:txBody>
      </p:sp>
      <p:sp>
        <p:nvSpPr>
          <p:cNvPr id="3" name="Content Placeholder 2">
            <a:extLst>
              <a:ext uri="{FF2B5EF4-FFF2-40B4-BE49-F238E27FC236}">
                <a16:creationId xmlns:a16="http://schemas.microsoft.com/office/drawing/2014/main" id="{4801436C-FD31-DB77-E0D7-F8035EC5BAE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Quantitative data can be visualized through </a:t>
            </a:r>
            <a:r>
              <a:rPr lang="en-US" b="1" dirty="0"/>
              <a:t>tables</a:t>
            </a:r>
            <a:r>
              <a:rPr lang="en-US" dirty="0"/>
              <a:t>, </a:t>
            </a:r>
            <a:r>
              <a:rPr lang="en-US" b="1" dirty="0"/>
              <a:t>charts</a:t>
            </a:r>
            <a:r>
              <a:rPr lang="en-US" dirty="0"/>
              <a:t>, </a:t>
            </a:r>
            <a:r>
              <a:rPr lang="en-US" b="1" dirty="0"/>
              <a:t>graphs</a:t>
            </a:r>
            <a:r>
              <a:rPr lang="en-US" dirty="0"/>
              <a:t>, </a:t>
            </a:r>
            <a:r>
              <a:rPr lang="en-US" b="1" dirty="0"/>
              <a:t>infographics</a:t>
            </a:r>
            <a:r>
              <a:rPr lang="en-US" dirty="0"/>
              <a:t> or </a:t>
            </a:r>
            <a:r>
              <a:rPr lang="en-US" b="1" dirty="0"/>
              <a:t>geospatial</a:t>
            </a:r>
            <a:r>
              <a:rPr lang="en-US" dirty="0"/>
              <a:t> figures. </a:t>
            </a:r>
          </a:p>
        </p:txBody>
      </p:sp>
    </p:spTree>
    <p:extLst>
      <p:ext uri="{BB962C8B-B14F-4D97-AF65-F5344CB8AC3E}">
        <p14:creationId xmlns:p14="http://schemas.microsoft.com/office/powerpoint/2010/main" val="138584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9F00-3CC5-DC32-6F8C-984A95E8B0CE}"/>
              </a:ext>
            </a:extLst>
          </p:cNvPr>
          <p:cNvSpPr>
            <a:spLocks noGrp="1"/>
          </p:cNvSpPr>
          <p:nvPr>
            <p:ph type="title"/>
          </p:nvPr>
        </p:nvSpPr>
        <p:spPr/>
        <p:txBody>
          <a:bodyPr/>
          <a:lstStyle/>
          <a:p>
            <a:r>
              <a:rPr lang="en-US" b="1" dirty="0"/>
              <a:t>APA guidelines for data visualization</a:t>
            </a:r>
          </a:p>
        </p:txBody>
      </p:sp>
      <p:sp>
        <p:nvSpPr>
          <p:cNvPr id="3" name="Content Placeholder 2">
            <a:extLst>
              <a:ext uri="{FF2B5EF4-FFF2-40B4-BE49-F238E27FC236}">
                <a16:creationId xmlns:a16="http://schemas.microsoft.com/office/drawing/2014/main" id="{6B10B5DB-57BA-3BD4-063D-CA6FAE9D9A2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In Applied Linguistics, data visualization follows the APA formatting style. </a:t>
            </a:r>
          </a:p>
        </p:txBody>
      </p:sp>
    </p:spTree>
    <p:extLst>
      <p:ext uri="{BB962C8B-B14F-4D97-AF65-F5344CB8AC3E}">
        <p14:creationId xmlns:p14="http://schemas.microsoft.com/office/powerpoint/2010/main" val="44833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9F00-3CC5-DC32-6F8C-984A95E8B0CE}"/>
              </a:ext>
            </a:extLst>
          </p:cNvPr>
          <p:cNvSpPr>
            <a:spLocks noGrp="1"/>
          </p:cNvSpPr>
          <p:nvPr>
            <p:ph type="title"/>
          </p:nvPr>
        </p:nvSpPr>
        <p:spPr/>
        <p:txBody>
          <a:bodyPr/>
          <a:lstStyle/>
          <a:p>
            <a:r>
              <a:rPr lang="en-US" b="1" dirty="0"/>
              <a:t>APA guidelines for data visualization</a:t>
            </a:r>
          </a:p>
        </p:txBody>
      </p:sp>
      <p:pic>
        <p:nvPicPr>
          <p:cNvPr id="5" name="Content Placeholder 4">
            <a:extLst>
              <a:ext uri="{FF2B5EF4-FFF2-40B4-BE49-F238E27FC236}">
                <a16:creationId xmlns:a16="http://schemas.microsoft.com/office/drawing/2014/main" id="{461072B6-0A96-4340-F071-8E2EF7CE84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919" y="1487220"/>
            <a:ext cx="11232161" cy="5370780"/>
          </a:xfrm>
        </p:spPr>
      </p:pic>
    </p:spTree>
    <p:extLst>
      <p:ext uri="{BB962C8B-B14F-4D97-AF65-F5344CB8AC3E}">
        <p14:creationId xmlns:p14="http://schemas.microsoft.com/office/powerpoint/2010/main" val="715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9F00-3CC5-DC32-6F8C-984A95E8B0CE}"/>
              </a:ext>
            </a:extLst>
          </p:cNvPr>
          <p:cNvSpPr>
            <a:spLocks noGrp="1"/>
          </p:cNvSpPr>
          <p:nvPr>
            <p:ph type="title"/>
          </p:nvPr>
        </p:nvSpPr>
        <p:spPr/>
        <p:txBody>
          <a:bodyPr/>
          <a:lstStyle/>
          <a:p>
            <a:r>
              <a:rPr lang="en-US" b="1" dirty="0"/>
              <a:t>APA guidelines for data visualization</a:t>
            </a:r>
          </a:p>
        </p:txBody>
      </p:sp>
      <p:pic>
        <p:nvPicPr>
          <p:cNvPr id="5" name="Content Placeholder 4">
            <a:extLst>
              <a:ext uri="{FF2B5EF4-FFF2-40B4-BE49-F238E27FC236}">
                <a16:creationId xmlns:a16="http://schemas.microsoft.com/office/drawing/2014/main" id="{81D470E9-BE10-CD62-0E7B-035AC12B5E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900" y="1478451"/>
            <a:ext cx="8534400" cy="5379549"/>
          </a:xfrm>
        </p:spPr>
      </p:pic>
    </p:spTree>
    <p:extLst>
      <p:ext uri="{BB962C8B-B14F-4D97-AF65-F5344CB8AC3E}">
        <p14:creationId xmlns:p14="http://schemas.microsoft.com/office/powerpoint/2010/main" val="263081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581</Words>
  <Application>Microsoft Office PowerPoint</Application>
  <PresentationFormat>Widescreen</PresentationFormat>
  <Paragraphs>100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Impact</vt:lpstr>
      <vt:lpstr>Office Theme</vt:lpstr>
      <vt:lpstr>Lecture 10: Reporting results and data visualization</vt:lpstr>
      <vt:lpstr>Outline</vt:lpstr>
      <vt:lpstr>PowerPoint Presentation</vt:lpstr>
      <vt:lpstr>The concept of data visualization</vt:lpstr>
      <vt:lpstr>The concept of data visualization</vt:lpstr>
      <vt:lpstr>Forms of data visualization</vt:lpstr>
      <vt:lpstr>APA guidelines for data visualization</vt:lpstr>
      <vt:lpstr>APA guidelines for data visualization</vt:lpstr>
      <vt:lpstr>APA guidelines for data visualization</vt:lpstr>
      <vt:lpstr>Charts</vt:lpstr>
      <vt:lpstr>Graphs</vt:lpstr>
      <vt:lpstr>Line charts</vt:lpstr>
      <vt:lpstr>Line charts</vt:lpstr>
      <vt:lpstr>Pie charts</vt:lpstr>
      <vt:lpstr>Pie charts</vt:lpstr>
      <vt:lpstr>Bar charts</vt:lpstr>
      <vt:lpstr>Bar charts</vt:lpstr>
      <vt:lpstr>Bar charts</vt:lpstr>
      <vt:lpstr>Bar charts</vt:lpstr>
      <vt:lpstr>Histograms</vt:lpstr>
      <vt:lpstr>Histograms</vt:lpstr>
      <vt:lpstr>Histograms</vt:lpstr>
      <vt:lpstr>Boxplots</vt:lpstr>
      <vt:lpstr>Boxplots</vt:lpstr>
      <vt:lpstr>Boxplots</vt:lpstr>
      <vt:lpstr>Scatter plots</vt:lpstr>
      <vt:lpstr>Scatter plots</vt:lpstr>
      <vt:lpstr>Geospatial graphs</vt:lpstr>
      <vt:lpstr>Geospatial graphs</vt:lpstr>
      <vt:lpstr>Infographics</vt:lpstr>
      <vt:lpstr>Infographics</vt:lpstr>
      <vt:lpstr>Data visualization tools</vt:lpstr>
      <vt:lpstr>Microsoft excel</vt:lpstr>
      <vt:lpstr>IBM SPSS</vt:lpstr>
      <vt:lpstr>RStudio</vt:lpstr>
      <vt:lpstr>Line charts</vt:lpstr>
      <vt:lpstr>Bar charts</vt:lpstr>
      <vt:lpstr>Box plots</vt:lpstr>
      <vt:lpstr>Scatter plots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Reporting results and data visualization</dc:title>
  <dc:creator>Moustafa Amrate</dc:creator>
  <cp:lastModifiedBy>Moustafa Amrate</cp:lastModifiedBy>
  <cp:revision>23</cp:revision>
  <dcterms:created xsi:type="dcterms:W3CDTF">2022-12-13T11:33:03Z</dcterms:created>
  <dcterms:modified xsi:type="dcterms:W3CDTF">2022-12-15T08:30:18Z</dcterms:modified>
</cp:coreProperties>
</file>