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2" r:id="rId1"/>
  </p:sldMasterIdLst>
  <p:notesMasterIdLst>
    <p:notesMasterId r:id="rId14"/>
  </p:notesMasterIdLst>
  <p:sldIdLst>
    <p:sldId id="362" r:id="rId2"/>
    <p:sldId id="295" r:id="rId3"/>
    <p:sldId id="330" r:id="rId4"/>
    <p:sldId id="329" r:id="rId5"/>
    <p:sldId id="331" r:id="rId6"/>
    <p:sldId id="317" r:id="rId7"/>
    <p:sldId id="300" r:id="rId8"/>
    <p:sldId id="333" r:id="rId9"/>
    <p:sldId id="359" r:id="rId10"/>
    <p:sldId id="334" r:id="rId11"/>
    <p:sldId id="301" r:id="rId12"/>
    <p:sldId id="361" r:id="rId13"/>
  </p:sldIdLst>
  <p:sldSz cx="9144000" cy="6858000" type="screen4x3"/>
  <p:notesSz cx="6858000" cy="9144000"/>
  <p:defaultTextStyle>
    <a:defPPr>
      <a:defRPr lang="ja-JP"/>
    </a:defPPr>
    <a:lvl1pPr algn="l" rtl="0" fontAlgn="base">
      <a:spcBef>
        <a:spcPct val="0"/>
      </a:spcBef>
      <a:spcAft>
        <a:spcPct val="0"/>
      </a:spcAft>
      <a:defRPr kumimoji="1" kern="1200">
        <a:solidFill>
          <a:schemeClr val="tx1"/>
        </a:solidFill>
        <a:latin typeface="Tahoma" pitchFamily="34"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Tahoma" pitchFamily="34"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Tahoma" pitchFamily="34"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Tahoma" pitchFamily="34"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Tahoma" pitchFamily="34" charset="0"/>
        <a:ea typeface="ＭＳ Ｐゴシック" pitchFamily="50" charset="-128"/>
        <a:cs typeface="+mn-cs"/>
      </a:defRPr>
    </a:lvl5pPr>
    <a:lvl6pPr marL="2286000" algn="l" defTabSz="914400" rtl="0" eaLnBrk="1" latinLnBrk="0" hangingPunct="1">
      <a:defRPr kumimoji="1" kern="1200">
        <a:solidFill>
          <a:schemeClr val="tx1"/>
        </a:solidFill>
        <a:latin typeface="Tahoma" pitchFamily="34" charset="0"/>
        <a:ea typeface="ＭＳ Ｐゴシック" pitchFamily="50" charset="-128"/>
        <a:cs typeface="+mn-cs"/>
      </a:defRPr>
    </a:lvl6pPr>
    <a:lvl7pPr marL="2743200" algn="l" defTabSz="914400" rtl="0" eaLnBrk="1" latinLnBrk="0" hangingPunct="1">
      <a:defRPr kumimoji="1" kern="1200">
        <a:solidFill>
          <a:schemeClr val="tx1"/>
        </a:solidFill>
        <a:latin typeface="Tahoma" pitchFamily="34" charset="0"/>
        <a:ea typeface="ＭＳ Ｐゴシック" pitchFamily="50" charset="-128"/>
        <a:cs typeface="+mn-cs"/>
      </a:defRPr>
    </a:lvl7pPr>
    <a:lvl8pPr marL="3200400" algn="l" defTabSz="914400" rtl="0" eaLnBrk="1" latinLnBrk="0" hangingPunct="1">
      <a:defRPr kumimoji="1" kern="1200">
        <a:solidFill>
          <a:schemeClr val="tx1"/>
        </a:solidFill>
        <a:latin typeface="Tahoma" pitchFamily="34" charset="0"/>
        <a:ea typeface="ＭＳ Ｐゴシック" pitchFamily="50" charset="-128"/>
        <a:cs typeface="+mn-cs"/>
      </a:defRPr>
    </a:lvl8pPr>
    <a:lvl9pPr marL="3657600" algn="l" defTabSz="914400" rtl="0" eaLnBrk="1" latinLnBrk="0" hangingPunct="1">
      <a:defRPr kumimoji="1" kern="1200">
        <a:solidFill>
          <a:schemeClr val="tx1"/>
        </a:solidFill>
        <a:latin typeface="Tahoma" pitchFamily="34" charset="0"/>
        <a:ea typeface="ＭＳ Ｐゴシック"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33CCCC"/>
    <a:srgbClr val="008000"/>
    <a:srgbClr val="CCFFCC"/>
    <a:srgbClr val="003300"/>
    <a:srgbClr val="006600"/>
    <a:srgbClr val="FFCC99"/>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vertBarState="maximized" horzBarState="maximized">
    <p:restoredLeft sz="65422" autoAdjust="0"/>
    <p:restoredTop sz="94664" autoAdjust="0"/>
  </p:normalViewPr>
  <p:slideViewPr>
    <p:cSldViewPr>
      <p:cViewPr varScale="1">
        <p:scale>
          <a:sx n="74" d="100"/>
          <a:sy n="74" d="100"/>
        </p:scale>
        <p:origin x="171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20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5778" name="Rectangle 2"/>
          <p:cNvSpPr>
            <a:spLocks noGrp="1" noChangeArrowheads="1"/>
          </p:cNvSpPr>
          <p:nvPr>
            <p:ph type="hdr" sz="quarter"/>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endParaRPr lang="en-US"/>
          </a:p>
        </p:txBody>
      </p:sp>
      <p:sp>
        <p:nvSpPr>
          <p:cNvPr id="75779" name="Rectangle 3"/>
          <p:cNvSpPr>
            <a:spLocks noGrp="1" noChangeArrowheads="1"/>
          </p:cNvSpPr>
          <p:nvPr>
            <p:ph type="dt" idx="1"/>
          </p:nvPr>
        </p:nvSpPr>
        <p:spPr bwMode="auto">
          <a:xfrm>
            <a:off x="1588"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endParaRPr lang="en-US"/>
          </a:p>
        </p:txBody>
      </p:sp>
      <p:sp>
        <p:nvSpPr>
          <p:cNvPr id="7578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7578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5782" name="Rectangle 6"/>
          <p:cNvSpPr>
            <a:spLocks noGrp="1" noChangeArrowheads="1"/>
          </p:cNvSpPr>
          <p:nvPr>
            <p:ph type="ftr" sz="quarter" idx="4"/>
          </p:nvPr>
        </p:nvSpPr>
        <p:spPr bwMode="auto">
          <a:xfrm>
            <a:off x="388620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endParaRPr lang="en-US"/>
          </a:p>
        </p:txBody>
      </p:sp>
      <p:sp>
        <p:nvSpPr>
          <p:cNvPr id="75783" name="Rectangle 7"/>
          <p:cNvSpPr>
            <a:spLocks noGrp="1" noChangeArrowheads="1"/>
          </p:cNvSpPr>
          <p:nvPr>
            <p:ph type="sldNum" sz="quarter" idx="5"/>
          </p:nvPr>
        </p:nvSpPr>
        <p:spPr bwMode="auto">
          <a:xfrm>
            <a:off x="1588"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fld id="{4890F7B6-079E-4682-8F35-EDF30E2B2A3B}" type="slidenum">
              <a:rPr lang="ar-SA"/>
              <a:pPr/>
              <a:t>‹N°›</a:t>
            </a:fld>
            <a:endParaRPr lang="en-US"/>
          </a:p>
        </p:txBody>
      </p:sp>
    </p:spTree>
    <p:extLst>
      <p:ext uri="{BB962C8B-B14F-4D97-AF65-F5344CB8AC3E}">
        <p14:creationId xmlns:p14="http://schemas.microsoft.com/office/powerpoint/2010/main" val="216445669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fontAlgn="base">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fontAlgn="base">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fontAlgn="base">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fontAlgn="base">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FC9F675-5B37-4937-8E53-D0340024D2CF}" type="slidenum">
              <a:rPr lang="ar-SA"/>
              <a:pPr/>
              <a:t>2</a:t>
            </a:fld>
            <a:endParaRPr lang="en-US"/>
          </a:p>
        </p:txBody>
      </p:sp>
      <p:sp>
        <p:nvSpPr>
          <p:cNvPr id="80898" name="Rectangle 2"/>
          <p:cNvSpPr>
            <a:spLocks noGrp="1" noRot="1" noChangeAspect="1" noChangeArrowheads="1" noTextEdit="1"/>
          </p:cNvSpPr>
          <p:nvPr>
            <p:ph type="sldImg"/>
          </p:nvPr>
        </p:nvSpPr>
        <p:spPr>
          <a:ln/>
        </p:spPr>
      </p:sp>
      <p:sp>
        <p:nvSpPr>
          <p:cNvPr id="80899" name="Rectangle 3"/>
          <p:cNvSpPr>
            <a:spLocks noGrp="1" noChangeArrowheads="1"/>
          </p:cNvSpPr>
          <p:nvPr>
            <p:ph type="body" idx="1"/>
          </p:nvPr>
        </p:nvSpPr>
        <p:spPr>
          <a:xfrm>
            <a:off x="914400" y="4343400"/>
            <a:ext cx="5029200" cy="4114800"/>
          </a:xfrm>
        </p:spPr>
        <p:txBody>
          <a:bodyPr/>
          <a:lstStyle/>
          <a:p>
            <a:endParaRPr lang="en-US"/>
          </a:p>
        </p:txBody>
      </p:sp>
    </p:spTree>
    <p:extLst>
      <p:ext uri="{BB962C8B-B14F-4D97-AF65-F5344CB8AC3E}">
        <p14:creationId xmlns:p14="http://schemas.microsoft.com/office/powerpoint/2010/main" val="25988022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C21AF91-604E-412E-8F10-B4997F20CC3B}" type="slidenum">
              <a:rPr lang="ar-SA"/>
              <a:pPr/>
              <a:t>7</a:t>
            </a:fld>
            <a:endParaRPr lang="en-US"/>
          </a:p>
        </p:txBody>
      </p:sp>
      <p:sp>
        <p:nvSpPr>
          <p:cNvPr id="91138" name="Rectangle 2"/>
          <p:cNvSpPr>
            <a:spLocks noGrp="1" noRot="1" noChangeAspect="1" noChangeArrowheads="1" noTextEdit="1"/>
          </p:cNvSpPr>
          <p:nvPr>
            <p:ph type="sldImg"/>
          </p:nvPr>
        </p:nvSpPr>
        <p:spPr>
          <a:ln/>
        </p:spPr>
      </p:sp>
      <p:sp>
        <p:nvSpPr>
          <p:cNvPr id="91139" name="Rectangle 3"/>
          <p:cNvSpPr>
            <a:spLocks noGrp="1" noChangeArrowheads="1"/>
          </p:cNvSpPr>
          <p:nvPr>
            <p:ph type="body" idx="1"/>
          </p:nvPr>
        </p:nvSpPr>
        <p:spPr>
          <a:xfrm>
            <a:off x="914400" y="4343400"/>
            <a:ext cx="5029200" cy="4114800"/>
          </a:xfrm>
        </p:spPr>
        <p:txBody>
          <a:bodyPr/>
          <a:lstStyle/>
          <a:p>
            <a:endParaRPr lang="en-US"/>
          </a:p>
        </p:txBody>
      </p:sp>
    </p:spTree>
    <p:extLst>
      <p:ext uri="{BB962C8B-B14F-4D97-AF65-F5344CB8AC3E}">
        <p14:creationId xmlns:p14="http://schemas.microsoft.com/office/powerpoint/2010/main" val="3916489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p:cNvSpPr>
            <a:spLocks noGrp="1" noChangeArrowheads="1"/>
          </p:cNvSpPr>
          <p:nvPr>
            <p:ph type="sldNum" sz="quarter" idx="5"/>
          </p:nvPr>
        </p:nvSpPr>
        <p:spPr>
          <a:ln/>
        </p:spPr>
        <p:txBody>
          <a:bodyPr/>
          <a:lstStyle/>
          <a:p>
            <a:fld id="{E92684BB-4010-45CE-8A2D-6FB17D1BA67F}" type="slidenum">
              <a:rPr lang="ar-SA"/>
              <a:pPr/>
              <a:t>9</a:t>
            </a:fld>
            <a:endParaRPr lang="en-US"/>
          </a:p>
        </p:txBody>
      </p:sp>
      <p:sp>
        <p:nvSpPr>
          <p:cNvPr id="183298" name="Rectangle 2"/>
          <p:cNvSpPr>
            <a:spLocks noChangeArrowheads="1"/>
          </p:cNvSpPr>
          <p:nvPr/>
        </p:nvSpPr>
        <p:spPr bwMode="auto">
          <a:xfrm>
            <a:off x="3886200" y="0"/>
            <a:ext cx="2971800" cy="457200"/>
          </a:xfrm>
          <a:prstGeom prst="rect">
            <a:avLst/>
          </a:prstGeom>
          <a:noFill/>
          <a:ln w="9525">
            <a:noFill/>
            <a:miter lim="800000"/>
            <a:headEnd/>
            <a:tailEnd/>
          </a:ln>
          <a:effectLst/>
        </p:spPr>
        <p:txBody>
          <a:bodyPr wrap="none" anchor="ctr"/>
          <a:lstStyle/>
          <a:p>
            <a:endParaRPr lang="fr-FR"/>
          </a:p>
        </p:txBody>
      </p:sp>
      <p:sp>
        <p:nvSpPr>
          <p:cNvPr id="183299" name="Rectangle 3"/>
          <p:cNvSpPr>
            <a:spLocks noChangeArrowheads="1"/>
          </p:cNvSpPr>
          <p:nvPr/>
        </p:nvSpPr>
        <p:spPr bwMode="auto">
          <a:xfrm>
            <a:off x="3886200" y="8686800"/>
            <a:ext cx="2971800" cy="457200"/>
          </a:xfrm>
          <a:prstGeom prst="rect">
            <a:avLst/>
          </a:prstGeom>
          <a:noFill/>
          <a:ln w="9525">
            <a:noFill/>
            <a:miter lim="800000"/>
            <a:headEnd/>
            <a:tailEnd/>
          </a:ln>
          <a:effectLst/>
        </p:spPr>
        <p:txBody>
          <a:bodyPr lIns="90488" tIns="44450" rIns="90488" bIns="44450" anchor="b"/>
          <a:lstStyle/>
          <a:p>
            <a:pPr algn="r" eaLnBrk="0" hangingPunct="0"/>
            <a:r>
              <a:rPr kumimoji="0" lang="en-US" sz="1200">
                <a:latin typeface="Times New Roman" pitchFamily="18" charset="0"/>
              </a:rPr>
              <a:t>35</a:t>
            </a:r>
          </a:p>
        </p:txBody>
      </p:sp>
      <p:sp>
        <p:nvSpPr>
          <p:cNvPr id="183300" name="Rectangle 4"/>
          <p:cNvSpPr>
            <a:spLocks noChangeArrowheads="1"/>
          </p:cNvSpPr>
          <p:nvPr/>
        </p:nvSpPr>
        <p:spPr bwMode="auto">
          <a:xfrm>
            <a:off x="0" y="8686800"/>
            <a:ext cx="2971800" cy="457200"/>
          </a:xfrm>
          <a:prstGeom prst="rect">
            <a:avLst/>
          </a:prstGeom>
          <a:noFill/>
          <a:ln w="9525">
            <a:noFill/>
            <a:miter lim="800000"/>
            <a:headEnd/>
            <a:tailEnd/>
          </a:ln>
          <a:effectLst/>
        </p:spPr>
        <p:txBody>
          <a:bodyPr wrap="none" anchor="ctr"/>
          <a:lstStyle/>
          <a:p>
            <a:endParaRPr lang="fr-FR"/>
          </a:p>
        </p:txBody>
      </p:sp>
      <p:sp>
        <p:nvSpPr>
          <p:cNvPr id="183301" name="Rectangle 5"/>
          <p:cNvSpPr>
            <a:spLocks noChangeArrowheads="1"/>
          </p:cNvSpPr>
          <p:nvPr/>
        </p:nvSpPr>
        <p:spPr bwMode="auto">
          <a:xfrm>
            <a:off x="0" y="0"/>
            <a:ext cx="2971800" cy="457200"/>
          </a:xfrm>
          <a:prstGeom prst="rect">
            <a:avLst/>
          </a:prstGeom>
          <a:noFill/>
          <a:ln w="9525">
            <a:noFill/>
            <a:miter lim="800000"/>
            <a:headEnd/>
            <a:tailEnd/>
          </a:ln>
          <a:effectLst/>
        </p:spPr>
        <p:txBody>
          <a:bodyPr wrap="none" anchor="ctr"/>
          <a:lstStyle/>
          <a:p>
            <a:endParaRPr lang="fr-FR"/>
          </a:p>
        </p:txBody>
      </p:sp>
      <p:sp>
        <p:nvSpPr>
          <p:cNvPr id="183302" name="Rectangle 6"/>
          <p:cNvSpPr>
            <a:spLocks noGrp="1" noRot="1" noChangeAspect="1" noChangeArrowheads="1" noTextEdit="1"/>
          </p:cNvSpPr>
          <p:nvPr>
            <p:ph type="sldImg"/>
          </p:nvPr>
        </p:nvSpPr>
        <p:spPr>
          <a:xfrm>
            <a:off x="1152525" y="692150"/>
            <a:ext cx="4554538" cy="3416300"/>
          </a:xfrm>
          <a:ln w="12700" cap="flat"/>
        </p:spPr>
      </p:sp>
      <p:sp>
        <p:nvSpPr>
          <p:cNvPr id="183303" name="Rectangle 7"/>
          <p:cNvSpPr>
            <a:spLocks noGrp="1" noChangeArrowheads="1"/>
          </p:cNvSpPr>
          <p:nvPr>
            <p:ph type="body" idx="1"/>
          </p:nvPr>
        </p:nvSpPr>
        <p:spPr>
          <a:xfrm>
            <a:off x="914400" y="4343400"/>
            <a:ext cx="5029200" cy="4114800"/>
          </a:xfrm>
          <a:ln/>
        </p:spPr>
        <p:txBody>
          <a:bodyPr lIns="90488" tIns="44450" rIns="90488" bIns="44450"/>
          <a:lstStyle/>
          <a:p>
            <a:endParaRPr lang="en-US"/>
          </a:p>
        </p:txBody>
      </p:sp>
    </p:spTree>
    <p:extLst>
      <p:ext uri="{BB962C8B-B14F-4D97-AF65-F5344CB8AC3E}">
        <p14:creationId xmlns:p14="http://schemas.microsoft.com/office/powerpoint/2010/main" val="5331134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004865D-9872-499F-B5E2-387C828B104A}" type="slidenum">
              <a:rPr lang="ar-SA"/>
              <a:pPr/>
              <a:t>11</a:t>
            </a:fld>
            <a:endParaRPr lang="en-US"/>
          </a:p>
        </p:txBody>
      </p:sp>
      <p:sp>
        <p:nvSpPr>
          <p:cNvPr id="93186" name="Rectangle 2"/>
          <p:cNvSpPr>
            <a:spLocks noGrp="1" noRot="1" noChangeAspect="1" noChangeArrowheads="1" noTextEdit="1"/>
          </p:cNvSpPr>
          <p:nvPr>
            <p:ph type="sldImg"/>
          </p:nvPr>
        </p:nvSpPr>
        <p:spPr>
          <a:ln/>
        </p:spPr>
      </p:sp>
      <p:sp>
        <p:nvSpPr>
          <p:cNvPr id="93187" name="Rectangle 3"/>
          <p:cNvSpPr>
            <a:spLocks noGrp="1" noChangeArrowheads="1"/>
          </p:cNvSpPr>
          <p:nvPr>
            <p:ph type="body" idx="1"/>
          </p:nvPr>
        </p:nvSpPr>
        <p:spPr>
          <a:xfrm>
            <a:off x="914400" y="4343400"/>
            <a:ext cx="5029200" cy="4114800"/>
          </a:xfrm>
        </p:spPr>
        <p:txBody>
          <a:bodyPr/>
          <a:lstStyle/>
          <a:p>
            <a:endParaRPr lang="en-US"/>
          </a:p>
        </p:txBody>
      </p:sp>
    </p:spTree>
    <p:extLst>
      <p:ext uri="{BB962C8B-B14F-4D97-AF65-F5344CB8AC3E}">
        <p14:creationId xmlns:p14="http://schemas.microsoft.com/office/powerpoint/2010/main" val="11792531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fr-FR" smtClean="0"/>
              <a:t>Modifiez le style du titre</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endParaRPr lang="en-US" altLang="ja-JP"/>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AF32F6C-DC07-4ABA-B1AE-15261B288763}" type="slidenum">
              <a:rPr lang="ar-SA" altLang="ja-JP" smtClean="0"/>
              <a:pPr/>
              <a:t>‹N°›</a:t>
            </a:fld>
            <a:endParaRPr lang="en-US" altLang="ja-JP"/>
          </a:p>
        </p:txBody>
      </p:sp>
    </p:spTree>
    <p:extLst>
      <p:ext uri="{BB962C8B-B14F-4D97-AF65-F5344CB8AC3E}">
        <p14:creationId xmlns:p14="http://schemas.microsoft.com/office/powerpoint/2010/main" val="15656692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endParaRPr lang="en-US" altLang="ja-JP"/>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920675F-2081-455F-9841-DE9682440950}" type="slidenum">
              <a:rPr lang="ar-SA" altLang="ja-JP" smtClean="0"/>
              <a:pPr/>
              <a:t>‹N°›</a:t>
            </a:fld>
            <a:endParaRPr lang="en-US" altLang="ja-JP"/>
          </a:p>
        </p:txBody>
      </p:sp>
    </p:spTree>
    <p:extLst>
      <p:ext uri="{BB962C8B-B14F-4D97-AF65-F5344CB8AC3E}">
        <p14:creationId xmlns:p14="http://schemas.microsoft.com/office/powerpoint/2010/main" val="40019160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fr-FR" smtClean="0"/>
              <a:t>Modifiez le style du titre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endParaRPr lang="en-US" altLang="ja-JP"/>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920675F-2081-455F-9841-DE9682440950}" type="slidenum">
              <a:rPr lang="ar-SA" altLang="ja-JP" smtClean="0"/>
              <a:pPr/>
              <a:t>‹N°›</a:t>
            </a:fld>
            <a:endParaRPr lang="en-US" altLang="ja-JP"/>
          </a:p>
        </p:txBody>
      </p:sp>
    </p:spTree>
    <p:extLst>
      <p:ext uri="{BB962C8B-B14F-4D97-AF65-F5344CB8AC3E}">
        <p14:creationId xmlns:p14="http://schemas.microsoft.com/office/powerpoint/2010/main" val="13938335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fr-FR" smtClean="0"/>
              <a:t>Modifiez le style du titre</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fr-FR" smtClean="0"/>
              <a:t>Modifiez les styles du texte du masque</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endParaRPr lang="en-US" altLang="ja-JP"/>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920675F-2081-455F-9841-DE9682440950}" type="slidenum">
              <a:rPr lang="ar-SA" altLang="ja-JP" smtClean="0"/>
              <a:pPr/>
              <a:t>‹N°›</a:t>
            </a:fld>
            <a:endParaRPr lang="en-US" altLang="ja-JP"/>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38961468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endParaRPr lang="en-US" altLang="ja-JP"/>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920675F-2081-455F-9841-DE9682440950}" type="slidenum">
              <a:rPr lang="ar-SA" altLang="ja-JP" smtClean="0"/>
              <a:pPr/>
              <a:t>‹N°›</a:t>
            </a:fld>
            <a:endParaRPr lang="en-US" altLang="ja-JP"/>
          </a:p>
        </p:txBody>
      </p:sp>
    </p:spTree>
    <p:extLst>
      <p:ext uri="{BB962C8B-B14F-4D97-AF65-F5344CB8AC3E}">
        <p14:creationId xmlns:p14="http://schemas.microsoft.com/office/powerpoint/2010/main" val="27164117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smtClean="0"/>
              <a:t>Modifiez le style du titre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endParaRPr lang="en-US" altLang="ja-JP"/>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920675F-2081-455F-9841-DE9682440950}" type="slidenum">
              <a:rPr lang="ar-SA" altLang="ja-JP" smtClean="0"/>
              <a:pPr/>
              <a:t>‹N°›</a:t>
            </a:fld>
            <a:endParaRPr lang="en-US" altLang="ja-JP"/>
          </a:p>
        </p:txBody>
      </p:sp>
    </p:spTree>
    <p:extLst>
      <p:ext uri="{BB962C8B-B14F-4D97-AF65-F5344CB8AC3E}">
        <p14:creationId xmlns:p14="http://schemas.microsoft.com/office/powerpoint/2010/main" val="10042635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smtClean="0"/>
              <a:t>Modifiez le style du titre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endParaRPr lang="en-US" altLang="ja-JP"/>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920675F-2081-455F-9841-DE9682440950}" type="slidenum">
              <a:rPr lang="ar-SA" altLang="ja-JP" smtClean="0"/>
              <a:pPr/>
              <a:t>‹N°›</a:t>
            </a:fld>
            <a:endParaRPr lang="en-US" altLang="ja-JP"/>
          </a:p>
        </p:txBody>
      </p:sp>
    </p:spTree>
    <p:extLst>
      <p:ext uri="{BB962C8B-B14F-4D97-AF65-F5344CB8AC3E}">
        <p14:creationId xmlns:p14="http://schemas.microsoft.com/office/powerpoint/2010/main" val="7215761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nchorCtr="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endParaRPr lang="en-US" altLang="ja-JP"/>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62EBA0E-91F4-44D3-B2AA-8BEB3CAA8634}" type="slidenum">
              <a:rPr lang="ar-SA" altLang="ja-JP" smtClean="0"/>
              <a:pPr/>
              <a:t>‹N°›</a:t>
            </a:fld>
            <a:endParaRPr lang="en-US" altLang="ja-JP"/>
          </a:p>
        </p:txBody>
      </p:sp>
    </p:spTree>
    <p:extLst>
      <p:ext uri="{BB962C8B-B14F-4D97-AF65-F5344CB8AC3E}">
        <p14:creationId xmlns:p14="http://schemas.microsoft.com/office/powerpoint/2010/main" val="20068398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fr-FR" smtClean="0"/>
              <a:t>Modifiez le style du titre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endParaRPr lang="en-US" altLang="ja-JP"/>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770B67A-76AC-45C8-8853-95ADB96BAD90}" type="slidenum">
              <a:rPr lang="ar-SA" altLang="ja-JP" smtClean="0"/>
              <a:pPr/>
              <a:t>‹N°›</a:t>
            </a:fld>
            <a:endParaRPr lang="en-US" altLang="ja-JP"/>
          </a:p>
        </p:txBody>
      </p:sp>
    </p:spTree>
    <p:extLst>
      <p:ext uri="{BB962C8B-B14F-4D97-AF65-F5344CB8AC3E}">
        <p14:creationId xmlns:p14="http://schemas.microsoft.com/office/powerpoint/2010/main" val="42411011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3"/>
          <p:cNvSpPr>
            <a:spLocks noGrp="1"/>
          </p:cNvSpPr>
          <p:nvPr>
            <p:ph type="dt" sz="half" idx="10"/>
          </p:nvPr>
        </p:nvSpPr>
        <p:spPr/>
        <p:txBody>
          <a:bodyPr/>
          <a:lstStyle/>
          <a:p>
            <a:endParaRPr lang="en-US" altLang="ja-JP"/>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B278EBF-B6A2-42AA-BBB6-CC1B53692A12}" type="slidenum">
              <a:rPr lang="ar-SA" altLang="ja-JP" smtClean="0"/>
              <a:pPr/>
              <a:t>‹N°›</a:t>
            </a:fld>
            <a:endParaRPr lang="en-US" altLang="ja-JP"/>
          </a:p>
        </p:txBody>
      </p:sp>
    </p:spTree>
    <p:extLst>
      <p:ext uri="{BB962C8B-B14F-4D97-AF65-F5344CB8AC3E}">
        <p14:creationId xmlns:p14="http://schemas.microsoft.com/office/powerpoint/2010/main" val="30210601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endParaRPr lang="en-US" altLang="ja-JP"/>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8279806-429B-42B0-AFE2-5DA008303372}" type="slidenum">
              <a:rPr lang="ar-SA" altLang="ja-JP" smtClean="0"/>
              <a:pPr/>
              <a:t>‹N°›</a:t>
            </a:fld>
            <a:endParaRPr lang="en-US" altLang="ja-JP"/>
          </a:p>
        </p:txBody>
      </p:sp>
    </p:spTree>
    <p:extLst>
      <p:ext uri="{BB962C8B-B14F-4D97-AF65-F5344CB8AC3E}">
        <p14:creationId xmlns:p14="http://schemas.microsoft.com/office/powerpoint/2010/main" val="30232522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endParaRPr lang="en-US" altLang="ja-JP"/>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F3343ED-6766-4B21-8061-EB202FDBACA0}" type="slidenum">
              <a:rPr lang="ar-SA" altLang="ja-JP" smtClean="0"/>
              <a:pPr/>
              <a:t>‹N°›</a:t>
            </a:fld>
            <a:endParaRPr lang="en-US" altLang="ja-JP"/>
          </a:p>
        </p:txBody>
      </p:sp>
    </p:spTree>
    <p:extLst>
      <p:ext uri="{BB962C8B-B14F-4D97-AF65-F5344CB8AC3E}">
        <p14:creationId xmlns:p14="http://schemas.microsoft.com/office/powerpoint/2010/main" val="20641571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endParaRPr lang="en-US" altLang="ja-JP"/>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14C5A33-A9C1-43D9-BA1E-3C972900659D}" type="slidenum">
              <a:rPr lang="ar-SA" altLang="ja-JP" smtClean="0"/>
              <a:pPr/>
              <a:t>‹N°›</a:t>
            </a:fld>
            <a:endParaRPr lang="en-US" altLang="ja-JP"/>
          </a:p>
        </p:txBody>
      </p:sp>
    </p:spTree>
    <p:extLst>
      <p:ext uri="{BB962C8B-B14F-4D97-AF65-F5344CB8AC3E}">
        <p14:creationId xmlns:p14="http://schemas.microsoft.com/office/powerpoint/2010/main" val="2378535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7" name="Date Placeholder 2"/>
          <p:cNvSpPr>
            <a:spLocks noGrp="1"/>
          </p:cNvSpPr>
          <p:nvPr>
            <p:ph type="dt" sz="half" idx="10"/>
          </p:nvPr>
        </p:nvSpPr>
        <p:spPr/>
        <p:txBody>
          <a:bodyPr/>
          <a:lstStyle/>
          <a:p>
            <a:endParaRPr lang="en-US" altLang="ja-JP"/>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FFEE8089-8B7D-43CE-8733-AA4B9D750461}" type="slidenum">
              <a:rPr lang="ar-SA" altLang="ja-JP" smtClean="0"/>
              <a:pPr/>
              <a:t>‹N°›</a:t>
            </a:fld>
            <a:endParaRPr lang="en-US" altLang="ja-JP"/>
          </a:p>
        </p:txBody>
      </p:sp>
    </p:spTree>
    <p:extLst>
      <p:ext uri="{BB962C8B-B14F-4D97-AF65-F5344CB8AC3E}">
        <p14:creationId xmlns:p14="http://schemas.microsoft.com/office/powerpoint/2010/main" val="20541631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endParaRPr lang="en-US" altLang="ja-JP"/>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63C7051B-4221-4000-90C8-8892228A0BF4}" type="slidenum">
              <a:rPr lang="ar-SA" altLang="ja-JP" smtClean="0"/>
              <a:pPr/>
              <a:t>‹N°›</a:t>
            </a:fld>
            <a:endParaRPr lang="en-US" altLang="ja-JP"/>
          </a:p>
        </p:txBody>
      </p:sp>
    </p:spTree>
    <p:extLst>
      <p:ext uri="{BB962C8B-B14F-4D97-AF65-F5344CB8AC3E}">
        <p14:creationId xmlns:p14="http://schemas.microsoft.com/office/powerpoint/2010/main" val="21576773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fr-FR" smtClean="0"/>
              <a:t>Modifiez le style du titre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7" name="Date Placeholder 4"/>
          <p:cNvSpPr>
            <a:spLocks noGrp="1"/>
          </p:cNvSpPr>
          <p:nvPr>
            <p:ph type="dt" sz="half" idx="10"/>
          </p:nvPr>
        </p:nvSpPr>
        <p:spPr/>
        <p:txBody>
          <a:bodyPr/>
          <a:lstStyle/>
          <a:p>
            <a:endParaRPr lang="en-US" altLang="ja-JP"/>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CD4A8942-F45D-432F-8DE2-D328B8660067}" type="slidenum">
              <a:rPr lang="ar-SA" altLang="ja-JP" smtClean="0"/>
              <a:pPr/>
              <a:t>‹N°›</a:t>
            </a:fld>
            <a:endParaRPr lang="en-US" altLang="ja-JP"/>
          </a:p>
        </p:txBody>
      </p:sp>
    </p:spTree>
    <p:extLst>
      <p:ext uri="{BB962C8B-B14F-4D97-AF65-F5344CB8AC3E}">
        <p14:creationId xmlns:p14="http://schemas.microsoft.com/office/powerpoint/2010/main" val="32688082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endParaRPr lang="en-US" altLang="ja-JP"/>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8CE3BD7-4A5B-482D-8807-19246834B713}" type="slidenum">
              <a:rPr lang="ar-SA" altLang="ja-JP" smtClean="0"/>
              <a:pPr/>
              <a:t>‹N°›</a:t>
            </a:fld>
            <a:endParaRPr lang="en-US" altLang="ja-JP"/>
          </a:p>
        </p:txBody>
      </p:sp>
    </p:spTree>
    <p:extLst>
      <p:ext uri="{BB962C8B-B14F-4D97-AF65-F5344CB8AC3E}">
        <p14:creationId xmlns:p14="http://schemas.microsoft.com/office/powerpoint/2010/main" val="39797943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fr-FR" smtClean="0"/>
              <a:t>Modifiez le style du titre</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endParaRPr lang="en-US" altLang="ja-JP"/>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A920675F-2081-455F-9841-DE9682440950}" type="slidenum">
              <a:rPr lang="ar-SA" altLang="ja-JP" smtClean="0"/>
              <a:pPr/>
              <a:t>‹N°›</a:t>
            </a:fld>
            <a:endParaRPr lang="en-US" altLang="ja-JP"/>
          </a:p>
        </p:txBody>
      </p:sp>
    </p:spTree>
    <p:extLst>
      <p:ext uri="{BB962C8B-B14F-4D97-AF65-F5344CB8AC3E}">
        <p14:creationId xmlns:p14="http://schemas.microsoft.com/office/powerpoint/2010/main" val="991030116"/>
      </p:ext>
    </p:extLst>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 id="2147483675" r:id="rId13"/>
    <p:sldLayoutId id="2147483676" r:id="rId14"/>
    <p:sldLayoutId id="2147483677" r:id="rId15"/>
    <p:sldLayoutId id="2147483678" r:id="rId16"/>
    <p:sldLayoutId id="2147483679" r:id="rId17"/>
  </p:sldLayoutIdLst>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361950" y="2204864"/>
            <a:ext cx="8424863" cy="1149524"/>
          </a:xfrm>
          <a:solidFill>
            <a:srgbClr val="FF0000"/>
          </a:solidFill>
          <a:ln w="28575">
            <a:solidFill>
              <a:schemeClr val="tx1"/>
            </a:solidFill>
          </a:ln>
        </p:spPr>
        <p:txBody>
          <a:bodyPr/>
          <a:lstStyle/>
          <a:p>
            <a:pPr algn="ctr"/>
            <a:r>
              <a:rPr lang="ar-DZ" sz="5400" dirty="0" smtClean="0">
                <a:cs typeface="PT Bold Heading" pitchFamily="2" charset="-78"/>
              </a:rPr>
              <a:t>نظرية التنظيم</a:t>
            </a:r>
            <a:endParaRPr lang="fr-FR" sz="5400" dirty="0">
              <a:cs typeface="PT Bold Heading" pitchFamily="2" charset="-78"/>
            </a:endParaRPr>
          </a:p>
        </p:txBody>
      </p:sp>
      <p:sp>
        <p:nvSpPr>
          <p:cNvPr id="2" name="Sous-titre 1"/>
          <p:cNvSpPr>
            <a:spLocks noGrp="1"/>
          </p:cNvSpPr>
          <p:nvPr>
            <p:ph type="subTitle" idx="1"/>
          </p:nvPr>
        </p:nvSpPr>
        <p:spPr>
          <a:xfrm>
            <a:off x="2386013" y="3715545"/>
            <a:ext cx="6400800" cy="937591"/>
          </a:xfrm>
        </p:spPr>
        <p:txBody>
          <a:bodyPr/>
          <a:lstStyle/>
          <a:p>
            <a:pPr algn="r"/>
            <a:r>
              <a:rPr lang="ar-DZ" dirty="0" smtClean="0"/>
              <a:t>إعداد: غربي وهيبة</a:t>
            </a:r>
            <a:endParaRPr lang="fr-FR" dirty="0"/>
          </a:p>
        </p:txBody>
      </p:sp>
      <p:sp>
        <p:nvSpPr>
          <p:cNvPr id="7" name="Rectangle 15"/>
          <p:cNvSpPr>
            <a:spLocks noGrp="1" noChangeArrowheads="1"/>
          </p:cNvSpPr>
          <p:nvPr>
            <p:ph type="sldNum" sz="quarter" idx="12"/>
          </p:nvPr>
        </p:nvSpPr>
        <p:spPr>
          <a:xfrm>
            <a:off x="7766431" y="295736"/>
            <a:ext cx="628813" cy="767687"/>
          </a:xfrm>
          <a:prstGeom prst="rect">
            <a:avLst/>
          </a:prstGeom>
        </p:spPr>
        <p:txBody>
          <a:bodyPr/>
          <a:lstStyle/>
          <a:p>
            <a:fld id="{C304C125-0A22-4051-A636-C66EA5BAB2AB}" type="slidenum">
              <a:rPr lang="ar-SA"/>
              <a:pPr/>
              <a:t>1</a:t>
            </a:fld>
            <a:endParaRPr lang="en-US"/>
          </a:p>
        </p:txBody>
      </p:sp>
      <p:sp>
        <p:nvSpPr>
          <p:cNvPr id="2052" name="Rectangle 4"/>
          <p:cNvSpPr>
            <a:spLocks noChangeArrowheads="1"/>
          </p:cNvSpPr>
          <p:nvPr/>
        </p:nvSpPr>
        <p:spPr bwMode="auto">
          <a:xfrm>
            <a:off x="1251176" y="4581128"/>
            <a:ext cx="6400800" cy="1198563"/>
          </a:xfrm>
          <a:prstGeom prst="rect">
            <a:avLst/>
          </a:prstGeom>
          <a:noFill/>
          <a:ln w="9525">
            <a:noFill/>
            <a:miter lim="800000"/>
            <a:headEnd/>
            <a:tailEnd/>
          </a:ln>
          <a:effectLst/>
        </p:spPr>
        <p:txBody>
          <a:bodyPr/>
          <a:lstStyle/>
          <a:p>
            <a:pPr>
              <a:spcBef>
                <a:spcPct val="20000"/>
              </a:spcBef>
              <a:buClr>
                <a:schemeClr val="hlink"/>
              </a:buClr>
              <a:buSzPct val="70000"/>
              <a:buFont typeface="Wingdings" pitchFamily="2" charset="2"/>
              <a:buNone/>
            </a:pPr>
            <a:r>
              <a:rPr lang="ar-DZ" sz="3200" b="0" dirty="0" smtClean="0">
                <a:solidFill>
                  <a:schemeClr val="tx1"/>
                </a:solidFill>
                <a:effectLst>
                  <a:outerShdw blurRad="38100" dist="38100" dir="2700000" algn="tl">
                    <a:srgbClr val="000000"/>
                  </a:outerShdw>
                </a:effectLst>
                <a:cs typeface="Arial" charset="0"/>
              </a:rPr>
              <a:t>السنة ثالثة إدارة أعمال</a:t>
            </a:r>
            <a:endParaRPr lang="ar-SA" sz="3200" b="0" dirty="0">
              <a:solidFill>
                <a:schemeClr val="tx1"/>
              </a:solidFill>
              <a:effectLst>
                <a:outerShdw blurRad="38100" dist="38100" dir="2700000" algn="tl">
                  <a:srgbClr val="000000"/>
                </a:outerShdw>
              </a:effectLst>
              <a:cs typeface="Arial" charset="0"/>
            </a:endParaRPr>
          </a:p>
          <a:p>
            <a:pPr>
              <a:spcBef>
                <a:spcPct val="20000"/>
              </a:spcBef>
              <a:buClr>
                <a:schemeClr val="hlink"/>
              </a:buClr>
              <a:buSzPct val="70000"/>
              <a:buFont typeface="Wingdings" pitchFamily="2" charset="2"/>
              <a:buNone/>
            </a:pPr>
            <a:r>
              <a:rPr lang="ar-DZ" sz="3200" b="0" dirty="0" smtClean="0">
                <a:solidFill>
                  <a:schemeClr val="tx1"/>
                </a:solidFill>
                <a:effectLst>
                  <a:outerShdw blurRad="38100" dist="38100" dir="2700000" algn="tl">
                    <a:srgbClr val="000000"/>
                  </a:outerShdw>
                </a:effectLst>
                <a:cs typeface="Arial" charset="0"/>
              </a:rPr>
              <a:t>مقياس: الهياكل وتنظيم المؤسسة</a:t>
            </a:r>
            <a:endParaRPr lang="fr-FR" sz="3200" b="0" dirty="0">
              <a:solidFill>
                <a:schemeClr val="tx1"/>
              </a:solidFill>
              <a:effectLst>
                <a:outerShdw blurRad="38100" dist="38100" dir="2700000" algn="tl">
                  <a:srgbClr val="000000"/>
                </a:outerShdw>
              </a:effectLst>
              <a:cs typeface="Arial" charset="0"/>
            </a:endParaRPr>
          </a:p>
        </p:txBody>
      </p:sp>
      <p:sp>
        <p:nvSpPr>
          <p:cNvPr id="8" name="Rectangle 4"/>
          <p:cNvSpPr>
            <a:spLocks noChangeArrowheads="1"/>
          </p:cNvSpPr>
          <p:nvPr/>
        </p:nvSpPr>
        <p:spPr bwMode="auto">
          <a:xfrm>
            <a:off x="1153236" y="5893593"/>
            <a:ext cx="6400800" cy="1198563"/>
          </a:xfrm>
          <a:prstGeom prst="rect">
            <a:avLst/>
          </a:prstGeom>
          <a:noFill/>
          <a:ln w="9525">
            <a:noFill/>
            <a:miter lim="800000"/>
            <a:headEnd/>
            <a:tailEnd/>
          </a:ln>
          <a:effectLst/>
        </p:spPr>
        <p:txBody>
          <a:bodyPr/>
          <a:lstStyle/>
          <a:p>
            <a:pPr>
              <a:spcBef>
                <a:spcPct val="20000"/>
              </a:spcBef>
              <a:buClr>
                <a:schemeClr val="hlink"/>
              </a:buClr>
              <a:buSzPct val="70000"/>
              <a:buFont typeface="Wingdings" pitchFamily="2" charset="2"/>
              <a:buNone/>
            </a:pPr>
            <a:r>
              <a:rPr lang="ar-DZ" sz="3200" b="0" dirty="0" smtClean="0">
                <a:solidFill>
                  <a:schemeClr val="tx1"/>
                </a:solidFill>
                <a:effectLst>
                  <a:outerShdw blurRad="38100" dist="38100" dir="2700000" algn="tl">
                    <a:srgbClr val="000000"/>
                  </a:outerShdw>
                </a:effectLst>
                <a:cs typeface="Arial" charset="0"/>
              </a:rPr>
              <a:t>الموسم الجامعي 2020-2021</a:t>
            </a:r>
            <a:endParaRPr lang="ar-SA" sz="3200" b="0" dirty="0">
              <a:solidFill>
                <a:schemeClr val="tx1"/>
              </a:solidFill>
              <a:effectLst>
                <a:outerShdw blurRad="38100" dist="38100" dir="2700000" algn="tl">
                  <a:srgbClr val="000000"/>
                </a:outerShdw>
              </a:effectLst>
              <a:cs typeface="Arial" charset="0"/>
            </a:endParaRPr>
          </a:p>
        </p:txBody>
      </p:sp>
    </p:spTree>
    <p:extLst>
      <p:ext uri="{BB962C8B-B14F-4D97-AF65-F5344CB8AC3E}">
        <p14:creationId xmlns:p14="http://schemas.microsoft.com/office/powerpoint/2010/main" val="206702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after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wheel(1)">
                                      <p:cBhvr>
                                        <p:cTn id="7" dur="3000"/>
                                        <p:tgtEl>
                                          <p:spTgt spid="2050"/>
                                        </p:tgtEl>
                                      </p:cBhvr>
                                    </p:animEffect>
                                  </p:childTnLst>
                                </p:cTn>
                              </p:par>
                            </p:childTnLst>
                          </p:cTn>
                        </p:par>
                        <p:par>
                          <p:cTn id="8" fill="hold">
                            <p:stCondLst>
                              <p:cond delay="3000"/>
                            </p:stCondLst>
                            <p:childTnLst>
                              <p:par>
                                <p:cTn id="9" presetID="40" presetClass="entr" presetSubtype="0" fill="hold" grpId="0" nodeType="afterEffect">
                                  <p:stCondLst>
                                    <p:cond delay="0"/>
                                  </p:stCondLst>
                                  <p:iterate type="lt">
                                    <p:tmPct val="10000"/>
                                  </p:iterate>
                                  <p:childTnLst>
                                    <p:set>
                                      <p:cBhvr>
                                        <p:cTn id="10" dur="1" fill="hold">
                                          <p:stCondLst>
                                            <p:cond delay="0"/>
                                          </p:stCondLst>
                                        </p:cTn>
                                        <p:tgtEl>
                                          <p:spTgt spid="2052"/>
                                        </p:tgtEl>
                                        <p:attrNameLst>
                                          <p:attrName>style.visibility</p:attrName>
                                        </p:attrNameLst>
                                      </p:cBhvr>
                                      <p:to>
                                        <p:strVal val="visible"/>
                                      </p:to>
                                    </p:set>
                                    <p:animEffect transition="in" filter="fade">
                                      <p:cBhvr>
                                        <p:cTn id="11" dur="500"/>
                                        <p:tgtEl>
                                          <p:spTgt spid="2052"/>
                                        </p:tgtEl>
                                      </p:cBhvr>
                                    </p:animEffect>
                                    <p:anim calcmode="lin" valueType="num">
                                      <p:cBhvr>
                                        <p:cTn id="12" dur="500" fill="hold"/>
                                        <p:tgtEl>
                                          <p:spTgt spid="2052"/>
                                        </p:tgtEl>
                                        <p:attrNameLst>
                                          <p:attrName>ppt_x</p:attrName>
                                        </p:attrNameLst>
                                      </p:cBhvr>
                                      <p:tavLst>
                                        <p:tav tm="0">
                                          <p:val>
                                            <p:strVal val="#ppt_x-.1"/>
                                          </p:val>
                                        </p:tav>
                                        <p:tav tm="100000">
                                          <p:val>
                                            <p:strVal val="#ppt_x"/>
                                          </p:val>
                                        </p:tav>
                                      </p:tavLst>
                                    </p:anim>
                                    <p:anim calcmode="lin" valueType="num">
                                      <p:cBhvr>
                                        <p:cTn id="13" dur="500" fill="hold"/>
                                        <p:tgtEl>
                                          <p:spTgt spid="2052"/>
                                        </p:tgtEl>
                                        <p:attrNameLst>
                                          <p:attrName>ppt_y</p:attrName>
                                        </p:attrNameLst>
                                      </p:cBhvr>
                                      <p:tavLst>
                                        <p:tav tm="0">
                                          <p:val>
                                            <p:strVal val="#ppt_y"/>
                                          </p:val>
                                        </p:tav>
                                        <p:tav tm="100000">
                                          <p:val>
                                            <p:strVal val="#ppt_y"/>
                                          </p:val>
                                        </p:tav>
                                      </p:tavLst>
                                    </p:anim>
                                  </p:childTnLst>
                                </p:cTn>
                              </p:par>
                            </p:childTnLst>
                          </p:cTn>
                        </p:par>
                        <p:par>
                          <p:cTn id="14" fill="hold">
                            <p:stCondLst>
                              <p:cond delay="5750"/>
                            </p:stCondLst>
                            <p:childTnLst>
                              <p:par>
                                <p:cTn id="15" presetID="40" presetClass="entr" presetSubtype="0" fill="hold" grpId="0" nodeType="afterEffect">
                                  <p:stCondLst>
                                    <p:cond delay="0"/>
                                  </p:stCondLst>
                                  <p:iterate type="lt">
                                    <p:tmPct val="10000"/>
                                  </p:iterate>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anim calcmode="lin" valueType="num">
                                      <p:cBhvr>
                                        <p:cTn id="18" dur="500" fill="hold"/>
                                        <p:tgtEl>
                                          <p:spTgt spid="8"/>
                                        </p:tgtEl>
                                        <p:attrNameLst>
                                          <p:attrName>ppt_x</p:attrName>
                                        </p:attrNameLst>
                                      </p:cBhvr>
                                      <p:tavLst>
                                        <p:tav tm="0">
                                          <p:val>
                                            <p:strVal val="#ppt_x-.1"/>
                                          </p:val>
                                        </p:tav>
                                        <p:tav tm="100000">
                                          <p:val>
                                            <p:strVal val="#ppt_x"/>
                                          </p:val>
                                        </p:tav>
                                      </p:tavLst>
                                    </p:anim>
                                    <p:anim calcmode="lin" valueType="num">
                                      <p:cBhvr>
                                        <p:cTn id="19" dur="5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animBg="1"/>
      <p:bldP spid="2052" grpId="0"/>
      <p:bldP spid="8"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1" name="Text Box 3"/>
          <p:cNvSpPr txBox="1">
            <a:spLocks noChangeArrowheads="1"/>
          </p:cNvSpPr>
          <p:nvPr/>
        </p:nvSpPr>
        <p:spPr bwMode="auto">
          <a:xfrm>
            <a:off x="611188" y="620713"/>
            <a:ext cx="8010525" cy="1370012"/>
          </a:xfrm>
          <a:prstGeom prst="rect">
            <a:avLst/>
          </a:prstGeom>
          <a:noFill/>
          <a:ln w="57150" cmpd="thickThin">
            <a:solidFill>
              <a:schemeClr val="tx1"/>
            </a:solidFill>
            <a:miter lim="800000"/>
            <a:headEnd/>
            <a:tailEnd/>
          </a:ln>
          <a:effectLst/>
        </p:spPr>
        <p:txBody>
          <a:bodyPr>
            <a:spAutoFit/>
          </a:bodyPr>
          <a:lstStyle/>
          <a:p>
            <a:pPr marL="350838" indent="-350838" algn="r" rtl="1">
              <a:buFont typeface="Wingdings" pitchFamily="2" charset="2"/>
              <a:buChar char="v"/>
            </a:pPr>
            <a:r>
              <a:rPr kumimoji="0" lang="ar-JO" sz="2800" b="1">
                <a:solidFill>
                  <a:srgbClr val="33CCFF"/>
                </a:solidFill>
                <a:latin typeface="Times New Roman" pitchFamily="18" charset="0"/>
                <a:cs typeface="Times New Roman" pitchFamily="18" charset="0"/>
              </a:rPr>
              <a:t>يؤكد منظور النظم </a:t>
            </a:r>
            <a:r>
              <a:rPr kumimoji="0" lang="ar-JO" sz="2600" b="1">
                <a:latin typeface="Times New Roman" pitchFamily="18" charset="0"/>
                <a:cs typeface="Times New Roman" pitchFamily="18" charset="0"/>
              </a:rPr>
              <a:t>على أهمية النظر للتنظيم باعتباره نظاماً مفتوحاً </a:t>
            </a:r>
            <a:r>
              <a:rPr kumimoji="0" lang="en-US" sz="2600" b="1">
                <a:latin typeface="Times New Roman" pitchFamily="18" charset="0"/>
                <a:cs typeface="Times New Roman" pitchFamily="18" charset="0"/>
              </a:rPr>
              <a:t>Open System</a:t>
            </a:r>
            <a:r>
              <a:rPr kumimoji="0" lang="ar-JO" sz="2600" b="1">
                <a:latin typeface="Times New Roman" pitchFamily="18" charset="0"/>
                <a:cs typeface="Times New Roman" pitchFamily="18" charset="0"/>
              </a:rPr>
              <a:t> يؤثر ويتأثر في البيئة المحيطة ويتفاعل معها وليس نظاماً مغلقاً </a:t>
            </a:r>
            <a:r>
              <a:rPr kumimoji="0" lang="en-US" sz="2600" b="1">
                <a:latin typeface="Times New Roman" pitchFamily="18" charset="0"/>
                <a:cs typeface="Times New Roman" pitchFamily="18" charset="0"/>
              </a:rPr>
              <a:t>Closed System</a:t>
            </a:r>
            <a:r>
              <a:rPr kumimoji="0" lang="ar-JO" sz="2600" b="1">
                <a:latin typeface="Times New Roman" pitchFamily="18" charset="0"/>
                <a:cs typeface="Times New Roman" pitchFamily="18" charset="0"/>
              </a:rPr>
              <a:t> معزولاً عن البيئة المحيطة. </a:t>
            </a:r>
          </a:p>
        </p:txBody>
      </p:sp>
      <p:sp>
        <p:nvSpPr>
          <p:cNvPr id="145414" name="Text Box 6"/>
          <p:cNvSpPr txBox="1">
            <a:spLocks noChangeArrowheads="1"/>
          </p:cNvSpPr>
          <p:nvPr/>
        </p:nvSpPr>
        <p:spPr bwMode="auto">
          <a:xfrm>
            <a:off x="1042988" y="3141663"/>
            <a:ext cx="7065962" cy="2339975"/>
          </a:xfrm>
          <a:prstGeom prst="rect">
            <a:avLst/>
          </a:prstGeom>
          <a:noFill/>
          <a:ln w="57150" cmpd="thickThin">
            <a:solidFill>
              <a:schemeClr val="tx1"/>
            </a:solidFill>
            <a:miter lim="800000"/>
            <a:headEnd/>
            <a:tailEnd/>
          </a:ln>
          <a:effectLst/>
        </p:spPr>
        <p:txBody>
          <a:bodyPr>
            <a:spAutoFit/>
          </a:bodyPr>
          <a:lstStyle/>
          <a:p>
            <a:pPr marL="350838" indent="-350838" algn="r" rtl="1">
              <a:buFont typeface="Wingdings" pitchFamily="2" charset="2"/>
              <a:buChar char="v"/>
            </a:pPr>
            <a:r>
              <a:rPr kumimoji="0" lang="ar-JO" sz="2400" b="1">
                <a:latin typeface="Times New Roman" pitchFamily="18" charset="0"/>
                <a:cs typeface="Times New Roman" pitchFamily="18" charset="0"/>
              </a:rPr>
              <a:t>إن أهمية النظرة للتنظيم من منظور النظام المفتوح وما يوحي من واجب دراسة كافة هذه العناصر وعدم إهمال أي جزء منها فبقدر ما يكون الاهتمام موجود بكافة هذه العناصر بقدر ما يدل على امكانيات جيدة لتطوير المنظمة والعكس صحيح ويتوجب على التنظيم أن يوجد جهة معينة تتولى الاهتمام بكل نشاط من هذه النشاطات وللتعامل مع القوى المؤثرة على التنظيم وذات العلاقة.</a:t>
            </a:r>
            <a:endParaRPr kumimoji="0" lang="en-US" sz="2400" b="1">
              <a:latin typeface="Times New Roman" pitchFamily="18" charset="0"/>
              <a:cs typeface="Times New Roman" pitchFamily="18" charset="0"/>
            </a:endParaRPr>
          </a:p>
        </p:txBody>
      </p:sp>
    </p:spTree>
  </p:cSld>
  <p:clrMapOvr>
    <a:masterClrMapping/>
  </p:clrMapOvr>
  <p:transition spd="med">
    <p:split orient="vert"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8" fill="hold" grpId="0" nodeType="clickEffect">
                                  <p:stCondLst>
                                    <p:cond delay="0"/>
                                  </p:stCondLst>
                                  <p:childTnLst>
                                    <p:set>
                                      <p:cBhvr>
                                        <p:cTn id="6" dur="1" fill="hold">
                                          <p:stCondLst>
                                            <p:cond delay="0"/>
                                          </p:stCondLst>
                                        </p:cTn>
                                        <p:tgtEl>
                                          <p:spTgt spid="145411"/>
                                        </p:tgtEl>
                                        <p:attrNameLst>
                                          <p:attrName>style.visibility</p:attrName>
                                        </p:attrNameLst>
                                      </p:cBhvr>
                                      <p:to>
                                        <p:strVal val="visible"/>
                                      </p:to>
                                    </p:set>
                                    <p:anim calcmode="lin" valueType="num">
                                      <p:cBhvr additive="base">
                                        <p:cTn id="7" dur="1000" fill="hold"/>
                                        <p:tgtEl>
                                          <p:spTgt spid="145411"/>
                                        </p:tgtEl>
                                        <p:attrNameLst>
                                          <p:attrName>ppt_x</p:attrName>
                                        </p:attrNameLst>
                                      </p:cBhvr>
                                      <p:tavLst>
                                        <p:tav tm="0">
                                          <p:val>
                                            <p:strVal val="0-#ppt_w/2"/>
                                          </p:val>
                                        </p:tav>
                                        <p:tav tm="100000">
                                          <p:val>
                                            <p:strVal val="#ppt_x"/>
                                          </p:val>
                                        </p:tav>
                                      </p:tavLst>
                                    </p:anim>
                                    <p:anim calcmode="lin" valueType="num">
                                      <p:cBhvr additive="base">
                                        <p:cTn id="8" dur="1000" fill="hold"/>
                                        <p:tgtEl>
                                          <p:spTgt spid="145411"/>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7" presetClass="entr" presetSubtype="1" fill="hold" grpId="0" nodeType="clickEffect">
                                  <p:stCondLst>
                                    <p:cond delay="0"/>
                                  </p:stCondLst>
                                  <p:childTnLst>
                                    <p:set>
                                      <p:cBhvr>
                                        <p:cTn id="12" dur="1" fill="hold">
                                          <p:stCondLst>
                                            <p:cond delay="0"/>
                                          </p:stCondLst>
                                        </p:cTn>
                                        <p:tgtEl>
                                          <p:spTgt spid="145414"/>
                                        </p:tgtEl>
                                        <p:attrNameLst>
                                          <p:attrName>style.visibility</p:attrName>
                                        </p:attrNameLst>
                                      </p:cBhvr>
                                      <p:to>
                                        <p:strVal val="visible"/>
                                      </p:to>
                                    </p:set>
                                    <p:anim calcmode="lin" valueType="num">
                                      <p:cBhvr additive="base">
                                        <p:cTn id="13" dur="1000" fill="hold"/>
                                        <p:tgtEl>
                                          <p:spTgt spid="145414"/>
                                        </p:tgtEl>
                                        <p:attrNameLst>
                                          <p:attrName>ppt_x</p:attrName>
                                        </p:attrNameLst>
                                      </p:cBhvr>
                                      <p:tavLst>
                                        <p:tav tm="0">
                                          <p:val>
                                            <p:strVal val="#ppt_x"/>
                                          </p:val>
                                        </p:tav>
                                        <p:tav tm="100000">
                                          <p:val>
                                            <p:strVal val="#ppt_x"/>
                                          </p:val>
                                        </p:tav>
                                      </p:tavLst>
                                    </p:anim>
                                    <p:anim calcmode="lin" valueType="num">
                                      <p:cBhvr additive="base">
                                        <p:cTn id="14" dur="1000" fill="hold"/>
                                        <p:tgtEl>
                                          <p:spTgt spid="145414"/>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5411" grpId="0" animBg="1"/>
      <p:bldP spid="14541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p:txBody>
          <a:bodyPr/>
          <a:lstStyle/>
          <a:p>
            <a:pPr rtl="1"/>
            <a:r>
              <a:rPr lang="ar-JO" sz="2800">
                <a:cs typeface="Tahoma" pitchFamily="34" charset="0"/>
              </a:rPr>
              <a:t>ويضيف دانيال كاتز وروبرت كهان </a:t>
            </a:r>
            <a:r>
              <a:rPr lang="en-US" sz="2800">
                <a:cs typeface="Tahoma" pitchFamily="34" charset="0"/>
              </a:rPr>
              <a:t>Daniel Katz &amp; Robert L. Kahn</a:t>
            </a:r>
            <a:r>
              <a:rPr lang="ar-JO" sz="2800">
                <a:cs typeface="Tahoma" pitchFamily="34" charset="0"/>
              </a:rPr>
              <a:t> خصائص إضافة للنظام المفتوح تتمثل بما يلي:-</a:t>
            </a:r>
            <a:endParaRPr lang="en-US" sz="2800">
              <a:cs typeface="Tahoma" pitchFamily="34" charset="0"/>
            </a:endParaRPr>
          </a:p>
        </p:txBody>
      </p:sp>
      <p:grpSp>
        <p:nvGrpSpPr>
          <p:cNvPr id="92163" name="Group 3"/>
          <p:cNvGrpSpPr>
            <a:grpSpLocks/>
          </p:cNvGrpSpPr>
          <p:nvPr/>
        </p:nvGrpSpPr>
        <p:grpSpPr bwMode="auto">
          <a:xfrm>
            <a:off x="3200400" y="2133600"/>
            <a:ext cx="4724400" cy="1143000"/>
            <a:chOff x="2016" y="1344"/>
            <a:chExt cx="2976" cy="720"/>
          </a:xfrm>
        </p:grpSpPr>
        <p:sp>
          <p:nvSpPr>
            <p:cNvPr id="92164" name="Oval 4"/>
            <p:cNvSpPr>
              <a:spLocks noChangeArrowheads="1"/>
            </p:cNvSpPr>
            <p:nvPr/>
          </p:nvSpPr>
          <p:spPr bwMode="auto">
            <a:xfrm>
              <a:off x="2016" y="1344"/>
              <a:ext cx="1728" cy="720"/>
            </a:xfrm>
            <a:prstGeom prst="ellipse">
              <a:avLst/>
            </a:prstGeom>
            <a:gradFill rotWithShape="0">
              <a:gsLst>
                <a:gs pos="0">
                  <a:srgbClr val="FFFF00"/>
                </a:gs>
                <a:gs pos="100000">
                  <a:srgbClr val="FFFF00">
                    <a:gamma/>
                    <a:shade val="46275"/>
                    <a:invGamma/>
                  </a:srgbClr>
                </a:gs>
              </a:gsLst>
              <a:lin ang="5400000" scaled="1"/>
            </a:gradFill>
            <a:ln w="9525">
              <a:noFill/>
              <a:round/>
              <a:headEnd/>
              <a:tailEnd/>
            </a:ln>
            <a:effectLst>
              <a:prstShdw prst="shdw17" dist="17961" dir="2700000">
                <a:srgbClr val="FFFF00">
                  <a:gamma/>
                  <a:shade val="60000"/>
                  <a:invGamma/>
                </a:srgbClr>
              </a:prstShdw>
            </a:effectLst>
          </p:spPr>
          <p:txBody>
            <a:bodyPr wrap="none" anchor="ctr"/>
            <a:lstStyle/>
            <a:p>
              <a:pPr algn="ctr" rtl="1"/>
              <a:r>
                <a:rPr kumimoji="0" lang="ar-JO" sz="2400" b="1">
                  <a:effectLst>
                    <a:outerShdw blurRad="38100" dist="38100" dir="2700000" algn="tl">
                      <a:srgbClr val="000000"/>
                    </a:outerShdw>
                  </a:effectLst>
                  <a:latin typeface="Times New Roman" pitchFamily="18" charset="0"/>
                  <a:cs typeface="Times New Roman" pitchFamily="18" charset="0"/>
                </a:rPr>
                <a:t>القدرة على الاصلاح الذاتي</a:t>
              </a:r>
            </a:p>
            <a:p>
              <a:pPr algn="ctr" rtl="1"/>
              <a:r>
                <a:rPr kumimoji="0" lang="en-US" sz="2400" b="1">
                  <a:effectLst>
                    <a:outerShdw blurRad="38100" dist="38100" dir="2700000" algn="tl">
                      <a:srgbClr val="000000"/>
                    </a:outerShdw>
                  </a:effectLst>
                  <a:latin typeface="Times New Roman" pitchFamily="18" charset="0"/>
                  <a:cs typeface="Times New Roman" pitchFamily="18" charset="0"/>
                </a:rPr>
                <a:t>Self Correction</a:t>
              </a:r>
            </a:p>
          </p:txBody>
        </p:sp>
        <p:sp>
          <p:nvSpPr>
            <p:cNvPr id="92165" name="AutoShape 5"/>
            <p:cNvSpPr>
              <a:spLocks noChangeArrowheads="1"/>
            </p:cNvSpPr>
            <p:nvPr/>
          </p:nvSpPr>
          <p:spPr bwMode="auto">
            <a:xfrm rot="5541316">
              <a:off x="4440" y="1512"/>
              <a:ext cx="576" cy="528"/>
            </a:xfrm>
            <a:custGeom>
              <a:avLst/>
              <a:gdLst>
                <a:gd name="G0" fmla="+- 15126 0 0"/>
                <a:gd name="G1" fmla="+- 2912 0 0"/>
                <a:gd name="G2" fmla="+- 12158 0 2912"/>
                <a:gd name="G3" fmla="+- G2 0 2912"/>
                <a:gd name="G4" fmla="*/ G3 32768 32059"/>
                <a:gd name="G5" fmla="*/ G4 1 2"/>
                <a:gd name="G6" fmla="+- 21600 0 15126"/>
                <a:gd name="G7" fmla="*/ G6 2912 6079"/>
                <a:gd name="G8" fmla="+- G7 15126 0"/>
                <a:gd name="T0" fmla="*/ 15126 w 21600"/>
                <a:gd name="T1" fmla="*/ 0 h 21600"/>
                <a:gd name="T2" fmla="*/ 15126 w 21600"/>
                <a:gd name="T3" fmla="*/ 12158 h 21600"/>
                <a:gd name="T4" fmla="*/ 3237 w 21600"/>
                <a:gd name="T5" fmla="*/ 21600 h 21600"/>
                <a:gd name="T6" fmla="*/ 21600 w 21600"/>
                <a:gd name="T7" fmla="*/ 6079 h 21600"/>
                <a:gd name="T8" fmla="*/ 17694720 60000 65536"/>
                <a:gd name="T9" fmla="*/ 5898240 60000 65536"/>
                <a:gd name="T10" fmla="*/ 5898240 60000 65536"/>
                <a:gd name="T11" fmla="*/ 0 60000 65536"/>
                <a:gd name="T12" fmla="*/ 12427 w 21600"/>
                <a:gd name="T13" fmla="*/ G1 h 21600"/>
                <a:gd name="T14" fmla="*/ G8 w 21600"/>
                <a:gd name="T15" fmla="*/ G2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close/>
                </a:path>
              </a:pathLst>
            </a:custGeom>
            <a:solidFill>
              <a:schemeClr val="tx1"/>
            </a:solidFill>
            <a:ln w="9525">
              <a:solidFill>
                <a:schemeClr val="tx1"/>
              </a:solidFill>
              <a:miter lim="800000"/>
              <a:headEnd/>
              <a:tailEnd/>
            </a:ln>
            <a:effectLst>
              <a:outerShdw dist="107763" dir="18900000" algn="ctr" rotWithShape="0">
                <a:schemeClr val="bg2"/>
              </a:outerShdw>
            </a:effectLst>
          </p:spPr>
          <p:txBody>
            <a:bodyPr wrap="none" anchor="ctr"/>
            <a:lstStyle/>
            <a:p>
              <a:endParaRPr lang="fr-FR"/>
            </a:p>
          </p:txBody>
        </p:sp>
      </p:grpSp>
      <p:grpSp>
        <p:nvGrpSpPr>
          <p:cNvPr id="92166" name="Group 6"/>
          <p:cNvGrpSpPr>
            <a:grpSpLocks/>
          </p:cNvGrpSpPr>
          <p:nvPr/>
        </p:nvGrpSpPr>
        <p:grpSpPr bwMode="auto">
          <a:xfrm>
            <a:off x="609600" y="2362200"/>
            <a:ext cx="2743200" cy="2514600"/>
            <a:chOff x="384" y="1488"/>
            <a:chExt cx="1728" cy="1584"/>
          </a:xfrm>
        </p:grpSpPr>
        <p:sp>
          <p:nvSpPr>
            <p:cNvPr id="92167" name="Oval 7"/>
            <p:cNvSpPr>
              <a:spLocks noChangeArrowheads="1"/>
            </p:cNvSpPr>
            <p:nvPr/>
          </p:nvSpPr>
          <p:spPr bwMode="auto">
            <a:xfrm>
              <a:off x="384" y="2352"/>
              <a:ext cx="1728" cy="720"/>
            </a:xfrm>
            <a:prstGeom prst="ellipse">
              <a:avLst/>
            </a:prstGeom>
            <a:gradFill rotWithShape="0">
              <a:gsLst>
                <a:gs pos="0">
                  <a:srgbClr val="6666FF"/>
                </a:gs>
                <a:gs pos="100000">
                  <a:srgbClr val="6666FF">
                    <a:gamma/>
                    <a:shade val="46275"/>
                    <a:invGamma/>
                  </a:srgbClr>
                </a:gs>
              </a:gsLst>
              <a:lin ang="5400000" scaled="1"/>
            </a:gradFill>
            <a:ln w="9525">
              <a:noFill/>
              <a:round/>
              <a:headEnd/>
              <a:tailEnd/>
            </a:ln>
            <a:effectLst>
              <a:prstShdw prst="shdw17" dist="17961" dir="2700000">
                <a:srgbClr val="6666FF">
                  <a:gamma/>
                  <a:shade val="60000"/>
                  <a:invGamma/>
                </a:srgbClr>
              </a:prstShdw>
            </a:effectLst>
          </p:spPr>
          <p:txBody>
            <a:bodyPr wrap="none" anchor="ctr"/>
            <a:lstStyle/>
            <a:p>
              <a:pPr algn="ctr" rtl="1"/>
              <a:r>
                <a:rPr kumimoji="0" lang="ar-JO" sz="2400" b="1">
                  <a:effectLst>
                    <a:outerShdw blurRad="38100" dist="38100" dir="2700000" algn="tl">
                      <a:srgbClr val="000000"/>
                    </a:outerShdw>
                  </a:effectLst>
                  <a:latin typeface="Times New Roman" pitchFamily="18" charset="0"/>
                  <a:cs typeface="Times New Roman" pitchFamily="18" charset="0"/>
                </a:rPr>
                <a:t>الصفة الدائرية</a:t>
              </a:r>
            </a:p>
            <a:p>
              <a:pPr algn="ctr" rtl="1"/>
              <a:r>
                <a:rPr kumimoji="0" lang="ar-JO" sz="2400" b="1">
                  <a:effectLst>
                    <a:outerShdw blurRad="38100" dist="38100" dir="2700000" algn="tl">
                      <a:srgbClr val="000000"/>
                    </a:outerShdw>
                  </a:effectLst>
                  <a:latin typeface="Times New Roman" pitchFamily="18" charset="0"/>
                  <a:cs typeface="Times New Roman" pitchFamily="18" charset="0"/>
                </a:rPr>
                <a:t> </a:t>
              </a:r>
              <a:r>
                <a:rPr kumimoji="0" lang="en-US" sz="2400" b="1">
                  <a:effectLst>
                    <a:outerShdw blurRad="38100" dist="38100" dir="2700000" algn="tl">
                      <a:srgbClr val="000000"/>
                    </a:outerShdw>
                  </a:effectLst>
                  <a:latin typeface="Times New Roman" pitchFamily="18" charset="0"/>
                  <a:cs typeface="Times New Roman" pitchFamily="18" charset="0"/>
                </a:rPr>
                <a:t>Cyclical Character</a:t>
              </a:r>
            </a:p>
          </p:txBody>
        </p:sp>
        <p:sp>
          <p:nvSpPr>
            <p:cNvPr id="92168" name="AutoShape 8"/>
            <p:cNvSpPr>
              <a:spLocks noChangeArrowheads="1"/>
            </p:cNvSpPr>
            <p:nvPr/>
          </p:nvSpPr>
          <p:spPr bwMode="auto">
            <a:xfrm>
              <a:off x="1008" y="1488"/>
              <a:ext cx="513" cy="546"/>
            </a:xfrm>
            <a:custGeom>
              <a:avLst/>
              <a:gdLst>
                <a:gd name="G0" fmla="+- 15126 0 0"/>
                <a:gd name="G1" fmla="+- 2912 0 0"/>
                <a:gd name="G2" fmla="+- 12158 0 2912"/>
                <a:gd name="G3" fmla="+- G2 0 2912"/>
                <a:gd name="G4" fmla="*/ G3 32768 32059"/>
                <a:gd name="G5" fmla="*/ G4 1 2"/>
                <a:gd name="G6" fmla="+- 21600 0 15126"/>
                <a:gd name="G7" fmla="*/ G6 2912 6079"/>
                <a:gd name="G8" fmla="+- G7 15126 0"/>
                <a:gd name="T0" fmla="*/ 15126 w 21600"/>
                <a:gd name="T1" fmla="*/ 0 h 21600"/>
                <a:gd name="T2" fmla="*/ 15126 w 21600"/>
                <a:gd name="T3" fmla="*/ 12158 h 21600"/>
                <a:gd name="T4" fmla="*/ 3237 w 21600"/>
                <a:gd name="T5" fmla="*/ 21600 h 21600"/>
                <a:gd name="T6" fmla="*/ 21600 w 21600"/>
                <a:gd name="T7" fmla="*/ 6079 h 21600"/>
                <a:gd name="T8" fmla="*/ 17694720 60000 65536"/>
                <a:gd name="T9" fmla="*/ 5898240 60000 65536"/>
                <a:gd name="T10" fmla="*/ 5898240 60000 65536"/>
                <a:gd name="T11" fmla="*/ 0 60000 65536"/>
                <a:gd name="T12" fmla="*/ 12427 w 21600"/>
                <a:gd name="T13" fmla="*/ G1 h 21600"/>
                <a:gd name="T14" fmla="*/ G8 w 21600"/>
                <a:gd name="T15" fmla="*/ G2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close/>
                </a:path>
              </a:pathLst>
            </a:custGeom>
            <a:solidFill>
              <a:schemeClr val="tx1"/>
            </a:solidFill>
            <a:ln w="9525">
              <a:solidFill>
                <a:schemeClr val="tx1"/>
              </a:solidFill>
              <a:miter lim="800000"/>
              <a:headEnd/>
              <a:tailEnd/>
            </a:ln>
            <a:effectLst>
              <a:outerShdw dist="107763" dir="18900000" algn="ctr" rotWithShape="0">
                <a:schemeClr val="bg2"/>
              </a:outerShdw>
            </a:effectLst>
          </p:spPr>
          <p:txBody>
            <a:bodyPr wrap="none" anchor="ctr"/>
            <a:lstStyle/>
            <a:p>
              <a:endParaRPr lang="fr-FR"/>
            </a:p>
          </p:txBody>
        </p:sp>
      </p:grpSp>
      <p:grpSp>
        <p:nvGrpSpPr>
          <p:cNvPr id="92169" name="Group 9"/>
          <p:cNvGrpSpPr>
            <a:grpSpLocks/>
          </p:cNvGrpSpPr>
          <p:nvPr/>
        </p:nvGrpSpPr>
        <p:grpSpPr bwMode="auto">
          <a:xfrm>
            <a:off x="1676400" y="5181600"/>
            <a:ext cx="4267200" cy="1143000"/>
            <a:chOff x="1056" y="3264"/>
            <a:chExt cx="2688" cy="720"/>
          </a:xfrm>
        </p:grpSpPr>
        <p:sp>
          <p:nvSpPr>
            <p:cNvPr id="92170" name="Oval 10"/>
            <p:cNvSpPr>
              <a:spLocks noChangeArrowheads="1"/>
            </p:cNvSpPr>
            <p:nvPr/>
          </p:nvSpPr>
          <p:spPr bwMode="auto">
            <a:xfrm>
              <a:off x="2016" y="3264"/>
              <a:ext cx="1728" cy="720"/>
            </a:xfrm>
            <a:prstGeom prst="ellipse">
              <a:avLst/>
            </a:prstGeom>
            <a:gradFill rotWithShape="0">
              <a:gsLst>
                <a:gs pos="0">
                  <a:schemeClr val="accent1"/>
                </a:gs>
                <a:gs pos="100000">
                  <a:schemeClr val="accent1">
                    <a:gamma/>
                    <a:shade val="46275"/>
                    <a:invGamma/>
                  </a:schemeClr>
                </a:gs>
              </a:gsLst>
              <a:lin ang="5400000" scaled="1"/>
            </a:gradFill>
            <a:ln w="9525">
              <a:noFill/>
              <a:round/>
              <a:headEnd/>
              <a:tailEnd/>
            </a:ln>
            <a:effectLst>
              <a:prstShdw prst="shdw17" dist="17961" dir="2700000">
                <a:schemeClr val="accent1">
                  <a:gamma/>
                  <a:shade val="60000"/>
                  <a:invGamma/>
                </a:schemeClr>
              </a:prstShdw>
            </a:effectLst>
          </p:spPr>
          <p:txBody>
            <a:bodyPr wrap="none" anchor="ctr"/>
            <a:lstStyle/>
            <a:p>
              <a:pPr algn="ctr" rtl="1"/>
              <a:r>
                <a:rPr kumimoji="0" lang="ar-JO" sz="2400" b="1">
                  <a:effectLst>
                    <a:outerShdw blurRad="38100" dist="38100" dir="2700000" algn="tl">
                      <a:srgbClr val="000000"/>
                    </a:outerShdw>
                  </a:effectLst>
                  <a:latin typeface="Times New Roman" pitchFamily="18" charset="0"/>
                  <a:cs typeface="Times New Roman" pitchFamily="18" charset="0"/>
                </a:rPr>
                <a:t>القدرة على التوفيق بين </a:t>
              </a:r>
            </a:p>
            <a:p>
              <a:pPr algn="ctr" rtl="1"/>
              <a:r>
                <a:rPr kumimoji="0" lang="ar-JO" sz="2400" b="1">
                  <a:effectLst>
                    <a:outerShdw blurRad="38100" dist="38100" dir="2700000" algn="tl">
                      <a:srgbClr val="000000"/>
                    </a:outerShdw>
                  </a:effectLst>
                  <a:latin typeface="Times New Roman" pitchFamily="18" charset="0"/>
                  <a:cs typeface="Times New Roman" pitchFamily="18" charset="0"/>
                </a:rPr>
                <a:t>النشاطات المتناقضة</a:t>
              </a:r>
              <a:endParaRPr kumimoji="0" lang="en-US" sz="2400" b="1">
                <a:effectLst>
                  <a:outerShdw blurRad="38100" dist="38100" dir="2700000" algn="tl">
                    <a:srgbClr val="000000"/>
                  </a:outerShdw>
                </a:effectLst>
                <a:latin typeface="Times New Roman" pitchFamily="18" charset="0"/>
                <a:cs typeface="Times New Roman" pitchFamily="18" charset="0"/>
              </a:endParaRPr>
            </a:p>
            <a:p>
              <a:pPr algn="ctr" rtl="1"/>
              <a:r>
                <a:rPr kumimoji="0" lang="en-US" sz="2400" b="1">
                  <a:effectLst>
                    <a:outerShdw blurRad="38100" dist="38100" dir="2700000" algn="tl">
                      <a:srgbClr val="000000"/>
                    </a:outerShdw>
                  </a:effectLst>
                  <a:latin typeface="Times New Roman" pitchFamily="18" charset="0"/>
                  <a:cs typeface="Times New Roman" pitchFamily="18" charset="0"/>
                </a:rPr>
                <a:t>adaptability</a:t>
              </a:r>
              <a:endParaRPr kumimoji="0" lang="ar-JO" sz="2400" b="1">
                <a:effectLst>
                  <a:outerShdw blurRad="38100" dist="38100" dir="2700000" algn="tl">
                    <a:srgbClr val="000000"/>
                  </a:outerShdw>
                </a:effectLst>
                <a:latin typeface="Times New Roman" pitchFamily="18" charset="0"/>
                <a:cs typeface="Times New Roman" pitchFamily="18" charset="0"/>
              </a:endParaRPr>
            </a:p>
          </p:txBody>
        </p:sp>
        <p:sp>
          <p:nvSpPr>
            <p:cNvPr id="92171" name="AutoShape 11"/>
            <p:cNvSpPr>
              <a:spLocks noChangeArrowheads="1"/>
            </p:cNvSpPr>
            <p:nvPr/>
          </p:nvSpPr>
          <p:spPr bwMode="auto">
            <a:xfrm rot="-5276589">
              <a:off x="1072" y="3296"/>
              <a:ext cx="513" cy="546"/>
            </a:xfrm>
            <a:custGeom>
              <a:avLst/>
              <a:gdLst>
                <a:gd name="G0" fmla="+- 15126 0 0"/>
                <a:gd name="G1" fmla="+- 2912 0 0"/>
                <a:gd name="G2" fmla="+- 12158 0 2912"/>
                <a:gd name="G3" fmla="+- G2 0 2912"/>
                <a:gd name="G4" fmla="*/ G3 32768 32059"/>
                <a:gd name="G5" fmla="*/ G4 1 2"/>
                <a:gd name="G6" fmla="+- 21600 0 15126"/>
                <a:gd name="G7" fmla="*/ G6 2912 6079"/>
                <a:gd name="G8" fmla="+- G7 15126 0"/>
                <a:gd name="T0" fmla="*/ 15126 w 21600"/>
                <a:gd name="T1" fmla="*/ 0 h 21600"/>
                <a:gd name="T2" fmla="*/ 15126 w 21600"/>
                <a:gd name="T3" fmla="*/ 12158 h 21600"/>
                <a:gd name="T4" fmla="*/ 3237 w 21600"/>
                <a:gd name="T5" fmla="*/ 21600 h 21600"/>
                <a:gd name="T6" fmla="*/ 21600 w 21600"/>
                <a:gd name="T7" fmla="*/ 6079 h 21600"/>
                <a:gd name="T8" fmla="*/ 17694720 60000 65536"/>
                <a:gd name="T9" fmla="*/ 5898240 60000 65536"/>
                <a:gd name="T10" fmla="*/ 5898240 60000 65536"/>
                <a:gd name="T11" fmla="*/ 0 60000 65536"/>
                <a:gd name="T12" fmla="*/ 12427 w 21600"/>
                <a:gd name="T13" fmla="*/ G1 h 21600"/>
                <a:gd name="T14" fmla="*/ G8 w 21600"/>
                <a:gd name="T15" fmla="*/ G2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close/>
                </a:path>
              </a:pathLst>
            </a:custGeom>
            <a:solidFill>
              <a:schemeClr val="tx1"/>
            </a:solidFill>
            <a:ln w="9525">
              <a:solidFill>
                <a:schemeClr val="tx1"/>
              </a:solidFill>
              <a:miter lim="800000"/>
              <a:headEnd/>
              <a:tailEnd/>
            </a:ln>
            <a:effectLst>
              <a:outerShdw dist="107763" dir="18900000" algn="ctr" rotWithShape="0">
                <a:schemeClr val="bg2"/>
              </a:outerShdw>
            </a:effectLst>
          </p:spPr>
          <p:txBody>
            <a:bodyPr wrap="none" anchor="ctr"/>
            <a:lstStyle/>
            <a:p>
              <a:endParaRPr lang="fr-FR"/>
            </a:p>
          </p:txBody>
        </p:sp>
      </p:grpSp>
      <p:grpSp>
        <p:nvGrpSpPr>
          <p:cNvPr id="92172" name="Group 12"/>
          <p:cNvGrpSpPr>
            <a:grpSpLocks/>
          </p:cNvGrpSpPr>
          <p:nvPr/>
        </p:nvGrpSpPr>
        <p:grpSpPr bwMode="auto">
          <a:xfrm>
            <a:off x="6400800" y="3581400"/>
            <a:ext cx="2743200" cy="2466975"/>
            <a:chOff x="4032" y="2256"/>
            <a:chExt cx="1728" cy="1554"/>
          </a:xfrm>
        </p:grpSpPr>
        <p:sp>
          <p:nvSpPr>
            <p:cNvPr id="92173" name="Oval 13"/>
            <p:cNvSpPr>
              <a:spLocks noChangeArrowheads="1"/>
            </p:cNvSpPr>
            <p:nvPr/>
          </p:nvSpPr>
          <p:spPr bwMode="auto">
            <a:xfrm>
              <a:off x="4032" y="2256"/>
              <a:ext cx="1728" cy="720"/>
            </a:xfrm>
            <a:prstGeom prst="ellipse">
              <a:avLst/>
            </a:prstGeom>
            <a:gradFill rotWithShape="0">
              <a:gsLst>
                <a:gs pos="0">
                  <a:srgbClr val="CC66FF"/>
                </a:gs>
                <a:gs pos="100000">
                  <a:srgbClr val="CC66FF">
                    <a:gamma/>
                    <a:shade val="46275"/>
                    <a:invGamma/>
                  </a:srgbClr>
                </a:gs>
              </a:gsLst>
              <a:lin ang="5400000" scaled="1"/>
            </a:gradFill>
            <a:ln w="9525">
              <a:noFill/>
              <a:round/>
              <a:headEnd/>
              <a:tailEnd/>
            </a:ln>
            <a:effectLst>
              <a:prstShdw prst="shdw17" dist="17961" dir="2700000">
                <a:srgbClr val="CC66FF">
                  <a:gamma/>
                  <a:shade val="60000"/>
                  <a:invGamma/>
                </a:srgbClr>
              </a:prstShdw>
            </a:effectLst>
          </p:spPr>
          <p:txBody>
            <a:bodyPr wrap="none" anchor="ctr"/>
            <a:lstStyle/>
            <a:p>
              <a:pPr algn="ctr" rtl="1"/>
              <a:r>
                <a:rPr kumimoji="0" lang="ar-JO" sz="2400" b="1">
                  <a:effectLst>
                    <a:outerShdw blurRad="38100" dist="38100" dir="2700000" algn="tl">
                      <a:srgbClr val="000000"/>
                    </a:outerShdw>
                  </a:effectLst>
                  <a:latin typeface="Times New Roman" pitchFamily="18" charset="0"/>
                  <a:cs typeface="Times New Roman" pitchFamily="18" charset="0"/>
                </a:rPr>
                <a:t>القدرة على النمو والانتشار</a:t>
              </a:r>
            </a:p>
            <a:p>
              <a:pPr algn="ctr" rtl="1"/>
              <a:r>
                <a:rPr kumimoji="0" lang="en-US" sz="2400" b="1">
                  <a:effectLst>
                    <a:outerShdw blurRad="38100" dist="38100" dir="2700000" algn="tl">
                      <a:srgbClr val="000000"/>
                    </a:outerShdw>
                  </a:effectLst>
                  <a:latin typeface="Times New Roman" pitchFamily="18" charset="0"/>
                  <a:cs typeface="Times New Roman" pitchFamily="18" charset="0"/>
                </a:rPr>
                <a:t>Growth</a:t>
              </a:r>
            </a:p>
          </p:txBody>
        </p:sp>
        <p:sp>
          <p:nvSpPr>
            <p:cNvPr id="92174" name="AutoShape 14"/>
            <p:cNvSpPr>
              <a:spLocks noChangeArrowheads="1"/>
            </p:cNvSpPr>
            <p:nvPr/>
          </p:nvSpPr>
          <p:spPr bwMode="auto">
            <a:xfrm rot="-10592501">
              <a:off x="4368" y="3264"/>
              <a:ext cx="513" cy="546"/>
            </a:xfrm>
            <a:custGeom>
              <a:avLst/>
              <a:gdLst>
                <a:gd name="G0" fmla="+- 15126 0 0"/>
                <a:gd name="G1" fmla="+- 2912 0 0"/>
                <a:gd name="G2" fmla="+- 12158 0 2912"/>
                <a:gd name="G3" fmla="+- G2 0 2912"/>
                <a:gd name="G4" fmla="*/ G3 32768 32059"/>
                <a:gd name="G5" fmla="*/ G4 1 2"/>
                <a:gd name="G6" fmla="+- 21600 0 15126"/>
                <a:gd name="G7" fmla="*/ G6 2912 6079"/>
                <a:gd name="G8" fmla="+- G7 15126 0"/>
                <a:gd name="T0" fmla="*/ 15126 w 21600"/>
                <a:gd name="T1" fmla="*/ 0 h 21600"/>
                <a:gd name="T2" fmla="*/ 15126 w 21600"/>
                <a:gd name="T3" fmla="*/ 12158 h 21600"/>
                <a:gd name="T4" fmla="*/ 3237 w 21600"/>
                <a:gd name="T5" fmla="*/ 21600 h 21600"/>
                <a:gd name="T6" fmla="*/ 21600 w 21600"/>
                <a:gd name="T7" fmla="*/ 6079 h 21600"/>
                <a:gd name="T8" fmla="*/ 17694720 60000 65536"/>
                <a:gd name="T9" fmla="*/ 5898240 60000 65536"/>
                <a:gd name="T10" fmla="*/ 5898240 60000 65536"/>
                <a:gd name="T11" fmla="*/ 0 60000 65536"/>
                <a:gd name="T12" fmla="*/ 12427 w 21600"/>
                <a:gd name="T13" fmla="*/ G1 h 21600"/>
                <a:gd name="T14" fmla="*/ G8 w 21600"/>
                <a:gd name="T15" fmla="*/ G2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close/>
                </a:path>
              </a:pathLst>
            </a:custGeom>
            <a:solidFill>
              <a:schemeClr val="tx1"/>
            </a:solidFill>
            <a:ln w="9525">
              <a:solidFill>
                <a:schemeClr val="tx1"/>
              </a:solidFill>
              <a:miter lim="800000"/>
              <a:headEnd/>
              <a:tailEnd/>
            </a:ln>
            <a:effectLst>
              <a:outerShdw dist="107763" dir="18900000" algn="ctr" rotWithShape="0">
                <a:schemeClr val="bg2"/>
              </a:outerShdw>
            </a:effectLst>
          </p:spPr>
          <p:txBody>
            <a:bodyPr wrap="none" anchor="ctr"/>
            <a:lstStyle/>
            <a:p>
              <a:endParaRPr lang="fr-FR"/>
            </a:p>
          </p:txBody>
        </p:sp>
      </p:grpSp>
      <p:sp>
        <p:nvSpPr>
          <p:cNvPr id="92178" name="Oval 18"/>
          <p:cNvSpPr>
            <a:spLocks noChangeArrowheads="1"/>
          </p:cNvSpPr>
          <p:nvPr/>
        </p:nvSpPr>
        <p:spPr bwMode="auto">
          <a:xfrm>
            <a:off x="3348038" y="3357563"/>
            <a:ext cx="3024187" cy="1511300"/>
          </a:xfrm>
          <a:prstGeom prst="ellipse">
            <a:avLst/>
          </a:prstGeom>
          <a:solidFill>
            <a:srgbClr val="FF00FF"/>
          </a:solidFill>
          <a:ln w="9525">
            <a:solidFill>
              <a:schemeClr val="tx1"/>
            </a:solidFill>
            <a:round/>
            <a:headEnd/>
            <a:tailEnd/>
          </a:ln>
          <a:effectLst/>
        </p:spPr>
        <p:txBody>
          <a:bodyPr wrap="none" anchor="ctr"/>
          <a:lstStyle/>
          <a:p>
            <a:pPr algn="ctr"/>
            <a:r>
              <a:rPr kumimoji="0" lang="ar-JO" sz="2400" b="1" dirty="0">
                <a:solidFill>
                  <a:srgbClr val="006600"/>
                </a:solidFill>
                <a:effectLst>
                  <a:outerShdw blurRad="38100" dist="38100" dir="2700000" algn="tl">
                    <a:srgbClr val="000000"/>
                  </a:outerShdw>
                </a:effectLst>
                <a:latin typeface="Times New Roman" pitchFamily="18" charset="0"/>
                <a:cs typeface="Times New Roman" pitchFamily="18" charset="0"/>
              </a:rPr>
              <a:t>قدرة النظام على الوصول</a:t>
            </a:r>
          </a:p>
          <a:p>
            <a:pPr algn="ctr" rtl="1"/>
            <a:r>
              <a:rPr kumimoji="0" lang="ar-JO" sz="2400" b="1" dirty="0">
                <a:solidFill>
                  <a:srgbClr val="006600"/>
                </a:solidFill>
                <a:effectLst>
                  <a:outerShdw blurRad="38100" dist="38100" dir="2700000" algn="tl">
                    <a:srgbClr val="000000"/>
                  </a:outerShdw>
                </a:effectLst>
                <a:latin typeface="Times New Roman" pitchFamily="18" charset="0"/>
                <a:cs typeface="Times New Roman" pitchFamily="18" charset="0"/>
              </a:rPr>
              <a:t>للأهداف</a:t>
            </a:r>
          </a:p>
          <a:p>
            <a:pPr algn="ctr" rtl="1"/>
            <a:r>
              <a:rPr kumimoji="0" lang="ar-JO" sz="2400" b="1" dirty="0">
                <a:solidFill>
                  <a:srgbClr val="006600"/>
                </a:solidFill>
                <a:effectLst>
                  <a:outerShdw blurRad="38100" dist="38100" dir="2700000" algn="tl">
                    <a:srgbClr val="000000"/>
                  </a:outerShdw>
                </a:effectLst>
                <a:latin typeface="Times New Roman" pitchFamily="18" charset="0"/>
                <a:cs typeface="Times New Roman" pitchFamily="18" charset="0"/>
              </a:rPr>
              <a:t> </a:t>
            </a:r>
            <a:r>
              <a:rPr kumimoji="0" lang="en-US" sz="2400" b="1" dirty="0">
                <a:solidFill>
                  <a:srgbClr val="006600"/>
                </a:solidFill>
                <a:effectLst>
                  <a:outerShdw blurRad="38100" dist="38100" dir="2700000" algn="tl">
                    <a:srgbClr val="000000"/>
                  </a:outerShdw>
                </a:effectLst>
                <a:latin typeface="Times New Roman" pitchFamily="18" charset="0"/>
                <a:cs typeface="Times New Roman" pitchFamily="18" charset="0"/>
              </a:rPr>
              <a:t>Flexibility</a:t>
            </a:r>
          </a:p>
        </p:txBody>
      </p:sp>
    </p:spTree>
  </p:cSld>
  <p:clrMapOvr>
    <a:masterClrMapping/>
  </p:clrMapOvr>
  <p:transition>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9216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9216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499"/>
                                          </p:stCondLst>
                                        </p:cTn>
                                        <p:tgtEl>
                                          <p:spTgt spid="9217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499"/>
                                          </p:stCondLst>
                                        </p:cTn>
                                        <p:tgtEl>
                                          <p:spTgt spid="9216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53" presetClass="entr" presetSubtype="0" fill="hold" grpId="0" nodeType="clickEffect">
                                  <p:stCondLst>
                                    <p:cond delay="0"/>
                                  </p:stCondLst>
                                  <p:childTnLst>
                                    <p:set>
                                      <p:cBhvr>
                                        <p:cTn id="22" dur="1" fill="hold">
                                          <p:stCondLst>
                                            <p:cond delay="0"/>
                                          </p:stCondLst>
                                        </p:cTn>
                                        <p:tgtEl>
                                          <p:spTgt spid="92178"/>
                                        </p:tgtEl>
                                        <p:attrNameLst>
                                          <p:attrName>style.visibility</p:attrName>
                                        </p:attrNameLst>
                                      </p:cBhvr>
                                      <p:to>
                                        <p:strVal val="visible"/>
                                      </p:to>
                                    </p:set>
                                    <p:anim calcmode="lin" valueType="num">
                                      <p:cBhvr>
                                        <p:cTn id="23" dur="1000" fill="hold"/>
                                        <p:tgtEl>
                                          <p:spTgt spid="92178"/>
                                        </p:tgtEl>
                                        <p:attrNameLst>
                                          <p:attrName>ppt_w</p:attrName>
                                        </p:attrNameLst>
                                      </p:cBhvr>
                                      <p:tavLst>
                                        <p:tav tm="0">
                                          <p:val>
                                            <p:fltVal val="0"/>
                                          </p:val>
                                        </p:tav>
                                        <p:tav tm="100000">
                                          <p:val>
                                            <p:strVal val="#ppt_w"/>
                                          </p:val>
                                        </p:tav>
                                      </p:tavLst>
                                    </p:anim>
                                    <p:anim calcmode="lin" valueType="num">
                                      <p:cBhvr>
                                        <p:cTn id="24" dur="1000" fill="hold"/>
                                        <p:tgtEl>
                                          <p:spTgt spid="92178"/>
                                        </p:tgtEl>
                                        <p:attrNameLst>
                                          <p:attrName>ppt_h</p:attrName>
                                        </p:attrNameLst>
                                      </p:cBhvr>
                                      <p:tavLst>
                                        <p:tav tm="0">
                                          <p:val>
                                            <p:fltVal val="0"/>
                                          </p:val>
                                        </p:tav>
                                        <p:tav tm="100000">
                                          <p:val>
                                            <p:strVal val="#ppt_h"/>
                                          </p:val>
                                        </p:tav>
                                      </p:tavLst>
                                    </p:anim>
                                    <p:animEffect transition="in" filter="fade">
                                      <p:cBhvr>
                                        <p:cTn id="25" dur="1000"/>
                                        <p:tgtEl>
                                          <p:spTgt spid="921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78"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التحديات التي تواجه المنظمات المعاصرة</a:t>
            </a:r>
            <a:endParaRPr lang="fr-FR" dirty="0"/>
          </a:p>
        </p:txBody>
      </p:sp>
      <p:sp>
        <p:nvSpPr>
          <p:cNvPr id="3" name="ZoneTexte 2"/>
          <p:cNvSpPr txBox="1"/>
          <p:nvPr/>
        </p:nvSpPr>
        <p:spPr>
          <a:xfrm>
            <a:off x="1115616" y="1772816"/>
            <a:ext cx="7272808" cy="4770537"/>
          </a:xfrm>
          <a:prstGeom prst="rect">
            <a:avLst/>
          </a:prstGeom>
          <a:noFill/>
        </p:spPr>
        <p:txBody>
          <a:bodyPr wrap="square" rtlCol="0">
            <a:spAutoFit/>
          </a:bodyPr>
          <a:lstStyle/>
          <a:p>
            <a:pPr algn="r" rtl="1"/>
            <a:r>
              <a:rPr lang="ar-DZ" sz="3800" dirty="0" smtClean="0">
                <a:latin typeface="Simplified Arabic" pitchFamily="18" charset="-78"/>
                <a:cs typeface="Simplified Arabic" pitchFamily="18" charset="-78"/>
              </a:rPr>
              <a:t>1-ازدياد دور المعرفة</a:t>
            </a:r>
          </a:p>
          <a:p>
            <a:pPr algn="r" rtl="1"/>
            <a:r>
              <a:rPr lang="ar-DZ" sz="3800" dirty="0" smtClean="0">
                <a:latin typeface="Simplified Arabic" pitchFamily="18" charset="-78"/>
                <a:cs typeface="Simplified Arabic" pitchFamily="18" charset="-78"/>
              </a:rPr>
              <a:t>2-العولمة</a:t>
            </a:r>
          </a:p>
          <a:p>
            <a:pPr algn="r" rtl="1"/>
            <a:r>
              <a:rPr lang="ar-DZ" sz="3800" dirty="0" smtClean="0">
                <a:latin typeface="Simplified Arabic" pitchFamily="18" charset="-78"/>
                <a:cs typeface="Simplified Arabic" pitchFamily="18" charset="-78"/>
              </a:rPr>
              <a:t>3- التطور التكنولوجي</a:t>
            </a:r>
          </a:p>
          <a:p>
            <a:pPr algn="r" rtl="1"/>
            <a:r>
              <a:rPr lang="ar-DZ" sz="3800" dirty="0" smtClean="0">
                <a:latin typeface="Simplified Arabic" pitchFamily="18" charset="-78"/>
                <a:cs typeface="Simplified Arabic" pitchFamily="18" charset="-78"/>
              </a:rPr>
              <a:t>4- التنوع</a:t>
            </a:r>
          </a:p>
          <a:p>
            <a:pPr algn="r" rtl="1"/>
            <a:r>
              <a:rPr lang="ar-DZ" sz="3800" dirty="0" smtClean="0">
                <a:latin typeface="Simplified Arabic" pitchFamily="18" charset="-78"/>
                <a:cs typeface="Simplified Arabic" pitchFamily="18" charset="-78"/>
              </a:rPr>
              <a:t>5-أخلاقيات الأعمال </a:t>
            </a:r>
            <a:r>
              <a:rPr lang="ar-DZ" sz="3800" dirty="0" err="1" smtClean="0">
                <a:latin typeface="Simplified Arabic" pitchFamily="18" charset="-78"/>
                <a:cs typeface="Simplified Arabic" pitchFamily="18" charset="-78"/>
              </a:rPr>
              <a:t>وحوكمة</a:t>
            </a:r>
            <a:r>
              <a:rPr lang="ar-DZ" sz="3800" dirty="0" smtClean="0">
                <a:latin typeface="Simplified Arabic" pitchFamily="18" charset="-78"/>
                <a:cs typeface="Simplified Arabic" pitchFamily="18" charset="-78"/>
              </a:rPr>
              <a:t> الشركات</a:t>
            </a:r>
          </a:p>
          <a:p>
            <a:pPr algn="r" rtl="1"/>
            <a:r>
              <a:rPr lang="ar-DZ" sz="3800" dirty="0" smtClean="0">
                <a:latin typeface="Simplified Arabic" pitchFamily="18" charset="-78"/>
                <a:cs typeface="Simplified Arabic" pitchFamily="18" charset="-78"/>
              </a:rPr>
              <a:t>6- التكتلات الاقتصادية العلمية</a:t>
            </a:r>
          </a:p>
          <a:p>
            <a:pPr algn="r" rtl="1"/>
            <a:r>
              <a:rPr lang="ar-DZ" sz="3800" dirty="0" smtClean="0">
                <a:latin typeface="Simplified Arabic" pitchFamily="18" charset="-78"/>
                <a:cs typeface="Simplified Arabic" pitchFamily="18" charset="-78"/>
              </a:rPr>
              <a:t>7- قيود متعلقة بمعايير إنتاج السلع والخدمات</a:t>
            </a:r>
          </a:p>
          <a:p>
            <a:pPr algn="r" rtl="1"/>
            <a:r>
              <a:rPr lang="ar-DZ" sz="3800" dirty="0" smtClean="0">
                <a:latin typeface="Simplified Arabic" pitchFamily="18" charset="-78"/>
                <a:cs typeface="Simplified Arabic" pitchFamily="18" charset="-78"/>
              </a:rPr>
              <a:t>8- البحث والتطوير والإبداع</a:t>
            </a:r>
            <a:endParaRPr lang="fr-FR" sz="3800" dirty="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trips(down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ntr" presetSubtype="0" fill="hold" grpId="0" nodeType="clickEffect">
                                  <p:stCondLst>
                                    <p:cond delay="0"/>
                                  </p:stCondLst>
                                  <p:iterate type="lt">
                                    <p:tmPct val="50000"/>
                                  </p:iterate>
                                  <p:childTnLst>
                                    <p:set>
                                      <p:cBhvr>
                                        <p:cTn id="11" dur="1" fill="hold">
                                          <p:stCondLst>
                                            <p:cond delay="0"/>
                                          </p:stCondLst>
                                        </p:cTn>
                                        <p:tgtEl>
                                          <p:spTgt spid="3"/>
                                        </p:tgtEl>
                                        <p:attrNameLst>
                                          <p:attrName>style.visibility</p:attrName>
                                        </p:attrNameLst>
                                      </p:cBhvr>
                                      <p:to>
                                        <p:strVal val="visible"/>
                                      </p:to>
                                    </p:set>
                                    <p:anim calcmode="discrete" valueType="clr">
                                      <p:cBhvr override="childStyle">
                                        <p:cTn id="12" dur="80"/>
                                        <p:tgtEl>
                                          <p:spTgt spid="3"/>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3"/>
                                        </p:tgtEl>
                                        <p:attrNameLst>
                                          <p:attrName>fillcolor</p:attrName>
                                        </p:attrNameLst>
                                      </p:cBhvr>
                                      <p:tavLst>
                                        <p:tav tm="0">
                                          <p:val>
                                            <p:clrVal>
                                              <a:schemeClr val="accent2"/>
                                            </p:clrVal>
                                          </p:val>
                                        </p:tav>
                                        <p:tav tm="50000">
                                          <p:val>
                                            <p:clrVal>
                                              <a:schemeClr val="hlink"/>
                                            </p:clrVal>
                                          </p:val>
                                        </p:tav>
                                      </p:tavLst>
                                    </p:anim>
                                    <p:set>
                                      <p:cBhvr>
                                        <p:cTn id="14" dur="80"/>
                                        <p:tgtEl>
                                          <p:spTgt spid="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lstStyle/>
          <a:p>
            <a:r>
              <a:rPr lang="ar-JO" dirty="0">
                <a:cs typeface="Tahoma" pitchFamily="34" charset="0"/>
              </a:rPr>
              <a:t>أهداف </a:t>
            </a:r>
            <a:r>
              <a:rPr lang="ar-DZ" dirty="0" smtClean="0">
                <a:cs typeface="Tahoma" pitchFamily="34" charset="0"/>
              </a:rPr>
              <a:t>المحاضرة</a:t>
            </a:r>
            <a:endParaRPr lang="en-US" dirty="0">
              <a:cs typeface="Tahoma" pitchFamily="34" charset="0"/>
            </a:endParaRPr>
          </a:p>
        </p:txBody>
      </p:sp>
      <p:sp>
        <p:nvSpPr>
          <p:cNvPr id="79875" name="Rectangle 3"/>
          <p:cNvSpPr>
            <a:spLocks noGrp="1" noChangeArrowheads="1"/>
          </p:cNvSpPr>
          <p:nvPr>
            <p:ph idx="1"/>
          </p:nvPr>
        </p:nvSpPr>
        <p:spPr/>
        <p:txBody>
          <a:bodyPr/>
          <a:lstStyle/>
          <a:p>
            <a:pPr algn="r" rtl="1"/>
            <a:r>
              <a:rPr lang="ar-JO" dirty="0">
                <a:cs typeface="Tahoma" pitchFamily="34" charset="0"/>
              </a:rPr>
              <a:t>تعريف </a:t>
            </a:r>
            <a:r>
              <a:rPr lang="ar-JO" dirty="0" smtClean="0">
                <a:cs typeface="Tahoma" pitchFamily="34" charset="0"/>
              </a:rPr>
              <a:t>ماهية </a:t>
            </a:r>
            <a:r>
              <a:rPr lang="ar-JO" dirty="0">
                <a:cs typeface="Tahoma" pitchFamily="34" charset="0"/>
              </a:rPr>
              <a:t>نظرية التنظيم.</a:t>
            </a:r>
          </a:p>
          <a:p>
            <a:pPr algn="r" rtl="1"/>
            <a:r>
              <a:rPr lang="ar-JO" dirty="0">
                <a:cs typeface="Tahoma" pitchFamily="34" charset="0"/>
              </a:rPr>
              <a:t> التميز بين نظرية التنظيم والسلوك التنظيمي </a:t>
            </a:r>
            <a:r>
              <a:rPr lang="ar-JO" dirty="0" err="1" smtClean="0">
                <a:cs typeface="Tahoma" pitchFamily="34" charset="0"/>
              </a:rPr>
              <a:t>والتصم</a:t>
            </a:r>
            <a:r>
              <a:rPr lang="ar-DZ" dirty="0" smtClean="0">
                <a:cs typeface="Tahoma" pitchFamily="34" charset="0"/>
              </a:rPr>
              <a:t>ي</a:t>
            </a:r>
            <a:r>
              <a:rPr lang="ar-JO" dirty="0" smtClean="0">
                <a:cs typeface="Tahoma" pitchFamily="34" charset="0"/>
              </a:rPr>
              <a:t>م </a:t>
            </a:r>
            <a:r>
              <a:rPr lang="ar-JO" dirty="0">
                <a:cs typeface="Tahoma" pitchFamily="34" charset="0"/>
              </a:rPr>
              <a:t>التنظيمي.</a:t>
            </a:r>
          </a:p>
          <a:p>
            <a:pPr algn="r" rtl="1"/>
            <a:r>
              <a:rPr lang="ar-JO" dirty="0" smtClean="0">
                <a:cs typeface="Tahoma" pitchFamily="34" charset="0"/>
              </a:rPr>
              <a:t>مبررات </a:t>
            </a:r>
            <a:r>
              <a:rPr lang="ar-JO" dirty="0">
                <a:cs typeface="Tahoma" pitchFamily="34" charset="0"/>
              </a:rPr>
              <a:t>دراسة نظرية التنظيم.</a:t>
            </a:r>
          </a:p>
          <a:p>
            <a:pPr algn="r" rtl="1"/>
            <a:r>
              <a:rPr lang="ar-JO" dirty="0">
                <a:cs typeface="Tahoma" pitchFamily="34" charset="0"/>
              </a:rPr>
              <a:t> بيان أهمية دراسة التنظيمات من منظور </a:t>
            </a:r>
            <a:r>
              <a:rPr lang="ar-JO" dirty="0" smtClean="0">
                <a:cs typeface="Tahoma" pitchFamily="34" charset="0"/>
              </a:rPr>
              <a:t>نظر</a:t>
            </a:r>
            <a:r>
              <a:rPr lang="ar-DZ" dirty="0" smtClean="0">
                <a:cs typeface="Tahoma" pitchFamily="34" charset="0"/>
              </a:rPr>
              <a:t>ي</a:t>
            </a:r>
            <a:r>
              <a:rPr lang="ar-JO" dirty="0" smtClean="0">
                <a:cs typeface="Tahoma" pitchFamily="34" charset="0"/>
              </a:rPr>
              <a:t>ة </a:t>
            </a:r>
            <a:r>
              <a:rPr lang="ar-JO" dirty="0">
                <a:cs typeface="Tahoma" pitchFamily="34" charset="0"/>
              </a:rPr>
              <a:t>المنظمة</a:t>
            </a:r>
            <a:r>
              <a:rPr lang="ar-JO" dirty="0" smtClean="0">
                <a:cs typeface="Tahoma" pitchFamily="34" charset="0"/>
              </a:rPr>
              <a:t>.</a:t>
            </a:r>
            <a:endParaRPr lang="ar-DZ" dirty="0" smtClean="0">
              <a:cs typeface="Tahoma" pitchFamily="34" charset="0"/>
            </a:endParaRPr>
          </a:p>
          <a:p>
            <a:pPr algn="r" rtl="1"/>
            <a:r>
              <a:rPr lang="ar-DZ" dirty="0" smtClean="0">
                <a:cs typeface="Tahoma" pitchFamily="34" charset="0"/>
              </a:rPr>
              <a:t>التحديات المعاصرة التي تواجه المنظمات</a:t>
            </a:r>
            <a:endParaRPr lang="en-US" dirty="0">
              <a:cs typeface="Tahoma" pitchFamily="34" charset="0"/>
            </a:endParaRPr>
          </a:p>
        </p:txBody>
      </p:sp>
    </p:spTree>
  </p:cSld>
  <p:clrMapOvr>
    <a:masterClrMapping/>
  </p:clrMapOvr>
  <p:transition>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9875">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79875">
                                            <p:txEl>
                                              <p:pRg st="0" end="0"/>
                                            </p:txEl>
                                          </p:spTgt>
                                        </p:tgtEl>
                                        <p:attrNameLst>
                                          <p:attrName>ppt_c</p:attrName>
                                        </p:attrNameLst>
                                      </p:cBhvr>
                                      <p:to>
                                        <a:schemeClr val="folHlink"/>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9875">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79875">
                                            <p:txEl>
                                              <p:pRg st="1" end="1"/>
                                            </p:txEl>
                                          </p:spTgt>
                                        </p:tgtEl>
                                        <p:attrNameLst>
                                          <p:attrName>ppt_c</p:attrName>
                                        </p:attrNameLst>
                                      </p:cBhvr>
                                      <p:to>
                                        <a:schemeClr val="folHlink"/>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9875">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79875">
                                            <p:txEl>
                                              <p:pRg st="2" end="2"/>
                                            </p:txEl>
                                          </p:spTgt>
                                        </p:tgtEl>
                                        <p:attrNameLst>
                                          <p:attrName>ppt_c</p:attrName>
                                        </p:attrNameLst>
                                      </p:cBhvr>
                                      <p:to>
                                        <a:schemeClr val="folHlink"/>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9875">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79875">
                                            <p:txEl>
                                              <p:pRg st="3" end="3"/>
                                            </p:txEl>
                                          </p:spTgt>
                                        </p:tgtEl>
                                        <p:attrNameLst>
                                          <p:attrName>ppt_c</p:attrName>
                                        </p:attrNameLst>
                                      </p:cBhvr>
                                      <p:to>
                                        <a:schemeClr val="folHlink"/>
                                      </p:to>
                                    </p:animClr>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9875">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79875">
                                            <p:txEl>
                                              <p:pRg st="4" end="4"/>
                                            </p:txEl>
                                          </p:spTgt>
                                        </p:tgtEl>
                                        <p:attrNameLst>
                                          <p:attrName>ppt_c</p:attrName>
                                        </p:attrNameLst>
                                      </p:cBhvr>
                                      <p:to>
                                        <a:schemeClr val="folHlink"/>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AutoShape 2"/>
          <p:cNvSpPr>
            <a:spLocks noChangeArrowheads="1"/>
          </p:cNvSpPr>
          <p:nvPr/>
        </p:nvSpPr>
        <p:spPr bwMode="auto">
          <a:xfrm>
            <a:off x="611560" y="477837"/>
            <a:ext cx="7192962" cy="865188"/>
          </a:xfrm>
          <a:prstGeom prst="roundRect">
            <a:avLst>
              <a:gd name="adj" fmla="val 16667"/>
            </a:avLst>
          </a:prstGeom>
          <a:solidFill>
            <a:srgbClr val="CCFFCC"/>
          </a:solidFill>
          <a:ln w="57150" cmpd="thinThick">
            <a:solidFill>
              <a:schemeClr val="bg1"/>
            </a:solidFill>
            <a:round/>
            <a:headEnd/>
            <a:tailEnd/>
          </a:ln>
          <a:effectLst/>
        </p:spPr>
        <p:txBody>
          <a:bodyPr wrap="none" anchor="ctr"/>
          <a:lstStyle/>
          <a:p>
            <a:endParaRPr lang="fr-FR"/>
          </a:p>
        </p:txBody>
      </p:sp>
      <p:sp>
        <p:nvSpPr>
          <p:cNvPr id="140291" name="Text Box 3"/>
          <p:cNvSpPr txBox="1">
            <a:spLocks noChangeArrowheads="1"/>
          </p:cNvSpPr>
          <p:nvPr/>
        </p:nvSpPr>
        <p:spPr bwMode="auto">
          <a:xfrm>
            <a:off x="1116013" y="620713"/>
            <a:ext cx="6583362" cy="579437"/>
          </a:xfrm>
          <a:prstGeom prst="rect">
            <a:avLst/>
          </a:prstGeom>
          <a:solidFill>
            <a:srgbClr val="CCFFCC"/>
          </a:solidFill>
          <a:ln w="9525">
            <a:noFill/>
            <a:miter lim="800000"/>
            <a:headEnd/>
            <a:tailEnd/>
          </a:ln>
          <a:effectLst/>
        </p:spPr>
        <p:txBody>
          <a:bodyPr>
            <a:spAutoFit/>
          </a:bodyPr>
          <a:lstStyle/>
          <a:p>
            <a:pPr algn="ctr" rtl="1"/>
            <a:r>
              <a:rPr kumimoji="0" lang="ar-JO" sz="3200" b="1" dirty="0" smtClean="0">
                <a:solidFill>
                  <a:schemeClr val="bg1"/>
                </a:solidFill>
                <a:effectLst>
                  <a:outerShdw blurRad="38100" dist="38100" dir="2700000" algn="tl">
                    <a:srgbClr val="000000"/>
                  </a:outerShdw>
                </a:effectLst>
                <a:latin typeface="Times New Roman" pitchFamily="18" charset="0"/>
                <a:cs typeface="Times New Roman" pitchFamily="18" charset="0"/>
              </a:rPr>
              <a:t>ماهية التنظيم</a:t>
            </a:r>
            <a:r>
              <a:rPr kumimoji="0" lang="ar-DZ" sz="3200" b="1" dirty="0" smtClean="0">
                <a:solidFill>
                  <a:schemeClr val="bg1"/>
                </a:solidFill>
                <a:effectLst>
                  <a:outerShdw blurRad="38100" dist="38100" dir="2700000" algn="tl">
                    <a:srgbClr val="000000"/>
                  </a:outerShdw>
                </a:effectLst>
                <a:latin typeface="Times New Roman" pitchFamily="18" charset="0"/>
                <a:cs typeface="Times New Roman" pitchFamily="18" charset="0"/>
              </a:rPr>
              <a:t> (المنظمة)</a:t>
            </a:r>
            <a:r>
              <a:rPr kumimoji="0" lang="ar-JO" sz="3200" b="1" dirty="0" smtClean="0">
                <a:solidFill>
                  <a:schemeClr val="bg1"/>
                </a:solidFill>
                <a:effectLst>
                  <a:outerShdw blurRad="38100" dist="38100" dir="2700000" algn="tl">
                    <a:srgbClr val="000000"/>
                  </a:outerShdw>
                </a:effectLst>
                <a:latin typeface="Times New Roman" pitchFamily="18" charset="0"/>
                <a:cs typeface="Times New Roman" pitchFamily="18" charset="0"/>
              </a:rPr>
              <a:t> </a:t>
            </a:r>
            <a:endParaRPr kumimoji="0" lang="en-US" sz="3200" b="1" dirty="0">
              <a:solidFill>
                <a:schemeClr val="bg1"/>
              </a:solidFill>
              <a:effectLst>
                <a:outerShdw blurRad="38100" dist="38100" dir="2700000" algn="tl">
                  <a:srgbClr val="000000"/>
                </a:outerShdw>
              </a:effectLst>
              <a:latin typeface="Times New Roman" pitchFamily="18" charset="0"/>
              <a:cs typeface="Times New Roman" pitchFamily="18" charset="0"/>
            </a:endParaRPr>
          </a:p>
        </p:txBody>
      </p:sp>
      <p:sp>
        <p:nvSpPr>
          <p:cNvPr id="140292" name="Text Box 4"/>
          <p:cNvSpPr txBox="1">
            <a:spLocks noChangeArrowheads="1"/>
          </p:cNvSpPr>
          <p:nvPr/>
        </p:nvSpPr>
        <p:spPr bwMode="auto">
          <a:xfrm>
            <a:off x="876300" y="1988840"/>
            <a:ext cx="7062787" cy="1584325"/>
          </a:xfrm>
          <a:prstGeom prst="rect">
            <a:avLst/>
          </a:prstGeom>
          <a:solidFill>
            <a:schemeClr val="bg1"/>
          </a:solidFill>
          <a:ln w="31750">
            <a:solidFill>
              <a:srgbClr val="CCFFCC"/>
            </a:solidFill>
            <a:miter lim="800000"/>
            <a:headEnd/>
            <a:tailEnd/>
          </a:ln>
          <a:effectLst/>
        </p:spPr>
        <p:txBody>
          <a:bodyPr>
            <a:spAutoFit/>
          </a:bodyPr>
          <a:lstStyle/>
          <a:p>
            <a:pPr marL="288925" indent="-288925" algn="just" rtl="1">
              <a:buFont typeface="Wingdings" pitchFamily="2" charset="2"/>
              <a:buChar char="§"/>
            </a:pPr>
            <a:r>
              <a:rPr kumimoji="0" lang="ar-JO" sz="2400" b="1" dirty="0">
                <a:latin typeface="Times New Roman" pitchFamily="18" charset="0"/>
                <a:cs typeface="Times New Roman" pitchFamily="18" charset="0"/>
              </a:rPr>
              <a:t>عرف العالم ستيفن . ب. </a:t>
            </a:r>
            <a:r>
              <a:rPr kumimoji="0" lang="ar-JO" sz="2400" b="1" dirty="0" err="1">
                <a:latin typeface="Times New Roman" pitchFamily="18" charset="0"/>
                <a:cs typeface="Times New Roman" pitchFamily="18" charset="0"/>
              </a:rPr>
              <a:t>روبنز</a:t>
            </a:r>
            <a:r>
              <a:rPr kumimoji="0" lang="ar-JO" sz="2400" b="1" dirty="0">
                <a:latin typeface="Times New Roman" pitchFamily="18" charset="0"/>
                <a:cs typeface="Times New Roman" pitchFamily="18" charset="0"/>
              </a:rPr>
              <a:t> </a:t>
            </a:r>
            <a:r>
              <a:rPr kumimoji="0" lang="en-US" sz="2400" b="1" dirty="0">
                <a:latin typeface="Times New Roman" pitchFamily="18" charset="0"/>
                <a:cs typeface="Times New Roman" pitchFamily="18" charset="0"/>
              </a:rPr>
              <a:t>(Stephen P. </a:t>
            </a:r>
            <a:r>
              <a:rPr kumimoji="0" lang="en-US" sz="2400" b="1" dirty="0" err="1" smtClean="0">
                <a:latin typeface="Times New Roman" pitchFamily="18" charset="0"/>
                <a:cs typeface="Times New Roman" pitchFamily="18" charset="0"/>
              </a:rPr>
              <a:t>Robbine</a:t>
            </a:r>
            <a:r>
              <a:rPr kumimoji="0" lang="ar-JO" sz="2400" b="1" dirty="0" smtClean="0">
                <a:latin typeface="Times New Roman" pitchFamily="18" charset="0"/>
                <a:cs typeface="Times New Roman" pitchFamily="18" charset="0"/>
              </a:rPr>
              <a:t> </a:t>
            </a:r>
            <a:r>
              <a:rPr kumimoji="0" lang="ar-JO" sz="2400" b="1" dirty="0">
                <a:latin typeface="Times New Roman" pitchFamily="18" charset="0"/>
                <a:cs typeface="Times New Roman" pitchFamily="18" charset="0"/>
              </a:rPr>
              <a:t>التنظيم بأنه كيان </a:t>
            </a:r>
            <a:r>
              <a:rPr kumimoji="0" lang="ar-JO" sz="2400" b="1" dirty="0" err="1">
                <a:latin typeface="Times New Roman" pitchFamily="18" charset="0"/>
                <a:cs typeface="Times New Roman" pitchFamily="18" charset="0"/>
              </a:rPr>
              <a:t>إجتماعي</a:t>
            </a:r>
            <a:r>
              <a:rPr kumimoji="0" lang="ar-JO" sz="2400" b="1" dirty="0">
                <a:latin typeface="Times New Roman" pitchFamily="18" charset="0"/>
                <a:cs typeface="Times New Roman" pitchFamily="18" charset="0"/>
              </a:rPr>
              <a:t> منسق بوعي وله حدود شبه واضحة المعالم ، ويعمل على أساس دائم لتحقيق هدف معين أو مجموعة من الأهداف.</a:t>
            </a:r>
          </a:p>
          <a:p>
            <a:pPr marL="288925" indent="-288925" algn="just" rtl="1">
              <a:buFont typeface="Wingdings" pitchFamily="2" charset="2"/>
              <a:buNone/>
            </a:pPr>
            <a:endParaRPr kumimoji="0" lang="en-US" sz="2400" b="1" dirty="0">
              <a:latin typeface="Times New Roman" pitchFamily="18" charset="0"/>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40290"/>
                                        </p:tgtEl>
                                        <p:attrNameLst>
                                          <p:attrName>style.visibility</p:attrName>
                                        </p:attrNameLst>
                                      </p:cBhvr>
                                      <p:to>
                                        <p:strVal val="visible"/>
                                      </p:to>
                                    </p:set>
                                    <p:animEffect transition="in" filter="blinds(horizontal)">
                                      <p:cBhvr>
                                        <p:cTn id="7" dur="1000"/>
                                        <p:tgtEl>
                                          <p:spTgt spid="140290"/>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40291"/>
                                        </p:tgtEl>
                                        <p:attrNameLst>
                                          <p:attrName>style.visibility</p:attrName>
                                        </p:attrNameLst>
                                      </p:cBhvr>
                                      <p:to>
                                        <p:strVal val="visible"/>
                                      </p:to>
                                    </p:set>
                                    <p:animEffect transition="in" filter="blinds(horizontal)">
                                      <p:cBhvr>
                                        <p:cTn id="10" dur="1000"/>
                                        <p:tgtEl>
                                          <p:spTgt spid="140291"/>
                                        </p:tgtEl>
                                      </p:cBhvr>
                                    </p:animEffect>
                                  </p:childTnLst>
                                </p:cTn>
                              </p:par>
                            </p:childTnLst>
                          </p:cTn>
                        </p:par>
                      </p:childTnLst>
                    </p:cTn>
                  </p:par>
                  <p:par>
                    <p:cTn id="11" fill="hold">
                      <p:stCondLst>
                        <p:cond delay="indefinite"/>
                      </p:stCondLst>
                      <p:childTnLst>
                        <p:par>
                          <p:cTn id="12" fill="hold">
                            <p:stCondLst>
                              <p:cond delay="0"/>
                            </p:stCondLst>
                            <p:childTnLst>
                              <p:par>
                                <p:cTn id="13" presetID="43" presetClass="entr" presetSubtype="0" fill="hold" grpId="0" nodeType="clickEffect">
                                  <p:stCondLst>
                                    <p:cond delay="0"/>
                                  </p:stCondLst>
                                  <p:childTnLst>
                                    <p:set>
                                      <p:cBhvr>
                                        <p:cTn id="14" dur="1" fill="hold">
                                          <p:stCondLst>
                                            <p:cond delay="0"/>
                                          </p:stCondLst>
                                        </p:cTn>
                                        <p:tgtEl>
                                          <p:spTgt spid="140292"/>
                                        </p:tgtEl>
                                        <p:attrNameLst>
                                          <p:attrName>style.visibility</p:attrName>
                                        </p:attrNameLst>
                                      </p:cBhvr>
                                      <p:to>
                                        <p:strVal val="visible"/>
                                      </p:to>
                                    </p:set>
                                    <p:animEffect transition="in" filter="fade">
                                      <p:cBhvr>
                                        <p:cTn id="15" dur="100"/>
                                        <p:tgtEl>
                                          <p:spTgt spid="140292"/>
                                        </p:tgtEl>
                                      </p:cBhvr>
                                    </p:animEffect>
                                    <p:anim calcmode="lin" valueType="num">
                                      <p:cBhvr>
                                        <p:cTn id="16" dur="400" fill="hold"/>
                                        <p:tgtEl>
                                          <p:spTgt spid="140292"/>
                                        </p:tgtEl>
                                        <p:attrNameLst>
                                          <p:attrName>ppt_x</p:attrName>
                                        </p:attrNameLst>
                                      </p:cBhvr>
                                      <p:tavLst>
                                        <p:tav tm="0">
                                          <p:val>
                                            <p:strVal val="#ppt_x"/>
                                          </p:val>
                                        </p:tav>
                                        <p:tav tm="100000">
                                          <p:val>
                                            <p:strVal val="#ppt_x"/>
                                          </p:val>
                                        </p:tav>
                                      </p:tavLst>
                                    </p:anim>
                                    <p:anim calcmode="lin" valueType="num">
                                      <p:cBhvr>
                                        <p:cTn id="17" dur="400" fill="hold"/>
                                        <p:tgtEl>
                                          <p:spTgt spid="140292"/>
                                        </p:tgtEl>
                                        <p:attrNameLst>
                                          <p:attrName>ppt_y</p:attrName>
                                        </p:attrNameLst>
                                      </p:cBhvr>
                                      <p:tavLst>
                                        <p:tav tm="0">
                                          <p:val>
                                            <p:strVal val="#ppt_y+0.31"/>
                                          </p:val>
                                        </p:tav>
                                        <p:tav tm="100000">
                                          <p:val>
                                            <p:strVal val="#ppt_y+0.31"/>
                                          </p:val>
                                        </p:tav>
                                      </p:tavLst>
                                    </p:anim>
                                    <p:anim calcmode="lin" valueType="num">
                                      <p:cBhvr>
                                        <p:cTn id="18" dur="600" decel="50000" fill="hold">
                                          <p:stCondLst>
                                            <p:cond delay="400"/>
                                          </p:stCondLst>
                                        </p:cTn>
                                        <p:tgtEl>
                                          <p:spTgt spid="140292"/>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9" dur="600" decel="50000" fill="hold">
                                          <p:stCondLst>
                                            <p:cond delay="400"/>
                                          </p:stCondLst>
                                        </p:cTn>
                                        <p:tgtEl>
                                          <p:spTgt spid="140292"/>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0290" grpId="0" animBg="1"/>
      <p:bldP spid="140291" grpId="0" animBg="1"/>
      <p:bldP spid="14029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AutoShape 2"/>
          <p:cNvSpPr>
            <a:spLocks noChangeArrowheads="1"/>
          </p:cNvSpPr>
          <p:nvPr/>
        </p:nvSpPr>
        <p:spPr bwMode="auto">
          <a:xfrm>
            <a:off x="349250" y="1804988"/>
            <a:ext cx="8566150" cy="4538662"/>
          </a:xfrm>
          <a:prstGeom prst="roundRect">
            <a:avLst>
              <a:gd name="adj" fmla="val 16667"/>
            </a:avLst>
          </a:prstGeom>
          <a:noFill/>
          <a:ln w="25400">
            <a:solidFill>
              <a:schemeClr val="tx2"/>
            </a:solidFill>
            <a:round/>
            <a:headEnd/>
            <a:tailEnd/>
          </a:ln>
          <a:effectLst/>
        </p:spPr>
        <p:txBody>
          <a:bodyPr wrap="none" anchor="ctr"/>
          <a:lstStyle/>
          <a:p>
            <a:pPr algn="ctr"/>
            <a:endParaRPr kumimoji="0" lang="en-US" sz="2400" b="1">
              <a:latin typeface="Times New Roman" pitchFamily="18" charset="0"/>
            </a:endParaRPr>
          </a:p>
        </p:txBody>
      </p:sp>
      <p:sp>
        <p:nvSpPr>
          <p:cNvPr id="139267" name="Text Box 3"/>
          <p:cNvSpPr txBox="1">
            <a:spLocks noChangeArrowheads="1"/>
          </p:cNvSpPr>
          <p:nvPr/>
        </p:nvSpPr>
        <p:spPr bwMode="auto">
          <a:xfrm>
            <a:off x="1177925" y="333375"/>
            <a:ext cx="6540500" cy="623888"/>
          </a:xfrm>
          <a:prstGeom prst="rect">
            <a:avLst/>
          </a:prstGeom>
          <a:noFill/>
          <a:ln w="44450">
            <a:solidFill>
              <a:schemeClr val="bg1"/>
            </a:solidFill>
            <a:miter lim="800000"/>
            <a:headEnd/>
            <a:tailEnd/>
          </a:ln>
          <a:effectLst/>
        </p:spPr>
        <p:txBody>
          <a:bodyPr wrap="none">
            <a:spAutoFit/>
          </a:bodyPr>
          <a:lstStyle/>
          <a:p>
            <a:pPr algn="ctr"/>
            <a:r>
              <a:rPr kumimoji="0" lang="ar-JO" sz="3200" b="1">
                <a:solidFill>
                  <a:srgbClr val="FFFF99"/>
                </a:solidFill>
                <a:latin typeface="Times New Roman" pitchFamily="18" charset="0"/>
                <a:cs typeface="Times New Roman" pitchFamily="18" charset="0"/>
              </a:rPr>
              <a:t>يتضح من التعريف أن التنظيم يتميز بسمات هي: </a:t>
            </a:r>
            <a:endParaRPr kumimoji="0" lang="en-US" sz="3200" b="1">
              <a:solidFill>
                <a:srgbClr val="FFFF99"/>
              </a:solidFill>
              <a:latin typeface="Times New Roman" pitchFamily="18" charset="0"/>
              <a:cs typeface="Times New Roman" pitchFamily="18" charset="0"/>
            </a:endParaRPr>
          </a:p>
        </p:txBody>
      </p:sp>
      <p:sp>
        <p:nvSpPr>
          <p:cNvPr id="139268" name="Text Box 4"/>
          <p:cNvSpPr txBox="1">
            <a:spLocks noChangeArrowheads="1"/>
          </p:cNvSpPr>
          <p:nvPr/>
        </p:nvSpPr>
        <p:spPr bwMode="auto">
          <a:xfrm>
            <a:off x="549275" y="1887538"/>
            <a:ext cx="7910513" cy="854075"/>
          </a:xfrm>
          <a:prstGeom prst="rect">
            <a:avLst/>
          </a:prstGeom>
          <a:noFill/>
          <a:ln w="9525">
            <a:noFill/>
            <a:miter lim="800000"/>
            <a:headEnd/>
            <a:tailEnd/>
          </a:ln>
          <a:effectLst/>
        </p:spPr>
        <p:txBody>
          <a:bodyPr>
            <a:spAutoFit/>
          </a:bodyPr>
          <a:lstStyle/>
          <a:p>
            <a:pPr marL="350838" indent="-350838" algn="r" rtl="1">
              <a:buFont typeface="Wingdings" pitchFamily="2" charset="2"/>
              <a:buChar char="Ø"/>
            </a:pPr>
            <a:r>
              <a:rPr kumimoji="0" lang="ar-JO" sz="2500" b="1">
                <a:solidFill>
                  <a:schemeClr val="tx2"/>
                </a:solidFill>
                <a:latin typeface="Times New Roman" pitchFamily="18" charset="0"/>
                <a:cs typeface="Times New Roman" pitchFamily="18" charset="0"/>
              </a:rPr>
              <a:t>أنه كيان إجتماعي  يضم مجموعة من الأفراد والجماعات تجتمع بتخطيط وليس بمجرد الصدفة.</a:t>
            </a:r>
            <a:endParaRPr kumimoji="0" lang="en-US" sz="2500" b="1">
              <a:solidFill>
                <a:schemeClr val="tx2"/>
              </a:solidFill>
              <a:latin typeface="Times New Roman" pitchFamily="18" charset="0"/>
              <a:cs typeface="Times New Roman" pitchFamily="18" charset="0"/>
            </a:endParaRPr>
          </a:p>
        </p:txBody>
      </p:sp>
      <p:sp>
        <p:nvSpPr>
          <p:cNvPr id="139270" name="Text Box 6"/>
          <p:cNvSpPr txBox="1">
            <a:spLocks noChangeArrowheads="1"/>
          </p:cNvSpPr>
          <p:nvPr/>
        </p:nvSpPr>
        <p:spPr bwMode="auto">
          <a:xfrm>
            <a:off x="549275" y="2954338"/>
            <a:ext cx="8242300" cy="854075"/>
          </a:xfrm>
          <a:prstGeom prst="rect">
            <a:avLst/>
          </a:prstGeom>
          <a:noFill/>
          <a:ln w="9525">
            <a:noFill/>
            <a:miter lim="800000"/>
            <a:headEnd/>
            <a:tailEnd/>
          </a:ln>
          <a:effectLst/>
        </p:spPr>
        <p:txBody>
          <a:bodyPr>
            <a:spAutoFit/>
          </a:bodyPr>
          <a:lstStyle/>
          <a:p>
            <a:pPr marL="350838" indent="-350838" algn="r" rtl="1">
              <a:buFont typeface="Wingdings" pitchFamily="2" charset="2"/>
              <a:buChar char="Ø"/>
            </a:pPr>
            <a:r>
              <a:rPr kumimoji="0" lang="ar-JO" sz="2500" b="1">
                <a:solidFill>
                  <a:schemeClr val="tx2"/>
                </a:solidFill>
                <a:latin typeface="Times New Roman" pitchFamily="18" charset="0"/>
                <a:cs typeface="Times New Roman" pitchFamily="18" charset="0"/>
              </a:rPr>
              <a:t>وجود إطار محدد المعالم يحدد هوية أعضاء الجماعة التي تنضوي تحت لوائه.</a:t>
            </a:r>
            <a:r>
              <a:rPr kumimoji="0" lang="en-US" sz="2500" b="1">
                <a:solidFill>
                  <a:schemeClr val="tx2"/>
                </a:solidFill>
                <a:latin typeface="Times New Roman" pitchFamily="18" charset="0"/>
                <a:cs typeface="Times New Roman" pitchFamily="18" charset="0"/>
              </a:rPr>
              <a:t> </a:t>
            </a:r>
            <a:r>
              <a:rPr kumimoji="0" lang="ar-JO" sz="2500" b="1">
                <a:solidFill>
                  <a:schemeClr val="tx2"/>
                </a:solidFill>
                <a:latin typeface="Times New Roman" pitchFamily="18" charset="0"/>
                <a:cs typeface="Times New Roman" pitchFamily="18" charset="0"/>
              </a:rPr>
              <a:t> ويعطي الأفراد الولاء مقابل اشباع حاجاتهم المادية والمعنوية.  </a:t>
            </a:r>
            <a:endParaRPr kumimoji="0" lang="en-US" sz="2500" b="1">
              <a:solidFill>
                <a:schemeClr val="tx2"/>
              </a:solidFill>
              <a:latin typeface="Times New Roman" pitchFamily="18" charset="0"/>
              <a:cs typeface="Times New Roman" pitchFamily="18" charset="0"/>
            </a:endParaRPr>
          </a:p>
        </p:txBody>
      </p:sp>
      <p:sp>
        <p:nvSpPr>
          <p:cNvPr id="139271" name="Text Box 7"/>
          <p:cNvSpPr txBox="1">
            <a:spLocks noChangeArrowheads="1"/>
          </p:cNvSpPr>
          <p:nvPr/>
        </p:nvSpPr>
        <p:spPr bwMode="auto">
          <a:xfrm>
            <a:off x="549275" y="3873500"/>
            <a:ext cx="8256588" cy="854075"/>
          </a:xfrm>
          <a:prstGeom prst="rect">
            <a:avLst/>
          </a:prstGeom>
          <a:noFill/>
          <a:ln w="9525">
            <a:noFill/>
            <a:miter lim="800000"/>
            <a:headEnd/>
            <a:tailEnd/>
          </a:ln>
          <a:effectLst/>
        </p:spPr>
        <p:txBody>
          <a:bodyPr>
            <a:spAutoFit/>
          </a:bodyPr>
          <a:lstStyle/>
          <a:p>
            <a:pPr marL="350838" indent="-350838" algn="r" rtl="1">
              <a:buFont typeface="Wingdings" pitchFamily="2" charset="2"/>
              <a:buChar char="Ø"/>
            </a:pPr>
            <a:r>
              <a:rPr kumimoji="0" lang="ar-JO" sz="2500" b="1">
                <a:solidFill>
                  <a:schemeClr val="tx2"/>
                </a:solidFill>
                <a:latin typeface="Times New Roman" pitchFamily="18" charset="0"/>
                <a:cs typeface="Times New Roman" pitchFamily="18" charset="0"/>
              </a:rPr>
              <a:t>وجود رابطة استمراية في العلاقة بين العاملين في التنظيم أي يكون الارتباط بالتنظيم على أساس دائم نسبياً وليس عرضياً. </a:t>
            </a:r>
            <a:endParaRPr kumimoji="0" lang="en-US" sz="2500" b="1">
              <a:solidFill>
                <a:schemeClr val="tx2"/>
              </a:solidFill>
              <a:latin typeface="Times New Roman" pitchFamily="18" charset="0"/>
              <a:cs typeface="Times New Roman" pitchFamily="18" charset="0"/>
            </a:endParaRPr>
          </a:p>
        </p:txBody>
      </p:sp>
      <p:sp>
        <p:nvSpPr>
          <p:cNvPr id="139272" name="Text Box 8"/>
          <p:cNvSpPr txBox="1">
            <a:spLocks noChangeArrowheads="1"/>
          </p:cNvSpPr>
          <p:nvPr/>
        </p:nvSpPr>
        <p:spPr bwMode="auto">
          <a:xfrm>
            <a:off x="549275" y="4802188"/>
            <a:ext cx="8256588" cy="854075"/>
          </a:xfrm>
          <a:prstGeom prst="rect">
            <a:avLst/>
          </a:prstGeom>
          <a:noFill/>
          <a:ln w="9525">
            <a:noFill/>
            <a:miter lim="800000"/>
            <a:headEnd/>
            <a:tailEnd/>
          </a:ln>
          <a:effectLst/>
        </p:spPr>
        <p:txBody>
          <a:bodyPr>
            <a:spAutoFit/>
          </a:bodyPr>
          <a:lstStyle/>
          <a:p>
            <a:pPr marL="350838" indent="-350838" algn="r" rtl="1">
              <a:buFont typeface="Wingdings" pitchFamily="2" charset="2"/>
              <a:buChar char="Ø"/>
            </a:pPr>
            <a:r>
              <a:rPr kumimoji="0" lang="ar-JO" sz="2500" b="1">
                <a:solidFill>
                  <a:schemeClr val="tx2"/>
                </a:solidFill>
                <a:latin typeface="Times New Roman" pitchFamily="18" charset="0"/>
                <a:cs typeface="Times New Roman" pitchFamily="18" charset="0"/>
              </a:rPr>
              <a:t> وجود أهداف تسعى إلى تحقيقها من خلال توزيع الأدوار بين العاملين . ويعتمد نجاح المنظمة على مدى وضوح هذه الأهداف لدى جميع العاملين </a:t>
            </a:r>
            <a:endParaRPr kumimoji="0" lang="en-US" sz="2500" b="1">
              <a:solidFill>
                <a:schemeClr val="tx2"/>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39267"/>
                                        </p:tgtEl>
                                        <p:attrNameLst>
                                          <p:attrName>style.visibility</p:attrName>
                                        </p:attrNameLst>
                                      </p:cBhvr>
                                      <p:to>
                                        <p:strVal val="visible"/>
                                      </p:to>
                                    </p:set>
                                    <p:animEffect transition="in" filter="checkerboard(across)">
                                      <p:cBhvr>
                                        <p:cTn id="7" dur="2000"/>
                                        <p:tgtEl>
                                          <p:spTgt spid="139267"/>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5" fill="hold" grpId="0" nodeType="clickEffect">
                                  <p:stCondLst>
                                    <p:cond delay="0"/>
                                  </p:stCondLst>
                                  <p:childTnLst>
                                    <p:set>
                                      <p:cBhvr>
                                        <p:cTn id="11" dur="1" fill="hold">
                                          <p:stCondLst>
                                            <p:cond delay="0"/>
                                          </p:stCondLst>
                                        </p:cTn>
                                        <p:tgtEl>
                                          <p:spTgt spid="139266"/>
                                        </p:tgtEl>
                                        <p:attrNameLst>
                                          <p:attrName>style.visibility</p:attrName>
                                        </p:attrNameLst>
                                      </p:cBhvr>
                                      <p:to>
                                        <p:strVal val="visible"/>
                                      </p:to>
                                    </p:set>
                                    <p:animEffect transition="in" filter="checkerboard(down)">
                                      <p:cBhvr>
                                        <p:cTn id="12" dur="1000"/>
                                        <p:tgtEl>
                                          <p:spTgt spid="139266"/>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9" fill="hold" grpId="0" nodeType="clickEffect">
                                  <p:stCondLst>
                                    <p:cond delay="0"/>
                                  </p:stCondLst>
                                  <p:childTnLst>
                                    <p:set>
                                      <p:cBhvr>
                                        <p:cTn id="16" dur="1" fill="hold">
                                          <p:stCondLst>
                                            <p:cond delay="0"/>
                                          </p:stCondLst>
                                        </p:cTn>
                                        <p:tgtEl>
                                          <p:spTgt spid="139268"/>
                                        </p:tgtEl>
                                        <p:attrNameLst>
                                          <p:attrName>style.visibility</p:attrName>
                                        </p:attrNameLst>
                                      </p:cBhvr>
                                      <p:to>
                                        <p:strVal val="visible"/>
                                      </p:to>
                                    </p:set>
                                    <p:anim calcmode="lin" valueType="num">
                                      <p:cBhvr additive="base">
                                        <p:cTn id="17" dur="1000" fill="hold"/>
                                        <p:tgtEl>
                                          <p:spTgt spid="139268"/>
                                        </p:tgtEl>
                                        <p:attrNameLst>
                                          <p:attrName>ppt_x</p:attrName>
                                        </p:attrNameLst>
                                      </p:cBhvr>
                                      <p:tavLst>
                                        <p:tav tm="0">
                                          <p:val>
                                            <p:strVal val="0-#ppt_w/2"/>
                                          </p:val>
                                        </p:tav>
                                        <p:tav tm="100000">
                                          <p:val>
                                            <p:strVal val="#ppt_x"/>
                                          </p:val>
                                        </p:tav>
                                      </p:tavLst>
                                    </p:anim>
                                    <p:anim calcmode="lin" valueType="num">
                                      <p:cBhvr additive="base">
                                        <p:cTn id="18" dur="1000" fill="hold"/>
                                        <p:tgtEl>
                                          <p:spTgt spid="139268"/>
                                        </p:tgtEl>
                                        <p:attrNameLst>
                                          <p:attrName>ppt_y</p:attrName>
                                        </p:attrNameLst>
                                      </p:cBhvr>
                                      <p:tavLst>
                                        <p:tav tm="0">
                                          <p:val>
                                            <p:strVal val="0-#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8" fill="hold" grpId="0" nodeType="clickEffect">
                                  <p:stCondLst>
                                    <p:cond delay="0"/>
                                  </p:stCondLst>
                                  <p:childTnLst>
                                    <p:set>
                                      <p:cBhvr>
                                        <p:cTn id="22" dur="1" fill="hold">
                                          <p:stCondLst>
                                            <p:cond delay="0"/>
                                          </p:stCondLst>
                                        </p:cTn>
                                        <p:tgtEl>
                                          <p:spTgt spid="139270"/>
                                        </p:tgtEl>
                                        <p:attrNameLst>
                                          <p:attrName>style.visibility</p:attrName>
                                        </p:attrNameLst>
                                      </p:cBhvr>
                                      <p:to>
                                        <p:strVal val="visible"/>
                                      </p:to>
                                    </p:set>
                                    <p:anim calcmode="lin" valueType="num">
                                      <p:cBhvr additive="base">
                                        <p:cTn id="23" dur="1000" fill="hold"/>
                                        <p:tgtEl>
                                          <p:spTgt spid="139270"/>
                                        </p:tgtEl>
                                        <p:attrNameLst>
                                          <p:attrName>ppt_x</p:attrName>
                                        </p:attrNameLst>
                                      </p:cBhvr>
                                      <p:tavLst>
                                        <p:tav tm="0">
                                          <p:val>
                                            <p:strVal val="0-#ppt_w/2"/>
                                          </p:val>
                                        </p:tav>
                                        <p:tav tm="100000">
                                          <p:val>
                                            <p:strVal val="#ppt_x"/>
                                          </p:val>
                                        </p:tav>
                                      </p:tavLst>
                                    </p:anim>
                                    <p:anim calcmode="lin" valueType="num">
                                      <p:cBhvr additive="base">
                                        <p:cTn id="24" dur="1000" fill="hold"/>
                                        <p:tgtEl>
                                          <p:spTgt spid="139270"/>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2" fill="hold" grpId="0" nodeType="clickEffect">
                                  <p:stCondLst>
                                    <p:cond delay="0"/>
                                  </p:stCondLst>
                                  <p:childTnLst>
                                    <p:set>
                                      <p:cBhvr>
                                        <p:cTn id="28" dur="1" fill="hold">
                                          <p:stCondLst>
                                            <p:cond delay="0"/>
                                          </p:stCondLst>
                                        </p:cTn>
                                        <p:tgtEl>
                                          <p:spTgt spid="139271"/>
                                        </p:tgtEl>
                                        <p:attrNameLst>
                                          <p:attrName>style.visibility</p:attrName>
                                        </p:attrNameLst>
                                      </p:cBhvr>
                                      <p:to>
                                        <p:strVal val="visible"/>
                                      </p:to>
                                    </p:set>
                                    <p:anim calcmode="lin" valueType="num">
                                      <p:cBhvr additive="base">
                                        <p:cTn id="29" dur="1000" fill="hold"/>
                                        <p:tgtEl>
                                          <p:spTgt spid="139271"/>
                                        </p:tgtEl>
                                        <p:attrNameLst>
                                          <p:attrName>ppt_x</p:attrName>
                                        </p:attrNameLst>
                                      </p:cBhvr>
                                      <p:tavLst>
                                        <p:tav tm="0">
                                          <p:val>
                                            <p:strVal val="1+#ppt_w/2"/>
                                          </p:val>
                                        </p:tav>
                                        <p:tav tm="100000">
                                          <p:val>
                                            <p:strVal val="#ppt_x"/>
                                          </p:val>
                                        </p:tav>
                                      </p:tavLst>
                                    </p:anim>
                                    <p:anim calcmode="lin" valueType="num">
                                      <p:cBhvr additive="base">
                                        <p:cTn id="30" dur="1000" fill="hold"/>
                                        <p:tgtEl>
                                          <p:spTgt spid="139271"/>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139272"/>
                                        </p:tgtEl>
                                        <p:attrNameLst>
                                          <p:attrName>style.visibility</p:attrName>
                                        </p:attrNameLst>
                                      </p:cBhvr>
                                      <p:to>
                                        <p:strVal val="visible"/>
                                      </p:to>
                                    </p:set>
                                    <p:anim calcmode="lin" valueType="num">
                                      <p:cBhvr additive="base">
                                        <p:cTn id="35" dur="2000" fill="hold"/>
                                        <p:tgtEl>
                                          <p:spTgt spid="139272"/>
                                        </p:tgtEl>
                                        <p:attrNameLst>
                                          <p:attrName>ppt_x</p:attrName>
                                        </p:attrNameLst>
                                      </p:cBhvr>
                                      <p:tavLst>
                                        <p:tav tm="0">
                                          <p:val>
                                            <p:strVal val="#ppt_x"/>
                                          </p:val>
                                        </p:tav>
                                        <p:tav tm="100000">
                                          <p:val>
                                            <p:strVal val="#ppt_x"/>
                                          </p:val>
                                        </p:tav>
                                      </p:tavLst>
                                    </p:anim>
                                    <p:anim calcmode="lin" valueType="num">
                                      <p:cBhvr additive="base">
                                        <p:cTn id="36" dur="2000" fill="hold"/>
                                        <p:tgtEl>
                                          <p:spTgt spid="13927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9266" grpId="0" animBg="1"/>
      <p:bldP spid="139267" grpId="0" animBg="1"/>
      <p:bldP spid="139268" grpId="0"/>
      <p:bldP spid="139270" grpId="0"/>
      <p:bldP spid="139271" grpId="0"/>
      <p:bldP spid="13927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AutoShape 2"/>
          <p:cNvSpPr>
            <a:spLocks noChangeArrowheads="1"/>
          </p:cNvSpPr>
          <p:nvPr/>
        </p:nvSpPr>
        <p:spPr bwMode="auto">
          <a:xfrm>
            <a:off x="3351213" y="4203700"/>
            <a:ext cx="2479675" cy="777875"/>
          </a:xfrm>
          <a:prstGeom prst="roundRect">
            <a:avLst>
              <a:gd name="adj" fmla="val 16667"/>
            </a:avLst>
          </a:prstGeom>
          <a:solidFill>
            <a:srgbClr val="CCFFCC"/>
          </a:solidFill>
          <a:ln w="19050">
            <a:solidFill>
              <a:srgbClr val="0000FF"/>
            </a:solidFill>
            <a:round/>
            <a:headEnd/>
            <a:tailEnd/>
          </a:ln>
          <a:effectLst/>
        </p:spPr>
        <p:txBody>
          <a:bodyPr wrap="none" anchor="ctr"/>
          <a:lstStyle/>
          <a:p>
            <a:endParaRPr lang="fr-FR"/>
          </a:p>
        </p:txBody>
      </p:sp>
      <p:sp>
        <p:nvSpPr>
          <p:cNvPr id="141315" name="AutoShape 3"/>
          <p:cNvSpPr>
            <a:spLocks noChangeArrowheads="1"/>
          </p:cNvSpPr>
          <p:nvPr/>
        </p:nvSpPr>
        <p:spPr bwMode="auto">
          <a:xfrm>
            <a:off x="3351213" y="5478463"/>
            <a:ext cx="2479675" cy="777875"/>
          </a:xfrm>
          <a:prstGeom prst="roundRect">
            <a:avLst>
              <a:gd name="adj" fmla="val 16667"/>
            </a:avLst>
          </a:prstGeom>
          <a:solidFill>
            <a:schemeClr val="tx2"/>
          </a:solidFill>
          <a:ln w="19050">
            <a:solidFill>
              <a:srgbClr val="0000FF"/>
            </a:solidFill>
            <a:round/>
            <a:headEnd/>
            <a:tailEnd/>
          </a:ln>
          <a:effectLst/>
        </p:spPr>
        <p:txBody>
          <a:bodyPr wrap="none" anchor="ctr"/>
          <a:lstStyle/>
          <a:p>
            <a:endParaRPr lang="fr-FR"/>
          </a:p>
        </p:txBody>
      </p:sp>
      <p:sp>
        <p:nvSpPr>
          <p:cNvPr id="141316" name="Line 4"/>
          <p:cNvSpPr>
            <a:spLocks noChangeShapeType="1"/>
          </p:cNvSpPr>
          <p:nvPr/>
        </p:nvSpPr>
        <p:spPr bwMode="auto">
          <a:xfrm>
            <a:off x="4587875" y="4994275"/>
            <a:ext cx="0" cy="481013"/>
          </a:xfrm>
          <a:prstGeom prst="line">
            <a:avLst/>
          </a:prstGeom>
          <a:noFill/>
          <a:ln w="25400">
            <a:solidFill>
              <a:schemeClr val="tx2"/>
            </a:solidFill>
            <a:round/>
            <a:headEnd/>
            <a:tailEnd/>
          </a:ln>
          <a:effectLst/>
        </p:spPr>
        <p:txBody>
          <a:bodyPr/>
          <a:lstStyle/>
          <a:p>
            <a:endParaRPr lang="fr-FR"/>
          </a:p>
        </p:txBody>
      </p:sp>
      <p:sp>
        <p:nvSpPr>
          <p:cNvPr id="141317" name="Line 5"/>
          <p:cNvSpPr>
            <a:spLocks noChangeShapeType="1"/>
          </p:cNvSpPr>
          <p:nvPr/>
        </p:nvSpPr>
        <p:spPr bwMode="auto">
          <a:xfrm>
            <a:off x="1704975" y="5211763"/>
            <a:ext cx="5780088" cy="0"/>
          </a:xfrm>
          <a:prstGeom prst="line">
            <a:avLst/>
          </a:prstGeom>
          <a:noFill/>
          <a:ln w="25400">
            <a:solidFill>
              <a:schemeClr val="tx2"/>
            </a:solidFill>
            <a:round/>
            <a:headEnd/>
            <a:tailEnd/>
          </a:ln>
          <a:effectLst/>
        </p:spPr>
        <p:txBody>
          <a:bodyPr/>
          <a:lstStyle/>
          <a:p>
            <a:endParaRPr lang="fr-FR"/>
          </a:p>
        </p:txBody>
      </p:sp>
      <p:sp>
        <p:nvSpPr>
          <p:cNvPr id="141318" name="Line 6"/>
          <p:cNvSpPr>
            <a:spLocks noChangeShapeType="1"/>
          </p:cNvSpPr>
          <p:nvPr/>
        </p:nvSpPr>
        <p:spPr bwMode="auto">
          <a:xfrm>
            <a:off x="1704975" y="5210175"/>
            <a:ext cx="0" cy="279400"/>
          </a:xfrm>
          <a:prstGeom prst="line">
            <a:avLst/>
          </a:prstGeom>
          <a:noFill/>
          <a:ln w="25400">
            <a:solidFill>
              <a:schemeClr val="tx2"/>
            </a:solidFill>
            <a:round/>
            <a:headEnd/>
            <a:tailEnd/>
          </a:ln>
          <a:effectLst/>
        </p:spPr>
        <p:txBody>
          <a:bodyPr/>
          <a:lstStyle/>
          <a:p>
            <a:endParaRPr lang="fr-FR"/>
          </a:p>
        </p:txBody>
      </p:sp>
      <p:sp>
        <p:nvSpPr>
          <p:cNvPr id="141319" name="Line 7"/>
          <p:cNvSpPr>
            <a:spLocks noChangeShapeType="1"/>
          </p:cNvSpPr>
          <p:nvPr/>
        </p:nvSpPr>
        <p:spPr bwMode="auto">
          <a:xfrm>
            <a:off x="7493000" y="5210175"/>
            <a:ext cx="0" cy="279400"/>
          </a:xfrm>
          <a:prstGeom prst="line">
            <a:avLst/>
          </a:prstGeom>
          <a:noFill/>
          <a:ln w="25400">
            <a:solidFill>
              <a:schemeClr val="tx2"/>
            </a:solidFill>
            <a:round/>
            <a:headEnd/>
            <a:tailEnd/>
          </a:ln>
          <a:effectLst/>
        </p:spPr>
        <p:txBody>
          <a:bodyPr/>
          <a:lstStyle/>
          <a:p>
            <a:endParaRPr lang="fr-FR"/>
          </a:p>
        </p:txBody>
      </p:sp>
      <p:sp>
        <p:nvSpPr>
          <p:cNvPr id="141320" name="AutoShape 8"/>
          <p:cNvSpPr>
            <a:spLocks noChangeArrowheads="1"/>
          </p:cNvSpPr>
          <p:nvPr/>
        </p:nvSpPr>
        <p:spPr bwMode="auto">
          <a:xfrm>
            <a:off x="458788" y="5478463"/>
            <a:ext cx="2479675" cy="777875"/>
          </a:xfrm>
          <a:prstGeom prst="roundRect">
            <a:avLst>
              <a:gd name="adj" fmla="val 16667"/>
            </a:avLst>
          </a:prstGeom>
          <a:solidFill>
            <a:schemeClr val="tx2"/>
          </a:solidFill>
          <a:ln w="19050">
            <a:solidFill>
              <a:srgbClr val="0000FF"/>
            </a:solidFill>
            <a:round/>
            <a:headEnd/>
            <a:tailEnd/>
          </a:ln>
          <a:effectLst/>
        </p:spPr>
        <p:txBody>
          <a:bodyPr wrap="none" anchor="ctr"/>
          <a:lstStyle/>
          <a:p>
            <a:endParaRPr lang="fr-FR"/>
          </a:p>
        </p:txBody>
      </p:sp>
      <p:sp>
        <p:nvSpPr>
          <p:cNvPr id="141321" name="AutoShape 9"/>
          <p:cNvSpPr>
            <a:spLocks noChangeArrowheads="1"/>
          </p:cNvSpPr>
          <p:nvPr/>
        </p:nvSpPr>
        <p:spPr bwMode="auto">
          <a:xfrm>
            <a:off x="6240463" y="5478463"/>
            <a:ext cx="2479675" cy="777875"/>
          </a:xfrm>
          <a:prstGeom prst="roundRect">
            <a:avLst>
              <a:gd name="adj" fmla="val 16667"/>
            </a:avLst>
          </a:prstGeom>
          <a:solidFill>
            <a:schemeClr val="tx2"/>
          </a:solidFill>
          <a:ln w="19050">
            <a:solidFill>
              <a:srgbClr val="0000FF"/>
            </a:solidFill>
            <a:round/>
            <a:headEnd/>
            <a:tailEnd/>
          </a:ln>
          <a:effectLst/>
        </p:spPr>
        <p:txBody>
          <a:bodyPr wrap="none" anchor="ctr"/>
          <a:lstStyle/>
          <a:p>
            <a:endParaRPr lang="fr-FR"/>
          </a:p>
        </p:txBody>
      </p:sp>
      <p:sp>
        <p:nvSpPr>
          <p:cNvPr id="141322" name="Text Box 10"/>
          <p:cNvSpPr txBox="1">
            <a:spLocks noChangeArrowheads="1"/>
          </p:cNvSpPr>
          <p:nvPr/>
        </p:nvSpPr>
        <p:spPr bwMode="auto">
          <a:xfrm>
            <a:off x="900113" y="514350"/>
            <a:ext cx="7343775" cy="641350"/>
          </a:xfrm>
          <a:prstGeom prst="rect">
            <a:avLst/>
          </a:prstGeom>
          <a:noFill/>
          <a:ln w="44450">
            <a:noFill/>
            <a:miter lim="800000"/>
            <a:headEnd/>
            <a:tailEnd/>
          </a:ln>
          <a:effectLst/>
        </p:spPr>
        <p:txBody>
          <a:bodyPr>
            <a:spAutoFit/>
          </a:bodyPr>
          <a:lstStyle/>
          <a:p>
            <a:pPr algn="ctr" rtl="1"/>
            <a:r>
              <a:rPr kumimoji="0" lang="ar-DZ" sz="3600" b="1" dirty="0" smtClean="0">
                <a:solidFill>
                  <a:srgbClr val="FFFFAB"/>
                </a:solidFill>
                <a:latin typeface="Times New Roman" pitchFamily="18" charset="0"/>
                <a:cs typeface="Times New Roman" pitchFamily="18" charset="0"/>
              </a:rPr>
              <a:t>تعريف </a:t>
            </a:r>
            <a:r>
              <a:rPr kumimoji="0" lang="ar-JO" sz="3600" b="1" dirty="0" smtClean="0">
                <a:solidFill>
                  <a:srgbClr val="FFFFAB"/>
                </a:solidFill>
                <a:latin typeface="Times New Roman" pitchFamily="18" charset="0"/>
                <a:cs typeface="Times New Roman" pitchFamily="18" charset="0"/>
              </a:rPr>
              <a:t>التصميم التنظيمي</a:t>
            </a:r>
            <a:endParaRPr kumimoji="0" lang="en-US" sz="3600" b="1" dirty="0">
              <a:solidFill>
                <a:srgbClr val="FFFFAB"/>
              </a:solidFill>
              <a:latin typeface="Times New Roman" pitchFamily="18" charset="0"/>
            </a:endParaRPr>
          </a:p>
        </p:txBody>
      </p:sp>
      <p:sp>
        <p:nvSpPr>
          <p:cNvPr id="141323" name="AutoShape 11"/>
          <p:cNvSpPr>
            <a:spLocks noChangeArrowheads="1"/>
          </p:cNvSpPr>
          <p:nvPr/>
        </p:nvSpPr>
        <p:spPr bwMode="auto">
          <a:xfrm>
            <a:off x="449263" y="1484313"/>
            <a:ext cx="8321675" cy="2570162"/>
          </a:xfrm>
          <a:prstGeom prst="roundRect">
            <a:avLst>
              <a:gd name="adj" fmla="val 16667"/>
            </a:avLst>
          </a:prstGeom>
          <a:solidFill>
            <a:schemeClr val="accent2"/>
          </a:solidFill>
          <a:ln w="25400">
            <a:solidFill>
              <a:srgbClr val="0000FF"/>
            </a:solidFill>
            <a:round/>
            <a:headEnd/>
            <a:tailEnd/>
          </a:ln>
          <a:effectLst/>
        </p:spPr>
        <p:txBody>
          <a:bodyPr wrap="none" anchor="ctr"/>
          <a:lstStyle/>
          <a:p>
            <a:pPr algn="ctr"/>
            <a:endParaRPr kumimoji="0" lang="en-US" sz="2400" b="1">
              <a:latin typeface="Times New Roman" pitchFamily="18" charset="0"/>
            </a:endParaRPr>
          </a:p>
        </p:txBody>
      </p:sp>
      <p:sp>
        <p:nvSpPr>
          <p:cNvPr id="141324" name="Text Box 12"/>
          <p:cNvSpPr txBox="1">
            <a:spLocks noChangeArrowheads="1"/>
          </p:cNvSpPr>
          <p:nvPr/>
        </p:nvSpPr>
        <p:spPr bwMode="auto">
          <a:xfrm>
            <a:off x="684213" y="1773238"/>
            <a:ext cx="7991475" cy="1552575"/>
          </a:xfrm>
          <a:prstGeom prst="rect">
            <a:avLst/>
          </a:prstGeom>
          <a:noFill/>
          <a:ln w="9525">
            <a:noFill/>
            <a:miter lim="800000"/>
            <a:headEnd/>
            <a:tailEnd/>
          </a:ln>
          <a:effectLst/>
        </p:spPr>
        <p:txBody>
          <a:bodyPr>
            <a:spAutoFit/>
          </a:bodyPr>
          <a:lstStyle/>
          <a:p>
            <a:pPr marL="403225" indent="-403225" algn="r" rtl="1">
              <a:buFont typeface="Wingdings" pitchFamily="2" charset="2"/>
              <a:buChar char="q"/>
            </a:pPr>
            <a:r>
              <a:rPr kumimoji="0" lang="ar-JO" sz="2400" b="1">
                <a:solidFill>
                  <a:srgbClr val="FFFF99"/>
                </a:solidFill>
                <a:latin typeface="Times New Roman" pitchFamily="18" charset="0"/>
                <a:cs typeface="Times New Roman" pitchFamily="18" charset="0"/>
              </a:rPr>
              <a:t>رسم خريطة تتوزع فيها الاستخدامات المختلفة للبناء وفق الأهداف المحددة. فالشبة بين المهندس المعماري والمصمم التنظيمي كبيراً. فمن خلال عملية التصميم يتم تحديد الوحدات الادارية ويوضح خطوط الاتصال والسلطة ويبين نطاق الاشراف ويعطي الشكل المطلوب الذي يعكس فلسفة الإدارة .</a:t>
            </a:r>
            <a:endParaRPr kumimoji="0" lang="en-US" sz="2400" b="1">
              <a:solidFill>
                <a:srgbClr val="FFFF99"/>
              </a:solidFill>
              <a:latin typeface="Times New Roman" pitchFamily="18" charset="0"/>
              <a:cs typeface="Times New Roman" pitchFamily="18" charset="0"/>
            </a:endParaRPr>
          </a:p>
        </p:txBody>
      </p:sp>
      <p:pic>
        <p:nvPicPr>
          <p:cNvPr id="141327" name="Picture 15" descr="MMj01725700000[1]"/>
          <p:cNvPicPr>
            <a:picLocks noChangeAspect="1" noChangeArrowheads="1" noCrop="1"/>
          </p:cNvPicPr>
          <p:nvPr/>
        </p:nvPicPr>
        <p:blipFill>
          <a:blip r:embed="rId2" cstate="print"/>
          <a:srcRect/>
          <a:stretch>
            <a:fillRect/>
          </a:stretch>
        </p:blipFill>
        <p:spPr bwMode="auto">
          <a:xfrm>
            <a:off x="323850" y="2997200"/>
            <a:ext cx="1543050" cy="1439863"/>
          </a:xfrm>
          <a:prstGeom prst="rect">
            <a:avLst/>
          </a:prstGeom>
          <a:noFill/>
        </p:spPr>
      </p:pic>
    </p:spTree>
  </p:cSld>
  <p:clrMapOvr>
    <a:masterClrMapping/>
  </p:clrMapOvr>
  <p:transition spd="med">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41322"/>
                                        </p:tgtEl>
                                        <p:attrNameLst>
                                          <p:attrName>style.visibility</p:attrName>
                                        </p:attrNameLst>
                                      </p:cBhvr>
                                      <p:to>
                                        <p:strVal val="visible"/>
                                      </p:to>
                                    </p:set>
                                    <p:animEffect transition="in" filter="box(in)">
                                      <p:cBhvr>
                                        <p:cTn id="7" dur="1000"/>
                                        <p:tgtEl>
                                          <p:spTgt spid="14132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5" fill="hold" grpId="0" nodeType="clickEffect">
                                  <p:stCondLst>
                                    <p:cond delay="0"/>
                                  </p:stCondLst>
                                  <p:childTnLst>
                                    <p:set>
                                      <p:cBhvr>
                                        <p:cTn id="11" dur="1" fill="hold">
                                          <p:stCondLst>
                                            <p:cond delay="0"/>
                                          </p:stCondLst>
                                        </p:cTn>
                                        <p:tgtEl>
                                          <p:spTgt spid="141323"/>
                                        </p:tgtEl>
                                        <p:attrNameLst>
                                          <p:attrName>style.visibility</p:attrName>
                                        </p:attrNameLst>
                                      </p:cBhvr>
                                      <p:to>
                                        <p:strVal val="visible"/>
                                      </p:to>
                                    </p:set>
                                    <p:animEffect transition="in" filter="checkerboard(down)">
                                      <p:cBhvr>
                                        <p:cTn id="12" dur="2000"/>
                                        <p:tgtEl>
                                          <p:spTgt spid="141323"/>
                                        </p:tgtEl>
                                      </p:cBhvr>
                                    </p:animEffect>
                                  </p:childTnLst>
                                </p:cTn>
                              </p:par>
                              <p:par>
                                <p:cTn id="13" presetID="5" presetClass="entr" presetSubtype="5" fill="hold" grpId="0" nodeType="withEffect">
                                  <p:stCondLst>
                                    <p:cond delay="0"/>
                                  </p:stCondLst>
                                  <p:childTnLst>
                                    <p:set>
                                      <p:cBhvr>
                                        <p:cTn id="14" dur="1" fill="hold">
                                          <p:stCondLst>
                                            <p:cond delay="0"/>
                                          </p:stCondLst>
                                        </p:cTn>
                                        <p:tgtEl>
                                          <p:spTgt spid="141324"/>
                                        </p:tgtEl>
                                        <p:attrNameLst>
                                          <p:attrName>style.visibility</p:attrName>
                                        </p:attrNameLst>
                                      </p:cBhvr>
                                      <p:to>
                                        <p:strVal val="visible"/>
                                      </p:to>
                                    </p:set>
                                    <p:animEffect transition="in" filter="checkerboard(down)">
                                      <p:cBhvr>
                                        <p:cTn id="15" dur="2000"/>
                                        <p:tgtEl>
                                          <p:spTgt spid="141324"/>
                                        </p:tgtEl>
                                      </p:cBhvr>
                                    </p:animEffect>
                                  </p:childTnLst>
                                </p:cTn>
                              </p:par>
                              <p:par>
                                <p:cTn id="16" presetID="5" presetClass="entr" presetSubtype="5" fill="hold" nodeType="withEffect">
                                  <p:stCondLst>
                                    <p:cond delay="0"/>
                                  </p:stCondLst>
                                  <p:childTnLst>
                                    <p:set>
                                      <p:cBhvr>
                                        <p:cTn id="17" dur="1" fill="hold">
                                          <p:stCondLst>
                                            <p:cond delay="0"/>
                                          </p:stCondLst>
                                        </p:cTn>
                                        <p:tgtEl>
                                          <p:spTgt spid="141327"/>
                                        </p:tgtEl>
                                        <p:attrNameLst>
                                          <p:attrName>style.visibility</p:attrName>
                                        </p:attrNameLst>
                                      </p:cBhvr>
                                      <p:to>
                                        <p:strVal val="visible"/>
                                      </p:to>
                                    </p:set>
                                    <p:animEffect transition="in" filter="checkerboard(down)">
                                      <p:cBhvr>
                                        <p:cTn id="18" dur="2000"/>
                                        <p:tgtEl>
                                          <p:spTgt spid="141327"/>
                                        </p:tgtEl>
                                      </p:cBhvr>
                                    </p:animEffect>
                                  </p:childTnLst>
                                </p:cTn>
                              </p:par>
                            </p:childTnLst>
                          </p:cTn>
                        </p:par>
                      </p:childTnLst>
                    </p:cTn>
                  </p:par>
                  <p:par>
                    <p:cTn id="19" fill="hold">
                      <p:stCondLst>
                        <p:cond delay="indefinite"/>
                      </p:stCondLst>
                      <p:childTnLst>
                        <p:par>
                          <p:cTn id="20" fill="hold">
                            <p:stCondLst>
                              <p:cond delay="0"/>
                            </p:stCondLst>
                            <p:childTnLst>
                              <p:par>
                                <p:cTn id="21" presetID="21" presetClass="entr" presetSubtype="4" fill="hold" grpId="0" nodeType="clickEffect">
                                  <p:stCondLst>
                                    <p:cond delay="0"/>
                                  </p:stCondLst>
                                  <p:childTnLst>
                                    <p:set>
                                      <p:cBhvr>
                                        <p:cTn id="22" dur="1" fill="hold">
                                          <p:stCondLst>
                                            <p:cond delay="0"/>
                                          </p:stCondLst>
                                        </p:cTn>
                                        <p:tgtEl>
                                          <p:spTgt spid="141314"/>
                                        </p:tgtEl>
                                        <p:attrNameLst>
                                          <p:attrName>style.visibility</p:attrName>
                                        </p:attrNameLst>
                                      </p:cBhvr>
                                      <p:to>
                                        <p:strVal val="visible"/>
                                      </p:to>
                                    </p:set>
                                    <p:animEffect transition="in" filter="wheel(4)">
                                      <p:cBhvr>
                                        <p:cTn id="23" dur="2000"/>
                                        <p:tgtEl>
                                          <p:spTgt spid="141314"/>
                                        </p:tgtEl>
                                      </p:cBhvr>
                                    </p:animEffect>
                                  </p:childTnLst>
                                </p:cTn>
                              </p:par>
                              <p:par>
                                <p:cTn id="24" presetID="21" presetClass="entr" presetSubtype="4" fill="hold" grpId="0" nodeType="withEffect">
                                  <p:stCondLst>
                                    <p:cond delay="0"/>
                                  </p:stCondLst>
                                  <p:childTnLst>
                                    <p:set>
                                      <p:cBhvr>
                                        <p:cTn id="25" dur="1" fill="hold">
                                          <p:stCondLst>
                                            <p:cond delay="0"/>
                                          </p:stCondLst>
                                        </p:cTn>
                                        <p:tgtEl>
                                          <p:spTgt spid="141316"/>
                                        </p:tgtEl>
                                        <p:attrNameLst>
                                          <p:attrName>style.visibility</p:attrName>
                                        </p:attrNameLst>
                                      </p:cBhvr>
                                      <p:to>
                                        <p:strVal val="visible"/>
                                      </p:to>
                                    </p:set>
                                    <p:animEffect transition="in" filter="wheel(4)">
                                      <p:cBhvr>
                                        <p:cTn id="26" dur="2000"/>
                                        <p:tgtEl>
                                          <p:spTgt spid="141316"/>
                                        </p:tgtEl>
                                      </p:cBhvr>
                                    </p:animEffect>
                                  </p:childTnLst>
                                </p:cTn>
                              </p:par>
                              <p:par>
                                <p:cTn id="27" presetID="21" presetClass="entr" presetSubtype="4" fill="hold" grpId="0" nodeType="withEffect">
                                  <p:stCondLst>
                                    <p:cond delay="0"/>
                                  </p:stCondLst>
                                  <p:childTnLst>
                                    <p:set>
                                      <p:cBhvr>
                                        <p:cTn id="28" dur="1" fill="hold">
                                          <p:stCondLst>
                                            <p:cond delay="0"/>
                                          </p:stCondLst>
                                        </p:cTn>
                                        <p:tgtEl>
                                          <p:spTgt spid="141317"/>
                                        </p:tgtEl>
                                        <p:attrNameLst>
                                          <p:attrName>style.visibility</p:attrName>
                                        </p:attrNameLst>
                                      </p:cBhvr>
                                      <p:to>
                                        <p:strVal val="visible"/>
                                      </p:to>
                                    </p:set>
                                    <p:animEffect transition="in" filter="wheel(4)">
                                      <p:cBhvr>
                                        <p:cTn id="29" dur="2000"/>
                                        <p:tgtEl>
                                          <p:spTgt spid="141317"/>
                                        </p:tgtEl>
                                      </p:cBhvr>
                                    </p:animEffect>
                                  </p:childTnLst>
                                </p:cTn>
                              </p:par>
                              <p:par>
                                <p:cTn id="30" presetID="21" presetClass="entr" presetSubtype="4" fill="hold" grpId="0" nodeType="withEffect">
                                  <p:stCondLst>
                                    <p:cond delay="0"/>
                                  </p:stCondLst>
                                  <p:childTnLst>
                                    <p:set>
                                      <p:cBhvr>
                                        <p:cTn id="31" dur="1" fill="hold">
                                          <p:stCondLst>
                                            <p:cond delay="0"/>
                                          </p:stCondLst>
                                        </p:cTn>
                                        <p:tgtEl>
                                          <p:spTgt spid="141319"/>
                                        </p:tgtEl>
                                        <p:attrNameLst>
                                          <p:attrName>style.visibility</p:attrName>
                                        </p:attrNameLst>
                                      </p:cBhvr>
                                      <p:to>
                                        <p:strVal val="visible"/>
                                      </p:to>
                                    </p:set>
                                    <p:animEffect transition="in" filter="wheel(4)">
                                      <p:cBhvr>
                                        <p:cTn id="32" dur="2000"/>
                                        <p:tgtEl>
                                          <p:spTgt spid="141319"/>
                                        </p:tgtEl>
                                      </p:cBhvr>
                                    </p:animEffect>
                                  </p:childTnLst>
                                </p:cTn>
                              </p:par>
                              <p:par>
                                <p:cTn id="33" presetID="21" presetClass="entr" presetSubtype="4" fill="hold" grpId="0" nodeType="withEffect">
                                  <p:stCondLst>
                                    <p:cond delay="0"/>
                                  </p:stCondLst>
                                  <p:childTnLst>
                                    <p:set>
                                      <p:cBhvr>
                                        <p:cTn id="34" dur="1" fill="hold">
                                          <p:stCondLst>
                                            <p:cond delay="0"/>
                                          </p:stCondLst>
                                        </p:cTn>
                                        <p:tgtEl>
                                          <p:spTgt spid="141318"/>
                                        </p:tgtEl>
                                        <p:attrNameLst>
                                          <p:attrName>style.visibility</p:attrName>
                                        </p:attrNameLst>
                                      </p:cBhvr>
                                      <p:to>
                                        <p:strVal val="visible"/>
                                      </p:to>
                                    </p:set>
                                    <p:animEffect transition="in" filter="wheel(4)">
                                      <p:cBhvr>
                                        <p:cTn id="35" dur="2000"/>
                                        <p:tgtEl>
                                          <p:spTgt spid="141318"/>
                                        </p:tgtEl>
                                      </p:cBhvr>
                                    </p:animEffect>
                                  </p:childTnLst>
                                </p:cTn>
                              </p:par>
                              <p:par>
                                <p:cTn id="36" presetID="21" presetClass="entr" presetSubtype="4" fill="hold" grpId="0" nodeType="withEffect">
                                  <p:stCondLst>
                                    <p:cond delay="0"/>
                                  </p:stCondLst>
                                  <p:childTnLst>
                                    <p:set>
                                      <p:cBhvr>
                                        <p:cTn id="37" dur="1" fill="hold">
                                          <p:stCondLst>
                                            <p:cond delay="0"/>
                                          </p:stCondLst>
                                        </p:cTn>
                                        <p:tgtEl>
                                          <p:spTgt spid="141320"/>
                                        </p:tgtEl>
                                        <p:attrNameLst>
                                          <p:attrName>style.visibility</p:attrName>
                                        </p:attrNameLst>
                                      </p:cBhvr>
                                      <p:to>
                                        <p:strVal val="visible"/>
                                      </p:to>
                                    </p:set>
                                    <p:animEffect transition="in" filter="wheel(4)">
                                      <p:cBhvr>
                                        <p:cTn id="38" dur="2000"/>
                                        <p:tgtEl>
                                          <p:spTgt spid="141320"/>
                                        </p:tgtEl>
                                      </p:cBhvr>
                                    </p:animEffect>
                                  </p:childTnLst>
                                </p:cTn>
                              </p:par>
                              <p:par>
                                <p:cTn id="39" presetID="21" presetClass="entr" presetSubtype="4" fill="hold" grpId="0" nodeType="withEffect">
                                  <p:stCondLst>
                                    <p:cond delay="0"/>
                                  </p:stCondLst>
                                  <p:childTnLst>
                                    <p:set>
                                      <p:cBhvr>
                                        <p:cTn id="40" dur="1" fill="hold">
                                          <p:stCondLst>
                                            <p:cond delay="0"/>
                                          </p:stCondLst>
                                        </p:cTn>
                                        <p:tgtEl>
                                          <p:spTgt spid="141315"/>
                                        </p:tgtEl>
                                        <p:attrNameLst>
                                          <p:attrName>style.visibility</p:attrName>
                                        </p:attrNameLst>
                                      </p:cBhvr>
                                      <p:to>
                                        <p:strVal val="visible"/>
                                      </p:to>
                                    </p:set>
                                    <p:animEffect transition="in" filter="wheel(4)">
                                      <p:cBhvr>
                                        <p:cTn id="41" dur="2000"/>
                                        <p:tgtEl>
                                          <p:spTgt spid="141315"/>
                                        </p:tgtEl>
                                      </p:cBhvr>
                                    </p:animEffect>
                                  </p:childTnLst>
                                </p:cTn>
                              </p:par>
                              <p:par>
                                <p:cTn id="42" presetID="21" presetClass="entr" presetSubtype="4" fill="hold" grpId="0" nodeType="withEffect">
                                  <p:stCondLst>
                                    <p:cond delay="0"/>
                                  </p:stCondLst>
                                  <p:childTnLst>
                                    <p:set>
                                      <p:cBhvr>
                                        <p:cTn id="43" dur="1" fill="hold">
                                          <p:stCondLst>
                                            <p:cond delay="0"/>
                                          </p:stCondLst>
                                        </p:cTn>
                                        <p:tgtEl>
                                          <p:spTgt spid="141321"/>
                                        </p:tgtEl>
                                        <p:attrNameLst>
                                          <p:attrName>style.visibility</p:attrName>
                                        </p:attrNameLst>
                                      </p:cBhvr>
                                      <p:to>
                                        <p:strVal val="visible"/>
                                      </p:to>
                                    </p:set>
                                    <p:animEffect transition="in" filter="wheel(4)">
                                      <p:cBhvr>
                                        <p:cTn id="44" dur="2000"/>
                                        <p:tgtEl>
                                          <p:spTgt spid="1413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1314" grpId="0" animBg="1"/>
      <p:bldP spid="141315" grpId="0" animBg="1"/>
      <p:bldP spid="141316" grpId="0" animBg="1"/>
      <p:bldP spid="141317" grpId="0" animBg="1"/>
      <p:bldP spid="141318" grpId="0" animBg="1"/>
      <p:bldP spid="141319" grpId="0" animBg="1"/>
      <p:bldP spid="141320" grpId="0" animBg="1"/>
      <p:bldP spid="141321" grpId="0" animBg="1"/>
      <p:bldP spid="141322" grpId="0"/>
      <p:bldP spid="141323" grpId="0" animBg="1"/>
      <p:bldP spid="14132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ChangeArrowheads="1"/>
          </p:cNvSpPr>
          <p:nvPr/>
        </p:nvSpPr>
        <p:spPr bwMode="auto">
          <a:xfrm>
            <a:off x="0" y="333375"/>
            <a:ext cx="9144000" cy="544513"/>
          </a:xfrm>
          <a:prstGeom prst="rect">
            <a:avLst/>
          </a:prstGeom>
          <a:noFill/>
          <a:ln w="9525">
            <a:noFill/>
            <a:miter lim="800000"/>
            <a:headEnd/>
            <a:tailEnd/>
          </a:ln>
          <a:effectLst/>
        </p:spPr>
        <p:txBody>
          <a:bodyPr lIns="0" tIns="0" rIns="0" bIns="0" anchor="ctr"/>
          <a:lstStyle/>
          <a:p>
            <a:pPr algn="ctr" rtl="1"/>
            <a:r>
              <a:rPr lang="ar-JO" altLang="ja-JP" sz="4400">
                <a:solidFill>
                  <a:schemeClr val="tx2"/>
                </a:solidFill>
                <a:effectLst>
                  <a:outerShdw blurRad="38100" dist="38100" dir="2700000" algn="tl">
                    <a:srgbClr val="000000"/>
                  </a:outerShdw>
                </a:effectLst>
                <a:cs typeface="Tahoma" pitchFamily="34" charset="0"/>
              </a:rPr>
              <a:t>نظرية التنظيم</a:t>
            </a:r>
            <a:endParaRPr lang="en-US" altLang="ja-JP" sz="4400">
              <a:solidFill>
                <a:schemeClr val="tx2"/>
              </a:solidFill>
              <a:effectLst>
                <a:outerShdw blurRad="38100" dist="38100" dir="2700000" algn="tl">
                  <a:srgbClr val="000000"/>
                </a:outerShdw>
              </a:effectLst>
              <a:cs typeface="Tahoma" pitchFamily="34" charset="0"/>
            </a:endParaRPr>
          </a:p>
        </p:txBody>
      </p:sp>
      <p:sp>
        <p:nvSpPr>
          <p:cNvPr id="124931" name="Rectangle 3"/>
          <p:cNvSpPr>
            <a:spLocks noChangeArrowheads="1"/>
          </p:cNvSpPr>
          <p:nvPr/>
        </p:nvSpPr>
        <p:spPr bwMode="auto">
          <a:xfrm>
            <a:off x="468313" y="1412875"/>
            <a:ext cx="8207375" cy="4176713"/>
          </a:xfrm>
          <a:prstGeom prst="rect">
            <a:avLst/>
          </a:prstGeom>
          <a:noFill/>
          <a:ln w="9525">
            <a:noFill/>
            <a:miter lim="800000"/>
            <a:headEnd/>
            <a:tailEnd/>
          </a:ln>
          <a:effectLst/>
        </p:spPr>
        <p:txBody>
          <a:bodyPr/>
          <a:lstStyle/>
          <a:p>
            <a:pPr algn="r" rtl="1">
              <a:spcBef>
                <a:spcPct val="20000"/>
              </a:spcBef>
              <a:buClr>
                <a:schemeClr val="hlink"/>
              </a:buClr>
              <a:buSzPct val="65000"/>
              <a:buFont typeface="Wingdings" pitchFamily="2" charset="2"/>
              <a:buNone/>
            </a:pPr>
            <a:r>
              <a:rPr lang="ar-JO" altLang="ja-JP" sz="2800" b="1">
                <a:solidFill>
                  <a:srgbClr val="FFFFAB"/>
                </a:solidFill>
                <a:effectLst>
                  <a:outerShdw blurRad="38100" dist="38100" dir="2700000" algn="tl">
                    <a:srgbClr val="000000"/>
                  </a:outerShdw>
                </a:effectLst>
                <a:latin typeface="Times New Roman" pitchFamily="18" charset="0"/>
                <a:cs typeface="Times New Roman" pitchFamily="18" charset="0"/>
              </a:rPr>
              <a:t>نظرية التنظيم </a:t>
            </a:r>
            <a:r>
              <a:rPr lang="en-US" altLang="ja-JP" sz="2800" b="1">
                <a:solidFill>
                  <a:srgbClr val="FFFFAB"/>
                </a:solidFill>
                <a:effectLst>
                  <a:outerShdw blurRad="38100" dist="38100" dir="2700000" algn="tl">
                    <a:srgbClr val="000000"/>
                  </a:outerShdw>
                </a:effectLst>
                <a:latin typeface="Times New Roman" pitchFamily="18" charset="0"/>
                <a:cs typeface="Times New Roman" pitchFamily="18" charset="0"/>
              </a:rPr>
              <a:t>Organization Theory </a:t>
            </a:r>
            <a:r>
              <a:rPr lang="ar-JO" altLang="ja-JP" sz="2800" b="1">
                <a:solidFill>
                  <a:srgbClr val="FFFFAB"/>
                </a:solidFill>
                <a:effectLst>
                  <a:outerShdw blurRad="38100" dist="38100" dir="2700000" algn="tl">
                    <a:srgbClr val="000000"/>
                  </a:outerShdw>
                </a:effectLst>
                <a:latin typeface="Times New Roman" pitchFamily="18" charset="0"/>
                <a:cs typeface="Times New Roman" pitchFamily="18" charset="0"/>
              </a:rPr>
              <a:t>: </a:t>
            </a:r>
            <a:endParaRPr lang="en-US" altLang="ja-JP" sz="2800" b="1">
              <a:solidFill>
                <a:srgbClr val="FFFFAB"/>
              </a:solidFill>
              <a:effectLst>
                <a:outerShdw blurRad="38100" dist="38100" dir="2700000" algn="tl">
                  <a:srgbClr val="000000"/>
                </a:outerShdw>
              </a:effectLst>
              <a:latin typeface="Times New Roman" pitchFamily="18" charset="0"/>
              <a:cs typeface="Times New Roman" pitchFamily="18" charset="0"/>
            </a:endParaRPr>
          </a:p>
          <a:p>
            <a:pPr algn="r" rtl="1">
              <a:spcBef>
                <a:spcPct val="20000"/>
              </a:spcBef>
              <a:buClr>
                <a:schemeClr val="hlink"/>
              </a:buClr>
              <a:buSzPct val="65000"/>
              <a:buFont typeface="Wingdings" pitchFamily="2" charset="2"/>
              <a:buNone/>
            </a:pPr>
            <a:r>
              <a:rPr lang="ar-JO" altLang="ja-JP" sz="2800">
                <a:effectLst>
                  <a:outerShdw blurRad="38100" dist="38100" dir="2700000" algn="tl">
                    <a:srgbClr val="000000"/>
                  </a:outerShdw>
                </a:effectLst>
                <a:latin typeface="Times New Roman" pitchFamily="18" charset="0"/>
                <a:cs typeface="Times New Roman" pitchFamily="18" charset="0"/>
              </a:rPr>
              <a:t>تتحدد اهتمامات نظرية التنظيم بدراسة الهيكل التنظيمي ونمط التصميم التنظيمي الذي يتناسب والمنظمات الإدارية المختلفة ووفقاً للإعتبارات والمحددات الخاصة بكل منهما. فهي تقدم وصفات عامة لما يجب عمله لتحسين مواصفات التنظيمات وفق الأسس العليمة وذلك بهدف تحسين الأداء والفاعلية حيث أن هناك ارتباط  بين   نمط التصميم التنظيمي والفاعلية التنظيمية.</a:t>
            </a:r>
            <a:endParaRPr lang="en-US" altLang="ja-JP" sz="2800">
              <a:effectLst>
                <a:outerShdw blurRad="38100" dist="38100" dir="2700000" algn="tl">
                  <a:srgbClr val="000000"/>
                </a:outerShdw>
              </a:effectLst>
              <a:latin typeface="Times New Roman" pitchFamily="18" charset="0"/>
              <a:cs typeface="Times New Roman" pitchFamily="18" charset="0"/>
            </a:endParaRPr>
          </a:p>
          <a:p>
            <a:pPr algn="r" rtl="1">
              <a:spcBef>
                <a:spcPct val="20000"/>
              </a:spcBef>
              <a:buClr>
                <a:schemeClr val="hlink"/>
              </a:buClr>
              <a:buSzPct val="65000"/>
              <a:buFont typeface="Wingdings" pitchFamily="2" charset="2"/>
              <a:buNone/>
            </a:pPr>
            <a:endParaRPr lang="en-US" altLang="ja-JP" sz="2800">
              <a:effectLst>
                <a:outerShdw blurRad="38100" dist="38100" dir="2700000" algn="tl">
                  <a:srgbClr val="000000"/>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4931">
                                            <p:txEl>
                                              <p:pRg st="0" end="0"/>
                                            </p:txEl>
                                          </p:spTgt>
                                        </p:tgtEl>
                                        <p:attrNameLst>
                                          <p:attrName>style.visibility</p:attrName>
                                        </p:attrNameLst>
                                      </p:cBhvr>
                                      <p:to>
                                        <p:strVal val="visible"/>
                                      </p:to>
                                    </p:set>
                                    <p:animEffect transition="in" filter="fade">
                                      <p:cBhvr>
                                        <p:cTn id="7" dur="500"/>
                                        <p:tgtEl>
                                          <p:spTgt spid="12493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4931">
                                            <p:txEl>
                                              <p:pRg st="1" end="1"/>
                                            </p:txEl>
                                          </p:spTgt>
                                        </p:tgtEl>
                                        <p:attrNameLst>
                                          <p:attrName>style.visibility</p:attrName>
                                        </p:attrNameLst>
                                      </p:cBhvr>
                                      <p:to>
                                        <p:strVal val="visible"/>
                                      </p:to>
                                    </p:set>
                                    <p:animEffect transition="in" filter="fade">
                                      <p:cBhvr>
                                        <p:cTn id="12" dur="500"/>
                                        <p:tgtEl>
                                          <p:spTgt spid="12493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a:xfrm>
            <a:off x="468313" y="0"/>
            <a:ext cx="8229600" cy="1052513"/>
          </a:xfrm>
        </p:spPr>
        <p:txBody>
          <a:bodyPr/>
          <a:lstStyle/>
          <a:p>
            <a:pPr rtl="1"/>
            <a:r>
              <a:rPr lang="ar-JO" sz="3600">
                <a:cs typeface="Tahoma" pitchFamily="34" charset="0"/>
              </a:rPr>
              <a:t>مبررات دراسة نظرية التنظيم</a:t>
            </a:r>
            <a:endParaRPr lang="en-US" sz="3600">
              <a:cs typeface="Tahoma" pitchFamily="34" charset="0"/>
            </a:endParaRPr>
          </a:p>
        </p:txBody>
      </p:sp>
      <p:sp>
        <p:nvSpPr>
          <p:cNvPr id="90115" name="Rectangle 3"/>
          <p:cNvSpPr>
            <a:spLocks noGrp="1" noChangeArrowheads="1"/>
          </p:cNvSpPr>
          <p:nvPr>
            <p:ph idx="1"/>
          </p:nvPr>
        </p:nvSpPr>
        <p:spPr>
          <a:xfrm>
            <a:off x="323850" y="1052513"/>
            <a:ext cx="8496300" cy="5616575"/>
          </a:xfrm>
        </p:spPr>
        <p:txBody>
          <a:bodyPr/>
          <a:lstStyle/>
          <a:p>
            <a:pPr marL="609600" indent="-609600" algn="r" rtl="1">
              <a:lnSpc>
                <a:spcPct val="90000"/>
              </a:lnSpc>
              <a:buClr>
                <a:schemeClr val="tx1"/>
              </a:buClr>
              <a:buFont typeface="Wingdings" pitchFamily="2" charset="2"/>
              <a:buNone/>
            </a:pPr>
            <a:r>
              <a:rPr lang="ar-JO" sz="2800" i="1" dirty="0">
                <a:solidFill>
                  <a:srgbClr val="FF9933"/>
                </a:solidFill>
                <a:latin typeface="Times New Roman" pitchFamily="18" charset="0"/>
                <a:cs typeface="Times New Roman" pitchFamily="18" charset="0"/>
              </a:rPr>
              <a:t>تلعب التنظيمات دوراً أساسياً في الحياة  المعاصرة</a:t>
            </a:r>
            <a:r>
              <a:rPr lang="en-US" sz="2800" i="1" dirty="0">
                <a:solidFill>
                  <a:srgbClr val="FF9933"/>
                </a:solidFill>
                <a:latin typeface="Times New Roman" pitchFamily="18" charset="0"/>
                <a:cs typeface="Times New Roman" pitchFamily="18" charset="0"/>
              </a:rPr>
              <a:t> </a:t>
            </a:r>
            <a:r>
              <a:rPr lang="ar-JO" sz="2800" dirty="0">
                <a:latin typeface="Times New Roman" pitchFamily="18" charset="0"/>
                <a:cs typeface="Times New Roman" pitchFamily="18" charset="0"/>
              </a:rPr>
              <a:t>باعتبارها الآلات التي يتم من خلالها تحقيق الأهداف السياسية  والاقتصادية  والاجتماعية العامة والخاصة وقد تكون  تنظيمات ذات أهداف  إيجابية أو  سلبية </a:t>
            </a:r>
            <a:r>
              <a:rPr lang="ar-JO" sz="2800" dirty="0" err="1">
                <a:latin typeface="Times New Roman" pitchFamily="18" charset="0"/>
                <a:cs typeface="Times New Roman" pitchFamily="18" charset="0"/>
              </a:rPr>
              <a:t>اي</a:t>
            </a:r>
            <a:r>
              <a:rPr lang="ar-JO" sz="2800" dirty="0">
                <a:latin typeface="Times New Roman" pitchFamily="18" charset="0"/>
                <a:cs typeface="Times New Roman" pitchFamily="18" charset="0"/>
              </a:rPr>
              <a:t> ضارة بالمجتمع. فهي سمة العصر وتتحكم في حياة البشر. وأهم مبررات لدراسة التنظيمات هي:</a:t>
            </a:r>
            <a:endParaRPr lang="en-US" sz="2800" dirty="0">
              <a:latin typeface="Times New Roman" pitchFamily="18" charset="0"/>
              <a:cs typeface="Times New Roman" pitchFamily="18" charset="0"/>
            </a:endParaRPr>
          </a:p>
          <a:p>
            <a:pPr marL="609600" indent="-609600" algn="r" rtl="1">
              <a:lnSpc>
                <a:spcPct val="90000"/>
              </a:lnSpc>
              <a:buClr>
                <a:srgbClr val="FFFF00"/>
              </a:buClr>
              <a:buSzPct val="75000"/>
              <a:buFont typeface="Wingdings" pitchFamily="2" charset="2"/>
              <a:buAutoNum type="arabicPeriod"/>
            </a:pPr>
            <a:r>
              <a:rPr lang="ar-JO" sz="2800" dirty="0">
                <a:latin typeface="Times New Roman" pitchFamily="18" charset="0"/>
                <a:cs typeface="Times New Roman" pitchFamily="18" charset="0"/>
              </a:rPr>
              <a:t>تزايد حجم وتأثير المنظمات الإدارية في المجتمع</a:t>
            </a:r>
            <a:r>
              <a:rPr lang="ar-JO" sz="2800" dirty="0" smtClean="0">
                <a:latin typeface="Times New Roman" pitchFamily="18" charset="0"/>
                <a:cs typeface="Times New Roman" pitchFamily="18" charset="0"/>
              </a:rPr>
              <a:t>.</a:t>
            </a:r>
            <a:endParaRPr lang="ar-JO" sz="2800" dirty="0">
              <a:latin typeface="Times New Roman" pitchFamily="18" charset="0"/>
              <a:cs typeface="Times New Roman" pitchFamily="18" charset="0"/>
            </a:endParaRPr>
          </a:p>
          <a:p>
            <a:pPr marL="609600" indent="-609600" algn="r" rtl="1">
              <a:lnSpc>
                <a:spcPct val="90000"/>
              </a:lnSpc>
              <a:buClr>
                <a:srgbClr val="FFFF00"/>
              </a:buClr>
              <a:buSzPct val="75000"/>
              <a:buFont typeface="Wingdings" pitchFamily="2" charset="2"/>
              <a:buAutoNum type="arabicPeriod"/>
            </a:pPr>
            <a:r>
              <a:rPr lang="ar-JO" sz="2800" dirty="0">
                <a:latin typeface="Times New Roman" pitchFamily="18" charset="0"/>
                <a:cs typeface="Times New Roman" pitchFamily="18" charset="0"/>
              </a:rPr>
              <a:t> التطورات الصناعية والتكنولوجية والحضرية </a:t>
            </a:r>
            <a:r>
              <a:rPr lang="ar-JO" sz="2800" dirty="0" smtClean="0">
                <a:latin typeface="Times New Roman" pitchFamily="18" charset="0"/>
                <a:cs typeface="Times New Roman" pitchFamily="18" charset="0"/>
              </a:rPr>
              <a:t>وما </a:t>
            </a:r>
            <a:r>
              <a:rPr lang="ar-JO" sz="2800" dirty="0">
                <a:latin typeface="Times New Roman" pitchFamily="18" charset="0"/>
                <a:cs typeface="Times New Roman" pitchFamily="18" charset="0"/>
              </a:rPr>
              <a:t>يصاحبها من </a:t>
            </a:r>
            <a:r>
              <a:rPr lang="ar-JO" sz="2800" dirty="0" err="1">
                <a:latin typeface="Times New Roman" pitchFamily="18" charset="0"/>
                <a:cs typeface="Times New Roman" pitchFamily="18" charset="0"/>
              </a:rPr>
              <a:t>ضروات</a:t>
            </a:r>
            <a:r>
              <a:rPr lang="ar-JO" sz="2800" dirty="0">
                <a:latin typeface="Times New Roman" pitchFamily="18" charset="0"/>
                <a:cs typeface="Times New Roman" pitchFamily="18" charset="0"/>
              </a:rPr>
              <a:t> تنظيمية وما تتيحه من مجال لتجريب أفكار أبداعية.</a:t>
            </a:r>
          </a:p>
          <a:p>
            <a:pPr marL="609600" indent="-609600" algn="r" rtl="1">
              <a:lnSpc>
                <a:spcPct val="90000"/>
              </a:lnSpc>
              <a:buClr>
                <a:srgbClr val="FFFF00"/>
              </a:buClr>
              <a:buSzPct val="75000"/>
              <a:buFont typeface="Wingdings" pitchFamily="2" charset="2"/>
              <a:buAutoNum type="arabicPeriod"/>
            </a:pPr>
            <a:r>
              <a:rPr lang="ar-JO" sz="2800" dirty="0">
                <a:latin typeface="Times New Roman" pitchFamily="18" charset="0"/>
                <a:cs typeface="Times New Roman" pitchFamily="18" charset="0"/>
              </a:rPr>
              <a:t>فتح الأسواق العالمية والحدود بين الدول </a:t>
            </a:r>
            <a:r>
              <a:rPr lang="ar-JO" sz="2800" dirty="0" smtClean="0">
                <a:latin typeface="Times New Roman" pitchFamily="18" charset="0"/>
                <a:cs typeface="Times New Roman" pitchFamily="18" charset="0"/>
              </a:rPr>
              <a:t>الأمر </a:t>
            </a:r>
            <a:r>
              <a:rPr lang="ar-JO" sz="2800" dirty="0">
                <a:latin typeface="Times New Roman" pitchFamily="18" charset="0"/>
                <a:cs typeface="Times New Roman" pitchFamily="18" charset="0"/>
              </a:rPr>
              <a:t>الذي يستلزم وجود تنظيمات تسهل عمليات </a:t>
            </a:r>
            <a:r>
              <a:rPr lang="ar-JO" sz="2800" dirty="0" err="1">
                <a:latin typeface="Times New Roman" pitchFamily="18" charset="0"/>
                <a:cs typeface="Times New Roman" pitchFamily="18" charset="0"/>
              </a:rPr>
              <a:t>انتاج</a:t>
            </a:r>
            <a:r>
              <a:rPr lang="ar-JO" sz="2800" dirty="0">
                <a:latin typeface="Times New Roman" pitchFamily="18" charset="0"/>
                <a:cs typeface="Times New Roman" pitchFamily="18" charset="0"/>
              </a:rPr>
              <a:t> وتبادل السلع والخدمات.</a:t>
            </a:r>
          </a:p>
          <a:p>
            <a:pPr marL="609600" indent="-609600" algn="r" rtl="1">
              <a:lnSpc>
                <a:spcPct val="90000"/>
              </a:lnSpc>
              <a:buClr>
                <a:srgbClr val="FFFF00"/>
              </a:buClr>
              <a:buSzPct val="75000"/>
              <a:buFont typeface="Wingdings" pitchFamily="2" charset="2"/>
              <a:buAutoNum type="arabicPeriod"/>
            </a:pPr>
            <a:r>
              <a:rPr lang="ar-JO" sz="2800" dirty="0">
                <a:latin typeface="Times New Roman" pitchFamily="18" charset="0"/>
                <a:cs typeface="Times New Roman" pitchFamily="18" charset="0"/>
              </a:rPr>
              <a:t> الانفتاح السياسي والتحولات الديمقراطية : حلت قيم واتجاهات سياسية جديدة يستلزم الأمر تصميم تنظيمات أو إعادة تصميم القائم ليتلائم مع الاتجاهات والتحولات الجديدة.</a:t>
            </a:r>
            <a:endParaRPr lang="en-US" sz="2800" dirty="0">
              <a:latin typeface="Times New Roman" pitchFamily="18" charset="0"/>
              <a:cs typeface="Times New Roman" pitchFamily="18" charset="0"/>
            </a:endParaRPr>
          </a:p>
        </p:txBody>
      </p:sp>
    </p:spTree>
  </p:cSld>
  <p:clrMapOvr>
    <a:masterClrMapping/>
  </p:clrMapOvr>
  <p:transition>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90115">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90115">
                                            <p:txEl>
                                              <p:pRg st="0" end="0"/>
                                            </p:txEl>
                                          </p:spTgt>
                                        </p:tgtEl>
                                        <p:attrNameLst>
                                          <p:attrName>ppt_c</p:attrName>
                                        </p:attrNameLst>
                                      </p:cBhvr>
                                      <p:to>
                                        <a:schemeClr val="folHlink"/>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90115">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90115">
                                            <p:txEl>
                                              <p:pRg st="1" end="1"/>
                                            </p:txEl>
                                          </p:spTgt>
                                        </p:tgtEl>
                                        <p:attrNameLst>
                                          <p:attrName>ppt_c</p:attrName>
                                        </p:attrNameLst>
                                      </p:cBhvr>
                                      <p:to>
                                        <a:schemeClr val="folHlink"/>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90115">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90115">
                                            <p:txEl>
                                              <p:pRg st="2" end="2"/>
                                            </p:txEl>
                                          </p:spTgt>
                                        </p:tgtEl>
                                        <p:attrNameLst>
                                          <p:attrName>ppt_c</p:attrName>
                                        </p:attrNameLst>
                                      </p:cBhvr>
                                      <p:to>
                                        <a:schemeClr val="folHlink"/>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90115">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90115">
                                            <p:txEl>
                                              <p:pRg st="3" end="3"/>
                                            </p:txEl>
                                          </p:spTgt>
                                        </p:tgtEl>
                                        <p:attrNameLst>
                                          <p:attrName>ppt_c</p:attrName>
                                        </p:attrNameLst>
                                      </p:cBhvr>
                                      <p:to>
                                        <a:schemeClr val="folHlink"/>
                                      </p:to>
                                    </p:animClr>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90115">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90115">
                                            <p:txEl>
                                              <p:pRg st="4" end="4"/>
                                            </p:txEl>
                                          </p:spTgt>
                                        </p:tgtEl>
                                        <p:attrNameLst>
                                          <p:attrName>ppt_c</p:attrName>
                                        </p:attrNameLst>
                                      </p:cBhvr>
                                      <p:to>
                                        <a:schemeClr val="folHlink"/>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15"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WordArt 2"/>
          <p:cNvSpPr>
            <a:spLocks noChangeArrowheads="1" noChangeShapeType="1" noTextEdit="1"/>
          </p:cNvSpPr>
          <p:nvPr/>
        </p:nvSpPr>
        <p:spPr bwMode="auto">
          <a:xfrm>
            <a:off x="1835150" y="188913"/>
            <a:ext cx="5353050" cy="501650"/>
          </a:xfrm>
          <a:prstGeom prst="rect">
            <a:avLst/>
          </a:prstGeom>
        </p:spPr>
        <p:txBody>
          <a:bodyPr wrap="none" fromWordArt="1">
            <a:prstTxWarp prst="textCanDown">
              <a:avLst>
                <a:gd name="adj" fmla="val 7051"/>
              </a:avLst>
            </a:prstTxWarp>
          </a:bodyPr>
          <a:lstStyle/>
          <a:p>
            <a:pPr algn="ctr" rtl="1"/>
            <a:r>
              <a:rPr lang="ar-DZ" sz="3200" b="1" kern="10">
                <a:ln w="9525">
                  <a:solidFill>
                    <a:srgbClr val="0000FF"/>
                  </a:solidFill>
                  <a:round/>
                  <a:headEnd/>
                  <a:tailEnd/>
                </a:ln>
                <a:solidFill>
                  <a:schemeClr val="tx2"/>
                </a:solidFill>
                <a:latin typeface="Times New Roman"/>
                <a:cs typeface="Times New Roman"/>
              </a:rPr>
              <a:t>التنظيم من منظور عضوي-نظرية التنظيم</a:t>
            </a:r>
            <a:endParaRPr lang="fr-FR" sz="3200" b="1" kern="10">
              <a:ln w="9525">
                <a:solidFill>
                  <a:srgbClr val="0000FF"/>
                </a:solidFill>
                <a:round/>
                <a:headEnd/>
                <a:tailEnd/>
              </a:ln>
              <a:solidFill>
                <a:schemeClr val="tx2"/>
              </a:solidFill>
              <a:latin typeface="Times New Roman"/>
              <a:cs typeface="Times New Roman"/>
            </a:endParaRPr>
          </a:p>
        </p:txBody>
      </p:sp>
      <p:sp>
        <p:nvSpPr>
          <p:cNvPr id="144387" name="Text Box 3"/>
          <p:cNvSpPr txBox="1">
            <a:spLocks noChangeArrowheads="1"/>
          </p:cNvSpPr>
          <p:nvPr/>
        </p:nvSpPr>
        <p:spPr bwMode="auto">
          <a:xfrm>
            <a:off x="395288" y="4149725"/>
            <a:ext cx="8280400" cy="2544763"/>
          </a:xfrm>
          <a:prstGeom prst="rect">
            <a:avLst/>
          </a:prstGeom>
          <a:noFill/>
          <a:ln w="41275">
            <a:solidFill>
              <a:schemeClr val="tx1"/>
            </a:solidFill>
            <a:miter lim="800000"/>
            <a:headEnd/>
            <a:tailEnd/>
          </a:ln>
          <a:effectLst/>
        </p:spPr>
        <p:txBody>
          <a:bodyPr>
            <a:spAutoFit/>
          </a:bodyPr>
          <a:lstStyle/>
          <a:p>
            <a:pPr marL="58738" indent="-58738" algn="r" rtl="1">
              <a:buFont typeface="Wingdings" pitchFamily="2" charset="2"/>
              <a:buChar char="v"/>
            </a:pPr>
            <a:r>
              <a:rPr kumimoji="0" lang="ar-JO" sz="2800" b="1">
                <a:solidFill>
                  <a:schemeClr val="hlink"/>
                </a:solidFill>
                <a:latin typeface="Times New Roman" pitchFamily="18" charset="0"/>
                <a:cs typeface="Times New Roman" pitchFamily="18" charset="0"/>
              </a:rPr>
              <a:t>النظام : </a:t>
            </a:r>
            <a:r>
              <a:rPr lang="ar-JO" sz="2600">
                <a:cs typeface="Times New Roman" pitchFamily="18" charset="0"/>
              </a:rPr>
              <a:t>مجموعة من الأجزاء أو الأنظمة الفرعية </a:t>
            </a:r>
            <a:r>
              <a:rPr kumimoji="0" lang="en-US" sz="2800" b="1">
                <a:solidFill>
                  <a:schemeClr val="hlink"/>
                </a:solidFill>
                <a:latin typeface="Times New Roman" pitchFamily="18" charset="0"/>
                <a:cs typeface="Times New Roman" pitchFamily="18" charset="0"/>
              </a:rPr>
              <a:t>Sub-Systems</a:t>
            </a:r>
            <a:r>
              <a:rPr kumimoji="0" lang="ar-JO" sz="2800" b="1">
                <a:solidFill>
                  <a:schemeClr val="hlink"/>
                </a:solidFill>
                <a:latin typeface="Times New Roman" pitchFamily="18" charset="0"/>
                <a:cs typeface="Times New Roman" pitchFamily="18" charset="0"/>
              </a:rPr>
              <a:t> </a:t>
            </a:r>
            <a:r>
              <a:rPr lang="ar-JO" sz="2600">
                <a:cs typeface="Times New Roman" pitchFamily="18" charset="0"/>
              </a:rPr>
              <a:t>المترابطة والمرتبة  بشكل تكون  معه كياناً متكاملاً وخير مثال على ذلك جسم الانسان. ويبن الشكل التالي أن جميع الوزارات والمؤسسات والشركات وغيرها تشكل مجموعة من أنظمة   تتكون من مجموعة من أنظمة فرعية ذات خصائص خاصة بها، وتشكل مع بعضها وحدة متكاملة تختلف بسماتها وخصائصها عن سمات وخصائص الأنظمة الفرعية. </a:t>
            </a:r>
            <a:endParaRPr kumimoji="0" lang="en-US" sz="2600" b="1">
              <a:latin typeface="Times New Roman" pitchFamily="18" charset="0"/>
            </a:endParaRPr>
          </a:p>
        </p:txBody>
      </p:sp>
      <p:sp>
        <p:nvSpPr>
          <p:cNvPr id="144388" name="Text Box 4"/>
          <p:cNvSpPr txBox="1">
            <a:spLocks noChangeArrowheads="1"/>
          </p:cNvSpPr>
          <p:nvPr/>
        </p:nvSpPr>
        <p:spPr bwMode="auto">
          <a:xfrm>
            <a:off x="1331913" y="3573463"/>
            <a:ext cx="5789612" cy="498475"/>
          </a:xfrm>
          <a:prstGeom prst="rect">
            <a:avLst/>
          </a:prstGeom>
          <a:noFill/>
          <a:ln w="25400">
            <a:solidFill>
              <a:srgbClr val="00FFFF"/>
            </a:solidFill>
            <a:miter lim="800000"/>
            <a:headEnd/>
            <a:tailEnd/>
          </a:ln>
          <a:effectLst/>
        </p:spPr>
        <p:txBody>
          <a:bodyPr>
            <a:spAutoFit/>
          </a:bodyPr>
          <a:lstStyle/>
          <a:p>
            <a:pPr marL="228600" indent="-228600" algn="r" rtl="1">
              <a:spcBef>
                <a:spcPct val="30000"/>
              </a:spcBef>
              <a:spcAft>
                <a:spcPct val="30000"/>
              </a:spcAft>
              <a:buFont typeface="Wingdings" pitchFamily="2" charset="2"/>
              <a:buChar char="§"/>
            </a:pPr>
            <a:r>
              <a:rPr kumimoji="0" lang="ar-JO" sz="2500" b="1">
                <a:solidFill>
                  <a:srgbClr val="D3FFFF"/>
                </a:solidFill>
                <a:latin typeface="Times New Roman" pitchFamily="18" charset="0"/>
                <a:cs typeface="Times New Roman" pitchFamily="18" charset="0"/>
              </a:rPr>
              <a:t>يعرف النظام من منظور نظرية النظم </a:t>
            </a:r>
            <a:endParaRPr kumimoji="0" lang="en-US" sz="2500" b="1">
              <a:solidFill>
                <a:srgbClr val="D3FFFF"/>
              </a:solidFill>
              <a:latin typeface="Times New Roman" pitchFamily="18" charset="0"/>
              <a:cs typeface="Times New Roman" pitchFamily="18" charset="0"/>
            </a:endParaRPr>
          </a:p>
        </p:txBody>
      </p:sp>
      <p:sp>
        <p:nvSpPr>
          <p:cNvPr id="144393" name="Text Box 9"/>
          <p:cNvSpPr txBox="1">
            <a:spLocks noChangeArrowheads="1"/>
          </p:cNvSpPr>
          <p:nvPr/>
        </p:nvSpPr>
        <p:spPr bwMode="auto">
          <a:xfrm>
            <a:off x="468313" y="908050"/>
            <a:ext cx="8280400" cy="2574925"/>
          </a:xfrm>
          <a:prstGeom prst="rect">
            <a:avLst/>
          </a:prstGeom>
          <a:noFill/>
          <a:ln w="41275">
            <a:solidFill>
              <a:schemeClr val="tx1"/>
            </a:solidFill>
            <a:miter lim="800000"/>
            <a:headEnd/>
            <a:tailEnd/>
          </a:ln>
          <a:effectLst/>
        </p:spPr>
        <p:txBody>
          <a:bodyPr>
            <a:spAutoFit/>
          </a:bodyPr>
          <a:lstStyle/>
          <a:p>
            <a:pPr marL="350838" indent="-350838" algn="r" rtl="1">
              <a:buFont typeface="Wingdings" pitchFamily="2" charset="2"/>
              <a:buChar char="v"/>
            </a:pPr>
            <a:r>
              <a:rPr kumimoji="0" lang="ar-JO" sz="2800" b="1">
                <a:solidFill>
                  <a:schemeClr val="hlink"/>
                </a:solidFill>
                <a:latin typeface="Times New Roman" pitchFamily="18" charset="0"/>
                <a:cs typeface="Times New Roman" pitchFamily="18" charset="0"/>
              </a:rPr>
              <a:t> تؤثر المنظمات في حياة الأفراد والجماعات والأمم الأمر الذي يقتضي </a:t>
            </a:r>
            <a:r>
              <a:rPr lang="ar-JO" sz="2600">
                <a:cs typeface="Times New Roman" pitchFamily="18" charset="0"/>
              </a:rPr>
              <a:t>اكتساب القدرة على التأثير عليها وتوجيهها الوجهة الصحيحة  وتسخيرها لتكون في خدمة البشرية.</a:t>
            </a:r>
          </a:p>
          <a:p>
            <a:pPr marL="350838" indent="-350838" algn="r" rtl="1">
              <a:buFont typeface="Wingdings" pitchFamily="2" charset="2"/>
              <a:buChar char="v"/>
            </a:pPr>
            <a:r>
              <a:rPr lang="ar-JO" altLang="ja-JP" sz="2600" i="1">
                <a:solidFill>
                  <a:srgbClr val="CCFFCC"/>
                </a:solidFill>
                <a:effectLst>
                  <a:outerShdw blurRad="38100" dist="38100" dir="2700000" algn="tl">
                    <a:srgbClr val="000000"/>
                  </a:outerShdw>
                </a:effectLst>
                <a:cs typeface="Tahoma" pitchFamily="34" charset="0"/>
              </a:rPr>
              <a:t> وللتأكيد على أهمية التفاعل المتبادل بين</a:t>
            </a:r>
            <a:r>
              <a:rPr lang="ar-JO" altLang="ja-JP" sz="2600">
                <a:cs typeface="Tahoma" pitchFamily="34" charset="0"/>
              </a:rPr>
              <a:t> المنظمات والبيئات التي تعمل فيها لا بد من النظر إليها من زاوية نظمية </a:t>
            </a:r>
            <a:r>
              <a:rPr lang="en-US" altLang="ja-JP" sz="2600">
                <a:solidFill>
                  <a:srgbClr val="FFFF00"/>
                </a:solidFill>
                <a:cs typeface="Tahoma" pitchFamily="34" charset="0"/>
              </a:rPr>
              <a:t>Systems View</a:t>
            </a:r>
            <a:r>
              <a:rPr lang="ar-JO" altLang="ja-JP" sz="2600">
                <a:solidFill>
                  <a:srgbClr val="FFFF00"/>
                </a:solidFill>
                <a:cs typeface="Tahoma" pitchFamily="34" charset="0"/>
              </a:rPr>
              <a:t> </a:t>
            </a:r>
            <a:r>
              <a:rPr lang="ar-JO" altLang="ja-JP" sz="2600">
                <a:cs typeface="Tahoma" pitchFamily="34" charset="0"/>
              </a:rPr>
              <a:t>كنظام بيلوجي </a:t>
            </a:r>
            <a:r>
              <a:rPr lang="en-US" altLang="ja-JP" sz="2600">
                <a:solidFill>
                  <a:srgbClr val="FFFF00"/>
                </a:solidFill>
                <a:cs typeface="Tahoma" pitchFamily="34" charset="0"/>
              </a:rPr>
              <a:t>Biological System</a:t>
            </a:r>
            <a:endParaRPr kumimoji="0" lang="en-US" sz="2600" b="1">
              <a:solidFill>
                <a:srgbClr val="CCFFCC"/>
              </a:solidFill>
              <a:latin typeface="Times New Roman" pitchFamily="18" charset="0"/>
            </a:endParaRPr>
          </a:p>
        </p:txBody>
      </p:sp>
    </p:spTree>
  </p:cSld>
  <p:clrMapOvr>
    <a:masterClrMapping/>
  </p:clrMapOvr>
  <p:transition spd="med">
    <p:spli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144386"/>
                                        </p:tgtEl>
                                        <p:attrNameLst>
                                          <p:attrName>style.visibility</p:attrName>
                                        </p:attrNameLst>
                                      </p:cBhvr>
                                      <p:to>
                                        <p:strVal val="visible"/>
                                      </p:to>
                                    </p:set>
                                    <p:anim calcmode="lin" valueType="num">
                                      <p:cBhvr>
                                        <p:cTn id="7" dur="500" decel="50000" fill="hold">
                                          <p:stCondLst>
                                            <p:cond delay="0"/>
                                          </p:stCondLst>
                                        </p:cTn>
                                        <p:tgtEl>
                                          <p:spTgt spid="144386"/>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144386"/>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144386"/>
                                        </p:tgtEl>
                                        <p:attrNameLst>
                                          <p:attrName>ppt_w</p:attrName>
                                        </p:attrNameLst>
                                      </p:cBhvr>
                                      <p:tavLst>
                                        <p:tav tm="0">
                                          <p:val>
                                            <p:strVal val="#ppt_w*.05"/>
                                          </p:val>
                                        </p:tav>
                                        <p:tav tm="100000">
                                          <p:val>
                                            <p:strVal val="#ppt_w"/>
                                          </p:val>
                                        </p:tav>
                                      </p:tavLst>
                                    </p:anim>
                                    <p:anim calcmode="lin" valueType="num">
                                      <p:cBhvr>
                                        <p:cTn id="10" dur="1000" fill="hold"/>
                                        <p:tgtEl>
                                          <p:spTgt spid="144386"/>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144386"/>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144386"/>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144386"/>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144386"/>
                                        </p:tgtEl>
                                      </p:cBhvr>
                                    </p:animEffect>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grpId="0" nodeType="clickEffect">
                                  <p:stCondLst>
                                    <p:cond delay="0"/>
                                  </p:stCondLst>
                                  <p:childTnLst>
                                    <p:set>
                                      <p:cBhvr>
                                        <p:cTn id="18" dur="1" fill="hold">
                                          <p:stCondLst>
                                            <p:cond delay="0"/>
                                          </p:stCondLst>
                                        </p:cTn>
                                        <p:tgtEl>
                                          <p:spTgt spid="144393"/>
                                        </p:tgtEl>
                                        <p:attrNameLst>
                                          <p:attrName>style.visibility</p:attrName>
                                        </p:attrNameLst>
                                      </p:cBhvr>
                                      <p:to>
                                        <p:strVal val="visible"/>
                                      </p:to>
                                    </p:set>
                                    <p:animEffect transition="in" filter="blinds(horizontal)">
                                      <p:cBhvr>
                                        <p:cTn id="19" dur="500"/>
                                        <p:tgtEl>
                                          <p:spTgt spid="144393"/>
                                        </p:tgtEl>
                                      </p:cBhvr>
                                    </p:animEffect>
                                  </p:childTnLst>
                                </p:cTn>
                              </p:par>
                            </p:childTnLst>
                          </p:cTn>
                        </p:par>
                      </p:childTnLst>
                    </p:cTn>
                  </p:par>
                  <p:par>
                    <p:cTn id="20" fill="hold">
                      <p:stCondLst>
                        <p:cond delay="indefinite"/>
                      </p:stCondLst>
                      <p:childTnLst>
                        <p:par>
                          <p:cTn id="21" fill="hold">
                            <p:stCondLst>
                              <p:cond delay="0"/>
                            </p:stCondLst>
                            <p:childTnLst>
                              <p:par>
                                <p:cTn id="22" presetID="4" presetClass="entr" presetSubtype="16" fill="hold" grpId="0" nodeType="clickEffect">
                                  <p:stCondLst>
                                    <p:cond delay="0"/>
                                  </p:stCondLst>
                                  <p:childTnLst>
                                    <p:set>
                                      <p:cBhvr>
                                        <p:cTn id="23" dur="1" fill="hold">
                                          <p:stCondLst>
                                            <p:cond delay="0"/>
                                          </p:stCondLst>
                                        </p:cTn>
                                        <p:tgtEl>
                                          <p:spTgt spid="144387"/>
                                        </p:tgtEl>
                                        <p:attrNameLst>
                                          <p:attrName>style.visibility</p:attrName>
                                        </p:attrNameLst>
                                      </p:cBhvr>
                                      <p:to>
                                        <p:strVal val="visible"/>
                                      </p:to>
                                    </p:set>
                                    <p:animEffect transition="in" filter="box(in)">
                                      <p:cBhvr>
                                        <p:cTn id="24" dur="500"/>
                                        <p:tgtEl>
                                          <p:spTgt spid="144387"/>
                                        </p:tgtEl>
                                      </p:cBhvr>
                                    </p:animEffect>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144388"/>
                                        </p:tgtEl>
                                        <p:attrNameLst>
                                          <p:attrName>style.visibility</p:attrName>
                                        </p:attrNameLst>
                                      </p:cBhvr>
                                      <p:to>
                                        <p:strVal val="visible"/>
                                      </p:to>
                                    </p:set>
                                    <p:anim calcmode="lin" valueType="num">
                                      <p:cBhvr additive="base">
                                        <p:cTn id="29" dur="500" fill="hold"/>
                                        <p:tgtEl>
                                          <p:spTgt spid="144388"/>
                                        </p:tgtEl>
                                        <p:attrNameLst>
                                          <p:attrName>ppt_x</p:attrName>
                                        </p:attrNameLst>
                                      </p:cBhvr>
                                      <p:tavLst>
                                        <p:tav tm="0">
                                          <p:val>
                                            <p:strVal val="#ppt_x"/>
                                          </p:val>
                                        </p:tav>
                                        <p:tav tm="100000">
                                          <p:val>
                                            <p:strVal val="#ppt_x"/>
                                          </p:val>
                                        </p:tav>
                                      </p:tavLst>
                                    </p:anim>
                                    <p:anim calcmode="lin" valueType="num">
                                      <p:cBhvr additive="base">
                                        <p:cTn id="30" dur="500" fill="hold"/>
                                        <p:tgtEl>
                                          <p:spTgt spid="14438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nimBg="1"/>
      <p:bldP spid="144387" grpId="0" animBg="1"/>
      <p:bldP spid="144388" grpId="0" animBg="1"/>
      <p:bldP spid="14439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5" name="AutoShape 3"/>
          <p:cNvSpPr>
            <a:spLocks noChangeArrowheads="1"/>
          </p:cNvSpPr>
          <p:nvPr/>
        </p:nvSpPr>
        <p:spPr bwMode="auto">
          <a:xfrm>
            <a:off x="3200400" y="5641975"/>
            <a:ext cx="2654300" cy="835025"/>
          </a:xfrm>
          <a:prstGeom prst="roundRect">
            <a:avLst>
              <a:gd name="adj" fmla="val 42667"/>
            </a:avLst>
          </a:prstGeom>
          <a:solidFill>
            <a:srgbClr val="FF9900"/>
          </a:solidFill>
          <a:ln w="12700">
            <a:solidFill>
              <a:srgbClr val="000000"/>
            </a:solidFill>
            <a:round/>
            <a:headEnd/>
            <a:tailEnd/>
          </a:ln>
          <a:effectLst/>
        </p:spPr>
        <p:txBody>
          <a:bodyPr wrap="none" anchor="ctr"/>
          <a:lstStyle/>
          <a:p>
            <a:endParaRPr lang="fr-FR"/>
          </a:p>
        </p:txBody>
      </p:sp>
      <p:sp>
        <p:nvSpPr>
          <p:cNvPr id="182276" name="Rectangle 4"/>
          <p:cNvSpPr>
            <a:spLocks noChangeArrowheads="1"/>
          </p:cNvSpPr>
          <p:nvPr/>
        </p:nvSpPr>
        <p:spPr bwMode="auto">
          <a:xfrm>
            <a:off x="3419475" y="5734050"/>
            <a:ext cx="2473325" cy="638175"/>
          </a:xfrm>
          <a:prstGeom prst="rect">
            <a:avLst/>
          </a:prstGeom>
          <a:noFill/>
          <a:ln w="9525">
            <a:noFill/>
            <a:miter lim="800000"/>
            <a:headEnd/>
            <a:tailEnd/>
          </a:ln>
          <a:effectLst/>
        </p:spPr>
        <p:txBody>
          <a:bodyPr lIns="90488" tIns="44450" rIns="90488" bIns="44450" anchor="ctr" anchorCtr="1">
            <a:spAutoFit/>
          </a:bodyPr>
          <a:lstStyle/>
          <a:p>
            <a:pPr rtl="1" eaLnBrk="0" hangingPunct="0"/>
            <a:r>
              <a:rPr kumimoji="0" lang="ar-JO" sz="3600" b="1" i="1">
                <a:solidFill>
                  <a:schemeClr val="bg2"/>
                </a:solidFill>
                <a:effectLst>
                  <a:outerShdw blurRad="38100" dist="38100" dir="2700000" algn="tl">
                    <a:srgbClr val="000000"/>
                  </a:outerShdw>
                </a:effectLst>
                <a:latin typeface="Arial" charset="0"/>
                <a:cs typeface="Arial" charset="0"/>
              </a:rPr>
              <a:t>التغذية العكسية</a:t>
            </a:r>
            <a:endParaRPr kumimoji="0" lang="en-US" sz="3600" b="1" i="1">
              <a:solidFill>
                <a:schemeClr val="bg2"/>
              </a:solidFill>
              <a:effectLst>
                <a:outerShdw blurRad="38100" dist="38100" dir="2700000" algn="tl">
                  <a:srgbClr val="000000"/>
                </a:outerShdw>
              </a:effectLst>
              <a:latin typeface="Arial" charset="0"/>
              <a:cs typeface="Arial" charset="0"/>
            </a:endParaRPr>
          </a:p>
        </p:txBody>
      </p:sp>
      <p:sp>
        <p:nvSpPr>
          <p:cNvPr id="182277" name="Freeform 5"/>
          <p:cNvSpPr>
            <a:spLocks/>
          </p:cNvSpPr>
          <p:nvPr/>
        </p:nvSpPr>
        <p:spPr bwMode="auto">
          <a:xfrm rot="10800000">
            <a:off x="5940425" y="2565400"/>
            <a:ext cx="2744788" cy="2851150"/>
          </a:xfrm>
          <a:custGeom>
            <a:avLst/>
            <a:gdLst/>
            <a:ahLst/>
            <a:cxnLst>
              <a:cxn ang="0">
                <a:pos x="0" y="0"/>
              </a:cxn>
              <a:cxn ang="0">
                <a:pos x="0" y="1795"/>
              </a:cxn>
              <a:cxn ang="0">
                <a:pos x="1529" y="1795"/>
              </a:cxn>
              <a:cxn ang="0">
                <a:pos x="1529" y="1006"/>
              </a:cxn>
              <a:cxn ang="0">
                <a:pos x="1592" y="1006"/>
              </a:cxn>
              <a:cxn ang="0">
                <a:pos x="1592" y="1130"/>
              </a:cxn>
              <a:cxn ang="0">
                <a:pos x="1728" y="897"/>
              </a:cxn>
              <a:cxn ang="0">
                <a:pos x="1592" y="665"/>
              </a:cxn>
              <a:cxn ang="0">
                <a:pos x="1592" y="789"/>
              </a:cxn>
              <a:cxn ang="0">
                <a:pos x="1529" y="789"/>
              </a:cxn>
              <a:cxn ang="0">
                <a:pos x="1529" y="0"/>
              </a:cxn>
              <a:cxn ang="0">
                <a:pos x="0" y="0"/>
              </a:cxn>
            </a:cxnLst>
            <a:rect l="0" t="0" r="r" b="b"/>
            <a:pathLst>
              <a:path w="1729" h="1796">
                <a:moveTo>
                  <a:pt x="0" y="0"/>
                </a:moveTo>
                <a:lnTo>
                  <a:pt x="0" y="1795"/>
                </a:lnTo>
                <a:lnTo>
                  <a:pt x="1529" y="1795"/>
                </a:lnTo>
                <a:lnTo>
                  <a:pt x="1529" y="1006"/>
                </a:lnTo>
                <a:lnTo>
                  <a:pt x="1592" y="1006"/>
                </a:lnTo>
                <a:lnTo>
                  <a:pt x="1592" y="1130"/>
                </a:lnTo>
                <a:lnTo>
                  <a:pt x="1728" y="897"/>
                </a:lnTo>
                <a:lnTo>
                  <a:pt x="1592" y="665"/>
                </a:lnTo>
                <a:lnTo>
                  <a:pt x="1592" y="789"/>
                </a:lnTo>
                <a:lnTo>
                  <a:pt x="1529" y="789"/>
                </a:lnTo>
                <a:lnTo>
                  <a:pt x="1529" y="0"/>
                </a:lnTo>
                <a:lnTo>
                  <a:pt x="0" y="0"/>
                </a:lnTo>
              </a:path>
            </a:pathLst>
          </a:custGeom>
          <a:solidFill>
            <a:schemeClr val="accent2"/>
          </a:solidFill>
          <a:ln w="12700" cap="rnd" cmpd="sng">
            <a:solidFill>
              <a:srgbClr val="000000"/>
            </a:solidFill>
            <a:prstDash val="solid"/>
            <a:round/>
            <a:headEnd/>
            <a:tailEnd/>
          </a:ln>
          <a:effectLst/>
        </p:spPr>
        <p:txBody>
          <a:bodyPr/>
          <a:lstStyle/>
          <a:p>
            <a:endParaRPr lang="fr-FR"/>
          </a:p>
        </p:txBody>
      </p:sp>
      <p:sp>
        <p:nvSpPr>
          <p:cNvPr id="182278" name="Rectangle 6"/>
          <p:cNvSpPr>
            <a:spLocks noChangeArrowheads="1"/>
          </p:cNvSpPr>
          <p:nvPr/>
        </p:nvSpPr>
        <p:spPr bwMode="auto">
          <a:xfrm>
            <a:off x="6372225" y="2708275"/>
            <a:ext cx="2249488" cy="2646363"/>
          </a:xfrm>
          <a:prstGeom prst="rect">
            <a:avLst/>
          </a:prstGeom>
          <a:noFill/>
          <a:ln w="9525">
            <a:noFill/>
            <a:miter lim="800000"/>
            <a:headEnd/>
            <a:tailEnd/>
          </a:ln>
          <a:effectLst/>
        </p:spPr>
        <p:txBody>
          <a:bodyPr lIns="90488" tIns="44450" rIns="90488" bIns="44450" anchor="ctr" anchorCtr="1">
            <a:spAutoFit/>
          </a:bodyPr>
          <a:lstStyle/>
          <a:p>
            <a:pPr algn="ctr" rtl="1" eaLnBrk="0" hangingPunct="0"/>
            <a:r>
              <a:rPr kumimoji="0" lang="ar-JO" sz="2800" b="1" u="sng">
                <a:solidFill>
                  <a:schemeClr val="hlink"/>
                </a:solidFill>
                <a:effectLst>
                  <a:outerShdw blurRad="38100" dist="38100" dir="2700000" algn="tl">
                    <a:srgbClr val="000000"/>
                  </a:outerShdw>
                </a:effectLst>
                <a:latin typeface="Arial" charset="0"/>
                <a:cs typeface="Arial" charset="0"/>
              </a:rPr>
              <a:t>المدخلات</a:t>
            </a:r>
            <a:r>
              <a:rPr kumimoji="0" lang="en-US" sz="2800" b="1">
                <a:solidFill>
                  <a:schemeClr val="hlink"/>
                </a:solidFill>
                <a:effectLst>
                  <a:outerShdw blurRad="38100" dist="38100" dir="2700000" algn="tl">
                    <a:srgbClr val="000000"/>
                  </a:outerShdw>
                </a:effectLst>
                <a:latin typeface="Arial" charset="0"/>
              </a:rPr>
              <a:t>:</a:t>
            </a:r>
          </a:p>
          <a:p>
            <a:pPr algn="ctr" eaLnBrk="0" hangingPunct="0"/>
            <a:r>
              <a:rPr kumimoji="0" lang="ar-JO" sz="2400" b="1">
                <a:solidFill>
                  <a:schemeClr val="hlink"/>
                </a:solidFill>
                <a:effectLst>
                  <a:outerShdw blurRad="38100" dist="38100" dir="2700000" algn="tl">
                    <a:srgbClr val="000000"/>
                  </a:outerShdw>
                </a:effectLst>
                <a:latin typeface="Arial" charset="0"/>
                <a:cs typeface="Arial" charset="0"/>
              </a:rPr>
              <a:t>البشر</a:t>
            </a:r>
            <a:endParaRPr kumimoji="0" lang="en-US" sz="2400" b="1">
              <a:solidFill>
                <a:schemeClr val="hlink"/>
              </a:solidFill>
              <a:effectLst>
                <a:outerShdw blurRad="38100" dist="38100" dir="2700000" algn="tl">
                  <a:srgbClr val="000000"/>
                </a:outerShdw>
              </a:effectLst>
              <a:latin typeface="Arial" charset="0"/>
              <a:cs typeface="Arial" charset="0"/>
            </a:endParaRPr>
          </a:p>
          <a:p>
            <a:pPr algn="ctr" eaLnBrk="0" hangingPunct="0"/>
            <a:r>
              <a:rPr kumimoji="0" lang="ar-JO" sz="2400" b="1">
                <a:solidFill>
                  <a:schemeClr val="hlink"/>
                </a:solidFill>
                <a:effectLst>
                  <a:outerShdw blurRad="38100" dist="38100" dir="2700000" algn="tl">
                    <a:srgbClr val="000000"/>
                  </a:outerShdw>
                </a:effectLst>
                <a:latin typeface="Arial" charset="0"/>
                <a:cs typeface="Arial" charset="0"/>
              </a:rPr>
              <a:t>المواد الخام</a:t>
            </a:r>
            <a:endParaRPr kumimoji="0" lang="en-US" sz="2400" b="1">
              <a:solidFill>
                <a:schemeClr val="hlink"/>
              </a:solidFill>
              <a:effectLst>
                <a:outerShdw blurRad="38100" dist="38100" dir="2700000" algn="tl">
                  <a:srgbClr val="000000"/>
                </a:outerShdw>
              </a:effectLst>
              <a:latin typeface="Arial" charset="0"/>
              <a:cs typeface="Arial" charset="0"/>
            </a:endParaRPr>
          </a:p>
          <a:p>
            <a:pPr algn="ctr" eaLnBrk="0" hangingPunct="0"/>
            <a:r>
              <a:rPr kumimoji="0" lang="ar-JO" sz="2400" b="1">
                <a:solidFill>
                  <a:schemeClr val="hlink"/>
                </a:solidFill>
                <a:effectLst>
                  <a:outerShdw blurRad="38100" dist="38100" dir="2700000" algn="tl">
                    <a:srgbClr val="000000"/>
                  </a:outerShdw>
                </a:effectLst>
                <a:latin typeface="Arial" charset="0"/>
                <a:cs typeface="Arial" charset="0"/>
              </a:rPr>
              <a:t>رأس المال  </a:t>
            </a:r>
            <a:endParaRPr kumimoji="0" lang="en-US" sz="2400" b="1">
              <a:solidFill>
                <a:schemeClr val="hlink"/>
              </a:solidFill>
              <a:effectLst>
                <a:outerShdw blurRad="38100" dist="38100" dir="2700000" algn="tl">
                  <a:srgbClr val="000000"/>
                </a:outerShdw>
              </a:effectLst>
              <a:latin typeface="Arial" charset="0"/>
              <a:cs typeface="Arial" charset="0"/>
            </a:endParaRPr>
          </a:p>
          <a:p>
            <a:pPr algn="ctr" eaLnBrk="0" hangingPunct="0"/>
            <a:r>
              <a:rPr kumimoji="0" lang="ar-JO" sz="2400" b="1">
                <a:solidFill>
                  <a:schemeClr val="hlink"/>
                </a:solidFill>
                <a:effectLst>
                  <a:outerShdw blurRad="38100" dist="38100" dir="2700000" algn="tl">
                    <a:srgbClr val="000000"/>
                  </a:outerShdw>
                </a:effectLst>
                <a:latin typeface="Arial" charset="0"/>
                <a:cs typeface="Arial" charset="0"/>
              </a:rPr>
              <a:t>المعلومات ، والتكنولوجيا</a:t>
            </a:r>
            <a:endParaRPr kumimoji="0" lang="en-US" sz="2400" b="1">
              <a:solidFill>
                <a:schemeClr val="hlink"/>
              </a:solidFill>
              <a:effectLst>
                <a:outerShdw blurRad="38100" dist="38100" dir="2700000" algn="tl">
                  <a:srgbClr val="000000"/>
                </a:outerShdw>
              </a:effectLst>
              <a:latin typeface="Arial" charset="0"/>
              <a:cs typeface="Arial" charset="0"/>
            </a:endParaRPr>
          </a:p>
          <a:p>
            <a:pPr eaLnBrk="0" hangingPunct="0"/>
            <a:endParaRPr kumimoji="0" lang="en-US" sz="2000" b="1">
              <a:solidFill>
                <a:schemeClr val="hlink"/>
              </a:solidFill>
              <a:effectLst>
                <a:outerShdw blurRad="38100" dist="38100" dir="2700000" algn="tl">
                  <a:srgbClr val="000000"/>
                </a:outerShdw>
              </a:effectLst>
              <a:latin typeface="Arial" charset="0"/>
            </a:endParaRPr>
          </a:p>
        </p:txBody>
      </p:sp>
      <p:sp>
        <p:nvSpPr>
          <p:cNvPr id="182279" name="Freeform 7"/>
          <p:cNvSpPr>
            <a:spLocks/>
          </p:cNvSpPr>
          <p:nvPr/>
        </p:nvSpPr>
        <p:spPr bwMode="auto">
          <a:xfrm rot="10800000">
            <a:off x="2987675" y="2492375"/>
            <a:ext cx="2973388" cy="2881313"/>
          </a:xfrm>
          <a:custGeom>
            <a:avLst/>
            <a:gdLst/>
            <a:ahLst/>
            <a:cxnLst>
              <a:cxn ang="0">
                <a:pos x="0" y="0"/>
              </a:cxn>
              <a:cxn ang="0">
                <a:pos x="0" y="1795"/>
              </a:cxn>
              <a:cxn ang="0">
                <a:pos x="1642" y="1795"/>
              </a:cxn>
              <a:cxn ang="0">
                <a:pos x="1642" y="977"/>
              </a:cxn>
              <a:cxn ang="0">
                <a:pos x="1702" y="977"/>
              </a:cxn>
              <a:cxn ang="0">
                <a:pos x="1702" y="1108"/>
              </a:cxn>
              <a:cxn ang="0">
                <a:pos x="1872" y="897"/>
              </a:cxn>
              <a:cxn ang="0">
                <a:pos x="1702" y="687"/>
              </a:cxn>
              <a:cxn ang="0">
                <a:pos x="1702" y="818"/>
              </a:cxn>
              <a:cxn ang="0">
                <a:pos x="1642" y="818"/>
              </a:cxn>
              <a:cxn ang="0">
                <a:pos x="1642" y="0"/>
              </a:cxn>
              <a:cxn ang="0">
                <a:pos x="0" y="0"/>
              </a:cxn>
            </a:cxnLst>
            <a:rect l="0" t="0" r="r" b="b"/>
            <a:pathLst>
              <a:path w="1873" h="1796">
                <a:moveTo>
                  <a:pt x="0" y="0"/>
                </a:moveTo>
                <a:lnTo>
                  <a:pt x="0" y="1795"/>
                </a:lnTo>
                <a:lnTo>
                  <a:pt x="1642" y="1795"/>
                </a:lnTo>
                <a:lnTo>
                  <a:pt x="1642" y="977"/>
                </a:lnTo>
                <a:lnTo>
                  <a:pt x="1702" y="977"/>
                </a:lnTo>
                <a:lnTo>
                  <a:pt x="1702" y="1108"/>
                </a:lnTo>
                <a:lnTo>
                  <a:pt x="1872" y="897"/>
                </a:lnTo>
                <a:lnTo>
                  <a:pt x="1702" y="687"/>
                </a:lnTo>
                <a:lnTo>
                  <a:pt x="1702" y="818"/>
                </a:lnTo>
                <a:lnTo>
                  <a:pt x="1642" y="818"/>
                </a:lnTo>
                <a:lnTo>
                  <a:pt x="1642" y="0"/>
                </a:lnTo>
                <a:lnTo>
                  <a:pt x="0" y="0"/>
                </a:lnTo>
              </a:path>
            </a:pathLst>
          </a:custGeom>
          <a:solidFill>
            <a:srgbClr val="33CC33"/>
          </a:solidFill>
          <a:ln w="12700" cap="rnd" cmpd="sng">
            <a:solidFill>
              <a:srgbClr val="000000"/>
            </a:solidFill>
            <a:prstDash val="solid"/>
            <a:round/>
            <a:headEnd/>
            <a:tailEnd/>
          </a:ln>
          <a:effectLst/>
        </p:spPr>
        <p:txBody>
          <a:bodyPr/>
          <a:lstStyle/>
          <a:p>
            <a:endParaRPr lang="fr-FR"/>
          </a:p>
        </p:txBody>
      </p:sp>
      <p:sp>
        <p:nvSpPr>
          <p:cNvPr id="182280" name="Rectangle 8"/>
          <p:cNvSpPr>
            <a:spLocks noChangeArrowheads="1"/>
          </p:cNvSpPr>
          <p:nvPr/>
        </p:nvSpPr>
        <p:spPr bwMode="auto">
          <a:xfrm>
            <a:off x="3419475" y="2781300"/>
            <a:ext cx="2430463" cy="2341563"/>
          </a:xfrm>
          <a:prstGeom prst="rect">
            <a:avLst/>
          </a:prstGeom>
          <a:noFill/>
          <a:ln w="9525">
            <a:noFill/>
            <a:miter lim="800000"/>
            <a:headEnd/>
            <a:tailEnd/>
          </a:ln>
          <a:effectLst/>
        </p:spPr>
        <p:txBody>
          <a:bodyPr lIns="90488" tIns="44450" rIns="90488" bIns="44450" anchor="ctr" anchorCtr="1">
            <a:spAutoFit/>
          </a:bodyPr>
          <a:lstStyle/>
          <a:p>
            <a:pPr algn="ctr" rtl="1" eaLnBrk="0" hangingPunct="0"/>
            <a:r>
              <a:rPr kumimoji="0" lang="ar-JO" sz="2800" b="1" u="sng">
                <a:solidFill>
                  <a:schemeClr val="bg2"/>
                </a:solidFill>
                <a:effectLst>
                  <a:outerShdw blurRad="38100" dist="38100" dir="2700000" algn="tl">
                    <a:srgbClr val="000000"/>
                  </a:outerShdw>
                </a:effectLst>
                <a:latin typeface="Arial" charset="0"/>
                <a:cs typeface="Arial" charset="0"/>
              </a:rPr>
              <a:t>عملية التحويل</a:t>
            </a:r>
            <a:endParaRPr kumimoji="0" lang="en-US" sz="2800" b="1" u="sng">
              <a:solidFill>
                <a:schemeClr val="bg2"/>
              </a:solidFill>
              <a:effectLst>
                <a:outerShdw blurRad="38100" dist="38100" dir="2700000" algn="tl">
                  <a:srgbClr val="000000"/>
                </a:outerShdw>
              </a:effectLst>
              <a:latin typeface="Arial" charset="0"/>
              <a:cs typeface="Arial" charset="0"/>
            </a:endParaRPr>
          </a:p>
          <a:p>
            <a:pPr algn="ctr"/>
            <a:r>
              <a:rPr kumimoji="0" lang="ar-SA" sz="2400" b="1">
                <a:solidFill>
                  <a:schemeClr val="bg2"/>
                </a:solidFill>
                <a:effectLst>
                  <a:outerShdw blurRad="38100" dist="38100" dir="2700000" algn="tl">
                    <a:srgbClr val="000000"/>
                  </a:outerShdw>
                </a:effectLst>
                <a:latin typeface="Arial" charset="0"/>
                <a:cs typeface="Arial" charset="0"/>
              </a:rPr>
              <a:t>العملية</a:t>
            </a:r>
            <a:r>
              <a:rPr kumimoji="0" lang="fr-FR" sz="2400" b="1">
                <a:solidFill>
                  <a:schemeClr val="bg2"/>
                </a:solidFill>
                <a:effectLst>
                  <a:outerShdw blurRad="38100" dist="38100" dir="2700000" algn="tl">
                    <a:srgbClr val="000000"/>
                  </a:outerShdw>
                </a:effectLst>
                <a:latin typeface="Arial" charset="0"/>
                <a:cs typeface="Arial" charset="0"/>
              </a:rPr>
              <a:t>:</a:t>
            </a:r>
          </a:p>
          <a:p>
            <a:pPr algn="ctr"/>
            <a:r>
              <a:rPr kumimoji="0" lang="ar-SA" sz="2400" b="1">
                <a:solidFill>
                  <a:schemeClr val="bg2"/>
                </a:solidFill>
                <a:effectLst>
                  <a:outerShdw blurRad="38100" dist="38100" dir="2700000" algn="tl">
                    <a:srgbClr val="000000"/>
                  </a:outerShdw>
                </a:effectLst>
                <a:latin typeface="Arial" charset="0"/>
                <a:cs typeface="Arial" charset="0"/>
              </a:rPr>
              <a:t>التكنولوجيا</a:t>
            </a:r>
            <a:endParaRPr kumimoji="0" lang="fr-FR" sz="2400" b="1">
              <a:solidFill>
                <a:schemeClr val="bg2"/>
              </a:solidFill>
              <a:effectLst>
                <a:outerShdw blurRad="38100" dist="38100" dir="2700000" algn="tl">
                  <a:srgbClr val="000000"/>
                </a:outerShdw>
              </a:effectLst>
              <a:latin typeface="Arial" charset="0"/>
              <a:cs typeface="Arial" charset="0"/>
            </a:endParaRPr>
          </a:p>
          <a:p>
            <a:pPr algn="ctr"/>
            <a:r>
              <a:rPr kumimoji="0" lang="ar-SA" sz="2400" b="1">
                <a:solidFill>
                  <a:schemeClr val="bg2"/>
                </a:solidFill>
                <a:effectLst>
                  <a:outerShdw blurRad="38100" dist="38100" dir="2700000" algn="tl">
                    <a:srgbClr val="000000"/>
                  </a:outerShdw>
                </a:effectLst>
                <a:latin typeface="Arial" charset="0"/>
                <a:cs typeface="Arial" charset="0"/>
              </a:rPr>
              <a:t>أنظمة التشغيل</a:t>
            </a:r>
            <a:endParaRPr kumimoji="0" lang="fr-FR" sz="2400" b="1">
              <a:solidFill>
                <a:schemeClr val="bg2"/>
              </a:solidFill>
              <a:effectLst>
                <a:outerShdw blurRad="38100" dist="38100" dir="2700000" algn="tl">
                  <a:srgbClr val="000000"/>
                </a:outerShdw>
              </a:effectLst>
              <a:latin typeface="Arial" charset="0"/>
              <a:cs typeface="Arial" charset="0"/>
            </a:endParaRPr>
          </a:p>
          <a:p>
            <a:pPr algn="ctr"/>
            <a:r>
              <a:rPr kumimoji="0" lang="ar-SA" sz="2400" b="1">
                <a:solidFill>
                  <a:schemeClr val="bg2"/>
                </a:solidFill>
                <a:effectLst>
                  <a:outerShdw blurRad="38100" dist="38100" dir="2700000" algn="tl">
                    <a:srgbClr val="000000"/>
                  </a:outerShdw>
                </a:effectLst>
                <a:latin typeface="Arial" charset="0"/>
                <a:cs typeface="Arial" charset="0"/>
              </a:rPr>
              <a:t>الأنظمة الإدارية</a:t>
            </a:r>
            <a:endParaRPr kumimoji="0" lang="fr-FR" sz="2400" b="1">
              <a:solidFill>
                <a:schemeClr val="bg2"/>
              </a:solidFill>
              <a:effectLst>
                <a:outerShdw blurRad="38100" dist="38100" dir="2700000" algn="tl">
                  <a:srgbClr val="000000"/>
                </a:outerShdw>
              </a:effectLst>
              <a:latin typeface="Arial" charset="0"/>
              <a:cs typeface="Arial" charset="0"/>
            </a:endParaRPr>
          </a:p>
          <a:p>
            <a:pPr algn="ctr"/>
            <a:r>
              <a:rPr kumimoji="0" lang="ar-SA" sz="2400" b="1">
                <a:solidFill>
                  <a:schemeClr val="bg2"/>
                </a:solidFill>
                <a:effectLst>
                  <a:outerShdw blurRad="38100" dist="38100" dir="2700000" algn="tl">
                    <a:srgbClr val="000000"/>
                  </a:outerShdw>
                </a:effectLst>
                <a:latin typeface="Arial" charset="0"/>
                <a:cs typeface="Arial" charset="0"/>
              </a:rPr>
              <a:t>أنظمة سيطرةِ</a:t>
            </a:r>
            <a:endParaRPr kumimoji="0" lang="en-US" sz="2400" b="1">
              <a:solidFill>
                <a:schemeClr val="bg2"/>
              </a:solidFill>
              <a:effectLst>
                <a:outerShdw blurRad="38100" dist="38100" dir="2700000" algn="tl">
                  <a:srgbClr val="000000"/>
                </a:outerShdw>
              </a:effectLst>
              <a:latin typeface="Arial" charset="0"/>
              <a:cs typeface="Arial" charset="0"/>
            </a:endParaRPr>
          </a:p>
        </p:txBody>
      </p:sp>
      <p:sp>
        <p:nvSpPr>
          <p:cNvPr id="182281" name="Rectangle 9"/>
          <p:cNvSpPr>
            <a:spLocks noChangeArrowheads="1"/>
          </p:cNvSpPr>
          <p:nvPr/>
        </p:nvSpPr>
        <p:spPr bwMode="auto">
          <a:xfrm>
            <a:off x="539750" y="2492375"/>
            <a:ext cx="2432050" cy="2843213"/>
          </a:xfrm>
          <a:prstGeom prst="rect">
            <a:avLst/>
          </a:prstGeom>
          <a:solidFill>
            <a:srgbClr val="66CCFF"/>
          </a:solidFill>
          <a:ln w="12700">
            <a:solidFill>
              <a:srgbClr val="FFFFFF"/>
            </a:solidFill>
            <a:miter lim="800000"/>
            <a:headEnd/>
            <a:tailEnd/>
          </a:ln>
          <a:effectLst/>
        </p:spPr>
        <p:txBody>
          <a:bodyPr wrap="none" anchor="ctr"/>
          <a:lstStyle/>
          <a:p>
            <a:endParaRPr lang="fr-FR"/>
          </a:p>
        </p:txBody>
      </p:sp>
      <p:sp>
        <p:nvSpPr>
          <p:cNvPr id="182282" name="Rectangle 10"/>
          <p:cNvSpPr>
            <a:spLocks noChangeArrowheads="1"/>
          </p:cNvSpPr>
          <p:nvPr/>
        </p:nvSpPr>
        <p:spPr bwMode="auto">
          <a:xfrm>
            <a:off x="468313" y="2708275"/>
            <a:ext cx="2397125" cy="2403475"/>
          </a:xfrm>
          <a:prstGeom prst="rect">
            <a:avLst/>
          </a:prstGeom>
          <a:noFill/>
          <a:ln w="9525">
            <a:noFill/>
            <a:miter lim="800000"/>
            <a:headEnd/>
            <a:tailEnd/>
          </a:ln>
          <a:effectLst/>
        </p:spPr>
        <p:txBody>
          <a:bodyPr lIns="90488" tIns="44450" rIns="90488" bIns="44450" anchor="ctr" anchorCtr="1">
            <a:spAutoFit/>
          </a:bodyPr>
          <a:lstStyle/>
          <a:p>
            <a:pPr algn="ctr" rtl="1" eaLnBrk="0" hangingPunct="0"/>
            <a:r>
              <a:rPr kumimoji="0" lang="ar-JO" sz="2800" b="1" u="sng">
                <a:solidFill>
                  <a:schemeClr val="bg2"/>
                </a:solidFill>
                <a:effectLst>
                  <a:outerShdw blurRad="38100" dist="38100" dir="2700000" algn="tl">
                    <a:srgbClr val="000000"/>
                  </a:outerShdw>
                </a:effectLst>
                <a:latin typeface="Arial" charset="0"/>
                <a:cs typeface="Arial" charset="0"/>
              </a:rPr>
              <a:t>المخرجات </a:t>
            </a:r>
          </a:p>
          <a:p>
            <a:pPr algn="ctr" rtl="1" eaLnBrk="0" hangingPunct="0"/>
            <a:endParaRPr kumimoji="0" lang="ar-JO" sz="2800" b="1" u="sng">
              <a:solidFill>
                <a:schemeClr val="bg2"/>
              </a:solidFill>
              <a:effectLst>
                <a:outerShdw blurRad="38100" dist="38100" dir="2700000" algn="tl">
                  <a:srgbClr val="000000"/>
                </a:outerShdw>
              </a:effectLst>
              <a:latin typeface="Arial" charset="0"/>
              <a:cs typeface="Arial" charset="0"/>
            </a:endParaRPr>
          </a:p>
          <a:p>
            <a:pPr algn="ctr" rtl="1" eaLnBrk="0" hangingPunct="0"/>
            <a:r>
              <a:rPr kumimoji="0" lang="ar-SA" sz="2400" b="1">
                <a:solidFill>
                  <a:schemeClr val="bg2"/>
                </a:solidFill>
                <a:effectLst>
                  <a:outerShdw blurRad="38100" dist="38100" dir="2700000" algn="tl">
                    <a:srgbClr val="000000"/>
                  </a:outerShdw>
                </a:effectLst>
                <a:latin typeface="Arial" charset="0"/>
                <a:cs typeface="Arial" charset="0"/>
              </a:rPr>
              <a:t>السلع</a:t>
            </a:r>
            <a:r>
              <a:rPr kumimoji="0" lang="ar-JO" sz="2400" b="1">
                <a:solidFill>
                  <a:schemeClr val="bg2"/>
                </a:solidFill>
                <a:effectLst>
                  <a:outerShdw blurRad="38100" dist="38100" dir="2700000" algn="tl">
                    <a:srgbClr val="000000"/>
                  </a:outerShdw>
                </a:effectLst>
                <a:latin typeface="Arial" charset="0"/>
                <a:cs typeface="Arial" charset="0"/>
              </a:rPr>
              <a:t> أو </a:t>
            </a:r>
            <a:r>
              <a:rPr kumimoji="0" lang="ar-SA" sz="2400" b="1">
                <a:solidFill>
                  <a:schemeClr val="bg2"/>
                </a:solidFill>
                <a:effectLst>
                  <a:outerShdw blurRad="38100" dist="38100" dir="2700000" algn="tl">
                    <a:srgbClr val="000000"/>
                  </a:outerShdw>
                </a:effectLst>
                <a:latin typeface="Arial" charset="0"/>
                <a:cs typeface="Arial" charset="0"/>
              </a:rPr>
              <a:t>الخدمات</a:t>
            </a:r>
            <a:endParaRPr kumimoji="0" lang="fr-FR" sz="2400" b="1">
              <a:solidFill>
                <a:schemeClr val="bg2"/>
              </a:solidFill>
              <a:effectLst>
                <a:outerShdw blurRad="38100" dist="38100" dir="2700000" algn="tl">
                  <a:srgbClr val="000000"/>
                </a:outerShdw>
              </a:effectLst>
              <a:latin typeface="Arial" charset="0"/>
              <a:cs typeface="Arial" charset="0"/>
            </a:endParaRPr>
          </a:p>
          <a:p>
            <a:pPr algn="ctr" rtl="1"/>
            <a:r>
              <a:rPr kumimoji="0" lang="ar-SA" sz="2400" b="1">
                <a:solidFill>
                  <a:schemeClr val="bg2"/>
                </a:solidFill>
                <a:effectLst>
                  <a:outerShdw blurRad="38100" dist="38100" dir="2700000" algn="tl">
                    <a:srgbClr val="000000"/>
                  </a:outerShdw>
                </a:effectLst>
                <a:latin typeface="Arial" charset="0"/>
                <a:cs typeface="Arial" charset="0"/>
              </a:rPr>
              <a:t>ربح </a:t>
            </a:r>
            <a:r>
              <a:rPr kumimoji="0" lang="ar-JO" sz="2400" b="1">
                <a:solidFill>
                  <a:schemeClr val="bg2"/>
                </a:solidFill>
                <a:effectLst>
                  <a:outerShdw blurRad="38100" dist="38100" dir="2700000" algn="tl">
                    <a:srgbClr val="000000"/>
                  </a:outerShdw>
                </a:effectLst>
                <a:latin typeface="Arial" charset="0"/>
                <a:cs typeface="Arial" charset="0"/>
              </a:rPr>
              <a:t>/ </a:t>
            </a:r>
            <a:r>
              <a:rPr kumimoji="0" lang="ar-SA" sz="2400" b="1">
                <a:solidFill>
                  <a:schemeClr val="bg2"/>
                </a:solidFill>
                <a:effectLst>
                  <a:outerShdw blurRad="38100" dist="38100" dir="2700000" algn="tl">
                    <a:srgbClr val="000000"/>
                  </a:outerShdw>
                </a:effectLst>
                <a:latin typeface="Arial" charset="0"/>
                <a:cs typeface="Arial" charset="0"/>
              </a:rPr>
              <a:t>خسارة</a:t>
            </a:r>
            <a:endParaRPr kumimoji="0" lang="fr-FR" sz="2400" b="1">
              <a:solidFill>
                <a:schemeClr val="bg2"/>
              </a:solidFill>
              <a:effectLst>
                <a:outerShdw blurRad="38100" dist="38100" dir="2700000" algn="tl">
                  <a:srgbClr val="000000"/>
                </a:outerShdw>
              </a:effectLst>
              <a:latin typeface="Arial" charset="0"/>
              <a:cs typeface="Arial" charset="0"/>
            </a:endParaRPr>
          </a:p>
          <a:p>
            <a:pPr algn="ctr" rtl="1"/>
            <a:r>
              <a:rPr kumimoji="0" lang="ar-SA" sz="2400" b="1">
                <a:solidFill>
                  <a:schemeClr val="bg2"/>
                </a:solidFill>
                <a:effectLst>
                  <a:outerShdw blurRad="38100" dist="38100" dir="2700000" algn="tl">
                    <a:srgbClr val="000000"/>
                  </a:outerShdw>
                </a:effectLst>
                <a:latin typeface="Arial" charset="0"/>
                <a:cs typeface="Arial" charset="0"/>
              </a:rPr>
              <a:t>سلوك </a:t>
            </a:r>
            <a:r>
              <a:rPr kumimoji="0" lang="ar-JO" sz="2400" b="1">
                <a:solidFill>
                  <a:schemeClr val="bg2"/>
                </a:solidFill>
                <a:effectLst>
                  <a:outerShdw blurRad="38100" dist="38100" dir="2700000" algn="tl">
                    <a:srgbClr val="000000"/>
                  </a:outerShdw>
                </a:effectLst>
                <a:latin typeface="Arial" charset="0"/>
                <a:cs typeface="Arial" charset="0"/>
              </a:rPr>
              <a:t>العامين</a:t>
            </a:r>
            <a:endParaRPr kumimoji="0" lang="fr-FR" sz="2400" b="1">
              <a:solidFill>
                <a:schemeClr val="bg2"/>
              </a:solidFill>
              <a:effectLst>
                <a:outerShdw blurRad="38100" dist="38100" dir="2700000" algn="tl">
                  <a:srgbClr val="000000"/>
                </a:outerShdw>
              </a:effectLst>
              <a:latin typeface="Arial" charset="0"/>
              <a:cs typeface="Arial" charset="0"/>
            </a:endParaRPr>
          </a:p>
          <a:p>
            <a:pPr algn="ctr" rtl="1"/>
            <a:r>
              <a:rPr kumimoji="0" lang="ar-SA" sz="2400" b="1">
                <a:solidFill>
                  <a:schemeClr val="bg2"/>
                </a:solidFill>
                <a:effectLst>
                  <a:outerShdw blurRad="38100" dist="38100" dir="2700000" algn="tl">
                    <a:srgbClr val="000000"/>
                  </a:outerShdw>
                </a:effectLst>
                <a:latin typeface="Arial" charset="0"/>
                <a:cs typeface="Arial" charset="0"/>
              </a:rPr>
              <a:t>المعلومات</a:t>
            </a:r>
            <a:endParaRPr kumimoji="0" lang="en-US" sz="2400" b="1">
              <a:solidFill>
                <a:schemeClr val="bg2"/>
              </a:solidFill>
              <a:effectLst>
                <a:outerShdw blurRad="38100" dist="38100" dir="2700000" algn="tl">
                  <a:srgbClr val="000000"/>
                </a:outerShdw>
              </a:effectLst>
              <a:latin typeface="Arial" charset="0"/>
              <a:cs typeface="Arial" charset="0"/>
            </a:endParaRPr>
          </a:p>
        </p:txBody>
      </p:sp>
      <p:sp>
        <p:nvSpPr>
          <p:cNvPr id="182283" name="Freeform 11"/>
          <p:cNvSpPr>
            <a:spLocks/>
          </p:cNvSpPr>
          <p:nvPr/>
        </p:nvSpPr>
        <p:spPr bwMode="auto">
          <a:xfrm>
            <a:off x="1143000" y="5334000"/>
            <a:ext cx="2057400" cy="687388"/>
          </a:xfrm>
          <a:custGeom>
            <a:avLst/>
            <a:gdLst/>
            <a:ahLst/>
            <a:cxnLst>
              <a:cxn ang="0">
                <a:pos x="0" y="0"/>
              </a:cxn>
              <a:cxn ang="0">
                <a:pos x="0" y="432"/>
              </a:cxn>
              <a:cxn ang="0">
                <a:pos x="1295" y="432"/>
              </a:cxn>
            </a:cxnLst>
            <a:rect l="0" t="0" r="r" b="b"/>
            <a:pathLst>
              <a:path w="1296" h="433">
                <a:moveTo>
                  <a:pt x="0" y="0"/>
                </a:moveTo>
                <a:lnTo>
                  <a:pt x="0" y="432"/>
                </a:lnTo>
                <a:lnTo>
                  <a:pt x="1295" y="432"/>
                </a:lnTo>
              </a:path>
            </a:pathLst>
          </a:custGeom>
          <a:noFill/>
          <a:ln w="101600" cap="rnd" cmpd="sng">
            <a:solidFill>
              <a:schemeClr val="tx1"/>
            </a:solidFill>
            <a:prstDash val="solid"/>
            <a:round/>
            <a:headEnd type="none" w="med" len="med"/>
            <a:tailEnd type="stealth" w="lg" len="med"/>
          </a:ln>
          <a:effectLst/>
        </p:spPr>
        <p:txBody>
          <a:bodyPr/>
          <a:lstStyle/>
          <a:p>
            <a:endParaRPr lang="fr-FR"/>
          </a:p>
        </p:txBody>
      </p:sp>
      <p:sp>
        <p:nvSpPr>
          <p:cNvPr id="182284" name="Freeform 12"/>
          <p:cNvSpPr>
            <a:spLocks/>
          </p:cNvSpPr>
          <p:nvPr/>
        </p:nvSpPr>
        <p:spPr bwMode="auto">
          <a:xfrm>
            <a:off x="5867400" y="5359400"/>
            <a:ext cx="1982788" cy="661988"/>
          </a:xfrm>
          <a:custGeom>
            <a:avLst/>
            <a:gdLst/>
            <a:ahLst/>
            <a:cxnLst>
              <a:cxn ang="0">
                <a:pos x="1295" y="0"/>
              </a:cxn>
              <a:cxn ang="0">
                <a:pos x="1295" y="432"/>
              </a:cxn>
              <a:cxn ang="0">
                <a:pos x="0" y="432"/>
              </a:cxn>
            </a:cxnLst>
            <a:rect l="0" t="0" r="r" b="b"/>
            <a:pathLst>
              <a:path w="1296" h="433">
                <a:moveTo>
                  <a:pt x="1295" y="0"/>
                </a:moveTo>
                <a:lnTo>
                  <a:pt x="1295" y="432"/>
                </a:lnTo>
                <a:lnTo>
                  <a:pt x="0" y="432"/>
                </a:lnTo>
              </a:path>
            </a:pathLst>
          </a:custGeom>
          <a:noFill/>
          <a:ln w="101600" cap="rnd" cmpd="sng">
            <a:solidFill>
              <a:schemeClr val="tx1"/>
            </a:solidFill>
            <a:prstDash val="solid"/>
            <a:round/>
            <a:headEnd type="stealth" w="lg" len="sm"/>
            <a:tailEnd type="none" w="med" len="med"/>
          </a:ln>
          <a:effectLst/>
        </p:spPr>
        <p:txBody>
          <a:bodyPr/>
          <a:lstStyle/>
          <a:p>
            <a:endParaRPr lang="fr-FR"/>
          </a:p>
        </p:txBody>
      </p:sp>
      <p:sp>
        <p:nvSpPr>
          <p:cNvPr id="182285" name="Oval 13"/>
          <p:cNvSpPr>
            <a:spLocks noChangeArrowheads="1"/>
          </p:cNvSpPr>
          <p:nvPr/>
        </p:nvSpPr>
        <p:spPr bwMode="auto">
          <a:xfrm>
            <a:off x="827088" y="260350"/>
            <a:ext cx="7489825" cy="6597650"/>
          </a:xfrm>
          <a:prstGeom prst="ellipse">
            <a:avLst/>
          </a:prstGeom>
          <a:noFill/>
          <a:ln w="38100">
            <a:solidFill>
              <a:srgbClr val="FFFF00"/>
            </a:solidFill>
            <a:round/>
            <a:headEnd/>
            <a:tailEnd/>
          </a:ln>
          <a:effectLst/>
        </p:spPr>
        <p:txBody>
          <a:bodyPr wrap="none" anchor="ctr"/>
          <a:lstStyle/>
          <a:p>
            <a:endParaRPr lang="fr-FR"/>
          </a:p>
        </p:txBody>
      </p:sp>
      <p:sp>
        <p:nvSpPr>
          <p:cNvPr id="182286" name="Oval 14"/>
          <p:cNvSpPr>
            <a:spLocks noChangeArrowheads="1"/>
          </p:cNvSpPr>
          <p:nvPr/>
        </p:nvSpPr>
        <p:spPr bwMode="auto">
          <a:xfrm>
            <a:off x="2627313" y="1844675"/>
            <a:ext cx="3816350" cy="3816350"/>
          </a:xfrm>
          <a:prstGeom prst="ellipse">
            <a:avLst/>
          </a:prstGeom>
          <a:noFill/>
          <a:ln w="38100">
            <a:solidFill>
              <a:srgbClr val="FF0000"/>
            </a:solidFill>
            <a:round/>
            <a:headEnd/>
            <a:tailEnd/>
          </a:ln>
          <a:effectLst/>
        </p:spPr>
        <p:txBody>
          <a:bodyPr wrap="none" anchor="ctr"/>
          <a:lstStyle/>
          <a:p>
            <a:endParaRPr lang="fr-FR"/>
          </a:p>
        </p:txBody>
      </p:sp>
      <p:sp>
        <p:nvSpPr>
          <p:cNvPr id="182287" name="WordArt 15"/>
          <p:cNvSpPr>
            <a:spLocks noChangeArrowheads="1" noChangeShapeType="1" noTextEdit="1"/>
          </p:cNvSpPr>
          <p:nvPr/>
        </p:nvSpPr>
        <p:spPr bwMode="auto">
          <a:xfrm>
            <a:off x="323850" y="260350"/>
            <a:ext cx="2735263" cy="857250"/>
          </a:xfrm>
          <a:prstGeom prst="rect">
            <a:avLst/>
          </a:prstGeom>
        </p:spPr>
        <p:txBody>
          <a:bodyPr wrap="none" fromWordArt="1">
            <a:prstTxWarp prst="textPlain">
              <a:avLst>
                <a:gd name="adj" fmla="val 50000"/>
              </a:avLst>
            </a:prstTxWarp>
          </a:bodyPr>
          <a:lstStyle/>
          <a:p>
            <a:pPr algn="ctr" rtl="1"/>
            <a:r>
              <a:rPr lang="ar-DZ" sz="2800" kern="1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Arial Black"/>
              </a:rPr>
              <a:t>عناصر النظام المفتوح</a:t>
            </a:r>
            <a:endParaRPr lang="fr-FR" sz="2800" kern="1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Arial Black"/>
            </a:endParaRPr>
          </a:p>
        </p:txBody>
      </p:sp>
      <p:sp>
        <p:nvSpPr>
          <p:cNvPr id="182288" name="Text Box 16"/>
          <p:cNvSpPr txBox="1">
            <a:spLocks noChangeArrowheads="1"/>
          </p:cNvSpPr>
          <p:nvPr/>
        </p:nvSpPr>
        <p:spPr bwMode="auto">
          <a:xfrm>
            <a:off x="3635375" y="1989138"/>
            <a:ext cx="1944688" cy="457200"/>
          </a:xfrm>
          <a:prstGeom prst="rect">
            <a:avLst/>
          </a:prstGeom>
          <a:noFill/>
          <a:ln w="9525">
            <a:noFill/>
            <a:miter lim="800000"/>
            <a:headEnd/>
            <a:tailEnd/>
          </a:ln>
          <a:effectLst/>
        </p:spPr>
        <p:txBody>
          <a:bodyPr>
            <a:spAutoFit/>
          </a:bodyPr>
          <a:lstStyle/>
          <a:p>
            <a:pPr algn="ctr">
              <a:spcBef>
                <a:spcPct val="50000"/>
              </a:spcBef>
            </a:pPr>
            <a:r>
              <a:rPr lang="ar-JO" sz="2400" b="1">
                <a:solidFill>
                  <a:srgbClr val="FFFF00"/>
                </a:solidFill>
                <a:effectLst>
                  <a:outerShdw blurRad="38100" dist="38100" dir="2700000" algn="tl">
                    <a:srgbClr val="000000"/>
                  </a:outerShdw>
                </a:effectLst>
                <a:cs typeface="Tahoma" pitchFamily="34" charset="0"/>
              </a:rPr>
              <a:t>النظام</a:t>
            </a:r>
            <a:endParaRPr lang="fr-FR" sz="2400" b="1">
              <a:solidFill>
                <a:srgbClr val="FFFF00"/>
              </a:solidFill>
              <a:effectLst>
                <a:outerShdw blurRad="38100" dist="38100" dir="2700000" algn="tl">
                  <a:srgbClr val="000000"/>
                </a:outerShdw>
              </a:effectLst>
              <a:cs typeface="Tahoma" pitchFamily="34" charset="0"/>
            </a:endParaRPr>
          </a:p>
        </p:txBody>
      </p:sp>
      <p:sp>
        <p:nvSpPr>
          <p:cNvPr id="182289" name="Text Box 17"/>
          <p:cNvSpPr txBox="1">
            <a:spLocks noChangeArrowheads="1"/>
          </p:cNvSpPr>
          <p:nvPr/>
        </p:nvSpPr>
        <p:spPr bwMode="auto">
          <a:xfrm>
            <a:off x="3563938" y="1196975"/>
            <a:ext cx="2376487" cy="457200"/>
          </a:xfrm>
          <a:prstGeom prst="rect">
            <a:avLst/>
          </a:prstGeom>
          <a:noFill/>
          <a:ln w="9525">
            <a:noFill/>
            <a:miter lim="800000"/>
            <a:headEnd/>
            <a:tailEnd/>
          </a:ln>
          <a:effectLst/>
        </p:spPr>
        <p:txBody>
          <a:bodyPr>
            <a:spAutoFit/>
          </a:bodyPr>
          <a:lstStyle/>
          <a:p>
            <a:pPr algn="ctr">
              <a:spcBef>
                <a:spcPct val="50000"/>
              </a:spcBef>
            </a:pPr>
            <a:r>
              <a:rPr lang="ar-JO" sz="2400" b="1">
                <a:solidFill>
                  <a:srgbClr val="FFFF00"/>
                </a:solidFill>
                <a:effectLst>
                  <a:outerShdw blurRad="38100" dist="38100" dir="2700000" algn="tl">
                    <a:srgbClr val="000000"/>
                  </a:outerShdw>
                </a:effectLst>
                <a:cs typeface="Tahoma" pitchFamily="34" charset="0"/>
              </a:rPr>
              <a:t>البيئة الخارجية</a:t>
            </a:r>
            <a:endParaRPr lang="fr-FR" sz="2400" b="1">
              <a:solidFill>
                <a:srgbClr val="FFFF00"/>
              </a:solidFill>
              <a:effectLst>
                <a:outerShdw blurRad="38100" dist="38100" dir="2700000" algn="tl">
                  <a:srgbClr val="000000"/>
                </a:outerShdw>
              </a:effectLst>
              <a:cs typeface="Tahoma" pitchFamily="34"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82277"/>
                                        </p:tgtEl>
                                        <p:attrNameLst>
                                          <p:attrName>style.visibility</p:attrName>
                                        </p:attrNameLst>
                                      </p:cBhvr>
                                      <p:to>
                                        <p:strVal val="visible"/>
                                      </p:to>
                                    </p:set>
                                    <p:anim calcmode="lin" valueType="num">
                                      <p:cBhvr additive="base">
                                        <p:cTn id="7" dur="500" fill="hold"/>
                                        <p:tgtEl>
                                          <p:spTgt spid="182277"/>
                                        </p:tgtEl>
                                        <p:attrNameLst>
                                          <p:attrName>ppt_x</p:attrName>
                                        </p:attrNameLst>
                                      </p:cBhvr>
                                      <p:tavLst>
                                        <p:tav tm="0">
                                          <p:val>
                                            <p:strVal val="1+#ppt_w/2"/>
                                          </p:val>
                                        </p:tav>
                                        <p:tav tm="100000">
                                          <p:val>
                                            <p:strVal val="#ppt_x"/>
                                          </p:val>
                                        </p:tav>
                                      </p:tavLst>
                                    </p:anim>
                                    <p:anim calcmode="lin" valueType="num">
                                      <p:cBhvr additive="base">
                                        <p:cTn id="8" dur="500" fill="hold"/>
                                        <p:tgtEl>
                                          <p:spTgt spid="182277"/>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2" fill="hold" grpId="0" nodeType="afterEffect">
                                  <p:stCondLst>
                                    <p:cond delay="0"/>
                                  </p:stCondLst>
                                  <p:childTnLst>
                                    <p:set>
                                      <p:cBhvr>
                                        <p:cTn id="11" dur="1" fill="hold">
                                          <p:stCondLst>
                                            <p:cond delay="0"/>
                                          </p:stCondLst>
                                        </p:cTn>
                                        <p:tgtEl>
                                          <p:spTgt spid="182278"/>
                                        </p:tgtEl>
                                        <p:attrNameLst>
                                          <p:attrName>style.visibility</p:attrName>
                                        </p:attrNameLst>
                                      </p:cBhvr>
                                      <p:to>
                                        <p:strVal val="visible"/>
                                      </p:to>
                                    </p:set>
                                    <p:anim calcmode="lin" valueType="num">
                                      <p:cBhvr additive="base">
                                        <p:cTn id="12" dur="1000" fill="hold"/>
                                        <p:tgtEl>
                                          <p:spTgt spid="182278"/>
                                        </p:tgtEl>
                                        <p:attrNameLst>
                                          <p:attrName>ppt_x</p:attrName>
                                        </p:attrNameLst>
                                      </p:cBhvr>
                                      <p:tavLst>
                                        <p:tav tm="0">
                                          <p:val>
                                            <p:strVal val="1+#ppt_w/2"/>
                                          </p:val>
                                        </p:tav>
                                        <p:tav tm="100000">
                                          <p:val>
                                            <p:strVal val="#ppt_x"/>
                                          </p:val>
                                        </p:tav>
                                      </p:tavLst>
                                    </p:anim>
                                    <p:anim calcmode="lin" valueType="num">
                                      <p:cBhvr additive="base">
                                        <p:cTn id="13" dur="1000" fill="hold"/>
                                        <p:tgtEl>
                                          <p:spTgt spid="182278"/>
                                        </p:tgtEl>
                                        <p:attrNameLst>
                                          <p:attrName>ppt_y</p:attrName>
                                        </p:attrNameLst>
                                      </p:cBhvr>
                                      <p:tavLst>
                                        <p:tav tm="0">
                                          <p:val>
                                            <p:strVal val="#ppt_y"/>
                                          </p:val>
                                        </p:tav>
                                        <p:tav tm="100000">
                                          <p:val>
                                            <p:strVal val="#ppt_y"/>
                                          </p:val>
                                        </p:tav>
                                      </p:tavLst>
                                    </p:anim>
                                  </p:childTnLst>
                                </p:cTn>
                              </p:par>
                            </p:childTnLst>
                          </p:cTn>
                        </p:par>
                        <p:par>
                          <p:cTn id="14" fill="hold">
                            <p:stCondLst>
                              <p:cond delay="1500"/>
                            </p:stCondLst>
                            <p:childTnLst>
                              <p:par>
                                <p:cTn id="15" presetID="2" presetClass="entr" presetSubtype="2" fill="hold" grpId="0" nodeType="afterEffect">
                                  <p:stCondLst>
                                    <p:cond delay="0"/>
                                  </p:stCondLst>
                                  <p:childTnLst>
                                    <p:set>
                                      <p:cBhvr>
                                        <p:cTn id="16" dur="1" fill="hold">
                                          <p:stCondLst>
                                            <p:cond delay="0"/>
                                          </p:stCondLst>
                                        </p:cTn>
                                        <p:tgtEl>
                                          <p:spTgt spid="182279"/>
                                        </p:tgtEl>
                                        <p:attrNameLst>
                                          <p:attrName>style.visibility</p:attrName>
                                        </p:attrNameLst>
                                      </p:cBhvr>
                                      <p:to>
                                        <p:strVal val="visible"/>
                                      </p:to>
                                    </p:set>
                                    <p:anim calcmode="lin" valueType="num">
                                      <p:cBhvr additive="base">
                                        <p:cTn id="17" dur="1000" fill="hold"/>
                                        <p:tgtEl>
                                          <p:spTgt spid="182279"/>
                                        </p:tgtEl>
                                        <p:attrNameLst>
                                          <p:attrName>ppt_x</p:attrName>
                                        </p:attrNameLst>
                                      </p:cBhvr>
                                      <p:tavLst>
                                        <p:tav tm="0">
                                          <p:val>
                                            <p:strVal val="1+#ppt_w/2"/>
                                          </p:val>
                                        </p:tav>
                                        <p:tav tm="100000">
                                          <p:val>
                                            <p:strVal val="#ppt_x"/>
                                          </p:val>
                                        </p:tav>
                                      </p:tavLst>
                                    </p:anim>
                                    <p:anim calcmode="lin" valueType="num">
                                      <p:cBhvr additive="base">
                                        <p:cTn id="18" dur="1000" fill="hold"/>
                                        <p:tgtEl>
                                          <p:spTgt spid="182279"/>
                                        </p:tgtEl>
                                        <p:attrNameLst>
                                          <p:attrName>ppt_y</p:attrName>
                                        </p:attrNameLst>
                                      </p:cBhvr>
                                      <p:tavLst>
                                        <p:tav tm="0">
                                          <p:val>
                                            <p:strVal val="#ppt_y"/>
                                          </p:val>
                                        </p:tav>
                                        <p:tav tm="100000">
                                          <p:val>
                                            <p:strVal val="#ppt_y"/>
                                          </p:val>
                                        </p:tav>
                                      </p:tavLst>
                                    </p:anim>
                                  </p:childTnLst>
                                </p:cTn>
                              </p:par>
                            </p:childTnLst>
                          </p:cTn>
                        </p:par>
                        <p:par>
                          <p:cTn id="19" fill="hold">
                            <p:stCondLst>
                              <p:cond delay="2500"/>
                            </p:stCondLst>
                            <p:childTnLst>
                              <p:par>
                                <p:cTn id="20" presetID="2" presetClass="entr" presetSubtype="2" fill="hold" grpId="0" nodeType="afterEffect">
                                  <p:stCondLst>
                                    <p:cond delay="0"/>
                                  </p:stCondLst>
                                  <p:childTnLst>
                                    <p:set>
                                      <p:cBhvr>
                                        <p:cTn id="21" dur="1" fill="hold">
                                          <p:stCondLst>
                                            <p:cond delay="0"/>
                                          </p:stCondLst>
                                        </p:cTn>
                                        <p:tgtEl>
                                          <p:spTgt spid="182280"/>
                                        </p:tgtEl>
                                        <p:attrNameLst>
                                          <p:attrName>style.visibility</p:attrName>
                                        </p:attrNameLst>
                                      </p:cBhvr>
                                      <p:to>
                                        <p:strVal val="visible"/>
                                      </p:to>
                                    </p:set>
                                    <p:anim calcmode="lin" valueType="num">
                                      <p:cBhvr additive="base">
                                        <p:cTn id="22" dur="500" fill="hold"/>
                                        <p:tgtEl>
                                          <p:spTgt spid="182280"/>
                                        </p:tgtEl>
                                        <p:attrNameLst>
                                          <p:attrName>ppt_x</p:attrName>
                                        </p:attrNameLst>
                                      </p:cBhvr>
                                      <p:tavLst>
                                        <p:tav tm="0">
                                          <p:val>
                                            <p:strVal val="1+#ppt_w/2"/>
                                          </p:val>
                                        </p:tav>
                                        <p:tav tm="100000">
                                          <p:val>
                                            <p:strVal val="#ppt_x"/>
                                          </p:val>
                                        </p:tav>
                                      </p:tavLst>
                                    </p:anim>
                                    <p:anim calcmode="lin" valueType="num">
                                      <p:cBhvr additive="base">
                                        <p:cTn id="23" dur="500" fill="hold"/>
                                        <p:tgtEl>
                                          <p:spTgt spid="182280"/>
                                        </p:tgtEl>
                                        <p:attrNameLst>
                                          <p:attrName>ppt_y</p:attrName>
                                        </p:attrNameLst>
                                      </p:cBhvr>
                                      <p:tavLst>
                                        <p:tav tm="0">
                                          <p:val>
                                            <p:strVal val="#ppt_y"/>
                                          </p:val>
                                        </p:tav>
                                        <p:tav tm="100000">
                                          <p:val>
                                            <p:strVal val="#ppt_y"/>
                                          </p:val>
                                        </p:tav>
                                      </p:tavLst>
                                    </p:anim>
                                  </p:childTnLst>
                                </p:cTn>
                              </p:par>
                            </p:childTnLst>
                          </p:cTn>
                        </p:par>
                        <p:par>
                          <p:cTn id="24" fill="hold">
                            <p:stCondLst>
                              <p:cond delay="3000"/>
                            </p:stCondLst>
                            <p:childTnLst>
                              <p:par>
                                <p:cTn id="25" presetID="2" presetClass="entr" presetSubtype="2" fill="hold" grpId="0" nodeType="afterEffect">
                                  <p:stCondLst>
                                    <p:cond delay="0"/>
                                  </p:stCondLst>
                                  <p:childTnLst>
                                    <p:set>
                                      <p:cBhvr>
                                        <p:cTn id="26" dur="1" fill="hold">
                                          <p:stCondLst>
                                            <p:cond delay="0"/>
                                          </p:stCondLst>
                                        </p:cTn>
                                        <p:tgtEl>
                                          <p:spTgt spid="182281"/>
                                        </p:tgtEl>
                                        <p:attrNameLst>
                                          <p:attrName>style.visibility</p:attrName>
                                        </p:attrNameLst>
                                      </p:cBhvr>
                                      <p:to>
                                        <p:strVal val="visible"/>
                                      </p:to>
                                    </p:set>
                                    <p:anim calcmode="lin" valueType="num">
                                      <p:cBhvr additive="base">
                                        <p:cTn id="27" dur="1000" fill="hold"/>
                                        <p:tgtEl>
                                          <p:spTgt spid="182281"/>
                                        </p:tgtEl>
                                        <p:attrNameLst>
                                          <p:attrName>ppt_x</p:attrName>
                                        </p:attrNameLst>
                                      </p:cBhvr>
                                      <p:tavLst>
                                        <p:tav tm="0">
                                          <p:val>
                                            <p:strVal val="1+#ppt_w/2"/>
                                          </p:val>
                                        </p:tav>
                                        <p:tav tm="100000">
                                          <p:val>
                                            <p:strVal val="#ppt_x"/>
                                          </p:val>
                                        </p:tav>
                                      </p:tavLst>
                                    </p:anim>
                                    <p:anim calcmode="lin" valueType="num">
                                      <p:cBhvr additive="base">
                                        <p:cTn id="28" dur="1000" fill="hold"/>
                                        <p:tgtEl>
                                          <p:spTgt spid="182281"/>
                                        </p:tgtEl>
                                        <p:attrNameLst>
                                          <p:attrName>ppt_y</p:attrName>
                                        </p:attrNameLst>
                                      </p:cBhvr>
                                      <p:tavLst>
                                        <p:tav tm="0">
                                          <p:val>
                                            <p:strVal val="#ppt_y"/>
                                          </p:val>
                                        </p:tav>
                                        <p:tav tm="100000">
                                          <p:val>
                                            <p:strVal val="#ppt_y"/>
                                          </p:val>
                                        </p:tav>
                                      </p:tavLst>
                                    </p:anim>
                                  </p:childTnLst>
                                </p:cTn>
                              </p:par>
                            </p:childTnLst>
                          </p:cTn>
                        </p:par>
                        <p:par>
                          <p:cTn id="29" fill="hold">
                            <p:stCondLst>
                              <p:cond delay="4000"/>
                            </p:stCondLst>
                            <p:childTnLst>
                              <p:par>
                                <p:cTn id="30" presetID="2" presetClass="entr" presetSubtype="2" fill="hold" grpId="0" nodeType="afterEffect">
                                  <p:stCondLst>
                                    <p:cond delay="0"/>
                                  </p:stCondLst>
                                  <p:childTnLst>
                                    <p:set>
                                      <p:cBhvr>
                                        <p:cTn id="31" dur="1" fill="hold">
                                          <p:stCondLst>
                                            <p:cond delay="0"/>
                                          </p:stCondLst>
                                        </p:cTn>
                                        <p:tgtEl>
                                          <p:spTgt spid="182282"/>
                                        </p:tgtEl>
                                        <p:attrNameLst>
                                          <p:attrName>style.visibility</p:attrName>
                                        </p:attrNameLst>
                                      </p:cBhvr>
                                      <p:to>
                                        <p:strVal val="visible"/>
                                      </p:to>
                                    </p:set>
                                    <p:anim calcmode="lin" valueType="num">
                                      <p:cBhvr additive="base">
                                        <p:cTn id="32" dur="500" fill="hold"/>
                                        <p:tgtEl>
                                          <p:spTgt spid="182282"/>
                                        </p:tgtEl>
                                        <p:attrNameLst>
                                          <p:attrName>ppt_x</p:attrName>
                                        </p:attrNameLst>
                                      </p:cBhvr>
                                      <p:tavLst>
                                        <p:tav tm="0">
                                          <p:val>
                                            <p:strVal val="1+#ppt_w/2"/>
                                          </p:val>
                                        </p:tav>
                                        <p:tav tm="100000">
                                          <p:val>
                                            <p:strVal val="#ppt_x"/>
                                          </p:val>
                                        </p:tav>
                                      </p:tavLst>
                                    </p:anim>
                                    <p:anim calcmode="lin" valueType="num">
                                      <p:cBhvr additive="base">
                                        <p:cTn id="33" dur="500" fill="hold"/>
                                        <p:tgtEl>
                                          <p:spTgt spid="182282"/>
                                        </p:tgtEl>
                                        <p:attrNameLst>
                                          <p:attrName>ppt_y</p:attrName>
                                        </p:attrNameLst>
                                      </p:cBhvr>
                                      <p:tavLst>
                                        <p:tav tm="0">
                                          <p:val>
                                            <p:strVal val="#ppt_y"/>
                                          </p:val>
                                        </p:tav>
                                        <p:tav tm="100000">
                                          <p:val>
                                            <p:strVal val="#ppt_y"/>
                                          </p:val>
                                        </p:tav>
                                      </p:tavLst>
                                    </p:anim>
                                  </p:childTnLst>
                                </p:cTn>
                              </p:par>
                              <p:par>
                                <p:cTn id="34" presetID="53" presetClass="entr" presetSubtype="0" fill="hold" nodeType="withEffect">
                                  <p:stCondLst>
                                    <p:cond delay="0"/>
                                  </p:stCondLst>
                                  <p:childTnLst>
                                    <p:set>
                                      <p:cBhvr>
                                        <p:cTn id="35" dur="1" fill="hold">
                                          <p:stCondLst>
                                            <p:cond delay="0"/>
                                          </p:stCondLst>
                                        </p:cTn>
                                        <p:tgtEl>
                                          <p:spTgt spid="182289">
                                            <p:txEl>
                                              <p:pRg st="0" end="0"/>
                                            </p:txEl>
                                          </p:spTgt>
                                        </p:tgtEl>
                                        <p:attrNameLst>
                                          <p:attrName>style.visibility</p:attrName>
                                        </p:attrNameLst>
                                      </p:cBhvr>
                                      <p:to>
                                        <p:strVal val="visible"/>
                                      </p:to>
                                    </p:set>
                                    <p:anim calcmode="lin" valueType="num">
                                      <p:cBhvr>
                                        <p:cTn id="36" dur="500" fill="hold"/>
                                        <p:tgtEl>
                                          <p:spTgt spid="182289">
                                            <p:txEl>
                                              <p:pRg st="0" end="0"/>
                                            </p:txEl>
                                          </p:spTgt>
                                        </p:tgtEl>
                                        <p:attrNameLst>
                                          <p:attrName>ppt_w</p:attrName>
                                        </p:attrNameLst>
                                      </p:cBhvr>
                                      <p:tavLst>
                                        <p:tav tm="0">
                                          <p:val>
                                            <p:fltVal val="0"/>
                                          </p:val>
                                        </p:tav>
                                        <p:tav tm="100000">
                                          <p:val>
                                            <p:strVal val="#ppt_w"/>
                                          </p:val>
                                        </p:tav>
                                      </p:tavLst>
                                    </p:anim>
                                    <p:anim calcmode="lin" valueType="num">
                                      <p:cBhvr>
                                        <p:cTn id="37" dur="500" fill="hold"/>
                                        <p:tgtEl>
                                          <p:spTgt spid="182289">
                                            <p:txEl>
                                              <p:pRg st="0" end="0"/>
                                            </p:txEl>
                                          </p:spTgt>
                                        </p:tgtEl>
                                        <p:attrNameLst>
                                          <p:attrName>ppt_h</p:attrName>
                                        </p:attrNameLst>
                                      </p:cBhvr>
                                      <p:tavLst>
                                        <p:tav tm="0">
                                          <p:val>
                                            <p:fltVal val="0"/>
                                          </p:val>
                                        </p:tav>
                                        <p:tav tm="100000">
                                          <p:val>
                                            <p:strVal val="#ppt_h"/>
                                          </p:val>
                                        </p:tav>
                                      </p:tavLst>
                                    </p:anim>
                                    <p:animEffect transition="in" filter="fade">
                                      <p:cBhvr>
                                        <p:cTn id="38" dur="500"/>
                                        <p:tgtEl>
                                          <p:spTgt spid="182289">
                                            <p:txEl>
                                              <p:pRg st="0" end="0"/>
                                            </p:txEl>
                                          </p:spTgt>
                                        </p:tgtEl>
                                      </p:cBhvr>
                                    </p:animEffect>
                                  </p:childTnLst>
                                </p:cTn>
                              </p:par>
                            </p:childTnLst>
                          </p:cTn>
                        </p:par>
                        <p:par>
                          <p:cTn id="39" fill="hold">
                            <p:stCondLst>
                              <p:cond delay="4500"/>
                            </p:stCondLst>
                            <p:childTnLst>
                              <p:par>
                                <p:cTn id="40" presetID="53" presetClass="entr" presetSubtype="0" fill="hold" grpId="0" nodeType="afterEffect">
                                  <p:stCondLst>
                                    <p:cond delay="0"/>
                                  </p:stCondLst>
                                  <p:childTnLst>
                                    <p:set>
                                      <p:cBhvr>
                                        <p:cTn id="41" dur="1" fill="hold">
                                          <p:stCondLst>
                                            <p:cond delay="0"/>
                                          </p:stCondLst>
                                        </p:cTn>
                                        <p:tgtEl>
                                          <p:spTgt spid="182283"/>
                                        </p:tgtEl>
                                        <p:attrNameLst>
                                          <p:attrName>style.visibility</p:attrName>
                                        </p:attrNameLst>
                                      </p:cBhvr>
                                      <p:to>
                                        <p:strVal val="visible"/>
                                      </p:to>
                                    </p:set>
                                    <p:anim calcmode="lin" valueType="num">
                                      <p:cBhvr>
                                        <p:cTn id="42" dur="1000" fill="hold"/>
                                        <p:tgtEl>
                                          <p:spTgt spid="182283"/>
                                        </p:tgtEl>
                                        <p:attrNameLst>
                                          <p:attrName>ppt_w</p:attrName>
                                        </p:attrNameLst>
                                      </p:cBhvr>
                                      <p:tavLst>
                                        <p:tav tm="0">
                                          <p:val>
                                            <p:fltVal val="0"/>
                                          </p:val>
                                        </p:tav>
                                        <p:tav tm="100000">
                                          <p:val>
                                            <p:strVal val="#ppt_w"/>
                                          </p:val>
                                        </p:tav>
                                      </p:tavLst>
                                    </p:anim>
                                    <p:anim calcmode="lin" valueType="num">
                                      <p:cBhvr>
                                        <p:cTn id="43" dur="1000" fill="hold"/>
                                        <p:tgtEl>
                                          <p:spTgt spid="182283"/>
                                        </p:tgtEl>
                                        <p:attrNameLst>
                                          <p:attrName>ppt_h</p:attrName>
                                        </p:attrNameLst>
                                      </p:cBhvr>
                                      <p:tavLst>
                                        <p:tav tm="0">
                                          <p:val>
                                            <p:fltVal val="0"/>
                                          </p:val>
                                        </p:tav>
                                        <p:tav tm="100000">
                                          <p:val>
                                            <p:strVal val="#ppt_h"/>
                                          </p:val>
                                        </p:tav>
                                      </p:tavLst>
                                    </p:anim>
                                    <p:animEffect transition="in" filter="fade">
                                      <p:cBhvr>
                                        <p:cTn id="44" dur="1000"/>
                                        <p:tgtEl>
                                          <p:spTgt spid="182283"/>
                                        </p:tgtEl>
                                      </p:cBhvr>
                                    </p:animEffect>
                                  </p:childTnLst>
                                </p:cTn>
                              </p:par>
                            </p:childTnLst>
                          </p:cTn>
                        </p:par>
                        <p:par>
                          <p:cTn id="45" fill="hold">
                            <p:stCondLst>
                              <p:cond delay="5500"/>
                            </p:stCondLst>
                            <p:childTnLst>
                              <p:par>
                                <p:cTn id="46" presetID="53" presetClass="entr" presetSubtype="0" fill="hold" grpId="0" nodeType="afterEffect">
                                  <p:stCondLst>
                                    <p:cond delay="0"/>
                                  </p:stCondLst>
                                  <p:childTnLst>
                                    <p:set>
                                      <p:cBhvr>
                                        <p:cTn id="47" dur="1" fill="hold">
                                          <p:stCondLst>
                                            <p:cond delay="0"/>
                                          </p:stCondLst>
                                        </p:cTn>
                                        <p:tgtEl>
                                          <p:spTgt spid="182275"/>
                                        </p:tgtEl>
                                        <p:attrNameLst>
                                          <p:attrName>style.visibility</p:attrName>
                                        </p:attrNameLst>
                                      </p:cBhvr>
                                      <p:to>
                                        <p:strVal val="visible"/>
                                      </p:to>
                                    </p:set>
                                    <p:anim calcmode="lin" valueType="num">
                                      <p:cBhvr>
                                        <p:cTn id="48" dur="500" fill="hold"/>
                                        <p:tgtEl>
                                          <p:spTgt spid="182275"/>
                                        </p:tgtEl>
                                        <p:attrNameLst>
                                          <p:attrName>ppt_w</p:attrName>
                                        </p:attrNameLst>
                                      </p:cBhvr>
                                      <p:tavLst>
                                        <p:tav tm="0">
                                          <p:val>
                                            <p:fltVal val="0"/>
                                          </p:val>
                                        </p:tav>
                                        <p:tav tm="100000">
                                          <p:val>
                                            <p:strVal val="#ppt_w"/>
                                          </p:val>
                                        </p:tav>
                                      </p:tavLst>
                                    </p:anim>
                                    <p:anim calcmode="lin" valueType="num">
                                      <p:cBhvr>
                                        <p:cTn id="49" dur="500" fill="hold"/>
                                        <p:tgtEl>
                                          <p:spTgt spid="182275"/>
                                        </p:tgtEl>
                                        <p:attrNameLst>
                                          <p:attrName>ppt_h</p:attrName>
                                        </p:attrNameLst>
                                      </p:cBhvr>
                                      <p:tavLst>
                                        <p:tav tm="0">
                                          <p:val>
                                            <p:fltVal val="0"/>
                                          </p:val>
                                        </p:tav>
                                        <p:tav tm="100000">
                                          <p:val>
                                            <p:strVal val="#ppt_h"/>
                                          </p:val>
                                        </p:tav>
                                      </p:tavLst>
                                    </p:anim>
                                    <p:animEffect transition="in" filter="fade">
                                      <p:cBhvr>
                                        <p:cTn id="50" dur="500"/>
                                        <p:tgtEl>
                                          <p:spTgt spid="182275"/>
                                        </p:tgtEl>
                                      </p:cBhvr>
                                    </p:animEffect>
                                  </p:childTnLst>
                                </p:cTn>
                              </p:par>
                              <p:par>
                                <p:cTn id="51" presetID="53" presetClass="entr" presetSubtype="0" fill="hold" grpId="0" nodeType="withEffect">
                                  <p:stCondLst>
                                    <p:cond delay="0"/>
                                  </p:stCondLst>
                                  <p:childTnLst>
                                    <p:set>
                                      <p:cBhvr>
                                        <p:cTn id="52" dur="1" fill="hold">
                                          <p:stCondLst>
                                            <p:cond delay="0"/>
                                          </p:stCondLst>
                                        </p:cTn>
                                        <p:tgtEl>
                                          <p:spTgt spid="182276"/>
                                        </p:tgtEl>
                                        <p:attrNameLst>
                                          <p:attrName>style.visibility</p:attrName>
                                        </p:attrNameLst>
                                      </p:cBhvr>
                                      <p:to>
                                        <p:strVal val="visible"/>
                                      </p:to>
                                    </p:set>
                                    <p:anim calcmode="lin" valueType="num">
                                      <p:cBhvr>
                                        <p:cTn id="53" dur="1000" fill="hold"/>
                                        <p:tgtEl>
                                          <p:spTgt spid="182276"/>
                                        </p:tgtEl>
                                        <p:attrNameLst>
                                          <p:attrName>ppt_w</p:attrName>
                                        </p:attrNameLst>
                                      </p:cBhvr>
                                      <p:tavLst>
                                        <p:tav tm="0">
                                          <p:val>
                                            <p:fltVal val="0"/>
                                          </p:val>
                                        </p:tav>
                                        <p:tav tm="100000">
                                          <p:val>
                                            <p:strVal val="#ppt_w"/>
                                          </p:val>
                                        </p:tav>
                                      </p:tavLst>
                                    </p:anim>
                                    <p:anim calcmode="lin" valueType="num">
                                      <p:cBhvr>
                                        <p:cTn id="54" dur="1000" fill="hold"/>
                                        <p:tgtEl>
                                          <p:spTgt spid="182276"/>
                                        </p:tgtEl>
                                        <p:attrNameLst>
                                          <p:attrName>ppt_h</p:attrName>
                                        </p:attrNameLst>
                                      </p:cBhvr>
                                      <p:tavLst>
                                        <p:tav tm="0">
                                          <p:val>
                                            <p:fltVal val="0"/>
                                          </p:val>
                                        </p:tav>
                                        <p:tav tm="100000">
                                          <p:val>
                                            <p:strVal val="#ppt_h"/>
                                          </p:val>
                                        </p:tav>
                                      </p:tavLst>
                                    </p:anim>
                                    <p:animEffect transition="in" filter="fade">
                                      <p:cBhvr>
                                        <p:cTn id="55" dur="1000"/>
                                        <p:tgtEl>
                                          <p:spTgt spid="182276"/>
                                        </p:tgtEl>
                                      </p:cBhvr>
                                    </p:animEffect>
                                  </p:childTnLst>
                                </p:cTn>
                              </p:par>
                            </p:childTnLst>
                          </p:cTn>
                        </p:par>
                        <p:par>
                          <p:cTn id="56" fill="hold">
                            <p:stCondLst>
                              <p:cond delay="6500"/>
                            </p:stCondLst>
                            <p:childTnLst>
                              <p:par>
                                <p:cTn id="57" presetID="53" presetClass="entr" presetSubtype="0" fill="hold" grpId="0" nodeType="afterEffect">
                                  <p:stCondLst>
                                    <p:cond delay="0"/>
                                  </p:stCondLst>
                                  <p:childTnLst>
                                    <p:set>
                                      <p:cBhvr>
                                        <p:cTn id="58" dur="1" fill="hold">
                                          <p:stCondLst>
                                            <p:cond delay="0"/>
                                          </p:stCondLst>
                                        </p:cTn>
                                        <p:tgtEl>
                                          <p:spTgt spid="182284"/>
                                        </p:tgtEl>
                                        <p:attrNameLst>
                                          <p:attrName>style.visibility</p:attrName>
                                        </p:attrNameLst>
                                      </p:cBhvr>
                                      <p:to>
                                        <p:strVal val="visible"/>
                                      </p:to>
                                    </p:set>
                                    <p:anim calcmode="lin" valueType="num">
                                      <p:cBhvr>
                                        <p:cTn id="59" dur="500" fill="hold"/>
                                        <p:tgtEl>
                                          <p:spTgt spid="182284"/>
                                        </p:tgtEl>
                                        <p:attrNameLst>
                                          <p:attrName>ppt_w</p:attrName>
                                        </p:attrNameLst>
                                      </p:cBhvr>
                                      <p:tavLst>
                                        <p:tav tm="0">
                                          <p:val>
                                            <p:fltVal val="0"/>
                                          </p:val>
                                        </p:tav>
                                        <p:tav tm="100000">
                                          <p:val>
                                            <p:strVal val="#ppt_w"/>
                                          </p:val>
                                        </p:tav>
                                      </p:tavLst>
                                    </p:anim>
                                    <p:anim calcmode="lin" valueType="num">
                                      <p:cBhvr>
                                        <p:cTn id="60" dur="500" fill="hold"/>
                                        <p:tgtEl>
                                          <p:spTgt spid="182284"/>
                                        </p:tgtEl>
                                        <p:attrNameLst>
                                          <p:attrName>ppt_h</p:attrName>
                                        </p:attrNameLst>
                                      </p:cBhvr>
                                      <p:tavLst>
                                        <p:tav tm="0">
                                          <p:val>
                                            <p:fltVal val="0"/>
                                          </p:val>
                                        </p:tav>
                                        <p:tav tm="100000">
                                          <p:val>
                                            <p:strVal val="#ppt_h"/>
                                          </p:val>
                                        </p:tav>
                                      </p:tavLst>
                                    </p:anim>
                                    <p:animEffect transition="in" filter="fade">
                                      <p:cBhvr>
                                        <p:cTn id="61" dur="500"/>
                                        <p:tgtEl>
                                          <p:spTgt spid="182284"/>
                                        </p:tgtEl>
                                      </p:cBhvr>
                                    </p:animEffect>
                                  </p:childTnLst>
                                </p:cTn>
                              </p:par>
                            </p:childTnLst>
                          </p:cTn>
                        </p:par>
                        <p:par>
                          <p:cTn id="62" fill="hold">
                            <p:stCondLst>
                              <p:cond delay="7000"/>
                            </p:stCondLst>
                            <p:childTnLst>
                              <p:par>
                                <p:cTn id="63" presetID="53" presetClass="entr" presetSubtype="0" fill="hold" grpId="0" nodeType="afterEffect">
                                  <p:stCondLst>
                                    <p:cond delay="0"/>
                                  </p:stCondLst>
                                  <p:childTnLst>
                                    <p:set>
                                      <p:cBhvr>
                                        <p:cTn id="64" dur="1" fill="hold">
                                          <p:stCondLst>
                                            <p:cond delay="0"/>
                                          </p:stCondLst>
                                        </p:cTn>
                                        <p:tgtEl>
                                          <p:spTgt spid="182286"/>
                                        </p:tgtEl>
                                        <p:attrNameLst>
                                          <p:attrName>style.visibility</p:attrName>
                                        </p:attrNameLst>
                                      </p:cBhvr>
                                      <p:to>
                                        <p:strVal val="visible"/>
                                      </p:to>
                                    </p:set>
                                    <p:anim calcmode="lin" valueType="num">
                                      <p:cBhvr>
                                        <p:cTn id="65" dur="500" fill="hold"/>
                                        <p:tgtEl>
                                          <p:spTgt spid="182286"/>
                                        </p:tgtEl>
                                        <p:attrNameLst>
                                          <p:attrName>ppt_w</p:attrName>
                                        </p:attrNameLst>
                                      </p:cBhvr>
                                      <p:tavLst>
                                        <p:tav tm="0">
                                          <p:val>
                                            <p:fltVal val="0"/>
                                          </p:val>
                                        </p:tav>
                                        <p:tav tm="100000">
                                          <p:val>
                                            <p:strVal val="#ppt_w"/>
                                          </p:val>
                                        </p:tav>
                                      </p:tavLst>
                                    </p:anim>
                                    <p:anim calcmode="lin" valueType="num">
                                      <p:cBhvr>
                                        <p:cTn id="66" dur="500" fill="hold"/>
                                        <p:tgtEl>
                                          <p:spTgt spid="182286"/>
                                        </p:tgtEl>
                                        <p:attrNameLst>
                                          <p:attrName>ppt_h</p:attrName>
                                        </p:attrNameLst>
                                      </p:cBhvr>
                                      <p:tavLst>
                                        <p:tav tm="0">
                                          <p:val>
                                            <p:fltVal val="0"/>
                                          </p:val>
                                        </p:tav>
                                        <p:tav tm="100000">
                                          <p:val>
                                            <p:strVal val="#ppt_h"/>
                                          </p:val>
                                        </p:tav>
                                      </p:tavLst>
                                    </p:anim>
                                    <p:animEffect transition="in" filter="fade">
                                      <p:cBhvr>
                                        <p:cTn id="67" dur="500"/>
                                        <p:tgtEl>
                                          <p:spTgt spid="182286"/>
                                        </p:tgtEl>
                                      </p:cBhvr>
                                    </p:animEffect>
                                  </p:childTnLst>
                                </p:cTn>
                              </p:par>
                              <p:par>
                                <p:cTn id="68" presetID="53" presetClass="entr" presetSubtype="0" fill="hold" nodeType="withEffect">
                                  <p:stCondLst>
                                    <p:cond delay="0"/>
                                  </p:stCondLst>
                                  <p:childTnLst>
                                    <p:set>
                                      <p:cBhvr>
                                        <p:cTn id="69" dur="1" fill="hold">
                                          <p:stCondLst>
                                            <p:cond delay="0"/>
                                          </p:stCondLst>
                                        </p:cTn>
                                        <p:tgtEl>
                                          <p:spTgt spid="182288">
                                            <p:txEl>
                                              <p:pRg st="0" end="0"/>
                                            </p:txEl>
                                          </p:spTgt>
                                        </p:tgtEl>
                                        <p:attrNameLst>
                                          <p:attrName>style.visibility</p:attrName>
                                        </p:attrNameLst>
                                      </p:cBhvr>
                                      <p:to>
                                        <p:strVal val="visible"/>
                                      </p:to>
                                    </p:set>
                                    <p:anim calcmode="lin" valueType="num">
                                      <p:cBhvr>
                                        <p:cTn id="70" dur="500" fill="hold"/>
                                        <p:tgtEl>
                                          <p:spTgt spid="182288">
                                            <p:txEl>
                                              <p:pRg st="0" end="0"/>
                                            </p:txEl>
                                          </p:spTgt>
                                        </p:tgtEl>
                                        <p:attrNameLst>
                                          <p:attrName>ppt_w</p:attrName>
                                        </p:attrNameLst>
                                      </p:cBhvr>
                                      <p:tavLst>
                                        <p:tav tm="0">
                                          <p:val>
                                            <p:fltVal val="0"/>
                                          </p:val>
                                        </p:tav>
                                        <p:tav tm="100000">
                                          <p:val>
                                            <p:strVal val="#ppt_w"/>
                                          </p:val>
                                        </p:tav>
                                      </p:tavLst>
                                    </p:anim>
                                    <p:anim calcmode="lin" valueType="num">
                                      <p:cBhvr>
                                        <p:cTn id="71" dur="500" fill="hold"/>
                                        <p:tgtEl>
                                          <p:spTgt spid="182288">
                                            <p:txEl>
                                              <p:pRg st="0" end="0"/>
                                            </p:txEl>
                                          </p:spTgt>
                                        </p:tgtEl>
                                        <p:attrNameLst>
                                          <p:attrName>ppt_h</p:attrName>
                                        </p:attrNameLst>
                                      </p:cBhvr>
                                      <p:tavLst>
                                        <p:tav tm="0">
                                          <p:val>
                                            <p:fltVal val="0"/>
                                          </p:val>
                                        </p:tav>
                                        <p:tav tm="100000">
                                          <p:val>
                                            <p:strVal val="#ppt_h"/>
                                          </p:val>
                                        </p:tav>
                                      </p:tavLst>
                                    </p:anim>
                                    <p:animEffect transition="in" filter="fade">
                                      <p:cBhvr>
                                        <p:cTn id="72" dur="500"/>
                                        <p:tgtEl>
                                          <p:spTgt spid="182288">
                                            <p:txEl>
                                              <p:pRg st="0" end="0"/>
                                            </p:txEl>
                                          </p:spTgt>
                                        </p:tgtEl>
                                      </p:cBhvr>
                                    </p:animEffect>
                                  </p:childTnLst>
                                </p:cTn>
                              </p:par>
                            </p:childTnLst>
                          </p:cTn>
                        </p:par>
                        <p:par>
                          <p:cTn id="73" fill="hold">
                            <p:stCondLst>
                              <p:cond delay="7500"/>
                            </p:stCondLst>
                            <p:childTnLst>
                              <p:par>
                                <p:cTn id="74" presetID="53" presetClass="entr" presetSubtype="0" fill="hold" grpId="0" nodeType="afterEffect">
                                  <p:stCondLst>
                                    <p:cond delay="0"/>
                                  </p:stCondLst>
                                  <p:childTnLst>
                                    <p:set>
                                      <p:cBhvr>
                                        <p:cTn id="75" dur="1" fill="hold">
                                          <p:stCondLst>
                                            <p:cond delay="0"/>
                                          </p:stCondLst>
                                        </p:cTn>
                                        <p:tgtEl>
                                          <p:spTgt spid="182285"/>
                                        </p:tgtEl>
                                        <p:attrNameLst>
                                          <p:attrName>style.visibility</p:attrName>
                                        </p:attrNameLst>
                                      </p:cBhvr>
                                      <p:to>
                                        <p:strVal val="visible"/>
                                      </p:to>
                                    </p:set>
                                    <p:anim calcmode="lin" valueType="num">
                                      <p:cBhvr>
                                        <p:cTn id="76" dur="500" fill="hold"/>
                                        <p:tgtEl>
                                          <p:spTgt spid="182285"/>
                                        </p:tgtEl>
                                        <p:attrNameLst>
                                          <p:attrName>ppt_w</p:attrName>
                                        </p:attrNameLst>
                                      </p:cBhvr>
                                      <p:tavLst>
                                        <p:tav tm="0">
                                          <p:val>
                                            <p:fltVal val="0"/>
                                          </p:val>
                                        </p:tav>
                                        <p:tav tm="100000">
                                          <p:val>
                                            <p:strVal val="#ppt_w"/>
                                          </p:val>
                                        </p:tav>
                                      </p:tavLst>
                                    </p:anim>
                                    <p:anim calcmode="lin" valueType="num">
                                      <p:cBhvr>
                                        <p:cTn id="77" dur="500" fill="hold"/>
                                        <p:tgtEl>
                                          <p:spTgt spid="182285"/>
                                        </p:tgtEl>
                                        <p:attrNameLst>
                                          <p:attrName>ppt_h</p:attrName>
                                        </p:attrNameLst>
                                      </p:cBhvr>
                                      <p:tavLst>
                                        <p:tav tm="0">
                                          <p:val>
                                            <p:fltVal val="0"/>
                                          </p:val>
                                        </p:tav>
                                        <p:tav tm="100000">
                                          <p:val>
                                            <p:strVal val="#ppt_h"/>
                                          </p:val>
                                        </p:tav>
                                      </p:tavLst>
                                    </p:anim>
                                    <p:animEffect transition="in" filter="fade">
                                      <p:cBhvr>
                                        <p:cTn id="78" dur="500"/>
                                        <p:tgtEl>
                                          <p:spTgt spid="182285"/>
                                        </p:tgtEl>
                                      </p:cBhvr>
                                    </p:animEffect>
                                  </p:childTnLst>
                                </p:cTn>
                              </p:par>
                              <p:par>
                                <p:cTn id="79" presetID="53" presetClass="entr" presetSubtype="0" fill="hold" grpId="0" nodeType="withEffect">
                                  <p:stCondLst>
                                    <p:cond delay="0"/>
                                  </p:stCondLst>
                                  <p:childTnLst>
                                    <p:set>
                                      <p:cBhvr>
                                        <p:cTn id="80" dur="1" fill="hold">
                                          <p:stCondLst>
                                            <p:cond delay="0"/>
                                          </p:stCondLst>
                                        </p:cTn>
                                        <p:tgtEl>
                                          <p:spTgt spid="182289">
                                            <p:txEl>
                                              <p:pRg st="0" end="0"/>
                                            </p:txEl>
                                          </p:spTgt>
                                        </p:tgtEl>
                                        <p:attrNameLst>
                                          <p:attrName>style.visibility</p:attrName>
                                        </p:attrNameLst>
                                      </p:cBhvr>
                                      <p:to>
                                        <p:strVal val="visible"/>
                                      </p:to>
                                    </p:set>
                                    <p:anim calcmode="lin" valueType="num">
                                      <p:cBhvr>
                                        <p:cTn id="81" dur="500" fill="hold"/>
                                        <p:tgtEl>
                                          <p:spTgt spid="182289">
                                            <p:txEl>
                                              <p:pRg st="0" end="0"/>
                                            </p:txEl>
                                          </p:spTgt>
                                        </p:tgtEl>
                                        <p:attrNameLst>
                                          <p:attrName>ppt_w</p:attrName>
                                        </p:attrNameLst>
                                      </p:cBhvr>
                                      <p:tavLst>
                                        <p:tav tm="0">
                                          <p:val>
                                            <p:fltVal val="0"/>
                                          </p:val>
                                        </p:tav>
                                        <p:tav tm="100000">
                                          <p:val>
                                            <p:strVal val="#ppt_w"/>
                                          </p:val>
                                        </p:tav>
                                      </p:tavLst>
                                    </p:anim>
                                    <p:anim calcmode="lin" valueType="num">
                                      <p:cBhvr>
                                        <p:cTn id="82" dur="500" fill="hold"/>
                                        <p:tgtEl>
                                          <p:spTgt spid="182289">
                                            <p:txEl>
                                              <p:pRg st="0" end="0"/>
                                            </p:txEl>
                                          </p:spTgt>
                                        </p:tgtEl>
                                        <p:attrNameLst>
                                          <p:attrName>ppt_h</p:attrName>
                                        </p:attrNameLst>
                                      </p:cBhvr>
                                      <p:tavLst>
                                        <p:tav tm="0">
                                          <p:val>
                                            <p:fltVal val="0"/>
                                          </p:val>
                                        </p:tav>
                                        <p:tav tm="100000">
                                          <p:val>
                                            <p:strVal val="#ppt_h"/>
                                          </p:val>
                                        </p:tav>
                                      </p:tavLst>
                                    </p:anim>
                                    <p:animEffect transition="in" filter="fade">
                                      <p:cBhvr>
                                        <p:cTn id="83" dur="500"/>
                                        <p:tgtEl>
                                          <p:spTgt spid="182289">
                                            <p:txEl>
                                              <p:pRg st="0" end="0"/>
                                            </p:txEl>
                                          </p:spTgt>
                                        </p:tgtEl>
                                      </p:cBhvr>
                                    </p:animEffect>
                                  </p:childTnLst>
                                </p:cTn>
                              </p:par>
                            </p:childTnLst>
                          </p:cTn>
                        </p:par>
                        <p:par>
                          <p:cTn id="84" fill="hold">
                            <p:stCondLst>
                              <p:cond delay="8000"/>
                            </p:stCondLst>
                            <p:childTnLst>
                              <p:par>
                                <p:cTn id="85" presetID="23" presetClass="entr" presetSubtype="16" fill="hold" grpId="0" nodeType="afterEffect">
                                  <p:stCondLst>
                                    <p:cond delay="0"/>
                                  </p:stCondLst>
                                  <p:childTnLst>
                                    <p:set>
                                      <p:cBhvr>
                                        <p:cTn id="86" dur="1" fill="hold">
                                          <p:stCondLst>
                                            <p:cond delay="0"/>
                                          </p:stCondLst>
                                        </p:cTn>
                                        <p:tgtEl>
                                          <p:spTgt spid="182287"/>
                                        </p:tgtEl>
                                        <p:attrNameLst>
                                          <p:attrName>style.visibility</p:attrName>
                                        </p:attrNameLst>
                                      </p:cBhvr>
                                      <p:to>
                                        <p:strVal val="visible"/>
                                      </p:to>
                                    </p:set>
                                    <p:anim calcmode="lin" valueType="num">
                                      <p:cBhvr>
                                        <p:cTn id="87" dur="500" fill="hold"/>
                                        <p:tgtEl>
                                          <p:spTgt spid="182287"/>
                                        </p:tgtEl>
                                        <p:attrNameLst>
                                          <p:attrName>ppt_w</p:attrName>
                                        </p:attrNameLst>
                                      </p:cBhvr>
                                      <p:tavLst>
                                        <p:tav tm="0">
                                          <p:val>
                                            <p:fltVal val="0"/>
                                          </p:val>
                                        </p:tav>
                                        <p:tav tm="100000">
                                          <p:val>
                                            <p:strVal val="#ppt_w"/>
                                          </p:val>
                                        </p:tav>
                                      </p:tavLst>
                                    </p:anim>
                                    <p:anim calcmode="lin" valueType="num">
                                      <p:cBhvr>
                                        <p:cTn id="88" dur="500" fill="hold"/>
                                        <p:tgtEl>
                                          <p:spTgt spid="182287"/>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2275" grpId="0" animBg="1"/>
      <p:bldP spid="182276" grpId="0"/>
      <p:bldP spid="182277" grpId="0" animBg="1"/>
      <p:bldP spid="182278" grpId="0" autoUpdateAnimBg="0"/>
      <p:bldP spid="182279" grpId="0" animBg="1"/>
      <p:bldP spid="182280" grpId="0" autoUpdateAnimBg="0"/>
      <p:bldP spid="182281" grpId="0" animBg="1"/>
      <p:bldP spid="182282" grpId="0" autoUpdateAnimBg="0"/>
      <p:bldP spid="182283" grpId="0" animBg="1"/>
      <p:bldP spid="182284" grpId="0" animBg="1"/>
      <p:bldP spid="182285" grpId="0" animBg="1"/>
      <p:bldP spid="182286" grpId="0" animBg="1"/>
      <p:bldP spid="182287" grpId="0" animBg="1"/>
      <p:bldP spid="182289" grpId="0" build="allAtOnce"/>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Bleu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Template>
  <TotalTime>1509</TotalTime>
  <Words>753</Words>
  <Application>Microsoft Office PowerPoint</Application>
  <PresentationFormat>Affichage à l'écran (4:3)</PresentationFormat>
  <Paragraphs>85</Paragraphs>
  <Slides>12</Slides>
  <Notes>4</Notes>
  <HiddenSlides>0</HiddenSlides>
  <MMClips>0</MMClips>
  <ScaleCrop>false</ScaleCrop>
  <HeadingPairs>
    <vt:vector size="6" baseType="variant">
      <vt:variant>
        <vt:lpstr>Polices utilisées</vt:lpstr>
      </vt:variant>
      <vt:variant>
        <vt:i4>9</vt:i4>
      </vt:variant>
      <vt:variant>
        <vt:lpstr>Thème</vt:lpstr>
      </vt:variant>
      <vt:variant>
        <vt:i4>1</vt:i4>
      </vt:variant>
      <vt:variant>
        <vt:lpstr>Titres des diapositives</vt:lpstr>
      </vt:variant>
      <vt:variant>
        <vt:i4>12</vt:i4>
      </vt:variant>
    </vt:vector>
  </HeadingPairs>
  <TitlesOfParts>
    <vt:vector size="22" baseType="lpstr">
      <vt:lpstr>Arial</vt:lpstr>
      <vt:lpstr>ＭＳ Ｐゴシック</vt:lpstr>
      <vt:lpstr>Tahoma</vt:lpstr>
      <vt:lpstr>Wingdings</vt:lpstr>
      <vt:lpstr>ＭＳ Ｐ明朝</vt:lpstr>
      <vt:lpstr>Estrangelo Edessa</vt:lpstr>
      <vt:lpstr>Garamond</vt:lpstr>
      <vt:lpstr>Times New Roman</vt:lpstr>
      <vt:lpstr>Arial Narrow</vt:lpstr>
      <vt:lpstr>Ion</vt:lpstr>
      <vt:lpstr>نظرية التنظيم</vt:lpstr>
      <vt:lpstr>أهداف المحاضرة</vt:lpstr>
      <vt:lpstr>Présentation PowerPoint</vt:lpstr>
      <vt:lpstr>Présentation PowerPoint</vt:lpstr>
      <vt:lpstr>Présentation PowerPoint</vt:lpstr>
      <vt:lpstr>Présentation PowerPoint</vt:lpstr>
      <vt:lpstr>مبررات دراسة نظرية التنظيم</vt:lpstr>
      <vt:lpstr>Présentation PowerPoint</vt:lpstr>
      <vt:lpstr>Présentation PowerPoint</vt:lpstr>
      <vt:lpstr>Présentation PowerPoint</vt:lpstr>
      <vt:lpstr>ويضيف دانيال كاتز وروبرت كهان Daniel Katz &amp; Robert L. Kahn خصائص إضافة للنظام المفتوح تتمثل بما يلي:-</vt:lpstr>
      <vt:lpstr>التحديات التي تواجه المنظمات المعاصرة</vt:lpstr>
    </vt:vector>
  </TitlesOfParts>
  <Company>Kobe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Management</dc:title>
  <dc:creator>Jameel Qazi</dc:creator>
  <cp:lastModifiedBy>gherbi wahiba</cp:lastModifiedBy>
  <cp:revision>158</cp:revision>
  <dcterms:created xsi:type="dcterms:W3CDTF">2005-08-18T19:44:00Z</dcterms:created>
  <dcterms:modified xsi:type="dcterms:W3CDTF">2021-01-27T20:48:52Z</dcterms:modified>
</cp:coreProperties>
</file>