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5"/>
  </p:notesMasterIdLst>
  <p:sldIdLst>
    <p:sldId id="257" r:id="rId2"/>
    <p:sldId id="258" r:id="rId3"/>
    <p:sldId id="259" r:id="rId4"/>
    <p:sldId id="260" r:id="rId5"/>
    <p:sldId id="261" r:id="rId6"/>
    <p:sldId id="262" r:id="rId7"/>
    <p:sldId id="264" r:id="rId8"/>
    <p:sldId id="266" r:id="rId9"/>
    <p:sldId id="267" r:id="rId10"/>
    <p:sldId id="268" r:id="rId11"/>
    <p:sldId id="269" r:id="rId12"/>
    <p:sldId id="312" r:id="rId13"/>
    <p:sldId id="313" r:id="rId14"/>
    <p:sldId id="271" r:id="rId15"/>
    <p:sldId id="272" r:id="rId16"/>
    <p:sldId id="270" r:id="rId17"/>
    <p:sldId id="275" r:id="rId18"/>
    <p:sldId id="273" r:id="rId19"/>
    <p:sldId id="274" r:id="rId20"/>
    <p:sldId id="314" r:id="rId21"/>
    <p:sldId id="276" r:id="rId22"/>
    <p:sldId id="278" r:id="rId23"/>
    <p:sldId id="279" r:id="rId24"/>
    <p:sldId id="281" r:id="rId25"/>
    <p:sldId id="315" r:id="rId26"/>
    <p:sldId id="283" r:id="rId27"/>
    <p:sldId id="317" r:id="rId28"/>
    <p:sldId id="318" r:id="rId29"/>
    <p:sldId id="284" r:id="rId30"/>
    <p:sldId id="285" r:id="rId31"/>
    <p:sldId id="286" r:id="rId32"/>
    <p:sldId id="287" r:id="rId33"/>
    <p:sldId id="288" r:id="rId34"/>
    <p:sldId id="289" r:id="rId35"/>
    <p:sldId id="290" r:id="rId36"/>
    <p:sldId id="316" r:id="rId37"/>
    <p:sldId id="297" r:id="rId38"/>
    <p:sldId id="301" r:id="rId39"/>
    <p:sldId id="302" r:id="rId40"/>
    <p:sldId id="303" r:id="rId41"/>
    <p:sldId id="309" r:id="rId42"/>
    <p:sldId id="310" r:id="rId43"/>
    <p:sldId id="311" r:id="rId4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r" defTabSz="914400" rtl="1" eaLnBrk="1" latinLnBrk="0" hangingPunct="1">
      <a:defRPr kern="1200">
        <a:solidFill>
          <a:schemeClr val="tx1"/>
        </a:solidFill>
        <a:latin typeface="Arial" pitchFamily="34" charset="0"/>
        <a:ea typeface="+mn-ea"/>
        <a:cs typeface="+mn-cs"/>
      </a:defRPr>
    </a:lvl6pPr>
    <a:lvl7pPr marL="2743200" algn="r" defTabSz="914400" rtl="1" eaLnBrk="1" latinLnBrk="0" hangingPunct="1">
      <a:defRPr kern="1200">
        <a:solidFill>
          <a:schemeClr val="tx1"/>
        </a:solidFill>
        <a:latin typeface="Arial" pitchFamily="34" charset="0"/>
        <a:ea typeface="+mn-ea"/>
        <a:cs typeface="+mn-cs"/>
      </a:defRPr>
    </a:lvl7pPr>
    <a:lvl8pPr marL="3200400" algn="r" defTabSz="914400" rtl="1" eaLnBrk="1" latinLnBrk="0" hangingPunct="1">
      <a:defRPr kern="1200">
        <a:solidFill>
          <a:schemeClr val="tx1"/>
        </a:solidFill>
        <a:latin typeface="Arial" pitchFamily="34" charset="0"/>
        <a:ea typeface="+mn-ea"/>
        <a:cs typeface="+mn-cs"/>
      </a:defRPr>
    </a:lvl8pPr>
    <a:lvl9pPr marL="3657600" algn="r" defTabSz="914400" rtl="1"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FDFF"/>
    <a:srgbClr val="CC0000"/>
    <a:srgbClr val="EEF0F8"/>
    <a:srgbClr val="006600"/>
    <a:srgbClr val="828040"/>
    <a:srgbClr val="008000"/>
    <a:srgbClr val="FFDFFF"/>
    <a:srgbClr val="CC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824"/>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04B4B49-B39A-40A4-9DF0-6AB3913E53D6}" type="slidenum">
              <a:rPr lang="en-US"/>
              <a:pPr/>
              <a:t>‹N°›</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DAFC63-1E4D-41FD-9868-ACDC555B6061}" type="slidenum">
              <a:rPr lang="en-US"/>
              <a:pPr/>
              <a:t>1</a:t>
            </a:fld>
            <a:endParaRPr lang="en-US"/>
          </a:p>
        </p:txBody>
      </p:sp>
      <p:sp>
        <p:nvSpPr>
          <p:cNvPr id="9218" name="Rectangle 2"/>
          <p:cNvSpPr>
            <a:spLocks noRot="1" noChangeArrowheads="1" noTextEdit="1"/>
          </p:cNvSpPr>
          <p:nvPr>
            <p:ph type="sldImg"/>
          </p:nvPr>
        </p:nvSpPr>
        <p:spPr>
          <a:ln/>
        </p:spPr>
      </p:sp>
      <p:sp>
        <p:nvSpPr>
          <p:cNvPr id="9219" name="Rectangle 3"/>
          <p:cNvSpPr>
            <a:spLocks noGrp="1" noChangeArrowheads="1"/>
          </p:cNvSpPr>
          <p:nvPr>
            <p:ph type="body" idx="1"/>
          </p:nvPr>
        </p:nvSpPr>
        <p:spPr>
          <a:xfrm>
            <a:off x="914400" y="4343400"/>
            <a:ext cx="5029200" cy="4114800"/>
          </a:xfrm>
        </p:spPr>
        <p:txBody>
          <a:bodyPr/>
          <a:lstStyle/>
          <a:p>
            <a:endParaRPr lang="ar-D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8763000" cy="5943600"/>
            <a:chOff x="0" y="0"/>
            <a:chExt cx="5520" cy="3744"/>
          </a:xfrm>
        </p:grpSpPr>
        <p:sp>
          <p:nvSpPr>
            <p:cNvPr id="5123"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ar-DZ" sz="2400">
                <a:latin typeface="Times New Roman" pitchFamily="18" charset="0"/>
              </a:endParaRPr>
            </a:p>
          </p:txBody>
        </p:sp>
        <p:grpSp>
          <p:nvGrpSpPr>
            <p:cNvPr id="5124" name="Group 4"/>
            <p:cNvGrpSpPr>
              <a:grpSpLocks/>
            </p:cNvGrpSpPr>
            <p:nvPr userDrawn="1"/>
          </p:nvGrpSpPr>
          <p:grpSpPr bwMode="auto">
            <a:xfrm>
              <a:off x="0" y="2208"/>
              <a:ext cx="5520" cy="1536"/>
              <a:chOff x="0" y="2208"/>
              <a:chExt cx="5520" cy="1536"/>
            </a:xfrm>
          </p:grpSpPr>
          <p:sp>
            <p:nvSpPr>
              <p:cNvPr id="5125"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ar-DZ" sz="2400">
                  <a:latin typeface="Times New Roman" pitchFamily="18" charset="0"/>
                </a:endParaRPr>
              </a:p>
            </p:txBody>
          </p:sp>
          <p:sp>
            <p:nvSpPr>
              <p:cNvPr id="5126"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ar-DZ" sz="2400">
                  <a:latin typeface="Times New Roman" pitchFamily="18" charset="0"/>
                </a:endParaRPr>
              </a:p>
            </p:txBody>
          </p:sp>
          <p:sp>
            <p:nvSpPr>
              <p:cNvPr id="5127"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ar-DZ"/>
              </a:p>
            </p:txBody>
          </p:sp>
        </p:grpSp>
        <p:grpSp>
          <p:nvGrpSpPr>
            <p:cNvPr id="5128" name="Group 8"/>
            <p:cNvGrpSpPr>
              <a:grpSpLocks/>
            </p:cNvGrpSpPr>
            <p:nvPr userDrawn="1"/>
          </p:nvGrpSpPr>
          <p:grpSpPr bwMode="auto">
            <a:xfrm>
              <a:off x="400" y="336"/>
              <a:ext cx="5088" cy="192"/>
              <a:chOff x="400" y="336"/>
              <a:chExt cx="5088" cy="192"/>
            </a:xfrm>
          </p:grpSpPr>
          <p:sp>
            <p:nvSpPr>
              <p:cNvPr id="5129"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ar-DZ" sz="2400">
                  <a:latin typeface="Times New Roman" pitchFamily="18" charset="0"/>
                </a:endParaRPr>
              </a:p>
            </p:txBody>
          </p:sp>
          <p:sp>
            <p:nvSpPr>
              <p:cNvPr id="5130"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ar-DZ"/>
              </a:p>
            </p:txBody>
          </p:sp>
        </p:grpSp>
      </p:grpSp>
      <p:sp>
        <p:nvSpPr>
          <p:cNvPr id="5131"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5132"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5133" name="Rectangle 13"/>
          <p:cNvSpPr>
            <a:spLocks noGrp="1" noChangeArrowheads="1"/>
          </p:cNvSpPr>
          <p:nvPr>
            <p:ph type="dt" sz="half" idx="2"/>
          </p:nvPr>
        </p:nvSpPr>
        <p:spPr>
          <a:xfrm>
            <a:off x="912813" y="6251575"/>
            <a:ext cx="1905000" cy="457200"/>
          </a:xfrm>
        </p:spPr>
        <p:txBody>
          <a:bodyPr/>
          <a:lstStyle>
            <a:lvl1pPr>
              <a:defRPr/>
            </a:lvl1pPr>
          </a:lstStyle>
          <a:p>
            <a:endParaRPr lang="en-US"/>
          </a:p>
        </p:txBody>
      </p:sp>
      <p:sp>
        <p:nvSpPr>
          <p:cNvPr id="5134" name="Rectangle 14"/>
          <p:cNvSpPr>
            <a:spLocks noGrp="1" noChangeArrowheads="1"/>
          </p:cNvSpPr>
          <p:nvPr>
            <p:ph type="ftr" sz="quarter" idx="3"/>
          </p:nvPr>
        </p:nvSpPr>
        <p:spPr>
          <a:xfrm>
            <a:off x="3354388" y="6248400"/>
            <a:ext cx="2895600" cy="457200"/>
          </a:xfrm>
        </p:spPr>
        <p:txBody>
          <a:bodyPr/>
          <a:lstStyle>
            <a:lvl1pPr>
              <a:defRPr/>
            </a:lvl1pPr>
          </a:lstStyle>
          <a:p>
            <a:r>
              <a:rPr lang="en-US"/>
              <a:t>IBUS 618 Dr. Yang</a:t>
            </a:r>
          </a:p>
        </p:txBody>
      </p:sp>
      <p:sp>
        <p:nvSpPr>
          <p:cNvPr id="5135" name="Rectangle 15"/>
          <p:cNvSpPr>
            <a:spLocks noGrp="1" noChangeArrowheads="1"/>
          </p:cNvSpPr>
          <p:nvPr>
            <p:ph type="sldNum" sz="quarter" idx="4"/>
          </p:nvPr>
        </p:nvSpPr>
        <p:spPr/>
        <p:txBody>
          <a:bodyPr/>
          <a:lstStyle>
            <a:lvl1pPr>
              <a:defRPr/>
            </a:lvl1pPr>
          </a:lstStyle>
          <a:p>
            <a:fld id="{0022D0B3-533F-4E2C-A3A4-0CD1DC9990F6}" type="slidenum">
              <a:rPr lang="en-US"/>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IBUS 618 Dr. Yang</a:t>
            </a:r>
          </a:p>
        </p:txBody>
      </p:sp>
      <p:sp>
        <p:nvSpPr>
          <p:cNvPr id="6" name="Espace réservé du numéro de diapositive 5"/>
          <p:cNvSpPr>
            <a:spLocks noGrp="1"/>
          </p:cNvSpPr>
          <p:nvPr>
            <p:ph type="sldNum" sz="quarter" idx="12"/>
          </p:nvPr>
        </p:nvSpPr>
        <p:spPr/>
        <p:txBody>
          <a:bodyPr/>
          <a:lstStyle>
            <a:lvl1pPr>
              <a:defRPr/>
            </a:lvl1pPr>
          </a:lstStyle>
          <a:p>
            <a:fld id="{E7261B07-DD28-4288-BA49-1376DF6EDD80}" type="slidenum">
              <a:rPr lang="en-US"/>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43700" y="277813"/>
            <a:ext cx="1943100" cy="5853112"/>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914400" y="277813"/>
            <a:ext cx="5676900" cy="5853112"/>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IBUS 618 Dr. Yang</a:t>
            </a:r>
          </a:p>
        </p:txBody>
      </p:sp>
      <p:sp>
        <p:nvSpPr>
          <p:cNvPr id="6" name="Espace réservé du numéro de diapositive 5"/>
          <p:cNvSpPr>
            <a:spLocks noGrp="1"/>
          </p:cNvSpPr>
          <p:nvPr>
            <p:ph type="sldNum" sz="quarter" idx="12"/>
          </p:nvPr>
        </p:nvSpPr>
        <p:spPr/>
        <p:txBody>
          <a:bodyPr/>
          <a:lstStyle>
            <a:lvl1pPr>
              <a:defRPr/>
            </a:lvl1pPr>
          </a:lstStyle>
          <a:p>
            <a:fld id="{DD67B6A5-3439-4E64-B051-EDEA82E64ABE}" type="slidenum">
              <a:rPr lang="en-US"/>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re. Texte et image de la bibliothèque">
    <p:spTree>
      <p:nvGrpSpPr>
        <p:cNvPr id="1" name=""/>
        <p:cNvGrpSpPr/>
        <p:nvPr/>
      </p:nvGrpSpPr>
      <p:grpSpPr>
        <a:xfrm>
          <a:off x="0" y="0"/>
          <a:ext cx="0" cy="0"/>
          <a:chOff x="0" y="0"/>
          <a:chExt cx="0" cy="0"/>
        </a:xfrm>
      </p:grpSpPr>
      <p:sp>
        <p:nvSpPr>
          <p:cNvPr id="2" name="Titre 1"/>
          <p:cNvSpPr>
            <a:spLocks noGrp="1"/>
          </p:cNvSpPr>
          <p:nvPr>
            <p:ph type="title"/>
          </p:nvPr>
        </p:nvSpPr>
        <p:spPr>
          <a:xfrm>
            <a:off x="914400" y="277813"/>
            <a:ext cx="7772400" cy="1143000"/>
          </a:xfrm>
        </p:spPr>
        <p:txBody>
          <a:bodyPr/>
          <a:lstStyle/>
          <a:p>
            <a:r>
              <a:rPr lang="fr-FR" smtClean="0"/>
              <a:t>Cliquez pour modifier le style du titre</a:t>
            </a:r>
            <a:endParaRPr lang="ar-DZ"/>
          </a:p>
        </p:txBody>
      </p:sp>
      <p:sp>
        <p:nvSpPr>
          <p:cNvPr id="3" name="Espace réservé du texte 2"/>
          <p:cNvSpPr>
            <a:spLocks noGrp="1"/>
          </p:cNvSpPr>
          <p:nvPr>
            <p:ph type="body" sz="half" idx="1"/>
          </p:nvPr>
        </p:nvSpPr>
        <p:spPr>
          <a:xfrm>
            <a:off x="914400" y="1600200"/>
            <a:ext cx="3810000" cy="4530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image de la bibliothèque 3"/>
          <p:cNvSpPr>
            <a:spLocks noGrp="1"/>
          </p:cNvSpPr>
          <p:nvPr>
            <p:ph type="clipArt" sz="half" idx="2"/>
          </p:nvPr>
        </p:nvSpPr>
        <p:spPr>
          <a:xfrm>
            <a:off x="4876800" y="1600200"/>
            <a:ext cx="3810000" cy="4530725"/>
          </a:xfrm>
        </p:spPr>
        <p:txBody>
          <a:bodyPr/>
          <a:lstStyle/>
          <a:p>
            <a:endParaRPr lang="ar-DZ"/>
          </a:p>
        </p:txBody>
      </p:sp>
      <p:sp>
        <p:nvSpPr>
          <p:cNvPr id="5" name="Espace réservé de la date 4"/>
          <p:cNvSpPr>
            <a:spLocks noGrp="1"/>
          </p:cNvSpPr>
          <p:nvPr>
            <p:ph type="dt" sz="half" idx="10"/>
          </p:nvPr>
        </p:nvSpPr>
        <p:spPr>
          <a:xfrm>
            <a:off x="914400" y="6251575"/>
            <a:ext cx="1981200" cy="457200"/>
          </a:xfrm>
        </p:spPr>
        <p:txBody>
          <a:bodyPr/>
          <a:lstStyle>
            <a:lvl1pPr>
              <a:defRPr/>
            </a:lvl1pPr>
          </a:lstStyle>
          <a:p>
            <a:endParaRPr lang="en-US"/>
          </a:p>
        </p:txBody>
      </p:sp>
      <p:sp>
        <p:nvSpPr>
          <p:cNvPr id="6" name="Espace réservé du pied de page 5"/>
          <p:cNvSpPr>
            <a:spLocks noGrp="1"/>
          </p:cNvSpPr>
          <p:nvPr>
            <p:ph type="ftr" sz="quarter" idx="11"/>
          </p:nvPr>
        </p:nvSpPr>
        <p:spPr>
          <a:xfrm>
            <a:off x="3352800" y="6248400"/>
            <a:ext cx="2971800" cy="457200"/>
          </a:xfrm>
        </p:spPr>
        <p:txBody>
          <a:bodyPr/>
          <a:lstStyle>
            <a:lvl1pPr>
              <a:defRPr/>
            </a:lvl1pPr>
          </a:lstStyle>
          <a:p>
            <a:r>
              <a:rPr lang="en-US"/>
              <a:t>IBUS 618 Dr. Yang</a:t>
            </a:r>
          </a:p>
        </p:txBody>
      </p:sp>
      <p:sp>
        <p:nvSpPr>
          <p:cNvPr id="7" name="Espace réservé du numéro de diapositive 6"/>
          <p:cNvSpPr>
            <a:spLocks noGrp="1"/>
          </p:cNvSpPr>
          <p:nvPr>
            <p:ph type="sldNum" sz="quarter" idx="12"/>
          </p:nvPr>
        </p:nvSpPr>
        <p:spPr>
          <a:xfrm>
            <a:off x="6781800" y="6248400"/>
            <a:ext cx="1905000" cy="457200"/>
          </a:xfrm>
        </p:spPr>
        <p:txBody>
          <a:bodyPr/>
          <a:lstStyle>
            <a:lvl1pPr>
              <a:defRPr/>
            </a:lvl1pPr>
          </a:lstStyle>
          <a:p>
            <a:fld id="{79D18FF5-AF0D-484E-A71A-3FE0856140BC}" type="slidenum">
              <a:rPr lang="en-US"/>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IBUS 618 Dr. Yang</a:t>
            </a:r>
          </a:p>
        </p:txBody>
      </p:sp>
      <p:sp>
        <p:nvSpPr>
          <p:cNvPr id="6" name="Espace réservé du numéro de diapositive 5"/>
          <p:cNvSpPr>
            <a:spLocks noGrp="1"/>
          </p:cNvSpPr>
          <p:nvPr>
            <p:ph type="sldNum" sz="quarter" idx="12"/>
          </p:nvPr>
        </p:nvSpPr>
        <p:spPr/>
        <p:txBody>
          <a:bodyPr/>
          <a:lstStyle>
            <a:lvl1pPr>
              <a:defRPr/>
            </a:lvl1pPr>
          </a:lstStyle>
          <a:p>
            <a:fld id="{1AE22C5D-3BB6-4033-A7AB-CADF64C70F59}" type="slidenum">
              <a:rPr lang="en-US"/>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IBUS 618 Dr. Yang</a:t>
            </a:r>
          </a:p>
        </p:txBody>
      </p:sp>
      <p:sp>
        <p:nvSpPr>
          <p:cNvPr id="6" name="Espace réservé du numéro de diapositive 5"/>
          <p:cNvSpPr>
            <a:spLocks noGrp="1"/>
          </p:cNvSpPr>
          <p:nvPr>
            <p:ph type="sldNum" sz="quarter" idx="12"/>
          </p:nvPr>
        </p:nvSpPr>
        <p:spPr/>
        <p:txBody>
          <a:bodyPr/>
          <a:lstStyle>
            <a:lvl1pPr>
              <a:defRPr/>
            </a:lvl1pPr>
          </a:lstStyle>
          <a:p>
            <a:fld id="{7EFDBB51-22DD-46A2-BA0A-1290C3E02C28}" type="slidenum">
              <a:rPr lang="en-US"/>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a:t>IBUS 618 Dr. Yang</a:t>
            </a:r>
          </a:p>
        </p:txBody>
      </p:sp>
      <p:sp>
        <p:nvSpPr>
          <p:cNvPr id="7" name="Espace réservé du numéro de diapositive 6"/>
          <p:cNvSpPr>
            <a:spLocks noGrp="1"/>
          </p:cNvSpPr>
          <p:nvPr>
            <p:ph type="sldNum" sz="quarter" idx="12"/>
          </p:nvPr>
        </p:nvSpPr>
        <p:spPr/>
        <p:txBody>
          <a:bodyPr/>
          <a:lstStyle>
            <a:lvl1pPr>
              <a:defRPr/>
            </a:lvl1pPr>
          </a:lstStyle>
          <a:p>
            <a:fld id="{349A617F-6B5B-40A8-84A0-2B38F035C1D8}" type="slidenum">
              <a:rPr lang="en-US"/>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lvl1pPr>
              <a:defRPr/>
            </a:lvl1pPr>
          </a:lstStyle>
          <a:p>
            <a:endParaRPr lang="en-US"/>
          </a:p>
        </p:txBody>
      </p:sp>
      <p:sp>
        <p:nvSpPr>
          <p:cNvPr id="8" name="Espace réservé du pied de page 7"/>
          <p:cNvSpPr>
            <a:spLocks noGrp="1"/>
          </p:cNvSpPr>
          <p:nvPr>
            <p:ph type="ftr" sz="quarter" idx="11"/>
          </p:nvPr>
        </p:nvSpPr>
        <p:spPr/>
        <p:txBody>
          <a:bodyPr/>
          <a:lstStyle>
            <a:lvl1pPr>
              <a:defRPr/>
            </a:lvl1pPr>
          </a:lstStyle>
          <a:p>
            <a:r>
              <a:rPr lang="en-US"/>
              <a:t>IBUS 618 Dr. Yang</a:t>
            </a:r>
          </a:p>
        </p:txBody>
      </p:sp>
      <p:sp>
        <p:nvSpPr>
          <p:cNvPr id="9" name="Espace réservé du numéro de diapositive 8"/>
          <p:cNvSpPr>
            <a:spLocks noGrp="1"/>
          </p:cNvSpPr>
          <p:nvPr>
            <p:ph type="sldNum" sz="quarter" idx="12"/>
          </p:nvPr>
        </p:nvSpPr>
        <p:spPr/>
        <p:txBody>
          <a:bodyPr/>
          <a:lstStyle>
            <a:lvl1pPr>
              <a:defRPr/>
            </a:lvl1pPr>
          </a:lstStyle>
          <a:p>
            <a:fld id="{0C821705-716B-4C53-8F73-B4723A3C3584}" type="slidenum">
              <a:rPr lang="en-US"/>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lvl1pPr>
              <a:defRPr/>
            </a:lvl1pPr>
          </a:lstStyle>
          <a:p>
            <a:endParaRPr lang="en-US"/>
          </a:p>
        </p:txBody>
      </p:sp>
      <p:sp>
        <p:nvSpPr>
          <p:cNvPr id="4" name="Espace réservé du pied de page 3"/>
          <p:cNvSpPr>
            <a:spLocks noGrp="1"/>
          </p:cNvSpPr>
          <p:nvPr>
            <p:ph type="ftr" sz="quarter" idx="11"/>
          </p:nvPr>
        </p:nvSpPr>
        <p:spPr/>
        <p:txBody>
          <a:bodyPr/>
          <a:lstStyle>
            <a:lvl1pPr>
              <a:defRPr/>
            </a:lvl1pPr>
          </a:lstStyle>
          <a:p>
            <a:r>
              <a:rPr lang="en-US"/>
              <a:t>IBUS 618 Dr. Yang</a:t>
            </a:r>
          </a:p>
        </p:txBody>
      </p:sp>
      <p:sp>
        <p:nvSpPr>
          <p:cNvPr id="5" name="Espace réservé du numéro de diapositive 4"/>
          <p:cNvSpPr>
            <a:spLocks noGrp="1"/>
          </p:cNvSpPr>
          <p:nvPr>
            <p:ph type="sldNum" sz="quarter" idx="12"/>
          </p:nvPr>
        </p:nvSpPr>
        <p:spPr/>
        <p:txBody>
          <a:bodyPr/>
          <a:lstStyle>
            <a:lvl1pPr>
              <a:defRPr/>
            </a:lvl1pPr>
          </a:lstStyle>
          <a:p>
            <a:fld id="{D76CC950-AA88-4D55-A809-889794F171B3}" type="slidenum">
              <a:rPr lang="en-US"/>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en-US"/>
          </a:p>
        </p:txBody>
      </p:sp>
      <p:sp>
        <p:nvSpPr>
          <p:cNvPr id="3" name="Espace réservé du pied de page 2"/>
          <p:cNvSpPr>
            <a:spLocks noGrp="1"/>
          </p:cNvSpPr>
          <p:nvPr>
            <p:ph type="ftr" sz="quarter" idx="11"/>
          </p:nvPr>
        </p:nvSpPr>
        <p:spPr/>
        <p:txBody>
          <a:bodyPr/>
          <a:lstStyle>
            <a:lvl1pPr>
              <a:defRPr/>
            </a:lvl1pPr>
          </a:lstStyle>
          <a:p>
            <a:r>
              <a:rPr lang="en-US"/>
              <a:t>IBUS 618 Dr. Yang</a:t>
            </a:r>
          </a:p>
        </p:txBody>
      </p:sp>
      <p:sp>
        <p:nvSpPr>
          <p:cNvPr id="4" name="Espace réservé du numéro de diapositive 3"/>
          <p:cNvSpPr>
            <a:spLocks noGrp="1"/>
          </p:cNvSpPr>
          <p:nvPr>
            <p:ph type="sldNum" sz="quarter" idx="12"/>
          </p:nvPr>
        </p:nvSpPr>
        <p:spPr/>
        <p:txBody>
          <a:bodyPr/>
          <a:lstStyle>
            <a:lvl1pPr>
              <a:defRPr/>
            </a:lvl1pPr>
          </a:lstStyle>
          <a:p>
            <a:fld id="{0E2500D0-AAAA-4135-93A6-097591819998}" type="slidenum">
              <a:rPr lang="en-US"/>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a:t>IBUS 618 Dr. Yang</a:t>
            </a:r>
          </a:p>
        </p:txBody>
      </p:sp>
      <p:sp>
        <p:nvSpPr>
          <p:cNvPr id="7" name="Espace réservé du numéro de diapositive 6"/>
          <p:cNvSpPr>
            <a:spLocks noGrp="1"/>
          </p:cNvSpPr>
          <p:nvPr>
            <p:ph type="sldNum" sz="quarter" idx="12"/>
          </p:nvPr>
        </p:nvSpPr>
        <p:spPr/>
        <p:txBody>
          <a:bodyPr/>
          <a:lstStyle>
            <a:lvl1pPr>
              <a:defRPr/>
            </a:lvl1pPr>
          </a:lstStyle>
          <a:p>
            <a:fld id="{6FF2973D-275D-41C2-ACD2-B315AE8BDD2B}" type="slidenum">
              <a:rPr lang="en-US"/>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a:t>IBUS 618 Dr. Yang</a:t>
            </a:r>
          </a:p>
        </p:txBody>
      </p:sp>
      <p:sp>
        <p:nvSpPr>
          <p:cNvPr id="7" name="Espace réservé du numéro de diapositive 6"/>
          <p:cNvSpPr>
            <a:spLocks noGrp="1"/>
          </p:cNvSpPr>
          <p:nvPr>
            <p:ph type="sldNum" sz="quarter" idx="12"/>
          </p:nvPr>
        </p:nvSpPr>
        <p:spPr/>
        <p:txBody>
          <a:bodyPr/>
          <a:lstStyle>
            <a:lvl1pPr>
              <a:defRPr/>
            </a:lvl1pPr>
          </a:lstStyle>
          <a:p>
            <a:fld id="{4D2FE952-6F9B-479C-B4A7-A843AF72D000}" type="slidenum">
              <a:rPr lang="en-US"/>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8686800" cy="4876800"/>
            <a:chOff x="0" y="0"/>
            <a:chExt cx="5472" cy="3072"/>
          </a:xfrm>
        </p:grpSpPr>
        <p:sp>
          <p:nvSpPr>
            <p:cNvPr id="4099"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ar-DZ" sz="2400">
                <a:latin typeface="Times New Roman" pitchFamily="18" charset="0"/>
              </a:endParaRPr>
            </a:p>
          </p:txBody>
        </p:sp>
        <p:grpSp>
          <p:nvGrpSpPr>
            <p:cNvPr id="4100" name="Group 4"/>
            <p:cNvGrpSpPr>
              <a:grpSpLocks/>
            </p:cNvGrpSpPr>
            <p:nvPr/>
          </p:nvGrpSpPr>
          <p:grpSpPr bwMode="auto">
            <a:xfrm>
              <a:off x="240" y="893"/>
              <a:ext cx="5232" cy="115"/>
              <a:chOff x="240" y="893"/>
              <a:chExt cx="5232" cy="115"/>
            </a:xfrm>
          </p:grpSpPr>
          <p:sp>
            <p:nvSpPr>
              <p:cNvPr id="4101"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ar-DZ" sz="2400">
                  <a:latin typeface="Times New Roman" pitchFamily="18" charset="0"/>
                </a:endParaRPr>
              </a:p>
            </p:txBody>
          </p:sp>
          <p:sp>
            <p:nvSpPr>
              <p:cNvPr id="4102"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ar-DZ"/>
              </a:p>
            </p:txBody>
          </p:sp>
        </p:grpSp>
      </p:grpSp>
      <p:sp>
        <p:nvSpPr>
          <p:cNvPr id="4103"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4"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p>
        </p:txBody>
      </p:sp>
      <p:sp>
        <p:nvSpPr>
          <p:cNvPr id="410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lang="en-US"/>
              <a:t>IBUS 618 Dr. Yang</a:t>
            </a:r>
          </a:p>
        </p:txBody>
      </p:sp>
      <p:sp>
        <p:nvSpPr>
          <p:cNvPr id="4107"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2066E6D8-FDB8-454D-B97F-5AF050FBFB1C}" type="slidenum">
              <a:rPr lang="en-US"/>
              <a:pPr/>
              <a:t>‹N°›</a:t>
            </a:fld>
            <a:endParaRPr lang="en-US"/>
          </a:p>
        </p:txBody>
      </p:sp>
      <p:sp>
        <p:nvSpPr>
          <p:cNvPr id="4108"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ar-DZ"/>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hf hdr="0" dt="0"/>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4"/>
          <p:cNvSpPr>
            <a:spLocks noGrp="1" noChangeArrowheads="1"/>
          </p:cNvSpPr>
          <p:nvPr>
            <p:ph type="ftr" sz="quarter" idx="3"/>
          </p:nvPr>
        </p:nvSpPr>
        <p:spPr/>
        <p:txBody>
          <a:bodyPr/>
          <a:lstStyle/>
          <a:p>
            <a:r>
              <a:rPr lang="en-US"/>
              <a:t>IBUS 618 Dr. Yang</a:t>
            </a:r>
          </a:p>
        </p:txBody>
      </p:sp>
      <p:sp>
        <p:nvSpPr>
          <p:cNvPr id="6" name="Rectangle 15"/>
          <p:cNvSpPr>
            <a:spLocks noGrp="1" noChangeArrowheads="1"/>
          </p:cNvSpPr>
          <p:nvPr>
            <p:ph type="sldNum" sz="quarter" idx="4"/>
          </p:nvPr>
        </p:nvSpPr>
        <p:spPr/>
        <p:txBody>
          <a:bodyPr/>
          <a:lstStyle/>
          <a:p>
            <a:fld id="{D7F3EA65-5EA2-4787-90C1-0F0B18013025}" type="slidenum">
              <a:rPr lang="en-US"/>
              <a:pPr/>
              <a:t>1</a:t>
            </a:fld>
            <a:endParaRPr lang="en-US"/>
          </a:p>
        </p:txBody>
      </p:sp>
      <p:sp>
        <p:nvSpPr>
          <p:cNvPr id="7170" name="Rectangle 2"/>
          <p:cNvSpPr>
            <a:spLocks noGrp="1" noChangeArrowheads="1"/>
          </p:cNvSpPr>
          <p:nvPr>
            <p:ph type="ctrTitle"/>
          </p:nvPr>
        </p:nvSpPr>
        <p:spPr>
          <a:xfrm>
            <a:off x="2057400" y="1371600"/>
            <a:ext cx="4533900" cy="1223963"/>
          </a:xfrm>
        </p:spPr>
        <p:txBody>
          <a:bodyPr/>
          <a:lstStyle/>
          <a:p>
            <a:r>
              <a:rPr lang="en-GB">
                <a:solidFill>
                  <a:srgbClr val="CC9900"/>
                </a:solidFill>
              </a:rPr>
              <a:t>Chapter 6</a:t>
            </a:r>
          </a:p>
        </p:txBody>
      </p:sp>
      <p:sp>
        <p:nvSpPr>
          <p:cNvPr id="7171" name="Rectangle 3"/>
          <p:cNvSpPr>
            <a:spLocks noGrp="1" noChangeArrowheads="1"/>
          </p:cNvSpPr>
          <p:nvPr>
            <p:ph type="subTitle" idx="1"/>
          </p:nvPr>
        </p:nvSpPr>
        <p:spPr>
          <a:xfrm>
            <a:off x="1981200" y="4267200"/>
            <a:ext cx="5400675" cy="1079500"/>
          </a:xfrm>
        </p:spPr>
        <p:txBody>
          <a:bodyPr/>
          <a:lstStyle/>
          <a:p>
            <a:r>
              <a:rPr lang="en-AU" sz="4400">
                <a:solidFill>
                  <a:srgbClr val="008000"/>
                </a:solidFill>
              </a:rPr>
              <a:t>Compensation</a:t>
            </a:r>
            <a:endParaRPr lang="en-GB" sz="4400">
              <a:solidFill>
                <a:srgbClr val="008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8AC7D85F-14EB-4B08-A5E7-0DFAE603B9D3}" type="slidenum">
              <a:rPr lang="en-US"/>
              <a:pPr/>
              <a:t>10</a:t>
            </a:fld>
            <a:endParaRPr lang="en-US"/>
          </a:p>
        </p:txBody>
      </p:sp>
      <p:sp>
        <p:nvSpPr>
          <p:cNvPr id="20482" name="Rectangle 2"/>
          <p:cNvSpPr>
            <a:spLocks noGrp="1" noChangeArrowheads="1"/>
          </p:cNvSpPr>
          <p:nvPr>
            <p:ph type="title"/>
          </p:nvPr>
        </p:nvSpPr>
        <p:spPr>
          <a:xfrm>
            <a:off x="685800" y="228600"/>
            <a:ext cx="7391400" cy="1143000"/>
          </a:xfrm>
        </p:spPr>
        <p:txBody>
          <a:bodyPr/>
          <a:lstStyle/>
          <a:p>
            <a:r>
              <a:rPr lang="en-GB" sz="3800">
                <a:solidFill>
                  <a:srgbClr val="CC9900"/>
                </a:solidFill>
              </a:rPr>
              <a:t>Foreign Service Inducement and Hardship Premium</a:t>
            </a:r>
          </a:p>
        </p:txBody>
      </p:sp>
      <p:sp>
        <p:nvSpPr>
          <p:cNvPr id="20483" name="Rectangle 3"/>
          <p:cNvSpPr>
            <a:spLocks noGrp="1" noChangeArrowheads="1"/>
          </p:cNvSpPr>
          <p:nvPr>
            <p:ph type="body" idx="1"/>
          </p:nvPr>
        </p:nvSpPr>
        <p:spPr>
          <a:xfrm>
            <a:off x="838200" y="1600200"/>
            <a:ext cx="7467600" cy="4543425"/>
          </a:xfrm>
        </p:spPr>
        <p:txBody>
          <a:bodyPr/>
          <a:lstStyle/>
          <a:p>
            <a:pPr>
              <a:buClr>
                <a:srgbClr val="008000"/>
              </a:buClr>
              <a:buSzTx/>
            </a:pPr>
            <a:r>
              <a:rPr lang="en-GB" sz="2200"/>
              <a:t>Parent-country nationals often receive a salary premium as an inducement to accept a foreign assignment or as compensation for any hardship caused by the transfer.</a:t>
            </a:r>
          </a:p>
          <a:p>
            <a:pPr lvl="1"/>
            <a:r>
              <a:rPr lang="en-GB" sz="1800"/>
              <a:t>The definition of hardship, eligibility for the premium and amount and timing of payment must be addressed.</a:t>
            </a:r>
          </a:p>
          <a:p>
            <a:pPr lvl="1"/>
            <a:r>
              <a:rPr lang="en-GB" sz="1800"/>
              <a:t>In cases in which hardship is determined, U.S. firms often refer to the U.S. Department of State’s </a:t>
            </a:r>
            <a:r>
              <a:rPr lang="en-GB" sz="1800" i="1"/>
              <a:t>Hardship Post Differentials Guidelines </a:t>
            </a:r>
            <a:r>
              <a:rPr lang="en-GB" sz="1800"/>
              <a:t>to determine an appropriate level of payment.</a:t>
            </a:r>
          </a:p>
          <a:p>
            <a:pPr>
              <a:buClr>
                <a:srgbClr val="008000"/>
              </a:buClr>
              <a:buSzTx/>
            </a:pPr>
            <a:r>
              <a:rPr lang="en-GB" sz="2200"/>
              <a:t>Foreign service inducements are usually made in the form of a percentage of salary, 5-40% of base pay.</a:t>
            </a:r>
          </a:p>
          <a:p>
            <a:pPr lvl="1"/>
            <a:r>
              <a:rPr lang="en-GB" sz="1800"/>
              <a:t>Such payments vary, depending upon the assignment, actual hardship, tax consequences and length of assignment.</a:t>
            </a:r>
            <a:endParaRPr lang="en-GB" sz="2100"/>
          </a:p>
          <a:p>
            <a:pPr>
              <a:buClr>
                <a:srgbClr val="008000"/>
              </a:buClr>
              <a:buSzTx/>
            </a:pPr>
            <a:r>
              <a:rPr lang="en-GB" sz="2200"/>
              <a:t>More commonly paid to PCNs than to TCNs.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4CB9EBE5-DA08-459D-B697-1E5033C99082}" type="slidenum">
              <a:rPr lang="en-US"/>
              <a:pPr/>
              <a:t>11</a:t>
            </a:fld>
            <a:endParaRPr lang="en-US"/>
          </a:p>
        </p:txBody>
      </p:sp>
      <p:sp>
        <p:nvSpPr>
          <p:cNvPr id="21506" name="Rectangle 2"/>
          <p:cNvSpPr>
            <a:spLocks noGrp="1" noChangeArrowheads="1"/>
          </p:cNvSpPr>
          <p:nvPr>
            <p:ph type="title"/>
          </p:nvPr>
        </p:nvSpPr>
        <p:spPr>
          <a:xfrm>
            <a:off x="685800" y="609600"/>
            <a:ext cx="7772400" cy="866775"/>
          </a:xfrm>
        </p:spPr>
        <p:txBody>
          <a:bodyPr/>
          <a:lstStyle/>
          <a:p>
            <a:r>
              <a:rPr lang="en-GB" sz="4600">
                <a:solidFill>
                  <a:srgbClr val="CC9900"/>
                </a:solidFill>
              </a:rPr>
              <a:t>Allowances</a:t>
            </a:r>
          </a:p>
        </p:txBody>
      </p:sp>
      <p:sp>
        <p:nvSpPr>
          <p:cNvPr id="21507" name="Rectangle 3"/>
          <p:cNvSpPr>
            <a:spLocks noGrp="1" noChangeArrowheads="1"/>
          </p:cNvSpPr>
          <p:nvPr>
            <p:ph type="body" idx="1"/>
          </p:nvPr>
        </p:nvSpPr>
        <p:spPr>
          <a:xfrm>
            <a:off x="685800" y="1600200"/>
            <a:ext cx="7924800" cy="4467225"/>
          </a:xfrm>
        </p:spPr>
        <p:txBody>
          <a:bodyPr/>
          <a:lstStyle/>
          <a:p>
            <a:pPr>
              <a:buClr>
                <a:srgbClr val="CC0000"/>
              </a:buClr>
              <a:buSzTx/>
            </a:pPr>
            <a:r>
              <a:rPr lang="en-GB" sz="2200"/>
              <a:t>Multinationals generally pay allowances in order to encourage employees to take international assignments and to keep employees ‘whole’ relative to home standards.</a:t>
            </a:r>
          </a:p>
          <a:p>
            <a:pPr>
              <a:buClr>
                <a:srgbClr val="CC0000"/>
              </a:buClr>
              <a:buSzTx/>
            </a:pPr>
            <a:r>
              <a:rPr lang="en-GB" sz="2200"/>
              <a:t>Establishing an overall compensation policy can be very challenging, partly because of the various forms of allowances, such as:</a:t>
            </a:r>
          </a:p>
          <a:p>
            <a:pPr lvl="1">
              <a:buClr>
                <a:srgbClr val="008000"/>
              </a:buClr>
              <a:buSzTx/>
            </a:pPr>
            <a:r>
              <a:rPr lang="en-GB" sz="2000"/>
              <a:t>Cost-of-living allowance</a:t>
            </a:r>
          </a:p>
          <a:p>
            <a:pPr lvl="1">
              <a:buClr>
                <a:srgbClr val="008000"/>
              </a:buClr>
              <a:buSzTx/>
            </a:pPr>
            <a:r>
              <a:rPr lang="en-GB" sz="2000"/>
              <a:t>Housing allowance</a:t>
            </a:r>
          </a:p>
          <a:p>
            <a:pPr lvl="1">
              <a:buClr>
                <a:srgbClr val="008000"/>
              </a:buClr>
              <a:buSzTx/>
            </a:pPr>
            <a:r>
              <a:rPr lang="en-GB" sz="2000"/>
              <a:t>Relocation allowance</a:t>
            </a:r>
          </a:p>
          <a:p>
            <a:pPr lvl="1">
              <a:buClr>
                <a:srgbClr val="008000"/>
              </a:buClr>
              <a:buSzTx/>
            </a:pPr>
            <a:r>
              <a:rPr lang="en-GB" sz="2000"/>
              <a:t>Education allowance</a:t>
            </a:r>
          </a:p>
          <a:p>
            <a:pPr lvl="1">
              <a:buClr>
                <a:srgbClr val="008000"/>
              </a:buClr>
              <a:buSzTx/>
            </a:pPr>
            <a:r>
              <a:rPr lang="en-GB" sz="2000"/>
              <a:t>Home leave allowance</a:t>
            </a:r>
          </a:p>
          <a:p>
            <a:pPr lvl="1">
              <a:buClr>
                <a:srgbClr val="008000"/>
              </a:buClr>
              <a:buSzTx/>
            </a:pPr>
            <a:r>
              <a:rPr lang="en-GB" sz="2000"/>
              <a:t>Hardship allowance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164A988F-E34A-4C8A-826B-FDFBD8A7AE29}" type="slidenum">
              <a:rPr lang="en-US"/>
              <a:pPr/>
              <a:t>12</a:t>
            </a:fld>
            <a:endParaRPr lang="en-US"/>
          </a:p>
        </p:txBody>
      </p:sp>
      <p:sp>
        <p:nvSpPr>
          <p:cNvPr id="65538" name="Rectangle 2"/>
          <p:cNvSpPr>
            <a:spLocks noGrp="1" noChangeArrowheads="1"/>
          </p:cNvSpPr>
          <p:nvPr>
            <p:ph type="title"/>
          </p:nvPr>
        </p:nvSpPr>
        <p:spPr>
          <a:xfrm>
            <a:off x="685800" y="533400"/>
            <a:ext cx="7696200" cy="887413"/>
          </a:xfrm>
        </p:spPr>
        <p:txBody>
          <a:bodyPr/>
          <a:lstStyle/>
          <a:p>
            <a:r>
              <a:rPr lang="en-GB">
                <a:solidFill>
                  <a:srgbClr val="CC9900"/>
                </a:solidFill>
              </a:rPr>
              <a:t>Cost-of-living Allowances </a:t>
            </a:r>
            <a:r>
              <a:rPr lang="en-GB" sz="3800">
                <a:solidFill>
                  <a:srgbClr val="CC9900"/>
                </a:solidFill>
              </a:rPr>
              <a:t>(COLA)</a:t>
            </a:r>
            <a:endParaRPr lang="en-US" sz="3800">
              <a:solidFill>
                <a:srgbClr val="CC9900"/>
              </a:solidFill>
            </a:endParaRPr>
          </a:p>
        </p:txBody>
      </p:sp>
      <p:sp>
        <p:nvSpPr>
          <p:cNvPr id="65539" name="Rectangle 3"/>
          <p:cNvSpPr>
            <a:spLocks noGrp="1" noChangeArrowheads="1"/>
          </p:cNvSpPr>
          <p:nvPr>
            <p:ph type="body" idx="1"/>
          </p:nvPr>
        </p:nvSpPr>
        <p:spPr/>
        <p:txBody>
          <a:bodyPr/>
          <a:lstStyle/>
          <a:p>
            <a:pPr>
              <a:lnSpc>
                <a:spcPct val="95000"/>
              </a:lnSpc>
              <a:buClr>
                <a:srgbClr val="CC0000"/>
              </a:buClr>
              <a:buSzPct val="95000"/>
            </a:pPr>
            <a:r>
              <a:rPr lang="en-GB" sz="2200"/>
              <a:t>COLA receives the most attention, to compensate for differences in expenditures between the home country and the foreign country (e.g., to account for inflation differentials, currency fluctuations, etc.).</a:t>
            </a:r>
          </a:p>
          <a:p>
            <a:pPr>
              <a:lnSpc>
                <a:spcPct val="95000"/>
              </a:lnSpc>
              <a:buClr>
                <a:srgbClr val="CC0000"/>
              </a:buClr>
              <a:buSzPct val="95000"/>
            </a:pPr>
            <a:r>
              <a:rPr lang="en-GB" sz="2200"/>
              <a:t>The COLA may also include payments for housing and utilities, personal income tax or discretionary items.</a:t>
            </a:r>
          </a:p>
          <a:p>
            <a:pPr>
              <a:lnSpc>
                <a:spcPct val="95000"/>
              </a:lnSpc>
              <a:buClr>
                <a:srgbClr val="CC0000"/>
              </a:buClr>
              <a:buSzPct val="95000"/>
            </a:pPr>
            <a:r>
              <a:rPr lang="en-GB" sz="2200"/>
              <a:t>The provision of a housing allowance implies that employees should be entitled to maintain their home-country living standards (or, in some cases, receive accommodation that is equivalent to that provided for similar foreign employees and peers).</a:t>
            </a:r>
            <a:endParaRPr lang="en-US" sz="2000"/>
          </a:p>
          <a:p>
            <a:pPr>
              <a:lnSpc>
                <a:spcPct val="95000"/>
              </a:lnSpc>
              <a:buClr>
                <a:srgbClr val="CC0000"/>
              </a:buClr>
              <a:buSzPct val="95000"/>
            </a:pPr>
            <a:r>
              <a:rPr lang="en-GB" sz="2200"/>
              <a:t>International comparison of cost of living is difficult and can be problematic.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1B288326-F93F-4AE5-A3E3-C3AE04DE44C1}" type="slidenum">
              <a:rPr lang="en-US"/>
              <a:pPr/>
              <a:t>13</a:t>
            </a:fld>
            <a:endParaRPr lang="en-US"/>
          </a:p>
        </p:txBody>
      </p:sp>
      <p:sp>
        <p:nvSpPr>
          <p:cNvPr id="66562" name="Rectangle 2"/>
          <p:cNvSpPr>
            <a:spLocks noGrp="1" noChangeArrowheads="1"/>
          </p:cNvSpPr>
          <p:nvPr>
            <p:ph type="title"/>
          </p:nvPr>
        </p:nvSpPr>
        <p:spPr>
          <a:xfrm>
            <a:off x="685800" y="457200"/>
            <a:ext cx="7772400" cy="963613"/>
          </a:xfrm>
        </p:spPr>
        <p:txBody>
          <a:bodyPr/>
          <a:lstStyle/>
          <a:p>
            <a:r>
              <a:rPr lang="en-GB" sz="4700">
                <a:solidFill>
                  <a:srgbClr val="CC9900"/>
                </a:solidFill>
              </a:rPr>
              <a:t>Relocation Allowances</a:t>
            </a:r>
            <a:endParaRPr lang="en-US" sz="4700">
              <a:solidFill>
                <a:srgbClr val="CC9900"/>
              </a:solidFill>
            </a:endParaRPr>
          </a:p>
        </p:txBody>
      </p:sp>
      <p:sp>
        <p:nvSpPr>
          <p:cNvPr id="66563" name="Rectangle 3"/>
          <p:cNvSpPr>
            <a:spLocks noGrp="1" noChangeArrowheads="1"/>
          </p:cNvSpPr>
          <p:nvPr>
            <p:ph type="body" idx="1"/>
          </p:nvPr>
        </p:nvSpPr>
        <p:spPr>
          <a:xfrm>
            <a:off x="762000" y="1600200"/>
            <a:ext cx="7772400" cy="4530725"/>
          </a:xfrm>
        </p:spPr>
        <p:txBody>
          <a:bodyPr/>
          <a:lstStyle/>
          <a:p>
            <a:pPr>
              <a:buClr>
                <a:srgbClr val="CC0000"/>
              </a:buClr>
              <a:buSzPct val="95000"/>
            </a:pPr>
            <a:r>
              <a:rPr lang="en-GB" sz="2400"/>
              <a:t>Usually cover moving, shipping and storage charges, temporary living expenses, subsidies regarding appliance or car purchases (or sales) and down payments or lease-related charges.</a:t>
            </a:r>
          </a:p>
          <a:p>
            <a:pPr lvl="1">
              <a:buClr>
                <a:srgbClr val="008000"/>
              </a:buClr>
              <a:buSzPct val="80000"/>
            </a:pPr>
            <a:r>
              <a:rPr lang="en-GB" sz="2000"/>
              <a:t>Allowances regarding perquisites (cars, club memberships, servants and so on) may also need to be considered (usually for more senior positions, but this varies according to location).</a:t>
            </a:r>
          </a:p>
          <a:p>
            <a:pPr lvl="1">
              <a:buClr>
                <a:srgbClr val="008000"/>
              </a:buClr>
              <a:buSzPct val="80000"/>
            </a:pPr>
            <a:r>
              <a:rPr lang="en-GB" sz="2000"/>
              <a:t>These allowances are often contingent upon tax-equalization policies and practices in both the home and the host countries.</a:t>
            </a:r>
            <a:endParaRPr lang="en-US" sz="20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49E0AFF7-179E-418A-ABA4-EAAE1E034759}" type="slidenum">
              <a:rPr lang="en-US"/>
              <a:pPr/>
              <a:t>14</a:t>
            </a:fld>
            <a:endParaRPr lang="en-US"/>
          </a:p>
        </p:txBody>
      </p:sp>
      <p:sp>
        <p:nvSpPr>
          <p:cNvPr id="23554" name="Rectangle 2"/>
          <p:cNvSpPr>
            <a:spLocks noGrp="1" noChangeArrowheads="1"/>
          </p:cNvSpPr>
          <p:nvPr>
            <p:ph type="title"/>
          </p:nvPr>
        </p:nvSpPr>
        <p:spPr>
          <a:xfrm>
            <a:off x="685800" y="333375"/>
            <a:ext cx="7772400" cy="1143000"/>
          </a:xfrm>
        </p:spPr>
        <p:txBody>
          <a:bodyPr/>
          <a:lstStyle/>
          <a:p>
            <a:r>
              <a:rPr lang="en-GB" sz="4600">
                <a:solidFill>
                  <a:srgbClr val="CC9900"/>
                </a:solidFill>
              </a:rPr>
              <a:t>Education Allowances</a:t>
            </a:r>
          </a:p>
        </p:txBody>
      </p:sp>
      <p:sp>
        <p:nvSpPr>
          <p:cNvPr id="23555" name="Rectangle 3"/>
          <p:cNvSpPr>
            <a:spLocks noGrp="1" noChangeArrowheads="1"/>
          </p:cNvSpPr>
          <p:nvPr>
            <p:ph type="body" idx="1"/>
          </p:nvPr>
        </p:nvSpPr>
        <p:spPr>
          <a:xfrm>
            <a:off x="762000" y="1600200"/>
            <a:ext cx="7543800" cy="4467225"/>
          </a:xfrm>
        </p:spPr>
        <p:txBody>
          <a:bodyPr/>
          <a:lstStyle/>
          <a:p>
            <a:pPr>
              <a:buClr>
                <a:srgbClr val="CC0000"/>
              </a:buClr>
              <a:buSzPct val="95000"/>
            </a:pPr>
            <a:r>
              <a:rPr lang="en-GB" sz="3000"/>
              <a:t>Expatriates’ children are an integral part of any international compensation policy.</a:t>
            </a:r>
          </a:p>
          <a:p>
            <a:pPr lvl="1">
              <a:buClr>
                <a:srgbClr val="008000"/>
              </a:buClr>
              <a:buSzPct val="80000"/>
            </a:pPr>
            <a:r>
              <a:rPr lang="en-GB" sz="2500"/>
              <a:t>Allowances for education can cover items such as tuition, language class tuition, enrolment fees, books and supplies, transportation, room and board and uniforms.</a:t>
            </a:r>
          </a:p>
          <a:p>
            <a:pPr lvl="1">
              <a:buClr>
                <a:srgbClr val="008000"/>
              </a:buClr>
              <a:buSzPct val="80000"/>
            </a:pPr>
            <a:r>
              <a:rPr lang="en-GB" sz="2500"/>
              <a:t>PCNs and TCNs usually receive the same treatment concerning educational expenses.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C1C3578C-E366-465E-A701-44010304A2BA}" type="slidenum">
              <a:rPr lang="en-US"/>
              <a:pPr/>
              <a:t>15</a:t>
            </a:fld>
            <a:endParaRPr lang="en-US"/>
          </a:p>
        </p:txBody>
      </p:sp>
      <p:sp>
        <p:nvSpPr>
          <p:cNvPr id="24578" name="Rectangle 2"/>
          <p:cNvSpPr>
            <a:spLocks noGrp="1" noChangeArrowheads="1"/>
          </p:cNvSpPr>
          <p:nvPr>
            <p:ph type="title"/>
          </p:nvPr>
        </p:nvSpPr>
        <p:spPr>
          <a:xfrm>
            <a:off x="685800" y="333375"/>
            <a:ext cx="7772400" cy="1143000"/>
          </a:xfrm>
        </p:spPr>
        <p:txBody>
          <a:bodyPr/>
          <a:lstStyle/>
          <a:p>
            <a:r>
              <a:rPr lang="en-GB" sz="3800">
                <a:solidFill>
                  <a:srgbClr val="CC9900"/>
                </a:solidFill>
              </a:rPr>
              <a:t>Allowances for Spouse Assistance</a:t>
            </a:r>
          </a:p>
        </p:txBody>
      </p:sp>
      <p:sp>
        <p:nvSpPr>
          <p:cNvPr id="24579" name="Rectangle 3"/>
          <p:cNvSpPr>
            <a:spLocks noGrp="1" noChangeArrowheads="1"/>
          </p:cNvSpPr>
          <p:nvPr>
            <p:ph type="body" idx="1"/>
          </p:nvPr>
        </p:nvSpPr>
        <p:spPr>
          <a:xfrm>
            <a:off x="838200" y="1704975"/>
            <a:ext cx="7162800" cy="4010025"/>
          </a:xfrm>
        </p:spPr>
        <p:txBody>
          <a:bodyPr/>
          <a:lstStyle/>
          <a:p>
            <a:r>
              <a:rPr lang="en-GB" sz="2600"/>
              <a:t>To help guard against or offset income lost by an expatriate’s spouse as a result of relocating abroad.</a:t>
            </a:r>
          </a:p>
          <a:p>
            <a:pPr lvl="1"/>
            <a:r>
              <a:rPr lang="en-GB" sz="2100"/>
              <a:t>Some firms may pay an allowance to make up for a spouse’s lost income.</a:t>
            </a:r>
          </a:p>
          <a:p>
            <a:pPr lvl="1"/>
            <a:r>
              <a:rPr lang="en-GB" sz="2100"/>
              <a:t>U.S. firms are beginning to focus on providing spouses with employment opportunities abroad, either by offering job-search assistance or employment in the firm’s foreign office (subject to a work visa being available).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38484B8F-AD13-4AA5-B057-D8B8EF8E66EF}" type="slidenum">
              <a:rPr lang="en-US"/>
              <a:pPr/>
              <a:t>16</a:t>
            </a:fld>
            <a:endParaRPr lang="en-US"/>
          </a:p>
        </p:txBody>
      </p:sp>
      <p:sp>
        <p:nvSpPr>
          <p:cNvPr id="22530" name="Rectangle 2"/>
          <p:cNvSpPr>
            <a:spLocks noGrp="1" noChangeArrowheads="1"/>
          </p:cNvSpPr>
          <p:nvPr>
            <p:ph type="title"/>
          </p:nvPr>
        </p:nvSpPr>
        <p:spPr>
          <a:xfrm>
            <a:off x="685800" y="333375"/>
            <a:ext cx="7772400" cy="1143000"/>
          </a:xfrm>
        </p:spPr>
        <p:txBody>
          <a:bodyPr/>
          <a:lstStyle/>
          <a:p>
            <a:r>
              <a:rPr lang="en-GB">
                <a:solidFill>
                  <a:srgbClr val="CC9900"/>
                </a:solidFill>
              </a:rPr>
              <a:t>Alternative Allowances</a:t>
            </a:r>
          </a:p>
        </p:txBody>
      </p:sp>
      <p:sp>
        <p:nvSpPr>
          <p:cNvPr id="22531" name="Rectangle 3"/>
          <p:cNvSpPr>
            <a:spLocks noGrp="1" noChangeArrowheads="1"/>
          </p:cNvSpPr>
          <p:nvPr>
            <p:ph type="body" idx="1"/>
          </p:nvPr>
        </p:nvSpPr>
        <p:spPr>
          <a:xfrm>
            <a:off x="838200" y="1600200"/>
            <a:ext cx="7543800" cy="4467225"/>
          </a:xfrm>
        </p:spPr>
        <p:txBody>
          <a:bodyPr/>
          <a:lstStyle/>
          <a:p>
            <a:pPr>
              <a:lnSpc>
                <a:spcPct val="95000"/>
              </a:lnSpc>
            </a:pPr>
            <a:r>
              <a:rPr lang="en-GB" sz="2400"/>
              <a:t>Housing alternatives may include: </a:t>
            </a:r>
          </a:p>
          <a:p>
            <a:pPr lvl="1">
              <a:lnSpc>
                <a:spcPct val="95000"/>
              </a:lnSpc>
            </a:pPr>
            <a:r>
              <a:rPr lang="en-GB" sz="2000"/>
              <a:t>Company-provided housing, either mandatory or optional</a:t>
            </a:r>
          </a:p>
          <a:p>
            <a:pPr lvl="1">
              <a:lnSpc>
                <a:spcPct val="95000"/>
              </a:lnSpc>
            </a:pPr>
            <a:r>
              <a:rPr lang="en-GB" sz="2000"/>
              <a:t>A fixed housing allowance </a:t>
            </a:r>
          </a:p>
          <a:p>
            <a:pPr lvl="1">
              <a:lnSpc>
                <a:spcPct val="95000"/>
              </a:lnSpc>
            </a:pPr>
            <a:r>
              <a:rPr lang="en-GB" sz="2000"/>
              <a:t>Or assessment of a portion of income, out of which actual housing costs are paid.</a:t>
            </a:r>
          </a:p>
          <a:p>
            <a:pPr>
              <a:lnSpc>
                <a:spcPct val="95000"/>
              </a:lnSpc>
            </a:pPr>
            <a:r>
              <a:rPr lang="en-GB" sz="2400"/>
              <a:t>Home leave alternatives:</a:t>
            </a:r>
          </a:p>
          <a:p>
            <a:pPr lvl="1">
              <a:lnSpc>
                <a:spcPct val="95000"/>
              </a:lnSpc>
            </a:pPr>
            <a:r>
              <a:rPr lang="en-GB" sz="2000"/>
              <a:t>Allow foreign travel rather than returning home</a:t>
            </a:r>
          </a:p>
          <a:p>
            <a:pPr lvl="1">
              <a:lnSpc>
                <a:spcPct val="95000"/>
              </a:lnSpc>
            </a:pPr>
            <a:r>
              <a:rPr lang="en-GB" sz="1900"/>
              <a:t>Expatriates may become more homesick than others who return home for a ‘reality check’ with fellow employees and friends. </a:t>
            </a:r>
          </a:p>
          <a:p>
            <a:pPr>
              <a:lnSpc>
                <a:spcPct val="95000"/>
              </a:lnSpc>
            </a:pPr>
            <a:r>
              <a:rPr lang="en-GB" sz="2400"/>
              <a:t>As a firm internationalizes, formal policies become more necessary and efficient.</a:t>
            </a:r>
            <a:endParaRPr lang="en-GB" sz="25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9D809145-D092-410C-A1FE-42B0006F7518}" type="slidenum">
              <a:rPr lang="en-US"/>
              <a:pPr/>
              <a:t>17</a:t>
            </a:fld>
            <a:endParaRPr lang="en-US"/>
          </a:p>
        </p:txBody>
      </p:sp>
      <p:sp>
        <p:nvSpPr>
          <p:cNvPr id="27650" name="Rectangle 2"/>
          <p:cNvSpPr>
            <a:spLocks noGrp="1" noChangeArrowheads="1"/>
          </p:cNvSpPr>
          <p:nvPr>
            <p:ph type="title"/>
          </p:nvPr>
        </p:nvSpPr>
        <p:spPr>
          <a:xfrm>
            <a:off x="685800" y="333375"/>
            <a:ext cx="7772400" cy="1143000"/>
          </a:xfrm>
        </p:spPr>
        <p:txBody>
          <a:bodyPr/>
          <a:lstStyle/>
          <a:p>
            <a:r>
              <a:rPr lang="en-GB" sz="4600">
                <a:solidFill>
                  <a:srgbClr val="CC9900"/>
                </a:solidFill>
              </a:rPr>
              <a:t>Benefits</a:t>
            </a:r>
          </a:p>
        </p:txBody>
      </p:sp>
      <p:sp>
        <p:nvSpPr>
          <p:cNvPr id="27651" name="Rectangle 3"/>
          <p:cNvSpPr>
            <a:spLocks noGrp="1" noChangeArrowheads="1"/>
          </p:cNvSpPr>
          <p:nvPr>
            <p:ph type="body" idx="1"/>
          </p:nvPr>
        </p:nvSpPr>
        <p:spPr>
          <a:xfrm>
            <a:off x="685800" y="1600200"/>
            <a:ext cx="7924800" cy="4419600"/>
          </a:xfrm>
        </p:spPr>
        <p:txBody>
          <a:bodyPr/>
          <a:lstStyle/>
          <a:p>
            <a:pPr>
              <a:buClr>
                <a:srgbClr val="CC0000"/>
              </a:buClr>
              <a:buSzTx/>
            </a:pPr>
            <a:r>
              <a:rPr lang="en-GB" sz="2400"/>
              <a:t>In addition to the already discussed benefits, multinationals also provide vacations and special leave. </a:t>
            </a:r>
          </a:p>
          <a:p>
            <a:pPr lvl="1">
              <a:buClr>
                <a:srgbClr val="008000"/>
              </a:buClr>
              <a:buSzTx/>
            </a:pPr>
            <a:r>
              <a:rPr lang="en-GB" sz="2000"/>
              <a:t>Annual home leave usually provides airfares for families to return to their home countries. </a:t>
            </a:r>
          </a:p>
          <a:p>
            <a:pPr lvl="1">
              <a:buClr>
                <a:srgbClr val="008000"/>
              </a:buClr>
              <a:buSzTx/>
            </a:pPr>
            <a:r>
              <a:rPr lang="en-GB" sz="2000"/>
              <a:t>Rest and rehabilitation leave, based on the conditions of the host country, may provide the employee’s family with airfares to a more comfortable location near the host country.</a:t>
            </a:r>
          </a:p>
          <a:p>
            <a:pPr lvl="1">
              <a:buClr>
                <a:srgbClr val="008000"/>
              </a:buClr>
              <a:buSzTx/>
            </a:pPr>
            <a:r>
              <a:rPr lang="en-GB" sz="2000"/>
              <a:t>Emergency provisions are available in case of a death or illness in the family.</a:t>
            </a:r>
          </a:p>
          <a:p>
            <a:pPr lvl="1">
              <a:buClr>
                <a:srgbClr val="008000"/>
              </a:buClr>
              <a:buSzTx/>
            </a:pPr>
            <a:r>
              <a:rPr lang="en-GB" sz="2000"/>
              <a:t>Employees in hardship locations often receive additional leave expense payments or rest and rehabilitation periods.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D7617115-3EF4-4421-8260-06E70B9B4204}" type="slidenum">
              <a:rPr lang="en-US"/>
              <a:pPr/>
              <a:t>18</a:t>
            </a:fld>
            <a:endParaRPr lang="en-US"/>
          </a:p>
        </p:txBody>
      </p:sp>
      <p:sp>
        <p:nvSpPr>
          <p:cNvPr id="25602" name="Rectangle 2"/>
          <p:cNvSpPr>
            <a:spLocks noGrp="1" noChangeArrowheads="1"/>
          </p:cNvSpPr>
          <p:nvPr>
            <p:ph type="title"/>
          </p:nvPr>
        </p:nvSpPr>
        <p:spPr>
          <a:xfrm>
            <a:off x="685800" y="609600"/>
            <a:ext cx="7696200" cy="762000"/>
          </a:xfrm>
        </p:spPr>
        <p:txBody>
          <a:bodyPr/>
          <a:lstStyle/>
          <a:p>
            <a:r>
              <a:rPr lang="en-GB">
                <a:solidFill>
                  <a:srgbClr val="CC9900"/>
                </a:solidFill>
              </a:rPr>
              <a:t>Issues Concerning Benefits</a:t>
            </a:r>
            <a:endParaRPr lang="en-GB" i="1">
              <a:solidFill>
                <a:srgbClr val="CC9900"/>
              </a:solidFill>
            </a:endParaRPr>
          </a:p>
        </p:txBody>
      </p:sp>
      <p:sp>
        <p:nvSpPr>
          <p:cNvPr id="25603" name="Rectangle 3"/>
          <p:cNvSpPr>
            <a:spLocks noGrp="1" noChangeArrowheads="1"/>
          </p:cNvSpPr>
          <p:nvPr>
            <p:ph type="body" idx="1"/>
          </p:nvPr>
        </p:nvSpPr>
        <p:spPr>
          <a:xfrm>
            <a:off x="990600" y="1676400"/>
            <a:ext cx="7010400" cy="4648200"/>
          </a:xfrm>
        </p:spPr>
        <p:txBody>
          <a:bodyPr/>
          <a:lstStyle/>
          <a:p>
            <a:pPr>
              <a:lnSpc>
                <a:spcPct val="90000"/>
              </a:lnSpc>
              <a:buClr>
                <a:srgbClr val="CC0000"/>
              </a:buClr>
            </a:pPr>
            <a:r>
              <a:rPr lang="en-GB" sz="2400"/>
              <a:t>Very difficult to deal with country-to-country, as national practices vary considerably:</a:t>
            </a:r>
          </a:p>
          <a:p>
            <a:pPr lvl="1">
              <a:lnSpc>
                <a:spcPct val="90000"/>
              </a:lnSpc>
            </a:pPr>
            <a:r>
              <a:rPr lang="en-GB" sz="1900"/>
              <a:t>Transportability of pension plans</a:t>
            </a:r>
          </a:p>
          <a:p>
            <a:pPr lvl="1">
              <a:lnSpc>
                <a:spcPct val="90000"/>
              </a:lnSpc>
            </a:pPr>
            <a:r>
              <a:rPr lang="en-GB" sz="1900"/>
              <a:t>Medical coverage</a:t>
            </a:r>
          </a:p>
          <a:p>
            <a:pPr lvl="1">
              <a:lnSpc>
                <a:spcPct val="90000"/>
              </a:lnSpc>
            </a:pPr>
            <a:r>
              <a:rPr lang="en-GB" sz="1900"/>
              <a:t>Social security benefits </a:t>
            </a:r>
          </a:p>
          <a:p>
            <a:pPr>
              <a:lnSpc>
                <a:spcPct val="90000"/>
              </a:lnSpc>
              <a:buClr>
                <a:srgbClr val="CC0000"/>
              </a:buClr>
            </a:pPr>
            <a:r>
              <a:rPr lang="en-GB" sz="2400"/>
              <a:t>Firms need to address many issues, including:</a:t>
            </a:r>
          </a:p>
          <a:p>
            <a:pPr lvl="1">
              <a:lnSpc>
                <a:spcPct val="90000"/>
              </a:lnSpc>
            </a:pPr>
            <a:r>
              <a:rPr lang="en-GB" sz="1900"/>
              <a:t>Whether or not to maintain expatriates in </a:t>
            </a:r>
            <a:r>
              <a:rPr lang="en-GB" sz="1900" b="1"/>
              <a:t>home-country benefit programs</a:t>
            </a:r>
            <a:r>
              <a:rPr lang="en-GB" sz="1900"/>
              <a:t>, particularly if the firm does not receive a tax deduction for it.</a:t>
            </a:r>
          </a:p>
          <a:p>
            <a:pPr lvl="1">
              <a:lnSpc>
                <a:spcPct val="90000"/>
              </a:lnSpc>
            </a:pPr>
            <a:r>
              <a:rPr lang="en-GB" sz="1900"/>
              <a:t>Whether firms have the option of enrolling expatriates in </a:t>
            </a:r>
            <a:r>
              <a:rPr lang="en-GB" sz="1900" b="1"/>
              <a:t>host-country benefit programs</a:t>
            </a:r>
            <a:r>
              <a:rPr lang="en-GB" sz="1900"/>
              <a:t> and/or making up any difference in coverage.</a:t>
            </a:r>
          </a:p>
          <a:p>
            <a:pPr lvl="1">
              <a:lnSpc>
                <a:spcPct val="90000"/>
              </a:lnSpc>
            </a:pPr>
            <a:r>
              <a:rPr lang="en-GB" sz="1900"/>
              <a:t>Whether expatriates should receive home-country or host-country social security benefits.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1A779148-8F88-4E50-AC29-E105CEB785C5}" type="slidenum">
              <a:rPr lang="en-US"/>
              <a:pPr/>
              <a:t>19</a:t>
            </a:fld>
            <a:endParaRPr lang="en-US"/>
          </a:p>
        </p:txBody>
      </p:sp>
      <p:sp>
        <p:nvSpPr>
          <p:cNvPr id="26626" name="Rectangle 2"/>
          <p:cNvSpPr>
            <a:spLocks noGrp="1" noChangeArrowheads="1"/>
          </p:cNvSpPr>
          <p:nvPr>
            <p:ph type="title"/>
          </p:nvPr>
        </p:nvSpPr>
        <p:spPr>
          <a:xfrm>
            <a:off x="685800" y="609600"/>
            <a:ext cx="7772400" cy="866775"/>
          </a:xfrm>
        </p:spPr>
        <p:txBody>
          <a:bodyPr/>
          <a:lstStyle/>
          <a:p>
            <a:r>
              <a:rPr lang="en-GB">
                <a:solidFill>
                  <a:srgbClr val="CC9900"/>
                </a:solidFill>
              </a:rPr>
              <a:t>Issues Concerning Benefits</a:t>
            </a:r>
            <a:r>
              <a:rPr lang="en-GB" sz="4600">
                <a:solidFill>
                  <a:srgbClr val="CC9900"/>
                </a:solidFill>
              </a:rPr>
              <a:t> </a:t>
            </a:r>
            <a:r>
              <a:rPr lang="en-GB" sz="2600" i="1">
                <a:solidFill>
                  <a:srgbClr val="CC9900"/>
                </a:solidFill>
              </a:rPr>
              <a:t>(cont.)</a:t>
            </a:r>
          </a:p>
        </p:txBody>
      </p:sp>
      <p:sp>
        <p:nvSpPr>
          <p:cNvPr id="26627" name="Rectangle 3"/>
          <p:cNvSpPr>
            <a:spLocks noGrp="1" noChangeArrowheads="1"/>
          </p:cNvSpPr>
          <p:nvPr>
            <p:ph type="body" idx="1"/>
          </p:nvPr>
        </p:nvSpPr>
        <p:spPr>
          <a:xfrm>
            <a:off x="838200" y="1676400"/>
            <a:ext cx="7620000" cy="4495800"/>
          </a:xfrm>
        </p:spPr>
        <p:txBody>
          <a:bodyPr/>
          <a:lstStyle/>
          <a:p>
            <a:pPr>
              <a:buClr>
                <a:srgbClr val="CC0000"/>
              </a:buClr>
            </a:pPr>
            <a:r>
              <a:rPr lang="en-GB" sz="2400"/>
              <a:t>Laws governing private benefit practices differ from country to country, and firm practices also vary.</a:t>
            </a:r>
          </a:p>
          <a:p>
            <a:pPr>
              <a:buClr>
                <a:srgbClr val="CC0000"/>
              </a:buClr>
            </a:pPr>
            <a:r>
              <a:rPr lang="en-GB" sz="2400"/>
              <a:t>In some countries, expatriates cannot opt out of local social security programs. In such circumstances, the firm normally pays for these additional costs.</a:t>
            </a:r>
          </a:p>
          <a:p>
            <a:pPr lvl="1"/>
            <a:r>
              <a:rPr lang="en-GB" sz="2000"/>
              <a:t>European PCNs and TCNs enjoy portable social security benefits within the European Union.</a:t>
            </a:r>
          </a:p>
          <a:p>
            <a:pPr>
              <a:buClr>
                <a:srgbClr val="CC0000"/>
              </a:buClr>
            </a:pPr>
            <a:r>
              <a:rPr lang="en-GB" sz="2400"/>
              <a:t>Multinationals have generally done a good job of planning for the retirement needs of their PCNs, but this is generally less the case for TCNs.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1CDD694F-E007-4A56-AAF5-799CDF778F1B}" type="slidenum">
              <a:rPr lang="en-US"/>
              <a:pPr/>
              <a:t>2</a:t>
            </a:fld>
            <a:endParaRPr lang="en-US"/>
          </a:p>
        </p:txBody>
      </p:sp>
      <p:sp>
        <p:nvSpPr>
          <p:cNvPr id="10242" name="Rectangle 2"/>
          <p:cNvSpPr>
            <a:spLocks noGrp="1" noChangeArrowheads="1"/>
          </p:cNvSpPr>
          <p:nvPr>
            <p:ph type="title"/>
          </p:nvPr>
        </p:nvSpPr>
        <p:spPr>
          <a:xfrm>
            <a:off x="685800" y="457200"/>
            <a:ext cx="7772400" cy="990600"/>
          </a:xfrm>
        </p:spPr>
        <p:txBody>
          <a:bodyPr/>
          <a:lstStyle/>
          <a:p>
            <a:r>
              <a:rPr lang="en-US" sz="4600">
                <a:solidFill>
                  <a:srgbClr val="CC9900"/>
                </a:solidFill>
              </a:rPr>
              <a:t>Chapter Objectives</a:t>
            </a:r>
            <a:endParaRPr lang="en-AU" sz="4600">
              <a:solidFill>
                <a:srgbClr val="CC9900"/>
              </a:solidFill>
            </a:endParaRPr>
          </a:p>
        </p:txBody>
      </p:sp>
      <p:sp>
        <p:nvSpPr>
          <p:cNvPr id="10243" name="Text Box 3"/>
          <p:cNvSpPr txBox="1">
            <a:spLocks noChangeArrowheads="1"/>
          </p:cNvSpPr>
          <p:nvPr/>
        </p:nvSpPr>
        <p:spPr bwMode="auto">
          <a:xfrm>
            <a:off x="762000" y="1600200"/>
            <a:ext cx="7620000" cy="4556125"/>
          </a:xfrm>
          <a:prstGeom prst="rect">
            <a:avLst/>
          </a:prstGeom>
          <a:solidFill>
            <a:srgbClr val="FFFBEF"/>
          </a:solidFill>
          <a:ln w="9525">
            <a:solidFill>
              <a:srgbClr val="996633"/>
            </a:solidFill>
            <a:miter lim="800000"/>
            <a:headEnd/>
            <a:tailEnd/>
          </a:ln>
          <a:effectLst>
            <a:outerShdw dist="35921" dir="2700000" algn="ctr" rotWithShape="0">
              <a:schemeClr val="bg2">
                <a:alpha val="50000"/>
              </a:schemeClr>
            </a:outerShdw>
          </a:effectLst>
        </p:spPr>
        <p:txBody>
          <a:bodyPr>
            <a:spAutoFit/>
          </a:bodyPr>
          <a:lstStyle/>
          <a:p>
            <a:pPr marL="371475" indent="-371475">
              <a:spcBef>
                <a:spcPct val="20000"/>
              </a:spcBef>
            </a:pPr>
            <a:r>
              <a:rPr lang="en-GB" sz="2400">
                <a:latin typeface="Times New Roman" pitchFamily="18" charset="0"/>
              </a:rPr>
              <a:t>In the introductory chapter we described IHR managers as grappling with complex issues:</a:t>
            </a:r>
          </a:p>
          <a:p>
            <a:pPr marL="828675" lvl="1" indent="-371475">
              <a:spcBef>
                <a:spcPct val="20000"/>
              </a:spcBef>
              <a:buClr>
                <a:srgbClr val="008000"/>
              </a:buClr>
              <a:buFont typeface="Wingdings" pitchFamily="2" charset="2"/>
              <a:buChar char="v"/>
            </a:pPr>
            <a:r>
              <a:rPr lang="en-GB" sz="2400">
                <a:solidFill>
                  <a:srgbClr val="333399"/>
                </a:solidFill>
                <a:latin typeface="Times New Roman" pitchFamily="18" charset="0"/>
              </a:rPr>
              <a:t>Manage more activities from a broader perspective, </a:t>
            </a:r>
          </a:p>
          <a:p>
            <a:pPr marL="828675" lvl="1" indent="-371475">
              <a:spcBef>
                <a:spcPct val="20000"/>
              </a:spcBef>
              <a:buClr>
                <a:srgbClr val="008000"/>
              </a:buClr>
              <a:buFont typeface="Wingdings" pitchFamily="2" charset="2"/>
              <a:buChar char="v"/>
            </a:pPr>
            <a:r>
              <a:rPr lang="en-GB" sz="2400">
                <a:solidFill>
                  <a:srgbClr val="333399"/>
                </a:solidFill>
                <a:latin typeface="Times New Roman" pitchFamily="18" charset="0"/>
              </a:rPr>
              <a:t>Be more involved in the lives of their far-flung employees</a:t>
            </a:r>
          </a:p>
          <a:p>
            <a:pPr marL="828675" lvl="1" indent="-371475">
              <a:spcBef>
                <a:spcPct val="20000"/>
              </a:spcBef>
              <a:buClr>
                <a:srgbClr val="008000"/>
              </a:buClr>
              <a:buFont typeface="Wingdings" pitchFamily="2" charset="2"/>
              <a:buChar char="v"/>
            </a:pPr>
            <a:r>
              <a:rPr lang="en-GB" sz="2400">
                <a:solidFill>
                  <a:srgbClr val="333399"/>
                </a:solidFill>
                <a:latin typeface="Times New Roman" pitchFamily="18" charset="0"/>
              </a:rPr>
              <a:t>Balance the needs of PCNs, HCNs and TCNs</a:t>
            </a:r>
          </a:p>
          <a:p>
            <a:pPr marL="828675" lvl="1" indent="-371475">
              <a:spcBef>
                <a:spcPct val="20000"/>
              </a:spcBef>
              <a:buClr>
                <a:srgbClr val="008000"/>
              </a:buClr>
              <a:buFont typeface="Wingdings" pitchFamily="2" charset="2"/>
              <a:buChar char="v"/>
            </a:pPr>
            <a:r>
              <a:rPr lang="en-GB" sz="2400">
                <a:solidFill>
                  <a:srgbClr val="333399"/>
                </a:solidFill>
                <a:latin typeface="Times New Roman" pitchFamily="18" charset="0"/>
              </a:rPr>
              <a:t>Control exposure to financial and political risks and</a:t>
            </a:r>
          </a:p>
          <a:p>
            <a:pPr marL="828675" lvl="1" indent="-371475">
              <a:spcBef>
                <a:spcPct val="20000"/>
              </a:spcBef>
              <a:buClr>
                <a:srgbClr val="008000"/>
              </a:buClr>
              <a:buFont typeface="Wingdings" pitchFamily="2" charset="2"/>
              <a:buChar char="v"/>
            </a:pPr>
            <a:r>
              <a:rPr lang="en-GB" sz="2400">
                <a:solidFill>
                  <a:srgbClr val="333399"/>
                </a:solidFill>
                <a:latin typeface="Times New Roman" pitchFamily="18" charset="0"/>
              </a:rPr>
              <a:t>Be increasingly aware of and responsive to host-country and regional influences. </a:t>
            </a:r>
          </a:p>
          <a:p>
            <a:pPr marL="371475" indent="-371475">
              <a:spcBef>
                <a:spcPct val="20000"/>
              </a:spcBef>
            </a:pPr>
            <a:r>
              <a:rPr lang="en-GB" sz="2400">
                <a:latin typeface="Times New Roman" pitchFamily="18" charset="0"/>
              </a:rPr>
              <a:t>In this chapter, all of these issues and concerns are brought out in a discussion of compensation issues. </a:t>
            </a:r>
            <a:r>
              <a:rPr lang="en-GB" sz="2400" i="1">
                <a:latin typeface="Times New Roman" pitchFamily="18" charset="0"/>
              </a:rPr>
              <a:t>(cont.)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4"/>
          <p:cNvSpPr>
            <a:spLocks noGrp="1"/>
          </p:cNvSpPr>
          <p:nvPr>
            <p:ph type="ftr" sz="quarter" idx="11"/>
          </p:nvPr>
        </p:nvSpPr>
        <p:spPr/>
        <p:txBody>
          <a:bodyPr/>
          <a:lstStyle/>
          <a:p>
            <a:r>
              <a:rPr lang="en-US"/>
              <a:t>IBUS 618 Dr. Yang</a:t>
            </a:r>
          </a:p>
        </p:txBody>
      </p:sp>
      <p:sp>
        <p:nvSpPr>
          <p:cNvPr id="7" name="Espace réservé du numéro de diapositive 5"/>
          <p:cNvSpPr>
            <a:spLocks noGrp="1"/>
          </p:cNvSpPr>
          <p:nvPr>
            <p:ph type="sldNum" sz="quarter" idx="12"/>
          </p:nvPr>
        </p:nvSpPr>
        <p:spPr/>
        <p:txBody>
          <a:bodyPr/>
          <a:lstStyle/>
          <a:p>
            <a:fld id="{3A1B254D-0B12-4FB4-823D-CEE6F29A47B6}" type="slidenum">
              <a:rPr lang="en-US"/>
              <a:pPr/>
              <a:t>20</a:t>
            </a:fld>
            <a:endParaRPr lang="en-US"/>
          </a:p>
        </p:txBody>
      </p:sp>
      <p:sp>
        <p:nvSpPr>
          <p:cNvPr id="68611" name="Rectangle 3"/>
          <p:cNvSpPr>
            <a:spLocks noGrp="1" noChangeArrowheads="1"/>
          </p:cNvSpPr>
          <p:nvPr>
            <p:ph type="body" idx="1"/>
          </p:nvPr>
        </p:nvSpPr>
        <p:spPr>
          <a:xfrm>
            <a:off x="838200" y="1828800"/>
            <a:ext cx="7848600" cy="4191000"/>
          </a:xfrm>
          <a:solidFill>
            <a:srgbClr val="FFFFE7"/>
          </a:solidFill>
          <a:ln>
            <a:solidFill>
              <a:schemeClr val="tx2"/>
            </a:solidFill>
          </a:ln>
          <a:effectLst>
            <a:outerShdw dist="107763" dir="2700000" algn="ctr" rotWithShape="0">
              <a:schemeClr val="bg2">
                <a:alpha val="50000"/>
              </a:schemeClr>
            </a:outerShdw>
          </a:effectLst>
        </p:spPr>
        <p:txBody>
          <a:bodyPr/>
          <a:lstStyle/>
          <a:p>
            <a:pPr>
              <a:buClr>
                <a:srgbClr val="CC0000"/>
              </a:buClr>
              <a:buFont typeface="Wingdings" pitchFamily="2" charset="2"/>
              <a:buNone/>
            </a:pPr>
            <a:endParaRPr lang="en-GB" sz="3200"/>
          </a:p>
          <a:p>
            <a:pPr>
              <a:buClr>
                <a:srgbClr val="008000"/>
              </a:buClr>
            </a:pPr>
            <a:endParaRPr lang="en-GB" sz="3000" b="1" i="1"/>
          </a:p>
          <a:p>
            <a:pPr lvl="1">
              <a:buClr>
                <a:srgbClr val="008000"/>
              </a:buClr>
            </a:pPr>
            <a:r>
              <a:rPr lang="en-GB" sz="2800" b="1" i="1"/>
              <a:t>Going Rate Approach</a:t>
            </a:r>
            <a:r>
              <a:rPr lang="en-GB" sz="2800" i="1"/>
              <a:t> </a:t>
            </a:r>
            <a:r>
              <a:rPr lang="en-GB" sz="2800"/>
              <a:t>(also referred to as the Market Rate Approach)</a:t>
            </a:r>
          </a:p>
          <a:p>
            <a:pPr lvl="1">
              <a:buClr>
                <a:srgbClr val="008000"/>
              </a:buClr>
            </a:pPr>
            <a:r>
              <a:rPr lang="en-GB" sz="2800" b="1" i="1"/>
              <a:t>Balance Sheet Approach</a:t>
            </a:r>
            <a:r>
              <a:rPr lang="en-GB" sz="2800" i="1"/>
              <a:t> </a:t>
            </a:r>
            <a:r>
              <a:rPr lang="en-GB" sz="2800"/>
              <a:t>(also known as the Build-up Approach).</a:t>
            </a:r>
            <a:endParaRPr lang="en-US" sz="2800"/>
          </a:p>
        </p:txBody>
      </p:sp>
      <p:sp>
        <p:nvSpPr>
          <p:cNvPr id="68612" name="Rectangle 4"/>
          <p:cNvSpPr>
            <a:spLocks noGrp="1" noChangeArrowheads="1"/>
          </p:cNvSpPr>
          <p:nvPr>
            <p:ph type="title"/>
          </p:nvPr>
        </p:nvSpPr>
        <p:spPr>
          <a:xfrm>
            <a:off x="685800" y="304800"/>
            <a:ext cx="7772400" cy="1143000"/>
          </a:xfrm>
          <a:noFill/>
          <a:ln/>
        </p:spPr>
        <p:txBody>
          <a:bodyPr/>
          <a:lstStyle/>
          <a:p>
            <a:r>
              <a:rPr lang="en-GB" sz="3800">
                <a:solidFill>
                  <a:srgbClr val="CC9900"/>
                </a:solidFill>
              </a:rPr>
              <a:t>Approaches to International Compensation</a:t>
            </a:r>
          </a:p>
        </p:txBody>
      </p:sp>
      <p:sp>
        <p:nvSpPr>
          <p:cNvPr id="68613" name="Rectangle 5"/>
          <p:cNvSpPr>
            <a:spLocks noChangeArrowheads="1"/>
          </p:cNvSpPr>
          <p:nvPr/>
        </p:nvSpPr>
        <p:spPr bwMode="auto">
          <a:xfrm>
            <a:off x="838200" y="1828800"/>
            <a:ext cx="7848600" cy="955675"/>
          </a:xfrm>
          <a:prstGeom prst="rect">
            <a:avLst/>
          </a:prstGeom>
          <a:solidFill>
            <a:srgbClr val="FFFBEF"/>
          </a:solidFill>
          <a:ln w="9525">
            <a:solidFill>
              <a:srgbClr val="996633"/>
            </a:solidFill>
            <a:miter lim="800000"/>
            <a:headEnd/>
            <a:tailEnd/>
          </a:ln>
          <a:effectLst>
            <a:outerShdw dist="35921" dir="2700000" algn="ctr" rotWithShape="0">
              <a:schemeClr val="bg2">
                <a:alpha val="50000"/>
              </a:schemeClr>
            </a:outerShdw>
          </a:effectLst>
        </p:spPr>
        <p:txBody>
          <a:bodyPr>
            <a:spAutoFit/>
          </a:bodyPr>
          <a:lstStyle/>
          <a:p>
            <a:r>
              <a:rPr lang="en-GB" sz="2800"/>
              <a:t>There are two main options in the area of international compensation</a:t>
            </a:r>
            <a:endParaRPr lang="en-US" sz="28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43B06869-56E9-4067-86D1-C25854811453}" type="slidenum">
              <a:rPr lang="en-US"/>
              <a:pPr/>
              <a:t>21</a:t>
            </a:fld>
            <a:endParaRPr lang="en-US"/>
          </a:p>
        </p:txBody>
      </p:sp>
      <p:sp>
        <p:nvSpPr>
          <p:cNvPr id="28679" name="Rectangle 7"/>
          <p:cNvSpPr>
            <a:spLocks noGrp="1" noChangeArrowheads="1"/>
          </p:cNvSpPr>
          <p:nvPr>
            <p:ph type="title"/>
          </p:nvPr>
        </p:nvSpPr>
        <p:spPr/>
        <p:txBody>
          <a:bodyPr/>
          <a:lstStyle/>
          <a:p>
            <a:r>
              <a:rPr lang="en-GB" sz="4600">
                <a:solidFill>
                  <a:srgbClr val="CC9900"/>
                </a:solidFill>
              </a:rPr>
              <a:t>Going Rate Approach</a:t>
            </a:r>
            <a:endParaRPr lang="en-US" sz="4600">
              <a:solidFill>
                <a:srgbClr val="CC9900"/>
              </a:solidFill>
            </a:endParaRPr>
          </a:p>
        </p:txBody>
      </p:sp>
      <p:sp>
        <p:nvSpPr>
          <p:cNvPr id="28681" name="Rectangle 9"/>
          <p:cNvSpPr>
            <a:spLocks noGrp="1" noChangeArrowheads="1"/>
          </p:cNvSpPr>
          <p:nvPr>
            <p:ph type="body" idx="1"/>
          </p:nvPr>
        </p:nvSpPr>
        <p:spPr>
          <a:xfrm>
            <a:off x="762000" y="1752600"/>
            <a:ext cx="7848600" cy="4343400"/>
          </a:xfrm>
          <a:solidFill>
            <a:srgbClr val="FFFBEF"/>
          </a:solidFill>
          <a:ln>
            <a:solidFill>
              <a:schemeClr val="tx2"/>
            </a:solidFill>
          </a:ln>
          <a:effectLst>
            <a:outerShdw dist="107763" dir="2700000" algn="ctr" rotWithShape="0">
              <a:schemeClr val="bg2">
                <a:alpha val="50000"/>
              </a:schemeClr>
            </a:outerShdw>
          </a:effectLst>
        </p:spPr>
        <p:txBody>
          <a:bodyPr/>
          <a:lstStyle/>
          <a:p>
            <a:pPr>
              <a:lnSpc>
                <a:spcPct val="90000"/>
              </a:lnSpc>
              <a:buClr>
                <a:srgbClr val="CC0000"/>
              </a:buClr>
            </a:pPr>
            <a:r>
              <a:rPr lang="en-US"/>
              <a:t>Based on local market rates</a:t>
            </a:r>
          </a:p>
          <a:p>
            <a:pPr>
              <a:lnSpc>
                <a:spcPct val="90000"/>
              </a:lnSpc>
              <a:buClr>
                <a:srgbClr val="CC0000"/>
              </a:buClr>
            </a:pPr>
            <a:r>
              <a:rPr lang="en-US"/>
              <a:t>Relies on survey comparisons among</a:t>
            </a:r>
          </a:p>
          <a:p>
            <a:pPr lvl="1">
              <a:lnSpc>
                <a:spcPct val="90000"/>
              </a:lnSpc>
            </a:pPr>
            <a:r>
              <a:rPr lang="en-US"/>
              <a:t>Local nationals (HCNs)</a:t>
            </a:r>
          </a:p>
          <a:p>
            <a:pPr lvl="1">
              <a:lnSpc>
                <a:spcPct val="90000"/>
              </a:lnSpc>
            </a:pPr>
            <a:r>
              <a:rPr lang="en-US"/>
              <a:t>Expatriates of same nationality</a:t>
            </a:r>
          </a:p>
          <a:p>
            <a:pPr lvl="1">
              <a:lnSpc>
                <a:spcPct val="90000"/>
              </a:lnSpc>
            </a:pPr>
            <a:r>
              <a:rPr lang="en-US"/>
              <a:t>Expatriates of all nationalities</a:t>
            </a:r>
          </a:p>
          <a:p>
            <a:pPr>
              <a:lnSpc>
                <a:spcPct val="90000"/>
              </a:lnSpc>
              <a:buClr>
                <a:srgbClr val="CC0000"/>
              </a:buClr>
            </a:pPr>
            <a:r>
              <a:rPr lang="en-US"/>
              <a:t>Compensation based on the selected survey comparison</a:t>
            </a:r>
          </a:p>
          <a:p>
            <a:pPr>
              <a:lnSpc>
                <a:spcPct val="90000"/>
              </a:lnSpc>
              <a:buClr>
                <a:srgbClr val="CC0000"/>
              </a:buClr>
            </a:pPr>
            <a:r>
              <a:rPr lang="en-US"/>
              <a:t>Base pay and benefits may be supplemented by additional payments for low-pay countries.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en-US"/>
              <a:t>IBUS 618 Dr. Yang</a:t>
            </a:r>
          </a:p>
        </p:txBody>
      </p:sp>
      <p:sp>
        <p:nvSpPr>
          <p:cNvPr id="7" name="Espace réservé du numéro de diapositive 6"/>
          <p:cNvSpPr>
            <a:spLocks noGrp="1"/>
          </p:cNvSpPr>
          <p:nvPr>
            <p:ph type="sldNum" sz="quarter" idx="12"/>
          </p:nvPr>
        </p:nvSpPr>
        <p:spPr/>
        <p:txBody>
          <a:bodyPr/>
          <a:lstStyle/>
          <a:p>
            <a:fld id="{9708EFA1-C11A-43F7-93B8-7954FD85DDBD}" type="slidenum">
              <a:rPr lang="en-US"/>
              <a:pPr/>
              <a:t>22</a:t>
            </a:fld>
            <a:endParaRPr lang="en-US"/>
          </a:p>
        </p:txBody>
      </p:sp>
      <p:sp>
        <p:nvSpPr>
          <p:cNvPr id="30722" name="Rectangle 2"/>
          <p:cNvSpPr>
            <a:spLocks noGrp="1" noChangeArrowheads="1"/>
          </p:cNvSpPr>
          <p:nvPr>
            <p:ph type="title"/>
          </p:nvPr>
        </p:nvSpPr>
        <p:spPr>
          <a:xfrm>
            <a:off x="762000" y="277813"/>
            <a:ext cx="7239000" cy="1143000"/>
          </a:xfrm>
        </p:spPr>
        <p:txBody>
          <a:bodyPr/>
          <a:lstStyle/>
          <a:p>
            <a:r>
              <a:rPr lang="en-GB" sz="3800">
                <a:solidFill>
                  <a:srgbClr val="CC9900"/>
                </a:solidFill>
              </a:rPr>
              <a:t>Advantages and Disadvantages of the </a:t>
            </a:r>
            <a:r>
              <a:rPr lang="en-GB" sz="3800" b="1">
                <a:solidFill>
                  <a:srgbClr val="CC9900"/>
                </a:solidFill>
              </a:rPr>
              <a:t>Going Rate Approach</a:t>
            </a:r>
          </a:p>
        </p:txBody>
      </p:sp>
      <p:sp>
        <p:nvSpPr>
          <p:cNvPr id="30726" name="Rectangle 6"/>
          <p:cNvSpPr>
            <a:spLocks noGrp="1" noChangeArrowheads="1"/>
          </p:cNvSpPr>
          <p:nvPr>
            <p:ph type="body" sz="half" idx="1"/>
          </p:nvPr>
        </p:nvSpPr>
        <p:spPr>
          <a:xfrm>
            <a:off x="914400" y="1752600"/>
            <a:ext cx="3581400" cy="4038600"/>
          </a:xfrm>
          <a:solidFill>
            <a:srgbClr val="FFFFE7"/>
          </a:solidFill>
          <a:ln>
            <a:solidFill>
              <a:srgbClr val="CC9900"/>
            </a:solidFill>
          </a:ln>
          <a:effectLst>
            <a:outerShdw dist="107763" dir="2700000" algn="ctr" rotWithShape="0">
              <a:schemeClr val="bg2">
                <a:alpha val="50000"/>
              </a:schemeClr>
            </a:outerShdw>
          </a:effectLst>
        </p:spPr>
        <p:txBody>
          <a:bodyPr/>
          <a:lstStyle/>
          <a:p>
            <a:pPr>
              <a:buClr>
                <a:srgbClr val="0033CC"/>
              </a:buClr>
            </a:pPr>
            <a:r>
              <a:rPr lang="en-US" u="sng">
                <a:solidFill>
                  <a:srgbClr val="0033CC"/>
                </a:solidFill>
              </a:rPr>
              <a:t>Advantages</a:t>
            </a:r>
          </a:p>
          <a:p>
            <a:pPr lvl="1">
              <a:buClr>
                <a:srgbClr val="008000"/>
              </a:buClr>
            </a:pPr>
            <a:r>
              <a:rPr lang="en-US"/>
              <a:t>Equity withy local nationals</a:t>
            </a:r>
          </a:p>
          <a:p>
            <a:pPr lvl="1">
              <a:buClr>
                <a:srgbClr val="008000"/>
              </a:buClr>
            </a:pPr>
            <a:r>
              <a:rPr lang="en-US"/>
              <a:t>Simplicity</a:t>
            </a:r>
          </a:p>
          <a:p>
            <a:pPr lvl="1">
              <a:buClr>
                <a:srgbClr val="008000"/>
              </a:buClr>
            </a:pPr>
            <a:r>
              <a:rPr lang="en-US"/>
              <a:t>Identification with host country</a:t>
            </a:r>
          </a:p>
          <a:p>
            <a:pPr lvl="1">
              <a:buClr>
                <a:srgbClr val="008000"/>
              </a:buClr>
            </a:pPr>
            <a:r>
              <a:rPr lang="en-US"/>
              <a:t>Equity among different nationalities</a:t>
            </a:r>
          </a:p>
        </p:txBody>
      </p:sp>
      <p:sp>
        <p:nvSpPr>
          <p:cNvPr id="30727" name="Rectangle 7"/>
          <p:cNvSpPr>
            <a:spLocks noGrp="1" noChangeArrowheads="1"/>
          </p:cNvSpPr>
          <p:nvPr>
            <p:ph type="body" sz="half" idx="2"/>
          </p:nvPr>
        </p:nvSpPr>
        <p:spPr>
          <a:xfrm>
            <a:off x="4724400" y="1752600"/>
            <a:ext cx="3581400" cy="4038600"/>
          </a:xfrm>
          <a:solidFill>
            <a:srgbClr val="FFFBEF"/>
          </a:solidFill>
          <a:ln>
            <a:solidFill>
              <a:schemeClr val="tx2"/>
            </a:solidFill>
          </a:ln>
          <a:effectLst>
            <a:outerShdw dist="107763" dir="2700000" algn="ctr" rotWithShape="0">
              <a:schemeClr val="bg2">
                <a:alpha val="50000"/>
              </a:schemeClr>
            </a:outerShdw>
          </a:effectLst>
        </p:spPr>
        <p:txBody>
          <a:bodyPr/>
          <a:lstStyle/>
          <a:p>
            <a:pPr>
              <a:buClr>
                <a:srgbClr val="996633"/>
              </a:buClr>
            </a:pPr>
            <a:r>
              <a:rPr lang="en-US" u="sng">
                <a:solidFill>
                  <a:srgbClr val="996633"/>
                </a:solidFill>
              </a:rPr>
              <a:t>Disadvantages</a:t>
            </a:r>
          </a:p>
          <a:p>
            <a:pPr lvl="1">
              <a:buClr>
                <a:srgbClr val="CC0000"/>
              </a:buClr>
            </a:pPr>
            <a:r>
              <a:rPr lang="en-US"/>
              <a:t>Variation between assignments for same employee</a:t>
            </a:r>
          </a:p>
          <a:p>
            <a:pPr lvl="1">
              <a:buClr>
                <a:srgbClr val="CC0000"/>
              </a:buClr>
            </a:pPr>
            <a:r>
              <a:rPr lang="en-US"/>
              <a:t>Variation between expatriates of same nationality in different countries</a:t>
            </a:r>
          </a:p>
          <a:p>
            <a:pPr lvl="1">
              <a:buClr>
                <a:srgbClr val="CC0000"/>
              </a:buClr>
            </a:pPr>
            <a:r>
              <a:rPr lang="en-US"/>
              <a:t>Potential re-entry problems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B2CA973A-439A-40F7-98E3-756296073E81}" type="slidenum">
              <a:rPr lang="en-US"/>
              <a:pPr/>
              <a:t>23</a:t>
            </a:fld>
            <a:endParaRPr lang="en-US"/>
          </a:p>
        </p:txBody>
      </p:sp>
      <p:sp>
        <p:nvSpPr>
          <p:cNvPr id="31746" name="Rectangle 2"/>
          <p:cNvSpPr>
            <a:spLocks noGrp="1" noChangeArrowheads="1"/>
          </p:cNvSpPr>
          <p:nvPr>
            <p:ph type="title"/>
          </p:nvPr>
        </p:nvSpPr>
        <p:spPr>
          <a:xfrm>
            <a:off x="685800" y="457200"/>
            <a:ext cx="7772400" cy="990600"/>
          </a:xfrm>
        </p:spPr>
        <p:txBody>
          <a:bodyPr/>
          <a:lstStyle/>
          <a:p>
            <a:r>
              <a:rPr lang="en-GB" sz="4600">
                <a:solidFill>
                  <a:srgbClr val="CC9900"/>
                </a:solidFill>
              </a:rPr>
              <a:t>The Balance Sheet Approach</a:t>
            </a:r>
          </a:p>
        </p:txBody>
      </p:sp>
      <p:sp>
        <p:nvSpPr>
          <p:cNvPr id="31747" name="Rectangle 3"/>
          <p:cNvSpPr>
            <a:spLocks noChangeArrowheads="1"/>
          </p:cNvSpPr>
          <p:nvPr/>
        </p:nvSpPr>
        <p:spPr bwMode="auto">
          <a:xfrm>
            <a:off x="762000" y="1676400"/>
            <a:ext cx="7543800" cy="4419600"/>
          </a:xfrm>
          <a:prstGeom prst="rect">
            <a:avLst/>
          </a:prstGeom>
          <a:noFill/>
          <a:ln w="9525">
            <a:noFill/>
            <a:miter lim="800000"/>
            <a:headEnd/>
            <a:tailEnd/>
          </a:ln>
          <a:effectLst/>
        </p:spPr>
        <p:txBody>
          <a:bodyPr/>
          <a:lstStyle/>
          <a:p>
            <a:pPr marL="342900" indent="-342900">
              <a:spcBef>
                <a:spcPct val="20000"/>
              </a:spcBef>
              <a:buClr>
                <a:srgbClr val="CC0000"/>
              </a:buClr>
              <a:buSzPct val="90000"/>
              <a:buFont typeface="Wingdings" pitchFamily="2" charset="2"/>
              <a:buChar char="n"/>
            </a:pPr>
            <a:r>
              <a:rPr lang="en-GB" sz="2400"/>
              <a:t>The basic objective is to ‘keep the expatriate whole’ through maintenance of home-country living standard plus a financial inducement to make the package attractive.</a:t>
            </a:r>
          </a:p>
          <a:p>
            <a:pPr marL="742950" lvl="1" indent="-285750">
              <a:spcBef>
                <a:spcPct val="20000"/>
              </a:spcBef>
              <a:buClr>
                <a:srgbClr val="009900"/>
              </a:buClr>
              <a:buSzPct val="80000"/>
              <a:buFont typeface="Wingdings" pitchFamily="2" charset="2"/>
              <a:buChar char="n"/>
            </a:pPr>
            <a:r>
              <a:rPr lang="en-GB" sz="2200"/>
              <a:t>Home-country pay and benefits are the foundations of this approach</a:t>
            </a:r>
          </a:p>
          <a:p>
            <a:pPr marL="742950" lvl="1" indent="-285750">
              <a:spcBef>
                <a:spcPct val="20000"/>
              </a:spcBef>
              <a:buClr>
                <a:srgbClr val="009900"/>
              </a:buClr>
              <a:buSzPct val="80000"/>
              <a:buFont typeface="Wingdings" pitchFamily="2" charset="2"/>
              <a:buChar char="n"/>
            </a:pPr>
            <a:r>
              <a:rPr lang="en-GB" sz="2200"/>
              <a:t>Adjustments to home package to balance additional expenditure in host country</a:t>
            </a:r>
          </a:p>
          <a:p>
            <a:pPr marL="742950" lvl="1" indent="-285750">
              <a:spcBef>
                <a:spcPct val="20000"/>
              </a:spcBef>
              <a:buClr>
                <a:srgbClr val="009900"/>
              </a:buClr>
              <a:buSzPct val="80000"/>
              <a:buFont typeface="Wingdings" pitchFamily="2" charset="2"/>
              <a:buChar char="n"/>
            </a:pPr>
            <a:r>
              <a:rPr lang="en-GB" sz="2200"/>
              <a:t>Financial incentives (e.g., expatriate/hardship premium) added to make the package attractive</a:t>
            </a:r>
          </a:p>
          <a:p>
            <a:pPr marL="742950" lvl="1" indent="-285750">
              <a:spcBef>
                <a:spcPct val="20000"/>
              </a:spcBef>
              <a:buClr>
                <a:srgbClr val="009900"/>
              </a:buClr>
              <a:buSzPct val="80000"/>
              <a:buFont typeface="Wingdings" pitchFamily="2" charset="2"/>
              <a:buChar char="n"/>
            </a:pPr>
            <a:r>
              <a:rPr lang="en-GB" sz="2200"/>
              <a:t>Most common system in usage by multinationals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FA80F7C3-92C2-4A51-93AD-ED40E0299750}" type="slidenum">
              <a:rPr lang="en-US"/>
              <a:pPr/>
              <a:t>24</a:t>
            </a:fld>
            <a:endParaRPr lang="en-US"/>
          </a:p>
        </p:txBody>
      </p:sp>
      <p:sp>
        <p:nvSpPr>
          <p:cNvPr id="33794" name="Rectangle 2"/>
          <p:cNvSpPr>
            <a:spLocks noGrp="1" noChangeArrowheads="1"/>
          </p:cNvSpPr>
          <p:nvPr>
            <p:ph type="title"/>
          </p:nvPr>
        </p:nvSpPr>
        <p:spPr>
          <a:xfrm>
            <a:off x="685800" y="304800"/>
            <a:ext cx="7391400" cy="1143000"/>
          </a:xfrm>
        </p:spPr>
        <p:txBody>
          <a:bodyPr/>
          <a:lstStyle/>
          <a:p>
            <a:r>
              <a:rPr lang="en-GB" sz="3900">
                <a:solidFill>
                  <a:srgbClr val="CC9900"/>
                </a:solidFill>
              </a:rPr>
              <a:t>Major Categories Incorporated in the </a:t>
            </a:r>
            <a:r>
              <a:rPr lang="en-GB" sz="3900" b="1">
                <a:solidFill>
                  <a:srgbClr val="CC9900"/>
                </a:solidFill>
              </a:rPr>
              <a:t>Balance Sheet Approach</a:t>
            </a:r>
            <a:r>
              <a:rPr lang="en-GB" sz="3900">
                <a:solidFill>
                  <a:srgbClr val="CC9900"/>
                </a:solidFill>
              </a:rPr>
              <a:t> </a:t>
            </a:r>
            <a:r>
              <a:rPr lang="en-GB" sz="2600" i="1">
                <a:solidFill>
                  <a:srgbClr val="CC9900"/>
                </a:solidFill>
              </a:rPr>
              <a:t>(cont.)</a:t>
            </a:r>
          </a:p>
        </p:txBody>
      </p:sp>
      <p:sp>
        <p:nvSpPr>
          <p:cNvPr id="33795" name="Rectangle 3"/>
          <p:cNvSpPr>
            <a:spLocks noChangeArrowheads="1"/>
          </p:cNvSpPr>
          <p:nvPr/>
        </p:nvSpPr>
        <p:spPr bwMode="auto">
          <a:xfrm>
            <a:off x="838200" y="1676400"/>
            <a:ext cx="7467600" cy="4495800"/>
          </a:xfrm>
          <a:prstGeom prst="rect">
            <a:avLst/>
          </a:prstGeom>
          <a:noFill/>
          <a:ln w="9525">
            <a:noFill/>
            <a:miter lim="800000"/>
            <a:headEnd/>
            <a:tailEnd/>
          </a:ln>
          <a:effectLst/>
        </p:spPr>
        <p:txBody>
          <a:bodyPr/>
          <a:lstStyle/>
          <a:p>
            <a:pPr marL="342900" indent="-342900">
              <a:spcBef>
                <a:spcPct val="20000"/>
              </a:spcBef>
              <a:buClr>
                <a:srgbClr val="CC0000"/>
              </a:buClr>
              <a:buFont typeface="Wingdings" pitchFamily="2" charset="2"/>
              <a:buChar char="n"/>
            </a:pPr>
            <a:r>
              <a:rPr lang="en-GB" sz="2500"/>
              <a:t>Goods and services</a:t>
            </a:r>
          </a:p>
          <a:p>
            <a:pPr marL="742950" lvl="1" indent="-285750">
              <a:spcBef>
                <a:spcPct val="20000"/>
              </a:spcBef>
              <a:buClr>
                <a:schemeClr val="hlink"/>
              </a:buClr>
              <a:buFont typeface="Wingdings" pitchFamily="2" charset="2"/>
              <a:buChar char="n"/>
            </a:pPr>
            <a:r>
              <a:rPr lang="en-GB" sz="2000"/>
              <a:t>Home-country outlays for items such as food, personal care, clothing, household furnishings, recreation, transportation, and medical care.</a:t>
            </a:r>
          </a:p>
          <a:p>
            <a:pPr marL="342900" indent="-342900">
              <a:spcBef>
                <a:spcPct val="20000"/>
              </a:spcBef>
              <a:buClr>
                <a:srgbClr val="CC0000"/>
              </a:buClr>
              <a:buFont typeface="Wingdings" pitchFamily="2" charset="2"/>
              <a:buChar char="n"/>
            </a:pPr>
            <a:r>
              <a:rPr lang="en-GB" sz="2500"/>
              <a:t>Housing</a:t>
            </a:r>
          </a:p>
          <a:p>
            <a:pPr marL="742950" lvl="1" indent="-285750">
              <a:spcBef>
                <a:spcPct val="20000"/>
              </a:spcBef>
              <a:buClr>
                <a:schemeClr val="hlink"/>
              </a:buClr>
              <a:buFont typeface="Wingdings" pitchFamily="2" charset="2"/>
              <a:buChar char="n"/>
            </a:pPr>
            <a:r>
              <a:rPr lang="en-GB" sz="2000"/>
              <a:t>Major costs associated with housing in the host country.</a:t>
            </a:r>
          </a:p>
          <a:p>
            <a:pPr marL="342900" indent="-342900">
              <a:spcBef>
                <a:spcPct val="20000"/>
              </a:spcBef>
              <a:buClr>
                <a:srgbClr val="CC0000"/>
              </a:buClr>
              <a:buFont typeface="Wingdings" pitchFamily="2" charset="2"/>
              <a:buChar char="n"/>
            </a:pPr>
            <a:r>
              <a:rPr lang="en-GB" sz="2500"/>
              <a:t>Income taxes</a:t>
            </a:r>
          </a:p>
          <a:p>
            <a:pPr marL="742950" lvl="1" indent="-285750">
              <a:spcBef>
                <a:spcPct val="20000"/>
              </a:spcBef>
              <a:buClr>
                <a:schemeClr val="hlink"/>
              </a:buClr>
              <a:buFont typeface="Wingdings" pitchFamily="2" charset="2"/>
              <a:buChar char="n"/>
            </a:pPr>
            <a:r>
              <a:rPr lang="en-GB" sz="2000"/>
              <a:t>Parent-country and host-country income taxes.</a:t>
            </a:r>
          </a:p>
          <a:p>
            <a:pPr marL="342900" indent="-342900">
              <a:spcBef>
                <a:spcPct val="20000"/>
              </a:spcBef>
              <a:buClr>
                <a:srgbClr val="CC0000"/>
              </a:buClr>
              <a:buFont typeface="Wingdings" pitchFamily="2" charset="2"/>
              <a:buChar char="n"/>
            </a:pPr>
            <a:r>
              <a:rPr lang="en-GB" sz="2500"/>
              <a:t>Reserve</a:t>
            </a:r>
          </a:p>
          <a:p>
            <a:pPr marL="742950" lvl="1" indent="-285750">
              <a:spcBef>
                <a:spcPct val="20000"/>
              </a:spcBef>
              <a:buClr>
                <a:schemeClr val="hlink"/>
              </a:buClr>
              <a:buFont typeface="Wingdings" pitchFamily="2" charset="2"/>
              <a:buChar char="n"/>
            </a:pPr>
            <a:r>
              <a:rPr lang="en-GB" sz="2000"/>
              <a:t>Contributions to savings, payments for benefits, pension contributions, investments, education expenses, social security taxes, etc.</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Espace réservé du pied de page 3"/>
          <p:cNvSpPr>
            <a:spLocks noGrp="1"/>
          </p:cNvSpPr>
          <p:nvPr>
            <p:ph type="ftr" sz="quarter" idx="11"/>
          </p:nvPr>
        </p:nvSpPr>
        <p:spPr/>
        <p:txBody>
          <a:bodyPr/>
          <a:lstStyle/>
          <a:p>
            <a:r>
              <a:rPr lang="en-US"/>
              <a:t>IBUS 618 Dr. Yang</a:t>
            </a:r>
          </a:p>
        </p:txBody>
      </p:sp>
      <p:sp>
        <p:nvSpPr>
          <p:cNvPr id="45" name="Espace réservé du numéro de diapositive 4"/>
          <p:cNvSpPr>
            <a:spLocks noGrp="1"/>
          </p:cNvSpPr>
          <p:nvPr>
            <p:ph type="sldNum" sz="quarter" idx="12"/>
          </p:nvPr>
        </p:nvSpPr>
        <p:spPr/>
        <p:txBody>
          <a:bodyPr/>
          <a:lstStyle/>
          <a:p>
            <a:fld id="{8852B8F0-2877-4559-9886-D1AAA9F9AB4B}" type="slidenum">
              <a:rPr lang="en-US"/>
              <a:pPr/>
              <a:t>25</a:t>
            </a:fld>
            <a:endParaRPr lang="en-US"/>
          </a:p>
        </p:txBody>
      </p:sp>
      <p:sp>
        <p:nvSpPr>
          <p:cNvPr id="74756" name="Rectangle 4"/>
          <p:cNvSpPr>
            <a:spLocks noGrp="1" noChangeArrowheads="1"/>
          </p:cNvSpPr>
          <p:nvPr>
            <p:ph type="title"/>
          </p:nvPr>
        </p:nvSpPr>
        <p:spPr>
          <a:xfrm>
            <a:off x="609600" y="533400"/>
            <a:ext cx="5715000" cy="865188"/>
          </a:xfrm>
        </p:spPr>
        <p:txBody>
          <a:bodyPr/>
          <a:lstStyle/>
          <a:p>
            <a:r>
              <a:rPr lang="en-US">
                <a:solidFill>
                  <a:srgbClr val="CC9900"/>
                </a:solidFill>
              </a:rPr>
              <a:t>A Typical Balance Sheet</a:t>
            </a:r>
          </a:p>
        </p:txBody>
      </p:sp>
      <p:sp>
        <p:nvSpPr>
          <p:cNvPr id="74758" name="Line 6"/>
          <p:cNvSpPr>
            <a:spLocks noChangeShapeType="1"/>
          </p:cNvSpPr>
          <p:nvPr/>
        </p:nvSpPr>
        <p:spPr bwMode="auto">
          <a:xfrm>
            <a:off x="838200" y="4648200"/>
            <a:ext cx="8001000" cy="0"/>
          </a:xfrm>
          <a:prstGeom prst="line">
            <a:avLst/>
          </a:prstGeom>
          <a:noFill/>
          <a:ln w="38100">
            <a:solidFill>
              <a:srgbClr val="996633"/>
            </a:solidFill>
            <a:prstDash val="dash"/>
            <a:round/>
            <a:headEnd/>
            <a:tailEnd/>
          </a:ln>
          <a:effectLst/>
        </p:spPr>
        <p:txBody>
          <a:bodyPr wrap="none" anchor="ctr"/>
          <a:lstStyle/>
          <a:p>
            <a:endParaRPr lang="ar-DZ"/>
          </a:p>
        </p:txBody>
      </p:sp>
      <p:sp>
        <p:nvSpPr>
          <p:cNvPr id="74759" name="Line 7"/>
          <p:cNvSpPr>
            <a:spLocks noChangeShapeType="1"/>
          </p:cNvSpPr>
          <p:nvPr/>
        </p:nvSpPr>
        <p:spPr bwMode="auto">
          <a:xfrm flipV="1">
            <a:off x="2667000" y="1828800"/>
            <a:ext cx="304800" cy="1143000"/>
          </a:xfrm>
          <a:prstGeom prst="line">
            <a:avLst/>
          </a:prstGeom>
          <a:noFill/>
          <a:ln w="38100">
            <a:solidFill>
              <a:srgbClr val="996633"/>
            </a:solidFill>
            <a:prstDash val="dash"/>
            <a:round/>
            <a:headEnd/>
            <a:tailEnd/>
          </a:ln>
          <a:effectLst/>
        </p:spPr>
        <p:txBody>
          <a:bodyPr wrap="none" anchor="ctr"/>
          <a:lstStyle/>
          <a:p>
            <a:endParaRPr lang="ar-DZ"/>
          </a:p>
        </p:txBody>
      </p:sp>
      <p:sp>
        <p:nvSpPr>
          <p:cNvPr id="74760" name="Line 8"/>
          <p:cNvSpPr>
            <a:spLocks noChangeShapeType="1"/>
          </p:cNvSpPr>
          <p:nvPr/>
        </p:nvSpPr>
        <p:spPr bwMode="auto">
          <a:xfrm flipV="1">
            <a:off x="4648200" y="1676400"/>
            <a:ext cx="457200" cy="0"/>
          </a:xfrm>
          <a:prstGeom prst="line">
            <a:avLst/>
          </a:prstGeom>
          <a:noFill/>
          <a:ln w="38100">
            <a:solidFill>
              <a:srgbClr val="996633"/>
            </a:solidFill>
            <a:prstDash val="dash"/>
            <a:round/>
            <a:headEnd/>
            <a:tailEnd/>
          </a:ln>
          <a:effectLst/>
        </p:spPr>
        <p:txBody>
          <a:bodyPr wrap="none" anchor="ctr"/>
          <a:lstStyle/>
          <a:p>
            <a:endParaRPr lang="ar-DZ"/>
          </a:p>
        </p:txBody>
      </p:sp>
      <p:sp>
        <p:nvSpPr>
          <p:cNvPr id="74761" name="Line 9"/>
          <p:cNvSpPr>
            <a:spLocks noChangeShapeType="1"/>
          </p:cNvSpPr>
          <p:nvPr/>
        </p:nvSpPr>
        <p:spPr bwMode="auto">
          <a:xfrm>
            <a:off x="6629400" y="1676400"/>
            <a:ext cx="533400" cy="1676400"/>
          </a:xfrm>
          <a:prstGeom prst="line">
            <a:avLst/>
          </a:prstGeom>
          <a:noFill/>
          <a:ln w="38100">
            <a:solidFill>
              <a:srgbClr val="996633"/>
            </a:solidFill>
            <a:prstDash val="dash"/>
            <a:round/>
            <a:headEnd/>
            <a:tailEnd/>
          </a:ln>
          <a:effectLst/>
        </p:spPr>
        <p:txBody>
          <a:bodyPr wrap="none" anchor="ctr"/>
          <a:lstStyle/>
          <a:p>
            <a:endParaRPr lang="ar-DZ"/>
          </a:p>
        </p:txBody>
      </p:sp>
      <p:sp>
        <p:nvSpPr>
          <p:cNvPr id="74762" name="Line 10"/>
          <p:cNvSpPr>
            <a:spLocks noChangeShapeType="1"/>
          </p:cNvSpPr>
          <p:nvPr/>
        </p:nvSpPr>
        <p:spPr bwMode="auto">
          <a:xfrm flipV="1">
            <a:off x="2514600" y="2743200"/>
            <a:ext cx="457200" cy="1295400"/>
          </a:xfrm>
          <a:prstGeom prst="line">
            <a:avLst/>
          </a:prstGeom>
          <a:noFill/>
          <a:ln w="38100">
            <a:solidFill>
              <a:srgbClr val="996633"/>
            </a:solidFill>
            <a:prstDash val="dash"/>
            <a:round/>
            <a:headEnd/>
            <a:tailEnd/>
          </a:ln>
          <a:effectLst/>
        </p:spPr>
        <p:txBody>
          <a:bodyPr wrap="none" anchor="ctr"/>
          <a:lstStyle/>
          <a:p>
            <a:endParaRPr lang="ar-DZ"/>
          </a:p>
        </p:txBody>
      </p:sp>
      <p:sp>
        <p:nvSpPr>
          <p:cNvPr id="74763" name="Line 11"/>
          <p:cNvSpPr>
            <a:spLocks noChangeShapeType="1"/>
          </p:cNvSpPr>
          <p:nvPr/>
        </p:nvSpPr>
        <p:spPr bwMode="auto">
          <a:xfrm>
            <a:off x="4648200" y="2743200"/>
            <a:ext cx="609600" cy="0"/>
          </a:xfrm>
          <a:prstGeom prst="line">
            <a:avLst/>
          </a:prstGeom>
          <a:noFill/>
          <a:ln w="38100">
            <a:solidFill>
              <a:srgbClr val="996633"/>
            </a:solidFill>
            <a:prstDash val="dash"/>
            <a:round/>
            <a:headEnd/>
            <a:tailEnd/>
          </a:ln>
          <a:effectLst/>
        </p:spPr>
        <p:txBody>
          <a:bodyPr wrap="none" anchor="ctr"/>
          <a:lstStyle/>
          <a:p>
            <a:endParaRPr lang="ar-DZ"/>
          </a:p>
        </p:txBody>
      </p:sp>
      <p:sp>
        <p:nvSpPr>
          <p:cNvPr id="74764" name="Line 12"/>
          <p:cNvSpPr>
            <a:spLocks noChangeShapeType="1"/>
          </p:cNvSpPr>
          <p:nvPr/>
        </p:nvSpPr>
        <p:spPr bwMode="auto">
          <a:xfrm>
            <a:off x="6477000" y="2514600"/>
            <a:ext cx="457200" cy="762000"/>
          </a:xfrm>
          <a:prstGeom prst="line">
            <a:avLst/>
          </a:prstGeom>
          <a:noFill/>
          <a:ln w="38100">
            <a:solidFill>
              <a:srgbClr val="996633"/>
            </a:solidFill>
            <a:prstDash val="dash"/>
            <a:round/>
            <a:headEnd/>
            <a:tailEnd/>
          </a:ln>
          <a:effectLst/>
        </p:spPr>
        <p:txBody>
          <a:bodyPr wrap="none" anchor="ctr"/>
          <a:lstStyle/>
          <a:p>
            <a:endParaRPr lang="ar-DZ"/>
          </a:p>
        </p:txBody>
      </p:sp>
      <p:sp>
        <p:nvSpPr>
          <p:cNvPr id="74765" name="Line 13"/>
          <p:cNvSpPr>
            <a:spLocks noChangeShapeType="1"/>
          </p:cNvSpPr>
          <p:nvPr/>
        </p:nvSpPr>
        <p:spPr bwMode="auto">
          <a:xfrm>
            <a:off x="2286000" y="4619625"/>
            <a:ext cx="533400" cy="0"/>
          </a:xfrm>
          <a:prstGeom prst="line">
            <a:avLst/>
          </a:prstGeom>
          <a:noFill/>
          <a:ln w="38100">
            <a:solidFill>
              <a:srgbClr val="FFFF00"/>
            </a:solidFill>
            <a:prstDash val="dash"/>
            <a:round/>
            <a:headEnd/>
            <a:tailEnd/>
          </a:ln>
          <a:effectLst/>
        </p:spPr>
        <p:txBody>
          <a:bodyPr wrap="none" anchor="ctr"/>
          <a:lstStyle/>
          <a:p>
            <a:endParaRPr lang="ar-DZ"/>
          </a:p>
        </p:txBody>
      </p:sp>
      <p:sp>
        <p:nvSpPr>
          <p:cNvPr id="74766" name="Line 14"/>
          <p:cNvSpPr>
            <a:spLocks noChangeShapeType="1"/>
          </p:cNvSpPr>
          <p:nvPr/>
        </p:nvSpPr>
        <p:spPr bwMode="auto">
          <a:xfrm>
            <a:off x="2438400" y="5029200"/>
            <a:ext cx="4495800" cy="0"/>
          </a:xfrm>
          <a:prstGeom prst="line">
            <a:avLst/>
          </a:prstGeom>
          <a:noFill/>
          <a:ln w="38100">
            <a:solidFill>
              <a:srgbClr val="996633"/>
            </a:solidFill>
            <a:prstDash val="dash"/>
            <a:round/>
            <a:headEnd/>
            <a:tailEnd/>
          </a:ln>
          <a:effectLst/>
        </p:spPr>
        <p:txBody>
          <a:bodyPr wrap="none" anchor="ctr"/>
          <a:lstStyle/>
          <a:p>
            <a:endParaRPr lang="ar-DZ"/>
          </a:p>
        </p:txBody>
      </p:sp>
      <p:sp>
        <p:nvSpPr>
          <p:cNvPr id="74768" name="Line 16"/>
          <p:cNvSpPr>
            <a:spLocks noChangeShapeType="1"/>
          </p:cNvSpPr>
          <p:nvPr/>
        </p:nvSpPr>
        <p:spPr bwMode="auto">
          <a:xfrm rot="-1850795">
            <a:off x="4689475" y="3514725"/>
            <a:ext cx="492125" cy="295275"/>
          </a:xfrm>
          <a:prstGeom prst="line">
            <a:avLst/>
          </a:prstGeom>
          <a:noFill/>
          <a:ln w="38100">
            <a:solidFill>
              <a:srgbClr val="996633"/>
            </a:solidFill>
            <a:prstDash val="dash"/>
            <a:round/>
            <a:headEnd/>
            <a:tailEnd/>
          </a:ln>
          <a:effectLst/>
        </p:spPr>
        <p:txBody>
          <a:bodyPr wrap="none" anchor="ctr"/>
          <a:lstStyle/>
          <a:p>
            <a:endParaRPr lang="ar-DZ"/>
          </a:p>
        </p:txBody>
      </p:sp>
      <p:sp>
        <p:nvSpPr>
          <p:cNvPr id="74769" name="Line 17"/>
          <p:cNvSpPr>
            <a:spLocks noChangeShapeType="1"/>
          </p:cNvSpPr>
          <p:nvPr/>
        </p:nvSpPr>
        <p:spPr bwMode="auto">
          <a:xfrm>
            <a:off x="6553200" y="3657600"/>
            <a:ext cx="685800" cy="228600"/>
          </a:xfrm>
          <a:prstGeom prst="line">
            <a:avLst/>
          </a:prstGeom>
          <a:noFill/>
          <a:ln w="38100">
            <a:solidFill>
              <a:srgbClr val="996633"/>
            </a:solidFill>
            <a:prstDash val="dash"/>
            <a:round/>
            <a:headEnd/>
            <a:tailEnd/>
          </a:ln>
          <a:effectLst/>
        </p:spPr>
        <p:txBody>
          <a:bodyPr wrap="none" anchor="ctr"/>
          <a:lstStyle/>
          <a:p>
            <a:endParaRPr lang="ar-DZ"/>
          </a:p>
        </p:txBody>
      </p:sp>
      <p:sp>
        <p:nvSpPr>
          <p:cNvPr id="74797" name="Text Box 45"/>
          <p:cNvSpPr txBox="1">
            <a:spLocks noChangeArrowheads="1"/>
          </p:cNvSpPr>
          <p:nvPr/>
        </p:nvSpPr>
        <p:spPr bwMode="auto">
          <a:xfrm>
            <a:off x="6400800" y="654050"/>
            <a:ext cx="2209800" cy="641350"/>
          </a:xfrm>
          <a:prstGeom prst="rect">
            <a:avLst/>
          </a:prstGeom>
          <a:solidFill>
            <a:srgbClr val="990099"/>
          </a:solidFill>
          <a:ln w="9525">
            <a:noFill/>
            <a:miter lim="800000"/>
            <a:headEnd/>
            <a:tailEnd/>
          </a:ln>
          <a:effectLst/>
        </p:spPr>
        <p:txBody>
          <a:bodyPr>
            <a:spAutoFit/>
          </a:bodyPr>
          <a:lstStyle/>
          <a:p>
            <a:pPr algn="ctr" eaLnBrk="0" hangingPunct="0">
              <a:spcBef>
                <a:spcPct val="50000"/>
              </a:spcBef>
            </a:pPr>
            <a:r>
              <a:rPr lang="en-US">
                <a:solidFill>
                  <a:srgbClr val="FFFF66"/>
                </a:solidFill>
                <a:latin typeface="Comic Sans MS" pitchFamily="66" charset="0"/>
              </a:rPr>
              <a:t>Additional Costs Paid by Company</a:t>
            </a:r>
          </a:p>
        </p:txBody>
      </p:sp>
      <p:sp>
        <p:nvSpPr>
          <p:cNvPr id="74800" name="Rectangle 48"/>
          <p:cNvSpPr>
            <a:spLocks noChangeArrowheads="1"/>
          </p:cNvSpPr>
          <p:nvPr/>
        </p:nvSpPr>
        <p:spPr bwMode="auto">
          <a:xfrm>
            <a:off x="2971800" y="5029200"/>
            <a:ext cx="1752600" cy="1066800"/>
          </a:xfrm>
          <a:prstGeom prst="rect">
            <a:avLst/>
          </a:prstGeom>
          <a:solidFill>
            <a:schemeClr val="bg2"/>
          </a:solidFill>
          <a:ln w="9525">
            <a:solidFill>
              <a:schemeClr val="accent2"/>
            </a:solidFill>
            <a:miter lim="800000"/>
            <a:headEnd/>
            <a:tailEnd/>
          </a:ln>
          <a:effectLst/>
        </p:spPr>
        <p:txBody>
          <a:bodyPr wrap="none" anchor="ctr"/>
          <a:lstStyle/>
          <a:p>
            <a:endParaRPr lang="ar-DZ"/>
          </a:p>
        </p:txBody>
      </p:sp>
      <p:sp>
        <p:nvSpPr>
          <p:cNvPr id="74801" name="Rectangle 49"/>
          <p:cNvSpPr>
            <a:spLocks noChangeArrowheads="1"/>
          </p:cNvSpPr>
          <p:nvPr/>
        </p:nvSpPr>
        <p:spPr bwMode="auto">
          <a:xfrm>
            <a:off x="838200" y="5029200"/>
            <a:ext cx="1828800" cy="1066800"/>
          </a:xfrm>
          <a:prstGeom prst="rect">
            <a:avLst/>
          </a:prstGeom>
          <a:solidFill>
            <a:srgbClr val="0033CC"/>
          </a:solidFill>
          <a:ln w="9525">
            <a:solidFill>
              <a:schemeClr val="accent2"/>
            </a:solidFill>
            <a:miter lim="800000"/>
            <a:headEnd/>
            <a:tailEnd/>
          </a:ln>
          <a:effectLst/>
        </p:spPr>
        <p:txBody>
          <a:bodyPr wrap="none" anchor="ctr"/>
          <a:lstStyle/>
          <a:p>
            <a:endParaRPr lang="ar-DZ"/>
          </a:p>
        </p:txBody>
      </p:sp>
      <p:sp>
        <p:nvSpPr>
          <p:cNvPr id="74792" name="Line 40"/>
          <p:cNvSpPr>
            <a:spLocks noChangeShapeType="1"/>
          </p:cNvSpPr>
          <p:nvPr/>
        </p:nvSpPr>
        <p:spPr bwMode="auto">
          <a:xfrm flipV="1">
            <a:off x="2514600" y="3657600"/>
            <a:ext cx="457200" cy="533400"/>
          </a:xfrm>
          <a:prstGeom prst="line">
            <a:avLst/>
          </a:prstGeom>
          <a:noFill/>
          <a:ln w="38100">
            <a:solidFill>
              <a:srgbClr val="996633"/>
            </a:solidFill>
            <a:prstDash val="dash"/>
            <a:round/>
            <a:headEnd/>
            <a:tailEnd/>
          </a:ln>
          <a:effectLst/>
        </p:spPr>
        <p:txBody>
          <a:bodyPr wrap="none" anchor="ctr"/>
          <a:lstStyle/>
          <a:p>
            <a:endParaRPr lang="ar-DZ"/>
          </a:p>
        </p:txBody>
      </p:sp>
      <p:sp>
        <p:nvSpPr>
          <p:cNvPr id="74771" name="Text Box 19"/>
          <p:cNvSpPr txBox="1">
            <a:spLocks noChangeArrowheads="1"/>
          </p:cNvSpPr>
          <p:nvPr/>
        </p:nvSpPr>
        <p:spPr bwMode="auto">
          <a:xfrm>
            <a:off x="838200" y="4622800"/>
            <a:ext cx="1828800" cy="406400"/>
          </a:xfrm>
          <a:prstGeom prst="rect">
            <a:avLst/>
          </a:prstGeom>
          <a:solidFill>
            <a:srgbClr val="006666"/>
          </a:solidFill>
          <a:ln w="9525">
            <a:solidFill>
              <a:srgbClr val="FFFF00"/>
            </a:solidFill>
            <a:miter lim="800000"/>
            <a:headEnd/>
            <a:tailEnd/>
          </a:ln>
          <a:effectLst/>
        </p:spPr>
        <p:txBody>
          <a:bodyPr>
            <a:spAutoFit/>
          </a:bodyPr>
          <a:lstStyle/>
          <a:p>
            <a:pPr algn="ctr" eaLnBrk="0" hangingPunct="0">
              <a:spcBef>
                <a:spcPct val="50000"/>
              </a:spcBef>
            </a:pPr>
            <a:r>
              <a:rPr lang="en-US" sz="2000">
                <a:solidFill>
                  <a:srgbClr val="FFFF00"/>
                </a:solidFill>
                <a:latin typeface="Comic Sans MS" pitchFamily="66" charset="0"/>
              </a:rPr>
              <a:t>Reserve</a:t>
            </a:r>
          </a:p>
        </p:txBody>
      </p:sp>
      <p:sp>
        <p:nvSpPr>
          <p:cNvPr id="74772" name="Text Box 20"/>
          <p:cNvSpPr txBox="1">
            <a:spLocks noChangeArrowheads="1"/>
          </p:cNvSpPr>
          <p:nvPr/>
        </p:nvSpPr>
        <p:spPr bwMode="auto">
          <a:xfrm>
            <a:off x="2971800" y="4622800"/>
            <a:ext cx="1752600" cy="406400"/>
          </a:xfrm>
          <a:prstGeom prst="rect">
            <a:avLst/>
          </a:prstGeom>
          <a:solidFill>
            <a:srgbClr val="006666"/>
          </a:solidFill>
          <a:ln w="9525">
            <a:solidFill>
              <a:srgbClr val="FFFF00"/>
            </a:solidFill>
            <a:miter lim="800000"/>
            <a:headEnd/>
            <a:tailEnd/>
          </a:ln>
          <a:effectLst/>
        </p:spPr>
        <p:txBody>
          <a:bodyPr>
            <a:spAutoFit/>
          </a:bodyPr>
          <a:lstStyle/>
          <a:p>
            <a:pPr algn="ctr" eaLnBrk="0" hangingPunct="0">
              <a:spcBef>
                <a:spcPct val="50000"/>
              </a:spcBef>
            </a:pPr>
            <a:r>
              <a:rPr lang="en-US" sz="2000">
                <a:solidFill>
                  <a:srgbClr val="FFFF00"/>
                </a:solidFill>
                <a:latin typeface="Comic Sans MS" pitchFamily="66" charset="0"/>
              </a:rPr>
              <a:t>Reserve</a:t>
            </a:r>
          </a:p>
        </p:txBody>
      </p:sp>
      <p:sp>
        <p:nvSpPr>
          <p:cNvPr id="74773" name="Text Box 21"/>
          <p:cNvSpPr txBox="1">
            <a:spLocks noChangeArrowheads="1"/>
          </p:cNvSpPr>
          <p:nvPr/>
        </p:nvSpPr>
        <p:spPr bwMode="auto">
          <a:xfrm>
            <a:off x="5029200" y="4622800"/>
            <a:ext cx="1600200" cy="406400"/>
          </a:xfrm>
          <a:prstGeom prst="rect">
            <a:avLst/>
          </a:prstGeom>
          <a:solidFill>
            <a:srgbClr val="006666"/>
          </a:solidFill>
          <a:ln w="9525">
            <a:solidFill>
              <a:srgbClr val="FFFF00"/>
            </a:solidFill>
            <a:miter lim="800000"/>
            <a:headEnd/>
            <a:tailEnd/>
          </a:ln>
          <a:effectLst/>
        </p:spPr>
        <p:txBody>
          <a:bodyPr>
            <a:spAutoFit/>
          </a:bodyPr>
          <a:lstStyle/>
          <a:p>
            <a:pPr algn="ctr" eaLnBrk="0" hangingPunct="0">
              <a:spcBef>
                <a:spcPct val="50000"/>
              </a:spcBef>
            </a:pPr>
            <a:r>
              <a:rPr lang="en-US" sz="2000">
                <a:solidFill>
                  <a:srgbClr val="FFFF00"/>
                </a:solidFill>
                <a:latin typeface="Comic Sans MS" pitchFamily="66" charset="0"/>
              </a:rPr>
              <a:t>Reserve</a:t>
            </a:r>
          </a:p>
        </p:txBody>
      </p:sp>
      <p:sp>
        <p:nvSpPr>
          <p:cNvPr id="74774" name="Text Box 22"/>
          <p:cNvSpPr txBox="1">
            <a:spLocks noChangeArrowheads="1"/>
          </p:cNvSpPr>
          <p:nvPr/>
        </p:nvSpPr>
        <p:spPr bwMode="auto">
          <a:xfrm>
            <a:off x="6934200" y="4622800"/>
            <a:ext cx="1828800" cy="406400"/>
          </a:xfrm>
          <a:prstGeom prst="rect">
            <a:avLst/>
          </a:prstGeom>
          <a:solidFill>
            <a:srgbClr val="006666"/>
          </a:solidFill>
          <a:ln w="9525">
            <a:solidFill>
              <a:srgbClr val="FFFF00"/>
            </a:solidFill>
            <a:miter lim="800000"/>
            <a:headEnd/>
            <a:tailEnd/>
          </a:ln>
          <a:effectLst/>
        </p:spPr>
        <p:txBody>
          <a:bodyPr>
            <a:spAutoFit/>
          </a:bodyPr>
          <a:lstStyle/>
          <a:p>
            <a:pPr algn="ctr" eaLnBrk="0" hangingPunct="0">
              <a:spcBef>
                <a:spcPct val="50000"/>
              </a:spcBef>
            </a:pPr>
            <a:r>
              <a:rPr lang="en-US" sz="2000">
                <a:solidFill>
                  <a:srgbClr val="FFFF00"/>
                </a:solidFill>
                <a:latin typeface="Comic Sans MS" pitchFamily="66" charset="0"/>
              </a:rPr>
              <a:t>Reserve</a:t>
            </a:r>
          </a:p>
        </p:txBody>
      </p:sp>
      <p:sp>
        <p:nvSpPr>
          <p:cNvPr id="74775" name="Text Box 23"/>
          <p:cNvSpPr txBox="1">
            <a:spLocks noChangeArrowheads="1"/>
          </p:cNvSpPr>
          <p:nvPr/>
        </p:nvSpPr>
        <p:spPr bwMode="auto">
          <a:xfrm>
            <a:off x="838200" y="3937000"/>
            <a:ext cx="1828800" cy="711200"/>
          </a:xfrm>
          <a:prstGeom prst="rect">
            <a:avLst/>
          </a:prstGeom>
          <a:solidFill>
            <a:srgbClr val="FF9933"/>
          </a:solidFill>
          <a:ln w="9525">
            <a:solidFill>
              <a:srgbClr val="FFFF00"/>
            </a:solidFill>
            <a:miter lim="800000"/>
            <a:headEnd/>
            <a:tailEnd/>
          </a:ln>
          <a:effectLst/>
        </p:spPr>
        <p:txBody>
          <a:bodyPr>
            <a:spAutoFit/>
          </a:bodyPr>
          <a:lstStyle/>
          <a:p>
            <a:pPr algn="ctr" eaLnBrk="0" hangingPunct="0">
              <a:spcBef>
                <a:spcPct val="50000"/>
              </a:spcBef>
            </a:pPr>
            <a:r>
              <a:rPr lang="en-US" sz="2000">
                <a:latin typeface="Comic Sans MS" pitchFamily="66" charset="0"/>
              </a:rPr>
              <a:t>Goods and Services</a:t>
            </a:r>
          </a:p>
        </p:txBody>
      </p:sp>
      <p:sp>
        <p:nvSpPr>
          <p:cNvPr id="74776" name="Text Box 24"/>
          <p:cNvSpPr txBox="1">
            <a:spLocks noChangeArrowheads="1"/>
          </p:cNvSpPr>
          <p:nvPr/>
        </p:nvSpPr>
        <p:spPr bwMode="auto">
          <a:xfrm>
            <a:off x="2971800" y="3632200"/>
            <a:ext cx="1752600" cy="1016000"/>
          </a:xfrm>
          <a:prstGeom prst="rect">
            <a:avLst/>
          </a:prstGeom>
          <a:solidFill>
            <a:srgbClr val="FF9933"/>
          </a:solidFill>
          <a:ln w="9525">
            <a:solidFill>
              <a:srgbClr val="FFFF00"/>
            </a:solidFill>
            <a:miter lim="800000"/>
            <a:headEnd/>
            <a:tailEnd/>
          </a:ln>
          <a:effectLst/>
        </p:spPr>
        <p:txBody>
          <a:bodyPr>
            <a:spAutoFit/>
          </a:bodyPr>
          <a:lstStyle/>
          <a:p>
            <a:pPr algn="ctr" eaLnBrk="0" hangingPunct="0">
              <a:lnSpc>
                <a:spcPct val="150000"/>
              </a:lnSpc>
              <a:spcBef>
                <a:spcPct val="100000"/>
              </a:spcBef>
              <a:spcAft>
                <a:spcPct val="100000"/>
              </a:spcAft>
            </a:pPr>
            <a:r>
              <a:rPr lang="en-US" sz="2000">
                <a:latin typeface="Comic Sans MS" pitchFamily="66" charset="0"/>
              </a:rPr>
              <a:t>Goods and Services</a:t>
            </a:r>
          </a:p>
        </p:txBody>
      </p:sp>
      <p:sp>
        <p:nvSpPr>
          <p:cNvPr id="74777" name="Text Box 25"/>
          <p:cNvSpPr txBox="1">
            <a:spLocks noChangeArrowheads="1"/>
          </p:cNvSpPr>
          <p:nvPr/>
        </p:nvSpPr>
        <p:spPr bwMode="auto">
          <a:xfrm>
            <a:off x="5029200" y="3937000"/>
            <a:ext cx="1600200" cy="711200"/>
          </a:xfrm>
          <a:prstGeom prst="rect">
            <a:avLst/>
          </a:prstGeom>
          <a:solidFill>
            <a:srgbClr val="FF9933"/>
          </a:solidFill>
          <a:ln w="9525">
            <a:solidFill>
              <a:srgbClr val="FFFF00"/>
            </a:solidFill>
            <a:miter lim="800000"/>
            <a:headEnd/>
            <a:tailEnd/>
          </a:ln>
          <a:effectLst/>
        </p:spPr>
        <p:txBody>
          <a:bodyPr>
            <a:spAutoFit/>
          </a:bodyPr>
          <a:lstStyle/>
          <a:p>
            <a:pPr algn="ctr" eaLnBrk="0" hangingPunct="0">
              <a:spcBef>
                <a:spcPct val="50000"/>
              </a:spcBef>
            </a:pPr>
            <a:r>
              <a:rPr lang="en-US" sz="2000">
                <a:latin typeface="Comic Sans MS" pitchFamily="66" charset="0"/>
              </a:rPr>
              <a:t>Goods and Services            </a:t>
            </a:r>
          </a:p>
        </p:txBody>
      </p:sp>
      <p:sp>
        <p:nvSpPr>
          <p:cNvPr id="74778" name="Text Box 26"/>
          <p:cNvSpPr txBox="1">
            <a:spLocks noChangeArrowheads="1"/>
          </p:cNvSpPr>
          <p:nvPr/>
        </p:nvSpPr>
        <p:spPr bwMode="auto">
          <a:xfrm>
            <a:off x="6934200" y="3781425"/>
            <a:ext cx="1828800" cy="866775"/>
          </a:xfrm>
          <a:prstGeom prst="rect">
            <a:avLst/>
          </a:prstGeom>
          <a:solidFill>
            <a:srgbClr val="FF9933"/>
          </a:solidFill>
          <a:ln w="12700">
            <a:solidFill>
              <a:srgbClr val="FFFF00"/>
            </a:solidFill>
            <a:miter lim="800000"/>
            <a:headEnd/>
            <a:tailEnd/>
          </a:ln>
          <a:effectLst/>
        </p:spPr>
        <p:txBody>
          <a:bodyPr>
            <a:spAutoFit/>
          </a:bodyPr>
          <a:lstStyle/>
          <a:p>
            <a:pPr algn="ctr" eaLnBrk="0" hangingPunct="0">
              <a:lnSpc>
                <a:spcPct val="125000"/>
              </a:lnSpc>
              <a:spcBef>
                <a:spcPct val="50000"/>
              </a:spcBef>
            </a:pPr>
            <a:r>
              <a:rPr lang="en-US" sz="2000">
                <a:latin typeface="Comic Sans MS" pitchFamily="66" charset="0"/>
              </a:rPr>
              <a:t>Goods and Services</a:t>
            </a:r>
          </a:p>
        </p:txBody>
      </p:sp>
      <p:sp>
        <p:nvSpPr>
          <p:cNvPr id="74779" name="Rectangle 27"/>
          <p:cNvSpPr>
            <a:spLocks noChangeArrowheads="1"/>
          </p:cNvSpPr>
          <p:nvPr/>
        </p:nvSpPr>
        <p:spPr bwMode="auto">
          <a:xfrm>
            <a:off x="5029200" y="3549650"/>
            <a:ext cx="1600200" cy="403225"/>
          </a:xfrm>
          <a:prstGeom prst="rect">
            <a:avLst/>
          </a:prstGeom>
          <a:solidFill>
            <a:srgbClr val="990099"/>
          </a:solidFill>
          <a:ln w="9525">
            <a:solidFill>
              <a:srgbClr val="FFFF00"/>
            </a:solidFill>
            <a:miter lim="800000"/>
            <a:headEnd/>
            <a:tailEnd/>
          </a:ln>
          <a:effectLst/>
        </p:spPr>
        <p:txBody>
          <a:bodyPr wrap="none" anchor="ctr"/>
          <a:lstStyle/>
          <a:p>
            <a:endParaRPr lang="ar-DZ"/>
          </a:p>
        </p:txBody>
      </p:sp>
      <p:sp>
        <p:nvSpPr>
          <p:cNvPr id="74780" name="Text Box 28"/>
          <p:cNvSpPr txBox="1">
            <a:spLocks noChangeArrowheads="1"/>
          </p:cNvSpPr>
          <p:nvPr/>
        </p:nvSpPr>
        <p:spPr bwMode="auto">
          <a:xfrm>
            <a:off x="838200" y="3556000"/>
            <a:ext cx="1828800" cy="406400"/>
          </a:xfrm>
          <a:prstGeom prst="rect">
            <a:avLst/>
          </a:prstGeom>
          <a:solidFill>
            <a:srgbClr val="FF0000"/>
          </a:solidFill>
          <a:ln w="9525">
            <a:solidFill>
              <a:srgbClr val="FFFF00"/>
            </a:solidFill>
            <a:miter lim="800000"/>
            <a:headEnd/>
            <a:tailEnd/>
          </a:ln>
          <a:effectLst/>
        </p:spPr>
        <p:txBody>
          <a:bodyPr>
            <a:spAutoFit/>
          </a:bodyPr>
          <a:lstStyle/>
          <a:p>
            <a:pPr algn="ctr" eaLnBrk="0" hangingPunct="0">
              <a:spcBef>
                <a:spcPct val="50000"/>
              </a:spcBef>
            </a:pPr>
            <a:r>
              <a:rPr lang="en-US" sz="2000">
                <a:solidFill>
                  <a:srgbClr val="FFFF00"/>
                </a:solidFill>
                <a:latin typeface="Comic Sans MS" pitchFamily="66" charset="0"/>
              </a:rPr>
              <a:t>Housing</a:t>
            </a:r>
          </a:p>
        </p:txBody>
      </p:sp>
      <p:sp>
        <p:nvSpPr>
          <p:cNvPr id="74781" name="Rectangle 29"/>
          <p:cNvSpPr>
            <a:spLocks noChangeArrowheads="1"/>
          </p:cNvSpPr>
          <p:nvPr/>
        </p:nvSpPr>
        <p:spPr bwMode="auto">
          <a:xfrm>
            <a:off x="2971800" y="2730500"/>
            <a:ext cx="1752600" cy="927100"/>
          </a:xfrm>
          <a:prstGeom prst="rect">
            <a:avLst/>
          </a:prstGeom>
          <a:solidFill>
            <a:srgbClr val="FF0000"/>
          </a:solidFill>
          <a:ln w="9525">
            <a:solidFill>
              <a:srgbClr val="FFFF00"/>
            </a:solidFill>
            <a:miter lim="800000"/>
            <a:headEnd/>
            <a:tailEnd/>
          </a:ln>
          <a:effectLst/>
        </p:spPr>
        <p:txBody>
          <a:bodyPr wrap="none" anchor="ctr"/>
          <a:lstStyle/>
          <a:p>
            <a:endParaRPr lang="ar-DZ"/>
          </a:p>
        </p:txBody>
      </p:sp>
      <p:sp>
        <p:nvSpPr>
          <p:cNvPr id="74782" name="Text Box 30"/>
          <p:cNvSpPr txBox="1">
            <a:spLocks noChangeArrowheads="1"/>
          </p:cNvSpPr>
          <p:nvPr/>
        </p:nvSpPr>
        <p:spPr bwMode="auto">
          <a:xfrm>
            <a:off x="3163888" y="2955925"/>
            <a:ext cx="1408112" cy="396875"/>
          </a:xfrm>
          <a:prstGeom prst="rect">
            <a:avLst/>
          </a:prstGeom>
          <a:solidFill>
            <a:srgbClr val="FF0000"/>
          </a:solidFill>
          <a:ln w="9525">
            <a:noFill/>
            <a:miter lim="800000"/>
            <a:headEnd/>
            <a:tailEnd/>
          </a:ln>
          <a:effectLst/>
        </p:spPr>
        <p:txBody>
          <a:bodyPr>
            <a:spAutoFit/>
          </a:bodyPr>
          <a:lstStyle/>
          <a:p>
            <a:pPr algn="ctr" eaLnBrk="0" hangingPunct="0">
              <a:spcBef>
                <a:spcPct val="50000"/>
              </a:spcBef>
            </a:pPr>
            <a:r>
              <a:rPr lang="en-US" sz="2000">
                <a:solidFill>
                  <a:srgbClr val="FFFF00"/>
                </a:solidFill>
                <a:latin typeface="Comic Sans MS" pitchFamily="66" charset="0"/>
              </a:rPr>
              <a:t>Housing</a:t>
            </a:r>
          </a:p>
        </p:txBody>
      </p:sp>
      <p:sp>
        <p:nvSpPr>
          <p:cNvPr id="74783" name="Text Box 31"/>
          <p:cNvSpPr txBox="1">
            <a:spLocks noChangeArrowheads="1"/>
          </p:cNvSpPr>
          <p:nvPr/>
        </p:nvSpPr>
        <p:spPr bwMode="auto">
          <a:xfrm>
            <a:off x="5029200" y="3251200"/>
            <a:ext cx="1600200" cy="406400"/>
          </a:xfrm>
          <a:prstGeom prst="rect">
            <a:avLst/>
          </a:prstGeom>
          <a:solidFill>
            <a:srgbClr val="FF0000"/>
          </a:solidFill>
          <a:ln w="9525">
            <a:solidFill>
              <a:srgbClr val="FFFF00"/>
            </a:solidFill>
            <a:miter lim="800000"/>
            <a:headEnd/>
            <a:tailEnd/>
          </a:ln>
          <a:effectLst/>
        </p:spPr>
        <p:txBody>
          <a:bodyPr>
            <a:spAutoFit/>
          </a:bodyPr>
          <a:lstStyle/>
          <a:p>
            <a:pPr algn="ctr" eaLnBrk="0" hangingPunct="0">
              <a:spcBef>
                <a:spcPct val="50000"/>
              </a:spcBef>
            </a:pPr>
            <a:r>
              <a:rPr lang="en-US" sz="2000">
                <a:solidFill>
                  <a:srgbClr val="FFFF00"/>
                </a:solidFill>
                <a:latin typeface="Comic Sans MS" pitchFamily="66" charset="0"/>
              </a:rPr>
              <a:t>Housing</a:t>
            </a:r>
          </a:p>
        </p:txBody>
      </p:sp>
      <p:sp>
        <p:nvSpPr>
          <p:cNvPr id="74784" name="Rectangle 32"/>
          <p:cNvSpPr>
            <a:spLocks noChangeArrowheads="1"/>
          </p:cNvSpPr>
          <p:nvPr/>
        </p:nvSpPr>
        <p:spPr bwMode="auto">
          <a:xfrm>
            <a:off x="5029200" y="2743200"/>
            <a:ext cx="1600200" cy="538163"/>
          </a:xfrm>
          <a:prstGeom prst="rect">
            <a:avLst/>
          </a:prstGeom>
          <a:solidFill>
            <a:srgbClr val="990099"/>
          </a:solidFill>
          <a:ln w="9525">
            <a:solidFill>
              <a:srgbClr val="FFFF00"/>
            </a:solidFill>
            <a:miter lim="800000"/>
            <a:headEnd/>
            <a:tailEnd/>
          </a:ln>
          <a:effectLst/>
        </p:spPr>
        <p:txBody>
          <a:bodyPr wrap="none" anchor="ctr"/>
          <a:lstStyle/>
          <a:p>
            <a:endParaRPr lang="ar-DZ"/>
          </a:p>
        </p:txBody>
      </p:sp>
      <p:sp>
        <p:nvSpPr>
          <p:cNvPr id="74785" name="Text Box 33"/>
          <p:cNvSpPr txBox="1">
            <a:spLocks noChangeArrowheads="1"/>
          </p:cNvSpPr>
          <p:nvPr/>
        </p:nvSpPr>
        <p:spPr bwMode="auto">
          <a:xfrm>
            <a:off x="6934200" y="3276600"/>
            <a:ext cx="1828800" cy="501650"/>
          </a:xfrm>
          <a:prstGeom prst="rect">
            <a:avLst/>
          </a:prstGeom>
          <a:solidFill>
            <a:srgbClr val="FF0000"/>
          </a:solidFill>
          <a:ln w="12700">
            <a:solidFill>
              <a:srgbClr val="FFFF00"/>
            </a:solidFill>
            <a:miter lim="800000"/>
            <a:headEnd/>
            <a:tailEnd/>
          </a:ln>
          <a:effectLst/>
        </p:spPr>
        <p:txBody>
          <a:bodyPr>
            <a:spAutoFit/>
          </a:bodyPr>
          <a:lstStyle/>
          <a:p>
            <a:pPr algn="ctr" eaLnBrk="0" hangingPunct="0">
              <a:lnSpc>
                <a:spcPct val="130000"/>
              </a:lnSpc>
              <a:spcBef>
                <a:spcPct val="50000"/>
              </a:spcBef>
            </a:pPr>
            <a:r>
              <a:rPr lang="en-US" sz="2000">
                <a:solidFill>
                  <a:srgbClr val="FFFF00"/>
                </a:solidFill>
                <a:latin typeface="Comic Sans MS" pitchFamily="66" charset="0"/>
              </a:rPr>
              <a:t>Housing</a:t>
            </a:r>
          </a:p>
        </p:txBody>
      </p:sp>
      <p:sp>
        <p:nvSpPr>
          <p:cNvPr id="74786" name="Text Box 34"/>
          <p:cNvSpPr txBox="1">
            <a:spLocks noChangeArrowheads="1"/>
          </p:cNvSpPr>
          <p:nvPr/>
        </p:nvSpPr>
        <p:spPr bwMode="auto">
          <a:xfrm>
            <a:off x="838200" y="2870200"/>
            <a:ext cx="1828800" cy="711200"/>
          </a:xfrm>
          <a:prstGeom prst="rect">
            <a:avLst/>
          </a:prstGeom>
          <a:solidFill>
            <a:srgbClr val="33CC33"/>
          </a:solidFill>
          <a:ln w="9525">
            <a:solidFill>
              <a:srgbClr val="FFFF00"/>
            </a:solidFill>
            <a:miter lim="800000"/>
            <a:headEnd/>
            <a:tailEnd/>
          </a:ln>
          <a:effectLst/>
        </p:spPr>
        <p:txBody>
          <a:bodyPr>
            <a:spAutoFit/>
          </a:bodyPr>
          <a:lstStyle/>
          <a:p>
            <a:pPr algn="ctr" eaLnBrk="0" hangingPunct="0">
              <a:spcBef>
                <a:spcPct val="50000"/>
              </a:spcBef>
            </a:pPr>
            <a:r>
              <a:rPr lang="en-US" sz="2000">
                <a:latin typeface="Comic Sans MS" pitchFamily="66" charset="0"/>
              </a:rPr>
              <a:t>Income Taxes</a:t>
            </a:r>
          </a:p>
        </p:txBody>
      </p:sp>
      <p:sp>
        <p:nvSpPr>
          <p:cNvPr id="74788" name="Text Box 36"/>
          <p:cNvSpPr txBox="1">
            <a:spLocks noChangeArrowheads="1"/>
          </p:cNvSpPr>
          <p:nvPr/>
        </p:nvSpPr>
        <p:spPr bwMode="auto">
          <a:xfrm>
            <a:off x="6934200" y="2565400"/>
            <a:ext cx="1828800" cy="711200"/>
          </a:xfrm>
          <a:prstGeom prst="rect">
            <a:avLst/>
          </a:prstGeom>
          <a:solidFill>
            <a:srgbClr val="33CC33"/>
          </a:solidFill>
          <a:ln w="9525">
            <a:solidFill>
              <a:srgbClr val="FFFF00"/>
            </a:solidFill>
            <a:miter lim="800000"/>
            <a:headEnd/>
            <a:tailEnd/>
          </a:ln>
          <a:effectLst/>
        </p:spPr>
        <p:txBody>
          <a:bodyPr>
            <a:spAutoFit/>
          </a:bodyPr>
          <a:lstStyle/>
          <a:p>
            <a:pPr algn="ctr" eaLnBrk="0" hangingPunct="0">
              <a:spcBef>
                <a:spcPct val="50000"/>
              </a:spcBef>
            </a:pPr>
            <a:r>
              <a:rPr lang="en-US" sz="2000">
                <a:latin typeface="Comic Sans MS" pitchFamily="66" charset="0"/>
              </a:rPr>
              <a:t>Income Taxes</a:t>
            </a:r>
          </a:p>
        </p:txBody>
      </p:sp>
      <p:sp>
        <p:nvSpPr>
          <p:cNvPr id="74790" name="Rectangle 38"/>
          <p:cNvSpPr>
            <a:spLocks noChangeArrowheads="1"/>
          </p:cNvSpPr>
          <p:nvPr/>
        </p:nvSpPr>
        <p:spPr bwMode="auto">
          <a:xfrm>
            <a:off x="5029200" y="1663700"/>
            <a:ext cx="1600200" cy="469900"/>
          </a:xfrm>
          <a:prstGeom prst="rect">
            <a:avLst/>
          </a:prstGeom>
          <a:solidFill>
            <a:srgbClr val="990099"/>
          </a:solidFill>
          <a:ln w="9525">
            <a:solidFill>
              <a:srgbClr val="CC0000"/>
            </a:solidFill>
            <a:miter lim="800000"/>
            <a:headEnd/>
            <a:tailEnd/>
          </a:ln>
          <a:effectLst/>
        </p:spPr>
        <p:txBody>
          <a:bodyPr wrap="none" anchor="ctr"/>
          <a:lstStyle/>
          <a:p>
            <a:endParaRPr lang="ar-DZ"/>
          </a:p>
        </p:txBody>
      </p:sp>
      <p:sp>
        <p:nvSpPr>
          <p:cNvPr id="74791" name="Text Box 39"/>
          <p:cNvSpPr txBox="1">
            <a:spLocks noChangeArrowheads="1"/>
          </p:cNvSpPr>
          <p:nvPr/>
        </p:nvSpPr>
        <p:spPr bwMode="auto">
          <a:xfrm>
            <a:off x="6934200" y="1939925"/>
            <a:ext cx="1828800" cy="650875"/>
          </a:xfrm>
          <a:prstGeom prst="rect">
            <a:avLst/>
          </a:prstGeom>
          <a:solidFill>
            <a:srgbClr val="008080"/>
          </a:solidFill>
          <a:ln w="9525">
            <a:solidFill>
              <a:schemeClr val="accent2"/>
            </a:solidFill>
            <a:miter lim="800000"/>
            <a:headEnd/>
            <a:tailEnd/>
          </a:ln>
          <a:effectLst/>
        </p:spPr>
        <p:txBody>
          <a:bodyPr>
            <a:spAutoFit/>
          </a:bodyPr>
          <a:lstStyle/>
          <a:p>
            <a:pPr algn="ctr" eaLnBrk="0" hangingPunct="0">
              <a:spcBef>
                <a:spcPct val="50000"/>
              </a:spcBef>
            </a:pPr>
            <a:r>
              <a:rPr lang="en-US">
                <a:solidFill>
                  <a:schemeClr val="accent2"/>
                </a:solidFill>
                <a:latin typeface="Comic Sans MS" pitchFamily="66" charset="0"/>
              </a:rPr>
              <a:t>Premiums and Incentives</a:t>
            </a:r>
          </a:p>
        </p:txBody>
      </p:sp>
      <p:sp>
        <p:nvSpPr>
          <p:cNvPr id="74795" name="Text Box 43"/>
          <p:cNvSpPr txBox="1">
            <a:spLocks noChangeArrowheads="1"/>
          </p:cNvSpPr>
          <p:nvPr/>
        </p:nvSpPr>
        <p:spPr bwMode="auto">
          <a:xfrm>
            <a:off x="5029200" y="5029200"/>
            <a:ext cx="1600200" cy="1079500"/>
          </a:xfrm>
          <a:prstGeom prst="rect">
            <a:avLst/>
          </a:prstGeom>
          <a:solidFill>
            <a:schemeClr val="bg2"/>
          </a:solidFill>
          <a:ln w="9525">
            <a:solidFill>
              <a:srgbClr val="FFFF00"/>
            </a:solidFill>
            <a:miter lim="800000"/>
            <a:headEnd/>
            <a:tailEnd/>
          </a:ln>
          <a:effectLst/>
        </p:spPr>
        <p:txBody>
          <a:bodyPr>
            <a:spAutoFit/>
          </a:bodyPr>
          <a:lstStyle/>
          <a:p>
            <a:pPr algn="ctr" eaLnBrk="0" hangingPunct="0">
              <a:spcBef>
                <a:spcPct val="50000"/>
              </a:spcBef>
            </a:pPr>
            <a:r>
              <a:rPr lang="en-US" sz="1600" b="1">
                <a:solidFill>
                  <a:srgbClr val="FFFF66"/>
                </a:solidFill>
                <a:latin typeface="Comic Sans MS" pitchFamily="66" charset="0"/>
              </a:rPr>
              <a:t>Host-Country Costs Paid by Company and from Salary</a:t>
            </a:r>
          </a:p>
        </p:txBody>
      </p:sp>
      <p:sp>
        <p:nvSpPr>
          <p:cNvPr id="74796" name="Text Box 44"/>
          <p:cNvSpPr txBox="1">
            <a:spLocks noChangeArrowheads="1"/>
          </p:cNvSpPr>
          <p:nvPr/>
        </p:nvSpPr>
        <p:spPr bwMode="auto">
          <a:xfrm>
            <a:off x="6934200" y="5016500"/>
            <a:ext cx="1828800" cy="1079500"/>
          </a:xfrm>
          <a:prstGeom prst="rect">
            <a:avLst/>
          </a:prstGeom>
          <a:solidFill>
            <a:srgbClr val="003399"/>
          </a:solidFill>
          <a:ln w="9525">
            <a:solidFill>
              <a:srgbClr val="FFFF00"/>
            </a:solidFill>
            <a:miter lim="800000"/>
            <a:headEnd/>
            <a:tailEnd/>
          </a:ln>
          <a:effectLst/>
        </p:spPr>
        <p:txBody>
          <a:bodyPr>
            <a:spAutoFit/>
          </a:bodyPr>
          <a:lstStyle/>
          <a:p>
            <a:pPr algn="ctr" eaLnBrk="0" hangingPunct="0">
              <a:spcBef>
                <a:spcPct val="50000"/>
              </a:spcBef>
            </a:pPr>
            <a:r>
              <a:rPr lang="en-US" sz="1600" b="1">
                <a:solidFill>
                  <a:srgbClr val="FFFF66"/>
                </a:solidFill>
                <a:latin typeface="Comic Sans MS" pitchFamily="66" charset="0"/>
              </a:rPr>
              <a:t>Home-Country Equivalent Purchasing Power</a:t>
            </a:r>
          </a:p>
        </p:txBody>
      </p:sp>
      <p:sp>
        <p:nvSpPr>
          <p:cNvPr id="74794" name="Text Box 42"/>
          <p:cNvSpPr txBox="1">
            <a:spLocks noChangeArrowheads="1"/>
          </p:cNvSpPr>
          <p:nvPr/>
        </p:nvSpPr>
        <p:spPr bwMode="auto">
          <a:xfrm>
            <a:off x="3048000" y="5226050"/>
            <a:ext cx="1676400" cy="641350"/>
          </a:xfrm>
          <a:prstGeom prst="rect">
            <a:avLst/>
          </a:prstGeom>
          <a:solidFill>
            <a:schemeClr val="bg2"/>
          </a:solidFill>
          <a:ln w="9525">
            <a:noFill/>
            <a:miter lim="800000"/>
            <a:headEnd/>
            <a:tailEnd/>
          </a:ln>
          <a:effectLst/>
        </p:spPr>
        <p:txBody>
          <a:bodyPr>
            <a:spAutoFit/>
          </a:bodyPr>
          <a:lstStyle/>
          <a:p>
            <a:pPr algn="ctr" eaLnBrk="0" hangingPunct="0">
              <a:spcBef>
                <a:spcPct val="50000"/>
              </a:spcBef>
            </a:pPr>
            <a:r>
              <a:rPr lang="en-US">
                <a:solidFill>
                  <a:srgbClr val="FFFF66"/>
                </a:solidFill>
                <a:latin typeface="Comic Sans MS" pitchFamily="66" charset="0"/>
              </a:rPr>
              <a:t>Host-Country Costs</a:t>
            </a:r>
          </a:p>
        </p:txBody>
      </p:sp>
      <p:sp>
        <p:nvSpPr>
          <p:cNvPr id="74793" name="Text Box 41"/>
          <p:cNvSpPr txBox="1">
            <a:spLocks noChangeArrowheads="1"/>
          </p:cNvSpPr>
          <p:nvPr/>
        </p:nvSpPr>
        <p:spPr bwMode="auto">
          <a:xfrm>
            <a:off x="914400" y="5226050"/>
            <a:ext cx="1752600" cy="641350"/>
          </a:xfrm>
          <a:prstGeom prst="rect">
            <a:avLst/>
          </a:prstGeom>
          <a:solidFill>
            <a:srgbClr val="0033CC"/>
          </a:solidFill>
          <a:ln w="9525">
            <a:noFill/>
            <a:miter lim="800000"/>
            <a:headEnd/>
            <a:tailEnd/>
          </a:ln>
          <a:effectLst/>
        </p:spPr>
        <p:txBody>
          <a:bodyPr>
            <a:spAutoFit/>
          </a:bodyPr>
          <a:lstStyle/>
          <a:p>
            <a:pPr algn="ctr" eaLnBrk="0" hangingPunct="0">
              <a:spcBef>
                <a:spcPct val="50000"/>
              </a:spcBef>
            </a:pPr>
            <a:r>
              <a:rPr lang="en-US">
                <a:solidFill>
                  <a:srgbClr val="FFFF66"/>
                </a:solidFill>
                <a:latin typeface="Comic Sans MS" pitchFamily="66" charset="0"/>
              </a:rPr>
              <a:t>Home-Country Salary</a:t>
            </a:r>
            <a:endParaRPr lang="en-US" sz="1600">
              <a:solidFill>
                <a:srgbClr val="FFFF66"/>
              </a:solidFill>
              <a:latin typeface="Comic Sans MS" pitchFamily="66" charset="0"/>
            </a:endParaRPr>
          </a:p>
        </p:txBody>
      </p:sp>
      <p:sp>
        <p:nvSpPr>
          <p:cNvPr id="74787" name="Text Box 35"/>
          <p:cNvSpPr txBox="1">
            <a:spLocks noChangeArrowheads="1"/>
          </p:cNvSpPr>
          <p:nvPr/>
        </p:nvSpPr>
        <p:spPr bwMode="auto">
          <a:xfrm>
            <a:off x="5029200" y="2032000"/>
            <a:ext cx="1600200" cy="711200"/>
          </a:xfrm>
          <a:prstGeom prst="rect">
            <a:avLst/>
          </a:prstGeom>
          <a:solidFill>
            <a:srgbClr val="33CC33"/>
          </a:solidFill>
          <a:ln w="9525">
            <a:solidFill>
              <a:srgbClr val="FFFF00"/>
            </a:solidFill>
            <a:miter lim="800000"/>
            <a:headEnd/>
            <a:tailEnd/>
          </a:ln>
          <a:effectLst/>
        </p:spPr>
        <p:txBody>
          <a:bodyPr>
            <a:spAutoFit/>
          </a:bodyPr>
          <a:lstStyle/>
          <a:p>
            <a:pPr algn="ctr" eaLnBrk="0" hangingPunct="0">
              <a:spcBef>
                <a:spcPct val="50000"/>
              </a:spcBef>
            </a:pPr>
            <a:r>
              <a:rPr lang="en-US" sz="2000">
                <a:latin typeface="Comic Sans MS" pitchFamily="66" charset="0"/>
              </a:rPr>
              <a:t>Income Taxes</a:t>
            </a:r>
          </a:p>
        </p:txBody>
      </p:sp>
      <p:sp>
        <p:nvSpPr>
          <p:cNvPr id="74789" name="Text Box 37"/>
          <p:cNvSpPr txBox="1">
            <a:spLocks noChangeArrowheads="1"/>
          </p:cNvSpPr>
          <p:nvPr/>
        </p:nvSpPr>
        <p:spPr bwMode="auto">
          <a:xfrm>
            <a:off x="2971800" y="1651000"/>
            <a:ext cx="1752600" cy="1092200"/>
          </a:xfrm>
          <a:prstGeom prst="rect">
            <a:avLst/>
          </a:prstGeom>
          <a:solidFill>
            <a:srgbClr val="33CC33"/>
          </a:solidFill>
          <a:ln w="9525">
            <a:solidFill>
              <a:schemeClr val="accent2"/>
            </a:solidFill>
            <a:miter lim="800000"/>
            <a:headEnd/>
            <a:tailEnd/>
          </a:ln>
          <a:effectLst/>
        </p:spPr>
        <p:txBody>
          <a:bodyPr>
            <a:spAutoFit/>
          </a:bodyPr>
          <a:lstStyle/>
          <a:p>
            <a:pPr algn="ctr" eaLnBrk="0" hangingPunct="0">
              <a:lnSpc>
                <a:spcPct val="120000"/>
              </a:lnSpc>
              <a:spcBef>
                <a:spcPct val="50000"/>
              </a:spcBef>
            </a:pPr>
            <a:r>
              <a:rPr lang="en-US">
                <a:latin typeface="Comic Sans MS" pitchFamily="66" charset="0"/>
              </a:rPr>
              <a:t>Home- and Host-Country Income Taxes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72972450-25BE-42F8-A37C-D3B05BA163D2}" type="slidenum">
              <a:rPr lang="en-US"/>
              <a:pPr/>
              <a:t>26</a:t>
            </a:fld>
            <a:endParaRPr lang="en-US"/>
          </a:p>
        </p:txBody>
      </p:sp>
      <p:sp>
        <p:nvSpPr>
          <p:cNvPr id="35842" name="Rectangle 2"/>
          <p:cNvSpPr>
            <a:spLocks noGrp="1" noChangeArrowheads="1"/>
          </p:cNvSpPr>
          <p:nvPr>
            <p:ph type="title"/>
          </p:nvPr>
        </p:nvSpPr>
        <p:spPr>
          <a:xfrm>
            <a:off x="685800" y="533400"/>
            <a:ext cx="7772400" cy="914400"/>
          </a:xfrm>
        </p:spPr>
        <p:txBody>
          <a:bodyPr/>
          <a:lstStyle/>
          <a:p>
            <a:r>
              <a:rPr lang="en-GB" sz="3800">
                <a:solidFill>
                  <a:srgbClr val="CC9900"/>
                </a:solidFill>
              </a:rPr>
              <a:t>Expatriate Compensation Worksheet</a:t>
            </a:r>
          </a:p>
        </p:txBody>
      </p:sp>
      <p:pic>
        <p:nvPicPr>
          <p:cNvPr id="35844" name="Picture 4"/>
          <p:cNvPicPr>
            <a:picLocks noChangeAspect="1" noChangeArrowheads="1"/>
          </p:cNvPicPr>
          <p:nvPr>
            <p:ph idx="1"/>
          </p:nvPr>
        </p:nvPicPr>
        <p:blipFill>
          <a:blip r:embed="rId2"/>
          <a:srcRect/>
          <a:stretch>
            <a:fillRect/>
          </a:stretch>
        </p:blipFill>
        <p:spPr>
          <a:xfrm>
            <a:off x="762000" y="1655763"/>
            <a:ext cx="7848600" cy="4516437"/>
          </a:xfrm>
          <a:noFill/>
          <a:ln>
            <a:solidFill>
              <a:schemeClr val="tx2"/>
            </a:solidFill>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1286CBA4-842E-45E4-A356-53F4D9096DF4}" type="slidenum">
              <a:rPr lang="en-US"/>
              <a:pPr/>
              <a:t>27</a:t>
            </a:fld>
            <a:endParaRPr lang="en-US"/>
          </a:p>
        </p:txBody>
      </p:sp>
      <p:sp>
        <p:nvSpPr>
          <p:cNvPr id="81924" name="Rectangle 4"/>
          <p:cNvSpPr>
            <a:spLocks noGrp="1" noChangeArrowheads="1"/>
          </p:cNvSpPr>
          <p:nvPr>
            <p:ph type="title"/>
          </p:nvPr>
        </p:nvSpPr>
        <p:spPr>
          <a:xfrm>
            <a:off x="685800" y="277813"/>
            <a:ext cx="7772400" cy="1143000"/>
          </a:xfrm>
        </p:spPr>
        <p:txBody>
          <a:bodyPr/>
          <a:lstStyle/>
          <a:p>
            <a:r>
              <a:rPr lang="en-US" sz="3800">
                <a:solidFill>
                  <a:srgbClr val="CC9900"/>
                </a:solidFill>
              </a:rPr>
              <a:t>Example of an Expatriate Compensation</a:t>
            </a:r>
          </a:p>
        </p:txBody>
      </p:sp>
      <p:sp>
        <p:nvSpPr>
          <p:cNvPr id="81925" name="Rectangle 5"/>
          <p:cNvSpPr>
            <a:spLocks noGrp="1" noChangeArrowheads="1"/>
          </p:cNvSpPr>
          <p:nvPr>
            <p:ph type="body" idx="1"/>
          </p:nvPr>
        </p:nvSpPr>
        <p:spPr>
          <a:xfrm>
            <a:off x="762000" y="1641475"/>
            <a:ext cx="7772400" cy="4530725"/>
          </a:xfrm>
        </p:spPr>
        <p:txBody>
          <a:bodyPr/>
          <a:lstStyle/>
          <a:p>
            <a:pPr>
              <a:lnSpc>
                <a:spcPct val="90000"/>
              </a:lnSpc>
              <a:buClr>
                <a:srgbClr val="CC0000"/>
              </a:buClr>
            </a:pPr>
            <a:r>
              <a:rPr lang="en-US"/>
              <a:t>An expatriate working in a U.S. branch may receive:</a:t>
            </a:r>
          </a:p>
          <a:p>
            <a:pPr lvl="1">
              <a:lnSpc>
                <a:spcPct val="90000"/>
              </a:lnSpc>
              <a:buClr>
                <a:srgbClr val="008000"/>
              </a:buClr>
            </a:pPr>
            <a:r>
              <a:rPr lang="en-US" sz="2400"/>
              <a:t>Base pay: $1,400/mon</a:t>
            </a:r>
          </a:p>
          <a:p>
            <a:pPr lvl="1">
              <a:lnSpc>
                <a:spcPct val="90000"/>
              </a:lnSpc>
              <a:buClr>
                <a:srgbClr val="008000"/>
              </a:buClr>
            </a:pPr>
            <a:r>
              <a:rPr lang="en-US" sz="2400"/>
              <a:t>Housing: up to $1,400/mon (Optional)</a:t>
            </a:r>
          </a:p>
          <a:p>
            <a:pPr lvl="1">
              <a:lnSpc>
                <a:spcPct val="90000"/>
              </a:lnSpc>
              <a:buClr>
                <a:srgbClr val="008000"/>
              </a:buClr>
            </a:pPr>
            <a:r>
              <a:rPr lang="en-US" sz="2400"/>
              <a:t>Itemized reimbursement: $500/mon</a:t>
            </a:r>
          </a:p>
          <a:p>
            <a:pPr lvl="1">
              <a:lnSpc>
                <a:spcPct val="90000"/>
              </a:lnSpc>
              <a:buClr>
                <a:srgbClr val="008000"/>
              </a:buClr>
            </a:pPr>
            <a:r>
              <a:rPr lang="en-US" sz="2400"/>
              <a:t>Discretionary expense (e.g., gifts &amp; gratuity to clients and partners): $1000/special holidays</a:t>
            </a:r>
          </a:p>
          <a:p>
            <a:pPr lvl="1">
              <a:lnSpc>
                <a:spcPct val="90000"/>
              </a:lnSpc>
              <a:buClr>
                <a:srgbClr val="008000"/>
              </a:buClr>
            </a:pPr>
            <a:r>
              <a:rPr lang="en-US" sz="2400"/>
              <a:t>Benefits: Social security/Medicare (Optional)</a:t>
            </a:r>
          </a:p>
          <a:p>
            <a:pPr lvl="1">
              <a:lnSpc>
                <a:spcPct val="90000"/>
              </a:lnSpc>
              <a:buClr>
                <a:srgbClr val="008000"/>
              </a:buClr>
            </a:pPr>
            <a:r>
              <a:rPr lang="en-US" sz="2400"/>
              <a:t>Health care: $200/mon paid by employer </a:t>
            </a:r>
          </a:p>
          <a:p>
            <a:pPr lvl="1">
              <a:lnSpc>
                <a:spcPct val="90000"/>
              </a:lnSpc>
              <a:buClr>
                <a:srgbClr val="008000"/>
              </a:buClr>
            </a:pPr>
            <a:r>
              <a:rPr lang="en-US" sz="2400"/>
              <a:t>Unemployment coverage</a:t>
            </a:r>
          </a:p>
          <a:p>
            <a:pPr lvl="1">
              <a:lnSpc>
                <a:spcPct val="90000"/>
              </a:lnSpc>
              <a:buClr>
                <a:srgbClr val="008000"/>
              </a:buClr>
            </a:pPr>
            <a:r>
              <a:rPr lang="en-US" sz="2400"/>
              <a:t>Workers comp</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8F2FB7EF-9731-4758-964B-096FD687B770}" type="slidenum">
              <a:rPr lang="en-US"/>
              <a:pPr/>
              <a:t>28</a:t>
            </a:fld>
            <a:endParaRPr lang="en-US"/>
          </a:p>
        </p:txBody>
      </p:sp>
      <p:sp>
        <p:nvSpPr>
          <p:cNvPr id="84995" name="Rectangle 3"/>
          <p:cNvSpPr>
            <a:spLocks noGrp="1" noChangeArrowheads="1"/>
          </p:cNvSpPr>
          <p:nvPr>
            <p:ph type="body" idx="1"/>
          </p:nvPr>
        </p:nvSpPr>
        <p:spPr>
          <a:xfrm>
            <a:off x="762000" y="1600200"/>
            <a:ext cx="7772400" cy="4530725"/>
          </a:xfrm>
        </p:spPr>
        <p:txBody>
          <a:bodyPr/>
          <a:lstStyle/>
          <a:p>
            <a:pPr>
              <a:buClr>
                <a:srgbClr val="CC0000"/>
              </a:buClr>
            </a:pPr>
            <a:r>
              <a:rPr lang="en-US" sz="2400"/>
              <a:t>A U.S. expatriate working for a Chinese university: </a:t>
            </a:r>
          </a:p>
          <a:p>
            <a:pPr lvl="1">
              <a:buClr>
                <a:srgbClr val="008000"/>
              </a:buClr>
            </a:pPr>
            <a:r>
              <a:rPr lang="en-US" sz="2100"/>
              <a:t>Base pay variation: $1,500-$10,000/mon</a:t>
            </a:r>
          </a:p>
          <a:p>
            <a:pPr lvl="1">
              <a:buClr>
                <a:srgbClr val="008000"/>
              </a:buClr>
            </a:pPr>
            <a:r>
              <a:rPr lang="en-US" sz="2100"/>
              <a:t>Housing: Free for initial 6 months or up to a lump sum subsidy of $1,500-10,000 for a contract of 3 years or above (optional)</a:t>
            </a:r>
          </a:p>
          <a:p>
            <a:pPr lvl="1">
              <a:buClr>
                <a:srgbClr val="008000"/>
              </a:buClr>
            </a:pPr>
            <a:r>
              <a:rPr lang="en-US" sz="2100"/>
              <a:t>Benefits: Pension coverage for a 5 year contract or paid at the option of the expatriate</a:t>
            </a:r>
          </a:p>
          <a:p>
            <a:pPr lvl="1">
              <a:buClr>
                <a:srgbClr val="008000"/>
              </a:buClr>
            </a:pPr>
            <a:r>
              <a:rPr lang="en-US" sz="2100"/>
              <a:t>Health care: Completely paid by employer or optional incentive to the expatriate</a:t>
            </a:r>
          </a:p>
          <a:p>
            <a:pPr lvl="1">
              <a:buClr>
                <a:srgbClr val="008000"/>
              </a:buClr>
            </a:pPr>
            <a:r>
              <a:rPr lang="en-US" sz="2100"/>
              <a:t>Home leave 1-2 times/Yr</a:t>
            </a:r>
          </a:p>
          <a:p>
            <a:pPr lvl="1">
              <a:buClr>
                <a:srgbClr val="008000"/>
              </a:buClr>
            </a:pPr>
            <a:r>
              <a:rPr lang="en-US" sz="2100"/>
              <a:t>Paid vacations and observed Chinese holidays</a:t>
            </a:r>
          </a:p>
          <a:p>
            <a:pPr lvl="1">
              <a:buClr>
                <a:srgbClr val="008000"/>
              </a:buClr>
            </a:pPr>
            <a:r>
              <a:rPr lang="en-US" sz="2100"/>
              <a:t>Initial research launch grant: $10,000</a:t>
            </a:r>
          </a:p>
        </p:txBody>
      </p:sp>
      <p:sp>
        <p:nvSpPr>
          <p:cNvPr id="84996" name="Rectangle 4"/>
          <p:cNvSpPr>
            <a:spLocks noGrp="1" noChangeArrowheads="1"/>
          </p:cNvSpPr>
          <p:nvPr>
            <p:ph type="title"/>
          </p:nvPr>
        </p:nvSpPr>
        <p:spPr>
          <a:xfrm>
            <a:off x="685800" y="277813"/>
            <a:ext cx="7772400" cy="1143000"/>
          </a:xfrm>
          <a:noFill/>
          <a:ln/>
        </p:spPr>
        <p:txBody>
          <a:bodyPr/>
          <a:lstStyle/>
          <a:p>
            <a:r>
              <a:rPr lang="en-US">
                <a:solidFill>
                  <a:srgbClr val="CC9900"/>
                </a:solidFill>
              </a:rPr>
              <a:t>An U.S. Expatriate Compensation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en-US"/>
              <a:t>IBUS 618 Dr. Yang</a:t>
            </a:r>
          </a:p>
        </p:txBody>
      </p:sp>
      <p:sp>
        <p:nvSpPr>
          <p:cNvPr id="7" name="Espace réservé du numéro de diapositive 6"/>
          <p:cNvSpPr>
            <a:spLocks noGrp="1"/>
          </p:cNvSpPr>
          <p:nvPr>
            <p:ph type="sldNum" sz="quarter" idx="12"/>
          </p:nvPr>
        </p:nvSpPr>
        <p:spPr/>
        <p:txBody>
          <a:bodyPr/>
          <a:lstStyle/>
          <a:p>
            <a:fld id="{134F5B96-B91F-46D7-B341-A23DB0E7FF63}" type="slidenum">
              <a:rPr lang="en-US"/>
              <a:pPr/>
              <a:t>29</a:t>
            </a:fld>
            <a:endParaRPr lang="en-US"/>
          </a:p>
        </p:txBody>
      </p:sp>
      <p:sp>
        <p:nvSpPr>
          <p:cNvPr id="36866" name="Rectangle 2"/>
          <p:cNvSpPr>
            <a:spLocks noGrp="1" noChangeArrowheads="1"/>
          </p:cNvSpPr>
          <p:nvPr>
            <p:ph type="title"/>
          </p:nvPr>
        </p:nvSpPr>
        <p:spPr>
          <a:xfrm>
            <a:off x="685800" y="277813"/>
            <a:ext cx="7086600" cy="1143000"/>
          </a:xfrm>
        </p:spPr>
        <p:txBody>
          <a:bodyPr/>
          <a:lstStyle/>
          <a:p>
            <a:r>
              <a:rPr lang="en-GB" sz="3800">
                <a:solidFill>
                  <a:srgbClr val="CC9900"/>
                </a:solidFill>
              </a:rPr>
              <a:t>Advantages and Disadvantages of the </a:t>
            </a:r>
            <a:r>
              <a:rPr lang="en-GB" sz="3800" b="1">
                <a:solidFill>
                  <a:srgbClr val="CC9900"/>
                </a:solidFill>
              </a:rPr>
              <a:t>Balance Sheet Approach</a:t>
            </a:r>
          </a:p>
        </p:txBody>
      </p:sp>
      <p:sp>
        <p:nvSpPr>
          <p:cNvPr id="36870" name="Rectangle 6"/>
          <p:cNvSpPr>
            <a:spLocks noGrp="1" noChangeArrowheads="1"/>
          </p:cNvSpPr>
          <p:nvPr>
            <p:ph type="body" sz="half" idx="1"/>
          </p:nvPr>
        </p:nvSpPr>
        <p:spPr>
          <a:xfrm>
            <a:off x="838200" y="1676400"/>
            <a:ext cx="3657600" cy="4419600"/>
          </a:xfrm>
          <a:solidFill>
            <a:srgbClr val="FFFFD7"/>
          </a:solidFill>
          <a:ln>
            <a:solidFill>
              <a:srgbClr val="CC9900"/>
            </a:solidFill>
          </a:ln>
          <a:effectLst>
            <a:outerShdw dist="107763" dir="2700000" algn="ctr" rotWithShape="0">
              <a:schemeClr val="bg2">
                <a:alpha val="50000"/>
              </a:schemeClr>
            </a:outerShdw>
          </a:effectLst>
        </p:spPr>
        <p:txBody>
          <a:bodyPr/>
          <a:lstStyle/>
          <a:p>
            <a:pPr>
              <a:buClr>
                <a:srgbClr val="0033CC"/>
              </a:buClr>
            </a:pPr>
            <a:r>
              <a:rPr lang="en-US" sz="2400" u="sng">
                <a:solidFill>
                  <a:srgbClr val="0033CC"/>
                </a:solidFill>
              </a:rPr>
              <a:t>Advantages:</a:t>
            </a:r>
          </a:p>
          <a:p>
            <a:pPr lvl="1">
              <a:buClr>
                <a:srgbClr val="008000"/>
              </a:buClr>
              <a:buSzPct val="85000"/>
            </a:pPr>
            <a:r>
              <a:rPr lang="en-US" sz="2000"/>
              <a:t>Equity </a:t>
            </a:r>
          </a:p>
          <a:p>
            <a:pPr lvl="2">
              <a:buClr>
                <a:srgbClr val="828040"/>
              </a:buClr>
              <a:buSzPct val="85000"/>
              <a:buFont typeface="Wingdings" pitchFamily="2" charset="2"/>
              <a:buChar char="§"/>
            </a:pPr>
            <a:r>
              <a:rPr lang="en-US" sz="1900"/>
              <a:t>Between assignments</a:t>
            </a:r>
          </a:p>
          <a:p>
            <a:pPr lvl="2">
              <a:buClr>
                <a:srgbClr val="828040"/>
              </a:buClr>
              <a:buSzPct val="85000"/>
              <a:buFont typeface="Wingdings" pitchFamily="2" charset="2"/>
              <a:buChar char="§"/>
            </a:pPr>
            <a:r>
              <a:rPr lang="en-US" sz="1900"/>
              <a:t>Between Expatriates of the same nationality</a:t>
            </a:r>
          </a:p>
          <a:p>
            <a:pPr lvl="1">
              <a:buClr>
                <a:srgbClr val="008000"/>
              </a:buClr>
              <a:buSzPct val="85000"/>
            </a:pPr>
            <a:r>
              <a:rPr lang="en-US" sz="2000"/>
              <a:t>Facilitate re-entry</a:t>
            </a:r>
          </a:p>
          <a:p>
            <a:pPr lvl="1">
              <a:buClr>
                <a:srgbClr val="008000"/>
              </a:buClr>
              <a:buSzPct val="85000"/>
            </a:pPr>
            <a:r>
              <a:rPr lang="en-US" sz="2000"/>
              <a:t>Easy to communicate to employees</a:t>
            </a:r>
          </a:p>
        </p:txBody>
      </p:sp>
      <p:sp>
        <p:nvSpPr>
          <p:cNvPr id="36871" name="Rectangle 7"/>
          <p:cNvSpPr>
            <a:spLocks noGrp="1" noChangeArrowheads="1"/>
          </p:cNvSpPr>
          <p:nvPr>
            <p:ph type="body" sz="half" idx="2"/>
          </p:nvPr>
        </p:nvSpPr>
        <p:spPr>
          <a:xfrm>
            <a:off x="4724400" y="1676400"/>
            <a:ext cx="3657600" cy="4419600"/>
          </a:xfrm>
          <a:solidFill>
            <a:srgbClr val="FFDFFF"/>
          </a:solidFill>
          <a:ln>
            <a:solidFill>
              <a:schemeClr val="tx2"/>
            </a:solidFill>
          </a:ln>
          <a:effectLst>
            <a:outerShdw dist="107763" dir="2700000" algn="ctr" rotWithShape="0">
              <a:schemeClr val="bg2">
                <a:alpha val="50000"/>
              </a:schemeClr>
            </a:outerShdw>
          </a:effectLst>
        </p:spPr>
        <p:txBody>
          <a:bodyPr/>
          <a:lstStyle/>
          <a:p>
            <a:pPr>
              <a:buClr>
                <a:srgbClr val="CC0000"/>
              </a:buClr>
            </a:pPr>
            <a:r>
              <a:rPr lang="en-US" sz="2400" u="sng">
                <a:solidFill>
                  <a:srgbClr val="660033"/>
                </a:solidFill>
              </a:rPr>
              <a:t>Disadvantages:</a:t>
            </a:r>
          </a:p>
          <a:p>
            <a:pPr lvl="1"/>
            <a:r>
              <a:rPr lang="en-US" sz="2000"/>
              <a:t>Can result in great disparities</a:t>
            </a:r>
          </a:p>
          <a:p>
            <a:pPr lvl="2">
              <a:buClr>
                <a:srgbClr val="828040"/>
              </a:buClr>
            </a:pPr>
            <a:r>
              <a:rPr lang="en-US" sz="1900"/>
              <a:t>Between expatriates of different nationalities</a:t>
            </a:r>
          </a:p>
          <a:p>
            <a:pPr lvl="2">
              <a:buClr>
                <a:srgbClr val="828040"/>
              </a:buClr>
            </a:pPr>
            <a:r>
              <a:rPr lang="en-US" sz="1900"/>
              <a:t>Between expatriates and local nationals</a:t>
            </a:r>
          </a:p>
          <a:p>
            <a:pPr lvl="1"/>
            <a:r>
              <a:rPr lang="en-US" sz="2000"/>
              <a:t>Can be complex to administer</a:t>
            </a:r>
          </a:p>
          <a:p>
            <a:pPr lvl="1"/>
            <a:r>
              <a:rPr lang="en-US" sz="2000"/>
              <a:t>May entail difficulty to attract human capital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2FD770EA-47C4-4EF0-893B-7A201ACD9073}" type="slidenum">
              <a:rPr lang="en-US"/>
              <a:pPr/>
              <a:t>3</a:t>
            </a:fld>
            <a:endParaRPr lang="en-US"/>
          </a:p>
        </p:txBody>
      </p:sp>
      <p:sp>
        <p:nvSpPr>
          <p:cNvPr id="11266" name="Rectangle 2"/>
          <p:cNvSpPr>
            <a:spLocks noGrp="1" noChangeArrowheads="1"/>
          </p:cNvSpPr>
          <p:nvPr>
            <p:ph type="title"/>
          </p:nvPr>
        </p:nvSpPr>
        <p:spPr>
          <a:xfrm>
            <a:off x="762000" y="457200"/>
            <a:ext cx="7772400" cy="963613"/>
          </a:xfrm>
        </p:spPr>
        <p:txBody>
          <a:bodyPr/>
          <a:lstStyle/>
          <a:p>
            <a:r>
              <a:rPr lang="en-US" sz="4600">
                <a:solidFill>
                  <a:srgbClr val="CC9900"/>
                </a:solidFill>
              </a:rPr>
              <a:t>Chapter Objectives</a:t>
            </a:r>
            <a:r>
              <a:rPr lang="en-US"/>
              <a:t> </a:t>
            </a:r>
            <a:r>
              <a:rPr lang="en-US" sz="2600" i="1">
                <a:solidFill>
                  <a:srgbClr val="CC9900"/>
                </a:solidFill>
              </a:rPr>
              <a:t>(cont.)</a:t>
            </a:r>
            <a:endParaRPr lang="en-AU" sz="2600" i="1">
              <a:solidFill>
                <a:srgbClr val="CC9900"/>
              </a:solidFill>
            </a:endParaRPr>
          </a:p>
        </p:txBody>
      </p:sp>
      <p:sp>
        <p:nvSpPr>
          <p:cNvPr id="11267" name="Rectangle 3"/>
          <p:cNvSpPr>
            <a:spLocks noGrp="1" noChangeArrowheads="1"/>
          </p:cNvSpPr>
          <p:nvPr>
            <p:ph type="body" idx="1"/>
          </p:nvPr>
        </p:nvSpPr>
        <p:spPr>
          <a:xfrm>
            <a:off x="762000" y="1676400"/>
            <a:ext cx="7848600" cy="4495800"/>
          </a:xfrm>
          <a:solidFill>
            <a:srgbClr val="FFFBEF"/>
          </a:solidFill>
          <a:ln>
            <a:solidFill>
              <a:srgbClr val="996633"/>
            </a:solidFill>
          </a:ln>
          <a:effectLst>
            <a:outerShdw dist="107763" dir="2700000" algn="ctr" rotWithShape="0">
              <a:schemeClr val="bg2">
                <a:alpha val="50000"/>
              </a:schemeClr>
            </a:outerShdw>
          </a:effectLst>
        </p:spPr>
        <p:txBody>
          <a:bodyPr/>
          <a:lstStyle/>
          <a:p>
            <a:pPr>
              <a:buClr>
                <a:srgbClr val="CC0000"/>
              </a:buClr>
            </a:pPr>
            <a:r>
              <a:rPr lang="en-GB" sz="2200"/>
              <a:t>Examine the complexities that arise when firms move from compensation at the domestic level to compensation in an International context.</a:t>
            </a:r>
          </a:p>
          <a:p>
            <a:pPr>
              <a:buClr>
                <a:srgbClr val="CC0000"/>
              </a:buClr>
            </a:pPr>
            <a:r>
              <a:rPr lang="en-GB" sz="2200"/>
              <a:t>Detail the key components of international compensation.</a:t>
            </a:r>
          </a:p>
          <a:p>
            <a:pPr>
              <a:buClr>
                <a:srgbClr val="CC0000"/>
              </a:buClr>
            </a:pPr>
            <a:r>
              <a:rPr lang="en-GB" sz="2200"/>
              <a:t>Outline the two main approaches to international compensation and the advantages and disadvantages of each approach.</a:t>
            </a:r>
          </a:p>
          <a:p>
            <a:pPr>
              <a:buClr>
                <a:srgbClr val="CC0000"/>
              </a:buClr>
            </a:pPr>
            <a:r>
              <a:rPr lang="en-GB" sz="2200"/>
              <a:t>Examine the special problem areas of taxation, valid international living cost data and the problem of managing TCN compensation.</a:t>
            </a:r>
          </a:p>
          <a:p>
            <a:pPr>
              <a:buClr>
                <a:srgbClr val="CC0000"/>
              </a:buClr>
            </a:pPr>
            <a:r>
              <a:rPr lang="en-GB" sz="2200"/>
              <a:t>Examine the recent developments and global compensation issues.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3364CE76-45BC-42D1-A857-2C48233CB2AA}" type="slidenum">
              <a:rPr lang="en-US"/>
              <a:pPr/>
              <a:t>30</a:t>
            </a:fld>
            <a:endParaRPr lang="en-US"/>
          </a:p>
        </p:txBody>
      </p:sp>
      <p:sp>
        <p:nvSpPr>
          <p:cNvPr id="37890" name="Rectangle 2"/>
          <p:cNvSpPr>
            <a:spLocks noGrp="1" noChangeArrowheads="1"/>
          </p:cNvSpPr>
          <p:nvPr>
            <p:ph type="title"/>
          </p:nvPr>
        </p:nvSpPr>
        <p:spPr>
          <a:xfrm>
            <a:off x="762000" y="533400"/>
            <a:ext cx="7772400" cy="887413"/>
          </a:xfrm>
        </p:spPr>
        <p:txBody>
          <a:bodyPr/>
          <a:lstStyle/>
          <a:p>
            <a:r>
              <a:rPr lang="en-GB" sz="4600">
                <a:solidFill>
                  <a:srgbClr val="CC9900"/>
                </a:solidFill>
              </a:rPr>
              <a:t>Taxation</a:t>
            </a:r>
          </a:p>
        </p:txBody>
      </p:sp>
      <p:sp>
        <p:nvSpPr>
          <p:cNvPr id="37891" name="Rectangle 3"/>
          <p:cNvSpPr>
            <a:spLocks noChangeArrowheads="1"/>
          </p:cNvSpPr>
          <p:nvPr/>
        </p:nvSpPr>
        <p:spPr bwMode="auto">
          <a:xfrm>
            <a:off x="685800" y="1752600"/>
            <a:ext cx="7772400" cy="4187825"/>
          </a:xfrm>
          <a:prstGeom prst="rect">
            <a:avLst/>
          </a:prstGeom>
          <a:noFill/>
          <a:ln w="9525">
            <a:noFill/>
            <a:miter lim="800000"/>
            <a:headEnd/>
            <a:tailEnd/>
          </a:ln>
          <a:effectLst/>
        </p:spPr>
        <p:txBody>
          <a:bodyPr/>
          <a:lstStyle/>
          <a:p>
            <a:pPr marL="342900" indent="-342900">
              <a:spcBef>
                <a:spcPct val="20000"/>
              </a:spcBef>
              <a:buClr>
                <a:srgbClr val="CC0000"/>
              </a:buClr>
              <a:buSzPct val="90000"/>
              <a:buFont typeface="Wingdings" pitchFamily="2" charset="2"/>
              <a:buChar char="n"/>
            </a:pPr>
            <a:r>
              <a:rPr lang="en-GB" sz="2200"/>
              <a:t>This aspect of international compensation probably causes the most concern to HR practitioners and expatriates (both PCNs and TCNs), as taxation generally evokes emotional responses. </a:t>
            </a:r>
            <a:r>
              <a:rPr lang="en-GB" sz="2200" b="1"/>
              <a:t>No one enjoys paying taxes</a:t>
            </a:r>
            <a:r>
              <a:rPr lang="en-GB" sz="2200"/>
              <a:t>, and this issue can be very time consuming for both the firm and the expatriate.</a:t>
            </a:r>
          </a:p>
          <a:p>
            <a:pPr marL="342900" indent="-342900">
              <a:spcBef>
                <a:spcPct val="20000"/>
              </a:spcBef>
              <a:buClr>
                <a:srgbClr val="CC0000"/>
              </a:buClr>
              <a:buSzPct val="90000"/>
              <a:buFont typeface="Wingdings" pitchFamily="2" charset="2"/>
              <a:buChar char="n"/>
            </a:pPr>
            <a:r>
              <a:rPr lang="en-GB" sz="2200"/>
              <a:t>An assignment abroad can mean that a U.S. expatriate is taxed both in the country of assignment and in the USA. This </a:t>
            </a:r>
            <a:r>
              <a:rPr lang="en-GB" sz="2200" b="1"/>
              <a:t>dual tax</a:t>
            </a:r>
            <a:r>
              <a:rPr lang="en-GB" sz="2200"/>
              <a:t> cost, combined with all of the other expatriate costs, makes some U.S. multinationals think twice about making use of expatriates.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58703B22-41F7-4187-BF52-8D3832BD2AFE}" type="slidenum">
              <a:rPr lang="en-US"/>
              <a:pPr/>
              <a:t>31</a:t>
            </a:fld>
            <a:endParaRPr lang="en-US"/>
          </a:p>
        </p:txBody>
      </p:sp>
      <p:sp>
        <p:nvSpPr>
          <p:cNvPr id="38914" name="Rectangle 2"/>
          <p:cNvSpPr>
            <a:spLocks noGrp="1" noChangeArrowheads="1"/>
          </p:cNvSpPr>
          <p:nvPr>
            <p:ph type="title"/>
          </p:nvPr>
        </p:nvSpPr>
        <p:spPr>
          <a:xfrm>
            <a:off x="685800" y="304800"/>
            <a:ext cx="7772400" cy="1143000"/>
          </a:xfrm>
        </p:spPr>
        <p:txBody>
          <a:bodyPr/>
          <a:lstStyle/>
          <a:p>
            <a:r>
              <a:rPr lang="en-GB" sz="4300">
                <a:solidFill>
                  <a:srgbClr val="CC9900"/>
                </a:solidFill>
              </a:rPr>
              <a:t>Approaches to Handling International Taxation:</a:t>
            </a:r>
          </a:p>
        </p:txBody>
      </p:sp>
      <p:sp>
        <p:nvSpPr>
          <p:cNvPr id="38915" name="Rectangle 3"/>
          <p:cNvSpPr>
            <a:spLocks noChangeArrowheads="1"/>
          </p:cNvSpPr>
          <p:nvPr/>
        </p:nvSpPr>
        <p:spPr bwMode="auto">
          <a:xfrm>
            <a:off x="838200" y="1752600"/>
            <a:ext cx="7620000" cy="4267200"/>
          </a:xfrm>
          <a:prstGeom prst="rect">
            <a:avLst/>
          </a:prstGeom>
          <a:noFill/>
          <a:ln w="9525">
            <a:noFill/>
            <a:miter lim="800000"/>
            <a:headEnd/>
            <a:tailEnd/>
          </a:ln>
          <a:effectLst/>
        </p:spPr>
        <p:txBody>
          <a:bodyPr/>
          <a:lstStyle/>
          <a:p>
            <a:pPr marL="342900" indent="-342900">
              <a:spcBef>
                <a:spcPct val="20000"/>
              </a:spcBef>
              <a:buClr>
                <a:srgbClr val="CC0000"/>
              </a:buClr>
              <a:buSzPct val="90000"/>
              <a:buFont typeface="Wingdings" pitchFamily="2" charset="2"/>
              <a:buChar char="n"/>
            </a:pPr>
            <a:r>
              <a:rPr lang="en-GB" sz="2900" i="1"/>
              <a:t>Tax Equalization</a:t>
            </a:r>
          </a:p>
          <a:p>
            <a:pPr marL="742950" lvl="1" indent="-285750">
              <a:spcBef>
                <a:spcPct val="20000"/>
              </a:spcBef>
              <a:buClr>
                <a:schemeClr val="hlink"/>
              </a:buClr>
              <a:buSzPct val="75000"/>
              <a:buFont typeface="Wingdings" pitchFamily="2" charset="2"/>
              <a:buChar char="n"/>
            </a:pPr>
            <a:r>
              <a:rPr lang="en-GB" sz="2300"/>
              <a:t>Firms withhold an amount equal to the home-country tax obligation of the PCN, and pay all taxes in the host country.</a:t>
            </a:r>
          </a:p>
          <a:p>
            <a:pPr marL="342900" indent="-342900">
              <a:spcBef>
                <a:spcPct val="20000"/>
              </a:spcBef>
              <a:buClr>
                <a:srgbClr val="CC0000"/>
              </a:buClr>
              <a:buSzPct val="90000"/>
              <a:buFont typeface="Wingdings" pitchFamily="2" charset="2"/>
              <a:buChar char="n"/>
            </a:pPr>
            <a:r>
              <a:rPr lang="en-GB" sz="2900" i="1"/>
              <a:t>Tax Protection</a:t>
            </a:r>
          </a:p>
          <a:p>
            <a:pPr marL="742950" lvl="1" indent="-285750">
              <a:spcBef>
                <a:spcPct val="20000"/>
              </a:spcBef>
              <a:buClr>
                <a:schemeClr val="hlink"/>
              </a:buClr>
              <a:buSzPct val="75000"/>
              <a:buFont typeface="Wingdings" pitchFamily="2" charset="2"/>
              <a:buChar char="n"/>
            </a:pPr>
            <a:r>
              <a:rPr lang="en-GB" sz="2300"/>
              <a:t>The employee pays up to the amount of taxes he or she would pay on compensation in the home country. In such a situation, the employee is entitled to any windfall received if total taxes are less in the foreign country than in the home country.</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4BD41A78-D1EB-4301-9F59-743D26649A8F}" type="slidenum">
              <a:rPr lang="en-US"/>
              <a:pPr/>
              <a:t>32</a:t>
            </a:fld>
            <a:endParaRPr lang="en-US"/>
          </a:p>
        </p:txBody>
      </p:sp>
      <p:sp>
        <p:nvSpPr>
          <p:cNvPr id="39938" name="Rectangle 2"/>
          <p:cNvSpPr>
            <a:spLocks noGrp="1" noChangeArrowheads="1"/>
          </p:cNvSpPr>
          <p:nvPr>
            <p:ph type="title"/>
          </p:nvPr>
        </p:nvSpPr>
        <p:spPr>
          <a:xfrm>
            <a:off x="685800" y="533400"/>
            <a:ext cx="7772400" cy="887413"/>
          </a:xfrm>
        </p:spPr>
        <p:txBody>
          <a:bodyPr/>
          <a:lstStyle/>
          <a:p>
            <a:r>
              <a:rPr lang="en-GB" sz="4300">
                <a:solidFill>
                  <a:srgbClr val="CC9900"/>
                </a:solidFill>
              </a:rPr>
              <a:t>Tax Equalization</a:t>
            </a:r>
          </a:p>
        </p:txBody>
      </p:sp>
      <p:sp>
        <p:nvSpPr>
          <p:cNvPr id="39939" name="Rectangle 3"/>
          <p:cNvSpPr>
            <a:spLocks noChangeArrowheads="1"/>
          </p:cNvSpPr>
          <p:nvPr/>
        </p:nvSpPr>
        <p:spPr bwMode="auto">
          <a:xfrm>
            <a:off x="838200" y="1676400"/>
            <a:ext cx="7391400" cy="4572000"/>
          </a:xfrm>
          <a:prstGeom prst="rect">
            <a:avLst/>
          </a:prstGeom>
          <a:noFill/>
          <a:ln w="9525">
            <a:noFill/>
            <a:miter lim="800000"/>
            <a:headEnd/>
            <a:tailEnd/>
          </a:ln>
          <a:effectLst/>
        </p:spPr>
        <p:txBody>
          <a:bodyPr/>
          <a:lstStyle/>
          <a:p>
            <a:pPr marL="342900" indent="-342900">
              <a:spcBef>
                <a:spcPct val="20000"/>
              </a:spcBef>
              <a:buClr>
                <a:srgbClr val="CC0000"/>
              </a:buClr>
              <a:buSzPct val="90000"/>
              <a:buFont typeface="Wingdings" pitchFamily="2" charset="2"/>
              <a:buChar char="n"/>
            </a:pPr>
            <a:r>
              <a:rPr lang="en-GB" sz="2200"/>
              <a:t>By far the more common taxation policy used by multinationals.</a:t>
            </a:r>
          </a:p>
          <a:p>
            <a:pPr marL="742950" lvl="1" indent="-285750">
              <a:spcBef>
                <a:spcPct val="20000"/>
              </a:spcBef>
              <a:buClr>
                <a:schemeClr val="accent1"/>
              </a:buClr>
              <a:buSzPct val="75000"/>
              <a:buFont typeface="Wingdings" pitchFamily="2" charset="2"/>
              <a:buChar char="n"/>
            </a:pPr>
            <a:r>
              <a:rPr lang="en-GB" sz="1900"/>
              <a:t>For a PCN, tax payments equal to the liability of a home-country taxpayer with the same income and family status are imposed on the employee’s salary and bonus. </a:t>
            </a:r>
          </a:p>
          <a:p>
            <a:pPr marL="742950" lvl="1" indent="-285750">
              <a:spcBef>
                <a:spcPct val="20000"/>
              </a:spcBef>
              <a:buClr>
                <a:schemeClr val="accent1"/>
              </a:buClr>
              <a:buSzPct val="75000"/>
              <a:buFont typeface="Wingdings" pitchFamily="2" charset="2"/>
              <a:buChar char="n"/>
            </a:pPr>
            <a:r>
              <a:rPr lang="en-GB" sz="1900"/>
              <a:t>Any additional premiums or allowances are typically paid by the firm, tax-free to the employee.</a:t>
            </a:r>
          </a:p>
          <a:p>
            <a:pPr marL="342900" indent="-342900">
              <a:spcBef>
                <a:spcPct val="20000"/>
              </a:spcBef>
              <a:buClr>
                <a:srgbClr val="CC0000"/>
              </a:buClr>
              <a:buSzPct val="90000"/>
              <a:buFont typeface="Wingdings" pitchFamily="2" charset="2"/>
              <a:buChar char="n"/>
            </a:pPr>
            <a:r>
              <a:rPr lang="en-GB" sz="2200"/>
              <a:t>As multinationals operate in more and more countries, they are subject to widely discrepant income tax rates. </a:t>
            </a:r>
          </a:p>
          <a:p>
            <a:pPr marL="342900" indent="-342900">
              <a:spcBef>
                <a:spcPct val="20000"/>
              </a:spcBef>
              <a:buClr>
                <a:srgbClr val="CC0000"/>
              </a:buClr>
              <a:buSzPct val="90000"/>
              <a:buFont typeface="Wingdings" pitchFamily="2" charset="2"/>
              <a:buChar char="n"/>
            </a:pPr>
            <a:r>
              <a:rPr lang="en-GB" sz="2200"/>
              <a:t>Just focusing on </a:t>
            </a:r>
            <a:r>
              <a:rPr lang="en-GB" sz="2200" b="1"/>
              <a:t>income tax</a:t>
            </a:r>
            <a:r>
              <a:rPr lang="en-GB" sz="2200"/>
              <a:t> can be misleading, as the shares of both personal and </a:t>
            </a:r>
            <a:r>
              <a:rPr lang="en-GB" sz="2200" b="1"/>
              <a:t>corporate taxes</a:t>
            </a:r>
            <a:r>
              <a:rPr lang="en-GB" sz="2200"/>
              <a:t> are rising in the OECD countries.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9F8FB920-09D6-471F-AE9D-3003CFA2C0A1}" type="slidenum">
              <a:rPr lang="en-US"/>
              <a:pPr/>
              <a:t>33</a:t>
            </a:fld>
            <a:endParaRPr lang="en-US"/>
          </a:p>
        </p:txBody>
      </p:sp>
      <p:sp>
        <p:nvSpPr>
          <p:cNvPr id="40962" name="Rectangle 2"/>
          <p:cNvSpPr>
            <a:spLocks noGrp="1" noChangeArrowheads="1"/>
          </p:cNvSpPr>
          <p:nvPr>
            <p:ph type="title"/>
          </p:nvPr>
        </p:nvSpPr>
        <p:spPr>
          <a:xfrm>
            <a:off x="685800" y="277813"/>
            <a:ext cx="7772400" cy="1143000"/>
          </a:xfrm>
        </p:spPr>
        <p:txBody>
          <a:bodyPr/>
          <a:lstStyle/>
          <a:p>
            <a:r>
              <a:rPr lang="en-GB">
                <a:solidFill>
                  <a:srgbClr val="CC9900"/>
                </a:solidFill>
              </a:rPr>
              <a:t>Diversity in National Taxation</a:t>
            </a:r>
          </a:p>
        </p:txBody>
      </p:sp>
      <p:sp>
        <p:nvSpPr>
          <p:cNvPr id="40963" name="Rectangle 3"/>
          <p:cNvSpPr>
            <a:spLocks noChangeArrowheads="1"/>
          </p:cNvSpPr>
          <p:nvPr/>
        </p:nvSpPr>
        <p:spPr bwMode="auto">
          <a:xfrm>
            <a:off x="762000" y="1600200"/>
            <a:ext cx="7848600" cy="4724400"/>
          </a:xfrm>
          <a:prstGeom prst="rect">
            <a:avLst/>
          </a:prstGeom>
          <a:noFill/>
          <a:ln w="9525">
            <a:noFill/>
            <a:miter lim="800000"/>
            <a:headEnd/>
            <a:tailEnd/>
          </a:ln>
          <a:effectLst/>
        </p:spPr>
        <p:txBody>
          <a:bodyPr/>
          <a:lstStyle/>
          <a:p>
            <a:pPr marL="342900" indent="-342900">
              <a:spcBef>
                <a:spcPct val="20000"/>
              </a:spcBef>
              <a:buClr>
                <a:srgbClr val="CC0000"/>
              </a:buClr>
              <a:buSzPct val="90000"/>
              <a:buFont typeface="Wingdings" pitchFamily="2" charset="2"/>
              <a:buChar char="n"/>
            </a:pPr>
            <a:r>
              <a:rPr lang="en-GB" sz="2200"/>
              <a:t>If we look at total tax revenues as a percentage of GDP, the </a:t>
            </a:r>
            <a:r>
              <a:rPr lang="en-GB" sz="2200" b="1"/>
              <a:t>“top five” highest taxation countries</a:t>
            </a:r>
            <a:r>
              <a:rPr lang="en-GB" sz="2200"/>
              <a:t> are:</a:t>
            </a:r>
          </a:p>
          <a:p>
            <a:pPr marL="742950" lvl="1" indent="-285750">
              <a:spcBef>
                <a:spcPct val="20000"/>
              </a:spcBef>
              <a:buClr>
                <a:srgbClr val="0033CC"/>
              </a:buClr>
              <a:buSzPct val="75000"/>
              <a:buFont typeface="Wingdings" pitchFamily="2" charset="2"/>
              <a:buChar char="n"/>
            </a:pPr>
            <a:r>
              <a:rPr lang="en-GB" sz="2000"/>
              <a:t>Sweden, Denmark, Finland, France and Belgium</a:t>
            </a:r>
          </a:p>
          <a:p>
            <a:pPr marL="742950" lvl="1" indent="-285750">
              <a:spcBef>
                <a:spcPct val="20000"/>
              </a:spcBef>
              <a:buClr>
                <a:srgbClr val="0033CC"/>
              </a:buClr>
              <a:buSzPct val="75000"/>
              <a:buFont typeface="Wingdings" pitchFamily="2" charset="2"/>
              <a:buChar char="n"/>
            </a:pPr>
            <a:r>
              <a:rPr lang="en-GB" sz="2000"/>
              <a:t>The United States is 25th with the other large advanced economies towards the bottom of the list</a:t>
            </a:r>
          </a:p>
          <a:p>
            <a:pPr marL="742950" lvl="1" indent="-285750">
              <a:spcBef>
                <a:spcPct val="20000"/>
              </a:spcBef>
              <a:buClr>
                <a:srgbClr val="0033CC"/>
              </a:buClr>
              <a:buSzPct val="75000"/>
              <a:buFont typeface="Wingdings" pitchFamily="2" charset="2"/>
              <a:buChar char="n"/>
            </a:pPr>
            <a:r>
              <a:rPr lang="en-GB" sz="2000"/>
              <a:t>Japan, 26th; Britain, 16th; and Germany, 12th.</a:t>
            </a:r>
          </a:p>
          <a:p>
            <a:pPr marL="342900" indent="-342900">
              <a:spcBef>
                <a:spcPct val="20000"/>
              </a:spcBef>
              <a:buClr>
                <a:srgbClr val="CC0000"/>
              </a:buClr>
              <a:buSzPct val="90000"/>
              <a:buFont typeface="Wingdings" pitchFamily="2" charset="2"/>
              <a:buChar char="n"/>
            </a:pPr>
            <a:r>
              <a:rPr lang="en-GB" sz="2200"/>
              <a:t>International accounting firms may provide advice and prepare host-country and home-country tax returns for their expatriates.</a:t>
            </a:r>
          </a:p>
          <a:p>
            <a:pPr marL="342900" indent="-342900">
              <a:spcBef>
                <a:spcPct val="20000"/>
              </a:spcBef>
              <a:buClr>
                <a:srgbClr val="CC0000"/>
              </a:buClr>
              <a:buSzPct val="90000"/>
              <a:buFont typeface="Wingdings" pitchFamily="2" charset="2"/>
              <a:buChar char="n"/>
            </a:pPr>
            <a:r>
              <a:rPr lang="en-GB" sz="2200"/>
              <a:t>Increasingly, firms are also outsourcing the provisions of further aspects of the total expatriate compensation packages including a variety of destination services in lieu of providing payment in a package.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BB9CD218-C4DC-4C55-B5EC-A4E43754BFB8}" type="slidenum">
              <a:rPr lang="en-US"/>
              <a:pPr/>
              <a:t>34</a:t>
            </a:fld>
            <a:endParaRPr lang="en-US"/>
          </a:p>
        </p:txBody>
      </p:sp>
      <p:sp>
        <p:nvSpPr>
          <p:cNvPr id="41986" name="Rectangle 2"/>
          <p:cNvSpPr>
            <a:spLocks noGrp="1" noChangeArrowheads="1"/>
          </p:cNvSpPr>
          <p:nvPr>
            <p:ph type="title"/>
          </p:nvPr>
        </p:nvSpPr>
        <p:spPr>
          <a:xfrm>
            <a:off x="762000" y="277813"/>
            <a:ext cx="7010400" cy="1143000"/>
          </a:xfrm>
        </p:spPr>
        <p:txBody>
          <a:bodyPr/>
          <a:lstStyle/>
          <a:p>
            <a:r>
              <a:rPr lang="en-GB" sz="3800">
                <a:solidFill>
                  <a:srgbClr val="CC9900"/>
                </a:solidFill>
              </a:rPr>
              <a:t>Approaches to International Compensation</a:t>
            </a:r>
          </a:p>
        </p:txBody>
      </p:sp>
      <p:sp>
        <p:nvSpPr>
          <p:cNvPr id="41987" name="Rectangle 3"/>
          <p:cNvSpPr>
            <a:spLocks noChangeArrowheads="1"/>
          </p:cNvSpPr>
          <p:nvPr/>
        </p:nvSpPr>
        <p:spPr bwMode="auto">
          <a:xfrm>
            <a:off x="784225" y="1676400"/>
            <a:ext cx="7369175" cy="4267200"/>
          </a:xfrm>
          <a:prstGeom prst="rect">
            <a:avLst/>
          </a:prstGeom>
          <a:noFill/>
          <a:ln w="9525">
            <a:noFill/>
            <a:miter lim="800000"/>
            <a:headEnd/>
            <a:tailEnd/>
          </a:ln>
          <a:effectLst/>
        </p:spPr>
        <p:txBody>
          <a:bodyPr/>
          <a:lstStyle/>
          <a:p>
            <a:pPr marL="342900" indent="-342900">
              <a:spcBef>
                <a:spcPct val="20000"/>
              </a:spcBef>
              <a:buClr>
                <a:srgbClr val="CC0000"/>
              </a:buClr>
              <a:buSzPct val="95000"/>
              <a:buFont typeface="Wingdings" pitchFamily="2" charset="2"/>
              <a:buChar char="n"/>
            </a:pPr>
            <a:r>
              <a:rPr lang="en-GB" sz="2200"/>
              <a:t>Multinationals need to consider the extent to which specific practices can be modified in each country to provide the most tax-effective, appropriate rewards for PCNs, HCNs and TCNs within the framework of the overall compensation policy of the firm.</a:t>
            </a:r>
          </a:p>
          <a:p>
            <a:pPr marL="342900" indent="-342900">
              <a:spcBef>
                <a:spcPct val="20000"/>
              </a:spcBef>
              <a:buClr>
                <a:srgbClr val="CC0000"/>
              </a:buClr>
              <a:buSzPct val="95000"/>
              <a:buFont typeface="Wingdings" pitchFamily="2" charset="2"/>
              <a:buChar char="n"/>
            </a:pPr>
            <a:r>
              <a:rPr lang="en-GB" sz="2200"/>
              <a:t>The difficulties in international compensation “are not compensation so much as benefits”: </a:t>
            </a:r>
          </a:p>
          <a:p>
            <a:pPr marL="742950" lvl="1" indent="-285750">
              <a:spcBef>
                <a:spcPct val="20000"/>
              </a:spcBef>
              <a:buClr>
                <a:schemeClr val="accent1"/>
              </a:buClr>
              <a:buSzPct val="75000"/>
              <a:buFont typeface="Wingdings" pitchFamily="2" charset="2"/>
              <a:buChar char="n"/>
            </a:pPr>
            <a:r>
              <a:rPr lang="en-GB" sz="1900"/>
              <a:t>Pension plans are very difficult to compare or equalize across nations, as cultural practices vary endlessly.</a:t>
            </a:r>
          </a:p>
          <a:p>
            <a:pPr marL="742950" lvl="1" indent="-285750">
              <a:spcBef>
                <a:spcPct val="20000"/>
              </a:spcBef>
              <a:buClr>
                <a:schemeClr val="accent1"/>
              </a:buClr>
              <a:buSzPct val="75000"/>
              <a:buFont typeface="Wingdings" pitchFamily="2" charset="2"/>
              <a:buChar char="n"/>
            </a:pPr>
            <a:r>
              <a:rPr lang="en-GB" sz="1900"/>
              <a:t>Transportability of pension plans, medical coverage and social security benefits are very difficult to normalize.</a:t>
            </a:r>
            <a:endParaRPr lang="en-GB" sz="200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DBFD543B-4A3B-41D0-BDDE-F2461CAD9E12}" type="slidenum">
              <a:rPr lang="en-US"/>
              <a:pPr/>
              <a:t>35</a:t>
            </a:fld>
            <a:endParaRPr lang="en-US"/>
          </a:p>
        </p:txBody>
      </p:sp>
      <p:sp>
        <p:nvSpPr>
          <p:cNvPr id="43010" name="Rectangle 2"/>
          <p:cNvSpPr>
            <a:spLocks noGrp="1" noChangeArrowheads="1"/>
          </p:cNvSpPr>
          <p:nvPr>
            <p:ph type="title"/>
          </p:nvPr>
        </p:nvSpPr>
        <p:spPr>
          <a:xfrm>
            <a:off x="685800" y="533400"/>
            <a:ext cx="7772400" cy="811213"/>
          </a:xfrm>
        </p:spPr>
        <p:txBody>
          <a:bodyPr/>
          <a:lstStyle/>
          <a:p>
            <a:r>
              <a:rPr lang="en-GB" sz="4700">
                <a:solidFill>
                  <a:srgbClr val="CC9900"/>
                </a:solidFill>
              </a:rPr>
              <a:t>Issues Concerning Benefits</a:t>
            </a:r>
          </a:p>
        </p:txBody>
      </p:sp>
      <p:sp>
        <p:nvSpPr>
          <p:cNvPr id="43011" name="Rectangle 3"/>
          <p:cNvSpPr>
            <a:spLocks noChangeArrowheads="1"/>
          </p:cNvSpPr>
          <p:nvPr/>
        </p:nvSpPr>
        <p:spPr bwMode="auto">
          <a:xfrm>
            <a:off x="762000" y="1600200"/>
            <a:ext cx="7620000" cy="4800600"/>
          </a:xfrm>
          <a:prstGeom prst="rect">
            <a:avLst/>
          </a:prstGeom>
          <a:noFill/>
          <a:ln w="9525">
            <a:noFill/>
            <a:miter lim="800000"/>
            <a:headEnd/>
            <a:tailEnd/>
          </a:ln>
          <a:effectLst/>
        </p:spPr>
        <p:txBody>
          <a:bodyPr/>
          <a:lstStyle/>
          <a:p>
            <a:pPr marL="342900" indent="-342900">
              <a:spcBef>
                <a:spcPct val="20000"/>
              </a:spcBef>
              <a:buClr>
                <a:srgbClr val="CC0000"/>
              </a:buClr>
              <a:buSzPct val="90000"/>
              <a:buFont typeface="Wingdings" pitchFamily="2" charset="2"/>
              <a:buChar char="n"/>
            </a:pPr>
            <a:r>
              <a:rPr lang="en-GB" sz="2200"/>
              <a:t>Companies need to address whether or not to maintain expatriates in home-country programs, particularly if the company does not receive a tax deduction for it.</a:t>
            </a:r>
          </a:p>
          <a:p>
            <a:pPr marL="742950" lvl="1" indent="-285750">
              <a:spcBef>
                <a:spcPct val="20000"/>
              </a:spcBef>
              <a:buClr>
                <a:schemeClr val="accent1"/>
              </a:buClr>
              <a:buSzPct val="75000"/>
              <a:buFont typeface="Wingdings" pitchFamily="2" charset="2"/>
              <a:buChar char="n"/>
            </a:pPr>
            <a:r>
              <a:rPr lang="en-GB"/>
              <a:t>Whether companies have the option of enrolling expatriates in host-country benefit programs and/or making up any difference in coverage.</a:t>
            </a:r>
          </a:p>
          <a:p>
            <a:pPr marL="742950" lvl="1" indent="-285750">
              <a:spcBef>
                <a:spcPct val="20000"/>
              </a:spcBef>
              <a:buClr>
                <a:schemeClr val="accent1"/>
              </a:buClr>
              <a:buSzPct val="75000"/>
              <a:buFont typeface="Wingdings" pitchFamily="2" charset="2"/>
              <a:buChar char="n"/>
            </a:pPr>
            <a:r>
              <a:rPr lang="en-GB"/>
              <a:t>Whether host-country legislation regarding termination affects benefit entitlement.</a:t>
            </a:r>
          </a:p>
          <a:p>
            <a:pPr marL="742950" lvl="1" indent="-285750">
              <a:spcBef>
                <a:spcPct val="20000"/>
              </a:spcBef>
              <a:buClr>
                <a:schemeClr val="accent1"/>
              </a:buClr>
              <a:buSzPct val="75000"/>
              <a:buFont typeface="Wingdings" pitchFamily="2" charset="2"/>
              <a:buChar char="n"/>
            </a:pPr>
            <a:r>
              <a:rPr lang="en-GB"/>
              <a:t>Whether expatriates should receive home-country or host-country social security benefits.</a:t>
            </a:r>
          </a:p>
          <a:p>
            <a:pPr marL="742950" lvl="1" indent="-285750">
              <a:spcBef>
                <a:spcPct val="20000"/>
              </a:spcBef>
              <a:buClr>
                <a:schemeClr val="accent1"/>
              </a:buClr>
              <a:buSzPct val="75000"/>
              <a:buFont typeface="Wingdings" pitchFamily="2" charset="2"/>
              <a:buChar char="n"/>
            </a:pPr>
            <a:r>
              <a:rPr lang="en-GB"/>
              <a:t>Whether benefits should be maintained on a home-country or host-country basis, who is responsible for the cost.</a:t>
            </a:r>
          </a:p>
          <a:p>
            <a:pPr marL="742950" lvl="1" indent="-285750">
              <a:spcBef>
                <a:spcPct val="20000"/>
              </a:spcBef>
              <a:buClr>
                <a:schemeClr val="accent1"/>
              </a:buClr>
              <a:buSzPct val="75000"/>
              <a:buFont typeface="Wingdings" pitchFamily="2" charset="2"/>
              <a:buChar char="n"/>
            </a:pPr>
            <a:r>
              <a:rPr lang="en-GB"/>
              <a:t>Whether other benefits should be used to offset any shortfall in coverage and whether home-country benefit programs should be exported to local nationals in foreign countries.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en-US"/>
              <a:t>IBUS 618 Dr. Yang</a:t>
            </a:r>
          </a:p>
        </p:txBody>
      </p:sp>
      <p:sp>
        <p:nvSpPr>
          <p:cNvPr id="7" name="Espace réservé du numéro de diapositive 6"/>
          <p:cNvSpPr>
            <a:spLocks noGrp="1"/>
          </p:cNvSpPr>
          <p:nvPr>
            <p:ph type="sldNum" sz="quarter" idx="12"/>
          </p:nvPr>
        </p:nvSpPr>
        <p:spPr/>
        <p:txBody>
          <a:bodyPr/>
          <a:lstStyle/>
          <a:p>
            <a:fld id="{F3912827-086D-4FDA-84C1-F771E91DAB85}" type="slidenum">
              <a:rPr lang="en-US"/>
              <a:pPr/>
              <a:t>36</a:t>
            </a:fld>
            <a:endParaRPr lang="en-US"/>
          </a:p>
        </p:txBody>
      </p:sp>
      <p:sp>
        <p:nvSpPr>
          <p:cNvPr id="78850" name="Rectangle 2"/>
          <p:cNvSpPr>
            <a:spLocks noGrp="1" noChangeArrowheads="1"/>
          </p:cNvSpPr>
          <p:nvPr>
            <p:ph type="title"/>
          </p:nvPr>
        </p:nvSpPr>
        <p:spPr/>
        <p:txBody>
          <a:bodyPr/>
          <a:lstStyle/>
          <a:p>
            <a:r>
              <a:rPr lang="en-GB">
                <a:solidFill>
                  <a:srgbClr val="CC9900"/>
                </a:solidFill>
              </a:rPr>
              <a:t>International Costs of Living</a:t>
            </a:r>
            <a:endParaRPr lang="en-US">
              <a:solidFill>
                <a:srgbClr val="CC9900"/>
              </a:solidFill>
            </a:endParaRPr>
          </a:p>
        </p:txBody>
      </p:sp>
      <p:sp>
        <p:nvSpPr>
          <p:cNvPr id="78851" name="Rectangle 3"/>
          <p:cNvSpPr>
            <a:spLocks noGrp="1" noChangeArrowheads="1"/>
          </p:cNvSpPr>
          <p:nvPr>
            <p:ph type="body" sz="half" idx="1"/>
          </p:nvPr>
        </p:nvSpPr>
        <p:spPr>
          <a:xfrm>
            <a:off x="762000" y="1641475"/>
            <a:ext cx="4191000" cy="4530725"/>
          </a:xfrm>
          <a:solidFill>
            <a:srgbClr val="E7FDFF"/>
          </a:solidFill>
          <a:ln>
            <a:solidFill>
              <a:schemeClr val="hlink"/>
            </a:solidFill>
          </a:ln>
          <a:effectLst>
            <a:outerShdw dist="107763" dir="2700000" algn="ctr" rotWithShape="0">
              <a:schemeClr val="bg2">
                <a:alpha val="50000"/>
              </a:schemeClr>
            </a:outerShdw>
          </a:effectLst>
        </p:spPr>
        <p:txBody>
          <a:bodyPr/>
          <a:lstStyle/>
          <a:p>
            <a:pPr>
              <a:buClr>
                <a:srgbClr val="CC0000"/>
              </a:buClr>
            </a:pPr>
            <a:r>
              <a:rPr lang="en-GB" sz="2000"/>
              <a:t>Multinationals using the Balance Sheet Approach must constantly update compensation packages with new data on living costs, which is an on-going administrative requirement.</a:t>
            </a:r>
          </a:p>
          <a:p>
            <a:pPr>
              <a:buClr>
                <a:srgbClr val="CC0000"/>
              </a:buClr>
            </a:pPr>
            <a:r>
              <a:rPr lang="en-GB" sz="2000"/>
              <a:t>Must also be able to respond to unexpected events, such as the currency and stock market crash, which suddenly unfolded in a number of Asian countries in late 1997.</a:t>
            </a:r>
          </a:p>
          <a:p>
            <a:pPr>
              <a:buClr>
                <a:srgbClr val="CC0000"/>
              </a:buClr>
            </a:pPr>
            <a:r>
              <a:rPr lang="en-GB" sz="2000"/>
              <a:t>The level of local knowledge requires specialist advice.</a:t>
            </a:r>
            <a:endParaRPr lang="en-US" sz="2000"/>
          </a:p>
        </p:txBody>
      </p:sp>
      <p:sp>
        <p:nvSpPr>
          <p:cNvPr id="78852" name="Rectangle 4"/>
          <p:cNvSpPr>
            <a:spLocks noGrp="1" noChangeArrowheads="1"/>
          </p:cNvSpPr>
          <p:nvPr>
            <p:ph type="body" sz="half" idx="2"/>
          </p:nvPr>
        </p:nvSpPr>
        <p:spPr>
          <a:xfrm>
            <a:off x="5181600" y="1641475"/>
            <a:ext cx="3505200" cy="4530725"/>
          </a:xfrm>
          <a:solidFill>
            <a:srgbClr val="FFFFD7"/>
          </a:solidFill>
          <a:ln>
            <a:solidFill>
              <a:srgbClr val="828040"/>
            </a:solidFill>
          </a:ln>
          <a:effectLst>
            <a:outerShdw dist="107763" dir="2700000" algn="ctr" rotWithShape="0">
              <a:schemeClr val="bg2">
                <a:alpha val="50000"/>
              </a:schemeClr>
            </a:outerShdw>
          </a:effectLst>
        </p:spPr>
        <p:txBody>
          <a:bodyPr/>
          <a:lstStyle/>
          <a:p>
            <a:pPr marL="457200" indent="-457200">
              <a:buClr>
                <a:srgbClr val="008000"/>
              </a:buClr>
            </a:pPr>
            <a:r>
              <a:rPr lang="en-GB" sz="2000">
                <a:solidFill>
                  <a:srgbClr val="006600"/>
                </a:solidFill>
              </a:rPr>
              <a:t>A recent survey of living costs ranked the 10 most expensive cities as: </a:t>
            </a:r>
          </a:p>
          <a:p>
            <a:pPr marL="876300" lvl="1" indent="-419100">
              <a:spcBef>
                <a:spcPct val="10000"/>
              </a:spcBef>
              <a:buClr>
                <a:srgbClr val="006600"/>
              </a:buClr>
              <a:buFont typeface="Wingdings" pitchFamily="2" charset="2"/>
              <a:buAutoNum type="arabicPeriod"/>
            </a:pPr>
            <a:r>
              <a:rPr lang="en-GB" sz="2000" b="1">
                <a:solidFill>
                  <a:srgbClr val="006600"/>
                </a:solidFill>
              </a:rPr>
              <a:t>Tokyo</a:t>
            </a:r>
          </a:p>
          <a:p>
            <a:pPr marL="876300" lvl="1" indent="-419100">
              <a:spcBef>
                <a:spcPct val="10000"/>
              </a:spcBef>
              <a:buClr>
                <a:srgbClr val="006600"/>
              </a:buClr>
              <a:buFont typeface="Wingdings" pitchFamily="2" charset="2"/>
              <a:buAutoNum type="arabicPeriod"/>
            </a:pPr>
            <a:r>
              <a:rPr lang="en-GB" sz="2000" b="1">
                <a:solidFill>
                  <a:srgbClr val="006600"/>
                </a:solidFill>
              </a:rPr>
              <a:t>Moscow</a:t>
            </a:r>
          </a:p>
          <a:p>
            <a:pPr marL="876300" lvl="1" indent="-419100">
              <a:spcBef>
                <a:spcPct val="10000"/>
              </a:spcBef>
              <a:buClr>
                <a:srgbClr val="006600"/>
              </a:buClr>
              <a:buFont typeface="Wingdings" pitchFamily="2" charset="2"/>
              <a:buAutoNum type="arabicPeriod"/>
            </a:pPr>
            <a:r>
              <a:rPr lang="en-GB" sz="2000" b="1">
                <a:solidFill>
                  <a:srgbClr val="006600"/>
                </a:solidFill>
              </a:rPr>
              <a:t>Osaka</a:t>
            </a:r>
          </a:p>
          <a:p>
            <a:pPr marL="876300" lvl="1" indent="-419100">
              <a:spcBef>
                <a:spcPct val="10000"/>
              </a:spcBef>
              <a:buClr>
                <a:srgbClr val="006600"/>
              </a:buClr>
              <a:buFont typeface="Wingdings" pitchFamily="2" charset="2"/>
              <a:buAutoNum type="arabicPeriod"/>
            </a:pPr>
            <a:r>
              <a:rPr lang="en-GB" sz="2000" b="1">
                <a:solidFill>
                  <a:srgbClr val="006600"/>
                </a:solidFill>
              </a:rPr>
              <a:t>Hong Kong</a:t>
            </a:r>
          </a:p>
          <a:p>
            <a:pPr marL="876300" lvl="1" indent="-419100">
              <a:spcBef>
                <a:spcPct val="10000"/>
              </a:spcBef>
              <a:buClr>
                <a:srgbClr val="006600"/>
              </a:buClr>
              <a:buFont typeface="Wingdings" pitchFamily="2" charset="2"/>
              <a:buAutoNum type="arabicPeriod"/>
            </a:pPr>
            <a:r>
              <a:rPr lang="en-GB" sz="2000" b="1">
                <a:solidFill>
                  <a:srgbClr val="006600"/>
                </a:solidFill>
              </a:rPr>
              <a:t>Beijing</a:t>
            </a:r>
          </a:p>
          <a:p>
            <a:pPr marL="876300" lvl="1" indent="-419100">
              <a:spcBef>
                <a:spcPct val="10000"/>
              </a:spcBef>
              <a:buClr>
                <a:srgbClr val="006600"/>
              </a:buClr>
              <a:buFont typeface="Wingdings" pitchFamily="2" charset="2"/>
              <a:buAutoNum type="arabicPeriod"/>
            </a:pPr>
            <a:r>
              <a:rPr lang="en-GB" sz="2000" b="1">
                <a:solidFill>
                  <a:srgbClr val="006600"/>
                </a:solidFill>
              </a:rPr>
              <a:t>Geneva</a:t>
            </a:r>
          </a:p>
          <a:p>
            <a:pPr marL="876300" lvl="1" indent="-419100">
              <a:spcBef>
                <a:spcPct val="10000"/>
              </a:spcBef>
              <a:buClr>
                <a:srgbClr val="006600"/>
              </a:buClr>
              <a:buFont typeface="Wingdings" pitchFamily="2" charset="2"/>
              <a:buAutoNum type="arabicPeriod"/>
            </a:pPr>
            <a:r>
              <a:rPr lang="en-GB" sz="2000" b="1">
                <a:solidFill>
                  <a:srgbClr val="006600"/>
                </a:solidFill>
              </a:rPr>
              <a:t>London</a:t>
            </a:r>
          </a:p>
          <a:p>
            <a:pPr marL="876300" lvl="1" indent="-419100">
              <a:spcBef>
                <a:spcPct val="10000"/>
              </a:spcBef>
              <a:buClr>
                <a:srgbClr val="006600"/>
              </a:buClr>
              <a:buFont typeface="Wingdings" pitchFamily="2" charset="2"/>
              <a:buAutoNum type="arabicPeriod"/>
            </a:pPr>
            <a:r>
              <a:rPr lang="en-GB" sz="2000" b="1">
                <a:solidFill>
                  <a:srgbClr val="006600"/>
                </a:solidFill>
              </a:rPr>
              <a:t>Seoul</a:t>
            </a:r>
          </a:p>
          <a:p>
            <a:pPr marL="876300" lvl="1" indent="-419100">
              <a:spcBef>
                <a:spcPct val="10000"/>
              </a:spcBef>
              <a:buClr>
                <a:srgbClr val="006600"/>
              </a:buClr>
              <a:buFont typeface="Wingdings" pitchFamily="2" charset="2"/>
              <a:buAutoNum type="arabicPeriod"/>
            </a:pPr>
            <a:r>
              <a:rPr lang="en-GB" sz="2000" b="1">
                <a:solidFill>
                  <a:srgbClr val="006600"/>
                </a:solidFill>
              </a:rPr>
              <a:t>Zurich</a:t>
            </a:r>
          </a:p>
          <a:p>
            <a:pPr marL="876300" lvl="1" indent="-419100">
              <a:spcBef>
                <a:spcPct val="10000"/>
              </a:spcBef>
              <a:buClr>
                <a:srgbClr val="006600"/>
              </a:buClr>
              <a:buFont typeface="Wingdings" pitchFamily="2" charset="2"/>
              <a:buAutoNum type="arabicPeriod"/>
            </a:pPr>
            <a:r>
              <a:rPr lang="en-GB" sz="2000" b="1">
                <a:solidFill>
                  <a:srgbClr val="006600"/>
                </a:solidFill>
              </a:rPr>
              <a:t>New York</a:t>
            </a:r>
            <a:endParaRPr lang="en-US" sz="2000" b="1">
              <a:solidFill>
                <a:srgbClr val="00660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70111797-EC15-4DAD-B184-7E35C409AD8E}" type="slidenum">
              <a:rPr lang="en-US"/>
              <a:pPr/>
              <a:t>37</a:t>
            </a:fld>
            <a:endParaRPr lang="en-US"/>
          </a:p>
        </p:txBody>
      </p:sp>
      <p:sp>
        <p:nvSpPr>
          <p:cNvPr id="50178" name="Rectangle 2"/>
          <p:cNvSpPr>
            <a:spLocks noGrp="1" noChangeArrowheads="1"/>
          </p:cNvSpPr>
          <p:nvPr>
            <p:ph type="title"/>
          </p:nvPr>
        </p:nvSpPr>
        <p:spPr>
          <a:xfrm>
            <a:off x="685800" y="457200"/>
            <a:ext cx="7772400" cy="990600"/>
          </a:xfrm>
        </p:spPr>
        <p:txBody>
          <a:bodyPr/>
          <a:lstStyle/>
          <a:p>
            <a:r>
              <a:rPr lang="en-GB" sz="3900">
                <a:solidFill>
                  <a:srgbClr val="CC9900"/>
                </a:solidFill>
              </a:rPr>
              <a:t>A Wider View on </a:t>
            </a:r>
            <a:r>
              <a:rPr lang="en-GB" sz="3900" i="1">
                <a:solidFill>
                  <a:srgbClr val="CC9900"/>
                </a:solidFill>
              </a:rPr>
              <a:t>Business Costs</a:t>
            </a:r>
          </a:p>
        </p:txBody>
      </p:sp>
      <p:sp>
        <p:nvSpPr>
          <p:cNvPr id="50179" name="Rectangle 3"/>
          <p:cNvSpPr>
            <a:spLocks noChangeArrowheads="1"/>
          </p:cNvSpPr>
          <p:nvPr/>
        </p:nvSpPr>
        <p:spPr bwMode="auto">
          <a:xfrm>
            <a:off x="762000" y="1676400"/>
            <a:ext cx="7772400" cy="4343400"/>
          </a:xfrm>
          <a:prstGeom prst="rect">
            <a:avLst/>
          </a:prstGeom>
          <a:noFill/>
          <a:ln w="9525">
            <a:noFill/>
            <a:miter lim="800000"/>
            <a:headEnd/>
            <a:tailEnd/>
          </a:ln>
          <a:effectLst/>
        </p:spPr>
        <p:txBody>
          <a:bodyPr/>
          <a:lstStyle/>
          <a:p>
            <a:pPr marL="342900" indent="-342900">
              <a:spcBef>
                <a:spcPct val="20000"/>
              </a:spcBef>
              <a:buClr>
                <a:schemeClr val="folHlink"/>
              </a:buClr>
              <a:buSzPct val="90000"/>
              <a:buFont typeface="Wingdings" pitchFamily="2" charset="2"/>
              <a:buChar char="n"/>
            </a:pPr>
            <a:r>
              <a:rPr lang="en-GB" sz="2200"/>
              <a:t>Relate</a:t>
            </a:r>
            <a:r>
              <a:rPr lang="en-GB" sz="2200" i="1"/>
              <a:t> </a:t>
            </a:r>
            <a:r>
              <a:rPr lang="en-GB" sz="2200"/>
              <a:t>costs of doing business in different economies to statistic measures of:</a:t>
            </a:r>
          </a:p>
          <a:p>
            <a:pPr marL="742950" lvl="1" indent="-285750">
              <a:spcBef>
                <a:spcPct val="20000"/>
              </a:spcBef>
              <a:buClr>
                <a:schemeClr val="accent1"/>
              </a:buClr>
              <a:buSzPct val="75000"/>
              <a:buFont typeface="Wingdings" pitchFamily="2" charset="2"/>
              <a:buChar char="n"/>
            </a:pPr>
            <a:r>
              <a:rPr lang="en-GB" sz="2000"/>
              <a:t>Wages</a:t>
            </a:r>
          </a:p>
          <a:p>
            <a:pPr marL="742950" lvl="1" indent="-285750">
              <a:spcBef>
                <a:spcPct val="20000"/>
              </a:spcBef>
              <a:buClr>
                <a:schemeClr val="accent1"/>
              </a:buClr>
              <a:buSzPct val="75000"/>
              <a:buFont typeface="Wingdings" pitchFamily="2" charset="2"/>
              <a:buChar char="n"/>
            </a:pPr>
            <a:r>
              <a:rPr lang="en-GB" sz="2000"/>
              <a:t>Costs for expatriate staff</a:t>
            </a:r>
          </a:p>
          <a:p>
            <a:pPr marL="742950" lvl="1" indent="-285750">
              <a:spcBef>
                <a:spcPct val="20000"/>
              </a:spcBef>
              <a:buClr>
                <a:schemeClr val="accent1"/>
              </a:buClr>
              <a:buSzPct val="75000"/>
              <a:buFont typeface="Wingdings" pitchFamily="2" charset="2"/>
              <a:buChar char="n"/>
            </a:pPr>
            <a:r>
              <a:rPr lang="en-GB" sz="2000"/>
              <a:t>Air travel and subsistence</a:t>
            </a:r>
          </a:p>
          <a:p>
            <a:pPr marL="742950" lvl="1" indent="-285750">
              <a:spcBef>
                <a:spcPct val="20000"/>
              </a:spcBef>
              <a:buClr>
                <a:schemeClr val="accent1"/>
              </a:buClr>
              <a:buSzPct val="75000"/>
              <a:buFont typeface="Wingdings" pitchFamily="2" charset="2"/>
              <a:buChar char="n"/>
            </a:pPr>
            <a:r>
              <a:rPr lang="en-GB" sz="2000"/>
              <a:t>Corporation taxes</a:t>
            </a:r>
          </a:p>
          <a:p>
            <a:pPr marL="742950" lvl="1" indent="-285750">
              <a:spcBef>
                <a:spcPct val="20000"/>
              </a:spcBef>
              <a:buClr>
                <a:schemeClr val="accent1"/>
              </a:buClr>
              <a:buSzPct val="75000"/>
              <a:buFont typeface="Wingdings" pitchFamily="2" charset="2"/>
              <a:buChar char="n"/>
            </a:pPr>
            <a:r>
              <a:rPr lang="en-GB" sz="2000"/>
              <a:t>Perceived corruption levels</a:t>
            </a:r>
          </a:p>
          <a:p>
            <a:pPr marL="742950" lvl="1" indent="-285750">
              <a:spcBef>
                <a:spcPct val="20000"/>
              </a:spcBef>
              <a:buClr>
                <a:schemeClr val="accent1"/>
              </a:buClr>
              <a:buSzPct val="75000"/>
              <a:buFont typeface="Wingdings" pitchFamily="2" charset="2"/>
              <a:buChar char="n"/>
            </a:pPr>
            <a:r>
              <a:rPr lang="en-GB" sz="2000"/>
              <a:t>Office and industrial rents</a:t>
            </a:r>
          </a:p>
          <a:p>
            <a:pPr marL="742950" lvl="1" indent="-285750">
              <a:spcBef>
                <a:spcPct val="20000"/>
              </a:spcBef>
              <a:buClr>
                <a:schemeClr val="accent1"/>
              </a:buClr>
              <a:buSzPct val="75000"/>
              <a:buFont typeface="Wingdings" pitchFamily="2" charset="2"/>
              <a:buChar char="n"/>
            </a:pPr>
            <a:r>
              <a:rPr lang="en-GB" sz="2000"/>
              <a:t>Road transport. </a:t>
            </a:r>
          </a:p>
          <a:p>
            <a:pPr marL="342900" indent="-342900">
              <a:spcBef>
                <a:spcPct val="20000"/>
              </a:spcBef>
              <a:buClr>
                <a:schemeClr val="folHlink"/>
              </a:buClr>
              <a:buSzPct val="90000"/>
              <a:buFont typeface="Wingdings" pitchFamily="2" charset="2"/>
              <a:buChar char="n"/>
            </a:pPr>
            <a:r>
              <a:rPr lang="en-GB" sz="2200"/>
              <a:t>Generally the developed countries tend to rank as more expensive than developing countries because their wage costs are higher, but nothing is absolute.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44511ADD-1EC3-4FFB-8818-F79D2CC4861D}" type="slidenum">
              <a:rPr lang="en-US"/>
              <a:pPr/>
              <a:t>38</a:t>
            </a:fld>
            <a:endParaRPr lang="en-US"/>
          </a:p>
        </p:txBody>
      </p:sp>
      <p:sp>
        <p:nvSpPr>
          <p:cNvPr id="54274" name="Rectangle 2"/>
          <p:cNvSpPr>
            <a:spLocks noGrp="1" noChangeArrowheads="1"/>
          </p:cNvSpPr>
          <p:nvPr>
            <p:ph type="title"/>
          </p:nvPr>
        </p:nvSpPr>
        <p:spPr>
          <a:xfrm>
            <a:off x="685800" y="277813"/>
            <a:ext cx="7315200" cy="1143000"/>
          </a:xfrm>
        </p:spPr>
        <p:txBody>
          <a:bodyPr/>
          <a:lstStyle/>
          <a:p>
            <a:r>
              <a:rPr lang="en-GB" sz="3800">
                <a:solidFill>
                  <a:srgbClr val="CC9900"/>
                </a:solidFill>
              </a:rPr>
              <a:t>Some Tentative Conclusions: Patterns in Complexity</a:t>
            </a:r>
          </a:p>
        </p:txBody>
      </p:sp>
      <p:sp>
        <p:nvSpPr>
          <p:cNvPr id="54275" name="Rectangle 3"/>
          <p:cNvSpPr>
            <a:spLocks noChangeArrowheads="1"/>
          </p:cNvSpPr>
          <p:nvPr/>
        </p:nvSpPr>
        <p:spPr bwMode="auto">
          <a:xfrm>
            <a:off x="914400" y="1676400"/>
            <a:ext cx="7467600" cy="4419600"/>
          </a:xfrm>
          <a:prstGeom prst="rect">
            <a:avLst/>
          </a:prstGeom>
          <a:noFill/>
          <a:ln w="9525">
            <a:noFill/>
            <a:miter lim="800000"/>
            <a:headEnd/>
            <a:tailEnd/>
          </a:ln>
          <a:effectLst/>
        </p:spPr>
        <p:txBody>
          <a:bodyPr/>
          <a:lstStyle/>
          <a:p>
            <a:pPr marL="342900" indent="-342900">
              <a:spcBef>
                <a:spcPct val="20000"/>
              </a:spcBef>
              <a:buClr>
                <a:srgbClr val="CC0000"/>
              </a:buClr>
              <a:buSzPct val="90000"/>
              <a:buFont typeface="Wingdings" pitchFamily="2" charset="2"/>
              <a:buChar char="n"/>
            </a:pPr>
            <a:r>
              <a:rPr lang="en-GB" sz="2400"/>
              <a:t>It may be that international compensation administration is more complex than its domestic counterpart, but not radically different in pattern or form. </a:t>
            </a:r>
          </a:p>
          <a:p>
            <a:pPr marL="342900" indent="-342900">
              <a:spcBef>
                <a:spcPct val="20000"/>
              </a:spcBef>
              <a:buClr>
                <a:srgbClr val="CC0000"/>
              </a:buClr>
              <a:buSzPct val="90000"/>
              <a:buFont typeface="Wingdings" pitchFamily="2" charset="2"/>
              <a:buChar char="n"/>
            </a:pPr>
            <a:r>
              <a:rPr lang="en-GB" sz="2400"/>
              <a:t>Recent developments in the study of global pay issues may be seen to operate at three distinct levels:</a:t>
            </a:r>
          </a:p>
          <a:p>
            <a:pPr marL="742950" lvl="1" indent="-285750">
              <a:spcBef>
                <a:spcPct val="20000"/>
              </a:spcBef>
              <a:buClr>
                <a:schemeClr val="accent1"/>
              </a:buClr>
              <a:buSzPct val="75000"/>
              <a:buFont typeface="Wingdings" pitchFamily="2" charset="2"/>
              <a:buChar char="n"/>
            </a:pPr>
            <a:r>
              <a:rPr lang="en-GB" sz="2200"/>
              <a:t>The basic level of cultural values and assumptions; </a:t>
            </a:r>
          </a:p>
          <a:p>
            <a:pPr marL="742950" lvl="1" indent="-285750">
              <a:spcBef>
                <a:spcPct val="20000"/>
              </a:spcBef>
              <a:buClr>
                <a:schemeClr val="accent1"/>
              </a:buClr>
              <a:buSzPct val="75000"/>
              <a:buFont typeface="Wingdings" pitchFamily="2" charset="2"/>
              <a:buChar char="n"/>
            </a:pPr>
            <a:r>
              <a:rPr lang="en-GB" sz="2200"/>
              <a:t>The level of pay strategy, practices and systems design;</a:t>
            </a:r>
          </a:p>
          <a:p>
            <a:pPr marL="742950" lvl="1" indent="-285750">
              <a:spcBef>
                <a:spcPct val="20000"/>
              </a:spcBef>
              <a:buClr>
                <a:schemeClr val="accent1"/>
              </a:buClr>
              <a:buSzPct val="75000"/>
              <a:buFont typeface="Wingdings" pitchFamily="2" charset="2"/>
              <a:buChar char="n"/>
            </a:pPr>
            <a:r>
              <a:rPr lang="en-GB" sz="2200"/>
              <a:t>The level of pay administration and form.</a:t>
            </a:r>
          </a:p>
          <a:p>
            <a:pPr marL="342900" indent="-342900">
              <a:spcBef>
                <a:spcPct val="20000"/>
              </a:spcBef>
              <a:buClr>
                <a:schemeClr val="folHlink"/>
              </a:buClr>
              <a:buSzPct val="90000"/>
              <a:buFont typeface="Wingdings" pitchFamily="2" charset="2"/>
              <a:buChar char="n"/>
            </a:pPr>
            <a:endParaRPr lang="en-GB" sz="2200" i="1"/>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D33D39EF-FC22-44E6-8B44-44718F510026}" type="slidenum">
              <a:rPr lang="en-US"/>
              <a:pPr/>
              <a:t>39</a:t>
            </a:fld>
            <a:endParaRPr lang="en-US"/>
          </a:p>
        </p:txBody>
      </p:sp>
      <p:sp>
        <p:nvSpPr>
          <p:cNvPr id="55298" name="Rectangle 2"/>
          <p:cNvSpPr>
            <a:spLocks noGrp="1" noChangeArrowheads="1"/>
          </p:cNvSpPr>
          <p:nvPr>
            <p:ph type="title"/>
          </p:nvPr>
        </p:nvSpPr>
        <p:spPr>
          <a:xfrm>
            <a:off x="685800" y="533400"/>
            <a:ext cx="7772400" cy="887413"/>
          </a:xfrm>
        </p:spPr>
        <p:txBody>
          <a:bodyPr/>
          <a:lstStyle/>
          <a:p>
            <a:r>
              <a:rPr lang="en-GB">
                <a:solidFill>
                  <a:srgbClr val="CC9900"/>
                </a:solidFill>
              </a:rPr>
              <a:t>Patterns for International Pay</a:t>
            </a:r>
          </a:p>
        </p:txBody>
      </p:sp>
      <p:pic>
        <p:nvPicPr>
          <p:cNvPr id="55299" name="Picture 3" descr="0601"/>
          <p:cNvPicPr>
            <a:picLocks noChangeAspect="1" noChangeArrowheads="1"/>
          </p:cNvPicPr>
          <p:nvPr>
            <p:ph idx="1"/>
          </p:nvPr>
        </p:nvPicPr>
        <p:blipFill>
          <a:blip r:embed="rId2" cstate="print"/>
          <a:srcRect/>
          <a:stretch>
            <a:fillRect/>
          </a:stretch>
        </p:blipFill>
        <p:spPr>
          <a:xfrm>
            <a:off x="838200" y="1600200"/>
            <a:ext cx="7239000" cy="4648200"/>
          </a:xfrm>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017AC7D4-2373-40B8-A03F-DDB534D03E57}" type="slidenum">
              <a:rPr lang="en-US"/>
              <a:pPr/>
              <a:t>4</a:t>
            </a:fld>
            <a:endParaRPr lang="en-US"/>
          </a:p>
        </p:txBody>
      </p:sp>
      <p:sp>
        <p:nvSpPr>
          <p:cNvPr id="12290" name="Rectangle 2"/>
          <p:cNvSpPr>
            <a:spLocks noGrp="1" noChangeArrowheads="1"/>
          </p:cNvSpPr>
          <p:nvPr>
            <p:ph type="title"/>
          </p:nvPr>
        </p:nvSpPr>
        <p:spPr>
          <a:xfrm>
            <a:off x="685800" y="533400"/>
            <a:ext cx="7772400" cy="887413"/>
          </a:xfrm>
        </p:spPr>
        <p:txBody>
          <a:bodyPr/>
          <a:lstStyle/>
          <a:p>
            <a:r>
              <a:rPr lang="en-GB" sz="4600">
                <a:solidFill>
                  <a:srgbClr val="CC9900"/>
                </a:solidFill>
              </a:rPr>
              <a:t>Introduction</a:t>
            </a:r>
          </a:p>
        </p:txBody>
      </p:sp>
      <p:sp>
        <p:nvSpPr>
          <p:cNvPr id="12291" name="Rectangle 3"/>
          <p:cNvSpPr>
            <a:spLocks noGrp="1" noChangeArrowheads="1"/>
          </p:cNvSpPr>
          <p:nvPr>
            <p:ph type="body" idx="1"/>
          </p:nvPr>
        </p:nvSpPr>
        <p:spPr>
          <a:xfrm>
            <a:off x="838200" y="1676400"/>
            <a:ext cx="7391400" cy="4302125"/>
          </a:xfrm>
        </p:spPr>
        <p:txBody>
          <a:bodyPr/>
          <a:lstStyle/>
          <a:p>
            <a:pPr>
              <a:buClr>
                <a:srgbClr val="008000"/>
              </a:buClr>
            </a:pPr>
            <a:r>
              <a:rPr lang="en-GB" sz="3000"/>
              <a:t>Global compensation managers increasingly deal with two areas of focus.</a:t>
            </a:r>
          </a:p>
          <a:p>
            <a:pPr lvl="1">
              <a:buClr>
                <a:srgbClr val="CC0000"/>
              </a:buClr>
            </a:pPr>
            <a:r>
              <a:rPr lang="en-GB"/>
              <a:t>They must manage highly complex and turbulent local details, while </a:t>
            </a:r>
          </a:p>
          <a:p>
            <a:pPr lvl="1">
              <a:buClr>
                <a:srgbClr val="CC0000"/>
              </a:buClr>
            </a:pPr>
            <a:r>
              <a:rPr lang="en-GB"/>
              <a:t>Concurrently building and maintaining a unified, strategic pattern of compensation policies, practices and values.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B5449F85-7A7A-4AA5-98AE-50AA09DE2323}" type="slidenum">
              <a:rPr lang="en-US"/>
              <a:pPr/>
              <a:t>40</a:t>
            </a:fld>
            <a:endParaRPr lang="en-US"/>
          </a:p>
        </p:txBody>
      </p:sp>
      <p:sp>
        <p:nvSpPr>
          <p:cNvPr id="56322" name="Rectangle 2"/>
          <p:cNvSpPr>
            <a:spLocks noGrp="1" noChangeArrowheads="1"/>
          </p:cNvSpPr>
          <p:nvPr>
            <p:ph type="title"/>
          </p:nvPr>
        </p:nvSpPr>
        <p:spPr>
          <a:xfrm>
            <a:off x="685800" y="304800"/>
            <a:ext cx="7772400" cy="1143000"/>
          </a:xfrm>
        </p:spPr>
        <p:txBody>
          <a:bodyPr/>
          <a:lstStyle/>
          <a:p>
            <a:r>
              <a:rPr lang="en-GB">
                <a:solidFill>
                  <a:srgbClr val="CC9900"/>
                </a:solidFill>
              </a:rPr>
              <a:t>Some Tentative Conclusions: Patterns in Complexity </a:t>
            </a:r>
            <a:r>
              <a:rPr lang="en-GB" sz="2600" i="1">
                <a:solidFill>
                  <a:srgbClr val="CC9900"/>
                </a:solidFill>
              </a:rPr>
              <a:t>(cont.)</a:t>
            </a:r>
          </a:p>
        </p:txBody>
      </p:sp>
      <p:sp>
        <p:nvSpPr>
          <p:cNvPr id="56323" name="Rectangle 3"/>
          <p:cNvSpPr>
            <a:spLocks noChangeArrowheads="1"/>
          </p:cNvSpPr>
          <p:nvPr/>
        </p:nvSpPr>
        <p:spPr bwMode="auto">
          <a:xfrm>
            <a:off x="838200" y="1752600"/>
            <a:ext cx="7543800" cy="4114800"/>
          </a:xfrm>
          <a:prstGeom prst="rect">
            <a:avLst/>
          </a:prstGeom>
          <a:noFill/>
          <a:ln w="9525">
            <a:noFill/>
            <a:miter lim="800000"/>
            <a:headEnd/>
            <a:tailEnd/>
          </a:ln>
          <a:effectLst/>
        </p:spPr>
        <p:txBody>
          <a:bodyPr/>
          <a:lstStyle/>
          <a:p>
            <a:pPr marL="342900" indent="-342900">
              <a:spcBef>
                <a:spcPct val="20000"/>
              </a:spcBef>
              <a:buClr>
                <a:srgbClr val="CC0000"/>
              </a:buClr>
              <a:buSzPct val="90000"/>
              <a:buFont typeface="Wingdings" pitchFamily="2" charset="2"/>
              <a:buChar char="n"/>
            </a:pPr>
            <a:r>
              <a:rPr lang="en-GB" sz="2400"/>
              <a:t>At the level of cultural values, a debate is ongoing between </a:t>
            </a:r>
          </a:p>
          <a:p>
            <a:pPr marL="742950" lvl="1" indent="-285750">
              <a:spcBef>
                <a:spcPct val="20000"/>
              </a:spcBef>
              <a:buClr>
                <a:srgbClr val="CC0000"/>
              </a:buClr>
              <a:buSzPct val="75000"/>
              <a:buFont typeface="Wingdings" pitchFamily="2" charset="2"/>
              <a:buBlip>
                <a:blip r:embed="rId2"/>
              </a:buBlip>
            </a:pPr>
            <a:r>
              <a:rPr lang="en-GB" sz="2200"/>
              <a:t>Advocates of pay systems that value competitive individualism and result in ‘hierarchical’ pay systems with large pay differentials for executives, market-sensitive professions and other ‘critical’ employee groups, and </a:t>
            </a:r>
          </a:p>
          <a:p>
            <a:pPr marL="742950" lvl="1" indent="-285750">
              <a:spcBef>
                <a:spcPct val="20000"/>
              </a:spcBef>
              <a:buClr>
                <a:srgbClr val="CC0000"/>
              </a:buClr>
              <a:buSzPct val="75000"/>
              <a:buFont typeface="Wingdings" pitchFamily="2" charset="2"/>
              <a:buBlip>
                <a:blip r:embed="rId2"/>
              </a:buBlip>
            </a:pPr>
            <a:r>
              <a:rPr lang="en-GB" sz="2200"/>
              <a:t>Advocates of pay systems that value cooperative collectivism and result in more ‘egalitarian’ pay systems with smaller pay differentials and more shared group or firm-wide reward practices.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E7D549B8-94B2-453F-B0C4-E7DFDBA22527}" type="slidenum">
              <a:rPr lang="en-US"/>
              <a:pPr/>
              <a:t>41</a:t>
            </a:fld>
            <a:endParaRPr lang="en-US"/>
          </a:p>
        </p:txBody>
      </p:sp>
      <p:sp>
        <p:nvSpPr>
          <p:cNvPr id="62466" name="Rectangle 2"/>
          <p:cNvSpPr>
            <a:spLocks noGrp="1" noChangeArrowheads="1"/>
          </p:cNvSpPr>
          <p:nvPr>
            <p:ph type="title"/>
          </p:nvPr>
        </p:nvSpPr>
        <p:spPr>
          <a:xfrm>
            <a:off x="685800" y="277813"/>
            <a:ext cx="7772400" cy="1143000"/>
          </a:xfrm>
        </p:spPr>
        <p:txBody>
          <a:bodyPr/>
          <a:lstStyle/>
          <a:p>
            <a:r>
              <a:rPr lang="en-US" sz="4600">
                <a:solidFill>
                  <a:srgbClr val="CC9900"/>
                </a:solidFill>
              </a:rPr>
              <a:t>Chapter Summary</a:t>
            </a:r>
            <a:endParaRPr lang="en-AU" sz="4600">
              <a:solidFill>
                <a:srgbClr val="CC9900"/>
              </a:solidFill>
            </a:endParaRPr>
          </a:p>
        </p:txBody>
      </p:sp>
      <p:sp>
        <p:nvSpPr>
          <p:cNvPr id="62469" name="Rectangle 5"/>
          <p:cNvSpPr>
            <a:spLocks noGrp="1" noChangeArrowheads="1"/>
          </p:cNvSpPr>
          <p:nvPr>
            <p:ph type="body" idx="1"/>
          </p:nvPr>
        </p:nvSpPr>
        <p:spPr>
          <a:xfrm>
            <a:off x="762000" y="1676400"/>
            <a:ext cx="7772400" cy="4343400"/>
          </a:xfrm>
        </p:spPr>
        <p:txBody>
          <a:bodyPr/>
          <a:lstStyle/>
          <a:p>
            <a:pPr>
              <a:buClr>
                <a:srgbClr val="CC0000"/>
              </a:buClr>
            </a:pPr>
            <a:r>
              <a:rPr lang="en-GB"/>
              <a:t>In this chapter, we have examined the complexities arising when firms move from compensation at the domestic level to compensation in an international context. </a:t>
            </a:r>
          </a:p>
          <a:p>
            <a:pPr>
              <a:buClr>
                <a:srgbClr val="CC0000"/>
              </a:buClr>
            </a:pPr>
            <a:r>
              <a:rPr lang="en-GB"/>
              <a:t> It is evident from our review that compensation policy becomes a much less precise process than is the case in the domestic HR context. </a:t>
            </a:r>
          </a:p>
          <a:p>
            <a:pPr>
              <a:buClr>
                <a:srgbClr val="CC0000"/>
              </a:buClr>
            </a:pPr>
            <a:r>
              <a:rPr lang="en-GB"/>
              <a:t>To demonstrate this complexity, we have:</a:t>
            </a:r>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3"/>
          <p:cNvSpPr>
            <a:spLocks noGrp="1"/>
          </p:cNvSpPr>
          <p:nvPr>
            <p:ph type="ftr" sz="quarter" idx="11"/>
          </p:nvPr>
        </p:nvSpPr>
        <p:spPr/>
        <p:txBody>
          <a:bodyPr/>
          <a:lstStyle/>
          <a:p>
            <a:r>
              <a:rPr lang="en-US"/>
              <a:t>IBUS 618 Dr. Yang</a:t>
            </a:r>
          </a:p>
        </p:txBody>
      </p:sp>
      <p:sp>
        <p:nvSpPr>
          <p:cNvPr id="6" name="Espace réservé du numéro de diapositive 4"/>
          <p:cNvSpPr>
            <a:spLocks noGrp="1"/>
          </p:cNvSpPr>
          <p:nvPr>
            <p:ph type="sldNum" sz="quarter" idx="12"/>
          </p:nvPr>
        </p:nvSpPr>
        <p:spPr/>
        <p:txBody>
          <a:bodyPr/>
          <a:lstStyle/>
          <a:p>
            <a:fld id="{7565B051-1151-4738-9B10-B7C3936246A0}" type="slidenum">
              <a:rPr lang="en-US"/>
              <a:pPr/>
              <a:t>42</a:t>
            </a:fld>
            <a:endParaRPr lang="en-US"/>
          </a:p>
        </p:txBody>
      </p:sp>
      <p:sp>
        <p:nvSpPr>
          <p:cNvPr id="63490" name="Rectangle 2"/>
          <p:cNvSpPr>
            <a:spLocks noGrp="1" noChangeArrowheads="1"/>
          </p:cNvSpPr>
          <p:nvPr>
            <p:ph type="title"/>
          </p:nvPr>
        </p:nvSpPr>
        <p:spPr>
          <a:xfrm>
            <a:off x="762000" y="277813"/>
            <a:ext cx="7772400" cy="1143000"/>
          </a:xfrm>
        </p:spPr>
        <p:txBody>
          <a:bodyPr/>
          <a:lstStyle/>
          <a:p>
            <a:r>
              <a:rPr lang="en-US" sz="4600">
                <a:solidFill>
                  <a:srgbClr val="CC9900"/>
                </a:solidFill>
              </a:rPr>
              <a:t>Chapter Summary </a:t>
            </a:r>
            <a:r>
              <a:rPr lang="en-US" sz="2600" i="1">
                <a:solidFill>
                  <a:srgbClr val="CC9900"/>
                </a:solidFill>
              </a:rPr>
              <a:t>(cont.)</a:t>
            </a:r>
            <a:endParaRPr lang="en-AU" sz="2600" i="1">
              <a:solidFill>
                <a:srgbClr val="CC9900"/>
              </a:solidFill>
            </a:endParaRPr>
          </a:p>
        </p:txBody>
      </p:sp>
      <p:sp>
        <p:nvSpPr>
          <p:cNvPr id="63491" name="Rectangle 3"/>
          <p:cNvSpPr>
            <a:spLocks noChangeArrowheads="1"/>
          </p:cNvSpPr>
          <p:nvPr/>
        </p:nvSpPr>
        <p:spPr bwMode="auto">
          <a:xfrm>
            <a:off x="762000" y="1633538"/>
            <a:ext cx="7848600" cy="4462462"/>
          </a:xfrm>
          <a:prstGeom prst="rect">
            <a:avLst/>
          </a:prstGeom>
          <a:noFill/>
          <a:ln w="9525">
            <a:noFill/>
            <a:miter lim="800000"/>
            <a:headEnd/>
            <a:tailEnd/>
          </a:ln>
          <a:effectLst/>
        </p:spPr>
        <p:txBody>
          <a:bodyPr/>
          <a:lstStyle/>
          <a:p>
            <a:pPr marL="363538" indent="-347663">
              <a:spcBef>
                <a:spcPct val="20000"/>
              </a:spcBef>
              <a:buClr>
                <a:srgbClr val="CC0000"/>
              </a:buClr>
              <a:buSzPct val="90000"/>
              <a:buFont typeface="Wingdings" pitchFamily="2" charset="2"/>
              <a:buChar char="n"/>
            </a:pPr>
            <a:r>
              <a:rPr lang="en-GB" sz="2000"/>
              <a:t>Detailed the </a:t>
            </a:r>
            <a:r>
              <a:rPr lang="en-GB" sz="2000" b="1"/>
              <a:t>key components</a:t>
            </a:r>
            <a:r>
              <a:rPr lang="en-GB" sz="2000"/>
              <a:t> of an international compensation program.</a:t>
            </a:r>
          </a:p>
          <a:p>
            <a:pPr marL="363538" indent="-347663">
              <a:spcBef>
                <a:spcPct val="20000"/>
              </a:spcBef>
              <a:buClr>
                <a:srgbClr val="CC0000"/>
              </a:buClr>
              <a:buSzPct val="90000"/>
              <a:buFont typeface="Wingdings" pitchFamily="2" charset="2"/>
              <a:buChar char="n"/>
            </a:pPr>
            <a:r>
              <a:rPr lang="en-GB" sz="2000"/>
              <a:t>Outlined the </a:t>
            </a:r>
            <a:r>
              <a:rPr lang="en-GB" sz="2000" b="1"/>
              <a:t>two main approaches</a:t>
            </a:r>
            <a:r>
              <a:rPr lang="en-GB" sz="2000"/>
              <a:t> to international compensation (the Going Rate and the Balance Sheet) and contrasted the advantages and disadvantages of each approach.</a:t>
            </a:r>
          </a:p>
          <a:p>
            <a:pPr marL="363538" indent="-347663">
              <a:spcBef>
                <a:spcPct val="20000"/>
              </a:spcBef>
              <a:buClr>
                <a:srgbClr val="CC0000"/>
              </a:buClr>
              <a:buSzPct val="90000"/>
              <a:buFont typeface="Wingdings" pitchFamily="2" charset="2"/>
              <a:buChar char="n"/>
            </a:pPr>
            <a:r>
              <a:rPr lang="en-GB" sz="2000"/>
              <a:t>Outlined </a:t>
            </a:r>
            <a:r>
              <a:rPr lang="en-GB" sz="2000" b="1"/>
              <a:t>special problem areas </a:t>
            </a:r>
            <a:r>
              <a:rPr lang="en-GB" sz="2000"/>
              <a:t>such as taxation, obtaining valid international living costs data, and the problems of managing TCN compensation.</a:t>
            </a:r>
          </a:p>
          <a:p>
            <a:pPr marL="363538" indent="-347663">
              <a:spcBef>
                <a:spcPct val="20000"/>
              </a:spcBef>
              <a:buClr>
                <a:srgbClr val="CC0000"/>
              </a:buClr>
              <a:buSzPct val="90000"/>
              <a:buFont typeface="Wingdings" pitchFamily="2" charset="2"/>
              <a:buChar char="n"/>
            </a:pPr>
            <a:r>
              <a:rPr lang="en-GB" sz="2000"/>
              <a:t>Presented a model of global pay that highlights the complexity and yet familiarity of pay practices in the global context. </a:t>
            </a:r>
          </a:p>
          <a:p>
            <a:pPr marL="363538" indent="-347663">
              <a:spcBef>
                <a:spcPct val="20000"/>
              </a:spcBef>
              <a:buClr>
                <a:srgbClr val="CC0000"/>
              </a:buClr>
              <a:buSzPct val="90000"/>
              <a:buFont typeface="Wingdings" pitchFamily="2" charset="2"/>
              <a:buChar char="n"/>
            </a:pPr>
            <a:r>
              <a:rPr lang="en-GB" sz="2000"/>
              <a:t>The combination of pay decisions based on strategic global standardization and sensitivity to changing local and regional conditions that characterizes the state of international pay practices.</a:t>
            </a:r>
            <a:endParaRPr lang="en-GB" sz="2000" i="1"/>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4"/>
          <p:cNvSpPr>
            <a:spLocks noGrp="1"/>
          </p:cNvSpPr>
          <p:nvPr>
            <p:ph type="ftr" sz="quarter" idx="11"/>
          </p:nvPr>
        </p:nvSpPr>
        <p:spPr/>
        <p:txBody>
          <a:bodyPr/>
          <a:lstStyle/>
          <a:p>
            <a:r>
              <a:rPr lang="en-US"/>
              <a:t>IBUS 618 Dr. Yang</a:t>
            </a:r>
          </a:p>
        </p:txBody>
      </p:sp>
      <p:sp>
        <p:nvSpPr>
          <p:cNvPr id="7" name="Espace réservé du numéro de diapositive 5"/>
          <p:cNvSpPr>
            <a:spLocks noGrp="1"/>
          </p:cNvSpPr>
          <p:nvPr>
            <p:ph type="sldNum" sz="quarter" idx="12"/>
          </p:nvPr>
        </p:nvSpPr>
        <p:spPr/>
        <p:txBody>
          <a:bodyPr/>
          <a:lstStyle/>
          <a:p>
            <a:fld id="{543C31D2-83EB-44DF-B807-E88154513713}" type="slidenum">
              <a:rPr lang="en-US"/>
              <a:pPr/>
              <a:t>43</a:t>
            </a:fld>
            <a:endParaRPr lang="en-US"/>
          </a:p>
        </p:txBody>
      </p:sp>
      <p:sp>
        <p:nvSpPr>
          <p:cNvPr id="64514" name="Rectangle 2"/>
          <p:cNvSpPr>
            <a:spLocks noGrp="1" noChangeArrowheads="1"/>
          </p:cNvSpPr>
          <p:nvPr>
            <p:ph type="title"/>
          </p:nvPr>
        </p:nvSpPr>
        <p:spPr/>
        <p:txBody>
          <a:bodyPr/>
          <a:lstStyle/>
          <a:p>
            <a:r>
              <a:rPr lang="en-US" sz="4600">
                <a:solidFill>
                  <a:srgbClr val="CC9900"/>
                </a:solidFill>
              </a:rPr>
              <a:t>Implications for IHRM</a:t>
            </a:r>
            <a:endParaRPr lang="en-AU" sz="4600">
              <a:solidFill>
                <a:srgbClr val="CC9900"/>
              </a:solidFill>
            </a:endParaRPr>
          </a:p>
        </p:txBody>
      </p:sp>
      <p:sp>
        <p:nvSpPr>
          <p:cNvPr id="64516" name="Rectangle 4"/>
          <p:cNvSpPr>
            <a:spLocks noGrp="1" noChangeArrowheads="1"/>
          </p:cNvSpPr>
          <p:nvPr>
            <p:ph type="body" idx="1"/>
          </p:nvPr>
        </p:nvSpPr>
        <p:spPr>
          <a:xfrm>
            <a:off x="838200" y="1676400"/>
            <a:ext cx="7391400" cy="4267200"/>
          </a:xfrm>
          <a:solidFill>
            <a:srgbClr val="FFFBEF"/>
          </a:solidFill>
          <a:ln>
            <a:solidFill>
              <a:srgbClr val="CC9900"/>
            </a:solidFill>
          </a:ln>
          <a:effectLst>
            <a:outerShdw dist="107763" dir="2700000" algn="ctr" rotWithShape="0">
              <a:schemeClr val="bg2">
                <a:alpha val="50000"/>
              </a:schemeClr>
            </a:outerShdw>
          </a:effectLst>
        </p:spPr>
        <p:txBody>
          <a:bodyPr/>
          <a:lstStyle/>
          <a:p>
            <a:pPr marL="533400" indent="-533400">
              <a:spcBef>
                <a:spcPct val="0"/>
              </a:spcBef>
              <a:buClr>
                <a:srgbClr val="CC0000"/>
              </a:buClr>
              <a:buSzTx/>
              <a:buFont typeface="Wingdings" pitchFamily="2" charset="2"/>
              <a:buBlip>
                <a:blip r:embed="rId2"/>
              </a:buBlip>
            </a:pPr>
            <a:r>
              <a:rPr lang="en-GB"/>
              <a:t>Providing a strategic yet sensitive balance can only be achieved by creating and maintaining professional networks, comprised of home office and local affiliate HR practitioners, outsourcing selected activities through specialist consultants, and a close cooperation with local and regional governments and other key local institutions.</a:t>
            </a:r>
            <a:endParaRPr lang="en-US"/>
          </a:p>
        </p:txBody>
      </p:sp>
      <p:sp>
        <p:nvSpPr>
          <p:cNvPr id="64515" name="Text Box 3"/>
          <p:cNvSpPr txBox="1">
            <a:spLocks noChangeArrowheads="1"/>
          </p:cNvSpPr>
          <p:nvPr/>
        </p:nvSpPr>
        <p:spPr bwMode="auto">
          <a:xfrm>
            <a:off x="2819400" y="2438400"/>
            <a:ext cx="7239000" cy="822325"/>
          </a:xfrm>
          <a:prstGeom prst="rect">
            <a:avLst/>
          </a:prstGeom>
          <a:noFill/>
          <a:ln w="9525">
            <a:noFill/>
            <a:miter lim="800000"/>
            <a:headEnd/>
            <a:tailEnd/>
          </a:ln>
          <a:effectLst/>
        </p:spPr>
        <p:txBody>
          <a:bodyPr>
            <a:spAutoFit/>
          </a:bodyPr>
          <a:lstStyle/>
          <a:p>
            <a:endParaRPr lang="en-GB" sz="2400">
              <a:latin typeface="Times New Roman" pitchFamily="18" charset="0"/>
            </a:endParaRPr>
          </a:p>
          <a:p>
            <a:endParaRPr lang="en-GB" sz="2400">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4"/>
          <p:cNvSpPr>
            <a:spLocks noGrp="1"/>
          </p:cNvSpPr>
          <p:nvPr>
            <p:ph type="ftr" sz="quarter" idx="11"/>
          </p:nvPr>
        </p:nvSpPr>
        <p:spPr/>
        <p:txBody>
          <a:bodyPr/>
          <a:lstStyle/>
          <a:p>
            <a:r>
              <a:rPr lang="en-US"/>
              <a:t>IBUS 618 Dr. Yang</a:t>
            </a:r>
          </a:p>
        </p:txBody>
      </p:sp>
      <p:sp>
        <p:nvSpPr>
          <p:cNvPr id="7" name="Espace réservé du numéro de diapositive 5"/>
          <p:cNvSpPr>
            <a:spLocks noGrp="1"/>
          </p:cNvSpPr>
          <p:nvPr>
            <p:ph type="sldNum" sz="quarter" idx="12"/>
          </p:nvPr>
        </p:nvSpPr>
        <p:spPr/>
        <p:txBody>
          <a:bodyPr/>
          <a:lstStyle/>
          <a:p>
            <a:fld id="{AD5CF55C-5C3C-4920-92C2-F8E1B813A371}" type="slidenum">
              <a:rPr lang="en-US"/>
              <a:pPr/>
              <a:t>5</a:t>
            </a:fld>
            <a:endParaRPr lang="en-US"/>
          </a:p>
        </p:txBody>
      </p:sp>
      <p:sp>
        <p:nvSpPr>
          <p:cNvPr id="13314" name="Rectangle 2"/>
          <p:cNvSpPr>
            <a:spLocks noGrp="1" noChangeArrowheads="1"/>
          </p:cNvSpPr>
          <p:nvPr>
            <p:ph type="title"/>
          </p:nvPr>
        </p:nvSpPr>
        <p:spPr>
          <a:xfrm>
            <a:off x="685800" y="381000"/>
            <a:ext cx="8001000" cy="990600"/>
          </a:xfrm>
        </p:spPr>
        <p:txBody>
          <a:bodyPr/>
          <a:lstStyle/>
          <a:p>
            <a:r>
              <a:rPr lang="en-GB" sz="3800">
                <a:solidFill>
                  <a:srgbClr val="CC9900"/>
                </a:solidFill>
              </a:rPr>
              <a:t>Requirements for Successful Compensation and Benefits</a:t>
            </a:r>
          </a:p>
        </p:txBody>
      </p:sp>
      <p:sp>
        <p:nvSpPr>
          <p:cNvPr id="13315" name="Rectangle 3"/>
          <p:cNvSpPr>
            <a:spLocks noGrp="1" noChangeArrowheads="1"/>
          </p:cNvSpPr>
          <p:nvPr>
            <p:ph type="body" idx="1"/>
          </p:nvPr>
        </p:nvSpPr>
        <p:spPr>
          <a:xfrm>
            <a:off x="1066800" y="1752600"/>
            <a:ext cx="7086600" cy="3276600"/>
          </a:xfrm>
        </p:spPr>
        <p:txBody>
          <a:bodyPr/>
          <a:lstStyle/>
          <a:p>
            <a:pPr>
              <a:buClr>
                <a:srgbClr val="CC0000"/>
              </a:buClr>
            </a:pPr>
            <a:r>
              <a:rPr lang="en-GB" sz="2400"/>
              <a:t>Knowledge of employment and taxation law, customs, environment and employment practices of many foreign countries</a:t>
            </a:r>
          </a:p>
          <a:p>
            <a:pPr>
              <a:buClr>
                <a:srgbClr val="CC0000"/>
              </a:buClr>
            </a:pPr>
            <a:r>
              <a:rPr lang="en-GB" sz="2400"/>
              <a:t>Familiarity with currency fluctuations and the effect of inflation on compensation, and </a:t>
            </a:r>
          </a:p>
          <a:p>
            <a:pPr>
              <a:buClr>
                <a:srgbClr val="CC0000"/>
              </a:buClr>
            </a:pPr>
            <a:r>
              <a:rPr lang="en-GB" sz="2400"/>
              <a:t>A good understanding of why and when special allowances must be supplied and which allowances are necessary in what countries</a:t>
            </a:r>
          </a:p>
        </p:txBody>
      </p:sp>
      <p:sp>
        <p:nvSpPr>
          <p:cNvPr id="13316" name="Text Box 4"/>
          <p:cNvSpPr txBox="1">
            <a:spLocks noChangeArrowheads="1"/>
          </p:cNvSpPr>
          <p:nvPr/>
        </p:nvSpPr>
        <p:spPr bwMode="auto">
          <a:xfrm>
            <a:off x="990600" y="5064125"/>
            <a:ext cx="7010400" cy="955675"/>
          </a:xfrm>
          <a:prstGeom prst="rect">
            <a:avLst/>
          </a:prstGeom>
          <a:solidFill>
            <a:srgbClr val="FFFBEF"/>
          </a:solidFill>
          <a:ln w="9525">
            <a:solidFill>
              <a:srgbClr val="996633"/>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pPr>
            <a:r>
              <a:rPr lang="en-US" sz="2800"/>
              <a:t>All</a:t>
            </a:r>
            <a:r>
              <a:rPr lang="en-GB" sz="2800"/>
              <a:t>within the context of shifting political, economic and social conditions.</a:t>
            </a:r>
            <a:endParaRPr lang="en-US" sz="28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en-US"/>
              <a:t>IBUS 618 Dr. Yang</a:t>
            </a:r>
          </a:p>
        </p:txBody>
      </p:sp>
      <p:sp>
        <p:nvSpPr>
          <p:cNvPr id="7" name="Espace réservé du numéro de diapositive 6"/>
          <p:cNvSpPr>
            <a:spLocks noGrp="1"/>
          </p:cNvSpPr>
          <p:nvPr>
            <p:ph type="sldNum" sz="quarter" idx="12"/>
          </p:nvPr>
        </p:nvSpPr>
        <p:spPr/>
        <p:txBody>
          <a:bodyPr/>
          <a:lstStyle/>
          <a:p>
            <a:fld id="{46DDDD9E-CC48-4CE2-AA73-23E33750FE6E}" type="slidenum">
              <a:rPr lang="en-US"/>
              <a:pPr/>
              <a:t>6</a:t>
            </a:fld>
            <a:endParaRPr lang="en-US"/>
          </a:p>
        </p:txBody>
      </p:sp>
      <p:sp>
        <p:nvSpPr>
          <p:cNvPr id="14338" name="Rectangle 2"/>
          <p:cNvSpPr>
            <a:spLocks noGrp="1" noChangeArrowheads="1"/>
          </p:cNvSpPr>
          <p:nvPr>
            <p:ph type="title"/>
          </p:nvPr>
        </p:nvSpPr>
        <p:spPr>
          <a:xfrm>
            <a:off x="762000" y="277813"/>
            <a:ext cx="7772400" cy="1143000"/>
          </a:xfrm>
        </p:spPr>
        <p:txBody>
          <a:bodyPr/>
          <a:lstStyle/>
          <a:p>
            <a:r>
              <a:rPr lang="en-GB" sz="3800">
                <a:solidFill>
                  <a:srgbClr val="CC9900"/>
                </a:solidFill>
              </a:rPr>
              <a:t>Objectives of International Compensation</a:t>
            </a:r>
          </a:p>
        </p:txBody>
      </p:sp>
      <p:sp>
        <p:nvSpPr>
          <p:cNvPr id="14339" name="Rectangle 3"/>
          <p:cNvSpPr>
            <a:spLocks noGrp="1" noChangeArrowheads="1"/>
          </p:cNvSpPr>
          <p:nvPr>
            <p:ph type="body" sz="half" idx="1"/>
          </p:nvPr>
        </p:nvSpPr>
        <p:spPr>
          <a:xfrm>
            <a:off x="838200" y="1600200"/>
            <a:ext cx="6400800" cy="4530725"/>
          </a:xfrm>
        </p:spPr>
        <p:txBody>
          <a:bodyPr/>
          <a:lstStyle/>
          <a:p>
            <a:pPr marL="533400" indent="-533400">
              <a:buClr>
                <a:srgbClr val="008000"/>
              </a:buClr>
              <a:buSzTx/>
              <a:buFont typeface="Wingdings" pitchFamily="2" charset="2"/>
              <a:buBlip>
                <a:blip r:embed="rId3"/>
              </a:buBlip>
            </a:pPr>
            <a:r>
              <a:rPr lang="en-GB" sz="2000"/>
              <a:t>Should be consistent with the overall strategy, structure and business needs of the multinational.</a:t>
            </a:r>
          </a:p>
          <a:p>
            <a:pPr marL="533400" indent="-533400">
              <a:buClr>
                <a:srgbClr val="008000"/>
              </a:buClr>
              <a:buSzTx/>
              <a:buFont typeface="Wingdings" pitchFamily="2" charset="2"/>
              <a:buBlip>
                <a:blip r:embed="rId3"/>
              </a:buBlip>
            </a:pPr>
            <a:r>
              <a:rPr lang="en-GB" sz="2000"/>
              <a:t>Must work to attract and retain staff in the areas where the multinational has the greatest needs and opportunities, hence must be competitive and recognize factors such as incentive for foreign service, tax equalization and reimbursement for reasonable costs.</a:t>
            </a:r>
          </a:p>
          <a:p>
            <a:pPr marL="533400" indent="-533400">
              <a:buClr>
                <a:srgbClr val="008000"/>
              </a:buClr>
              <a:buSzTx/>
              <a:buFont typeface="Wingdings" pitchFamily="2" charset="2"/>
              <a:buBlip>
                <a:blip r:embed="rId3"/>
              </a:buBlip>
            </a:pPr>
            <a:r>
              <a:rPr lang="en-GB" sz="2000"/>
              <a:t>Should facilitate the transfer of international employees in the most cost-effective manner for the firm. </a:t>
            </a:r>
          </a:p>
          <a:p>
            <a:pPr marL="533400" indent="-533400">
              <a:buClr>
                <a:srgbClr val="008000"/>
              </a:buClr>
              <a:buSzTx/>
              <a:buFont typeface="Wingdings" pitchFamily="2" charset="2"/>
              <a:buBlip>
                <a:blip r:embed="rId3"/>
              </a:buBlip>
            </a:pPr>
            <a:r>
              <a:rPr lang="en-GB" sz="2000"/>
              <a:t>Must give due consideration to equity and ease of administration.</a:t>
            </a:r>
          </a:p>
        </p:txBody>
      </p:sp>
      <p:graphicFrame>
        <p:nvGraphicFramePr>
          <p:cNvPr id="14341" name="Object 5"/>
          <p:cNvGraphicFramePr>
            <a:graphicFrameLocks noChangeAspect="1"/>
          </p:cNvGraphicFramePr>
          <p:nvPr>
            <p:ph sz="half" idx="2"/>
          </p:nvPr>
        </p:nvGraphicFramePr>
        <p:xfrm>
          <a:off x="7086600" y="3352800"/>
          <a:ext cx="1355725" cy="1355725"/>
        </p:xfrm>
        <a:graphic>
          <a:graphicData uri="http://schemas.openxmlformats.org/presentationml/2006/ole">
            <p:oleObj spid="_x0000_s14341" name="多媒體項目" r:id="rId4" imgW="3473280" imgH="3472920" progId="MS_ClipArt_Gallery.2">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45E5D0FD-4CAB-4F68-A06E-F023D5B727AA}" type="slidenum">
              <a:rPr lang="en-US"/>
              <a:pPr/>
              <a:t>7</a:t>
            </a:fld>
            <a:endParaRPr lang="en-US"/>
          </a:p>
        </p:txBody>
      </p:sp>
      <p:sp>
        <p:nvSpPr>
          <p:cNvPr id="16386" name="Rectangle 2"/>
          <p:cNvSpPr>
            <a:spLocks noGrp="1" noChangeArrowheads="1"/>
          </p:cNvSpPr>
          <p:nvPr>
            <p:ph type="title"/>
          </p:nvPr>
        </p:nvSpPr>
        <p:spPr>
          <a:xfrm>
            <a:off x="685800" y="304800"/>
            <a:ext cx="7772400" cy="1066800"/>
          </a:xfrm>
        </p:spPr>
        <p:txBody>
          <a:bodyPr/>
          <a:lstStyle/>
          <a:p>
            <a:r>
              <a:rPr lang="en-GB">
                <a:solidFill>
                  <a:srgbClr val="CC9900"/>
                </a:solidFill>
              </a:rPr>
              <a:t>Expatriate Expectations</a:t>
            </a:r>
          </a:p>
        </p:txBody>
      </p:sp>
      <p:sp>
        <p:nvSpPr>
          <p:cNvPr id="16387" name="Rectangle 3"/>
          <p:cNvSpPr>
            <a:spLocks noGrp="1" noChangeArrowheads="1"/>
          </p:cNvSpPr>
          <p:nvPr>
            <p:ph type="body" idx="1"/>
          </p:nvPr>
        </p:nvSpPr>
        <p:spPr>
          <a:xfrm>
            <a:off x="914400" y="1600200"/>
            <a:ext cx="7391400" cy="4378325"/>
          </a:xfrm>
        </p:spPr>
        <p:txBody>
          <a:bodyPr/>
          <a:lstStyle/>
          <a:p>
            <a:pPr>
              <a:buClr>
                <a:srgbClr val="CC0000"/>
              </a:buClr>
            </a:pPr>
            <a:r>
              <a:rPr lang="en-GB"/>
              <a:t>Financial protection in terms of benefits, social security and living costs in the foreign location.</a:t>
            </a:r>
          </a:p>
          <a:p>
            <a:pPr>
              <a:buClr>
                <a:srgbClr val="CC0000"/>
              </a:buClr>
            </a:pPr>
            <a:r>
              <a:rPr lang="en-GB"/>
              <a:t>Opportunities for financial advancement through income and/or savings.</a:t>
            </a:r>
          </a:p>
          <a:p>
            <a:pPr>
              <a:buClr>
                <a:srgbClr val="CC0000"/>
              </a:buClr>
            </a:pPr>
            <a:r>
              <a:rPr lang="en-GB"/>
              <a:t>Issues such as housing, education of children and recreation to be addressed in the policy.</a:t>
            </a:r>
          </a:p>
          <a:p>
            <a:pPr>
              <a:buClr>
                <a:srgbClr val="CC0000"/>
              </a:buClr>
            </a:pPr>
            <a:r>
              <a:rPr lang="en-GB"/>
              <a:t>Career advancement and repatriation.</a:t>
            </a:r>
            <a:endParaRPr lang="en-GB" i="1"/>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69A2848B-43A5-41AD-BDAD-D21B35F7E535}" type="slidenum">
              <a:rPr lang="en-US"/>
              <a:pPr/>
              <a:t>8</a:t>
            </a:fld>
            <a:endParaRPr lang="en-US"/>
          </a:p>
        </p:txBody>
      </p:sp>
      <p:sp>
        <p:nvSpPr>
          <p:cNvPr id="18434" name="Rectangle 2"/>
          <p:cNvSpPr>
            <a:spLocks noGrp="1" noChangeArrowheads="1"/>
          </p:cNvSpPr>
          <p:nvPr>
            <p:ph type="title"/>
          </p:nvPr>
        </p:nvSpPr>
        <p:spPr>
          <a:xfrm>
            <a:off x="685800" y="304800"/>
            <a:ext cx="7772400" cy="1143000"/>
          </a:xfrm>
        </p:spPr>
        <p:txBody>
          <a:bodyPr/>
          <a:lstStyle/>
          <a:p>
            <a:r>
              <a:rPr lang="en-GB">
                <a:solidFill>
                  <a:srgbClr val="CC9900"/>
                </a:solidFill>
              </a:rPr>
              <a:t>Key Components of International Compensation</a:t>
            </a:r>
          </a:p>
        </p:txBody>
      </p:sp>
      <p:sp>
        <p:nvSpPr>
          <p:cNvPr id="18435" name="Rectangle 3"/>
          <p:cNvSpPr>
            <a:spLocks noGrp="1" noChangeArrowheads="1"/>
          </p:cNvSpPr>
          <p:nvPr>
            <p:ph type="body" idx="1"/>
          </p:nvPr>
        </p:nvSpPr>
        <p:spPr>
          <a:xfrm>
            <a:off x="914400" y="1752600"/>
            <a:ext cx="7543800" cy="4378325"/>
          </a:xfrm>
          <a:solidFill>
            <a:srgbClr val="FFFBEF"/>
          </a:solidFill>
          <a:ln>
            <a:solidFill>
              <a:schemeClr val="tx2"/>
            </a:solidFill>
          </a:ln>
          <a:effectLst>
            <a:outerShdw dist="107763" dir="2700000" algn="ctr" rotWithShape="0">
              <a:schemeClr val="bg2">
                <a:alpha val="50000"/>
              </a:schemeClr>
            </a:outerShdw>
          </a:effectLst>
        </p:spPr>
        <p:txBody>
          <a:bodyPr/>
          <a:lstStyle/>
          <a:p>
            <a:pPr marL="0" indent="0">
              <a:buFont typeface="Wingdings" pitchFamily="2" charset="2"/>
              <a:buNone/>
            </a:pPr>
            <a:r>
              <a:rPr lang="en-GB" sz="2600"/>
              <a:t>The area of international compensation is complex, primarily because multinationals must cater to three categories of employees: </a:t>
            </a:r>
          </a:p>
          <a:p>
            <a:pPr lvl="1">
              <a:buClr>
                <a:srgbClr val="CC0000"/>
              </a:buClr>
              <a:buSzPct val="95000"/>
            </a:pPr>
            <a:r>
              <a:rPr lang="en-GB" sz="2400"/>
              <a:t> PCNs, TCNs and HCNs</a:t>
            </a:r>
          </a:p>
          <a:p>
            <a:pPr lvl="1">
              <a:buClr>
                <a:srgbClr val="CC0000"/>
              </a:buClr>
              <a:buSzPct val="95000"/>
            </a:pPr>
            <a:r>
              <a:rPr lang="en-GB" sz="2400"/>
              <a:t> Key Components:</a:t>
            </a:r>
          </a:p>
          <a:p>
            <a:pPr lvl="2">
              <a:buClr>
                <a:srgbClr val="008000"/>
              </a:buClr>
              <a:buSzPct val="75000"/>
              <a:buFont typeface="Wingdings" pitchFamily="2" charset="2"/>
              <a:buChar char="v"/>
            </a:pPr>
            <a:r>
              <a:rPr lang="en-GB"/>
              <a:t>Base salary</a:t>
            </a:r>
          </a:p>
          <a:p>
            <a:pPr lvl="2">
              <a:buClr>
                <a:srgbClr val="008000"/>
              </a:buClr>
              <a:buSzPct val="75000"/>
              <a:buFont typeface="Wingdings" pitchFamily="2" charset="2"/>
              <a:buChar char="v"/>
            </a:pPr>
            <a:r>
              <a:rPr lang="en-GB"/>
              <a:t>Foreign services inducement</a:t>
            </a:r>
          </a:p>
          <a:p>
            <a:pPr lvl="2">
              <a:buClr>
                <a:srgbClr val="008000"/>
              </a:buClr>
              <a:buSzPct val="75000"/>
              <a:buFont typeface="Wingdings" pitchFamily="2" charset="2"/>
              <a:buChar char="v"/>
            </a:pPr>
            <a:r>
              <a:rPr lang="en-GB"/>
              <a:t>Hardship premium</a:t>
            </a:r>
          </a:p>
          <a:p>
            <a:pPr lvl="2">
              <a:buClr>
                <a:srgbClr val="008000"/>
              </a:buClr>
              <a:buSzPct val="75000"/>
              <a:buFont typeface="Wingdings" pitchFamily="2" charset="2"/>
              <a:buChar char="v"/>
            </a:pPr>
            <a:r>
              <a:rPr lang="en-GB"/>
              <a:t>Allowances</a:t>
            </a:r>
          </a:p>
          <a:p>
            <a:pPr lvl="2">
              <a:buClr>
                <a:srgbClr val="008000"/>
              </a:buClr>
              <a:buSzPct val="75000"/>
              <a:buFont typeface="Wingdings" pitchFamily="2" charset="2"/>
              <a:buChar char="v"/>
            </a:pPr>
            <a:r>
              <a:rPr lang="en-GB"/>
              <a:t>Benefits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82DF1B48-ABB1-4DA4-9013-690AB0B07DE0}" type="slidenum">
              <a:rPr lang="en-US"/>
              <a:pPr/>
              <a:t>9</a:t>
            </a:fld>
            <a:endParaRPr lang="en-US"/>
          </a:p>
        </p:txBody>
      </p:sp>
      <p:sp>
        <p:nvSpPr>
          <p:cNvPr id="19458" name="Rectangle 2"/>
          <p:cNvSpPr>
            <a:spLocks noGrp="1" noChangeArrowheads="1"/>
          </p:cNvSpPr>
          <p:nvPr>
            <p:ph type="title"/>
          </p:nvPr>
        </p:nvSpPr>
        <p:spPr>
          <a:xfrm>
            <a:off x="685800" y="533400"/>
            <a:ext cx="7772400" cy="914400"/>
          </a:xfrm>
        </p:spPr>
        <p:txBody>
          <a:bodyPr/>
          <a:lstStyle/>
          <a:p>
            <a:r>
              <a:rPr lang="en-GB" sz="4600">
                <a:solidFill>
                  <a:srgbClr val="CC9900"/>
                </a:solidFill>
              </a:rPr>
              <a:t>Base Salary</a:t>
            </a:r>
          </a:p>
        </p:txBody>
      </p:sp>
      <p:sp>
        <p:nvSpPr>
          <p:cNvPr id="19459" name="Rectangle 3"/>
          <p:cNvSpPr>
            <a:spLocks noGrp="1" noChangeArrowheads="1"/>
          </p:cNvSpPr>
          <p:nvPr>
            <p:ph type="body" idx="1"/>
          </p:nvPr>
        </p:nvSpPr>
        <p:spPr>
          <a:xfrm>
            <a:off x="685800" y="1676400"/>
            <a:ext cx="8001000" cy="4343400"/>
          </a:xfrm>
        </p:spPr>
        <p:txBody>
          <a:bodyPr/>
          <a:lstStyle/>
          <a:p>
            <a:pPr>
              <a:buClr>
                <a:srgbClr val="008000"/>
              </a:buClr>
              <a:buSzTx/>
            </a:pPr>
            <a:r>
              <a:rPr lang="en-GB" sz="2000"/>
              <a:t>In a domestic context, base salary denotes the amount of cash compensation serving as a benchmark for other compensation elements (such as bonuses and benefits).</a:t>
            </a:r>
          </a:p>
          <a:p>
            <a:pPr>
              <a:buClr>
                <a:srgbClr val="008000"/>
              </a:buClr>
              <a:buSzTx/>
            </a:pPr>
            <a:r>
              <a:rPr lang="en-GB" sz="2000"/>
              <a:t>For expatriates, many allowances are directly related to base salary (e.g. foreign service premium, cost-of-living allowance, housing allowance) </a:t>
            </a:r>
          </a:p>
          <a:p>
            <a:pPr>
              <a:buClr>
                <a:srgbClr val="008000"/>
              </a:buClr>
              <a:buSzTx/>
            </a:pPr>
            <a:r>
              <a:rPr lang="en-GB" sz="2000"/>
              <a:t>It is the basis for in-service benefits and pension contributions – may be paid in home or local-country currency.</a:t>
            </a:r>
          </a:p>
          <a:p>
            <a:pPr>
              <a:buClr>
                <a:srgbClr val="008000"/>
              </a:buClr>
              <a:buSzTx/>
            </a:pPr>
            <a:r>
              <a:rPr lang="en-GB" sz="2000"/>
              <a:t>The base salary is the foundation block for international compensation whether the employee is a PCN or TCN. </a:t>
            </a:r>
          </a:p>
          <a:p>
            <a:pPr>
              <a:buClr>
                <a:srgbClr val="008000"/>
              </a:buClr>
              <a:buSzTx/>
            </a:pPr>
            <a:r>
              <a:rPr lang="en-GB" sz="2000"/>
              <a:t>Major differences can occur in the employee’s package depending on whether the base salary is linked to the home country of the PCN or TCN, or whether an international rate is paid.</a:t>
            </a:r>
            <a:endParaRPr lang="en-GB" sz="26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yers">
  <a:themeElements>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615</TotalTime>
  <Words>3454</Words>
  <Application>Microsoft PowerPoint</Application>
  <PresentationFormat>Affichage à l'écran (4:3)</PresentationFormat>
  <Paragraphs>375</Paragraphs>
  <Slides>43</Slides>
  <Notes>1</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1</vt:i4>
      </vt:variant>
      <vt:variant>
        <vt:lpstr>Titres des diapositives</vt:lpstr>
      </vt:variant>
      <vt:variant>
        <vt:i4>43</vt:i4>
      </vt:variant>
    </vt:vector>
  </HeadingPairs>
  <TitlesOfParts>
    <vt:vector size="49" baseType="lpstr">
      <vt:lpstr>Arial</vt:lpstr>
      <vt:lpstr>Times New Roman</vt:lpstr>
      <vt:lpstr>Wingdings</vt:lpstr>
      <vt:lpstr>Comic Sans MS</vt:lpstr>
      <vt:lpstr>Layers</vt:lpstr>
      <vt:lpstr>Microsoft 多媒體藝廊</vt:lpstr>
      <vt:lpstr>Chapter 6</vt:lpstr>
      <vt:lpstr>Chapter Objectives</vt:lpstr>
      <vt:lpstr>Chapter Objectives (cont.)</vt:lpstr>
      <vt:lpstr>Introduction</vt:lpstr>
      <vt:lpstr>Requirements for Successful Compensation and Benefits</vt:lpstr>
      <vt:lpstr>Objectives of International Compensation</vt:lpstr>
      <vt:lpstr>Expatriate Expectations</vt:lpstr>
      <vt:lpstr>Key Components of International Compensation</vt:lpstr>
      <vt:lpstr>Base Salary</vt:lpstr>
      <vt:lpstr>Foreign Service Inducement and Hardship Premium</vt:lpstr>
      <vt:lpstr>Allowances</vt:lpstr>
      <vt:lpstr>Cost-of-living Allowances (COLA)</vt:lpstr>
      <vt:lpstr>Relocation Allowances</vt:lpstr>
      <vt:lpstr>Education Allowances</vt:lpstr>
      <vt:lpstr>Allowances for Spouse Assistance</vt:lpstr>
      <vt:lpstr>Alternative Allowances</vt:lpstr>
      <vt:lpstr>Benefits</vt:lpstr>
      <vt:lpstr>Issues Concerning Benefits</vt:lpstr>
      <vt:lpstr>Issues Concerning Benefits (cont.)</vt:lpstr>
      <vt:lpstr>Approaches to International Compensation</vt:lpstr>
      <vt:lpstr>Going Rate Approach</vt:lpstr>
      <vt:lpstr>Advantages and Disadvantages of the Going Rate Approach</vt:lpstr>
      <vt:lpstr>The Balance Sheet Approach</vt:lpstr>
      <vt:lpstr>Major Categories Incorporated in the Balance Sheet Approach (cont.)</vt:lpstr>
      <vt:lpstr>A Typical Balance Sheet</vt:lpstr>
      <vt:lpstr>Expatriate Compensation Worksheet</vt:lpstr>
      <vt:lpstr>Example of an Expatriate Compensation</vt:lpstr>
      <vt:lpstr>An U.S. Expatriate Compensation</vt:lpstr>
      <vt:lpstr>Advantages and Disadvantages of the Balance Sheet Approach</vt:lpstr>
      <vt:lpstr>Taxation</vt:lpstr>
      <vt:lpstr>Approaches to Handling International Taxation:</vt:lpstr>
      <vt:lpstr>Tax Equalization</vt:lpstr>
      <vt:lpstr>Diversity in National Taxation</vt:lpstr>
      <vt:lpstr>Approaches to International Compensation</vt:lpstr>
      <vt:lpstr>Issues Concerning Benefits</vt:lpstr>
      <vt:lpstr>International Costs of Living</vt:lpstr>
      <vt:lpstr>A Wider View on Business Costs</vt:lpstr>
      <vt:lpstr>Some Tentative Conclusions: Patterns in Complexity</vt:lpstr>
      <vt:lpstr>Patterns for International Pay</vt:lpstr>
      <vt:lpstr>Some Tentative Conclusions: Patterns in Complexity (cont.)</vt:lpstr>
      <vt:lpstr>Chapter Summary</vt:lpstr>
      <vt:lpstr>Chapter Summary (cont.)</vt:lpstr>
      <vt:lpstr>Implications for IHRM</vt:lpstr>
    </vt:vector>
  </TitlesOfParts>
  <Company>SFSU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dc:title>
  <dc:creator>COB</dc:creator>
  <cp:lastModifiedBy>tst</cp:lastModifiedBy>
  <cp:revision>47</cp:revision>
  <dcterms:created xsi:type="dcterms:W3CDTF">2004-10-11T06:34:54Z</dcterms:created>
  <dcterms:modified xsi:type="dcterms:W3CDTF">2017-10-06T13:48:57Z</dcterms:modified>
</cp:coreProperties>
</file>