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84" r:id="rId5"/>
    <p:sldId id="258" r:id="rId6"/>
    <p:sldId id="285" r:id="rId7"/>
    <p:sldId id="259" r:id="rId8"/>
    <p:sldId id="286" r:id="rId9"/>
    <p:sldId id="260" r:id="rId10"/>
    <p:sldId id="287" r:id="rId11"/>
    <p:sldId id="261" r:id="rId12"/>
    <p:sldId id="289" r:id="rId13"/>
    <p:sldId id="262" r:id="rId14"/>
    <p:sldId id="290" r:id="rId15"/>
    <p:sldId id="263" r:id="rId16"/>
    <p:sldId id="291" r:id="rId17"/>
    <p:sldId id="264" r:id="rId18"/>
    <p:sldId id="292" r:id="rId19"/>
    <p:sldId id="265" r:id="rId20"/>
    <p:sldId id="293" r:id="rId21"/>
    <p:sldId id="266" r:id="rId22"/>
    <p:sldId id="294" r:id="rId23"/>
    <p:sldId id="267" r:id="rId24"/>
    <p:sldId id="295" r:id="rId25"/>
    <p:sldId id="268" r:id="rId26"/>
    <p:sldId id="296" r:id="rId27"/>
    <p:sldId id="269" r:id="rId28"/>
    <p:sldId id="297" r:id="rId29"/>
    <p:sldId id="270" r:id="rId30"/>
    <p:sldId id="298" r:id="rId31"/>
    <p:sldId id="271" r:id="rId32"/>
    <p:sldId id="299" r:id="rId33"/>
    <p:sldId id="272" r:id="rId34"/>
    <p:sldId id="300" r:id="rId35"/>
    <p:sldId id="273" r:id="rId36"/>
    <p:sldId id="301" r:id="rId37"/>
    <p:sldId id="274" r:id="rId38"/>
    <p:sldId id="302" r:id="rId39"/>
    <p:sldId id="275" r:id="rId40"/>
    <p:sldId id="276" r:id="rId41"/>
    <p:sldId id="303" r:id="rId42"/>
    <p:sldId id="277" r:id="rId43"/>
    <p:sldId id="304" r:id="rId44"/>
    <p:sldId id="278" r:id="rId45"/>
    <p:sldId id="306" r:id="rId46"/>
    <p:sldId id="280" r:id="rId47"/>
    <p:sldId id="307" r:id="rId48"/>
    <p:sldId id="281" r:id="rId49"/>
    <p:sldId id="308" r:id="rId50"/>
    <p:sldId id="282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3C20-9617-4088-956C-197CEF481D1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0C9A-04CD-43B4-B60D-FF1A365F84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9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3C20-9617-4088-956C-197CEF481D1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0C9A-04CD-43B4-B60D-FF1A365F84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2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3C20-9617-4088-956C-197CEF481D1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0C9A-04CD-43B4-B60D-FF1A365F84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3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3C20-9617-4088-956C-197CEF481D1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0C9A-04CD-43B4-B60D-FF1A365F84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2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3C20-9617-4088-956C-197CEF481D1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0C9A-04CD-43B4-B60D-FF1A365F84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5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3C20-9617-4088-956C-197CEF481D1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0C9A-04CD-43B4-B60D-FF1A365F84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3C20-9617-4088-956C-197CEF481D1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0C9A-04CD-43B4-B60D-FF1A365F84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3C20-9617-4088-956C-197CEF481D1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0C9A-04CD-43B4-B60D-FF1A365F84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4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3C20-9617-4088-956C-197CEF481D1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0C9A-04CD-43B4-B60D-FF1A365F84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7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3C20-9617-4088-956C-197CEF481D1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0C9A-04CD-43B4-B60D-FF1A365F84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5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3C20-9617-4088-956C-197CEF481D1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0C9A-04CD-43B4-B60D-FF1A365F84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0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3C20-9617-4088-956C-197CEF481D14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0C9A-04CD-43B4-B60D-FF1A365F849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2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937840"/>
            <a:ext cx="6096000" cy="14439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5: DESIGN OF GOODS AND SERVICES</a:t>
            </a:r>
          </a:p>
          <a:p>
            <a:pPr algn="ctr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1100" b="1" dirty="0" smtClean="0">
                <a:effectLst/>
                <a:latin typeface="TimesNewRomanPS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300"/>
              </a:lnSpc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TRUE/FALSE</a:t>
            </a:r>
            <a:endParaRPr lang="en-US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9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364" y="3216121"/>
            <a:ext cx="9822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four phases of the product life cycle are introduction, growth, level, and decline.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True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364" y="3216121"/>
            <a:ext cx="9822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four phases of the product life cycle are introduction, growth, level, and decline.</a:t>
            </a:r>
          </a:p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fr-FR" sz="28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sz="2800" dirty="0" err="1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65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5565" y="3132765"/>
            <a:ext cx="89777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maturity stage of the product life cycle, operations managers will be concerned with keeping sufficient capacity available for the product.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True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3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5565" y="3132765"/>
            <a:ext cx="89777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maturity stage of the product life cycle, operations managers will be concerned with keeping sufficient capacity available for the product.</a:t>
            </a:r>
          </a:p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fr-FR" sz="28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sz="2800" dirty="0" err="1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5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1709" y="3049409"/>
            <a:ext cx="8562109" cy="198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Cash flow typically turns from negative to positive during the maturity stage of the product life cycle.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True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2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1709" y="3049409"/>
            <a:ext cx="8562109" cy="198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Cash flow typically turns from negative to positive during the maturity stage of the product life cycle.</a:t>
            </a:r>
          </a:p>
          <a:p>
            <a:pPr lvl="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fr-FR" sz="28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sz="2800" dirty="0" err="1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4727" y="3216121"/>
            <a:ext cx="87422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 (computer-aided design) reduces product design time.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False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2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4727" y="3216121"/>
            <a:ext cx="87422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 (computer-aided design) reduces product design time.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fr-FR" sz="28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5673" y="3132765"/>
            <a:ext cx="88391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Quality function deployment refers to first, determining what will satisfy the customer, and second, translating the customers’ desires into a target design.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False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5673" y="3132765"/>
            <a:ext cx="88391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Quality function deployment refers to first, determining what will satisfy the customer, and second, translating the customers’ desires into a target design.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fr-FR" sz="28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7527" y="3132765"/>
            <a:ext cx="98367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goal of the product decision is to develop and implement a product strategy that meets the needs of the marketplace with a competitive advantage.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93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7345" y="3216121"/>
            <a:ext cx="86313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Brainstorming is a useful tool in the early stage of product development.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False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6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7345" y="3216121"/>
            <a:ext cx="86313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Brainstorming is a useful tool in the early stage of product development.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fr-FR" sz="28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0255" y="3216121"/>
            <a:ext cx="901930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QFD (quality function deployment) is used to help determine what will satisfy the customer.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False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0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0255" y="3216121"/>
            <a:ext cx="901930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QFD (quality function deployment) is used to help determine what will satisfy the customer.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365760">
              <a:spcAft>
                <a:spcPts val="0"/>
              </a:spcAft>
            </a:pPr>
            <a:r>
              <a:rPr lang="fr-FR" sz="28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2873" y="3049409"/>
            <a:ext cx="8423563" cy="198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House of Quality is a graphic technique for defining the relationship between customer desires and product.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657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0" marR="0" lvl="0" indent="3657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False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65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2873" y="3049409"/>
            <a:ext cx="8423563" cy="198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>
              <a:lnSpc>
                <a:spcPts val="1300"/>
              </a:lnSpc>
              <a:spcAft>
                <a:spcPts val="0"/>
              </a:spcAft>
            </a:pPr>
            <a:r>
              <a:rPr lang="en-US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House of Quality is a graphic technique for defining the relationship between customer desires and product.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indent="365760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indent="365760">
              <a:spcAft>
                <a:spcPts val="0"/>
              </a:spcAft>
            </a:pPr>
            <a:r>
              <a:rPr lang="fr-FR" sz="28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67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8691" y="3216121"/>
            <a:ext cx="89915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Faster product development is one source of competitive advantage.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False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1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8691" y="3216121"/>
            <a:ext cx="89915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3657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Faster product development is one source of competitive advantage.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fr-FR" sz="28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1708" y="1260799"/>
            <a:ext cx="9296399" cy="3749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NewRomanP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which stage of the product life cycle should product strategy focus on process modifications?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a.	introduction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	growth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c.	maturity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d.	decline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e.	none of the above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7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1708" y="1260799"/>
            <a:ext cx="9296399" cy="3749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00"/>
              </a:lnSpc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kern="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</a:t>
            </a:r>
            <a:endParaRPr lang="en-US" sz="2800" b="1" kern="0" dirty="0" smtClean="0">
              <a:effectLst/>
              <a:latin typeface="TimesNewRomanP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which stage of the product life cycle should product strategy focus on process modifications?</a:t>
            </a:r>
            <a:endParaRPr lang="en-US" sz="24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2400" b="1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	growth</a:t>
            </a:r>
            <a:endParaRPr lang="en-US" sz="24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c.	maturity</a:t>
            </a:r>
            <a:endParaRPr lang="en-US" sz="24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d.	decline</a:t>
            </a:r>
            <a:endParaRPr lang="en-US" sz="24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e.	none of the above</a:t>
            </a:r>
            <a:endParaRPr lang="en-US" sz="24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2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7527" y="3132765"/>
            <a:ext cx="98367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goal of the product decision is to develop and implement a product strategy that meets the needs of the marketplace with a competitive advantage.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7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441596"/>
            <a:ext cx="98644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product's life cycle is divided into four stages, which are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a.	introduction, growth, saturation, and maturity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	introduction, growth, stability, and decline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c.	introduction, maturity, saturation, and decline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	introduction, growth, maturity, and decline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e.	none of the above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9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441596"/>
            <a:ext cx="98644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product's life cycle is divided into four stages, which are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a.	introduction, growth, saturation, and maturity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	introduction, growth, stability, and decline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c.	introduction, maturity, saturation, and decline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	introduction, growth, maturity, and decline</a:t>
            </a:r>
            <a:endParaRPr lang="en-US" sz="2800" b="1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e.	none of the above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1093" y="1884712"/>
            <a:ext cx="89223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which stage of the product life cycle should product strategy focus on forecasting capacity requirements?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a.	introduction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	growth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c.	maturity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d.	decline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e.	none of the above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3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1093" y="1884712"/>
            <a:ext cx="89223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which stage of the product life cycle should product strategy focus on forecasting capacity requirements?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a.	introduction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	growth</a:t>
            </a:r>
            <a:endParaRPr lang="en-US" sz="2800" b="1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c.	maturity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d.	decline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e.	none of the above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330301"/>
            <a:ext cx="9712035" cy="3275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which stage of the product life cycle should product strategy focus on improved cost control?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a.	introduction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	growth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	maturity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d.	decline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e.	none of the above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7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330301"/>
            <a:ext cx="9712035" cy="3275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which stage of the product life cycle should product strategy focus on improved cost control?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a.	introduction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	growth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	maturity</a:t>
            </a:r>
            <a:endParaRPr lang="en-US" sz="2800" b="1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d.	decline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e.	none of the above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891" y="1483159"/>
            <a:ext cx="98228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Quality function deployment (QFD)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a.	determines what will satisfy the customer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	translates customer desires into the target design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	is used early in the design process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d.	is used to determine where to deploy quality efforts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	all of the above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9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891" y="1483159"/>
            <a:ext cx="98228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Quality function deployment (QFD)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a.	determines what will satisfy the customer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	translates customer desires into the target design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	is used early in the design process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d.	is used to determine where to deploy quality efforts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	all of the above</a:t>
            </a:r>
            <a:endParaRPr lang="en-US" sz="2800" b="1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3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4218" y="1760250"/>
            <a:ext cx="83958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makes products more friendly to the environment?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a.	using less materials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	more recycled materials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c.	using less energy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d.	ability to recycle product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marR="0" lvl="0" indent="-5943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	all of the above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3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4218" y="1760250"/>
            <a:ext cx="839585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makes products more friendly to the environment?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a.	using less materials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b.	more recycled materials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c.	using less energy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d.	ability to recycle product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594360" indent="-5943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e.	all of the above</a:t>
            </a:r>
            <a:endParaRPr lang="en-US" sz="2800" b="1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3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3383" y="3132765"/>
            <a:ext cx="83127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a product is successful in the marketplace, its design should not be changed.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True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0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6431" y="3299478"/>
            <a:ext cx="3639138" cy="3010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300"/>
              </a:lnSpc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FILL-IN-THE-BLANK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7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2436" y="3132765"/>
            <a:ext cx="94903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 is a process for determining customer requirements and translating them into attributes that each functional area can understand and act upon.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2436" y="3132765"/>
            <a:ext cx="94903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 is a process for determining customer requirements and translating them into attributes that each functional area can understand and act upon.</a:t>
            </a:r>
          </a:p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Quality Function Deployment  or QFD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4727" y="2204281"/>
            <a:ext cx="9753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__________ is a part of the quality function deployment process that utilizes a planning matrix to relate customer "wants" to "how" the firm is going to meet those "wants.“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2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4727" y="2204281"/>
            <a:ext cx="9753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__________ is a part of the quality function deployment process that utilizes a planning matrix to relate customer "wants" to "how" the firm is going to meet those "wants.“</a:t>
            </a:r>
          </a:p>
          <a:p>
            <a:pPr lvl="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House of Quality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5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9527" y="2966053"/>
            <a:ext cx="9157855" cy="1718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objective of the product decision?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55127" y="1246909"/>
            <a:ext cx="2369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answers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13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9527" y="2966053"/>
            <a:ext cx="9157855" cy="258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objective of the product decision?</a:t>
            </a:r>
          </a:p>
          <a:p>
            <a:pPr lvl="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and implement a product strategy that meets the demands of the marketplace with a competitive advantage. </a:t>
            </a:r>
            <a:endParaRPr lang="en-US" sz="2800" dirty="0">
              <a:effectLst/>
              <a:latin typeface="TimesNewRomanPS Italic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9540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3781" y="1720313"/>
            <a:ext cx="10266218" cy="1120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NewRomanPS Italic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4864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What are the four phases of the product life cycle?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48640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576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3781" y="1720313"/>
            <a:ext cx="10266218" cy="198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>
              <a:lnSpc>
                <a:spcPts val="1300"/>
              </a:lnSpc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NewRomanPS Italic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365760" algn="l"/>
                <a:tab pos="54864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What are the four phases of the product life cycle?  </a:t>
            </a:r>
          </a:p>
          <a:p>
            <a:pPr lvl="0">
              <a:spcAft>
                <a:spcPts val="0"/>
              </a:spcAft>
              <a:tabLst>
                <a:tab pos="365760" algn="l"/>
                <a:tab pos="548640" algn="l"/>
              </a:tabLst>
            </a:pP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phases of the product life cycle are (a) introduction, (b) growth, (c) maturity, and (d) decline. 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4771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1819" y="3044280"/>
            <a:ext cx="92271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4864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4864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What is quality function deployment (QFD)?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48640" algn="l"/>
              </a:tabLst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44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3383" y="3132765"/>
            <a:ext cx="83127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a product is successful in the marketplace, its design should not be changed.</a:t>
            </a:r>
          </a:p>
          <a:p>
            <a:pPr lvl="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fr-FR" sz="28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sz="2800" dirty="0" err="1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36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1819" y="3044280"/>
            <a:ext cx="92271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4864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365760" algn="l"/>
                <a:tab pos="54864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What is quality function deployment (QFD)?</a:t>
            </a:r>
          </a:p>
          <a:p>
            <a:pPr lvl="0">
              <a:spcAft>
                <a:spcPts val="0"/>
              </a:spcAft>
              <a:tabLst>
                <a:tab pos="365760" algn="l"/>
                <a:tab pos="548640" algn="l"/>
              </a:tabLst>
            </a:pP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  <a:tabLst>
                <a:tab pos="54864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QFD refers to determining what will satisfy the customer, and translating those customer desires into the target design. 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0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45" y="3216121"/>
            <a:ext cx="90608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 new product ideas become successfully marketed products.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fr-F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True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5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45" y="3216121"/>
            <a:ext cx="906087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 new product ideas become successfully marketed products.</a:t>
            </a:r>
          </a:p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fr-FR" sz="28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sz="2800" dirty="0" err="1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True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28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6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1819" y="3216121"/>
            <a:ext cx="92132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 new products do not succeed.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3657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5760" algn="l"/>
                <a:tab pos="594360" algn="l"/>
                <a:tab pos="1546860" algn="l"/>
                <a:tab pos="2499360" algn="l"/>
              </a:tabLst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False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1819" y="3216121"/>
            <a:ext cx="92132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 new products do not succeed.</a:t>
            </a:r>
            <a:endParaRPr lang="en-US" sz="2800" dirty="0" smtClean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marL="365760">
              <a:spcAft>
                <a:spcPts val="0"/>
              </a:spcAft>
              <a:tabLst>
                <a:tab pos="365760" algn="l"/>
                <a:tab pos="594360" algn="l"/>
                <a:tab pos="1546860" algn="l"/>
                <a:tab pos="2499360" algn="l"/>
              </a:tabLst>
            </a:pPr>
            <a:r>
              <a:rPr lang="fr-FR" sz="28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sz="1200" dirty="0">
              <a:effectLst/>
              <a:latin typeface="Times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24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528</Words>
  <Application>Microsoft Office PowerPoint</Application>
  <PresentationFormat>Grand écran</PresentationFormat>
  <Paragraphs>206</Paragraphs>
  <Slides>50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50</vt:i4>
      </vt:variant>
    </vt:vector>
  </HeadingPairs>
  <TitlesOfParts>
    <vt:vector size="58" baseType="lpstr">
      <vt:lpstr>Arial</vt:lpstr>
      <vt:lpstr>Calibri</vt:lpstr>
      <vt:lpstr>Calibri Light</vt:lpstr>
      <vt:lpstr>Times</vt:lpstr>
      <vt:lpstr>Times New Roman</vt:lpstr>
      <vt:lpstr>TimesNewRomanPS</vt:lpstr>
      <vt:lpstr>TimesNewRomanPS Italic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AIB</dc:creator>
  <cp:lastModifiedBy>AIB</cp:lastModifiedBy>
  <cp:revision>8</cp:revision>
  <dcterms:created xsi:type="dcterms:W3CDTF">2023-04-23T21:19:47Z</dcterms:created>
  <dcterms:modified xsi:type="dcterms:W3CDTF">2023-04-24T05:09:33Z</dcterms:modified>
</cp:coreProperties>
</file>