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3" r:id="rId3"/>
    <p:sldId id="257" r:id="rId4"/>
    <p:sldId id="284" r:id="rId5"/>
    <p:sldId id="258" r:id="rId6"/>
    <p:sldId id="285" r:id="rId7"/>
    <p:sldId id="259" r:id="rId8"/>
    <p:sldId id="286" r:id="rId9"/>
    <p:sldId id="260" r:id="rId10"/>
    <p:sldId id="287" r:id="rId11"/>
    <p:sldId id="261" r:id="rId12"/>
    <p:sldId id="289" r:id="rId13"/>
    <p:sldId id="262" r:id="rId14"/>
    <p:sldId id="290" r:id="rId15"/>
    <p:sldId id="263" r:id="rId16"/>
    <p:sldId id="291" r:id="rId17"/>
    <p:sldId id="264" r:id="rId18"/>
    <p:sldId id="292" r:id="rId19"/>
    <p:sldId id="265" r:id="rId20"/>
    <p:sldId id="293" r:id="rId21"/>
    <p:sldId id="266" r:id="rId22"/>
    <p:sldId id="294" r:id="rId23"/>
    <p:sldId id="267" r:id="rId24"/>
    <p:sldId id="295" r:id="rId25"/>
    <p:sldId id="268" r:id="rId26"/>
    <p:sldId id="296" r:id="rId27"/>
    <p:sldId id="269" r:id="rId28"/>
    <p:sldId id="297" r:id="rId29"/>
    <p:sldId id="270" r:id="rId30"/>
    <p:sldId id="298" r:id="rId31"/>
    <p:sldId id="271" r:id="rId32"/>
    <p:sldId id="299" r:id="rId33"/>
    <p:sldId id="272" r:id="rId34"/>
    <p:sldId id="300" r:id="rId35"/>
    <p:sldId id="273" r:id="rId36"/>
    <p:sldId id="301" r:id="rId37"/>
    <p:sldId id="274" r:id="rId38"/>
    <p:sldId id="302" r:id="rId39"/>
    <p:sldId id="275" r:id="rId40"/>
    <p:sldId id="276" r:id="rId41"/>
    <p:sldId id="303" r:id="rId42"/>
    <p:sldId id="277" r:id="rId43"/>
    <p:sldId id="304" r:id="rId44"/>
    <p:sldId id="278" r:id="rId45"/>
    <p:sldId id="306" r:id="rId46"/>
    <p:sldId id="280" r:id="rId47"/>
    <p:sldId id="307" r:id="rId48"/>
    <p:sldId id="281" r:id="rId49"/>
    <p:sldId id="308" r:id="rId50"/>
    <p:sldId id="282" r:id="rId5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73C20-9617-4088-956C-197CEF481D14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D0C9A-04CD-43B4-B60D-FF1A365F849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199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73C20-9617-4088-956C-197CEF481D14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D0C9A-04CD-43B4-B60D-FF1A365F849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025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73C20-9617-4088-956C-197CEF481D14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D0C9A-04CD-43B4-B60D-FF1A365F849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38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73C20-9617-4088-956C-197CEF481D14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D0C9A-04CD-43B4-B60D-FF1A365F849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523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73C20-9617-4088-956C-197CEF481D14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D0C9A-04CD-43B4-B60D-FF1A365F849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456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73C20-9617-4088-956C-197CEF481D14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D0C9A-04CD-43B4-B60D-FF1A365F849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51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73C20-9617-4088-956C-197CEF481D14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D0C9A-04CD-43B4-B60D-FF1A365F849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98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73C20-9617-4088-956C-197CEF481D14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D0C9A-04CD-43B4-B60D-FF1A365F849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842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73C20-9617-4088-956C-197CEF481D14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D0C9A-04CD-43B4-B60D-FF1A365F849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473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73C20-9617-4088-956C-197CEF481D14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D0C9A-04CD-43B4-B60D-FF1A365F849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258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73C20-9617-4088-956C-197CEF481D14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D0C9A-04CD-43B4-B60D-FF1A365F849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002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D73C20-9617-4088-956C-197CEF481D14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1D0C9A-04CD-43B4-B60D-FF1A365F849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329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0" y="2937840"/>
            <a:ext cx="6096000" cy="144398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4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CHAPTER 5: DESIGN OF GOODS AND SERVICES</a:t>
            </a:r>
          </a:p>
          <a:p>
            <a:pPr algn="ctr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1100" b="1" dirty="0" smtClean="0">
                <a:effectLst/>
                <a:latin typeface="TimesNewRomanPS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300"/>
              </a:lnSpc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TRUE/FALSE</a:t>
            </a:r>
            <a:endParaRPr lang="en-US" dirty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961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08364" y="3216121"/>
            <a:ext cx="982287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four phases of the product life cycle are introduction, growth, level, and decline.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kumimoji="0" lang="fr-F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True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6576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endParaRPr kumimoji="0" lang="en-US" sz="280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37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08364" y="3216121"/>
            <a:ext cx="982287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four phases of the product life cycle are introduction, growth, level, and decline.</a:t>
            </a:r>
          </a:p>
          <a:p>
            <a:pPr lvl="0"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fr-FR" sz="2800" dirty="0" smtClean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fr-FR" sz="2800" dirty="0" err="1" smtClean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True</a:t>
            </a:r>
            <a:endParaRPr lang="en-US" sz="28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6576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endParaRPr lang="en-US" sz="2800" dirty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657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65565" y="3132765"/>
            <a:ext cx="897774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the maturity stage of the product life cycle, operations managers will be concerned with keeping sufficient capacity available for the product.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kumimoji="0" lang="fr-F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True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6576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endParaRPr kumimoji="0" lang="en-US" sz="280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3345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65565" y="3132765"/>
            <a:ext cx="897774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the maturity stage of the product life cycle, operations managers will be concerned with keeping sufficient capacity available for the product.</a:t>
            </a:r>
          </a:p>
          <a:p>
            <a:pPr lvl="0"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fr-FR" sz="2800" dirty="0" smtClean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fr-FR" sz="2800" dirty="0" err="1" smtClean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True</a:t>
            </a:r>
            <a:endParaRPr lang="en-US" sz="28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6576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endParaRPr lang="en-US" sz="2800" dirty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2580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51709" y="3049409"/>
            <a:ext cx="8562109" cy="19825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Cash flow typically turns from negative to positive during the maturity stage of the product life cycle.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kumimoji="0" lang="fr-F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True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6576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endParaRPr kumimoji="0" lang="en-US" sz="280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243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51709" y="3049409"/>
            <a:ext cx="8562109" cy="19825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300"/>
              </a:lnSpc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1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Cash flow typically turns from negative to positive during the maturity stage of the product life cycle.</a:t>
            </a:r>
          </a:p>
          <a:p>
            <a:pPr lvl="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fr-FR" sz="2800" dirty="0" smtClean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fr-FR" sz="2800" dirty="0" err="1" smtClean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True</a:t>
            </a:r>
            <a:endParaRPr lang="en-US" sz="28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6576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endParaRPr lang="en-US" sz="2800" dirty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5003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54727" y="3216121"/>
            <a:ext cx="874221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CAD (computer-aided design) reduces product design time.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6576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</a:p>
          <a:p>
            <a:pPr marL="36576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False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9230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54727" y="3216121"/>
            <a:ext cx="874221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CAD (computer-aided design) reduces product design time.</a:t>
            </a:r>
            <a:endParaRPr lang="en-US" sz="28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6576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</a:p>
          <a:p>
            <a:pPr marL="36576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fr-FR" sz="2800" dirty="0" smtClean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False</a:t>
            </a:r>
            <a:endParaRPr lang="en-US" sz="2800" dirty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716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45673" y="3132765"/>
            <a:ext cx="883919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Quality function deployment refers to first, determining what will satisfy the customer, and second, translating the customers’ desires into a target design.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6576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</a:p>
          <a:p>
            <a:pPr marL="36576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False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793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45673" y="3132765"/>
            <a:ext cx="883919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Quality function deployment refers to first, determining what will satisfy the customer, and second, translating the customers’ desires into a target design.</a:t>
            </a:r>
            <a:endParaRPr lang="en-US" sz="28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6576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</a:p>
          <a:p>
            <a:pPr marL="36576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fr-FR" sz="2800" dirty="0" smtClean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False</a:t>
            </a:r>
            <a:endParaRPr lang="en-US" sz="2800" dirty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9482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7527" y="3132765"/>
            <a:ext cx="983672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goal of the product decision is to develop and implement a product strategy that meets the needs of the marketplace with a competitive advantage.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6576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True </a:t>
            </a:r>
          </a:p>
          <a:p>
            <a:pPr marL="36576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8933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67345" y="3216121"/>
            <a:ext cx="863138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Brainstorming is a useful tool in the early stage of product development.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6576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</a:p>
          <a:p>
            <a:pPr marL="36576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False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8694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67345" y="3216121"/>
            <a:ext cx="863138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Brainstorming is a useful tool in the early stage of product development.</a:t>
            </a:r>
            <a:endParaRPr lang="en-US" sz="28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6576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</a:p>
          <a:p>
            <a:pPr marL="36576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fr-FR" sz="2800" dirty="0" smtClean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False</a:t>
            </a:r>
            <a:endParaRPr lang="en-US" sz="2800" dirty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7890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90255" y="3216121"/>
            <a:ext cx="901930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QFD (quality function deployment) is used to help determine what will satisfy the customer.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6576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</a:p>
          <a:p>
            <a:pPr marL="36576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False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8809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90255" y="3216121"/>
            <a:ext cx="901930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QFD (quality function deployment) is used to help determine what will satisfy the customer.</a:t>
            </a:r>
            <a:endParaRPr lang="en-US" sz="28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65760">
              <a:spcAft>
                <a:spcPts val="0"/>
              </a:spcAft>
            </a:pP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</a:p>
          <a:p>
            <a:pPr marL="365760">
              <a:spcAft>
                <a:spcPts val="0"/>
              </a:spcAft>
            </a:pPr>
            <a:r>
              <a:rPr lang="fr-FR" sz="2800" dirty="0" smtClean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False</a:t>
            </a:r>
            <a:endParaRPr lang="en-US" sz="2800" dirty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231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02873" y="3049409"/>
            <a:ext cx="8423563" cy="19825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marR="0" lvl="0" indent="0" algn="l" defTabSz="914400" rtl="0" eaLnBrk="1" fontAlgn="auto" latinLnBrk="0" hangingPunct="1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House of Quality is a graphic technique for defining the relationship between customer desires and product.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3657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</a:p>
          <a:p>
            <a:pPr marL="0" marR="0" lvl="0" indent="3657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False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3651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02873" y="3049409"/>
            <a:ext cx="8423563" cy="19825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>
              <a:lnSpc>
                <a:spcPts val="1300"/>
              </a:lnSpc>
              <a:spcAft>
                <a:spcPts val="0"/>
              </a:spcAft>
            </a:pPr>
            <a:r>
              <a:rPr lang="en-US" sz="1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Aft>
                <a:spcPts val="0"/>
              </a:spcAf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House of Quality is a graphic technique for defining the relationship between customer desires and product.</a:t>
            </a:r>
            <a:endParaRPr lang="en-US" sz="28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indent="365760">
              <a:spcAft>
                <a:spcPts val="0"/>
              </a:spcAft>
            </a:pP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</a:p>
          <a:p>
            <a:pPr indent="365760">
              <a:spcAft>
                <a:spcPts val="0"/>
              </a:spcAft>
            </a:pPr>
            <a:r>
              <a:rPr lang="fr-FR" sz="2800" dirty="0" smtClean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False</a:t>
            </a:r>
            <a:endParaRPr lang="en-US" sz="2800" dirty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967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48691" y="3216121"/>
            <a:ext cx="899159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Faster product development is one source of competitive advantage.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6576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</a:p>
          <a:p>
            <a:pPr marL="36576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False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071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48691" y="3216121"/>
            <a:ext cx="899159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tabLst>
                <a:tab pos="365760" algn="l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Faster product development is one source of competitive advantage.</a:t>
            </a:r>
            <a:endParaRPr lang="en-US" sz="28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6576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</a:p>
          <a:p>
            <a:pPr marL="36576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fr-FR" sz="2800" dirty="0" smtClean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False</a:t>
            </a:r>
            <a:endParaRPr lang="en-US" sz="2800" dirty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9380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51708" y="1260799"/>
            <a:ext cx="9296399" cy="37497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MULTIPLE CHOICE</a:t>
            </a:r>
            <a:endParaRPr kumimoji="0" lang="en-US" sz="28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NewRomanP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which stage of the product life cycle should product strategy focus on process modifications?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marR="0" lvl="0" indent="-5943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	introduction</a:t>
            </a:r>
            <a:endParaRPr kumimoji="0" lang="en-US" sz="240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marR="0" lvl="0" indent="-5943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	growth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marR="0" lvl="0" indent="-5943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	maturity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marR="0" lvl="0" indent="-5943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	decline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marR="0" lvl="0" indent="-5943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e.	none of the above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marR="0" lvl="0" indent="-5943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5732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51708" y="1260799"/>
            <a:ext cx="9296399" cy="37497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300"/>
              </a:lnSpc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b="1" kern="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MULTIPLE CHOICE</a:t>
            </a:r>
            <a:endParaRPr lang="en-US" sz="2800" b="1" kern="0" dirty="0" smtClean="0">
              <a:effectLst/>
              <a:latin typeface="TimesNewRomanP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300"/>
              </a:lnSpc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1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4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which stage of the product life cycle should product strategy focus on process modifications?</a:t>
            </a:r>
            <a:endParaRPr lang="en-US" sz="24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indent="-59436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	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sz="2400" b="1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indent="-59436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	growth</a:t>
            </a:r>
            <a:endParaRPr lang="en-US" sz="24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indent="-59436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	maturity</a:t>
            </a:r>
            <a:endParaRPr lang="en-US" sz="24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indent="-59436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	decline</a:t>
            </a:r>
            <a:endParaRPr lang="en-US" sz="24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indent="-59436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e.	none of the above</a:t>
            </a:r>
            <a:endParaRPr lang="en-US" sz="24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indent="-59436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400" dirty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0214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7527" y="3132765"/>
            <a:ext cx="983672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goal of the product decision is to develop and implement a product strategy that meets the needs of the marketplace with a competitive advantage.</a:t>
            </a:r>
            <a:endParaRPr lang="en-US" sz="28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6576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True </a:t>
            </a:r>
          </a:p>
          <a:p>
            <a:pPr marL="36576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endParaRPr lang="en-US" sz="2800" dirty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704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71600" y="1441596"/>
            <a:ext cx="986443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product's life cycle is divided into four stages, which are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marR="0" lvl="0" indent="-5943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	introduction, growth, saturation, and maturity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marR="0" lvl="0" indent="-5943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	introduction, growth, stability, and decline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marR="0" lvl="0" indent="-5943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	introduction, maturity, saturation, and decline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marR="0" lvl="0" indent="-5943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	introduction, growth, maturity, and decline</a:t>
            </a:r>
            <a:endParaRPr kumimoji="0" lang="en-US" sz="280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marR="0" lvl="0" indent="-5943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e.	none of the above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8985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71600" y="1441596"/>
            <a:ext cx="986443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product's life cycle is divided into four stages, which are</a:t>
            </a:r>
            <a:endParaRPr lang="en-US" sz="28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indent="-59436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	introduction, growth, saturation, and maturity</a:t>
            </a:r>
            <a:endParaRPr lang="en-US" sz="28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indent="-59436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	introduction, growth, stability, and decline</a:t>
            </a:r>
            <a:endParaRPr lang="en-US" sz="28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indent="-59436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	introduction, maturity, saturation, and decline</a:t>
            </a:r>
            <a:endParaRPr lang="en-US" sz="28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indent="-59436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	introduction, growth, maturity, and decline</a:t>
            </a:r>
            <a:endParaRPr lang="en-US" sz="2800" b="1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indent="-59436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e.	none of the above</a:t>
            </a:r>
            <a:endParaRPr lang="en-US" sz="28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0491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01093" y="1884712"/>
            <a:ext cx="892232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which stage of the product life cycle should product strategy focus on forecasting capacity requirements?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marR="0" lvl="0" indent="-5943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	introduction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marR="0" lvl="0" indent="-5943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	growth</a:t>
            </a:r>
            <a:endParaRPr kumimoji="0" lang="en-US" sz="280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marR="0" lvl="0" indent="-5943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	maturity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marR="0" lvl="0" indent="-5943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	decline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marR="0" lvl="0" indent="-5943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e.	none of the above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marR="0" lvl="0" indent="-5943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8235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01093" y="1884712"/>
            <a:ext cx="892232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which stage of the product life cycle should product strategy focus on forecasting capacity requirements?</a:t>
            </a:r>
            <a:endParaRPr lang="en-US" sz="28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indent="-59436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	introduction</a:t>
            </a:r>
            <a:endParaRPr lang="en-US" sz="28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indent="-59436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	growth</a:t>
            </a:r>
            <a:endParaRPr lang="en-US" sz="2800" b="1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indent="-59436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	maturity</a:t>
            </a:r>
            <a:endParaRPr lang="en-US" sz="28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indent="-59436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	decline</a:t>
            </a:r>
            <a:endParaRPr lang="en-US" sz="28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indent="-59436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e.	none of the above</a:t>
            </a:r>
            <a:endParaRPr lang="en-US" sz="28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indent="-59436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800" dirty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294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0" y="1330301"/>
            <a:ext cx="9712035" cy="32752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which stage of the product life cycle should product strategy focus on improved cost control?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marR="0" lvl="0" indent="-5943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	introduction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marR="0" lvl="0" indent="-5943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	growth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marR="0" lvl="0" indent="-5943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	maturity</a:t>
            </a:r>
            <a:endParaRPr kumimoji="0" lang="en-US" sz="280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marR="0" lvl="0" indent="-5943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	decline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marR="0" lvl="0" indent="-5943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e.	none of the above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7728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0" y="1330301"/>
            <a:ext cx="9712035" cy="32752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300"/>
              </a:lnSpc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1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which stage of the product life cycle should product strategy focus on improved cost control?</a:t>
            </a:r>
            <a:endParaRPr lang="en-US" sz="28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indent="-59436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	introduction</a:t>
            </a:r>
            <a:endParaRPr lang="en-US" sz="28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indent="-59436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	growth</a:t>
            </a:r>
            <a:endParaRPr lang="en-US" sz="28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indent="-59436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	maturity</a:t>
            </a:r>
            <a:endParaRPr lang="en-US" sz="2800" b="1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indent="-59436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	decline</a:t>
            </a:r>
            <a:endParaRPr lang="en-US" sz="28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indent="-59436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e.	none of the above</a:t>
            </a:r>
            <a:endParaRPr lang="en-US" sz="28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306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43891" y="1483159"/>
            <a:ext cx="982287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Quality function deployment (QFD)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marR="0" lvl="0" indent="-5943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	determines what will satisfy the customer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marR="0" lvl="0" indent="-5943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	translates customer desires into the target design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6576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	is used early in the design process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marR="0" lvl="0" indent="-5943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	is used to determine where to deploy quality efforts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marR="0" lvl="0" indent="-5943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e.	all of the above</a:t>
            </a:r>
            <a:endParaRPr kumimoji="0" lang="en-US" sz="280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marR="0" lvl="0" indent="-5943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6981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43891" y="1483159"/>
            <a:ext cx="982287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Quality function deployment (QFD)</a:t>
            </a:r>
            <a:endParaRPr lang="en-US" sz="28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indent="-59436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	determines what will satisfy the customer</a:t>
            </a:r>
            <a:endParaRPr lang="en-US" sz="28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indent="-59436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	translates customer desires into the target design</a:t>
            </a:r>
            <a:endParaRPr lang="en-US" sz="28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6576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	is used early in the design process</a:t>
            </a:r>
            <a:endParaRPr lang="en-US" sz="28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indent="-59436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	is used to determine where to deploy quality efforts</a:t>
            </a:r>
            <a:endParaRPr lang="en-US" sz="28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indent="-59436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e.	all of the above</a:t>
            </a:r>
            <a:endParaRPr lang="en-US" sz="2800" b="1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indent="-59436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800" dirty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6301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84218" y="1760250"/>
            <a:ext cx="839585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makes products more friendly to the environment?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marR="0" lvl="0" indent="-5943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	using less materials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marR="0" lvl="0" indent="-5943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	more recycled materials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marR="0" lvl="0" indent="-5943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	using less energy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marR="0" lvl="0" indent="-5943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	ability to recycle product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marR="0" lvl="0" indent="-59436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e.	all of the above</a:t>
            </a:r>
            <a:endParaRPr kumimoji="0" lang="en-US" sz="280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7348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84218" y="1760250"/>
            <a:ext cx="839585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makes products more friendly to the environment?</a:t>
            </a:r>
            <a:endParaRPr lang="en-US" sz="28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indent="-59436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	using less materials</a:t>
            </a:r>
            <a:endParaRPr lang="en-US" sz="28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indent="-59436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	more recycled materials</a:t>
            </a:r>
            <a:endParaRPr lang="en-US" sz="28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indent="-59436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	using less energy</a:t>
            </a:r>
            <a:endParaRPr lang="en-US" sz="28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indent="-59436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	ability to recycle product</a:t>
            </a:r>
            <a:endParaRPr lang="en-US" sz="28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594360" indent="-59436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e.	all of the above</a:t>
            </a:r>
            <a:endParaRPr lang="en-US" sz="2800" b="1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434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73383" y="3132765"/>
            <a:ext cx="831272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Once a product is successful in the marketplace, its design should not be changed.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kumimoji="0" lang="fr-F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True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6576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endParaRPr kumimoji="0" lang="en-US" sz="280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4014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76431" y="3299478"/>
            <a:ext cx="3639138" cy="3010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ts val="1300"/>
              </a:lnSpc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FILL-IN-THE-BLANK</a:t>
            </a:r>
            <a:endParaRPr lang="en-US" sz="2800" dirty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4720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82436" y="3132765"/>
            <a:ext cx="949036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 is a process for determining customer requirements and translating them into attributes that each functional area can understand and act upon.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0918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82436" y="3132765"/>
            <a:ext cx="949036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 is a process for determining customer requirements and translating them into attributes that each functional area can understand and act upon.</a:t>
            </a:r>
          </a:p>
          <a:p>
            <a:pPr lvl="0">
              <a:tabLst>
                <a:tab pos="365760" algn="l"/>
                <a:tab pos="594360" algn="l"/>
                <a:tab pos="1546860" algn="l"/>
                <a:tab pos="2499360" algn="l"/>
              </a:tabLst>
            </a:pPr>
            <a:endParaRPr lang="en-US" sz="28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65760">
              <a:spcAft>
                <a:spcPts val="0"/>
              </a:spcAft>
            </a:pP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Quality Function Deployment  or QFD</a:t>
            </a:r>
            <a:endParaRPr lang="en-US" sz="2800" dirty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060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54727" y="2204281"/>
            <a:ext cx="97536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__________ is a part of the quality function deployment process that utilizes a planning matrix to relate customer "wants" to "how" the firm is going to meet those "wants.“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0282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54727" y="2204281"/>
            <a:ext cx="9753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>
              <a:spcAft>
                <a:spcPts val="0"/>
              </a:spcAf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8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__________ is a part of the quality function deployment process that utilizes a planning matrix to relate customer "wants" to "how" the firm is going to meet those "wants.“</a:t>
            </a:r>
          </a:p>
          <a:p>
            <a:pPr lvl="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endParaRPr lang="en-US" sz="28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65760">
              <a:spcAft>
                <a:spcPts val="0"/>
              </a:spcAft>
            </a:pP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House of Quality</a:t>
            </a:r>
            <a:endParaRPr lang="en-US" sz="2800" dirty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0585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59527" y="2966053"/>
            <a:ext cx="9157855" cy="17184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the objective of the product decision?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endParaRPr kumimoji="0" lang="fr-FR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4655127" y="1246909"/>
            <a:ext cx="23695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Short answers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139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59527" y="2966053"/>
            <a:ext cx="9157855" cy="2580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300"/>
              </a:lnSpc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1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300"/>
              </a:lnSpc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1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the objective of the product decision?</a:t>
            </a:r>
          </a:p>
          <a:p>
            <a:pPr lvl="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endParaRPr lang="en-US" sz="28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6576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Develop and implement a product strategy that meets the demands of the marketplace with a competitive advantage. </a:t>
            </a:r>
            <a:endParaRPr lang="en-US" sz="2800" dirty="0">
              <a:effectLst/>
              <a:latin typeface="TimesNewRomanPS Italic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95407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63781" y="1720313"/>
            <a:ext cx="10266218" cy="1120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marR="0" lvl="0" indent="0" algn="l" defTabSz="914400" rtl="0" eaLnBrk="1" fontAlgn="auto" latinLnBrk="0" hangingPunct="1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NewRomanPS Italic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4864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What are the four phases of the product life cycle?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48640" algn="l"/>
              </a:tabLst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905769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63781" y="1720313"/>
            <a:ext cx="10266218" cy="19825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>
              <a:lnSpc>
                <a:spcPts val="1300"/>
              </a:lnSpc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800" dirty="0" smtClean="0">
              <a:effectLst/>
              <a:latin typeface="TimesNewRomanPS Italic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tabLst>
                <a:tab pos="365760" algn="l"/>
                <a:tab pos="548640" algn="l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What are the four phases of the product life cycle?  </a:t>
            </a:r>
          </a:p>
          <a:p>
            <a:pPr lvl="0">
              <a:spcAft>
                <a:spcPts val="0"/>
              </a:spcAft>
              <a:tabLst>
                <a:tab pos="365760" algn="l"/>
                <a:tab pos="548640" algn="l"/>
              </a:tabLst>
            </a:pPr>
            <a:endParaRPr lang="en-US" sz="28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</a:pP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phases of the product life cycle are (a) introduction, (b) growth, (c) maturity, and (d) decline.  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647714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31819" y="3044280"/>
            <a:ext cx="922712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4864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4864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What is quality function deployment (QFD)?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48640" algn="l"/>
              </a:tabLst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7447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73383" y="3132765"/>
            <a:ext cx="831272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tabLst>
                <a:tab pos="594360" algn="l"/>
                <a:tab pos="1546860" algn="l"/>
                <a:tab pos="2499360" algn="l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8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Once a product is successful in the marketplace, its design should not be changed.</a:t>
            </a:r>
          </a:p>
          <a:p>
            <a:pPr lvl="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fr-FR" sz="2800" dirty="0" smtClean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fr-FR" sz="2800" dirty="0" err="1" smtClean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True</a:t>
            </a:r>
            <a:endParaRPr lang="en-US" sz="28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6576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endParaRPr lang="en-US" sz="2800" dirty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364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31819" y="3044280"/>
            <a:ext cx="922712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tabLst>
                <a:tab pos="548640" algn="l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8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tabLst>
                <a:tab pos="365760" algn="l"/>
                <a:tab pos="548640" algn="l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What is quality function deployment (QFD)?</a:t>
            </a:r>
          </a:p>
          <a:p>
            <a:pPr lvl="0">
              <a:spcAft>
                <a:spcPts val="0"/>
              </a:spcAft>
              <a:tabLst>
                <a:tab pos="365760" algn="l"/>
                <a:tab pos="548640" algn="l"/>
              </a:tabLst>
            </a:pPr>
            <a:endParaRPr lang="en-US" sz="28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65760">
              <a:spcAft>
                <a:spcPts val="0"/>
              </a:spcAft>
              <a:tabLst>
                <a:tab pos="548640" algn="l"/>
              </a:tabLst>
            </a:pPr>
            <a:r>
              <a:rPr lang="en-US" sz="2800" b="1" dirty="0" smtClean="0"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QFD refers to determining what will satisfy the customer, and translating those customer desires into the target design. </a:t>
            </a:r>
            <a:endParaRPr lang="en-US" sz="2800" dirty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2409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62545" y="3216121"/>
            <a:ext cx="906087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Most new product ideas become successfully marketed products.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kumimoji="0" lang="fr-FR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True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6576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endParaRPr kumimoji="0" lang="en-US" sz="280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4552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62545" y="3216121"/>
            <a:ext cx="906087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Most new product ideas become successfully marketed products.</a:t>
            </a:r>
          </a:p>
          <a:p>
            <a:pPr lvl="0"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fr-FR" sz="2800" dirty="0" smtClean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fr-FR" sz="2800" dirty="0" err="1" smtClean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True</a:t>
            </a:r>
            <a:endParaRPr lang="en-US" sz="28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6576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endParaRPr lang="en-US" sz="2800" dirty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1679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31819" y="3216121"/>
            <a:ext cx="921327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Many new products do not succeed.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6576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</a:p>
          <a:p>
            <a:pPr marL="36576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5760" algn="l"/>
                <a:tab pos="594360" algn="l"/>
                <a:tab pos="1546860" algn="l"/>
                <a:tab pos="2499360" algn="l"/>
              </a:tabLst>
              <a:defRPr/>
            </a:pP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False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021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31819" y="3216121"/>
            <a:ext cx="921327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Many new products do not succeed.</a:t>
            </a:r>
            <a:endParaRPr lang="en-US" sz="2800" dirty="0" smtClean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6576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</a:p>
          <a:p>
            <a:pPr marL="365760">
              <a:spcAft>
                <a:spcPts val="0"/>
              </a:spcAft>
              <a:tabLst>
                <a:tab pos="365760" algn="l"/>
                <a:tab pos="594360" algn="l"/>
                <a:tab pos="1546860" algn="l"/>
                <a:tab pos="2499360" algn="l"/>
              </a:tabLst>
            </a:pPr>
            <a:r>
              <a:rPr lang="fr-FR" sz="2800" dirty="0" smtClean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False</a:t>
            </a:r>
            <a:endParaRPr lang="en-US" sz="1200" dirty="0">
              <a:effectLst/>
              <a:latin typeface="Times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5248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528</Words>
  <Application>Microsoft Office PowerPoint</Application>
  <PresentationFormat>Grand écran</PresentationFormat>
  <Paragraphs>206</Paragraphs>
  <Slides>50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50</vt:i4>
      </vt:variant>
    </vt:vector>
  </HeadingPairs>
  <TitlesOfParts>
    <vt:vector size="58" baseType="lpstr">
      <vt:lpstr>Arial</vt:lpstr>
      <vt:lpstr>Calibri</vt:lpstr>
      <vt:lpstr>Calibri Light</vt:lpstr>
      <vt:lpstr>Times</vt:lpstr>
      <vt:lpstr>Times New Roman</vt:lpstr>
      <vt:lpstr>TimesNewRomanPS</vt:lpstr>
      <vt:lpstr>TimesNewRomanPS Italic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AIB</dc:creator>
  <cp:lastModifiedBy>AIB</cp:lastModifiedBy>
  <cp:revision>8</cp:revision>
  <dcterms:created xsi:type="dcterms:W3CDTF">2023-04-23T21:19:47Z</dcterms:created>
  <dcterms:modified xsi:type="dcterms:W3CDTF">2023-04-24T05:09:33Z</dcterms:modified>
</cp:coreProperties>
</file>