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sldIdLst>
    <p:sldId id="256" r:id="rId2"/>
    <p:sldId id="263" r:id="rId3"/>
    <p:sldId id="264" r:id="rId4"/>
    <p:sldId id="265" r:id="rId5"/>
    <p:sldId id="266" r:id="rId6"/>
    <p:sldId id="267" r:id="rId7"/>
    <p:sldId id="268" r:id="rId8"/>
    <p:sldId id="269" r:id="rId9"/>
    <p:sldId id="270" r:id="rId10"/>
    <p:sldId id="271" r:id="rId11"/>
    <p:sldId id="272" r:id="rId12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38A109F-F10D-4EFB-B7F3-62FBCC6413DB}" type="datetimeFigureOut">
              <a:rPr lang="fr-FR" smtClean="0"/>
              <a:t>18/04/2022</a:t>
            </a:fld>
            <a:endParaRPr lang="fr-F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650921-BA57-45CB-A450-6FB5DB64F5E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123147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Title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2399" y="1964267"/>
            <a:ext cx="7197726" cy="2421464"/>
          </a:xfrm>
        </p:spPr>
        <p:txBody>
          <a:bodyPr anchor="b">
            <a:normAutofit/>
          </a:bodyPr>
          <a:lstStyle>
            <a:lvl1pPr algn="r">
              <a:defRPr sz="48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399" y="4385732"/>
            <a:ext cx="7197726" cy="1405467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32558" y="5870575"/>
            <a:ext cx="1600200" cy="377825"/>
          </a:xfrm>
        </p:spPr>
        <p:txBody>
          <a:bodyPr/>
          <a:lstStyle/>
          <a:p>
            <a:fld id="{9ADB389B-1D9E-48B8-8115-C05CB6B90814}" type="datetimeFigureOut">
              <a:rPr lang="fr-FR" smtClean="0"/>
              <a:t>18/04/2022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62399" y="5870575"/>
            <a:ext cx="4893958" cy="377825"/>
          </a:xfrm>
        </p:spPr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08958" y="5870575"/>
            <a:ext cx="551167" cy="377825"/>
          </a:xfrm>
        </p:spPr>
        <p:txBody>
          <a:bodyPr/>
          <a:lstStyle/>
          <a:p>
            <a:fld id="{5B870748-7CD9-4667-9B09-EA7683F4D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0508774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732865"/>
            <a:ext cx="1013142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1600" y="932112"/>
            <a:ext cx="8759827" cy="3164976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299603"/>
            <a:ext cx="10131427" cy="49371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B389B-1D9E-48B8-8115-C05CB6B90814}" type="datetimeFigureOut">
              <a:rPr lang="fr-FR" smtClean="0"/>
              <a:t>18/04/2022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70748-7CD9-4667-9B09-EA7683F4D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39062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3124199"/>
          </a:xfrm>
        </p:spPr>
        <p:txBody>
          <a:bodyPr anchor="ctr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B389B-1D9E-48B8-8115-C05CB6B90814}" type="datetimeFigureOut">
              <a:rPr lang="fr-FR" smtClean="0"/>
              <a:t>18/04/2022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70748-7CD9-4667-9B09-EA7683F4D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374838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97875" y="3352800"/>
            <a:ext cx="9339184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465" y="4343400"/>
            <a:ext cx="10152367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B389B-1D9E-48B8-8115-C05CB6B90814}" type="datetimeFigureOut">
              <a:rPr lang="fr-FR" smtClean="0"/>
              <a:t>18/04/2022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70748-7CD9-4667-9B09-EA7683F4D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5287701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2" y="3308581"/>
            <a:ext cx="10131425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4777381"/>
            <a:ext cx="10131426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B389B-1D9E-48B8-8115-C05CB6B90814}" type="datetimeFigureOut">
              <a:rPr lang="fr-FR" smtClean="0"/>
              <a:t>18/04/2022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70748-7CD9-4667-9B09-EA7683F4D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3973000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0" y="3886200"/>
            <a:ext cx="10135436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5200"/>
            <a:ext cx="10135436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B389B-1D9E-48B8-8115-C05CB6B90814}" type="datetimeFigureOut">
              <a:rPr lang="fr-FR" smtClean="0"/>
              <a:t>18/04/2022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70748-7CD9-4667-9B09-EA7683F4D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108126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1" y="3505200"/>
            <a:ext cx="10131428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B389B-1D9E-48B8-8115-C05CB6B90814}" type="datetimeFigureOut">
              <a:rPr lang="fr-FR" smtClean="0"/>
              <a:t>18/04/2022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70748-7CD9-4667-9B09-EA7683F4D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146073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B389B-1D9E-48B8-8115-C05CB6B90814}" type="datetimeFigureOut">
              <a:rPr lang="fr-FR" smtClean="0"/>
              <a:t>18/04/2022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70748-7CD9-4667-9B09-EA7683F4D44F}" type="slidenum">
              <a:rPr lang="fr-FR" smtClean="0"/>
              <a:t>‹N°›</a:t>
            </a:fld>
            <a:endParaRPr lang="fr-FR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710876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8675" y="609599"/>
            <a:ext cx="2158552" cy="518160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7832116" cy="5181600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B389B-1D9E-48B8-8115-C05CB6B90814}" type="datetimeFigureOut">
              <a:rPr lang="fr-FR" smtClean="0"/>
              <a:t>18/04/2022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70748-7CD9-4667-9B09-EA7683F4D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75518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B389B-1D9E-48B8-8115-C05CB6B90814}" type="datetimeFigureOut">
              <a:rPr lang="fr-FR" smtClean="0"/>
              <a:t>18/04/2022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70748-7CD9-4667-9B09-EA7683F4D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99468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308581"/>
            <a:ext cx="10131427" cy="1468800"/>
          </a:xfrm>
        </p:spPr>
        <p:txBody>
          <a:bodyPr anchor="b"/>
          <a:lstStyle>
            <a:lvl1pPr algn="l">
              <a:defRPr sz="40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7381"/>
            <a:ext cx="1013142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cap="all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B389B-1D9E-48B8-8115-C05CB6B90814}" type="datetimeFigureOut">
              <a:rPr lang="fr-FR" smtClean="0"/>
              <a:t>18/04/2022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70748-7CD9-4667-9B09-EA7683F4D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278298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2" y="2142067"/>
            <a:ext cx="4995334" cy="3649134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21895" y="2142067"/>
            <a:ext cx="4995332" cy="3649133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B389B-1D9E-48B8-8115-C05CB6B90814}" type="datetimeFigureOut">
              <a:rPr lang="fr-FR" smtClean="0"/>
              <a:t>18/04/2022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70748-7CD9-4667-9B09-EA7683F4D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625231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3670" y="2218267"/>
            <a:ext cx="470905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2870201"/>
            <a:ext cx="4996923" cy="2920998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96003" y="2226734"/>
            <a:ext cx="4722813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23483" y="2870201"/>
            <a:ext cx="4995334" cy="2920998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B389B-1D9E-48B8-8115-C05CB6B90814}" type="datetimeFigureOut">
              <a:rPr lang="fr-FR" smtClean="0"/>
              <a:t>18/04/2022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70748-7CD9-4667-9B09-EA7683F4D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56784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B389B-1D9E-48B8-8115-C05CB6B90814}" type="datetimeFigureOut">
              <a:rPr lang="fr-FR" smtClean="0"/>
              <a:t>18/04/2022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70748-7CD9-4667-9B09-EA7683F4D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790708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B389B-1D9E-48B8-8115-C05CB6B90814}" type="datetimeFigureOut">
              <a:rPr lang="fr-FR" smtClean="0"/>
              <a:t>18/04/2022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70748-7CD9-4667-9B09-EA7683F4D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02462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74333"/>
            <a:ext cx="3680885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8201" y="609601"/>
            <a:ext cx="6169026" cy="5181600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445933"/>
            <a:ext cx="3680885" cy="1828800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B389B-1D9E-48B8-8115-C05CB6B90814}" type="datetimeFigureOut">
              <a:rPr lang="fr-FR" smtClean="0"/>
              <a:t>18/04/2022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70748-7CD9-4667-9B09-EA7683F4D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814654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600200"/>
            <a:ext cx="6164653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36253" y="914400"/>
            <a:ext cx="3280974" cy="4572000"/>
          </a:xfrm>
          <a:prstGeom prst="roundRect">
            <a:avLst>
              <a:gd name="adj" fmla="val 42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2971800"/>
            <a:ext cx="6164653" cy="1828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B389B-1D9E-48B8-8115-C05CB6B90814}" type="datetimeFigureOut">
              <a:rPr lang="fr-FR" smtClean="0"/>
              <a:t>18/04/2022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70748-7CD9-4667-9B09-EA7683F4D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15923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2142067"/>
            <a:ext cx="10131425" cy="3649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9ADB389B-1D9E-48B8-8115-C05CB6B90814}" type="datetimeFigureOut">
              <a:rPr lang="fr-FR" smtClean="0"/>
              <a:t>18/04/2022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5B870748-7CD9-4667-9B09-EA7683F4D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7238560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91491" y="1964267"/>
            <a:ext cx="9968634" cy="2421464"/>
          </a:xfrm>
        </p:spPr>
        <p:txBody>
          <a:bodyPr>
            <a:noAutofit/>
          </a:bodyPr>
          <a:lstStyle/>
          <a:p>
            <a:pPr rtl="1"/>
            <a:r>
              <a:rPr lang="ar-DZ" sz="8000" dirty="0" smtClean="0"/>
              <a:t>العمل التطبيقي </a:t>
            </a:r>
            <a:r>
              <a:rPr lang="ar-DZ" sz="8000" dirty="0" smtClean="0"/>
              <a:t>رقم</a:t>
            </a:r>
            <a:r>
              <a:rPr lang="fr-FR" sz="8000" dirty="0" smtClean="0"/>
              <a:t> 04</a:t>
            </a:r>
            <a:r>
              <a:rPr lang="fr-FR" sz="8000" dirty="0" smtClean="0"/>
              <a:t> </a:t>
            </a:r>
            <a:r>
              <a:rPr lang="ar-DZ" sz="8000" dirty="0" smtClean="0"/>
              <a:t/>
            </a:r>
            <a:br>
              <a:rPr lang="ar-DZ" sz="8000" dirty="0" smtClean="0"/>
            </a:br>
            <a:endParaRPr lang="fr-FR" sz="8000" dirty="0"/>
          </a:p>
        </p:txBody>
      </p:sp>
    </p:spTree>
    <p:extLst>
      <p:ext uri="{BB962C8B-B14F-4D97-AF65-F5344CB8AC3E}">
        <p14:creationId xmlns:p14="http://schemas.microsoft.com/office/powerpoint/2010/main" val="2267112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3314476"/>
              </p:ext>
            </p:extLst>
          </p:nvPr>
        </p:nvGraphicFramePr>
        <p:xfrm>
          <a:off x="96981" y="290939"/>
          <a:ext cx="11901055" cy="59574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808141">
                  <a:extLst>
                    <a:ext uri="{9D8B030D-6E8A-4147-A177-3AD203B41FA5}">
                      <a16:colId xmlns:a16="http://schemas.microsoft.com/office/drawing/2014/main" xmlns="" val="748319565"/>
                    </a:ext>
                  </a:extLst>
                </a:gridCol>
                <a:gridCol w="2808141">
                  <a:extLst>
                    <a:ext uri="{9D8B030D-6E8A-4147-A177-3AD203B41FA5}">
                      <a16:colId xmlns:a16="http://schemas.microsoft.com/office/drawing/2014/main" xmlns="" val="3806931070"/>
                    </a:ext>
                  </a:extLst>
                </a:gridCol>
                <a:gridCol w="2808141">
                  <a:extLst>
                    <a:ext uri="{9D8B030D-6E8A-4147-A177-3AD203B41FA5}">
                      <a16:colId xmlns:a16="http://schemas.microsoft.com/office/drawing/2014/main" xmlns="" val="903638919"/>
                    </a:ext>
                  </a:extLst>
                </a:gridCol>
                <a:gridCol w="1738316">
                  <a:extLst>
                    <a:ext uri="{9D8B030D-6E8A-4147-A177-3AD203B41FA5}">
                      <a16:colId xmlns:a16="http://schemas.microsoft.com/office/drawing/2014/main" xmlns="" val="2951065878"/>
                    </a:ext>
                  </a:extLst>
                </a:gridCol>
                <a:gridCol w="1738316">
                  <a:extLst>
                    <a:ext uri="{9D8B030D-6E8A-4147-A177-3AD203B41FA5}">
                      <a16:colId xmlns:a16="http://schemas.microsoft.com/office/drawing/2014/main" xmlns="" val="1621810619"/>
                    </a:ext>
                  </a:extLst>
                </a:gridCol>
              </a:tblGrid>
              <a:tr h="661940">
                <a:tc gridSpan="5"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FR" sz="2400">
                          <a:effectLst/>
                        </a:rPr>
                        <a:t>Corrélations</a:t>
                      </a:r>
                      <a:endParaRPr lang="fr-FR" sz="3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527160119"/>
                  </a:ext>
                </a:extLst>
              </a:tr>
              <a:tr h="661940">
                <a:tc gridSpan="3">
                  <a:txBody>
                    <a:bodyPr/>
                    <a:lstStyle/>
                    <a:p>
                      <a:pPr marL="38100" marR="38100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FR" sz="2400">
                          <a:effectLst/>
                        </a:rPr>
                        <a:t> </a:t>
                      </a:r>
                      <a:endParaRPr lang="fr-FR" sz="3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FR" sz="2400">
                          <a:effectLst/>
                        </a:rPr>
                        <a:t>MATH</a:t>
                      </a:r>
                      <a:endParaRPr lang="fr-FR" sz="3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FR" sz="2400">
                          <a:effectLst/>
                        </a:rPr>
                        <a:t>STATISTIQUE</a:t>
                      </a:r>
                      <a:endParaRPr lang="fr-FR" sz="3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889276421"/>
                  </a:ext>
                </a:extLst>
              </a:tr>
              <a:tr h="661940">
                <a:tc rowSpan="6">
                  <a:txBody>
                    <a:bodyPr/>
                    <a:lstStyle/>
                    <a:p>
                      <a:pPr marL="38100" marR="38100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FR" sz="2400">
                          <a:effectLst/>
                        </a:rPr>
                        <a:t>Rho de Spearman</a:t>
                      </a:r>
                      <a:endParaRPr lang="fr-FR" sz="3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rowSpan="3">
                  <a:txBody>
                    <a:bodyPr/>
                    <a:lstStyle/>
                    <a:p>
                      <a:pPr marL="38100" marR="38100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FR" sz="2400" dirty="0">
                          <a:effectLst/>
                        </a:rPr>
                        <a:t>MATH</a:t>
                      </a:r>
                      <a:endParaRPr lang="fr-FR" sz="3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8100" marR="38100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FR" sz="2400">
                          <a:effectLst/>
                        </a:rPr>
                        <a:t>Coefficient de corrélation</a:t>
                      </a:r>
                      <a:endParaRPr lang="fr-FR" sz="3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FR" sz="2400">
                          <a:effectLst/>
                        </a:rPr>
                        <a:t>1,000</a:t>
                      </a:r>
                      <a:endParaRPr lang="fr-FR" sz="3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FR" sz="2400">
                          <a:effectLst/>
                        </a:rPr>
                        <a:t>,667</a:t>
                      </a:r>
                      <a:r>
                        <a:rPr lang="fr-FR" sz="2400" baseline="30000">
                          <a:effectLst/>
                        </a:rPr>
                        <a:t>*</a:t>
                      </a:r>
                      <a:endParaRPr lang="fr-FR" sz="3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3782503651"/>
                  </a:ext>
                </a:extLst>
              </a:tr>
              <a:tr h="661940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8100" marR="38100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FR" sz="2400">
                          <a:effectLst/>
                        </a:rPr>
                        <a:t>Sig. (unilatérale)</a:t>
                      </a:r>
                      <a:endParaRPr lang="fr-FR" sz="3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FR" sz="2400">
                          <a:effectLst/>
                        </a:rPr>
                        <a:t>.</a:t>
                      </a:r>
                      <a:endParaRPr lang="fr-FR" sz="3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FR" sz="2400">
                          <a:effectLst/>
                        </a:rPr>
                        <a:t>,035</a:t>
                      </a:r>
                      <a:endParaRPr lang="fr-FR" sz="3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043823825"/>
                  </a:ext>
                </a:extLst>
              </a:tr>
              <a:tr h="661940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8100" marR="38100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FR" sz="2400">
                          <a:effectLst/>
                        </a:rPr>
                        <a:t>N</a:t>
                      </a:r>
                      <a:endParaRPr lang="fr-FR" sz="3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FR" sz="2400">
                          <a:effectLst/>
                        </a:rPr>
                        <a:t>8</a:t>
                      </a:r>
                      <a:endParaRPr lang="fr-FR" sz="3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FR" sz="2400">
                          <a:effectLst/>
                        </a:rPr>
                        <a:t>8</a:t>
                      </a:r>
                      <a:endParaRPr lang="fr-FR" sz="3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2066204"/>
                  </a:ext>
                </a:extLst>
              </a:tr>
              <a:tr h="661940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marL="38100" marR="38100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FR" sz="2400">
                          <a:effectLst/>
                        </a:rPr>
                        <a:t>STATISTIQUE</a:t>
                      </a:r>
                      <a:endParaRPr lang="fr-FR" sz="3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8100" marR="38100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FR" sz="2400">
                          <a:effectLst/>
                        </a:rPr>
                        <a:t>Coefficient de corrélation</a:t>
                      </a:r>
                      <a:endParaRPr lang="fr-FR" sz="3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FR" sz="2400">
                          <a:effectLst/>
                        </a:rPr>
                        <a:t>,667</a:t>
                      </a:r>
                      <a:r>
                        <a:rPr lang="fr-FR" sz="2400" baseline="30000">
                          <a:effectLst/>
                        </a:rPr>
                        <a:t>*</a:t>
                      </a:r>
                      <a:endParaRPr lang="fr-FR" sz="3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FR" sz="2400">
                          <a:effectLst/>
                        </a:rPr>
                        <a:t>1,000</a:t>
                      </a:r>
                      <a:endParaRPr lang="fr-FR" sz="3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3525580349"/>
                  </a:ext>
                </a:extLst>
              </a:tr>
              <a:tr h="661940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8100" marR="38100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FR" sz="2400">
                          <a:effectLst/>
                        </a:rPr>
                        <a:t>Sig. (unilatérale)</a:t>
                      </a:r>
                      <a:endParaRPr lang="fr-FR" sz="3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FR" sz="2400">
                          <a:effectLst/>
                        </a:rPr>
                        <a:t>,035</a:t>
                      </a:r>
                      <a:endParaRPr lang="fr-FR" sz="3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FR" sz="2400">
                          <a:effectLst/>
                        </a:rPr>
                        <a:t>.</a:t>
                      </a:r>
                      <a:endParaRPr lang="fr-FR" sz="3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2776483511"/>
                  </a:ext>
                </a:extLst>
              </a:tr>
              <a:tr h="661940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8100" marR="38100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FR" sz="2400">
                          <a:effectLst/>
                        </a:rPr>
                        <a:t>N</a:t>
                      </a:r>
                      <a:endParaRPr lang="fr-FR" sz="3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FR" sz="2400">
                          <a:effectLst/>
                        </a:rPr>
                        <a:t>8</a:t>
                      </a:r>
                      <a:endParaRPr lang="fr-FR" sz="3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FR" sz="2400">
                          <a:effectLst/>
                        </a:rPr>
                        <a:t>8</a:t>
                      </a:r>
                      <a:endParaRPr lang="fr-FR" sz="3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3534684184"/>
                  </a:ext>
                </a:extLst>
              </a:tr>
              <a:tr h="661940">
                <a:tc gridSpan="5">
                  <a:txBody>
                    <a:bodyPr/>
                    <a:lstStyle/>
                    <a:p>
                      <a:pPr marL="38100" marR="38100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FR" sz="2400" dirty="0">
                          <a:effectLst/>
                        </a:rPr>
                        <a:t>*. La corrélation est significative au niveau 0,05 (unilatéral).</a:t>
                      </a:r>
                      <a:endParaRPr lang="fr-FR" sz="3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0842703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41116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166253" y="426862"/>
            <a:ext cx="12011890" cy="62109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>
              <a:lnSpc>
                <a:spcPct val="115000"/>
              </a:lnSpc>
              <a:spcAft>
                <a:spcPts val="1000"/>
              </a:spcAft>
            </a:pPr>
            <a:r>
              <a:rPr lang="ar-SA" sz="4000" b="1" dirty="0">
                <a:latin typeface="Calibri" panose="020F050202020403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قراءة النتائج:</a:t>
            </a:r>
            <a:endParaRPr lang="fr-FR" sz="40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r" rtl="1">
              <a:lnSpc>
                <a:spcPct val="115000"/>
              </a:lnSpc>
              <a:spcAft>
                <a:spcPts val="1000"/>
              </a:spcAft>
            </a:pPr>
            <a:r>
              <a:rPr lang="ar-DZ" sz="4000" dirty="0">
                <a:latin typeface="Calibri" panose="020F050202020403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تم تحديد العلاقة من خلال معامل سبرمان بما ان المتغيرات نوعية </a:t>
            </a:r>
            <a:endParaRPr lang="fr-FR" sz="40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r" rtl="1">
              <a:lnSpc>
                <a:spcPct val="115000"/>
              </a:lnSpc>
              <a:spcAft>
                <a:spcPts val="1000"/>
              </a:spcAft>
            </a:pPr>
            <a:r>
              <a:rPr lang="ar-DZ" sz="4000" dirty="0">
                <a:latin typeface="Calibri" panose="020F050202020403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لدينا :</a:t>
            </a:r>
            <a:r>
              <a:rPr lang="fr-FR" sz="400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4400" b="1" dirty="0" smtClean="0">
                <a:solidFill>
                  <a:srgbClr val="FF0000"/>
                </a:solidFill>
                <a:latin typeface="Traditional Arabic" panose="02020603050405020304" pitchFamily="18" charset="-78"/>
                <a:ea typeface="Calibri" panose="020F0502020204030204" pitchFamily="34" charset="0"/>
                <a:cs typeface="Arial" panose="020B0604020202020204" pitchFamily="34" charset="0"/>
              </a:rPr>
              <a:t>&gt; </a:t>
            </a:r>
            <a:r>
              <a:rPr lang="fr-FR" sz="4400" b="1" dirty="0" err="1" smtClean="0">
                <a:solidFill>
                  <a:srgbClr val="FF0000"/>
                </a:solidFill>
                <a:latin typeface="Traditional Arabic" panose="02020603050405020304" pitchFamily="18" charset="-78"/>
                <a:ea typeface="Calibri" panose="020F0502020204030204" pitchFamily="34" charset="0"/>
                <a:cs typeface="Arial" panose="020B0604020202020204" pitchFamily="34" charset="0"/>
              </a:rPr>
              <a:t>sig</a:t>
            </a:r>
            <a:r>
              <a:rPr lang="ar-DZ" sz="4400" b="1" dirty="0" smtClean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α </a:t>
            </a:r>
            <a:r>
              <a:rPr lang="ar-SA" sz="4400" b="1" dirty="0" smtClean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و </a:t>
            </a:r>
            <a:r>
              <a:rPr lang="ar-SA" sz="44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منه نرفض فرضية العدم </a:t>
            </a:r>
            <a:r>
              <a:rPr lang="fr-FR" sz="4400" b="1" dirty="0">
                <a:solidFill>
                  <a:srgbClr val="FF0000"/>
                </a:solidFill>
                <a:latin typeface="Traditional Arabic" panose="02020603050405020304" pitchFamily="18" charset="-78"/>
                <a:ea typeface="Calibri" panose="020F0502020204030204" pitchFamily="34" charset="0"/>
                <a:cs typeface="Arial" panose="020B0604020202020204" pitchFamily="34" charset="0"/>
              </a:rPr>
              <a:t>H</a:t>
            </a:r>
            <a:r>
              <a:rPr lang="fr-FR" sz="4400" b="1" baseline="-25000" dirty="0">
                <a:solidFill>
                  <a:srgbClr val="FF0000"/>
                </a:solidFill>
                <a:latin typeface="Traditional Arabic" panose="02020603050405020304" pitchFamily="18" charset="-78"/>
                <a:ea typeface="Calibri" panose="020F0502020204030204" pitchFamily="34" charset="0"/>
                <a:cs typeface="Arial" panose="020B0604020202020204" pitchFamily="34" charset="0"/>
              </a:rPr>
              <a:t>0 </a:t>
            </a:r>
            <a:r>
              <a:rPr lang="ar-DZ" sz="4400" b="1" baseline="-250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  </a:t>
            </a:r>
            <a:r>
              <a:rPr lang="ar-DZ" sz="40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عند مستوى معنوية 0.05= </a:t>
            </a:r>
            <a:r>
              <a:rPr lang="ar-DZ" sz="40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α</a:t>
            </a:r>
            <a:r>
              <a:rPr lang="ar-DZ" sz="40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  </a:t>
            </a:r>
            <a:r>
              <a:rPr lang="ar-DZ" sz="4000" dirty="0">
                <a:latin typeface="Calibri" panose="020F050202020403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و من خلال الجدول نستنتج و جود ارتباط قوي متوسط بين المتغيرين عند مستوى معنوية </a:t>
            </a:r>
            <a:r>
              <a:rPr lang="fr-FR" sz="4000" dirty="0" smtClean="0">
                <a:latin typeface="Calibri" panose="020F050202020403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0,05</a:t>
            </a:r>
            <a:r>
              <a:rPr lang="ar-DZ" sz="4000" dirty="0" smtClean="0">
                <a:latin typeface="Calibri" panose="020F050202020403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 </a:t>
            </a:r>
            <a:endParaRPr lang="fr-FR" sz="40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r" rtl="1">
              <a:lnSpc>
                <a:spcPct val="115000"/>
              </a:lnSpc>
              <a:spcAft>
                <a:spcPts val="1000"/>
              </a:spcAft>
            </a:pPr>
            <a:r>
              <a:rPr lang="ar-DZ" sz="4000" dirty="0">
                <a:latin typeface="Calibri" panose="020F050202020403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عندما تكون معطيات التمرين نوعية و تم ايجاد انه لايوجد ارتباط بين المتغيرات من خلال معامل سبرمان نلجأ الى اختبار برسون و اذا وجدنا علاقة من خلال برسون نفسر علاقة الارتباط من خلال برسون في المتغيرات النوعية.</a:t>
            </a:r>
            <a:endParaRPr lang="fr-FR" sz="40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4963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138545" y="504425"/>
            <a:ext cx="11873345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ar-DZ" sz="3600" b="1" dirty="0" smtClean="0">
                <a:latin typeface="Simplified Arabic" pitchFamily="18" charset="-78"/>
                <a:ea typeface="Calibri" pitchFamily="34" charset="0"/>
                <a:cs typeface="Simplified Arabic" pitchFamily="18" charset="-78"/>
              </a:rPr>
              <a:t>التمرين </a:t>
            </a:r>
            <a:r>
              <a:rPr lang="ar-DZ" sz="3600" b="1" dirty="0" smtClean="0">
                <a:latin typeface="Simplified Arabic" pitchFamily="18" charset="-78"/>
                <a:ea typeface="Calibri" pitchFamily="34" charset="0"/>
                <a:cs typeface="Simplified Arabic" pitchFamily="18" charset="-78"/>
              </a:rPr>
              <a:t>01: </a:t>
            </a:r>
            <a:r>
              <a:rPr lang="ar-DZ" sz="3600" b="1" dirty="0">
                <a:latin typeface="Simplified Arabic" pitchFamily="18" charset="-78"/>
                <a:ea typeface="Calibri" pitchFamily="34" charset="0"/>
                <a:cs typeface="Simplified Arabic" pitchFamily="18" charset="-78"/>
              </a:rPr>
              <a:t>ا</a:t>
            </a:r>
            <a:r>
              <a:rPr kumimoji="0" lang="ar-DZ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Calibri" pitchFamily="34" charset="0"/>
                <a:cs typeface="Simplified Arabic" pitchFamily="18" charset="-78"/>
              </a:rPr>
              <a:t>درس </a:t>
            </a:r>
            <a:r>
              <a:rPr kumimoji="0" lang="ar-DZ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Calibri" pitchFamily="34" charset="0"/>
                <a:cs typeface="Simplified Arabic" pitchFamily="18" charset="-78"/>
              </a:rPr>
              <a:t>العلاقة بين الصادرات و الميزان التجاري خلال الفترة (2000-2014) عند مستوى معنوية 0.01</a:t>
            </a:r>
            <a:endParaRPr kumimoji="0" lang="ar-DZ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Simplified Arabic" pitchFamily="18" charset="-78"/>
              <a:cs typeface="Simplified Arabic" pitchFamily="18" charset="-78"/>
            </a:endParaRPr>
          </a:p>
        </p:txBody>
      </p:sp>
      <p:graphicFrame>
        <p:nvGraphicFramePr>
          <p:cNvPr id="6" name="Tableau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0454711"/>
              </p:ext>
            </p:extLst>
          </p:nvPr>
        </p:nvGraphicFramePr>
        <p:xfrm>
          <a:off x="48937" y="2341417"/>
          <a:ext cx="12143064" cy="4255936"/>
        </p:xfrm>
        <a:graphic>
          <a:graphicData uri="http://schemas.openxmlformats.org/drawingml/2006/table">
            <a:tbl>
              <a:tblPr/>
              <a:tblGrid>
                <a:gridCol w="205931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4416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64416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64416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644164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644164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644164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644164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644164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644164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  <a:gridCol w="644164">
                  <a:extLst>
                    <a:ext uri="{9D8B030D-6E8A-4147-A177-3AD203B41FA5}">
                      <a16:colId xmlns:a16="http://schemas.microsoft.com/office/drawing/2014/main" xmlns="" val="20010"/>
                    </a:ext>
                  </a:extLst>
                </a:gridCol>
                <a:gridCol w="644164">
                  <a:extLst>
                    <a:ext uri="{9D8B030D-6E8A-4147-A177-3AD203B41FA5}">
                      <a16:colId xmlns:a16="http://schemas.microsoft.com/office/drawing/2014/main" xmlns="" val="20011"/>
                    </a:ext>
                  </a:extLst>
                </a:gridCol>
                <a:gridCol w="644164">
                  <a:extLst>
                    <a:ext uri="{9D8B030D-6E8A-4147-A177-3AD203B41FA5}">
                      <a16:colId xmlns:a16="http://schemas.microsoft.com/office/drawing/2014/main" xmlns="" val="20012"/>
                    </a:ext>
                  </a:extLst>
                </a:gridCol>
                <a:gridCol w="644164">
                  <a:extLst>
                    <a:ext uri="{9D8B030D-6E8A-4147-A177-3AD203B41FA5}">
                      <a16:colId xmlns:a16="http://schemas.microsoft.com/office/drawing/2014/main" xmlns="" val="20013"/>
                    </a:ext>
                  </a:extLst>
                </a:gridCol>
                <a:gridCol w="644164">
                  <a:extLst>
                    <a:ext uri="{9D8B030D-6E8A-4147-A177-3AD203B41FA5}">
                      <a16:colId xmlns:a16="http://schemas.microsoft.com/office/drawing/2014/main" xmlns="" val="20014"/>
                    </a:ext>
                  </a:extLst>
                </a:gridCol>
                <a:gridCol w="1065453">
                  <a:extLst>
                    <a:ext uri="{9D8B030D-6E8A-4147-A177-3AD203B41FA5}">
                      <a16:colId xmlns:a16="http://schemas.microsoft.com/office/drawing/2014/main" xmlns="" val="20015"/>
                    </a:ext>
                  </a:extLst>
                </a:gridCol>
              </a:tblGrid>
              <a:tr h="851187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b="1" dirty="0">
                          <a:solidFill>
                            <a:srgbClr val="FFFF00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Année</a:t>
                      </a:r>
                      <a:endParaRPr lang="fr-FR" sz="1800" b="1" dirty="0">
                        <a:solidFill>
                          <a:srgbClr val="FFFF0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2000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2001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2002</a:t>
                      </a:r>
                      <a:endParaRPr lang="fr-FR" sz="18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2003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2004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2005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2006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2007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2008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2009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2010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2011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2012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2013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2014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21598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b="1" dirty="0">
                          <a:solidFill>
                            <a:srgbClr val="FFFF00"/>
                          </a:solidFill>
                          <a:latin typeface="Arial"/>
                          <a:ea typeface="Times New Roman"/>
                          <a:cs typeface="Arial"/>
                        </a:rPr>
                        <a:t>Importations</a:t>
                      </a:r>
                      <a:endParaRPr lang="fr-FR" sz="1800" b="1" dirty="0">
                        <a:solidFill>
                          <a:srgbClr val="FFFF0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9173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9940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12009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13534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18308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21456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21456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27631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39479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39294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40473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b="1" dirty="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47247</a:t>
                      </a:r>
                      <a:endParaRPr lang="fr-FR" sz="1800" b="1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50376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54852</a:t>
                      </a:r>
                      <a:endParaRPr lang="fr-FR" sz="18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33 058</a:t>
                      </a:r>
                      <a:endParaRPr lang="fr-FR" sz="18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02489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b="1">
                          <a:solidFill>
                            <a:srgbClr val="FFFF00"/>
                          </a:solidFill>
                          <a:latin typeface="Arial"/>
                          <a:ea typeface="Times New Roman"/>
                          <a:cs typeface="Arial"/>
                        </a:rPr>
                        <a:t>Exportations</a:t>
                      </a:r>
                      <a:endParaRPr lang="fr-FR" sz="1800" b="1">
                        <a:solidFill>
                          <a:srgbClr val="FFFF0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22031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19132</a:t>
                      </a:r>
                      <a:endParaRPr lang="fr-FR" sz="18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18825</a:t>
                      </a:r>
                      <a:endParaRPr lang="fr-FR" sz="18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24612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32083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46001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54613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60163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79298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45194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57053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73489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71866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65917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95 662</a:t>
                      </a:r>
                      <a:endParaRPr lang="fr-FR" sz="18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163868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b="1" dirty="0">
                          <a:solidFill>
                            <a:srgbClr val="FFFF00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Balance commerciale</a:t>
                      </a:r>
                      <a:endParaRPr lang="fr-FR" sz="1800" b="1" dirty="0">
                        <a:solidFill>
                          <a:srgbClr val="FFFF0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12858</a:t>
                      </a:r>
                      <a:endParaRPr lang="fr-FR" sz="18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9192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6816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11078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13775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24545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33157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32532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39819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5900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16580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26242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21490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11065</a:t>
                      </a:r>
                      <a:endParaRPr lang="fr-FR" sz="18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62 604</a:t>
                      </a:r>
                      <a:endParaRPr lang="fr-FR" sz="18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15573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 r="48389" b="21875"/>
          <a:stretch>
            <a:fillRect/>
          </a:stretch>
        </p:blipFill>
        <p:spPr bwMode="auto">
          <a:xfrm>
            <a:off x="0" y="0"/>
            <a:ext cx="5223164" cy="43918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/>
          <a:srcRect t="2438" r="35245" b="22610"/>
          <a:stretch>
            <a:fillRect/>
          </a:stretch>
        </p:blipFill>
        <p:spPr bwMode="auto">
          <a:xfrm>
            <a:off x="5929745" y="27384"/>
            <a:ext cx="5015345" cy="43645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683695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 l="28068" t="29156" r="33577" b="13751"/>
          <a:stretch>
            <a:fillRect/>
          </a:stretch>
        </p:blipFill>
        <p:spPr bwMode="auto">
          <a:xfrm>
            <a:off x="0" y="0"/>
            <a:ext cx="12302836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157961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332509"/>
            <a:ext cx="12067309" cy="6373091"/>
          </a:xfrm>
        </p:spPr>
        <p:txBody>
          <a:bodyPr>
            <a:noAutofit/>
          </a:bodyPr>
          <a:lstStyle/>
          <a:p>
            <a:pPr marL="0" lvl="0" indent="0" algn="r" defTabSz="914400" rtl="1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ar-SA" sz="4400" b="1" dirty="0">
                <a:solidFill>
                  <a:srgbClr val="FFFF00"/>
                </a:solidFill>
                <a:latin typeface="Calibri" pitchFamily="34" charset="0"/>
                <a:ea typeface="Calibri" pitchFamily="34" charset="0"/>
              </a:rPr>
              <a:t>قراءة النتائج:</a:t>
            </a:r>
            <a:endParaRPr lang="fr-FR" sz="44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  <a:p>
            <a:pPr lvl="0" algn="r" rtl="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SA" sz="4400" b="1" dirty="0">
                <a:latin typeface="Calibri" pitchFamily="34" charset="0"/>
                <a:ea typeface="Calibri" pitchFamily="34" charset="0"/>
              </a:rPr>
              <a:t>تظهر نتائج التحليل الإحصائي في شكل مصفوفة ارتباط حيث أن معامل الارتباط بين</a:t>
            </a:r>
            <a:r>
              <a:rPr lang="ar-DZ" sz="4400" b="1" dirty="0">
                <a:latin typeface="Calibri" pitchFamily="34" charset="0"/>
                <a:ea typeface="Calibri" pitchFamily="34" charset="0"/>
              </a:rPr>
              <a:t> متغير</a:t>
            </a:r>
            <a:r>
              <a:rPr lang="ar-SA" sz="4400" b="1" dirty="0">
                <a:latin typeface="Calibri" pitchFamily="34" charset="0"/>
                <a:ea typeface="Calibri" pitchFamily="34" charset="0"/>
              </a:rPr>
              <a:t> </a:t>
            </a:r>
            <a:r>
              <a:rPr lang="fr-FR" sz="4400" b="1" dirty="0">
                <a:latin typeface="Calibri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fr-FR" sz="4400" b="1" dirty="0" err="1">
                <a:latin typeface="Calibri" pitchFamily="34" charset="0"/>
                <a:ea typeface="Calibri" pitchFamily="34" charset="0"/>
                <a:cs typeface="Arial" pitchFamily="34" charset="0"/>
              </a:rPr>
              <a:t>balance_comerciale</a:t>
            </a:r>
            <a:r>
              <a:rPr lang="ar-SA" sz="4400" b="1" dirty="0">
                <a:latin typeface="Calibri" pitchFamily="34" charset="0"/>
                <a:ea typeface="Calibri" pitchFamily="34" charset="0"/>
              </a:rPr>
              <a:t>و متغير </a:t>
            </a:r>
            <a:r>
              <a:rPr lang="fr-FR" sz="4400" b="1" dirty="0">
                <a:latin typeface="Calibri" pitchFamily="34" charset="0"/>
                <a:ea typeface="Calibri" pitchFamily="34" charset="0"/>
                <a:cs typeface="Arial" pitchFamily="34" charset="0"/>
              </a:rPr>
              <a:t>Exportations</a:t>
            </a:r>
            <a:r>
              <a:rPr lang="ar-DZ" sz="4400" b="1" dirty="0">
                <a:latin typeface="Calibri" pitchFamily="34" charset="0"/>
                <a:ea typeface="Calibri" pitchFamily="34" charset="0"/>
              </a:rPr>
              <a:t> </a:t>
            </a:r>
            <a:r>
              <a:rPr lang="ar-SA" sz="4400" b="1" dirty="0">
                <a:latin typeface="Calibri" pitchFamily="34" charset="0"/>
                <a:ea typeface="Calibri" pitchFamily="34" charset="0"/>
              </a:rPr>
              <a:t>قد بلغ </a:t>
            </a:r>
            <a:r>
              <a:rPr lang="fr-FR" sz="6000" b="1" dirty="0">
                <a:solidFill>
                  <a:srgbClr val="FF0000"/>
                </a:solidFill>
                <a:latin typeface="Calibri" pitchFamily="34" charset="0"/>
                <a:ea typeface="Calibri" pitchFamily="34" charset="0"/>
                <a:cs typeface="Arial" pitchFamily="34" charset="0"/>
              </a:rPr>
              <a:t>0.780</a:t>
            </a:r>
            <a:r>
              <a:rPr lang="ar-DZ" sz="4400" b="1" dirty="0">
                <a:latin typeface="Calibri" pitchFamily="34" charset="0"/>
                <a:ea typeface="Calibri" pitchFamily="34" charset="0"/>
              </a:rPr>
              <a:t> </a:t>
            </a:r>
            <a:r>
              <a:rPr lang="ar-SA" sz="4400" b="1" dirty="0">
                <a:latin typeface="Calibri" pitchFamily="34" charset="0"/>
                <a:ea typeface="Calibri" pitchFamily="34" charset="0"/>
              </a:rPr>
              <a:t>و بما ان </a:t>
            </a:r>
            <a:r>
              <a:rPr lang="ar-DZ" sz="4400" b="1" dirty="0">
                <a:latin typeface="Calibri" pitchFamily="34" charset="0"/>
                <a:ea typeface="Calibri" pitchFamily="34" charset="0"/>
              </a:rPr>
              <a:t>:</a:t>
            </a:r>
            <a:r>
              <a:rPr lang="fr-FR" sz="4400" b="1" dirty="0"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fr-FR" sz="5400" b="1" dirty="0" err="1">
                <a:solidFill>
                  <a:srgbClr val="FF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Sig</a:t>
            </a:r>
            <a:r>
              <a:rPr lang="en-US" sz="5400" b="1" dirty="0">
                <a:solidFill>
                  <a:srgbClr val="FF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.</a:t>
            </a:r>
            <a:r>
              <a:rPr lang="fr-FR" sz="5400" b="1" dirty="0">
                <a:solidFill>
                  <a:srgbClr val="FF0000"/>
                </a:solidFill>
                <a:latin typeface="Calibri" pitchFamily="34" charset="0"/>
                <a:ea typeface="Calibri" pitchFamily="34" charset="0"/>
                <a:cs typeface="Arial" pitchFamily="34" charset="0"/>
              </a:rPr>
              <a:t> &lt;  </a:t>
            </a:r>
            <a:r>
              <a:rPr lang="el-GR" sz="5400" b="1" dirty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α</a:t>
            </a:r>
            <a:r>
              <a:rPr lang="ar-SA" sz="5400" b="1" dirty="0">
                <a:solidFill>
                  <a:srgbClr val="FF0000"/>
                </a:solidFill>
                <a:latin typeface="Calibri" pitchFamily="34" charset="0"/>
                <a:ea typeface="Calibri" pitchFamily="34" charset="0"/>
              </a:rPr>
              <a:t> </a:t>
            </a:r>
            <a:r>
              <a:rPr lang="ar-SA" sz="4400" b="1" dirty="0" smtClean="0">
                <a:latin typeface="Calibri" pitchFamily="34" charset="0"/>
                <a:ea typeface="Calibri" pitchFamily="34" charset="0"/>
              </a:rPr>
              <a:t>نرفض </a:t>
            </a:r>
            <a:r>
              <a:rPr lang="ar-SA" sz="4400" b="1" dirty="0">
                <a:latin typeface="Calibri" pitchFamily="34" charset="0"/>
                <a:ea typeface="Calibri" pitchFamily="34" charset="0"/>
              </a:rPr>
              <a:t>فرضية العدم </a:t>
            </a:r>
            <a:r>
              <a:rPr lang="fr-FR" sz="4400" b="1" dirty="0">
                <a:latin typeface="Calibri" pitchFamily="34" charset="0"/>
                <a:ea typeface="Calibri" pitchFamily="34" charset="0"/>
                <a:cs typeface="Arial" pitchFamily="34" charset="0"/>
              </a:rPr>
              <a:t>H</a:t>
            </a:r>
            <a:r>
              <a:rPr lang="fr-FR" sz="4400" b="1" baseline="-30000" dirty="0">
                <a:latin typeface="Calibri" pitchFamily="34" charset="0"/>
                <a:ea typeface="Calibri" pitchFamily="34" charset="0"/>
                <a:cs typeface="Arial" pitchFamily="34" charset="0"/>
              </a:rPr>
              <a:t>0 </a:t>
            </a:r>
            <a:r>
              <a:rPr lang="ar-DZ" sz="4400" b="1" baseline="-30000" dirty="0">
                <a:latin typeface="Calibri" pitchFamily="34" charset="0"/>
                <a:ea typeface="Calibri" pitchFamily="34" charset="0"/>
              </a:rPr>
              <a:t>   </a:t>
            </a:r>
            <a:r>
              <a:rPr lang="ar-DZ" sz="4400" b="1" dirty="0">
                <a:latin typeface="Calibri" pitchFamily="34" charset="0"/>
                <a:ea typeface="Calibri" pitchFamily="34" charset="0"/>
              </a:rPr>
              <a:t>و نقبل الفرضية البديلة </a:t>
            </a:r>
            <a:r>
              <a:rPr lang="fr-FR" sz="4400" b="1" dirty="0">
                <a:latin typeface="Calibri" pitchFamily="34" charset="0"/>
                <a:ea typeface="Calibri" pitchFamily="34" charset="0"/>
                <a:cs typeface="Arial" pitchFamily="34" charset="0"/>
              </a:rPr>
              <a:t>H</a:t>
            </a:r>
            <a:r>
              <a:rPr lang="en-US" sz="4400" b="1" baseline="-30000" dirty="0">
                <a:latin typeface="Calibri" pitchFamily="34" charset="0"/>
                <a:ea typeface="Calibri" pitchFamily="34" charset="0"/>
                <a:cs typeface="Arial" pitchFamily="34" charset="0"/>
              </a:rPr>
              <a:t>1</a:t>
            </a:r>
            <a:r>
              <a:rPr lang="fr-FR" sz="4400" b="1" baseline="-30000" dirty="0">
                <a:latin typeface="Calibri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ar-DZ" sz="4400" b="1" dirty="0">
                <a:latin typeface="Calibri" pitchFamily="34" charset="0"/>
                <a:ea typeface="Calibri" pitchFamily="34" charset="0"/>
              </a:rPr>
              <a:t>مما يدل على أن لمعامل الارتباط دلالة إحصائية (يعني وجود علاقة ارتباط معنوية )عند مستوى معنوية 0,01= </a:t>
            </a:r>
            <a:r>
              <a:rPr lang="el-GR" sz="4400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α</a:t>
            </a:r>
            <a:r>
              <a:rPr lang="ar-DZ" sz="4400" b="1" dirty="0">
                <a:latin typeface="Calibri" pitchFamily="34" charset="0"/>
                <a:ea typeface="Calibri" pitchFamily="34" charset="0"/>
              </a:rPr>
              <a:t>  و حجم العينة </a:t>
            </a:r>
            <a:r>
              <a:rPr lang="fr-FR" sz="4400" b="1" dirty="0">
                <a:latin typeface="Calibri" pitchFamily="34" charset="0"/>
                <a:ea typeface="Calibri" pitchFamily="34" charset="0"/>
                <a:cs typeface="Arial" pitchFamily="34" charset="0"/>
              </a:rPr>
              <a:t> 15</a:t>
            </a:r>
            <a:r>
              <a:rPr lang="ar-DZ" sz="4400" b="1" dirty="0">
                <a:latin typeface="Calibri" pitchFamily="34" charset="0"/>
                <a:ea typeface="Calibri" pitchFamily="34" charset="0"/>
              </a:rPr>
              <a:t>ومنه وجود ارتباط موجب قوي.</a:t>
            </a:r>
            <a:endParaRPr lang="ar-DZ" sz="4400" b="1" dirty="0">
              <a:latin typeface="Arial" pitchFamily="34" charset="0"/>
            </a:endParaRPr>
          </a:p>
          <a:p>
            <a:pPr algn="r"/>
            <a:endParaRPr lang="fr-FR" sz="4400" dirty="0"/>
          </a:p>
        </p:txBody>
      </p:sp>
    </p:spTree>
    <p:extLst>
      <p:ext uri="{BB962C8B-B14F-4D97-AF65-F5344CB8AC3E}">
        <p14:creationId xmlns:p14="http://schemas.microsoft.com/office/powerpoint/2010/main" val="4134415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 l="35850" r="20236" b="49188"/>
          <a:stretch>
            <a:fillRect/>
          </a:stretch>
        </p:blipFill>
        <p:spPr bwMode="auto">
          <a:xfrm>
            <a:off x="-1" y="-1"/>
            <a:ext cx="11097491" cy="3810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/>
          <a:srcRect l="32768" t="33266" r="31656" b="40156"/>
          <a:stretch>
            <a:fillRect/>
          </a:stretch>
        </p:blipFill>
        <p:spPr bwMode="auto">
          <a:xfrm>
            <a:off x="0" y="4221088"/>
            <a:ext cx="11097490" cy="2636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721810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 l="27512" t="8485" r="27462" b="13751"/>
          <a:stretch>
            <a:fillRect/>
          </a:stretch>
        </p:blipFill>
        <p:spPr bwMode="auto">
          <a:xfrm>
            <a:off x="0" y="0"/>
            <a:ext cx="123444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319427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 r="53033" b="22610"/>
          <a:stretch>
            <a:fillRect/>
          </a:stretch>
        </p:blipFill>
        <p:spPr bwMode="auto">
          <a:xfrm>
            <a:off x="0" y="0"/>
            <a:ext cx="12192000" cy="66640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628852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55373936"/>
              </p:ext>
            </p:extLst>
          </p:nvPr>
        </p:nvGraphicFramePr>
        <p:xfrm>
          <a:off x="138546" y="2286000"/>
          <a:ext cx="11748654" cy="330654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570958">
                  <a:extLst>
                    <a:ext uri="{9D8B030D-6E8A-4147-A177-3AD203B41FA5}">
                      <a16:colId xmlns:a16="http://schemas.microsoft.com/office/drawing/2014/main" xmlns="" val="4230964561"/>
                    </a:ext>
                  </a:extLst>
                </a:gridCol>
                <a:gridCol w="772212">
                  <a:extLst>
                    <a:ext uri="{9D8B030D-6E8A-4147-A177-3AD203B41FA5}">
                      <a16:colId xmlns:a16="http://schemas.microsoft.com/office/drawing/2014/main" xmlns="" val="1012113220"/>
                    </a:ext>
                  </a:extLst>
                </a:gridCol>
                <a:gridCol w="772212">
                  <a:extLst>
                    <a:ext uri="{9D8B030D-6E8A-4147-A177-3AD203B41FA5}">
                      <a16:colId xmlns:a16="http://schemas.microsoft.com/office/drawing/2014/main" xmlns="" val="700041951"/>
                    </a:ext>
                  </a:extLst>
                </a:gridCol>
                <a:gridCol w="772212">
                  <a:extLst>
                    <a:ext uri="{9D8B030D-6E8A-4147-A177-3AD203B41FA5}">
                      <a16:colId xmlns:a16="http://schemas.microsoft.com/office/drawing/2014/main" xmlns="" val="953745528"/>
                    </a:ext>
                  </a:extLst>
                </a:gridCol>
                <a:gridCol w="772212">
                  <a:extLst>
                    <a:ext uri="{9D8B030D-6E8A-4147-A177-3AD203B41FA5}">
                      <a16:colId xmlns:a16="http://schemas.microsoft.com/office/drawing/2014/main" xmlns="" val="842067097"/>
                    </a:ext>
                  </a:extLst>
                </a:gridCol>
                <a:gridCol w="772212">
                  <a:extLst>
                    <a:ext uri="{9D8B030D-6E8A-4147-A177-3AD203B41FA5}">
                      <a16:colId xmlns:a16="http://schemas.microsoft.com/office/drawing/2014/main" xmlns="" val="1814255336"/>
                    </a:ext>
                  </a:extLst>
                </a:gridCol>
                <a:gridCol w="772212">
                  <a:extLst>
                    <a:ext uri="{9D8B030D-6E8A-4147-A177-3AD203B41FA5}">
                      <a16:colId xmlns:a16="http://schemas.microsoft.com/office/drawing/2014/main" xmlns="" val="3605461805"/>
                    </a:ext>
                  </a:extLst>
                </a:gridCol>
                <a:gridCol w="772212">
                  <a:extLst>
                    <a:ext uri="{9D8B030D-6E8A-4147-A177-3AD203B41FA5}">
                      <a16:colId xmlns:a16="http://schemas.microsoft.com/office/drawing/2014/main" xmlns="" val="2083891908"/>
                    </a:ext>
                  </a:extLst>
                </a:gridCol>
                <a:gridCol w="772212">
                  <a:extLst>
                    <a:ext uri="{9D8B030D-6E8A-4147-A177-3AD203B41FA5}">
                      <a16:colId xmlns:a16="http://schemas.microsoft.com/office/drawing/2014/main" xmlns="" val="739620717"/>
                    </a:ext>
                  </a:extLst>
                </a:gridCol>
              </a:tblGrid>
              <a:tr h="165327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6600">
                          <a:effectLst/>
                        </a:rPr>
                        <a:t>MATH</a:t>
                      </a:r>
                      <a:endParaRPr lang="fr-FR" sz="5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6600" dirty="0">
                          <a:effectLst/>
                        </a:rPr>
                        <a:t>2</a:t>
                      </a:r>
                      <a:endParaRPr lang="fr-FR" sz="5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6600">
                          <a:effectLst/>
                        </a:rPr>
                        <a:t>3</a:t>
                      </a:r>
                      <a:endParaRPr lang="fr-FR" sz="5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6600">
                          <a:effectLst/>
                        </a:rPr>
                        <a:t>4</a:t>
                      </a:r>
                      <a:endParaRPr lang="fr-FR" sz="5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6600">
                          <a:effectLst/>
                        </a:rPr>
                        <a:t>3</a:t>
                      </a:r>
                      <a:endParaRPr lang="fr-FR" sz="5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6600">
                          <a:effectLst/>
                        </a:rPr>
                        <a:t>1</a:t>
                      </a:r>
                      <a:endParaRPr lang="fr-FR" sz="5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6600">
                          <a:effectLst/>
                        </a:rPr>
                        <a:t>2</a:t>
                      </a:r>
                      <a:endParaRPr lang="fr-FR" sz="5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6600">
                          <a:effectLst/>
                        </a:rPr>
                        <a:t>1</a:t>
                      </a:r>
                      <a:endParaRPr lang="fr-FR" sz="5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6600">
                          <a:effectLst/>
                        </a:rPr>
                        <a:t>4</a:t>
                      </a:r>
                      <a:endParaRPr lang="fr-FR" sz="5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xmlns="" val="1079811502"/>
                  </a:ext>
                </a:extLst>
              </a:tr>
              <a:tr h="165327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6600" dirty="0">
                          <a:effectLst/>
                        </a:rPr>
                        <a:t>STATISTIQUE</a:t>
                      </a:r>
                      <a:endParaRPr lang="fr-FR" sz="5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6600">
                          <a:effectLst/>
                        </a:rPr>
                        <a:t>1</a:t>
                      </a:r>
                      <a:endParaRPr lang="fr-FR" sz="5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6600">
                          <a:effectLst/>
                        </a:rPr>
                        <a:t>1</a:t>
                      </a:r>
                      <a:endParaRPr lang="fr-FR" sz="5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6600">
                          <a:effectLst/>
                        </a:rPr>
                        <a:t>4</a:t>
                      </a:r>
                      <a:endParaRPr lang="fr-FR" sz="5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6600">
                          <a:effectLst/>
                        </a:rPr>
                        <a:t>4</a:t>
                      </a:r>
                      <a:endParaRPr lang="fr-FR" sz="5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6600">
                          <a:effectLst/>
                        </a:rPr>
                        <a:t>2</a:t>
                      </a:r>
                      <a:endParaRPr lang="fr-FR" sz="5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6600">
                          <a:effectLst/>
                        </a:rPr>
                        <a:t>3</a:t>
                      </a:r>
                      <a:endParaRPr lang="fr-FR" sz="5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6600">
                          <a:effectLst/>
                        </a:rPr>
                        <a:t>1</a:t>
                      </a:r>
                      <a:endParaRPr lang="fr-FR" sz="5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6600" dirty="0">
                          <a:effectLst/>
                        </a:rPr>
                        <a:t>4</a:t>
                      </a:r>
                      <a:endParaRPr lang="fr-FR" sz="5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xmlns="" val="1063320235"/>
                  </a:ext>
                </a:extLst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-13855" y="261192"/>
            <a:ext cx="12053455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altLang="fr-FR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raditional Arabic" panose="02020603050405020304" pitchFamily="18" charset="-78"/>
                <a:ea typeface="Calibri" panose="020F0502020204030204" pitchFamily="34" charset="0"/>
                <a:cs typeface="+mj-cs"/>
              </a:rPr>
              <a:t>التمرين </a:t>
            </a:r>
            <a:r>
              <a:rPr kumimoji="0" lang="fr-FR" altLang="fr-FR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raditional Arabic" panose="02020603050405020304" pitchFamily="18" charset="-78"/>
                <a:ea typeface="Calibri" panose="020F0502020204030204" pitchFamily="34" charset="0"/>
                <a:cs typeface="+mj-cs"/>
              </a:rPr>
              <a:t>02</a:t>
            </a:r>
            <a:r>
              <a:rPr kumimoji="0" lang="ar-DZ" altLang="fr-FR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raditional Arabic" panose="02020603050405020304" pitchFamily="18" charset="-78"/>
                <a:ea typeface="Calibri" panose="020F0502020204030204" pitchFamily="34" charset="0"/>
                <a:cs typeface="+mj-cs"/>
              </a:rPr>
              <a:t>: ادرس العلاقة بين تقدير مقياس الاحصاء ومقياس الرياضيات عند مستوى معنوية 0.05</a:t>
            </a:r>
            <a:endParaRPr kumimoji="0" lang="fr-FR" altLang="fr-FR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raditional Arabic" panose="02020603050405020304" pitchFamily="18" charset="-78"/>
              <a:ea typeface="Calibri" panose="020F0502020204030204" pitchFamily="34" charset="0"/>
              <a:cs typeface="+mj-cs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raditional Arabic" panose="02020603050405020304" pitchFamily="18" charset="-78"/>
                <a:ea typeface="Calibri" panose="020F0502020204030204" pitchFamily="34" charset="0"/>
                <a:cs typeface="+mj-cs"/>
              </a:rPr>
              <a:t>1 :excellent   2 : très bien   3 :bien   4 :moyenne    5 : faible</a:t>
            </a:r>
            <a:r>
              <a:rPr kumimoji="0" lang="fr-FR" altLang="fr-FR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+mj-cs"/>
              </a:rPr>
              <a:t> </a:t>
            </a:r>
            <a:endParaRPr kumimoji="0" lang="fr-FR" altLang="fr-FR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136219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elestial">
  <a:themeElements>
    <a:clrScheme name="Celestial">
      <a:dk1>
        <a:sysClr val="windowText" lastClr="000000"/>
      </a:dk1>
      <a:lt1>
        <a:sysClr val="window" lastClr="FFFFFF"/>
      </a:lt1>
      <a:dk2>
        <a:srgbClr val="18276C"/>
      </a:dk2>
      <a:lt2>
        <a:srgbClr val="EBEBEB"/>
      </a:lt2>
      <a:accent1>
        <a:srgbClr val="AC3EC1"/>
      </a:accent1>
      <a:accent2>
        <a:srgbClr val="477BD1"/>
      </a:accent2>
      <a:accent3>
        <a:srgbClr val="46B298"/>
      </a:accent3>
      <a:accent4>
        <a:srgbClr val="90BA4C"/>
      </a:accent4>
      <a:accent5>
        <a:srgbClr val="DD9D31"/>
      </a:accent5>
      <a:accent6>
        <a:srgbClr val="E25247"/>
      </a:accent6>
      <a:hlink>
        <a:srgbClr val="C573D2"/>
      </a:hlink>
      <a:folHlink>
        <a:srgbClr val="CCAEE8"/>
      </a:folHlink>
    </a:clrScheme>
    <a:fontScheme name="Celestial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elestial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  <a:alpha val="7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phClr">
                <a:shade val="96000"/>
                <a:satMod val="160000"/>
                <a:lumMod val="100000"/>
              </a:schemeClr>
            </a:gs>
          </a:gsLst>
          <a:lin ang="4740000" scaled="1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lestial" id="{C4BB2A3D-0E93-4C5F-B0D2-9D3FCE089CC5}" vid="{42E5908D-19A2-46FD-89FA-638B126129E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TM03457452[[fn=Celestial]]</Template>
  <TotalTime>36</TotalTime>
  <Words>338</Words>
  <Application>Microsoft Office PowerPoint</Application>
  <PresentationFormat>Grand écran</PresentationFormat>
  <Paragraphs>118</Paragraphs>
  <Slides>11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11</vt:i4>
      </vt:variant>
    </vt:vector>
  </HeadingPairs>
  <TitlesOfParts>
    <vt:vector size="18" baseType="lpstr">
      <vt:lpstr>Arial</vt:lpstr>
      <vt:lpstr>Calibri</vt:lpstr>
      <vt:lpstr>Calibri Light</vt:lpstr>
      <vt:lpstr>Simplified Arabic</vt:lpstr>
      <vt:lpstr>Times New Roman</vt:lpstr>
      <vt:lpstr>Traditional Arabic</vt:lpstr>
      <vt:lpstr>Celestial</vt:lpstr>
      <vt:lpstr>العمل التطبيقي رقم 04  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العمل التطبيقي رقم 01 </dc:title>
  <dc:creator>DJELLAB Khalil</dc:creator>
  <cp:lastModifiedBy>PRO</cp:lastModifiedBy>
  <cp:revision>8</cp:revision>
  <dcterms:created xsi:type="dcterms:W3CDTF">2021-03-27T21:10:08Z</dcterms:created>
  <dcterms:modified xsi:type="dcterms:W3CDTF">2022-04-18T21:42:43Z</dcterms:modified>
</cp:coreProperties>
</file>