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3" r:id="rId2"/>
  </p:sldMasterIdLst>
  <p:notesMasterIdLst>
    <p:notesMasterId r:id="rId13"/>
  </p:notesMasterIdLst>
  <p:sldIdLst>
    <p:sldId id="266" r:id="rId3"/>
    <p:sldId id="267" r:id="rId4"/>
    <p:sldId id="256" r:id="rId5"/>
    <p:sldId id="257" r:id="rId6"/>
    <p:sldId id="258" r:id="rId7"/>
    <p:sldId id="259" r:id="rId8"/>
    <p:sldId id="271" r:id="rId9"/>
    <p:sldId id="272" r:id="rId10"/>
    <p:sldId id="273" r:id="rId11"/>
    <p:sldId id="28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9AEE50-648F-4EC9-96A3-4E87069066A5}" type="datetimeFigureOut">
              <a:rPr lang="en-US" smtClean="0"/>
              <a:t>6/8/2025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4DA5D5-9C1A-4B6F-9145-CF7D62C2D8AB}" type="slidenum">
              <a:rPr lang="en-US" smtClean="0"/>
              <a:t>‹#›</a:t>
            </a:fld>
            <a:endParaRPr lang="en-US"/>
          </a:p>
        </p:txBody>
      </p:sp>
    </p:spTree>
    <p:extLst>
      <p:ext uri="{BB962C8B-B14F-4D97-AF65-F5344CB8AC3E}">
        <p14:creationId xmlns:p14="http://schemas.microsoft.com/office/powerpoint/2010/main" val="2642311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4DA5D5-9C1A-4B6F-9145-CF7D62C2D8AB}" type="slidenum">
              <a:rPr lang="en-US" smtClean="0"/>
              <a:t>1</a:t>
            </a:fld>
            <a:endParaRPr lang="en-US"/>
          </a:p>
        </p:txBody>
      </p:sp>
    </p:spTree>
    <p:extLst>
      <p:ext uri="{BB962C8B-B14F-4D97-AF65-F5344CB8AC3E}">
        <p14:creationId xmlns:p14="http://schemas.microsoft.com/office/powerpoint/2010/main" val="88344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57402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32186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97031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4080301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3364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2123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694088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1167141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860"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ar-SA"/>
          </a:p>
        </p:txBody>
      </p:sp>
      <p:sp>
        <p:nvSpPr>
          <p:cNvPr id="1048861"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ar-SA"/>
          </a:p>
        </p:txBody>
      </p:sp>
      <p:sp>
        <p:nvSpPr>
          <p:cNvPr id="1048862" name="Date Placeholder 3"/>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63" name="Footer Placeholder 4"/>
          <p:cNvSpPr>
            <a:spLocks noGrp="1"/>
          </p:cNvSpPr>
          <p:nvPr>
            <p:ph type="ftr" sz="quarter" idx="11"/>
          </p:nvPr>
        </p:nvSpPr>
        <p:spPr/>
        <p:txBody>
          <a:bodyPr/>
          <a:lstStyle/>
          <a:p>
            <a:endParaRPr lang="ar-SA"/>
          </a:p>
        </p:txBody>
      </p:sp>
      <p:sp>
        <p:nvSpPr>
          <p:cNvPr id="1048864" name="Slide Number Placeholder 5"/>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29981615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870" name="Title 1"/>
          <p:cNvSpPr>
            <a:spLocks noGrp="1"/>
          </p:cNvSpPr>
          <p:nvPr>
            <p:ph type="title"/>
          </p:nvPr>
        </p:nvSpPr>
        <p:spPr/>
        <p:txBody>
          <a:bodyPr/>
          <a:lstStyle/>
          <a:p>
            <a:r>
              <a:rPr lang="en-US"/>
              <a:t>Click to edit Master title style</a:t>
            </a:r>
            <a:endParaRPr lang="ar-SA"/>
          </a:p>
        </p:txBody>
      </p:sp>
      <p:sp>
        <p:nvSpPr>
          <p:cNvPr id="1048871"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72" name="Date Placeholder 3"/>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73" name="Footer Placeholder 4"/>
          <p:cNvSpPr>
            <a:spLocks noGrp="1"/>
          </p:cNvSpPr>
          <p:nvPr>
            <p:ph type="ftr" sz="quarter" idx="11"/>
          </p:nvPr>
        </p:nvSpPr>
        <p:spPr/>
        <p:txBody>
          <a:bodyPr/>
          <a:lstStyle/>
          <a:p>
            <a:endParaRPr lang="ar-SA"/>
          </a:p>
        </p:txBody>
      </p:sp>
      <p:sp>
        <p:nvSpPr>
          <p:cNvPr id="1048874" name="Slide Number Placeholder 5"/>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840214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880"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ar-SA"/>
          </a:p>
        </p:txBody>
      </p:sp>
      <p:sp>
        <p:nvSpPr>
          <p:cNvPr id="1048881"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1048882" name="Date Placeholder 3"/>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83" name="Footer Placeholder 4"/>
          <p:cNvSpPr>
            <a:spLocks noGrp="1"/>
          </p:cNvSpPr>
          <p:nvPr>
            <p:ph type="ftr" sz="quarter" idx="11"/>
          </p:nvPr>
        </p:nvSpPr>
        <p:spPr/>
        <p:txBody>
          <a:bodyPr/>
          <a:lstStyle/>
          <a:p>
            <a:endParaRPr lang="ar-SA"/>
          </a:p>
        </p:txBody>
      </p:sp>
      <p:sp>
        <p:nvSpPr>
          <p:cNvPr id="1048884" name="Slide Number Placeholder 5"/>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1915424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034777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885" name="Title 1"/>
          <p:cNvSpPr>
            <a:spLocks noGrp="1"/>
          </p:cNvSpPr>
          <p:nvPr>
            <p:ph type="title"/>
          </p:nvPr>
        </p:nvSpPr>
        <p:spPr/>
        <p:txBody>
          <a:bodyPr/>
          <a:lstStyle/>
          <a:p>
            <a:r>
              <a:rPr lang="en-US"/>
              <a:t>Click to edit Master title style</a:t>
            </a:r>
            <a:endParaRPr lang="ar-SA"/>
          </a:p>
        </p:txBody>
      </p:sp>
      <p:sp>
        <p:nvSpPr>
          <p:cNvPr id="1048886"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87"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88" name="Date Placeholder 4"/>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89" name="Footer Placeholder 5"/>
          <p:cNvSpPr>
            <a:spLocks noGrp="1"/>
          </p:cNvSpPr>
          <p:nvPr>
            <p:ph type="ftr" sz="quarter" idx="11"/>
          </p:nvPr>
        </p:nvSpPr>
        <p:spPr/>
        <p:txBody>
          <a:bodyPr/>
          <a:lstStyle/>
          <a:p>
            <a:endParaRPr lang="ar-SA"/>
          </a:p>
        </p:txBody>
      </p:sp>
      <p:sp>
        <p:nvSpPr>
          <p:cNvPr id="1048890" name="Slide Number Placeholder 6"/>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5472702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891" name="Title 1"/>
          <p:cNvSpPr>
            <a:spLocks noGrp="1"/>
          </p:cNvSpPr>
          <p:nvPr>
            <p:ph type="title"/>
          </p:nvPr>
        </p:nvSpPr>
        <p:spPr>
          <a:xfrm>
            <a:off x="629841" y="365126"/>
            <a:ext cx="7886700" cy="1325563"/>
          </a:xfrm>
        </p:spPr>
        <p:txBody>
          <a:bodyPr/>
          <a:lstStyle/>
          <a:p>
            <a:r>
              <a:rPr lang="en-US"/>
              <a:t>Click to edit Master title style</a:t>
            </a:r>
            <a:endParaRPr lang="ar-SA"/>
          </a:p>
        </p:txBody>
      </p:sp>
      <p:sp>
        <p:nvSpPr>
          <p:cNvPr id="1048892"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48893"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94"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048895"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96" name="Date Placeholder 6"/>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97" name="Footer Placeholder 7"/>
          <p:cNvSpPr>
            <a:spLocks noGrp="1"/>
          </p:cNvSpPr>
          <p:nvPr>
            <p:ph type="ftr" sz="quarter" idx="11"/>
          </p:nvPr>
        </p:nvSpPr>
        <p:spPr/>
        <p:txBody>
          <a:bodyPr/>
          <a:lstStyle/>
          <a:p>
            <a:endParaRPr lang="ar-SA"/>
          </a:p>
        </p:txBody>
      </p:sp>
      <p:sp>
        <p:nvSpPr>
          <p:cNvPr id="1048898" name="Slide Number Placeholder 8"/>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5385003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720" name="Title 1"/>
          <p:cNvSpPr>
            <a:spLocks noGrp="1"/>
          </p:cNvSpPr>
          <p:nvPr>
            <p:ph type="title"/>
          </p:nvPr>
        </p:nvSpPr>
        <p:spPr/>
        <p:txBody>
          <a:bodyPr/>
          <a:lstStyle/>
          <a:p>
            <a:r>
              <a:rPr lang="en-US"/>
              <a:t>Click to edit Master title style</a:t>
            </a:r>
            <a:endParaRPr lang="ar-SA"/>
          </a:p>
        </p:txBody>
      </p:sp>
      <p:sp>
        <p:nvSpPr>
          <p:cNvPr id="1048721" name="Date Placeholder 2"/>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722" name="Footer Placeholder 3"/>
          <p:cNvSpPr>
            <a:spLocks noGrp="1"/>
          </p:cNvSpPr>
          <p:nvPr>
            <p:ph type="ftr" sz="quarter" idx="11"/>
          </p:nvPr>
        </p:nvSpPr>
        <p:spPr/>
        <p:txBody>
          <a:bodyPr/>
          <a:lstStyle/>
          <a:p>
            <a:endParaRPr lang="ar-SA"/>
          </a:p>
        </p:txBody>
      </p:sp>
      <p:sp>
        <p:nvSpPr>
          <p:cNvPr id="1048723" name="Slide Number Placeholder 4"/>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3795887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581" name="Date Placeholder 1"/>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582" name="Footer Placeholder 2"/>
          <p:cNvSpPr>
            <a:spLocks noGrp="1"/>
          </p:cNvSpPr>
          <p:nvPr>
            <p:ph type="ftr" sz="quarter" idx="11"/>
          </p:nvPr>
        </p:nvSpPr>
        <p:spPr/>
        <p:txBody>
          <a:bodyPr/>
          <a:lstStyle/>
          <a:p>
            <a:endParaRPr lang="ar-SA"/>
          </a:p>
        </p:txBody>
      </p:sp>
      <p:sp>
        <p:nvSpPr>
          <p:cNvPr id="1048583" name="Slide Number Placeholder 3"/>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1934832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899"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ar-SA"/>
          </a:p>
        </p:txBody>
      </p:sp>
      <p:sp>
        <p:nvSpPr>
          <p:cNvPr id="1048900"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901"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48902" name="Date Placeholder 4"/>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903" name="Footer Placeholder 5"/>
          <p:cNvSpPr>
            <a:spLocks noGrp="1"/>
          </p:cNvSpPr>
          <p:nvPr>
            <p:ph type="ftr" sz="quarter" idx="11"/>
          </p:nvPr>
        </p:nvSpPr>
        <p:spPr/>
        <p:txBody>
          <a:bodyPr/>
          <a:lstStyle/>
          <a:p>
            <a:endParaRPr lang="ar-SA"/>
          </a:p>
        </p:txBody>
      </p:sp>
      <p:sp>
        <p:nvSpPr>
          <p:cNvPr id="1048904" name="Slide Number Placeholder 6"/>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2306600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708"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ar-SA"/>
          </a:p>
        </p:txBody>
      </p:sp>
      <p:sp>
        <p:nvSpPr>
          <p:cNvPr id="1048709"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ar-SA"/>
          </a:p>
        </p:txBody>
      </p:sp>
      <p:sp>
        <p:nvSpPr>
          <p:cNvPr id="1048710"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1048711" name="Date Placeholder 4"/>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712" name="Footer Placeholder 5"/>
          <p:cNvSpPr>
            <a:spLocks noGrp="1"/>
          </p:cNvSpPr>
          <p:nvPr>
            <p:ph type="ftr" sz="quarter" idx="11"/>
          </p:nvPr>
        </p:nvSpPr>
        <p:spPr/>
        <p:txBody>
          <a:bodyPr/>
          <a:lstStyle/>
          <a:p>
            <a:endParaRPr lang="ar-SA"/>
          </a:p>
        </p:txBody>
      </p:sp>
      <p:sp>
        <p:nvSpPr>
          <p:cNvPr id="1048713" name="Slide Number Placeholder 6"/>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5245928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875" name="Title 1"/>
          <p:cNvSpPr>
            <a:spLocks noGrp="1"/>
          </p:cNvSpPr>
          <p:nvPr>
            <p:ph type="title"/>
          </p:nvPr>
        </p:nvSpPr>
        <p:spPr/>
        <p:txBody>
          <a:bodyPr/>
          <a:lstStyle/>
          <a:p>
            <a:r>
              <a:rPr lang="en-US"/>
              <a:t>Click to edit Master title style</a:t>
            </a:r>
            <a:endParaRPr lang="ar-SA"/>
          </a:p>
        </p:txBody>
      </p:sp>
      <p:sp>
        <p:nvSpPr>
          <p:cNvPr id="1048876"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77" name="Date Placeholder 3"/>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78" name="Footer Placeholder 4"/>
          <p:cNvSpPr>
            <a:spLocks noGrp="1"/>
          </p:cNvSpPr>
          <p:nvPr>
            <p:ph type="ftr" sz="quarter" idx="11"/>
          </p:nvPr>
        </p:nvSpPr>
        <p:spPr/>
        <p:txBody>
          <a:bodyPr/>
          <a:lstStyle/>
          <a:p>
            <a:endParaRPr lang="ar-SA"/>
          </a:p>
        </p:txBody>
      </p:sp>
      <p:sp>
        <p:nvSpPr>
          <p:cNvPr id="1048879" name="Slide Number Placeholder 5"/>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456371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865"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ar-SA"/>
          </a:p>
        </p:txBody>
      </p:sp>
      <p:sp>
        <p:nvSpPr>
          <p:cNvPr id="1048866"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67" name="Date Placeholder 3"/>
          <p:cNvSpPr>
            <a:spLocks noGrp="1"/>
          </p:cNvSpPr>
          <p:nvPr>
            <p:ph type="dt" sz="half" idx="10"/>
          </p:nvPr>
        </p:nvSpPr>
        <p:spPr/>
        <p:txBody>
          <a:bodyPr/>
          <a:lstStyle/>
          <a:p>
            <a:fld id="{6F5A2204-8003-4819-8D93-32CF98D3501A}" type="datetimeFigureOut">
              <a:rPr lang="ar-SA" smtClean="0"/>
              <a:pPr/>
              <a:t>12/12/1446</a:t>
            </a:fld>
            <a:endParaRPr lang="ar-SA"/>
          </a:p>
        </p:txBody>
      </p:sp>
      <p:sp>
        <p:nvSpPr>
          <p:cNvPr id="1048868" name="Footer Placeholder 4"/>
          <p:cNvSpPr>
            <a:spLocks noGrp="1"/>
          </p:cNvSpPr>
          <p:nvPr>
            <p:ph type="ftr" sz="quarter" idx="11"/>
          </p:nvPr>
        </p:nvSpPr>
        <p:spPr/>
        <p:txBody>
          <a:bodyPr/>
          <a:lstStyle/>
          <a:p>
            <a:endParaRPr lang="ar-SA"/>
          </a:p>
        </p:txBody>
      </p:sp>
      <p:sp>
        <p:nvSpPr>
          <p:cNvPr id="1048869" name="Slide Number Placeholder 5"/>
          <p:cNvSpPr>
            <a:spLocks noGrp="1"/>
          </p:cNvSpPr>
          <p:nvPr>
            <p:ph type="sldNum" sz="quarter" idx="12"/>
          </p:nvPr>
        </p:nvSpPr>
        <p:spPr/>
        <p:txBody>
          <a:bodyPr/>
          <a:lstStyle/>
          <a:p>
            <a:fld id="{A8B1A6FE-CF2E-426C-BAAE-FE0DE622C530}" type="slidenum">
              <a:rPr lang="ar-SA" smtClean="0"/>
              <a:pPr/>
              <a:t>‹#›</a:t>
            </a:fld>
            <a:endParaRPr lang="ar-SA"/>
          </a:p>
        </p:txBody>
      </p:sp>
    </p:spTree>
    <p:extLst>
      <p:ext uri="{BB962C8B-B14F-4D97-AF65-F5344CB8AC3E}">
        <p14:creationId xmlns:p14="http://schemas.microsoft.com/office/powerpoint/2010/main" val="842787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41714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760846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28853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311462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272360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268106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20856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B1608A-6540-45B2-B04A-8B545354FBF1}" type="datetimeFigureOut">
              <a:rPr lang="fr-FR" smtClean="0"/>
              <a:pPr/>
              <a:t>08/06/2025</a:t>
            </a:fld>
            <a:endParaRPr lang="fr-F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0409977E-EC32-4E43-AC90-1FD2359435ED}" type="slidenum">
              <a:rPr lang="fr-FR" smtClean="0"/>
              <a:pPr/>
              <a:t>‹#›</a:t>
            </a:fld>
            <a:endParaRPr lang="fr-FR"/>
          </a:p>
        </p:txBody>
      </p:sp>
    </p:spTree>
    <p:extLst>
      <p:ext uri="{BB962C8B-B14F-4D97-AF65-F5344CB8AC3E}">
        <p14:creationId xmlns:p14="http://schemas.microsoft.com/office/powerpoint/2010/main" val="2976357582"/>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ar-SA"/>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F5A2204-8003-4819-8D93-32CF98D3501A}" type="datetimeFigureOut">
              <a:rPr lang="ar-SA" smtClean="0"/>
              <a:pPr/>
              <a:t>12/12/1446</a:t>
            </a:fld>
            <a:endParaRPr lang="ar-SA"/>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SA"/>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8B1A6FE-CF2E-426C-BAAE-FE0DE622C530}" type="slidenum">
              <a:rPr lang="ar-SA" smtClean="0"/>
              <a:pPr/>
              <a:t>‹#›</a:t>
            </a:fld>
            <a:endParaRPr lang="ar-SA"/>
          </a:p>
        </p:txBody>
      </p:sp>
    </p:spTree>
    <p:extLst>
      <p:ext uri="{BB962C8B-B14F-4D97-AF65-F5344CB8AC3E}">
        <p14:creationId xmlns:p14="http://schemas.microsoft.com/office/powerpoint/2010/main" val="4109665603"/>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ar-SA"/>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483769" y="2209406"/>
            <a:ext cx="3479488" cy="707886"/>
          </a:xfrm>
          <a:prstGeom prst="rect">
            <a:avLst/>
          </a:prstGeom>
          <a:noFill/>
        </p:spPr>
        <p:txBody>
          <a:bodyPr wrap="square" rtlCol="0">
            <a:spAutoFit/>
          </a:bodyPr>
          <a:lstStyle/>
          <a:p>
            <a:pPr algn="ctr" rtl="1"/>
            <a:r>
              <a:rPr lang="ar-DZ"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rPr>
              <a:t>درس على الخط تحت عنوان:</a:t>
            </a:r>
            <a:endParaRPr lang="fr-FR"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7" name="Rectangle 6"/>
          <p:cNvSpPr/>
          <p:nvPr/>
        </p:nvSpPr>
        <p:spPr>
          <a:xfrm>
            <a:off x="1583668" y="2917292"/>
            <a:ext cx="5279689" cy="1200329"/>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4400" b="1" cap="all" dirty="0">
                <a:ln w="0"/>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المــــــيــــــــزانيــــــــــة</a:t>
            </a:r>
          </a:p>
          <a:p>
            <a:pPr algn="ctr"/>
            <a:r>
              <a:rPr lang="ar-DZ" sz="2800" b="1" cap="all" dirty="0">
                <a:ln w="0"/>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بين الإطار المفاهيمي والمدخل العام</a:t>
            </a:r>
          </a:p>
        </p:txBody>
      </p:sp>
      <p:sp>
        <p:nvSpPr>
          <p:cNvPr id="9" name="ZoneTexte 8"/>
          <p:cNvSpPr txBox="1"/>
          <p:nvPr/>
        </p:nvSpPr>
        <p:spPr>
          <a:xfrm>
            <a:off x="179512" y="5013176"/>
            <a:ext cx="3218815" cy="1077218"/>
          </a:xfrm>
          <a:prstGeom prst="rect">
            <a:avLst/>
          </a:prstGeom>
          <a:noFill/>
        </p:spPr>
        <p:txBody>
          <a:bodyPr wrap="square" rtlCol="0">
            <a:spAutoFit/>
          </a:bodyPr>
          <a:lstStyle/>
          <a:p>
            <a:pPr algn="ctr" rtl="1"/>
            <a:r>
              <a:rPr lang="ar-DZ" sz="3200" b="1" dirty="0">
                <a:solidFill>
                  <a:schemeClr val="accent2">
                    <a:lumMod val="75000"/>
                  </a:scheme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تقديم الدكتور:</a:t>
            </a:r>
          </a:p>
          <a:p>
            <a:pPr algn="ctr"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صغيري الميلود</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1" name="TextBox 10">
            <a:extLst>
              <a:ext uri="{FF2B5EF4-FFF2-40B4-BE49-F238E27FC236}">
                <a16:creationId xmlns:a16="http://schemas.microsoft.com/office/drawing/2014/main" id="{13D62ACE-7EC4-EBA6-A922-3D19D42E9F07}"/>
              </a:ext>
            </a:extLst>
          </p:cNvPr>
          <p:cNvSpPr txBox="1"/>
          <p:nvPr/>
        </p:nvSpPr>
        <p:spPr>
          <a:xfrm>
            <a:off x="2033924" y="404664"/>
            <a:ext cx="5130363" cy="1938992"/>
          </a:xfrm>
          <a:prstGeom prst="rect">
            <a:avLst/>
          </a:prstGeom>
          <a:noFill/>
        </p:spPr>
        <p:txBody>
          <a:bodyPr wrap="square">
            <a:spAutoFit/>
          </a:bodyPr>
          <a:lstStyle/>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وزارة التعليم العالي والبحث العلمي </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جــــــامعــــة محمد خيضر بسكرة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كلية العلوم الانسانية والإجتماعية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قسم العلوم الإنسانية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شعبة علم المكتبات</a:t>
            </a:r>
          </a:p>
        </p:txBody>
      </p:sp>
      <p:sp>
        <p:nvSpPr>
          <p:cNvPr id="2" name="ZoneTexte 8">
            <a:extLst>
              <a:ext uri="{FF2B5EF4-FFF2-40B4-BE49-F238E27FC236}">
                <a16:creationId xmlns:a16="http://schemas.microsoft.com/office/drawing/2014/main" id="{D4D0E6E0-D7EA-151D-6FB2-2314A5E80F76}"/>
              </a:ext>
            </a:extLst>
          </p:cNvPr>
          <p:cNvSpPr txBox="1"/>
          <p:nvPr/>
        </p:nvSpPr>
        <p:spPr>
          <a:xfrm>
            <a:off x="3180743" y="6191726"/>
            <a:ext cx="4104455" cy="523220"/>
          </a:xfrm>
          <a:prstGeom prst="rect">
            <a:avLst/>
          </a:prstGeom>
          <a:noFill/>
        </p:spPr>
        <p:txBody>
          <a:bodyPr wrap="square" rtlCol="0">
            <a:spAutoFit/>
          </a:bodyPr>
          <a:lstStyle/>
          <a:p>
            <a:pPr algn="ctr" rtl="1"/>
            <a:r>
              <a:rPr lang="ar-DZ" sz="2800" b="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السنة الجامعية: 2022 /2023</a:t>
            </a:r>
          </a:p>
        </p:txBody>
      </p:sp>
    </p:spTree>
    <p:custDataLst>
      <p:tags r:id="rId1"/>
    </p:custDataLst>
    <p:extLst>
      <p:ext uri="{BB962C8B-B14F-4D97-AF65-F5344CB8AC3E}">
        <p14:creationId xmlns:p14="http://schemas.microsoft.com/office/powerpoint/2010/main" val="4081496847"/>
      </p:ext>
    </p:extLst>
  </p:cSld>
  <p:clrMapOvr>
    <a:masterClrMapping/>
  </p:clrMapOvr>
  <mc:AlternateContent xmlns:mc="http://schemas.openxmlformats.org/markup-compatibility/2006" xmlns:p14="http://schemas.microsoft.com/office/powerpoint/2010/main">
    <mc:Choice Requires="p14">
      <p:transition spd="slow" p14:dur="1500" advTm="28156">
        <p:split orient="vert"/>
      </p:transition>
    </mc:Choice>
    <mc:Fallback xmlns="">
      <p:transition spd="slow" advTm="28156">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randombar(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cstate="print"/>
          <a:srcRect/>
          <a:stretch>
            <a:fillRect/>
          </a:stretch>
        </a:blipFill>
        <a:effectLst/>
      </p:bgPr>
    </p:bg>
    <p:spTree>
      <p:nvGrpSpPr>
        <p:cNvPr id="1" name=""/>
        <p:cNvGrpSpPr/>
        <p:nvPr/>
      </p:nvGrpSpPr>
      <p:grpSpPr>
        <a:xfrm>
          <a:off x="0" y="0"/>
          <a:ext cx="0" cy="0"/>
          <a:chOff x="0" y="0"/>
          <a:chExt cx="0" cy="0"/>
        </a:xfrm>
      </p:grpSpPr>
      <p:grpSp>
        <p:nvGrpSpPr>
          <p:cNvPr id="44" name="Group 2"/>
          <p:cNvGrpSpPr/>
          <p:nvPr/>
        </p:nvGrpSpPr>
        <p:grpSpPr>
          <a:xfrm>
            <a:off x="574193" y="418455"/>
            <a:ext cx="7242993" cy="5177578"/>
            <a:chOff x="765591" y="-585060"/>
            <a:chExt cx="9657322" cy="6903437"/>
          </a:xfrm>
        </p:grpSpPr>
        <p:sp>
          <p:nvSpPr>
            <p:cNvPr id="1048585" name="Rectangle 3"/>
            <p:cNvSpPr/>
            <p:nvPr/>
          </p:nvSpPr>
          <p:spPr>
            <a:xfrm>
              <a:off x="8804093" y="-585060"/>
              <a:ext cx="1618820" cy="923329"/>
            </a:xfrm>
            <a:prstGeom prst="rect">
              <a:avLst/>
            </a:prstGeom>
            <a:noFill/>
          </p:spPr>
          <p:txBody>
            <a:bodyPr wrap="none" lIns="68580" tIns="34290" rIns="68580" bIns="3429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EG" altLang="en-US" sz="4050" b="1" i="0" u="none" strike="noStrike" kern="1200" cap="none" spc="225" normalizeH="0" baseline="0" noProof="0" dirty="0">
                  <a:ln w="0"/>
                  <a:solidFill>
                    <a:srgbClr val="FFC000"/>
                  </a:solidFill>
                  <a:effectLst>
                    <a:outerShdw blurRad="38100" dist="19050" dir="2700000" algn="tl" rotWithShape="0">
                      <a:prstClr val="black">
                        <a:alpha val="40000"/>
                      </a:prstClr>
                    </a:outerShdw>
                  </a:effectLst>
                  <a:uLnTx/>
                  <a:uFillTx/>
                  <a:latin typeface="Sakkal Majalla" panose="02000000000000000000" pitchFamily="2" charset="-78"/>
                  <a:ea typeface="+mn-ea"/>
                  <a:cs typeface="Sakkal Majalla" panose="02000000000000000000" pitchFamily="2" charset="-78"/>
                </a:rPr>
                <a:t>خاتمة</a:t>
              </a:r>
              <a:endParaRPr kumimoji="0" lang="en-US" sz="4050" b="1" i="0" u="none" strike="noStrike" kern="1200" cap="none" spc="0" normalizeH="0" baseline="0" noProof="0" dirty="0">
                <a:ln w="0"/>
                <a:solidFill>
                  <a:srgbClr val="FFC000"/>
                </a:solidFill>
                <a:effectLst>
                  <a:outerShdw blurRad="38100" dist="19050" dir="2700000" algn="tl" rotWithShape="0">
                    <a:prstClr val="black">
                      <a:alpha val="40000"/>
                    </a:prstClr>
                  </a:outerShdw>
                </a:effectLst>
                <a:uLnTx/>
                <a:uFillTx/>
                <a:latin typeface="Sakkal Majalla" panose="02000000000000000000" pitchFamily="2" charset="-78"/>
                <a:ea typeface="+mn-ea"/>
                <a:cs typeface="Sakkal Majalla" panose="02000000000000000000" pitchFamily="2" charset="-78"/>
              </a:endParaRPr>
            </a:p>
          </p:txBody>
        </p:sp>
        <p:sp>
          <p:nvSpPr>
            <p:cNvPr id="1048586" name="Rectangle 4"/>
            <p:cNvSpPr/>
            <p:nvPr/>
          </p:nvSpPr>
          <p:spPr>
            <a:xfrm>
              <a:off x="765591" y="5918268"/>
              <a:ext cx="184752" cy="400109"/>
            </a:xfrm>
            <a:prstGeom prst="rect">
              <a:avLst/>
            </a:prstGeom>
            <a:noFill/>
          </p:spPr>
          <p:txBody>
            <a:bodyPr wrap="none" lIns="68580" tIns="34290" rIns="68580" bIns="3429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w="0"/>
                <a:solidFill>
                  <a:prstClr val="white"/>
                </a:solidFill>
                <a:effectLst>
                  <a:outerShdw blurRad="38100" dist="38100" dir="2700000" algn="tl" rotWithShape="0">
                    <a:srgbClr val="000000">
                      <a:alpha val="43137"/>
                    </a:srgbClr>
                  </a:outerShdw>
                </a:effectLst>
                <a:uLnTx/>
                <a:uFillTx/>
                <a:latin typeface="Calibri"/>
                <a:ea typeface="+mn-ea"/>
                <a:cs typeface="+mn-cs"/>
              </a:endParaRPr>
            </a:p>
          </p:txBody>
        </p:sp>
      </p:grpSp>
      <p:grpSp>
        <p:nvGrpSpPr>
          <p:cNvPr id="45" name="Group 9"/>
          <p:cNvGrpSpPr/>
          <p:nvPr/>
        </p:nvGrpSpPr>
        <p:grpSpPr>
          <a:xfrm>
            <a:off x="574193" y="1513323"/>
            <a:ext cx="8134733" cy="4579973"/>
            <a:chOff x="3621804" y="1321622"/>
            <a:chExt cx="8204200" cy="4750534"/>
          </a:xfrm>
          <a:effectLst>
            <a:outerShdw blurRad="215900" dist="38100" dir="8100000" algn="tr" rotWithShape="0">
              <a:prstClr val="black">
                <a:alpha val="86000"/>
              </a:prstClr>
            </a:outerShdw>
          </a:effectLst>
        </p:grpSpPr>
        <p:sp useBgFill="1">
          <p:nvSpPr>
            <p:cNvPr id="1048587" name="Rectangle: Rounded Corners 7"/>
            <p:cNvSpPr/>
            <p:nvPr/>
          </p:nvSpPr>
          <p:spPr>
            <a:xfrm>
              <a:off x="3621804" y="1321622"/>
              <a:ext cx="8204200" cy="4750534"/>
            </a:xfrm>
            <a:prstGeom prst="roundRect">
              <a:avLst>
                <a:gd name="adj" fmla="val 10786"/>
              </a:avLst>
            </a:prstGeom>
            <a:ln>
              <a:solidFill>
                <a:schemeClr val="bg1"/>
              </a:solidFill>
            </a:ln>
            <a:effectLst>
              <a:outerShdw blurRad="203200" dist="38100" dir="8100000" algn="tr" rotWithShape="0">
                <a:prstClr val="black">
                  <a:alpha val="7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ar-SA" sz="1350" b="0" i="0" u="none" strike="noStrike" kern="1200" cap="none" spc="0" normalizeH="0" baseline="0" noProof="0">
                <a:ln>
                  <a:noFill/>
                </a:ln>
                <a:solidFill>
                  <a:prstClr val="white"/>
                </a:solidFill>
                <a:effectLst/>
                <a:uLnTx/>
                <a:uFillTx/>
                <a:latin typeface="Calibri"/>
                <a:ea typeface="+mn-ea"/>
                <a:cs typeface="Arial" panose="020B0604020202020204" pitchFamily="34" charset="0"/>
              </a:endParaRPr>
            </a:p>
          </p:txBody>
        </p:sp>
        <p:sp>
          <p:nvSpPr>
            <p:cNvPr id="1048588" name="Rectangle: Rounded Corners 8"/>
            <p:cNvSpPr/>
            <p:nvPr/>
          </p:nvSpPr>
          <p:spPr>
            <a:xfrm>
              <a:off x="3621804" y="1321622"/>
              <a:ext cx="8204200" cy="4750534"/>
            </a:xfrm>
            <a:prstGeom prst="roundRect">
              <a:avLst>
                <a:gd name="adj" fmla="val 10786"/>
              </a:avLst>
            </a:prstGeom>
            <a:gradFill>
              <a:gsLst>
                <a:gs pos="0">
                  <a:schemeClr val="bg1">
                    <a:lumMod val="65000"/>
                    <a:alpha val="61000"/>
                  </a:schemeClr>
                </a:gs>
                <a:gs pos="100000">
                  <a:srgbClr val="0070C0">
                    <a:alpha val="0"/>
                  </a:srgbClr>
                </a:gs>
              </a:gsLst>
              <a:lin ang="2700000" scaled="1"/>
            </a:gradFill>
            <a:ln>
              <a:solidFill>
                <a:schemeClr val="bg1"/>
              </a:solidFill>
            </a:ln>
            <a:effectLst>
              <a:outerShdw blurRad="203200" dist="38100" dir="8100000" algn="tr" rotWithShape="0">
                <a:prstClr val="black">
                  <a:alpha val="7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ar-SA" sz="1350" b="0" i="0" u="none" strike="noStrike" kern="1200" cap="none" spc="0" normalizeH="0" baseline="0" noProof="0">
                <a:ln>
                  <a:noFill/>
                </a:ln>
                <a:solidFill>
                  <a:prstClr val="white"/>
                </a:solidFill>
                <a:effectLst/>
                <a:uLnTx/>
                <a:uFillTx/>
                <a:latin typeface="Calibri"/>
                <a:ea typeface="+mn-ea"/>
                <a:cs typeface="Arial" panose="020B0604020202020204" pitchFamily="34" charset="0"/>
              </a:endParaRPr>
            </a:p>
          </p:txBody>
        </p:sp>
      </p:grpSp>
      <p:sp>
        <p:nvSpPr>
          <p:cNvPr id="1048589" name="ZoneTexte 1048588"/>
          <p:cNvSpPr txBox="1"/>
          <p:nvPr/>
        </p:nvSpPr>
        <p:spPr>
          <a:xfrm>
            <a:off x="899592" y="1794362"/>
            <a:ext cx="7488832" cy="3539430"/>
          </a:xfrm>
          <a:prstGeom prst="rect">
            <a:avLst/>
          </a:prstGeom>
        </p:spPr>
        <p:txBody>
          <a:bodyPr wrap="square" rtlCol="0">
            <a:spAutoFit/>
          </a:bodyPr>
          <a:lstStyle/>
          <a:p>
            <a:pPr marL="0" marR="0" lvl="0" indent="0" algn="justLow" defTabSz="6858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a:t>
            </a:r>
            <a:r>
              <a:rPr kumimoji="0" lang="ar-DZ"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a:t>
            </a:r>
            <a:r>
              <a:rPr kumimoji="0" lang="ar-SA"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ومن خلال هذ</a:t>
            </a:r>
            <a:r>
              <a:rPr kumimoji="0" lang="ar-DZ"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ا </a:t>
            </a:r>
            <a:r>
              <a:rPr kumimoji="0" lang="ar-SA"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البحث قمنا بتعريف الميزانية وتسيير الميزانية كما وضحنا كيفية تسيير المالية والميزانية في </a:t>
            </a:r>
            <a:r>
              <a:rPr kumimoji="0" lang="ar-DZ"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المؤسسات الوثائقية </a:t>
            </a:r>
            <a:r>
              <a:rPr kumimoji="0" lang="ar-SA"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باعتبار ذلك يندرج ضمن الصفقات العمومية استنادا لأحكام المرسوم الرئاسي رقم 15-247 المتعلق بتنظيم الصفقات والعمومية وتفويضات المرفق العام وذلك من بداية الإعلان عن الصفقة إلى غاية المنح النهائي لها. وكل هذا في إطار موضوع تسيير المالية والميزانية</a:t>
            </a:r>
            <a:r>
              <a:rPr kumimoji="0" lang="ar-DZ"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a:t>
            </a:r>
            <a:endParaRPr kumimoji="0" lang="ar-EG" sz="3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59587"/>
    </mc:Choice>
    <mc:Fallback xmlns="">
      <p:transition spd="slow" advTm="595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fill="hold"/>
                                        <p:tgtEl>
                                          <p:spTgt spid="44"/>
                                        </p:tgtEl>
                                        <p:attrNameLst>
                                          <p:attrName>ppt_x</p:attrName>
                                        </p:attrNameLst>
                                      </p:cBhvr>
                                      <p:tavLst>
                                        <p:tav tm="0">
                                          <p:val>
                                            <p:strVal val="#ppt_x"/>
                                          </p:val>
                                        </p:tav>
                                        <p:tav tm="100000">
                                          <p:val>
                                            <p:strVal val="#ppt_x"/>
                                          </p:val>
                                        </p:tav>
                                      </p:tavLst>
                                    </p:anim>
                                    <p:anim calcmode="lin" valueType="num">
                                      <p:cBhvr additive="base">
                                        <p:cTn id="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048589"/>
                                        </p:tgtEl>
                                        <p:attrNameLst>
                                          <p:attrName>style.visibility</p:attrName>
                                        </p:attrNameLst>
                                      </p:cBhvr>
                                      <p:to>
                                        <p:strVal val="visible"/>
                                      </p:to>
                                    </p:set>
                                    <p:animEffect transition="in" filter="fade">
                                      <p:cBhvr>
                                        <p:cTn id="13" dur="1000"/>
                                        <p:tgtEl>
                                          <p:spTgt spid="1048589"/>
                                        </p:tgtEl>
                                      </p:cBhvr>
                                    </p:animEffect>
                                    <p:anim calcmode="lin" valueType="num">
                                      <p:cBhvr>
                                        <p:cTn id="14" dur="1000" fill="hold"/>
                                        <p:tgtEl>
                                          <p:spTgt spid="1048589"/>
                                        </p:tgtEl>
                                        <p:attrNameLst>
                                          <p:attrName>ppt_x</p:attrName>
                                        </p:attrNameLst>
                                      </p:cBhvr>
                                      <p:tavLst>
                                        <p:tav tm="0">
                                          <p:val>
                                            <p:strVal val="#ppt_x"/>
                                          </p:val>
                                        </p:tav>
                                        <p:tav tm="100000">
                                          <p:val>
                                            <p:strVal val="#ppt_x"/>
                                          </p:val>
                                        </p:tav>
                                      </p:tavLst>
                                    </p:anim>
                                    <p:anim calcmode="lin" valueType="num">
                                      <p:cBhvr>
                                        <p:cTn id="15" dur="1000" fill="hold"/>
                                        <p:tgtEl>
                                          <p:spTgt spid="104858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788024" y="116632"/>
            <a:ext cx="2304256"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مقدمة: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395536" y="1268760"/>
            <a:ext cx="7801744" cy="4608512"/>
          </a:xfrm>
        </p:spPr>
        <p:txBody>
          <a:bodyPr>
            <a:noAutofit/>
          </a:bodyPr>
          <a:lstStyle/>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إن تسيير أي مؤسسة وثائقية يتوقف بالطبع وبنسبة كبيرة على الميزانية التي ترصد لها، فنجاح المؤسسة الوثائقية في تحقيق أهدافها يتوقف على ما يوفره لها المسؤولين من دعم مالي يساعدها في التكوين وتنمية وتحديث مجموعاتها.</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والميزانية "هي التعبير المالي لبرنامج العمل المعتمد  والتي تعتمد المؤسسة الوثائقية على تنفيذه تحقيقا لأهدافها، فهي ليست بيانا لما تم إنجازه وإنما لما سوف ينجز لهذا تبنى على دراسات تضع نصب عينها التغيير الممكن وتلتزم بحدود القدرة على التنفيذ.</a:t>
            </a:r>
          </a:p>
        </p:txBody>
      </p:sp>
    </p:spTree>
    <p:custDataLst>
      <p:tags r:id="rId1"/>
    </p:custDataLst>
    <p:extLst>
      <p:ext uri="{BB962C8B-B14F-4D97-AF65-F5344CB8AC3E}">
        <p14:creationId xmlns:p14="http://schemas.microsoft.com/office/powerpoint/2010/main" val="927491250"/>
      </p:ext>
    </p:extLst>
  </p:cSld>
  <p:clrMapOvr>
    <a:masterClrMapping/>
  </p:clrMapOvr>
  <mc:AlternateContent xmlns:mc="http://schemas.openxmlformats.org/markup-compatibility/2006" xmlns:p14="http://schemas.microsoft.com/office/powerpoint/2010/main">
    <mc:Choice Requires="p14">
      <p:transition spd="slow" p14:dur="1500" advTm="154538">
        <p:split orient="vert"/>
      </p:transition>
    </mc:Choice>
    <mc:Fallback xmlns="">
      <p:transition spd="slow" advTm="154538">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067944" y="23748"/>
            <a:ext cx="2977208"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تعريف الميزانية: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251520" y="836712"/>
            <a:ext cx="8892480" cy="5733256"/>
          </a:xfrm>
        </p:spPr>
        <p:txBody>
          <a:bodyPr>
            <a:noAutofit/>
          </a:bodyPr>
          <a:lstStyle/>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تعرف الميزانية بأنها تقدير الإيرادات والمصروفات لفترة  زمنية محددة، وتعتبر الموازنة معيارا إرشاديا وتوجيهيا في اتخاذ القرارات الإدارية التي تؤثر على أنشطة المؤسسة الوثائقية.</a:t>
            </a:r>
          </a:p>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أي أنها ترجمة مالية بالنسبة لما سوف يتم من أعمال، كما أنها وسيلة رقابية على الأعمال الجارية، وتصوير للبرامج والخططفي المستقبل.</a:t>
            </a:r>
          </a:p>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كما تعتبر الميزانية العامة للدولة وثيقة هامة مصادق عليها من طرف البرلمان تهدف إلى تقدير النفقات الضرورية، لإشباع الحاجات العامة،وتوفيـر الإيرادات اللازمة لتغطية هذه النفقات خلال الفترة المقبلة وعادة ما تكون سنة، والمؤسسة الوثائقية كأي مؤسسة أخرى مطالبة باختيار نوع الميزانية التي تخدم طبيعتها ويساعدها في إدراك غيابها.</a:t>
            </a:r>
          </a:p>
        </p:txBody>
      </p:sp>
    </p:spTree>
    <p:custDataLst>
      <p:tags r:id="rId1"/>
    </p:custDataLst>
    <p:extLst>
      <p:ext uri="{BB962C8B-B14F-4D97-AF65-F5344CB8AC3E}">
        <p14:creationId xmlns:p14="http://schemas.microsoft.com/office/powerpoint/2010/main" val="2522665391"/>
      </p:ext>
    </p:extLst>
  </p:cSld>
  <p:clrMapOvr>
    <a:masterClrMapping/>
  </p:clrMapOvr>
  <mc:AlternateContent xmlns:mc="http://schemas.openxmlformats.org/markup-compatibility/2006" xmlns:p14="http://schemas.microsoft.com/office/powerpoint/2010/main">
    <mc:Choice Requires="p14">
      <p:transition spd="slow" p14:dur="1500" advTm="186071">
        <p:split orient="vert"/>
      </p:transition>
    </mc:Choice>
    <mc:Fallback xmlns="">
      <p:transition spd="slow" advTm="186071">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980728"/>
            <a:ext cx="7848872" cy="5256584"/>
          </a:xfrm>
        </p:spPr>
        <p:txBody>
          <a:bodyPr>
            <a:noAutofit/>
          </a:bodyPr>
          <a:lstStyle/>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وهناك عدة أنواع من الميزانية والتي نوجدها فيما يلي:</a:t>
            </a:r>
          </a:p>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ميزانية البنود: </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تعتمد على تقييم المبالغ المعتمدة على كل بند من بنود الخطة العامة المراد تحقيقها لتفادي التصرف العشوائي، لكن ما يعاب على هذا النوع أنه جامد غير مرن.</a:t>
            </a:r>
          </a:p>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ميزانية المبلغ المالي الإجمالي: </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ومعناه تخصيص مبلغ معين من ميزانية الجهة المسؤولة دون مراعاة اتساع خدماتها قد يكون كافيا  وقد يكون غير كاف لسد احتياجاتها.</a:t>
            </a:r>
          </a:p>
        </p:txBody>
      </p:sp>
      <p:sp>
        <p:nvSpPr>
          <p:cNvPr id="7" name="Titre 1">
            <a:extLst>
              <a:ext uri="{FF2B5EF4-FFF2-40B4-BE49-F238E27FC236}">
                <a16:creationId xmlns:a16="http://schemas.microsoft.com/office/drawing/2014/main" id="{CB0E57C0-E56C-229A-43C7-2DD436CBEBC1}"/>
              </a:ext>
            </a:extLst>
          </p:cNvPr>
          <p:cNvSpPr txBox="1">
            <a:spLocks/>
          </p:cNvSpPr>
          <p:nvPr/>
        </p:nvSpPr>
        <p:spPr>
          <a:xfrm>
            <a:off x="4139952" y="116632"/>
            <a:ext cx="2880320" cy="720080"/>
          </a:xfrm>
          <a:prstGeom prst="rect">
            <a:avLst/>
          </a:prstGeom>
          <a:solidFill>
            <a:schemeClr val="bg1"/>
          </a:solidFill>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b">
            <a:normAutofit/>
          </a:bodyPr>
          <a:lstStyle>
            <a:lvl1pPr algn="ctr" defTabSz="914400" rtl="0" eaLnBrk="1" latinLnBrk="0" hangingPunct="1">
              <a:lnSpc>
                <a:spcPct val="90000"/>
              </a:lnSpc>
              <a:spcBef>
                <a:spcPct val="0"/>
              </a:spcBef>
              <a:buNone/>
              <a:defRPr sz="4800" kern="1200" cap="all" baseline="0">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أنواع الميزانية:</a:t>
            </a:r>
            <a:endParaRPr lang="fr-FR"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2718211390"/>
      </p:ext>
    </p:extLst>
  </p:cSld>
  <p:clrMapOvr>
    <a:masterClrMapping/>
  </p:clrMapOvr>
  <mc:AlternateContent xmlns:mc="http://schemas.openxmlformats.org/markup-compatibility/2006" xmlns:p14="http://schemas.microsoft.com/office/powerpoint/2010/main">
    <mc:Choice Requires="p14">
      <p:transition spd="slow" p14:dur="2000" advTm="282991"/>
    </mc:Choice>
    <mc:Fallback xmlns="">
      <p:transition spd="slow" advTm="28299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0"/>
            <a:ext cx="8280920" cy="6885384"/>
          </a:xfrm>
        </p:spPr>
        <p:txBody>
          <a:bodyPr>
            <a:noAutofit/>
          </a:bodyPr>
          <a:lstStyle/>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ميزانية المعدلات:</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تعتمد على المنجزات السابقة للمؤسسة الوثائقية، ومدى تسييرها للمبالغ المعتمدة لها سابقا، وانطلاقا من ذلك تحدد الميزانية التي تتوافق معدلات الانخفاض والنمو السابقة.</a:t>
            </a:r>
          </a:p>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ميزانية البرامج:</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تعتمد على البرامج  والخطط المقتـرحة من قبل المؤسسة الوثائقية، هذه البرامج يفضل أن تكون سنوية لتساهم في عملية التطوير السريع والهادف للمؤسسة.</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وأفضل ميزانية للمؤسسة الوثائقية هي تركيب بين ميزانية البرامج وميزانية البنود، وذلك من أجل الأداء الأمثل للوظائف الفنية لتلك المؤسسة، وتحتاج المؤسسة الوثائقية لإعداد ميزانيتها دراسة احتياجاتها للتعرف على أوجه الصرف المتوقعة  وتعد جدول ترصد به المبالغ اللازمة حسب الأقسام وحاجاتها وطبيعة الخدمات.</a:t>
            </a:r>
          </a:p>
        </p:txBody>
      </p:sp>
    </p:spTree>
    <p:custDataLst>
      <p:tags r:id="rId1"/>
    </p:custDataLst>
    <p:extLst>
      <p:ext uri="{BB962C8B-B14F-4D97-AF65-F5344CB8AC3E}">
        <p14:creationId xmlns:p14="http://schemas.microsoft.com/office/powerpoint/2010/main" val="1325974168"/>
      </p:ext>
    </p:extLst>
  </p:cSld>
  <p:clrMapOvr>
    <a:masterClrMapping/>
  </p:clrMapOvr>
  <mc:AlternateContent xmlns:mc="http://schemas.openxmlformats.org/markup-compatibility/2006" xmlns:p14="http://schemas.microsoft.com/office/powerpoint/2010/main">
    <mc:Choice Requires="p14">
      <p:transition spd="slow" p14:dur="2000" advTm="246861"/>
    </mc:Choice>
    <mc:Fallback xmlns="">
      <p:transition spd="slow" advTm="24686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51520" y="980728"/>
            <a:ext cx="7848872" cy="5616624"/>
          </a:xfrm>
        </p:spPr>
        <p:txBody>
          <a:bodyPr>
            <a:noAutofit/>
          </a:bodyPr>
          <a:lstStyle/>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توزيع الميزانية:</a:t>
            </a:r>
          </a:p>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المصروفات الجارية : المصروفات المباشرة: </a:t>
            </a: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أجور العاملين ورتبهم مكافآتهم الأجور الإضافية، نفقات إعداد المواد المكتبية من كتب ومواد.</a:t>
            </a:r>
          </a:p>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المصروفات غيرالمباشرة : </a:t>
            </a:r>
            <a:r>
              <a:rPr lang="ar-DZ" sz="30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الاستهلاك في وسائل التجهيز والتي يمكن إدراجها فيما يتصل بالمكتبات المؤسسات الوثائقية كما يلي:</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استهلاك الأصول.</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استهلاك المواد والخدمات المتعلقة بالمواد الأساسية كالبطاقات.</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المصروفات الرأسمالية: المبنى، الأثاث، المجموعات المكتبية.</a:t>
            </a:r>
          </a:p>
        </p:txBody>
      </p:sp>
      <p:sp>
        <p:nvSpPr>
          <p:cNvPr id="6" name="Titre 1">
            <a:extLst>
              <a:ext uri="{FF2B5EF4-FFF2-40B4-BE49-F238E27FC236}">
                <a16:creationId xmlns:a16="http://schemas.microsoft.com/office/drawing/2014/main" id="{0C5BFBF3-70B9-0C94-DE8F-53A1E970DA59}"/>
              </a:ext>
            </a:extLst>
          </p:cNvPr>
          <p:cNvSpPr txBox="1">
            <a:spLocks/>
          </p:cNvSpPr>
          <p:nvPr/>
        </p:nvSpPr>
        <p:spPr>
          <a:xfrm>
            <a:off x="3563888" y="116632"/>
            <a:ext cx="3553272" cy="720080"/>
          </a:xfrm>
          <a:prstGeom prst="rect">
            <a:avLst/>
          </a:prstGeom>
          <a:solidFill>
            <a:schemeClr val="bg1"/>
          </a:solidFill>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b">
            <a:noAutofit/>
          </a:bodyPr>
          <a:lstStyle>
            <a:lvl1pPr algn="ctr" defTabSz="914400" rtl="0" eaLnBrk="1" latinLnBrk="0" hangingPunct="1">
              <a:lnSpc>
                <a:spcPct val="90000"/>
              </a:lnSpc>
              <a:spcBef>
                <a:spcPct val="0"/>
              </a:spcBef>
              <a:buNone/>
              <a:defRPr sz="4800" kern="1200" cap="all" baseline="0">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توزيع وتقسيم الميزانية:</a:t>
            </a:r>
            <a:endParaRPr lang="fr-FR"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1066423052"/>
      </p:ext>
    </p:extLst>
  </p:cSld>
  <p:clrMapOvr>
    <a:masterClrMapping/>
  </p:clrMapOvr>
  <mc:AlternateContent xmlns:mc="http://schemas.openxmlformats.org/markup-compatibility/2006" xmlns:p14="http://schemas.microsoft.com/office/powerpoint/2010/main">
    <mc:Choice Requires="p14">
      <p:transition spd="slow" p14:dur="2000" advTm="290817"/>
    </mc:Choice>
    <mc:Fallback xmlns="">
      <p:transition spd="slow" advTm="29081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11088" y="548680"/>
            <a:ext cx="8005328" cy="4968552"/>
          </a:xfrm>
        </p:spPr>
        <p:txBody>
          <a:bodyPr>
            <a:noAutofit/>
          </a:bodyPr>
          <a:lstStyle/>
          <a:p>
            <a:pPr marL="457200" indent="-457200" algn="justLow" rtl="1">
              <a:buFont typeface="Wingdings" pitchFamily="2" charset="2"/>
              <a:buChar char="q"/>
            </a:pPr>
            <a:r>
              <a:rPr lang="ar-DZ" sz="36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وتقسم ميزانية المؤسسة الوثائقية إلى قسمين:</a:t>
            </a:r>
          </a:p>
          <a:p>
            <a:pPr marL="457200" indent="-457200" algn="justLow" rtl="1">
              <a:buFont typeface="Wingdings" pitchFamily="2" charset="2"/>
              <a:buChar char="q"/>
            </a:pPr>
            <a:r>
              <a:rPr lang="ar-DZ" sz="36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المواد الأولية الثابتة إذ تخصص المبالغ الخاصة بالأرض وبالبناء والأجهزة والأثاث والمجموعات الأولى من المطبوعات من كتب ومراجع التي تشتريها في بداية التأسيس والإنشاء.</a:t>
            </a:r>
          </a:p>
          <a:p>
            <a:pPr marL="457200" indent="-457200" algn="justLow" rtl="1">
              <a:buFont typeface="Wingdings" pitchFamily="2" charset="2"/>
              <a:buChar char="q"/>
            </a:pPr>
            <a:r>
              <a:rPr lang="ar-DZ" sz="36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المواد التي تجعل المؤسسة الوثائقية مستمرة في تغذية وديمومة الأعمال المكتبية لكي تستطيع مواكبة التطوروالقيام بأعمالها.</a:t>
            </a:r>
          </a:p>
        </p:txBody>
      </p:sp>
    </p:spTree>
    <p:custDataLst>
      <p:tags r:id="rId1"/>
    </p:custDataLst>
    <p:extLst>
      <p:ext uri="{BB962C8B-B14F-4D97-AF65-F5344CB8AC3E}">
        <p14:creationId xmlns:p14="http://schemas.microsoft.com/office/powerpoint/2010/main" val="4280836978"/>
      </p:ext>
    </p:extLst>
  </p:cSld>
  <p:clrMapOvr>
    <a:masterClrMapping/>
  </p:clrMapOvr>
  <mc:AlternateContent xmlns:mc="http://schemas.openxmlformats.org/markup-compatibility/2006" xmlns:p14="http://schemas.microsoft.com/office/powerpoint/2010/main">
    <mc:Choice Requires="p14">
      <p:transition spd="slow" p14:dur="2000" advTm="101504"/>
    </mc:Choice>
    <mc:Fallback xmlns="">
      <p:transition spd="slow" advTm="1015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 name="Group 2"/>
          <p:cNvGrpSpPr/>
          <p:nvPr/>
        </p:nvGrpSpPr>
        <p:grpSpPr>
          <a:xfrm>
            <a:off x="1312813" y="62630"/>
            <a:ext cx="5851892" cy="5581206"/>
            <a:chOff x="765591" y="-1123231"/>
            <a:chExt cx="14013422" cy="7441608"/>
          </a:xfrm>
        </p:grpSpPr>
        <p:sp>
          <p:nvSpPr>
            <p:cNvPr id="1048752" name="Rectangle 3"/>
            <p:cNvSpPr/>
            <p:nvPr/>
          </p:nvSpPr>
          <p:spPr>
            <a:xfrm>
              <a:off x="6283308" y="-1123231"/>
              <a:ext cx="8495705" cy="830997"/>
            </a:xfrm>
            <a:prstGeom prst="rect">
              <a:avLst/>
            </a:prstGeom>
            <a:noFill/>
          </p:spPr>
          <p:txBody>
            <a:bodyPr wrap="square" lIns="68580" tIns="34290" rIns="68580" bIns="34290">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fr-FR" sz="3600" b="1" i="1" u="none" strike="noStrike" kern="1200" cap="none" spc="225" normalizeH="0" baseline="0" noProof="0" dirty="0">
                  <a:ln w="0"/>
                  <a:solidFill>
                    <a:srgbClr val="C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1</a:t>
              </a:r>
              <a:r>
                <a:rPr kumimoji="0" lang="ar-DZ" sz="3600" b="1" i="1" u="none" strike="noStrike" kern="1200" cap="none" spc="225" normalizeH="0" baseline="0" noProof="0" dirty="0">
                  <a:ln w="0"/>
                  <a:solidFill>
                    <a:srgbClr val="C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a:t>
              </a:r>
              <a:r>
                <a:rPr kumimoji="0" lang="ar-DZ" sz="3600" b="1" i="1"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التسيير المـــالــي:</a:t>
              </a:r>
              <a:endParaRPr kumimoji="0" lang="en-US" sz="3600" b="1" i="1" u="none" strike="noStrike" kern="1200" cap="none" spc="0" normalizeH="0" baseline="0" noProof="0" dirty="0">
                <a:ln w="0"/>
                <a:solidFill>
                  <a:srgbClr val="C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endParaRPr>
            </a:p>
          </p:txBody>
        </p:sp>
        <p:sp>
          <p:nvSpPr>
            <p:cNvPr id="1048753" name="Rectangle 4"/>
            <p:cNvSpPr/>
            <p:nvPr/>
          </p:nvSpPr>
          <p:spPr>
            <a:xfrm>
              <a:off x="765591" y="5918268"/>
              <a:ext cx="220827" cy="400109"/>
            </a:xfrm>
            <a:prstGeom prst="rect">
              <a:avLst/>
            </a:prstGeom>
            <a:noFill/>
          </p:spPr>
          <p:txBody>
            <a:bodyPr wrap="none" lIns="68580" tIns="34290" rIns="68580" bIns="3429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w="0"/>
                <a:solidFill>
                  <a:prstClr val="white"/>
                </a:solidFill>
                <a:effectLst>
                  <a:outerShdw blurRad="38100" dist="38100" dir="2700000" algn="tl" rotWithShape="0">
                    <a:srgbClr val="000000">
                      <a:alpha val="43137"/>
                    </a:srgbClr>
                  </a:outerShdw>
                </a:effectLst>
                <a:uLnTx/>
                <a:uFillTx/>
                <a:latin typeface="Trebuchet MS" panose="020B0603020202020204"/>
                <a:ea typeface="+mn-ea"/>
                <a:cs typeface="+mn-cs"/>
              </a:endParaRPr>
            </a:p>
          </p:txBody>
        </p:sp>
        <p:pic>
          <p:nvPicPr>
            <p:cNvPr id="2097181" name="Graphic 5"/>
            <p:cNvPicPr>
              <a:picLocks noChangeAspect="1"/>
            </p:cNvPicPr>
            <p:nvPr/>
          </p:nvPicPr>
          <p:blipFill>
            <a:blip/>
            <a:srcRect/>
            <a:stretch>
              <a:fillRect/>
            </a:stretch>
          </p:blipFill>
          <p:spPr>
            <a:xfrm>
              <a:off x="1925403" y="927989"/>
              <a:ext cx="1748478" cy="961637"/>
            </a:xfrm>
            <a:prstGeom prst="rect">
              <a:avLst/>
            </a:prstGeom>
          </p:spPr>
        </p:pic>
      </p:grpSp>
      <p:sp>
        <p:nvSpPr>
          <p:cNvPr id="1048754" name="ZoneTexte 1048753"/>
          <p:cNvSpPr txBox="1"/>
          <p:nvPr/>
        </p:nvSpPr>
        <p:spPr>
          <a:xfrm>
            <a:off x="3041808" y="3499197"/>
            <a:ext cx="1430351" cy="253916"/>
          </a:xfrm>
          <a:prstGeom prst="rect">
            <a:avLst/>
          </a:prstGeom>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ar-EG" sz="1050" b="1" i="0" u="none" strike="noStrike" kern="1200" cap="none" spc="0" normalizeH="0" baseline="0" noProof="0">
              <a:ln>
                <a:noFill/>
              </a:ln>
              <a:solidFill>
                <a:srgbClr val="FFFFFF"/>
              </a:solidFill>
              <a:effectLst>
                <a:outerShdw blurRad="38100" dist="38100" dir="2700000" algn="br" rotWithShape="0">
                  <a:srgbClr val="000000"/>
                </a:outerShdw>
              </a:effectLst>
              <a:uLnTx/>
              <a:uFillTx/>
              <a:latin typeface="Trebuchet MS" panose="020B0603020202020204"/>
              <a:ea typeface="+mn-ea"/>
              <a:cs typeface="Tahoma" panose="020B0604030504040204" pitchFamily="34" charset="0"/>
            </a:endParaRPr>
          </a:p>
        </p:txBody>
      </p:sp>
      <p:grpSp>
        <p:nvGrpSpPr>
          <p:cNvPr id="93" name="Group 30"/>
          <p:cNvGrpSpPr/>
          <p:nvPr/>
        </p:nvGrpSpPr>
        <p:grpSpPr>
          <a:xfrm>
            <a:off x="343770" y="774568"/>
            <a:ext cx="7752928" cy="5246721"/>
            <a:chOff x="676624" y="1384535"/>
            <a:chExt cx="3899879" cy="4283293"/>
          </a:xfrm>
        </p:grpSpPr>
        <p:sp>
          <p:nvSpPr>
            <p:cNvPr id="1048755" name="Freeform: Shape 31"/>
            <p:cNvSpPr/>
            <p:nvPr/>
          </p:nvSpPr>
          <p:spPr>
            <a:xfrm rot="21258981">
              <a:off x="1208448" y="1937657"/>
              <a:ext cx="2757714" cy="3730171"/>
            </a:xfrm>
            <a:custGeom>
              <a:avLst/>
              <a:gdLst>
                <a:gd name="connsiteX0" fmla="*/ 0 w 2757714"/>
                <a:gd name="connsiteY0" fmla="*/ 3730171 h 3730171"/>
                <a:gd name="connsiteX1" fmla="*/ 29028 w 2757714"/>
                <a:gd name="connsiteY1" fmla="*/ 0 h 3730171"/>
                <a:gd name="connsiteX2" fmla="*/ 2757714 w 2757714"/>
                <a:gd name="connsiteY2" fmla="*/ 58057 h 3730171"/>
                <a:gd name="connsiteX3" fmla="*/ 2757714 w 2757714"/>
                <a:gd name="connsiteY3" fmla="*/ 3236685 h 3730171"/>
                <a:gd name="connsiteX4" fmla="*/ 2714171 w 2757714"/>
                <a:gd name="connsiteY4" fmla="*/ 3236685 h 3730171"/>
                <a:gd name="connsiteX5" fmla="*/ 2569028 w 2757714"/>
                <a:gd name="connsiteY5" fmla="*/ 3236685 h 3730171"/>
                <a:gd name="connsiteX6" fmla="*/ 2569028 w 2757714"/>
                <a:gd name="connsiteY6" fmla="*/ 3236685 h 3730171"/>
                <a:gd name="connsiteX7" fmla="*/ 2380343 w 2757714"/>
                <a:gd name="connsiteY7" fmla="*/ 3236685 h 3730171"/>
                <a:gd name="connsiteX8" fmla="*/ 2307771 w 2757714"/>
                <a:gd name="connsiteY8" fmla="*/ 3294742 h 3730171"/>
                <a:gd name="connsiteX9" fmla="*/ 2206171 w 2757714"/>
                <a:gd name="connsiteY9" fmla="*/ 3309257 h 3730171"/>
                <a:gd name="connsiteX10" fmla="*/ 2148114 w 2757714"/>
                <a:gd name="connsiteY10" fmla="*/ 3265714 h 3730171"/>
                <a:gd name="connsiteX11" fmla="*/ 2017485 w 2757714"/>
                <a:gd name="connsiteY11" fmla="*/ 3309257 h 3730171"/>
                <a:gd name="connsiteX12" fmla="*/ 1959428 w 2757714"/>
                <a:gd name="connsiteY12" fmla="*/ 3294742 h 3730171"/>
                <a:gd name="connsiteX13" fmla="*/ 1886857 w 2757714"/>
                <a:gd name="connsiteY13" fmla="*/ 3367314 h 3730171"/>
                <a:gd name="connsiteX14" fmla="*/ 1770743 w 2757714"/>
                <a:gd name="connsiteY14" fmla="*/ 3367314 h 3730171"/>
                <a:gd name="connsiteX15" fmla="*/ 1727200 w 2757714"/>
                <a:gd name="connsiteY15" fmla="*/ 3323771 h 3730171"/>
                <a:gd name="connsiteX16" fmla="*/ 1567543 w 2757714"/>
                <a:gd name="connsiteY16" fmla="*/ 3396342 h 3730171"/>
                <a:gd name="connsiteX17" fmla="*/ 1567543 w 2757714"/>
                <a:gd name="connsiteY17" fmla="*/ 3396342 h 3730171"/>
                <a:gd name="connsiteX18" fmla="*/ 1335314 w 2757714"/>
                <a:gd name="connsiteY18" fmla="*/ 3396342 h 3730171"/>
                <a:gd name="connsiteX19" fmla="*/ 1233714 w 2757714"/>
                <a:gd name="connsiteY19" fmla="*/ 3454400 h 3730171"/>
                <a:gd name="connsiteX20" fmla="*/ 1190171 w 2757714"/>
                <a:gd name="connsiteY20" fmla="*/ 3381828 h 3730171"/>
                <a:gd name="connsiteX21" fmla="*/ 1045028 w 2757714"/>
                <a:gd name="connsiteY21" fmla="*/ 3468914 h 3730171"/>
                <a:gd name="connsiteX22" fmla="*/ 1001485 w 2757714"/>
                <a:gd name="connsiteY22" fmla="*/ 3483428 h 3730171"/>
                <a:gd name="connsiteX23" fmla="*/ 870857 w 2757714"/>
                <a:gd name="connsiteY23" fmla="*/ 3541485 h 3730171"/>
                <a:gd name="connsiteX24" fmla="*/ 812800 w 2757714"/>
                <a:gd name="connsiteY24" fmla="*/ 3497942 h 3730171"/>
                <a:gd name="connsiteX25" fmla="*/ 667657 w 2757714"/>
                <a:gd name="connsiteY25" fmla="*/ 3585028 h 3730171"/>
                <a:gd name="connsiteX26" fmla="*/ 609600 w 2757714"/>
                <a:gd name="connsiteY26" fmla="*/ 3526971 h 3730171"/>
                <a:gd name="connsiteX27" fmla="*/ 508000 w 2757714"/>
                <a:gd name="connsiteY27" fmla="*/ 3657600 h 3730171"/>
                <a:gd name="connsiteX28" fmla="*/ 464457 w 2757714"/>
                <a:gd name="connsiteY28" fmla="*/ 3614057 h 3730171"/>
                <a:gd name="connsiteX29" fmla="*/ 391885 w 2757714"/>
                <a:gd name="connsiteY29" fmla="*/ 3628571 h 3730171"/>
                <a:gd name="connsiteX30" fmla="*/ 290285 w 2757714"/>
                <a:gd name="connsiteY30" fmla="*/ 3657600 h 3730171"/>
                <a:gd name="connsiteX31" fmla="*/ 217714 w 2757714"/>
                <a:gd name="connsiteY31" fmla="*/ 3701142 h 3730171"/>
                <a:gd name="connsiteX32" fmla="*/ 130628 w 2757714"/>
                <a:gd name="connsiteY32" fmla="*/ 3686628 h 3730171"/>
                <a:gd name="connsiteX33" fmla="*/ 101600 w 2757714"/>
                <a:gd name="connsiteY33" fmla="*/ 3730171 h 3730171"/>
                <a:gd name="connsiteX34" fmla="*/ 0 w 2757714"/>
                <a:gd name="connsiteY34" fmla="*/ 3730171 h 373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757714" h="3730171">
                  <a:moveTo>
                    <a:pt x="0" y="3730171"/>
                  </a:moveTo>
                  <a:lnTo>
                    <a:pt x="29028" y="0"/>
                  </a:lnTo>
                  <a:lnTo>
                    <a:pt x="2757714" y="58057"/>
                  </a:lnTo>
                  <a:lnTo>
                    <a:pt x="2757714" y="3236685"/>
                  </a:lnTo>
                  <a:lnTo>
                    <a:pt x="2714171" y="3236685"/>
                  </a:lnTo>
                  <a:lnTo>
                    <a:pt x="2569028" y="3236685"/>
                  </a:lnTo>
                  <a:lnTo>
                    <a:pt x="2569028" y="3236685"/>
                  </a:lnTo>
                  <a:lnTo>
                    <a:pt x="2380343" y="3236685"/>
                  </a:lnTo>
                  <a:lnTo>
                    <a:pt x="2307771" y="3294742"/>
                  </a:lnTo>
                  <a:lnTo>
                    <a:pt x="2206171" y="3309257"/>
                  </a:lnTo>
                  <a:lnTo>
                    <a:pt x="2148114" y="3265714"/>
                  </a:lnTo>
                  <a:lnTo>
                    <a:pt x="2017485" y="3309257"/>
                  </a:lnTo>
                  <a:lnTo>
                    <a:pt x="1959428" y="3294742"/>
                  </a:lnTo>
                  <a:lnTo>
                    <a:pt x="1886857" y="3367314"/>
                  </a:lnTo>
                  <a:lnTo>
                    <a:pt x="1770743" y="3367314"/>
                  </a:lnTo>
                  <a:lnTo>
                    <a:pt x="1727200" y="3323771"/>
                  </a:lnTo>
                  <a:lnTo>
                    <a:pt x="1567543" y="3396342"/>
                  </a:lnTo>
                  <a:lnTo>
                    <a:pt x="1567543" y="3396342"/>
                  </a:lnTo>
                  <a:lnTo>
                    <a:pt x="1335314" y="3396342"/>
                  </a:lnTo>
                  <a:lnTo>
                    <a:pt x="1233714" y="3454400"/>
                  </a:lnTo>
                  <a:lnTo>
                    <a:pt x="1190171" y="3381828"/>
                  </a:lnTo>
                  <a:lnTo>
                    <a:pt x="1045028" y="3468914"/>
                  </a:lnTo>
                  <a:lnTo>
                    <a:pt x="1001485" y="3483428"/>
                  </a:lnTo>
                  <a:lnTo>
                    <a:pt x="870857" y="3541485"/>
                  </a:lnTo>
                  <a:lnTo>
                    <a:pt x="812800" y="3497942"/>
                  </a:lnTo>
                  <a:lnTo>
                    <a:pt x="667657" y="3585028"/>
                  </a:lnTo>
                  <a:lnTo>
                    <a:pt x="609600" y="3526971"/>
                  </a:lnTo>
                  <a:lnTo>
                    <a:pt x="508000" y="3657600"/>
                  </a:lnTo>
                  <a:lnTo>
                    <a:pt x="464457" y="3614057"/>
                  </a:lnTo>
                  <a:lnTo>
                    <a:pt x="391885" y="3628571"/>
                  </a:lnTo>
                  <a:lnTo>
                    <a:pt x="290285" y="3657600"/>
                  </a:lnTo>
                  <a:lnTo>
                    <a:pt x="217714" y="3701142"/>
                  </a:lnTo>
                  <a:lnTo>
                    <a:pt x="130628" y="3686628"/>
                  </a:lnTo>
                  <a:lnTo>
                    <a:pt x="101600" y="3730171"/>
                  </a:lnTo>
                  <a:lnTo>
                    <a:pt x="0" y="3730171"/>
                  </a:lnTo>
                  <a:close/>
                </a:path>
              </a:pathLst>
            </a:custGeom>
            <a:solidFill>
              <a:srgbClr val="000000">
                <a:alpha val="28000"/>
              </a:srgbClr>
            </a:solidFill>
            <a:ln>
              <a:noFill/>
            </a:ln>
            <a:effectLst>
              <a:softEdge rad="101600"/>
            </a:effectLst>
          </p:spPr>
          <p:txBody>
            <a:bodyPr rtlCol="0" anchor="ctr"/>
            <a:lstStyle>
              <a:defPPr>
                <a:defRPr lang="ar-SA"/>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1048756" name="Freeform: Shape 32"/>
            <p:cNvSpPr/>
            <p:nvPr/>
          </p:nvSpPr>
          <p:spPr>
            <a:xfrm>
              <a:off x="1030515" y="1719942"/>
              <a:ext cx="2757714" cy="3730171"/>
            </a:xfrm>
            <a:custGeom>
              <a:avLst/>
              <a:gdLst>
                <a:gd name="connsiteX0" fmla="*/ 0 w 2757714"/>
                <a:gd name="connsiteY0" fmla="*/ 3730171 h 3730171"/>
                <a:gd name="connsiteX1" fmla="*/ 29028 w 2757714"/>
                <a:gd name="connsiteY1" fmla="*/ 0 h 3730171"/>
                <a:gd name="connsiteX2" fmla="*/ 2757714 w 2757714"/>
                <a:gd name="connsiteY2" fmla="*/ 58057 h 3730171"/>
                <a:gd name="connsiteX3" fmla="*/ 2757714 w 2757714"/>
                <a:gd name="connsiteY3" fmla="*/ 3236685 h 3730171"/>
                <a:gd name="connsiteX4" fmla="*/ 2714171 w 2757714"/>
                <a:gd name="connsiteY4" fmla="*/ 3236685 h 3730171"/>
                <a:gd name="connsiteX5" fmla="*/ 2569028 w 2757714"/>
                <a:gd name="connsiteY5" fmla="*/ 3236685 h 3730171"/>
                <a:gd name="connsiteX6" fmla="*/ 2569028 w 2757714"/>
                <a:gd name="connsiteY6" fmla="*/ 3236685 h 3730171"/>
                <a:gd name="connsiteX7" fmla="*/ 2380343 w 2757714"/>
                <a:gd name="connsiteY7" fmla="*/ 3236685 h 3730171"/>
                <a:gd name="connsiteX8" fmla="*/ 2307771 w 2757714"/>
                <a:gd name="connsiteY8" fmla="*/ 3294742 h 3730171"/>
                <a:gd name="connsiteX9" fmla="*/ 2206171 w 2757714"/>
                <a:gd name="connsiteY9" fmla="*/ 3309257 h 3730171"/>
                <a:gd name="connsiteX10" fmla="*/ 2148114 w 2757714"/>
                <a:gd name="connsiteY10" fmla="*/ 3265714 h 3730171"/>
                <a:gd name="connsiteX11" fmla="*/ 2017485 w 2757714"/>
                <a:gd name="connsiteY11" fmla="*/ 3309257 h 3730171"/>
                <a:gd name="connsiteX12" fmla="*/ 1959428 w 2757714"/>
                <a:gd name="connsiteY12" fmla="*/ 3294742 h 3730171"/>
                <a:gd name="connsiteX13" fmla="*/ 1886857 w 2757714"/>
                <a:gd name="connsiteY13" fmla="*/ 3367314 h 3730171"/>
                <a:gd name="connsiteX14" fmla="*/ 1770743 w 2757714"/>
                <a:gd name="connsiteY14" fmla="*/ 3367314 h 3730171"/>
                <a:gd name="connsiteX15" fmla="*/ 1727200 w 2757714"/>
                <a:gd name="connsiteY15" fmla="*/ 3323771 h 3730171"/>
                <a:gd name="connsiteX16" fmla="*/ 1567543 w 2757714"/>
                <a:gd name="connsiteY16" fmla="*/ 3396342 h 3730171"/>
                <a:gd name="connsiteX17" fmla="*/ 1567543 w 2757714"/>
                <a:gd name="connsiteY17" fmla="*/ 3396342 h 3730171"/>
                <a:gd name="connsiteX18" fmla="*/ 1335314 w 2757714"/>
                <a:gd name="connsiteY18" fmla="*/ 3396342 h 3730171"/>
                <a:gd name="connsiteX19" fmla="*/ 1233714 w 2757714"/>
                <a:gd name="connsiteY19" fmla="*/ 3454400 h 3730171"/>
                <a:gd name="connsiteX20" fmla="*/ 1190171 w 2757714"/>
                <a:gd name="connsiteY20" fmla="*/ 3381828 h 3730171"/>
                <a:gd name="connsiteX21" fmla="*/ 1045028 w 2757714"/>
                <a:gd name="connsiteY21" fmla="*/ 3468914 h 3730171"/>
                <a:gd name="connsiteX22" fmla="*/ 1001485 w 2757714"/>
                <a:gd name="connsiteY22" fmla="*/ 3483428 h 3730171"/>
                <a:gd name="connsiteX23" fmla="*/ 870857 w 2757714"/>
                <a:gd name="connsiteY23" fmla="*/ 3541485 h 3730171"/>
                <a:gd name="connsiteX24" fmla="*/ 812800 w 2757714"/>
                <a:gd name="connsiteY24" fmla="*/ 3497942 h 3730171"/>
                <a:gd name="connsiteX25" fmla="*/ 667657 w 2757714"/>
                <a:gd name="connsiteY25" fmla="*/ 3585028 h 3730171"/>
                <a:gd name="connsiteX26" fmla="*/ 609600 w 2757714"/>
                <a:gd name="connsiteY26" fmla="*/ 3526971 h 3730171"/>
                <a:gd name="connsiteX27" fmla="*/ 508000 w 2757714"/>
                <a:gd name="connsiteY27" fmla="*/ 3657600 h 3730171"/>
                <a:gd name="connsiteX28" fmla="*/ 464457 w 2757714"/>
                <a:gd name="connsiteY28" fmla="*/ 3614057 h 3730171"/>
                <a:gd name="connsiteX29" fmla="*/ 391885 w 2757714"/>
                <a:gd name="connsiteY29" fmla="*/ 3628571 h 3730171"/>
                <a:gd name="connsiteX30" fmla="*/ 290285 w 2757714"/>
                <a:gd name="connsiteY30" fmla="*/ 3657600 h 3730171"/>
                <a:gd name="connsiteX31" fmla="*/ 217714 w 2757714"/>
                <a:gd name="connsiteY31" fmla="*/ 3701142 h 3730171"/>
                <a:gd name="connsiteX32" fmla="*/ 130628 w 2757714"/>
                <a:gd name="connsiteY32" fmla="*/ 3686628 h 3730171"/>
                <a:gd name="connsiteX33" fmla="*/ 101600 w 2757714"/>
                <a:gd name="connsiteY33" fmla="*/ 3730171 h 3730171"/>
                <a:gd name="connsiteX34" fmla="*/ 0 w 2757714"/>
                <a:gd name="connsiteY34" fmla="*/ 3730171 h 373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757714" h="3730171">
                  <a:moveTo>
                    <a:pt x="0" y="3730171"/>
                  </a:moveTo>
                  <a:lnTo>
                    <a:pt x="29028" y="0"/>
                  </a:lnTo>
                  <a:lnTo>
                    <a:pt x="2757714" y="58057"/>
                  </a:lnTo>
                  <a:lnTo>
                    <a:pt x="2757714" y="3236685"/>
                  </a:lnTo>
                  <a:lnTo>
                    <a:pt x="2714171" y="3236685"/>
                  </a:lnTo>
                  <a:lnTo>
                    <a:pt x="2569028" y="3236685"/>
                  </a:lnTo>
                  <a:lnTo>
                    <a:pt x="2569028" y="3236685"/>
                  </a:lnTo>
                  <a:lnTo>
                    <a:pt x="2380343" y="3236685"/>
                  </a:lnTo>
                  <a:lnTo>
                    <a:pt x="2307771" y="3294742"/>
                  </a:lnTo>
                  <a:lnTo>
                    <a:pt x="2206171" y="3309257"/>
                  </a:lnTo>
                  <a:lnTo>
                    <a:pt x="2148114" y="3265714"/>
                  </a:lnTo>
                  <a:lnTo>
                    <a:pt x="2017485" y="3309257"/>
                  </a:lnTo>
                  <a:lnTo>
                    <a:pt x="1959428" y="3294742"/>
                  </a:lnTo>
                  <a:lnTo>
                    <a:pt x="1886857" y="3367314"/>
                  </a:lnTo>
                  <a:lnTo>
                    <a:pt x="1770743" y="3367314"/>
                  </a:lnTo>
                  <a:lnTo>
                    <a:pt x="1727200" y="3323771"/>
                  </a:lnTo>
                  <a:lnTo>
                    <a:pt x="1567543" y="3396342"/>
                  </a:lnTo>
                  <a:lnTo>
                    <a:pt x="1567543" y="3396342"/>
                  </a:lnTo>
                  <a:lnTo>
                    <a:pt x="1335314" y="3396342"/>
                  </a:lnTo>
                  <a:lnTo>
                    <a:pt x="1233714" y="3454400"/>
                  </a:lnTo>
                  <a:lnTo>
                    <a:pt x="1190171" y="3381828"/>
                  </a:lnTo>
                  <a:lnTo>
                    <a:pt x="1045028" y="3468914"/>
                  </a:lnTo>
                  <a:lnTo>
                    <a:pt x="1001485" y="3483428"/>
                  </a:lnTo>
                  <a:lnTo>
                    <a:pt x="870857" y="3541485"/>
                  </a:lnTo>
                  <a:lnTo>
                    <a:pt x="812800" y="3497942"/>
                  </a:lnTo>
                  <a:lnTo>
                    <a:pt x="667657" y="3585028"/>
                  </a:lnTo>
                  <a:lnTo>
                    <a:pt x="609600" y="3526971"/>
                  </a:lnTo>
                  <a:lnTo>
                    <a:pt x="508000" y="3657600"/>
                  </a:lnTo>
                  <a:lnTo>
                    <a:pt x="464457" y="3614057"/>
                  </a:lnTo>
                  <a:lnTo>
                    <a:pt x="391885" y="3628571"/>
                  </a:lnTo>
                  <a:lnTo>
                    <a:pt x="290285" y="3657600"/>
                  </a:lnTo>
                  <a:lnTo>
                    <a:pt x="217714" y="3701142"/>
                  </a:lnTo>
                  <a:lnTo>
                    <a:pt x="130628" y="3686628"/>
                  </a:lnTo>
                  <a:lnTo>
                    <a:pt x="101600" y="3730171"/>
                  </a:lnTo>
                  <a:lnTo>
                    <a:pt x="0" y="3730171"/>
                  </a:lnTo>
                  <a:close/>
                </a:path>
              </a:pathLst>
            </a:custGeom>
            <a:solidFill>
              <a:srgbClr val="FFFFFF"/>
            </a:solidFill>
            <a:ln>
              <a:noFill/>
            </a:ln>
          </p:spPr>
          <p:txBody>
            <a:bodyPr rtlCol="0" anchor="ctr"/>
            <a:lstStyle>
              <a:defPPr>
                <a:defRPr lang="ar-SA"/>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1048757" name="Freeform: Shape 33"/>
            <p:cNvSpPr/>
            <p:nvPr/>
          </p:nvSpPr>
          <p:spPr>
            <a:xfrm>
              <a:off x="676624" y="1384535"/>
              <a:ext cx="3527329" cy="3730171"/>
            </a:xfrm>
            <a:custGeom>
              <a:avLst/>
              <a:gdLst>
                <a:gd name="connsiteX0" fmla="*/ 0 w 2757714"/>
                <a:gd name="connsiteY0" fmla="*/ 3730171 h 3730171"/>
                <a:gd name="connsiteX1" fmla="*/ 29028 w 2757714"/>
                <a:gd name="connsiteY1" fmla="*/ 0 h 3730171"/>
                <a:gd name="connsiteX2" fmla="*/ 2757714 w 2757714"/>
                <a:gd name="connsiteY2" fmla="*/ 58057 h 3730171"/>
                <a:gd name="connsiteX3" fmla="*/ 2757714 w 2757714"/>
                <a:gd name="connsiteY3" fmla="*/ 3236685 h 3730171"/>
                <a:gd name="connsiteX4" fmla="*/ 2714171 w 2757714"/>
                <a:gd name="connsiteY4" fmla="*/ 3236685 h 3730171"/>
                <a:gd name="connsiteX5" fmla="*/ 2569028 w 2757714"/>
                <a:gd name="connsiteY5" fmla="*/ 3236685 h 3730171"/>
                <a:gd name="connsiteX6" fmla="*/ 2569028 w 2757714"/>
                <a:gd name="connsiteY6" fmla="*/ 3236685 h 3730171"/>
                <a:gd name="connsiteX7" fmla="*/ 2380343 w 2757714"/>
                <a:gd name="connsiteY7" fmla="*/ 3236685 h 3730171"/>
                <a:gd name="connsiteX8" fmla="*/ 2307771 w 2757714"/>
                <a:gd name="connsiteY8" fmla="*/ 3294742 h 3730171"/>
                <a:gd name="connsiteX9" fmla="*/ 2206171 w 2757714"/>
                <a:gd name="connsiteY9" fmla="*/ 3309257 h 3730171"/>
                <a:gd name="connsiteX10" fmla="*/ 2148114 w 2757714"/>
                <a:gd name="connsiteY10" fmla="*/ 3265714 h 3730171"/>
                <a:gd name="connsiteX11" fmla="*/ 2017485 w 2757714"/>
                <a:gd name="connsiteY11" fmla="*/ 3309257 h 3730171"/>
                <a:gd name="connsiteX12" fmla="*/ 1959428 w 2757714"/>
                <a:gd name="connsiteY12" fmla="*/ 3294742 h 3730171"/>
                <a:gd name="connsiteX13" fmla="*/ 1886857 w 2757714"/>
                <a:gd name="connsiteY13" fmla="*/ 3367314 h 3730171"/>
                <a:gd name="connsiteX14" fmla="*/ 1770743 w 2757714"/>
                <a:gd name="connsiteY14" fmla="*/ 3367314 h 3730171"/>
                <a:gd name="connsiteX15" fmla="*/ 1727200 w 2757714"/>
                <a:gd name="connsiteY15" fmla="*/ 3323771 h 3730171"/>
                <a:gd name="connsiteX16" fmla="*/ 1567543 w 2757714"/>
                <a:gd name="connsiteY16" fmla="*/ 3396342 h 3730171"/>
                <a:gd name="connsiteX17" fmla="*/ 1567543 w 2757714"/>
                <a:gd name="connsiteY17" fmla="*/ 3396342 h 3730171"/>
                <a:gd name="connsiteX18" fmla="*/ 1335314 w 2757714"/>
                <a:gd name="connsiteY18" fmla="*/ 3396342 h 3730171"/>
                <a:gd name="connsiteX19" fmla="*/ 1233714 w 2757714"/>
                <a:gd name="connsiteY19" fmla="*/ 3454400 h 3730171"/>
                <a:gd name="connsiteX20" fmla="*/ 1190171 w 2757714"/>
                <a:gd name="connsiteY20" fmla="*/ 3381828 h 3730171"/>
                <a:gd name="connsiteX21" fmla="*/ 1045028 w 2757714"/>
                <a:gd name="connsiteY21" fmla="*/ 3468914 h 3730171"/>
                <a:gd name="connsiteX22" fmla="*/ 1001485 w 2757714"/>
                <a:gd name="connsiteY22" fmla="*/ 3483428 h 3730171"/>
                <a:gd name="connsiteX23" fmla="*/ 870857 w 2757714"/>
                <a:gd name="connsiteY23" fmla="*/ 3541485 h 3730171"/>
                <a:gd name="connsiteX24" fmla="*/ 812800 w 2757714"/>
                <a:gd name="connsiteY24" fmla="*/ 3497942 h 3730171"/>
                <a:gd name="connsiteX25" fmla="*/ 667657 w 2757714"/>
                <a:gd name="connsiteY25" fmla="*/ 3585028 h 3730171"/>
                <a:gd name="connsiteX26" fmla="*/ 609600 w 2757714"/>
                <a:gd name="connsiteY26" fmla="*/ 3526971 h 3730171"/>
                <a:gd name="connsiteX27" fmla="*/ 508000 w 2757714"/>
                <a:gd name="connsiteY27" fmla="*/ 3657600 h 3730171"/>
                <a:gd name="connsiteX28" fmla="*/ 464457 w 2757714"/>
                <a:gd name="connsiteY28" fmla="*/ 3614057 h 3730171"/>
                <a:gd name="connsiteX29" fmla="*/ 391885 w 2757714"/>
                <a:gd name="connsiteY29" fmla="*/ 3628571 h 3730171"/>
                <a:gd name="connsiteX30" fmla="*/ 290285 w 2757714"/>
                <a:gd name="connsiteY30" fmla="*/ 3657600 h 3730171"/>
                <a:gd name="connsiteX31" fmla="*/ 217714 w 2757714"/>
                <a:gd name="connsiteY31" fmla="*/ 3701142 h 3730171"/>
                <a:gd name="connsiteX32" fmla="*/ 130628 w 2757714"/>
                <a:gd name="connsiteY32" fmla="*/ 3686628 h 3730171"/>
                <a:gd name="connsiteX33" fmla="*/ 101600 w 2757714"/>
                <a:gd name="connsiteY33" fmla="*/ 3730171 h 3730171"/>
                <a:gd name="connsiteX34" fmla="*/ 0 w 2757714"/>
                <a:gd name="connsiteY34" fmla="*/ 3730171 h 3730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757714" h="3730171">
                  <a:moveTo>
                    <a:pt x="0" y="3730171"/>
                  </a:moveTo>
                  <a:lnTo>
                    <a:pt x="29028" y="0"/>
                  </a:lnTo>
                  <a:lnTo>
                    <a:pt x="2757714" y="58057"/>
                  </a:lnTo>
                  <a:lnTo>
                    <a:pt x="2757714" y="3236685"/>
                  </a:lnTo>
                  <a:lnTo>
                    <a:pt x="2714171" y="3236685"/>
                  </a:lnTo>
                  <a:lnTo>
                    <a:pt x="2569028" y="3236685"/>
                  </a:lnTo>
                  <a:lnTo>
                    <a:pt x="2569028" y="3236685"/>
                  </a:lnTo>
                  <a:lnTo>
                    <a:pt x="2380343" y="3236685"/>
                  </a:lnTo>
                  <a:lnTo>
                    <a:pt x="2307771" y="3294742"/>
                  </a:lnTo>
                  <a:lnTo>
                    <a:pt x="2206171" y="3309257"/>
                  </a:lnTo>
                  <a:lnTo>
                    <a:pt x="2148114" y="3265714"/>
                  </a:lnTo>
                  <a:lnTo>
                    <a:pt x="2017485" y="3309257"/>
                  </a:lnTo>
                  <a:lnTo>
                    <a:pt x="1959428" y="3294742"/>
                  </a:lnTo>
                  <a:lnTo>
                    <a:pt x="1886857" y="3367314"/>
                  </a:lnTo>
                  <a:lnTo>
                    <a:pt x="1770743" y="3367314"/>
                  </a:lnTo>
                  <a:lnTo>
                    <a:pt x="1727200" y="3323771"/>
                  </a:lnTo>
                  <a:lnTo>
                    <a:pt x="1567543" y="3396342"/>
                  </a:lnTo>
                  <a:lnTo>
                    <a:pt x="1567543" y="3396342"/>
                  </a:lnTo>
                  <a:lnTo>
                    <a:pt x="1335314" y="3396342"/>
                  </a:lnTo>
                  <a:lnTo>
                    <a:pt x="1233714" y="3454400"/>
                  </a:lnTo>
                  <a:lnTo>
                    <a:pt x="1190171" y="3381828"/>
                  </a:lnTo>
                  <a:lnTo>
                    <a:pt x="1045028" y="3468914"/>
                  </a:lnTo>
                  <a:lnTo>
                    <a:pt x="1001485" y="3483428"/>
                  </a:lnTo>
                  <a:lnTo>
                    <a:pt x="870857" y="3541485"/>
                  </a:lnTo>
                  <a:lnTo>
                    <a:pt x="812800" y="3497942"/>
                  </a:lnTo>
                  <a:lnTo>
                    <a:pt x="667657" y="3585028"/>
                  </a:lnTo>
                  <a:lnTo>
                    <a:pt x="609600" y="3526971"/>
                  </a:lnTo>
                  <a:lnTo>
                    <a:pt x="508000" y="3657600"/>
                  </a:lnTo>
                  <a:lnTo>
                    <a:pt x="464457" y="3614057"/>
                  </a:lnTo>
                  <a:lnTo>
                    <a:pt x="391885" y="3628571"/>
                  </a:lnTo>
                  <a:lnTo>
                    <a:pt x="290285" y="3657600"/>
                  </a:lnTo>
                  <a:lnTo>
                    <a:pt x="217714" y="3701142"/>
                  </a:lnTo>
                  <a:lnTo>
                    <a:pt x="130628" y="3686628"/>
                  </a:lnTo>
                  <a:lnTo>
                    <a:pt x="101600" y="3730171"/>
                  </a:lnTo>
                  <a:lnTo>
                    <a:pt x="0" y="3730171"/>
                  </a:lnTo>
                  <a:close/>
                </a:path>
              </a:pathLst>
            </a:custGeom>
            <a:blipFill>
              <a:blip/>
              <a:tile tx="0" ty="0" sx="100000" sy="100000" flip="none" algn="tl"/>
            </a:blipFill>
            <a:ln>
              <a:noFill/>
            </a:ln>
          </p:spPr>
          <p:txBody>
            <a:bodyPr rtlCol="0" anchor="ctr"/>
            <a:lstStyle>
              <a:defPPr>
                <a:defRPr lang="ar-SA"/>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1048759" name="TextBox 35"/>
            <p:cNvSpPr txBox="1"/>
            <p:nvPr/>
          </p:nvSpPr>
          <p:spPr>
            <a:xfrm>
              <a:off x="2954665" y="1594009"/>
              <a:ext cx="1621838" cy="285355"/>
            </a:xfrm>
            <a:prstGeom prst="rect">
              <a:avLst/>
            </a:prstGeom>
            <a:noFill/>
          </p:spPr>
          <p:txBody>
            <a:bodyPr wrap="square" rtlCol="0">
              <a:spAutoFit/>
            </a:bodyPr>
            <a:lstStyle>
              <a:defPPr>
                <a:defRPr lang="ar-SA"/>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750" b="1" i="0" u="none" strike="noStrike" kern="1200" cap="none" spc="0" normalizeH="0" baseline="0" noProof="0" dirty="0">
                <a:ln>
                  <a:noFill/>
                </a:ln>
                <a:solidFill>
                  <a:srgbClr val="000000"/>
                </a:solidFill>
                <a:effectLst/>
                <a:uLnTx/>
                <a:uFillTx/>
                <a:latin typeface="Hand Of Sean" panose="02000500000000000000" pitchFamily="2" charset="-128"/>
                <a:ea typeface="Hand Of Sean" panose="02000500000000000000" pitchFamily="2" charset="-128"/>
                <a:cs typeface="+mn-cs"/>
              </a:endParaRPr>
            </a:p>
          </p:txBody>
        </p:sp>
      </p:grpSp>
      <p:sp>
        <p:nvSpPr>
          <p:cNvPr id="1048764" name="ZoneTexte 1048763"/>
          <p:cNvSpPr txBox="1"/>
          <p:nvPr/>
        </p:nvSpPr>
        <p:spPr>
          <a:xfrm>
            <a:off x="1047302" y="1258057"/>
            <a:ext cx="6048824" cy="2554545"/>
          </a:xfrm>
          <a:prstGeom prst="rect">
            <a:avLst/>
          </a:prstGeom>
        </p:spPr>
        <p:txBody>
          <a:bodyPr wrap="square" rtlCol="0">
            <a:spAutoFit/>
          </a:bodyPr>
          <a:lstStyle/>
          <a:p>
            <a:pPr marL="0" marR="0" lvl="0" indent="0" algn="justLow" defTabSz="457200" rtl="1" eaLnBrk="1" fontAlgn="auto" latinLnBrk="0" hangingPunct="1">
              <a:lnSpc>
                <a:spcPct val="100000"/>
              </a:lnSpc>
              <a:spcBef>
                <a:spcPts val="0"/>
              </a:spcBef>
              <a:spcAft>
                <a:spcPts val="0"/>
              </a:spcAft>
              <a:buClrTx/>
              <a:buSzTx/>
              <a:buFontTx/>
              <a:buNone/>
              <a:tabLst/>
              <a:defRPr/>
            </a:pPr>
            <a:r>
              <a:rPr kumimoji="0" lang="ar-S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هو مجال من علوم التسيير يهتم بالجوانب المالية بالسعي إلى تحقيق </a:t>
            </a:r>
            <a:r>
              <a:rPr kumimoji="0" lang="ar-SA" sz="3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و</a:t>
            </a:r>
            <a:r>
              <a:rPr kumimoji="0" lang="ar-S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تطبيق مختلف الأهداف والمخططات المالية باستخدام مجموعة من الأدوات </a:t>
            </a:r>
            <a:r>
              <a:rPr kumimoji="0" lang="ar-SA" sz="3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و</a:t>
            </a:r>
            <a:r>
              <a:rPr kumimoji="0" lang="ar-S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الطرق </a:t>
            </a:r>
            <a:r>
              <a:rPr kumimoji="0" lang="ar-SA" sz="3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و</a:t>
            </a:r>
            <a:r>
              <a:rPr kumimoji="0" lang="ar-S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الأساليب </a:t>
            </a:r>
            <a:r>
              <a:rPr kumimoji="0" lang="ar-SA" sz="3200" b="1"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و</a:t>
            </a:r>
            <a:r>
              <a:rPr kumimoji="0" lang="ar-SA"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التقنيات التي تساعد المؤسسة على الاندماج مع مكونات محيطها المالي</a:t>
            </a:r>
            <a:r>
              <a:rPr kumimoji="0" lang="ar-DZ" sz="32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a:t>
            </a:r>
            <a:endParaRPr kumimoji="0" lang="ar-EG" sz="32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800" advTm="68880">
        <p14:flythrough dir="out"/>
      </p:transition>
    </mc:Choice>
    <mc:Fallback xmlns="">
      <p:transition spd="slow" advTm="6888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fade">
                                      <p:cBhvr>
                                        <p:cTn id="7" dur="500"/>
                                        <p:tgtEl>
                                          <p:spTgt spid="9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48764"/>
                                        </p:tgtEl>
                                        <p:attrNameLst>
                                          <p:attrName>style.visibility</p:attrName>
                                        </p:attrNameLst>
                                      </p:cBhvr>
                                      <p:to>
                                        <p:strVal val="visible"/>
                                      </p:to>
                                    </p:set>
                                    <p:animEffect transition="in" filter="randombar(horizontal)">
                                      <p:cBhvr>
                                        <p:cTn id="12" dur="500"/>
                                        <p:tgtEl>
                                          <p:spTgt spid="10487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8">
            <a:extLst>
              <a:ext uri="{FF2B5EF4-FFF2-40B4-BE49-F238E27FC236}">
                <a16:creationId xmlns:a16="http://schemas.microsoft.com/office/drawing/2014/main" id="{72FD3A51-E4FD-0C73-9B17-681FD041F832}"/>
              </a:ext>
            </a:extLst>
          </p:cNvPr>
          <p:cNvGrpSpPr/>
          <p:nvPr/>
        </p:nvGrpSpPr>
        <p:grpSpPr>
          <a:xfrm>
            <a:off x="1583668" y="391098"/>
            <a:ext cx="5796644" cy="4453095"/>
            <a:chOff x="4807274" y="1604585"/>
            <a:chExt cx="2905320" cy="3761772"/>
          </a:xfrm>
        </p:grpSpPr>
        <p:sp>
          <p:nvSpPr>
            <p:cNvPr id="3" name="Freeform: Shape 19">
              <a:extLst>
                <a:ext uri="{FF2B5EF4-FFF2-40B4-BE49-F238E27FC236}">
                  <a16:creationId xmlns:a16="http://schemas.microsoft.com/office/drawing/2014/main" id="{D8FF0A5A-2998-0657-8544-2C41F1C0475D}"/>
                </a:ext>
              </a:extLst>
            </p:cNvPr>
            <p:cNvSpPr/>
            <p:nvPr/>
          </p:nvSpPr>
          <p:spPr>
            <a:xfrm rot="21322306">
              <a:off x="4940365" y="1955500"/>
              <a:ext cx="2772229" cy="3410857"/>
            </a:xfrm>
            <a:custGeom>
              <a:avLst/>
              <a:gdLst>
                <a:gd name="connsiteX0" fmla="*/ 0 w 2772229"/>
                <a:gd name="connsiteY0" fmla="*/ 3367314 h 3410857"/>
                <a:gd name="connsiteX1" fmla="*/ 14514 w 2772229"/>
                <a:gd name="connsiteY1" fmla="*/ 0 h 3410857"/>
                <a:gd name="connsiteX2" fmla="*/ 2772229 w 2772229"/>
                <a:gd name="connsiteY2" fmla="*/ 58057 h 3410857"/>
                <a:gd name="connsiteX3" fmla="*/ 2772229 w 2772229"/>
                <a:gd name="connsiteY3" fmla="*/ 3381829 h 3410857"/>
                <a:gd name="connsiteX4" fmla="*/ 2641600 w 2772229"/>
                <a:gd name="connsiteY4" fmla="*/ 3323772 h 3410857"/>
                <a:gd name="connsiteX5" fmla="*/ 2569029 w 2772229"/>
                <a:gd name="connsiteY5" fmla="*/ 3323772 h 3410857"/>
                <a:gd name="connsiteX6" fmla="*/ 2496457 w 2772229"/>
                <a:gd name="connsiteY6" fmla="*/ 3367314 h 3410857"/>
                <a:gd name="connsiteX7" fmla="*/ 2409371 w 2772229"/>
                <a:gd name="connsiteY7" fmla="*/ 3338286 h 3410857"/>
                <a:gd name="connsiteX8" fmla="*/ 2293257 w 2772229"/>
                <a:gd name="connsiteY8" fmla="*/ 3352800 h 3410857"/>
                <a:gd name="connsiteX9" fmla="*/ 2249714 w 2772229"/>
                <a:gd name="connsiteY9" fmla="*/ 3396343 h 3410857"/>
                <a:gd name="connsiteX10" fmla="*/ 2148114 w 2772229"/>
                <a:gd name="connsiteY10" fmla="*/ 3338286 h 3410857"/>
                <a:gd name="connsiteX11" fmla="*/ 2133600 w 2772229"/>
                <a:gd name="connsiteY11" fmla="*/ 3410857 h 3410857"/>
                <a:gd name="connsiteX12" fmla="*/ 1944914 w 2772229"/>
                <a:gd name="connsiteY12" fmla="*/ 3396343 h 3410857"/>
                <a:gd name="connsiteX13" fmla="*/ 1857829 w 2772229"/>
                <a:gd name="connsiteY13" fmla="*/ 3338286 h 3410857"/>
                <a:gd name="connsiteX14" fmla="*/ 1785257 w 2772229"/>
                <a:gd name="connsiteY14" fmla="*/ 3367314 h 3410857"/>
                <a:gd name="connsiteX15" fmla="*/ 1625600 w 2772229"/>
                <a:gd name="connsiteY15" fmla="*/ 3367314 h 3410857"/>
                <a:gd name="connsiteX16" fmla="*/ 1538514 w 2772229"/>
                <a:gd name="connsiteY16" fmla="*/ 3381829 h 3410857"/>
                <a:gd name="connsiteX17" fmla="*/ 1451429 w 2772229"/>
                <a:gd name="connsiteY17" fmla="*/ 3309257 h 3410857"/>
                <a:gd name="connsiteX18" fmla="*/ 1277257 w 2772229"/>
                <a:gd name="connsiteY18" fmla="*/ 3381829 h 3410857"/>
                <a:gd name="connsiteX19" fmla="*/ 1190171 w 2772229"/>
                <a:gd name="connsiteY19" fmla="*/ 3294743 h 3410857"/>
                <a:gd name="connsiteX20" fmla="*/ 1001486 w 2772229"/>
                <a:gd name="connsiteY20" fmla="*/ 3352800 h 3410857"/>
                <a:gd name="connsiteX21" fmla="*/ 914400 w 2772229"/>
                <a:gd name="connsiteY21" fmla="*/ 3294743 h 3410857"/>
                <a:gd name="connsiteX22" fmla="*/ 798286 w 2772229"/>
                <a:gd name="connsiteY22" fmla="*/ 3367314 h 3410857"/>
                <a:gd name="connsiteX23" fmla="*/ 638629 w 2772229"/>
                <a:gd name="connsiteY23" fmla="*/ 3367314 h 3410857"/>
                <a:gd name="connsiteX24" fmla="*/ 508000 w 2772229"/>
                <a:gd name="connsiteY24" fmla="*/ 3338286 h 3410857"/>
                <a:gd name="connsiteX25" fmla="*/ 391886 w 2772229"/>
                <a:gd name="connsiteY25" fmla="*/ 3396343 h 3410857"/>
                <a:gd name="connsiteX26" fmla="*/ 217714 w 2772229"/>
                <a:gd name="connsiteY26" fmla="*/ 3352800 h 3410857"/>
                <a:gd name="connsiteX27" fmla="*/ 116114 w 2772229"/>
                <a:gd name="connsiteY27" fmla="*/ 3381829 h 3410857"/>
                <a:gd name="connsiteX28" fmla="*/ 0 w 2772229"/>
                <a:gd name="connsiteY28" fmla="*/ 3367314 h 3410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72229" h="3410857">
                  <a:moveTo>
                    <a:pt x="0" y="3367314"/>
                  </a:moveTo>
                  <a:lnTo>
                    <a:pt x="14514" y="0"/>
                  </a:lnTo>
                  <a:lnTo>
                    <a:pt x="2772229" y="58057"/>
                  </a:lnTo>
                  <a:lnTo>
                    <a:pt x="2772229" y="3381829"/>
                  </a:lnTo>
                  <a:lnTo>
                    <a:pt x="2641600" y="3323772"/>
                  </a:lnTo>
                  <a:lnTo>
                    <a:pt x="2569029" y="3323772"/>
                  </a:lnTo>
                  <a:lnTo>
                    <a:pt x="2496457" y="3367314"/>
                  </a:lnTo>
                  <a:lnTo>
                    <a:pt x="2409371" y="3338286"/>
                  </a:lnTo>
                  <a:lnTo>
                    <a:pt x="2293257" y="3352800"/>
                  </a:lnTo>
                  <a:lnTo>
                    <a:pt x="2249714" y="3396343"/>
                  </a:lnTo>
                  <a:lnTo>
                    <a:pt x="2148114" y="3338286"/>
                  </a:lnTo>
                  <a:lnTo>
                    <a:pt x="2133600" y="3410857"/>
                  </a:lnTo>
                  <a:lnTo>
                    <a:pt x="1944914" y="3396343"/>
                  </a:lnTo>
                  <a:lnTo>
                    <a:pt x="1857829" y="3338286"/>
                  </a:lnTo>
                  <a:lnTo>
                    <a:pt x="1785257" y="3367314"/>
                  </a:lnTo>
                  <a:lnTo>
                    <a:pt x="1625600" y="3367314"/>
                  </a:lnTo>
                  <a:lnTo>
                    <a:pt x="1538514" y="3381829"/>
                  </a:lnTo>
                  <a:lnTo>
                    <a:pt x="1451429" y="3309257"/>
                  </a:lnTo>
                  <a:lnTo>
                    <a:pt x="1277257" y="3381829"/>
                  </a:lnTo>
                  <a:lnTo>
                    <a:pt x="1190171" y="3294743"/>
                  </a:lnTo>
                  <a:lnTo>
                    <a:pt x="1001486" y="3352800"/>
                  </a:lnTo>
                  <a:lnTo>
                    <a:pt x="914400" y="3294743"/>
                  </a:lnTo>
                  <a:lnTo>
                    <a:pt x="798286" y="3367314"/>
                  </a:lnTo>
                  <a:lnTo>
                    <a:pt x="638629" y="3367314"/>
                  </a:lnTo>
                  <a:lnTo>
                    <a:pt x="508000" y="3338286"/>
                  </a:lnTo>
                  <a:lnTo>
                    <a:pt x="391886" y="3396343"/>
                  </a:lnTo>
                  <a:lnTo>
                    <a:pt x="217714" y="3352800"/>
                  </a:lnTo>
                  <a:lnTo>
                    <a:pt x="116114" y="3381829"/>
                  </a:lnTo>
                  <a:lnTo>
                    <a:pt x="0" y="3367314"/>
                  </a:lnTo>
                  <a:close/>
                </a:path>
              </a:pathLst>
            </a:custGeom>
            <a:solidFill>
              <a:srgbClr val="000000">
                <a:alpha val="28000"/>
              </a:srgbClr>
            </a:solidFill>
            <a:ln>
              <a:noFill/>
            </a:ln>
            <a:effectLst>
              <a:softEdge rad="101600"/>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defPPr>
                <a:defRPr lang="ar-SA"/>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4" name="Freeform: Shape 20">
              <a:extLst>
                <a:ext uri="{FF2B5EF4-FFF2-40B4-BE49-F238E27FC236}">
                  <a16:creationId xmlns:a16="http://schemas.microsoft.com/office/drawing/2014/main" id="{49B3191E-09E6-50DF-CB35-11D958D633C3}"/>
                </a:ext>
              </a:extLst>
            </p:cNvPr>
            <p:cNvSpPr/>
            <p:nvPr/>
          </p:nvSpPr>
          <p:spPr>
            <a:xfrm>
              <a:off x="4807274" y="1742470"/>
              <a:ext cx="2772229" cy="3410857"/>
            </a:xfrm>
            <a:custGeom>
              <a:avLst/>
              <a:gdLst>
                <a:gd name="connsiteX0" fmla="*/ 0 w 2772229"/>
                <a:gd name="connsiteY0" fmla="*/ 3367314 h 3410857"/>
                <a:gd name="connsiteX1" fmla="*/ 14514 w 2772229"/>
                <a:gd name="connsiteY1" fmla="*/ 0 h 3410857"/>
                <a:gd name="connsiteX2" fmla="*/ 2772229 w 2772229"/>
                <a:gd name="connsiteY2" fmla="*/ 58057 h 3410857"/>
                <a:gd name="connsiteX3" fmla="*/ 2772229 w 2772229"/>
                <a:gd name="connsiteY3" fmla="*/ 3381829 h 3410857"/>
                <a:gd name="connsiteX4" fmla="*/ 2641600 w 2772229"/>
                <a:gd name="connsiteY4" fmla="*/ 3323772 h 3410857"/>
                <a:gd name="connsiteX5" fmla="*/ 2569029 w 2772229"/>
                <a:gd name="connsiteY5" fmla="*/ 3323772 h 3410857"/>
                <a:gd name="connsiteX6" fmla="*/ 2496457 w 2772229"/>
                <a:gd name="connsiteY6" fmla="*/ 3367314 h 3410857"/>
                <a:gd name="connsiteX7" fmla="*/ 2409371 w 2772229"/>
                <a:gd name="connsiteY7" fmla="*/ 3338286 h 3410857"/>
                <a:gd name="connsiteX8" fmla="*/ 2293257 w 2772229"/>
                <a:gd name="connsiteY8" fmla="*/ 3352800 h 3410857"/>
                <a:gd name="connsiteX9" fmla="*/ 2249714 w 2772229"/>
                <a:gd name="connsiteY9" fmla="*/ 3396343 h 3410857"/>
                <a:gd name="connsiteX10" fmla="*/ 2148114 w 2772229"/>
                <a:gd name="connsiteY10" fmla="*/ 3338286 h 3410857"/>
                <a:gd name="connsiteX11" fmla="*/ 2133600 w 2772229"/>
                <a:gd name="connsiteY11" fmla="*/ 3410857 h 3410857"/>
                <a:gd name="connsiteX12" fmla="*/ 1944914 w 2772229"/>
                <a:gd name="connsiteY12" fmla="*/ 3396343 h 3410857"/>
                <a:gd name="connsiteX13" fmla="*/ 1857829 w 2772229"/>
                <a:gd name="connsiteY13" fmla="*/ 3338286 h 3410857"/>
                <a:gd name="connsiteX14" fmla="*/ 1785257 w 2772229"/>
                <a:gd name="connsiteY14" fmla="*/ 3367314 h 3410857"/>
                <a:gd name="connsiteX15" fmla="*/ 1625600 w 2772229"/>
                <a:gd name="connsiteY15" fmla="*/ 3367314 h 3410857"/>
                <a:gd name="connsiteX16" fmla="*/ 1538514 w 2772229"/>
                <a:gd name="connsiteY16" fmla="*/ 3381829 h 3410857"/>
                <a:gd name="connsiteX17" fmla="*/ 1451429 w 2772229"/>
                <a:gd name="connsiteY17" fmla="*/ 3309257 h 3410857"/>
                <a:gd name="connsiteX18" fmla="*/ 1277257 w 2772229"/>
                <a:gd name="connsiteY18" fmla="*/ 3381829 h 3410857"/>
                <a:gd name="connsiteX19" fmla="*/ 1190171 w 2772229"/>
                <a:gd name="connsiteY19" fmla="*/ 3294743 h 3410857"/>
                <a:gd name="connsiteX20" fmla="*/ 1001486 w 2772229"/>
                <a:gd name="connsiteY20" fmla="*/ 3352800 h 3410857"/>
                <a:gd name="connsiteX21" fmla="*/ 914400 w 2772229"/>
                <a:gd name="connsiteY21" fmla="*/ 3294743 h 3410857"/>
                <a:gd name="connsiteX22" fmla="*/ 798286 w 2772229"/>
                <a:gd name="connsiteY22" fmla="*/ 3367314 h 3410857"/>
                <a:gd name="connsiteX23" fmla="*/ 638629 w 2772229"/>
                <a:gd name="connsiteY23" fmla="*/ 3367314 h 3410857"/>
                <a:gd name="connsiteX24" fmla="*/ 508000 w 2772229"/>
                <a:gd name="connsiteY24" fmla="*/ 3338286 h 3410857"/>
                <a:gd name="connsiteX25" fmla="*/ 391886 w 2772229"/>
                <a:gd name="connsiteY25" fmla="*/ 3396343 h 3410857"/>
                <a:gd name="connsiteX26" fmla="*/ 217714 w 2772229"/>
                <a:gd name="connsiteY26" fmla="*/ 3352800 h 3410857"/>
                <a:gd name="connsiteX27" fmla="*/ 116114 w 2772229"/>
                <a:gd name="connsiteY27" fmla="*/ 3381829 h 3410857"/>
                <a:gd name="connsiteX28" fmla="*/ 0 w 2772229"/>
                <a:gd name="connsiteY28" fmla="*/ 3367314 h 3410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72229" h="3410857">
                  <a:moveTo>
                    <a:pt x="0" y="3367314"/>
                  </a:moveTo>
                  <a:lnTo>
                    <a:pt x="14514" y="0"/>
                  </a:lnTo>
                  <a:lnTo>
                    <a:pt x="2772229" y="58057"/>
                  </a:lnTo>
                  <a:lnTo>
                    <a:pt x="2772229" y="3381829"/>
                  </a:lnTo>
                  <a:lnTo>
                    <a:pt x="2641600" y="3323772"/>
                  </a:lnTo>
                  <a:lnTo>
                    <a:pt x="2569029" y="3323772"/>
                  </a:lnTo>
                  <a:lnTo>
                    <a:pt x="2496457" y="3367314"/>
                  </a:lnTo>
                  <a:lnTo>
                    <a:pt x="2409371" y="3338286"/>
                  </a:lnTo>
                  <a:lnTo>
                    <a:pt x="2293257" y="3352800"/>
                  </a:lnTo>
                  <a:lnTo>
                    <a:pt x="2249714" y="3396343"/>
                  </a:lnTo>
                  <a:lnTo>
                    <a:pt x="2148114" y="3338286"/>
                  </a:lnTo>
                  <a:lnTo>
                    <a:pt x="2133600" y="3410857"/>
                  </a:lnTo>
                  <a:lnTo>
                    <a:pt x="1944914" y="3396343"/>
                  </a:lnTo>
                  <a:lnTo>
                    <a:pt x="1857829" y="3338286"/>
                  </a:lnTo>
                  <a:lnTo>
                    <a:pt x="1785257" y="3367314"/>
                  </a:lnTo>
                  <a:lnTo>
                    <a:pt x="1625600" y="3367314"/>
                  </a:lnTo>
                  <a:lnTo>
                    <a:pt x="1538514" y="3381829"/>
                  </a:lnTo>
                  <a:lnTo>
                    <a:pt x="1451429" y="3309257"/>
                  </a:lnTo>
                  <a:lnTo>
                    <a:pt x="1277257" y="3381829"/>
                  </a:lnTo>
                  <a:lnTo>
                    <a:pt x="1190171" y="3294743"/>
                  </a:lnTo>
                  <a:lnTo>
                    <a:pt x="1001486" y="3352800"/>
                  </a:lnTo>
                  <a:lnTo>
                    <a:pt x="914400" y="3294743"/>
                  </a:lnTo>
                  <a:lnTo>
                    <a:pt x="798286" y="3367314"/>
                  </a:lnTo>
                  <a:lnTo>
                    <a:pt x="638629" y="3367314"/>
                  </a:lnTo>
                  <a:lnTo>
                    <a:pt x="508000" y="3338286"/>
                  </a:lnTo>
                  <a:lnTo>
                    <a:pt x="391886" y="3396343"/>
                  </a:lnTo>
                  <a:lnTo>
                    <a:pt x="217714" y="3352800"/>
                  </a:lnTo>
                  <a:lnTo>
                    <a:pt x="116114" y="3381829"/>
                  </a:lnTo>
                  <a:lnTo>
                    <a:pt x="0" y="3367314"/>
                  </a:lnTo>
                  <a:close/>
                </a:path>
              </a:pathLst>
            </a:custGeom>
            <a:solidFill>
              <a:srgbClr val="FFFFFF"/>
            </a:solidFill>
            <a:ln>
              <a:noFill/>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defPPr>
                <a:defRPr lang="ar-SA"/>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5" name="Freeform: Shape 21">
              <a:extLst>
                <a:ext uri="{FF2B5EF4-FFF2-40B4-BE49-F238E27FC236}">
                  <a16:creationId xmlns:a16="http://schemas.microsoft.com/office/drawing/2014/main" id="{0F68549F-3C89-35D6-E31A-69DC4BCDA18B}"/>
                </a:ext>
              </a:extLst>
            </p:cNvPr>
            <p:cNvSpPr/>
            <p:nvPr/>
          </p:nvSpPr>
          <p:spPr>
            <a:xfrm>
              <a:off x="4807275" y="1604585"/>
              <a:ext cx="2772229" cy="3410857"/>
            </a:xfrm>
            <a:custGeom>
              <a:avLst/>
              <a:gdLst>
                <a:gd name="connsiteX0" fmla="*/ 0 w 2772229"/>
                <a:gd name="connsiteY0" fmla="*/ 3367314 h 3410857"/>
                <a:gd name="connsiteX1" fmla="*/ 14514 w 2772229"/>
                <a:gd name="connsiteY1" fmla="*/ 0 h 3410857"/>
                <a:gd name="connsiteX2" fmla="*/ 2772229 w 2772229"/>
                <a:gd name="connsiteY2" fmla="*/ 58057 h 3410857"/>
                <a:gd name="connsiteX3" fmla="*/ 2772229 w 2772229"/>
                <a:gd name="connsiteY3" fmla="*/ 3381829 h 3410857"/>
                <a:gd name="connsiteX4" fmla="*/ 2641600 w 2772229"/>
                <a:gd name="connsiteY4" fmla="*/ 3323772 h 3410857"/>
                <a:gd name="connsiteX5" fmla="*/ 2569029 w 2772229"/>
                <a:gd name="connsiteY5" fmla="*/ 3323772 h 3410857"/>
                <a:gd name="connsiteX6" fmla="*/ 2496457 w 2772229"/>
                <a:gd name="connsiteY6" fmla="*/ 3367314 h 3410857"/>
                <a:gd name="connsiteX7" fmla="*/ 2409371 w 2772229"/>
                <a:gd name="connsiteY7" fmla="*/ 3338286 h 3410857"/>
                <a:gd name="connsiteX8" fmla="*/ 2293257 w 2772229"/>
                <a:gd name="connsiteY8" fmla="*/ 3352800 h 3410857"/>
                <a:gd name="connsiteX9" fmla="*/ 2249714 w 2772229"/>
                <a:gd name="connsiteY9" fmla="*/ 3396343 h 3410857"/>
                <a:gd name="connsiteX10" fmla="*/ 2148114 w 2772229"/>
                <a:gd name="connsiteY10" fmla="*/ 3338286 h 3410857"/>
                <a:gd name="connsiteX11" fmla="*/ 2133600 w 2772229"/>
                <a:gd name="connsiteY11" fmla="*/ 3410857 h 3410857"/>
                <a:gd name="connsiteX12" fmla="*/ 1944914 w 2772229"/>
                <a:gd name="connsiteY12" fmla="*/ 3396343 h 3410857"/>
                <a:gd name="connsiteX13" fmla="*/ 1857829 w 2772229"/>
                <a:gd name="connsiteY13" fmla="*/ 3338286 h 3410857"/>
                <a:gd name="connsiteX14" fmla="*/ 1785257 w 2772229"/>
                <a:gd name="connsiteY14" fmla="*/ 3367314 h 3410857"/>
                <a:gd name="connsiteX15" fmla="*/ 1625600 w 2772229"/>
                <a:gd name="connsiteY15" fmla="*/ 3367314 h 3410857"/>
                <a:gd name="connsiteX16" fmla="*/ 1538514 w 2772229"/>
                <a:gd name="connsiteY16" fmla="*/ 3381829 h 3410857"/>
                <a:gd name="connsiteX17" fmla="*/ 1451429 w 2772229"/>
                <a:gd name="connsiteY17" fmla="*/ 3309257 h 3410857"/>
                <a:gd name="connsiteX18" fmla="*/ 1277257 w 2772229"/>
                <a:gd name="connsiteY18" fmla="*/ 3381829 h 3410857"/>
                <a:gd name="connsiteX19" fmla="*/ 1190171 w 2772229"/>
                <a:gd name="connsiteY19" fmla="*/ 3294743 h 3410857"/>
                <a:gd name="connsiteX20" fmla="*/ 1001486 w 2772229"/>
                <a:gd name="connsiteY20" fmla="*/ 3352800 h 3410857"/>
                <a:gd name="connsiteX21" fmla="*/ 914400 w 2772229"/>
                <a:gd name="connsiteY21" fmla="*/ 3294743 h 3410857"/>
                <a:gd name="connsiteX22" fmla="*/ 798286 w 2772229"/>
                <a:gd name="connsiteY22" fmla="*/ 3367314 h 3410857"/>
                <a:gd name="connsiteX23" fmla="*/ 638629 w 2772229"/>
                <a:gd name="connsiteY23" fmla="*/ 3367314 h 3410857"/>
                <a:gd name="connsiteX24" fmla="*/ 508000 w 2772229"/>
                <a:gd name="connsiteY24" fmla="*/ 3338286 h 3410857"/>
                <a:gd name="connsiteX25" fmla="*/ 391886 w 2772229"/>
                <a:gd name="connsiteY25" fmla="*/ 3396343 h 3410857"/>
                <a:gd name="connsiteX26" fmla="*/ 217714 w 2772229"/>
                <a:gd name="connsiteY26" fmla="*/ 3352800 h 3410857"/>
                <a:gd name="connsiteX27" fmla="*/ 116114 w 2772229"/>
                <a:gd name="connsiteY27" fmla="*/ 3381829 h 3410857"/>
                <a:gd name="connsiteX28" fmla="*/ 0 w 2772229"/>
                <a:gd name="connsiteY28" fmla="*/ 3367314 h 3410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772229" h="3410857">
                  <a:moveTo>
                    <a:pt x="0" y="3367314"/>
                  </a:moveTo>
                  <a:lnTo>
                    <a:pt x="14514" y="0"/>
                  </a:lnTo>
                  <a:lnTo>
                    <a:pt x="2772229" y="58057"/>
                  </a:lnTo>
                  <a:lnTo>
                    <a:pt x="2772229" y="3381829"/>
                  </a:lnTo>
                  <a:lnTo>
                    <a:pt x="2641600" y="3323772"/>
                  </a:lnTo>
                  <a:lnTo>
                    <a:pt x="2569029" y="3323772"/>
                  </a:lnTo>
                  <a:lnTo>
                    <a:pt x="2496457" y="3367314"/>
                  </a:lnTo>
                  <a:lnTo>
                    <a:pt x="2409371" y="3338286"/>
                  </a:lnTo>
                  <a:lnTo>
                    <a:pt x="2293257" y="3352800"/>
                  </a:lnTo>
                  <a:lnTo>
                    <a:pt x="2249714" y="3396343"/>
                  </a:lnTo>
                  <a:lnTo>
                    <a:pt x="2148114" y="3338286"/>
                  </a:lnTo>
                  <a:lnTo>
                    <a:pt x="2133600" y="3410857"/>
                  </a:lnTo>
                  <a:lnTo>
                    <a:pt x="1944914" y="3396343"/>
                  </a:lnTo>
                  <a:lnTo>
                    <a:pt x="1857829" y="3338286"/>
                  </a:lnTo>
                  <a:lnTo>
                    <a:pt x="1785257" y="3367314"/>
                  </a:lnTo>
                  <a:lnTo>
                    <a:pt x="1625600" y="3367314"/>
                  </a:lnTo>
                  <a:lnTo>
                    <a:pt x="1538514" y="3381829"/>
                  </a:lnTo>
                  <a:lnTo>
                    <a:pt x="1451429" y="3309257"/>
                  </a:lnTo>
                  <a:lnTo>
                    <a:pt x="1277257" y="3381829"/>
                  </a:lnTo>
                  <a:lnTo>
                    <a:pt x="1190171" y="3294743"/>
                  </a:lnTo>
                  <a:lnTo>
                    <a:pt x="1001486" y="3352800"/>
                  </a:lnTo>
                  <a:lnTo>
                    <a:pt x="914400" y="3294743"/>
                  </a:lnTo>
                  <a:lnTo>
                    <a:pt x="798286" y="3367314"/>
                  </a:lnTo>
                  <a:lnTo>
                    <a:pt x="638629" y="3367314"/>
                  </a:lnTo>
                  <a:lnTo>
                    <a:pt x="508000" y="3338286"/>
                  </a:lnTo>
                  <a:lnTo>
                    <a:pt x="391886" y="3396343"/>
                  </a:lnTo>
                  <a:lnTo>
                    <a:pt x="217714" y="3352800"/>
                  </a:lnTo>
                  <a:lnTo>
                    <a:pt x="116114" y="3381829"/>
                  </a:lnTo>
                  <a:lnTo>
                    <a:pt x="0" y="3367314"/>
                  </a:lnTo>
                  <a:close/>
                </a:path>
              </a:pathLst>
            </a:custGeom>
            <a:blipFill>
              <a:blip/>
              <a:tile tx="0" ty="0" sx="100000" sy="100000" flip="none" algn="tl"/>
            </a:blipFill>
            <a:ln>
              <a:noFill/>
            </a:ln>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defPPr>
                <a:defRPr lang="ar-SA"/>
              </a:defPPr>
              <a:lvl1pPr marL="0" algn="l"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rgbClr val="FFFFFF"/>
                  </a:solidFill>
                  <a:latin typeface="+mn-lt"/>
                  <a:ea typeface="+mn-ea"/>
                  <a:cs typeface="+mn-cs"/>
                </a:defRPr>
              </a:lvl2pPr>
              <a:lvl3pPr marL="914400" algn="l" defTabSz="914400" rtl="0" eaLnBrk="1" latinLnBrk="0" hangingPunct="1">
                <a:defRPr sz="1800" kern="1200">
                  <a:solidFill>
                    <a:srgbClr val="FFFFFF"/>
                  </a:solidFill>
                  <a:latin typeface="+mn-lt"/>
                  <a:ea typeface="+mn-ea"/>
                  <a:cs typeface="+mn-cs"/>
                </a:defRPr>
              </a:lvl3pPr>
              <a:lvl4pPr marL="1371600" algn="l" defTabSz="914400" rtl="0" eaLnBrk="1" latinLnBrk="0" hangingPunct="1">
                <a:defRPr sz="1800" kern="1200">
                  <a:solidFill>
                    <a:srgbClr val="FFFFFF"/>
                  </a:solidFill>
                  <a:latin typeface="+mn-lt"/>
                  <a:ea typeface="+mn-ea"/>
                  <a:cs typeface="+mn-cs"/>
                </a:defRPr>
              </a:lvl4pPr>
              <a:lvl5pPr marL="1828800" algn="l" defTabSz="914400" rtl="0" eaLnBrk="1" latinLnBrk="0" hangingPunct="1">
                <a:defRPr sz="1800" kern="1200">
                  <a:solidFill>
                    <a:srgbClr val="FFFFFF"/>
                  </a:solidFill>
                  <a:latin typeface="+mn-lt"/>
                  <a:ea typeface="+mn-ea"/>
                  <a:cs typeface="+mn-cs"/>
                </a:defRPr>
              </a:lvl5pPr>
              <a:lvl6pPr marL="2286000" algn="l" defTabSz="914400" rtl="0" eaLnBrk="1" latinLnBrk="0" hangingPunct="1">
                <a:defRPr sz="1800" kern="1200">
                  <a:solidFill>
                    <a:srgbClr val="FFFFFF"/>
                  </a:solidFill>
                  <a:latin typeface="+mn-lt"/>
                  <a:ea typeface="+mn-ea"/>
                  <a:cs typeface="+mn-cs"/>
                </a:defRPr>
              </a:lvl6pPr>
              <a:lvl7pPr marL="2743200" algn="l" defTabSz="914400" rtl="0" eaLnBrk="1" latinLnBrk="0" hangingPunct="1">
                <a:defRPr sz="1800" kern="1200">
                  <a:solidFill>
                    <a:srgbClr val="FFFFFF"/>
                  </a:solidFill>
                  <a:latin typeface="+mn-lt"/>
                  <a:ea typeface="+mn-ea"/>
                  <a:cs typeface="+mn-cs"/>
                </a:defRPr>
              </a:lvl7pPr>
              <a:lvl8pPr marL="3200400" algn="l" defTabSz="914400" rtl="0" eaLnBrk="1" latinLnBrk="0" hangingPunct="1">
                <a:defRPr sz="1800" kern="1200">
                  <a:solidFill>
                    <a:srgbClr val="FFFFFF"/>
                  </a:solidFill>
                  <a:latin typeface="+mn-lt"/>
                  <a:ea typeface="+mn-ea"/>
                  <a:cs typeface="+mn-cs"/>
                </a:defRPr>
              </a:lvl8pPr>
              <a:lvl9pPr marL="3657600" algn="l" defTabSz="914400" rtl="0" eaLnBrk="1" latinLnBrk="0" hangingPunct="1">
                <a:defRPr sz="1800" kern="1200">
                  <a:solidFill>
                    <a:srgbClr val="FFFFFF"/>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7" name="TextBox 23">
              <a:extLst>
                <a:ext uri="{FF2B5EF4-FFF2-40B4-BE49-F238E27FC236}">
                  <a16:creationId xmlns:a16="http://schemas.microsoft.com/office/drawing/2014/main" id="{17E61D29-08FC-CFBA-C520-2CEC1572FBCC}"/>
                </a:ext>
              </a:extLst>
            </p:cNvPr>
            <p:cNvSpPr txBox="1"/>
            <p:nvPr/>
          </p:nvSpPr>
          <p:spPr>
            <a:xfrm>
              <a:off x="4885773" y="1986894"/>
              <a:ext cx="2615231" cy="493991"/>
            </a:xfrm>
            <a:prstGeom prst="rect">
              <a:avLst/>
            </a:prstGeom>
            <a:noFill/>
          </p:spPr>
          <p:txBody>
            <a:bodyPr wrap="square" rtlCol="0">
              <a:spAutoFit/>
            </a:bodyPr>
            <a:lstStyle>
              <a:defPPr>
                <a:defRPr lang="ar-SA"/>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3200" b="1" i="1"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2- أهداف التسيير المالي</a:t>
              </a:r>
              <a:r>
                <a:rPr kumimoji="0" lang="fr-FR" sz="3200" b="1" i="1"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 </a:t>
              </a:r>
              <a:endParaRPr kumimoji="0" lang="zh-CN" altLang="en-US" sz="3200" b="1" i="1" u="none" strike="noStrike" kern="1200" cap="none" spc="0" normalizeH="0" baseline="0" noProof="0" dirty="0">
                <a:ln>
                  <a:noFill/>
                </a:ln>
                <a:solidFill>
                  <a:srgbClr val="C00000"/>
                </a:solidFill>
                <a:effectLst>
                  <a:outerShdw blurRad="38100" dist="38100" dir="2700000" algn="tl">
                    <a:srgbClr val="000000">
                      <a:alpha val="43137"/>
                    </a:srgbClr>
                  </a:outerShdw>
                </a:effectLst>
                <a:uLnTx/>
                <a:uFillTx/>
                <a:latin typeface="Sakkal Majalla" panose="02000000000000000000" pitchFamily="2" charset="-78"/>
                <a:ea typeface="华文新魏" panose="02010800040101010101" pitchFamily="2" charset="-122"/>
                <a:cs typeface="Sakkal Majalla" panose="02000000000000000000" pitchFamily="2" charset="-78"/>
              </a:endParaRPr>
            </a:p>
          </p:txBody>
        </p:sp>
        <p:sp>
          <p:nvSpPr>
            <p:cNvPr id="8" name="TextBox 24">
              <a:extLst>
                <a:ext uri="{FF2B5EF4-FFF2-40B4-BE49-F238E27FC236}">
                  <a16:creationId xmlns:a16="http://schemas.microsoft.com/office/drawing/2014/main" id="{E85B7ACC-804F-CC17-B100-BB882BE1AEBF}"/>
                </a:ext>
              </a:extLst>
            </p:cNvPr>
            <p:cNvSpPr txBox="1"/>
            <p:nvPr/>
          </p:nvSpPr>
          <p:spPr>
            <a:xfrm>
              <a:off x="5117092" y="2664253"/>
              <a:ext cx="2297969" cy="1013983"/>
            </a:xfrm>
            <a:prstGeom prst="rect">
              <a:avLst/>
            </a:prstGeom>
            <a:noFill/>
          </p:spPr>
          <p:txBody>
            <a:bodyPr wrap="square" rtlCol="0">
              <a:spAutoFit/>
            </a:bodyPr>
            <a:lstStyle>
              <a:defPPr>
                <a:defRPr lang="ar-SA"/>
              </a:defPPr>
              <a:lvl1pPr marL="0" algn="l" defTabSz="914400" rtl="0" eaLnBrk="1" latinLnBrk="0" hangingPunct="1">
                <a:defRPr sz="1800" kern="1200">
                  <a:solidFill>
                    <a:srgbClr val="000000"/>
                  </a:solidFill>
                  <a:latin typeface="+mn-lt"/>
                  <a:ea typeface="+mn-ea"/>
                  <a:cs typeface="+mn-cs"/>
                </a:defRPr>
              </a:lvl1pPr>
              <a:lvl2pPr marL="457200" algn="l" defTabSz="914400" rtl="0" eaLnBrk="1" latinLnBrk="0" hangingPunct="1">
                <a:defRPr sz="1800" kern="1200">
                  <a:solidFill>
                    <a:srgbClr val="000000"/>
                  </a:solidFill>
                  <a:latin typeface="+mn-lt"/>
                  <a:ea typeface="+mn-ea"/>
                  <a:cs typeface="+mn-cs"/>
                </a:defRPr>
              </a:lvl2pPr>
              <a:lvl3pPr marL="914400" algn="l" defTabSz="914400" rtl="0" eaLnBrk="1" latinLnBrk="0" hangingPunct="1">
                <a:defRPr sz="1800" kern="1200">
                  <a:solidFill>
                    <a:srgbClr val="000000"/>
                  </a:solidFill>
                  <a:latin typeface="+mn-lt"/>
                  <a:ea typeface="+mn-ea"/>
                  <a:cs typeface="+mn-cs"/>
                </a:defRPr>
              </a:lvl3pPr>
              <a:lvl4pPr marL="1371600" algn="l" defTabSz="914400" rtl="0" eaLnBrk="1" latinLnBrk="0" hangingPunct="1">
                <a:defRPr sz="1800" kern="1200">
                  <a:solidFill>
                    <a:srgbClr val="000000"/>
                  </a:solidFill>
                  <a:latin typeface="+mn-lt"/>
                  <a:ea typeface="+mn-ea"/>
                  <a:cs typeface="+mn-cs"/>
                </a:defRPr>
              </a:lvl4pPr>
              <a:lvl5pPr marL="1828800" algn="l" defTabSz="914400" rtl="0" eaLnBrk="1" latinLnBrk="0" hangingPunct="1">
                <a:defRPr sz="1800" kern="1200">
                  <a:solidFill>
                    <a:srgbClr val="000000"/>
                  </a:solidFill>
                  <a:latin typeface="+mn-lt"/>
                  <a:ea typeface="+mn-ea"/>
                  <a:cs typeface="+mn-cs"/>
                </a:defRPr>
              </a:lvl5pPr>
              <a:lvl6pPr marL="2286000" algn="l" defTabSz="914400" rtl="0" eaLnBrk="1" latinLnBrk="0" hangingPunct="1">
                <a:defRPr sz="1800" kern="1200">
                  <a:solidFill>
                    <a:srgbClr val="000000"/>
                  </a:solidFill>
                  <a:latin typeface="+mn-lt"/>
                  <a:ea typeface="+mn-ea"/>
                  <a:cs typeface="+mn-cs"/>
                </a:defRPr>
              </a:lvl6pPr>
              <a:lvl7pPr marL="2743200" algn="l" defTabSz="914400" rtl="0" eaLnBrk="1" latinLnBrk="0" hangingPunct="1">
                <a:defRPr sz="1800" kern="1200">
                  <a:solidFill>
                    <a:srgbClr val="000000"/>
                  </a:solidFill>
                  <a:latin typeface="+mn-lt"/>
                  <a:ea typeface="+mn-ea"/>
                  <a:cs typeface="+mn-cs"/>
                </a:defRPr>
              </a:lvl7pPr>
              <a:lvl8pPr marL="3200400" algn="l" defTabSz="914400" rtl="0" eaLnBrk="1" latinLnBrk="0" hangingPunct="1">
                <a:defRPr sz="1800" kern="1200">
                  <a:solidFill>
                    <a:srgbClr val="000000"/>
                  </a:solidFill>
                  <a:latin typeface="+mn-lt"/>
                  <a:ea typeface="+mn-ea"/>
                  <a:cs typeface="+mn-cs"/>
                </a:defRPr>
              </a:lvl8pPr>
              <a:lvl9pPr marL="3657600" algn="l" defTabSz="914400" rtl="0" eaLnBrk="1" latinLnBrk="0" hangingPunct="1">
                <a:defRPr sz="1800" kern="1200">
                  <a:solidFill>
                    <a:srgbClr val="000000"/>
                  </a:solidFill>
                  <a:latin typeface="+mn-lt"/>
                  <a:ea typeface="+mn-ea"/>
                  <a:cs typeface="+mn-cs"/>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36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Sakkal Majalla" panose="02000000000000000000" pitchFamily="2" charset="-78"/>
                  <a:ea typeface="+mn-ea"/>
                  <a:cs typeface="Sakkal Majalla" panose="02000000000000000000" pitchFamily="2" charset="-78"/>
                </a:rPr>
                <a:t>تحقيق التوازن بين السيولة والمردودية</a:t>
              </a:r>
              <a:endParaRPr kumimoji="0" lang="zh-CN" altLang="en-US" sz="3600" b="1"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Sakkal Majalla" panose="02000000000000000000" pitchFamily="2" charset="-78"/>
                <a:ea typeface="华文新魏" panose="02010800040101010101" pitchFamily="2" charset="-122"/>
                <a:cs typeface="Sakkal Majalla" panose="02000000000000000000" pitchFamily="2" charset="-78"/>
              </a:endParaRPr>
            </a:p>
          </p:txBody>
        </p:sp>
      </p:grpSp>
    </p:spTree>
    <p:custDataLst>
      <p:tags r:id="rId1"/>
    </p:custDataLst>
    <p:extLst>
      <p:ext uri="{BB962C8B-B14F-4D97-AF65-F5344CB8AC3E}">
        <p14:creationId xmlns:p14="http://schemas.microsoft.com/office/powerpoint/2010/main" val="279648282"/>
      </p:ext>
    </p:extLst>
  </p:cSld>
  <p:clrMapOvr>
    <a:masterClrMapping/>
  </p:clrMapOvr>
  <mc:AlternateContent xmlns:mc="http://schemas.openxmlformats.org/markup-compatibility/2006" xmlns:p14="http://schemas.microsoft.com/office/powerpoint/2010/main">
    <mc:Choice Requires="p14">
      <p:transition spd="slow" p14:dur="2000" advTm="103710"/>
    </mc:Choice>
    <mc:Fallback xmlns="">
      <p:transition spd="slow" advTm="10371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7|3.7|13.3|6.1|1.3"/>
</p:tagLst>
</file>

<file path=ppt/tags/tag10.xml><?xml version="1.0" encoding="utf-8"?>
<p:tagLst xmlns:a="http://schemas.openxmlformats.org/drawingml/2006/main" xmlns:r="http://schemas.openxmlformats.org/officeDocument/2006/relationships" xmlns:p="http://schemas.openxmlformats.org/presentationml/2006/main">
  <p:tag name="TIMING" val="|0.7|1.9"/>
</p:tagLst>
</file>

<file path=ppt/tags/tag2.xml><?xml version="1.0" encoding="utf-8"?>
<p:tagLst xmlns:a="http://schemas.openxmlformats.org/drawingml/2006/main" xmlns:r="http://schemas.openxmlformats.org/officeDocument/2006/relationships" xmlns:p="http://schemas.openxmlformats.org/presentationml/2006/main">
  <p:tag name="TIMING" val="|0|1.5|98.9"/>
</p:tagLst>
</file>

<file path=ppt/tags/tag3.xml><?xml version="1.0" encoding="utf-8"?>
<p:tagLst xmlns:a="http://schemas.openxmlformats.org/drawingml/2006/main" xmlns:r="http://schemas.openxmlformats.org/officeDocument/2006/relationships" xmlns:p="http://schemas.openxmlformats.org/presentationml/2006/main">
  <p:tag name="TIMING" val="|0.1|2.8|64.1|34.4"/>
</p:tagLst>
</file>

<file path=ppt/tags/tag4.xml><?xml version="1.0" encoding="utf-8"?>
<p:tagLst xmlns:a="http://schemas.openxmlformats.org/drawingml/2006/main" xmlns:r="http://schemas.openxmlformats.org/officeDocument/2006/relationships" xmlns:p="http://schemas.openxmlformats.org/presentationml/2006/main">
  <p:tag name="TIMING" val="|0.9|1.3|18.9|2.8|5|1.8"/>
</p:tagLst>
</file>

<file path=ppt/tags/tag5.xml><?xml version="1.0" encoding="utf-8"?>
<p:tagLst xmlns:a="http://schemas.openxmlformats.org/drawingml/2006/main" xmlns:r="http://schemas.openxmlformats.org/officeDocument/2006/relationships" xmlns:p="http://schemas.openxmlformats.org/presentationml/2006/main">
  <p:tag name="TIMING" val="|0.8|2.6|78.8|2.3|70.7"/>
</p:tagLst>
</file>

<file path=ppt/tags/tag6.xml><?xml version="1.0" encoding="utf-8"?>
<p:tagLst xmlns:a="http://schemas.openxmlformats.org/drawingml/2006/main" xmlns:r="http://schemas.openxmlformats.org/officeDocument/2006/relationships" xmlns:p="http://schemas.openxmlformats.org/presentationml/2006/main">
  <p:tag name="TIMING" val="|1.8|2.6|1.7|10.2|140.8|3.2|19.7"/>
</p:tagLst>
</file>

<file path=ppt/tags/tag7.xml><?xml version="1.0" encoding="utf-8"?>
<p:tagLst xmlns:a="http://schemas.openxmlformats.org/drawingml/2006/main" xmlns:r="http://schemas.openxmlformats.org/officeDocument/2006/relationships" xmlns:p="http://schemas.openxmlformats.org/presentationml/2006/main">
  <p:tag name="TIMING" val="|1.1|1.3|27.6"/>
</p:tagLst>
</file>

<file path=ppt/tags/tag8.xml><?xml version="1.0" encoding="utf-8"?>
<p:tagLst xmlns:a="http://schemas.openxmlformats.org/drawingml/2006/main" xmlns:r="http://schemas.openxmlformats.org/officeDocument/2006/relationships" xmlns:p="http://schemas.openxmlformats.org/presentationml/2006/main">
  <p:tag name="TIMING" val="|0.2|1.7"/>
</p:tagLst>
</file>

<file path=ppt/tags/tag9.xml><?xml version="1.0" encoding="utf-8"?>
<p:tagLst xmlns:a="http://schemas.openxmlformats.org/drawingml/2006/main" xmlns:r="http://schemas.openxmlformats.org/officeDocument/2006/relationships" xmlns:p="http://schemas.openxmlformats.org/presentationml/2006/main">
  <p:tag name="TIMING" val="|1.7"/>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3585</TotalTime>
  <Words>645</Words>
  <Application>Microsoft Office PowerPoint</Application>
  <PresentationFormat>On-screen Show (4:3)</PresentationFormat>
  <Paragraphs>46</Paragraphs>
  <Slides>10</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10</vt:i4>
      </vt:variant>
    </vt:vector>
  </HeadingPairs>
  <TitlesOfParts>
    <vt:vector size="21" baseType="lpstr">
      <vt:lpstr>Arabic Typesetting</vt:lpstr>
      <vt:lpstr>Arial</vt:lpstr>
      <vt:lpstr>Calibri</vt:lpstr>
      <vt:lpstr>Calibri Light</vt:lpstr>
      <vt:lpstr>Hand Of Sean</vt:lpstr>
      <vt:lpstr>Sakkal Majalla</vt:lpstr>
      <vt:lpstr>Trebuchet MS</vt:lpstr>
      <vt:lpstr>Wingdings</vt:lpstr>
      <vt:lpstr>Wingdings 3</vt:lpstr>
      <vt:lpstr>Facet</vt:lpstr>
      <vt:lpstr>Office Theme</vt:lpstr>
      <vt:lpstr>PowerPoint Presentation</vt:lpstr>
      <vt:lpstr>مقدمة:</vt:lpstr>
      <vt:lpstr>تعريف الميزانية: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Blue 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المخطوطات Codicologie</dc:title>
  <dc:creator>ghano</dc:creator>
  <cp:lastModifiedBy>Dell</cp:lastModifiedBy>
  <cp:revision>66</cp:revision>
  <dcterms:created xsi:type="dcterms:W3CDTF">2013-02-18T22:24:56Z</dcterms:created>
  <dcterms:modified xsi:type="dcterms:W3CDTF">2025-06-08T15:36:10Z</dcterms:modified>
</cp:coreProperties>
</file>