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5" r:id="rId3"/>
    <p:sldId id="266" r:id="rId4"/>
    <p:sldId id="267" r:id="rId5"/>
    <p:sldId id="268" r:id="rId6"/>
    <p:sldId id="269" r:id="rId7"/>
    <p:sldId id="270" r:id="rId8"/>
    <p:sldId id="271" r:id="rId9"/>
    <p:sldId id="272" r:id="rId1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86" d="100"/>
          <a:sy n="86" d="100"/>
        </p:scale>
        <p:origin x="-90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smtClean="0"/>
              <a:t>Modifiez le style du titre</a:t>
            </a:r>
            <a:endParaRPr kumimoji="0" lang="en-US"/>
          </a:p>
        </p:txBody>
      </p:sp>
      <p:sp>
        <p:nvSpPr>
          <p:cNvPr id="28" name="Espace réservé de la date 27"/>
          <p:cNvSpPr>
            <a:spLocks noGrp="1"/>
          </p:cNvSpPr>
          <p:nvPr>
            <p:ph type="dt" sz="half" idx="10"/>
          </p:nvPr>
        </p:nvSpPr>
        <p:spPr/>
        <p:txBody>
          <a:bodyPr/>
          <a:lstStyle/>
          <a:p>
            <a:fld id="{D8506850-FC70-4341-BC8A-92AA8F8D3C42}" type="datetimeFigureOut">
              <a:rPr lang="fr-FR" smtClean="0"/>
              <a:t>17/02/2023</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F307B23F-15AC-4000-B1FB-4DFF2C2D70A7}"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D8506850-FC70-4341-BC8A-92AA8F8D3C42}" type="datetimeFigureOut">
              <a:rPr lang="fr-FR" smtClean="0"/>
              <a:t>17/02/2023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F307B23F-15AC-4000-B1FB-4DFF2C2D70A7}"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fld id="{D8506850-FC70-4341-BC8A-92AA8F8D3C42}" type="datetimeFigureOut">
              <a:rPr lang="fr-FR" smtClean="0"/>
              <a:t>17/02/2023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p>
            <a:fld id="{D8506850-FC70-4341-BC8A-92AA8F8D3C42}" type="datetimeFigureOut">
              <a:rPr lang="fr-FR" smtClean="0"/>
              <a:t>17/02/2023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smtClean="0">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D8506850-FC70-4341-BC8A-92AA8F8D3C42}" type="datetimeFigureOut">
              <a:rPr lang="fr-FR" smtClean="0"/>
              <a:t>17/02/2023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307B23F-15AC-4000-B1FB-4DFF2C2D70A7}"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8506850-FC70-4341-BC8A-92AA8F8D3C42}" type="datetimeFigureOut">
              <a:rPr lang="fr-FR" smtClean="0"/>
              <a:t>17/02/2023</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F307B23F-15AC-4000-B1FB-4DFF2C2D70A7}"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116632"/>
            <a:ext cx="8229600" cy="6583362"/>
          </a:xfrm>
        </p:spPr>
        <p:txBody>
          <a:bodyPr>
            <a:noAutofit/>
          </a:bodyPr>
          <a:lstStyle/>
          <a:p>
            <a:pPr algn="r"/>
            <a:r>
              <a:rPr lang="ar-DZ" sz="2400" dirty="0">
                <a:solidFill>
                  <a:schemeClr val="tx1"/>
                </a:solidFill>
                <a:latin typeface="Simplified Arabic" pitchFamily="18" charset="-78"/>
                <a:cs typeface="Simplified Arabic" pitchFamily="18" charset="-78"/>
              </a:rPr>
              <a:t>) مقاربة الاسم والمكان عبر الزمن :</a:t>
            </a:r>
            <a:br>
              <a:rPr lang="ar-DZ" sz="2400" dirty="0">
                <a:solidFill>
                  <a:schemeClr val="tx1"/>
                </a:solidFill>
                <a:latin typeface="Simplified Arabic" pitchFamily="18" charset="-78"/>
                <a:cs typeface="Simplified Arabic" pitchFamily="18" charset="-78"/>
              </a:rPr>
            </a:br>
            <a:r>
              <a:rPr lang="ar-DZ" sz="2400" dirty="0">
                <a:solidFill>
                  <a:schemeClr val="tx1"/>
                </a:solidFill>
                <a:latin typeface="Simplified Arabic" pitchFamily="18" charset="-78"/>
                <a:cs typeface="Simplified Arabic" pitchFamily="18" charset="-78"/>
              </a:rPr>
              <a:t> إن العلاقة بين الاسم والمكان أي الدال والمدلول تنقل أحداث جرت في الماضي وتكشف عن علاقة الإنسان بذلك المكان، فأسماء الأماكن تمثل جزء من ذاكرة الشعوب ؛ إذ أن التسمية ترتبط بذكرى في الماضي وتساعد على إحياء تاريخ مضى فهي رسالة تنقل فكرة سادت في ذلك الزمان وبالتالي الاسم هو رمز يحمل في طياته حقائق عن ذلك المكان.</a:t>
            </a:r>
            <a:br>
              <a:rPr lang="ar-DZ" sz="2400" dirty="0">
                <a:solidFill>
                  <a:schemeClr val="tx1"/>
                </a:solidFill>
                <a:latin typeface="Simplified Arabic" pitchFamily="18" charset="-78"/>
                <a:cs typeface="Simplified Arabic" pitchFamily="18" charset="-78"/>
              </a:rPr>
            </a:br>
            <a:r>
              <a:rPr lang="ar-DZ" sz="2400" dirty="0">
                <a:solidFill>
                  <a:schemeClr val="tx1"/>
                </a:solidFill>
                <a:latin typeface="Simplified Arabic" pitchFamily="18" charset="-78"/>
                <a:cs typeface="Simplified Arabic" pitchFamily="18" charset="-78"/>
              </a:rPr>
              <a:t>إن </a:t>
            </a:r>
            <a:r>
              <a:rPr lang="ar-DZ" sz="2400" dirty="0" err="1">
                <a:solidFill>
                  <a:schemeClr val="tx1"/>
                </a:solidFill>
                <a:latin typeface="Simplified Arabic" pitchFamily="18" charset="-78"/>
                <a:cs typeface="Simplified Arabic" pitchFamily="18" charset="-78"/>
              </a:rPr>
              <a:t>مايحيلنا</a:t>
            </a:r>
            <a:r>
              <a:rPr lang="ar-DZ" sz="2400" dirty="0">
                <a:solidFill>
                  <a:schemeClr val="tx1"/>
                </a:solidFill>
                <a:latin typeface="Simplified Arabic" pitchFamily="18" charset="-78"/>
                <a:cs typeface="Simplified Arabic" pitchFamily="18" charset="-78"/>
              </a:rPr>
              <a:t> على فهم </a:t>
            </a:r>
            <a:r>
              <a:rPr lang="ar-DZ" sz="2400" dirty="0" err="1">
                <a:solidFill>
                  <a:schemeClr val="tx1"/>
                </a:solidFill>
                <a:latin typeface="Simplified Arabic" pitchFamily="18" charset="-78"/>
                <a:cs typeface="Simplified Arabic" pitchFamily="18" charset="-78"/>
              </a:rPr>
              <a:t>الطوبونيميا</a:t>
            </a:r>
            <a:r>
              <a:rPr lang="ar-DZ" sz="2400" dirty="0">
                <a:solidFill>
                  <a:schemeClr val="tx1"/>
                </a:solidFill>
                <a:latin typeface="Simplified Arabic" pitchFamily="18" charset="-78"/>
                <a:cs typeface="Simplified Arabic" pitchFamily="18" charset="-78"/>
              </a:rPr>
              <a:t> المستمدة من الفترة </a:t>
            </a:r>
            <a:r>
              <a:rPr lang="ar-DZ" sz="2400" dirty="0" err="1">
                <a:solidFill>
                  <a:schemeClr val="tx1"/>
                </a:solidFill>
                <a:latin typeface="Simplified Arabic" pitchFamily="18" charset="-78"/>
                <a:cs typeface="Simplified Arabic" pitchFamily="18" charset="-78"/>
              </a:rPr>
              <a:t>الوسيطية</a:t>
            </a:r>
            <a:r>
              <a:rPr lang="ar-DZ" sz="2400" dirty="0">
                <a:solidFill>
                  <a:schemeClr val="tx1"/>
                </a:solidFill>
                <a:latin typeface="Simplified Arabic" pitchFamily="18" charset="-78"/>
                <a:cs typeface="Simplified Arabic" pitchFamily="18" charset="-78"/>
              </a:rPr>
              <a:t> لتاريخ المغرب الذي لايزال البحث فيه بكرا وأن عملية النبش في ثنايا مفاهيمه التي أثثت المتون التاريخية والأدبية قادرة على فك عدة </a:t>
            </a:r>
            <a:r>
              <a:rPr lang="ar-DZ" sz="2400" dirty="0" err="1">
                <a:solidFill>
                  <a:schemeClr val="tx1"/>
                </a:solidFill>
                <a:latin typeface="Simplified Arabic" pitchFamily="18" charset="-78"/>
                <a:cs typeface="Simplified Arabic" pitchFamily="18" charset="-78"/>
              </a:rPr>
              <a:t>ألغاز،لاسيما</a:t>
            </a:r>
            <a:r>
              <a:rPr lang="ar-DZ" sz="2400" dirty="0">
                <a:solidFill>
                  <a:schemeClr val="tx1"/>
                </a:solidFill>
                <a:latin typeface="Simplified Arabic" pitchFamily="18" charset="-78"/>
                <a:cs typeface="Simplified Arabic" pitchFamily="18" charset="-78"/>
              </a:rPr>
              <a:t> ما تعلق منها بالموروث الثقافي المشترك  لكل مكونات المجتمع، وأخذ هذا المعطى في الاعتبار يمكن من تخفيف وقع اللغة البربرية التي أكد دارسوا </a:t>
            </a:r>
            <a:r>
              <a:rPr lang="ar-DZ" sz="2400" dirty="0" err="1">
                <a:solidFill>
                  <a:schemeClr val="tx1"/>
                </a:solidFill>
                <a:latin typeface="Simplified Arabic" pitchFamily="18" charset="-78"/>
                <a:cs typeface="Simplified Arabic" pitchFamily="18" charset="-78"/>
              </a:rPr>
              <a:t>الطوبونميات</a:t>
            </a:r>
            <a:r>
              <a:rPr lang="ar-DZ" sz="2400" dirty="0">
                <a:solidFill>
                  <a:schemeClr val="tx1"/>
                </a:solidFill>
                <a:latin typeface="Simplified Arabic" pitchFamily="18" charset="-78"/>
                <a:cs typeface="Simplified Arabic" pitchFamily="18" charset="-78"/>
              </a:rPr>
              <a:t> على كونها صعبة مع وجود العديد من المطبات حتى بالنسبة للبربر أنفسهم، مما يحتم الحذر في تناول المفاهيم التي تخفي بعضا من أسرارها التي لن يكشف عليها إلا باستعمال التراث الثقافي </a:t>
            </a:r>
          </a:p>
        </p:txBody>
      </p:sp>
      <p:pic>
        <p:nvPicPr>
          <p:cNvPr id="4"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7051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06690"/>
          </a:xfrm>
        </p:spPr>
        <p:txBody>
          <a:bodyPr>
            <a:noAutofit/>
          </a:bodyPr>
          <a:lstStyle/>
          <a:p>
            <a:pPr algn="r"/>
            <a:r>
              <a:rPr lang="fr-FR" sz="2800" dirty="0" smtClean="0">
                <a:solidFill>
                  <a:schemeClr val="tx1"/>
                </a:solidFill>
                <a:latin typeface="Andalus" pitchFamily="18" charset="-78"/>
                <a:cs typeface="Andalus" pitchFamily="18" charset="-78"/>
              </a:rPr>
              <a:t/>
            </a:r>
            <a:br>
              <a:rPr lang="fr-FR" sz="2800" dirty="0" smtClean="0">
                <a:solidFill>
                  <a:schemeClr val="tx1"/>
                </a:solidFill>
                <a:latin typeface="Andalus" pitchFamily="18" charset="-78"/>
                <a:cs typeface="Andalus" pitchFamily="18" charset="-78"/>
              </a:rPr>
            </a:br>
            <a:r>
              <a:rPr lang="fr-FR" sz="2800" dirty="0">
                <a:solidFill>
                  <a:schemeClr val="tx1"/>
                </a:solidFill>
                <a:latin typeface="Andalus" pitchFamily="18" charset="-78"/>
                <a:cs typeface="Andalus" pitchFamily="18" charset="-78"/>
              </a:rPr>
              <a:t/>
            </a:r>
            <a:br>
              <a:rPr lang="fr-FR"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لمكونات المجتمع الأثنية. هناك علاقة وطيدة بين </a:t>
            </a:r>
            <a:r>
              <a:rPr lang="ar-DZ" sz="2800" dirty="0" err="1">
                <a:solidFill>
                  <a:schemeClr val="tx1"/>
                </a:solidFill>
                <a:latin typeface="Andalus" pitchFamily="18" charset="-78"/>
                <a:cs typeface="Andalus" pitchFamily="18" charset="-78"/>
              </a:rPr>
              <a:t>الطوبونيميا</a:t>
            </a:r>
            <a:r>
              <a:rPr lang="ar-DZ" sz="2800" dirty="0">
                <a:solidFill>
                  <a:schemeClr val="tx1"/>
                </a:solidFill>
                <a:latin typeface="Andalus" pitchFamily="18" charset="-78"/>
                <a:cs typeface="Andalus" pitchFamily="18" charset="-78"/>
              </a:rPr>
              <a:t> وهجرة السكان وتعمير الإقليم والمجال وتكمن هذه العلاقة الوطيدة في كون أن </a:t>
            </a:r>
            <a:r>
              <a:rPr lang="ar-DZ" sz="2800" dirty="0" err="1">
                <a:solidFill>
                  <a:schemeClr val="tx1"/>
                </a:solidFill>
                <a:latin typeface="Andalus" pitchFamily="18" charset="-78"/>
                <a:cs typeface="Andalus" pitchFamily="18" charset="-78"/>
              </a:rPr>
              <a:t>الطوبونيميا</a:t>
            </a:r>
            <a:r>
              <a:rPr lang="ar-DZ" sz="2800" dirty="0">
                <a:solidFill>
                  <a:schemeClr val="tx1"/>
                </a:solidFill>
                <a:latin typeface="Andalus" pitchFamily="18" charset="-78"/>
                <a:cs typeface="Andalus" pitchFamily="18" charset="-78"/>
              </a:rPr>
              <a:t> تمثل شاهد دقيق على ماضينا، فهي تبين حركية وديناميكية السكان القدامى ومجال توطين التعمير وأثار المجموعات البشرية، كما تساعدنا </a:t>
            </a:r>
            <a:r>
              <a:rPr lang="ar-DZ" sz="2800" dirty="0" err="1">
                <a:solidFill>
                  <a:schemeClr val="tx1"/>
                </a:solidFill>
                <a:latin typeface="Andalus" pitchFamily="18" charset="-78"/>
                <a:cs typeface="Andalus" pitchFamily="18" charset="-78"/>
              </a:rPr>
              <a:t>الطوبونيميا</a:t>
            </a:r>
            <a:r>
              <a:rPr lang="ar-DZ" sz="2800" dirty="0">
                <a:solidFill>
                  <a:schemeClr val="tx1"/>
                </a:solidFill>
                <a:latin typeface="Andalus" pitchFamily="18" charset="-78"/>
                <a:cs typeface="Andalus" pitchFamily="18" charset="-78"/>
              </a:rPr>
              <a:t> على التعرف على الغطاء النباتي في الوسط </a:t>
            </a:r>
            <a:r>
              <a:rPr lang="ar-DZ" sz="2800" dirty="0" err="1">
                <a:solidFill>
                  <a:schemeClr val="tx1"/>
                </a:solidFill>
                <a:latin typeface="Andalus" pitchFamily="18" charset="-78"/>
                <a:cs typeface="Andalus" pitchFamily="18" charset="-78"/>
              </a:rPr>
              <a:t>الطوبونيمي</a:t>
            </a:r>
            <a:r>
              <a:rPr lang="ar-DZ" sz="2800" dirty="0">
                <a:solidFill>
                  <a:schemeClr val="tx1"/>
                </a:solidFill>
                <a:latin typeface="Andalus" pitchFamily="18" charset="-78"/>
                <a:cs typeface="Andalus" pitchFamily="18" charset="-78"/>
              </a:rPr>
              <a:t> عبر المقاربة التاريخية، فهي عبارة عن أداة ووسيلة لتقفية وتتبع التطور الذي حصل في المجال..</a:t>
            </a:r>
            <a:r>
              <a:rPr lang="fr-FR" sz="2800" dirty="0" smtClean="0">
                <a:solidFill>
                  <a:schemeClr val="tx1"/>
                </a:solidFill>
                <a:latin typeface="Andalus" pitchFamily="18" charset="-78"/>
                <a:cs typeface="Andalus" pitchFamily="18" charset="-78"/>
              </a:rPr>
              <a:t/>
            </a:r>
            <a:br>
              <a:rPr lang="fr-FR" sz="2800" dirty="0" smtClean="0">
                <a:solidFill>
                  <a:schemeClr val="tx1"/>
                </a:solidFill>
                <a:latin typeface="Andalus" pitchFamily="18" charset="-78"/>
                <a:cs typeface="Andalus" pitchFamily="18" charset="-78"/>
              </a:rPr>
            </a:br>
            <a:r>
              <a:rPr lang="fr-FR" sz="2800" dirty="0">
                <a:solidFill>
                  <a:schemeClr val="tx1"/>
                </a:solidFill>
                <a:latin typeface="Andalus" pitchFamily="18" charset="-78"/>
                <a:cs typeface="Andalus" pitchFamily="18" charset="-78"/>
              </a:rPr>
              <a:t/>
            </a:r>
            <a:br>
              <a:rPr lang="fr-FR" sz="2800" dirty="0">
                <a:solidFill>
                  <a:schemeClr val="tx1"/>
                </a:solidFill>
                <a:latin typeface="Andalus" pitchFamily="18" charset="-78"/>
                <a:cs typeface="Andalus" pitchFamily="18" charset="-78"/>
              </a:rPr>
            </a:br>
            <a:r>
              <a:rPr lang="fr-FR" sz="2800" dirty="0" smtClean="0">
                <a:solidFill>
                  <a:schemeClr val="tx1"/>
                </a:solidFill>
                <a:latin typeface="Andalus" pitchFamily="18" charset="-78"/>
                <a:cs typeface="Andalus" pitchFamily="18" charset="-78"/>
              </a:rPr>
              <a:t/>
            </a:r>
            <a:br>
              <a:rPr lang="fr-FR" sz="2800" dirty="0" smtClean="0">
                <a:solidFill>
                  <a:schemeClr val="tx1"/>
                </a:solidFill>
                <a:latin typeface="Andalus" pitchFamily="18" charset="-78"/>
                <a:cs typeface="Andalus" pitchFamily="18" charset="-78"/>
              </a:rPr>
            </a:br>
            <a:r>
              <a:rPr lang="fr-FR" sz="2800" dirty="0">
                <a:solidFill>
                  <a:schemeClr val="tx1"/>
                </a:solidFill>
                <a:latin typeface="Andalus" pitchFamily="18" charset="-78"/>
                <a:cs typeface="Andalus" pitchFamily="18" charset="-78"/>
              </a:rPr>
              <a:t/>
            </a:r>
            <a:br>
              <a:rPr lang="fr-FR" sz="2800" dirty="0">
                <a:solidFill>
                  <a:schemeClr val="tx1"/>
                </a:solidFill>
                <a:latin typeface="Andalus" pitchFamily="18" charset="-78"/>
                <a:cs typeface="Andalus" pitchFamily="18" charset="-78"/>
              </a:rPr>
            </a:br>
            <a:r>
              <a:rPr lang="fr-FR" sz="2800" dirty="0" smtClean="0">
                <a:solidFill>
                  <a:schemeClr val="tx1"/>
                </a:solidFill>
                <a:latin typeface="Andalus" pitchFamily="18" charset="-78"/>
                <a:cs typeface="Andalus" pitchFamily="18" charset="-78"/>
              </a:rPr>
              <a:t/>
            </a:r>
            <a:br>
              <a:rPr lang="fr-FR" sz="2800" dirty="0" smtClean="0">
                <a:solidFill>
                  <a:schemeClr val="tx1"/>
                </a:solidFill>
                <a:latin typeface="Andalus" pitchFamily="18" charset="-78"/>
                <a:cs typeface="Andalus" pitchFamily="18" charset="-78"/>
              </a:rPr>
            </a:br>
            <a:r>
              <a:rPr lang="fr-FR" sz="2800" dirty="0">
                <a:solidFill>
                  <a:schemeClr val="tx1"/>
                </a:solidFill>
                <a:latin typeface="Andalus" pitchFamily="18" charset="-78"/>
                <a:cs typeface="Andalus" pitchFamily="18" charset="-78"/>
              </a:rPr>
              <a:t/>
            </a:r>
            <a:br>
              <a:rPr lang="fr-FR" sz="2800" dirty="0">
                <a:solidFill>
                  <a:schemeClr val="tx1"/>
                </a:solidFill>
                <a:latin typeface="Andalus" pitchFamily="18" charset="-78"/>
                <a:cs typeface="Andalus" pitchFamily="18" charset="-78"/>
              </a:rPr>
            </a:br>
            <a:r>
              <a:rPr lang="fr-FR" sz="2800" dirty="0" smtClean="0">
                <a:solidFill>
                  <a:schemeClr val="tx1"/>
                </a:solidFill>
                <a:latin typeface="Andalus" pitchFamily="18" charset="-78"/>
                <a:cs typeface="Andalus" pitchFamily="18" charset="-78"/>
              </a:rPr>
              <a:t/>
            </a:r>
            <a:br>
              <a:rPr lang="fr-FR" sz="2800" dirty="0" smtClean="0">
                <a:solidFill>
                  <a:schemeClr val="tx1"/>
                </a:solidFill>
                <a:latin typeface="Andalus" pitchFamily="18" charset="-78"/>
                <a:cs typeface="Andalus" pitchFamily="18" charset="-78"/>
              </a:rPr>
            </a:br>
            <a:r>
              <a:rPr lang="fr-FR" sz="2800" dirty="0">
                <a:solidFill>
                  <a:schemeClr val="tx1"/>
                </a:solidFill>
                <a:latin typeface="Andalus" pitchFamily="18" charset="-78"/>
                <a:cs typeface="Andalus" pitchFamily="18" charset="-78"/>
              </a:rPr>
              <a:t/>
            </a:r>
            <a:br>
              <a:rPr lang="fr-FR" sz="2800" dirty="0">
                <a:solidFill>
                  <a:schemeClr val="tx1"/>
                </a:solidFill>
                <a:latin typeface="Andalus" pitchFamily="18" charset="-78"/>
                <a:cs typeface="Andalus" pitchFamily="18" charset="-78"/>
              </a:rPr>
            </a:b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16012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18" fill="hold"/>
                                        <p:tgtEl>
                                          <p:spTgt spid="3"/>
                                        </p:tgtEl>
                                      </p:cBhvr>
                                    </p:cmd>
                                  </p:childTnLst>
                                </p:cTn>
                              </p:par>
                            </p:childTnLst>
                          </p:cTn>
                        </p:par>
                      </p:childTnLst>
                    </p:cTn>
                  </p:par>
                </p:childTnLst>
              </p:cTn>
              <p:nextCondLst>
                <p:cond evt="onClick" delay="0">
                  <p:tgtEl>
                    <p:spTgt spid="3"/>
                  </p:tgtEl>
                </p:cond>
              </p:nextCondLst>
            </p:seq>
            <p:audio>
              <p:cMediaNode vol="9811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178698"/>
          </a:xfrm>
        </p:spPr>
        <p:txBody>
          <a:bodyPr>
            <a:normAutofit/>
          </a:bodyPr>
          <a:lstStyle/>
          <a:p>
            <a:pPr algn="r"/>
            <a:r>
              <a:rPr lang="ar-DZ" sz="2400" dirty="0">
                <a:solidFill>
                  <a:schemeClr val="tx1"/>
                </a:solidFill>
                <a:latin typeface="Andalus" pitchFamily="18" charset="-78"/>
                <a:cs typeface="Andalus" pitchFamily="18" charset="-78"/>
              </a:rPr>
              <a:t>) علاقة </a:t>
            </a:r>
            <a:r>
              <a:rPr lang="ar-DZ" sz="2400" dirty="0" err="1">
                <a:solidFill>
                  <a:schemeClr val="tx1"/>
                </a:solidFill>
                <a:latin typeface="Andalus" pitchFamily="18" charset="-78"/>
                <a:cs typeface="Andalus" pitchFamily="18" charset="-78"/>
              </a:rPr>
              <a:t>الطوبونيميا</a:t>
            </a:r>
            <a:r>
              <a:rPr lang="ar-DZ" sz="2400" dirty="0">
                <a:solidFill>
                  <a:schemeClr val="tx1"/>
                </a:solidFill>
                <a:latin typeface="Andalus" pitchFamily="18" charset="-78"/>
                <a:cs typeface="Andalus" pitchFamily="18" charset="-78"/>
              </a:rPr>
              <a:t> بالعلوم </a:t>
            </a:r>
            <a:r>
              <a:rPr lang="ar-DZ" sz="3200" dirty="0">
                <a:solidFill>
                  <a:schemeClr val="tx1"/>
                </a:solidFill>
                <a:latin typeface="Andalus" pitchFamily="18" charset="-78"/>
                <a:cs typeface="Andalus" pitchFamily="18" charset="-78"/>
              </a:rPr>
              <a:t>الأخرى :</a:t>
            </a:r>
            <a:br>
              <a:rPr lang="ar-DZ" sz="3200" dirty="0">
                <a:solidFill>
                  <a:schemeClr val="tx1"/>
                </a:solidFill>
                <a:latin typeface="Andalus" pitchFamily="18" charset="-78"/>
                <a:cs typeface="Andalus" pitchFamily="18" charset="-78"/>
              </a:rPr>
            </a:br>
            <a:r>
              <a:rPr lang="ar-DZ" sz="3200" dirty="0">
                <a:solidFill>
                  <a:schemeClr val="tx1"/>
                </a:solidFill>
                <a:latin typeface="Andalus" pitchFamily="18" charset="-78"/>
                <a:cs typeface="Andalus" pitchFamily="18" charset="-78"/>
              </a:rPr>
              <a:t>- علاقة </a:t>
            </a:r>
            <a:r>
              <a:rPr lang="ar-DZ" sz="3200" dirty="0" err="1">
                <a:solidFill>
                  <a:schemeClr val="tx1"/>
                </a:solidFill>
                <a:latin typeface="Andalus" pitchFamily="18" charset="-78"/>
                <a:cs typeface="Andalus" pitchFamily="18" charset="-78"/>
              </a:rPr>
              <a:t>الطوبونيميا</a:t>
            </a:r>
            <a:r>
              <a:rPr lang="ar-DZ" sz="3200" dirty="0">
                <a:solidFill>
                  <a:schemeClr val="tx1"/>
                </a:solidFill>
                <a:latin typeface="Andalus" pitchFamily="18" charset="-78"/>
                <a:cs typeface="Andalus" pitchFamily="18" charset="-78"/>
              </a:rPr>
              <a:t> بالتاريخ : إن دواعي البحث في العلاقة بين </a:t>
            </a:r>
            <a:r>
              <a:rPr lang="ar-DZ" sz="3200" dirty="0" err="1">
                <a:solidFill>
                  <a:schemeClr val="tx1"/>
                </a:solidFill>
                <a:latin typeface="Andalus" pitchFamily="18" charset="-78"/>
                <a:cs typeface="Andalus" pitchFamily="18" charset="-78"/>
              </a:rPr>
              <a:t>الطوبونيميا</a:t>
            </a:r>
            <a:r>
              <a:rPr lang="ar-DZ" sz="3200" dirty="0">
                <a:solidFill>
                  <a:schemeClr val="tx1"/>
                </a:solidFill>
                <a:latin typeface="Andalus" pitchFamily="18" charset="-78"/>
                <a:cs typeface="Andalus" pitchFamily="18" charset="-78"/>
              </a:rPr>
              <a:t> والتاريخ ومنه البحث التاريخي هي على الإجمال محاولة تريد أن تعرض لأهمية أداة تبحث في قيمة أسماء الأماكن وعلاقتها بالبحث التاريخي عبر الإجابة عن أسئلة لها قيمتها في البحث، أسئلة تساعد على إبداء ملاحظات عن  تاريخ المجال اعتمادا على اسمه أولا، وبذلك </a:t>
            </a:r>
            <a:r>
              <a:rPr lang="ar-DZ" sz="3200" dirty="0" err="1">
                <a:solidFill>
                  <a:schemeClr val="tx1"/>
                </a:solidFill>
                <a:latin typeface="Andalus" pitchFamily="18" charset="-78"/>
                <a:cs typeface="Andalus" pitchFamily="18" charset="-78"/>
              </a:rPr>
              <a:t>فالطوبونيميا</a:t>
            </a:r>
            <a:r>
              <a:rPr lang="ar-DZ" sz="3200" dirty="0">
                <a:solidFill>
                  <a:schemeClr val="tx1"/>
                </a:solidFill>
                <a:latin typeface="Andalus" pitchFamily="18" charset="-78"/>
                <a:cs typeface="Andalus" pitchFamily="18" charset="-78"/>
              </a:rPr>
              <a:t> تساعد على إعادة بناء ذاكرة المكان عن طريق التعرف على أسماء الأماكن.</a:t>
            </a:r>
            <a:br>
              <a:rPr lang="ar-DZ" sz="3200" dirty="0">
                <a:solidFill>
                  <a:schemeClr val="tx1"/>
                </a:solidFill>
                <a:latin typeface="Andalus" pitchFamily="18" charset="-78"/>
                <a:cs typeface="Andalus" pitchFamily="18" charset="-78"/>
              </a:rPr>
            </a:br>
            <a:r>
              <a:rPr lang="ar-DZ" sz="3200" dirty="0">
                <a:solidFill>
                  <a:schemeClr val="tx1"/>
                </a:solidFill>
                <a:latin typeface="Andalus" pitchFamily="18" charset="-78"/>
                <a:cs typeface="Andalus" pitchFamily="18" charset="-78"/>
              </a:rPr>
              <a:t>يعتبر علم التاريخ من أهم العلوم التي يعتمد عليها علم </a:t>
            </a:r>
            <a:r>
              <a:rPr lang="ar-DZ" sz="3200" dirty="0" err="1">
                <a:solidFill>
                  <a:schemeClr val="tx1"/>
                </a:solidFill>
                <a:latin typeface="Andalus" pitchFamily="18" charset="-78"/>
                <a:cs typeface="Andalus" pitchFamily="18" charset="-78"/>
              </a:rPr>
              <a:t>الطوبونيميا</a:t>
            </a:r>
            <a:r>
              <a:rPr lang="ar-DZ" sz="3200" dirty="0">
                <a:solidFill>
                  <a:schemeClr val="tx1"/>
                </a:solidFill>
                <a:latin typeface="Andalus" pitchFamily="18" charset="-78"/>
                <a:cs typeface="Andalus" pitchFamily="18" charset="-78"/>
              </a:rPr>
              <a:t>، فكما هو واضح وعلى سبيل المثال لا الحصر نجد أسماء مدن الجزائر ( </a:t>
            </a:r>
            <a:r>
              <a:rPr lang="ar-DZ" sz="3200" dirty="0" err="1">
                <a:solidFill>
                  <a:schemeClr val="tx1"/>
                </a:solidFill>
                <a:latin typeface="Andalus" pitchFamily="18" charset="-78"/>
                <a:cs typeface="Andalus" pitchFamily="18" charset="-78"/>
              </a:rPr>
              <a:t>نوميديا</a:t>
            </a:r>
            <a:r>
              <a:rPr lang="ar-DZ" sz="3200" dirty="0">
                <a:solidFill>
                  <a:schemeClr val="tx1"/>
                </a:solidFill>
                <a:latin typeface="Andalus" pitchFamily="18" charset="-78"/>
                <a:cs typeface="Andalus" pitchFamily="18" charset="-78"/>
              </a:rPr>
              <a:t> أو بلاد المغرب الأوسط ) مرتبطة ارتب</a:t>
            </a:r>
            <a:endParaRPr lang="fr-FR" sz="32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370339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22714"/>
          </a:xfrm>
        </p:spPr>
        <p:txBody>
          <a:bodyPr>
            <a:normAutofit/>
          </a:bodyPr>
          <a:lstStyle/>
          <a:p>
            <a:pPr algn="r" rtl="1"/>
            <a:r>
              <a:rPr lang="ar-DZ" sz="2400" dirty="0" err="1">
                <a:solidFill>
                  <a:schemeClr val="tx1"/>
                </a:solidFill>
                <a:latin typeface="Andalus" pitchFamily="18" charset="-78"/>
                <a:cs typeface="Andalus" pitchFamily="18" charset="-78"/>
              </a:rPr>
              <a:t>بالحقبات</a:t>
            </a:r>
            <a:r>
              <a:rPr lang="ar-DZ" sz="2400" dirty="0">
                <a:solidFill>
                  <a:schemeClr val="tx1"/>
                </a:solidFill>
                <a:latin typeface="Andalus" pitchFamily="18" charset="-78"/>
                <a:cs typeface="Andalus" pitchFamily="18" charset="-78"/>
              </a:rPr>
              <a:t> التاريخية التي مرت بها منذ نشأتها وعبر مراحل تاريخها والشعوب التي وضعت بصمتها وجسدت حضارتها وثقافتها من خلال أسماء منحوها للمناطق التي عمروا بها. فتتوفر الجزائر على عدد كبير من الأسماء المنحدرة من مختلف الحضارات التي تمركزت بالتناوب عبر القرون، فإذا كانت المدونة </a:t>
            </a:r>
            <a:r>
              <a:rPr lang="ar-DZ" sz="2400" dirty="0" err="1">
                <a:solidFill>
                  <a:schemeClr val="tx1"/>
                </a:solidFill>
                <a:latin typeface="Andalus" pitchFamily="18" charset="-78"/>
                <a:cs typeface="Andalus" pitchFamily="18" charset="-78"/>
              </a:rPr>
              <a:t>الطوبونيمية</a:t>
            </a:r>
            <a:r>
              <a:rPr lang="ar-DZ" sz="2400" dirty="0">
                <a:solidFill>
                  <a:schemeClr val="tx1"/>
                </a:solidFill>
                <a:latin typeface="Andalus" pitchFamily="18" charset="-78"/>
                <a:cs typeface="Andalus" pitchFamily="18" charset="-78"/>
              </a:rPr>
              <a:t> الكبرى للبلاد تقوم على أساس بربري أو عربي فهناك حضارات أخرى كالليبية والفينيقية والرومانية والبيزنطية قد تركت أثارا </a:t>
            </a:r>
            <a:r>
              <a:rPr lang="ar-DZ" sz="2400" dirty="0" err="1">
                <a:solidFill>
                  <a:schemeClr val="tx1"/>
                </a:solidFill>
                <a:latin typeface="Andalus" pitchFamily="18" charset="-78"/>
                <a:cs typeface="Andalus" pitchFamily="18" charset="-78"/>
              </a:rPr>
              <a:t>مواقعية</a:t>
            </a:r>
            <a:r>
              <a:rPr lang="ar-DZ" sz="2400" dirty="0">
                <a:solidFill>
                  <a:schemeClr val="tx1"/>
                </a:solidFill>
                <a:latin typeface="Andalus" pitchFamily="18" charset="-78"/>
                <a:cs typeface="Andalus" pitchFamily="18" charset="-78"/>
              </a:rPr>
              <a:t> بدرجات متفاوتة، عند البحث في الأسماء في الغرب الإسلامي يتضح أن البعد التاريخي بما هو مجموع أثار حركة الإنسان في المكان خلال الزمن الوسيط ، قد تراكم في مجموع الأحداث التاريخية والوقائع الاجتماعية والمظاهر الإنسانية والطقوس الدينية والنتائج الحضارية التي وقعت بالمكان بل  في مجموع القبائل والتجمعات البشرية التي استقرت بمكان ما، فأخذ المكان تسميته من أسمها أو بعضا من اسمها أو اسم أحد أفرادها، حتى أنها لم تعد مع الزمان تحيل على الحدث أو القبيلة أو العشيرة أو الفرد، بل صارت تحيل على المكان بشكل تلقائي ومباشر وهو ما يمثل بعدا حاضرا في البنية المرجعية والذاكرة الجماعية لساكنة الغرب الإسلامي</a:t>
            </a:r>
            <a:endParaRPr lang="fr-FR" sz="24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41989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68" fill="hold"/>
                                        <p:tgtEl>
                                          <p:spTgt spid="3"/>
                                        </p:tgtEl>
                                      </p:cBhvr>
                                    </p:cmd>
                                  </p:childTnLst>
                                </p:cTn>
                              </p:par>
                            </p:childTnLst>
                          </p:cTn>
                        </p:par>
                      </p:childTnLst>
                    </p:cTn>
                  </p:par>
                </p:childTnLst>
              </p:cTn>
              <p:nextCondLst>
                <p:cond evt="onClick" delay="0">
                  <p:tgtEl>
                    <p:spTgt spid="3"/>
                  </p:tgtEl>
                </p:cond>
              </p:nextCondLst>
            </p:seq>
            <p:audio>
              <p:cMediaNode vol="88679">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94722"/>
          </a:xfrm>
        </p:spPr>
        <p:txBody>
          <a:bodyPr>
            <a:normAutofit/>
          </a:bodyPr>
          <a:lstStyle/>
          <a:p>
            <a:r>
              <a:rPr lang="ar-DZ" sz="2800" dirty="0">
                <a:solidFill>
                  <a:schemeClr val="tx1"/>
                </a:solidFill>
                <a:latin typeface="Andalus" pitchFamily="18" charset="-78"/>
                <a:cs typeface="Andalus" pitchFamily="18" charset="-78"/>
              </a:rPr>
              <a:t>فبعض أسماء الأماكن مرتبط بأسماء القبائل أو الأسر مثل "دور بني هاشم" بقرطبة، "منازل الهاشمي" بلبلة "، "حومة العرب" </a:t>
            </a:r>
            <a:r>
              <a:rPr lang="ar-DZ" sz="2800" dirty="0" err="1">
                <a:solidFill>
                  <a:schemeClr val="tx1"/>
                </a:solidFill>
                <a:latin typeface="Andalus" pitchFamily="18" charset="-78"/>
                <a:cs typeface="Andalus" pitchFamily="18" charset="-78"/>
              </a:rPr>
              <a:t>بطلبيرة</a:t>
            </a:r>
            <a:r>
              <a:rPr lang="ar-DZ" sz="2800" dirty="0">
                <a:solidFill>
                  <a:schemeClr val="tx1"/>
                </a:solidFill>
                <a:latin typeface="Andalus" pitchFamily="18" charset="-78"/>
                <a:cs typeface="Andalus" pitchFamily="18" charset="-78"/>
              </a:rPr>
              <a:t> نسبة لبني عوف بن كعب بن سعيد بن زيد مناة الذين أقاموا بها إلى حدود القرن 5ه/11م، زقاق </a:t>
            </a:r>
            <a:r>
              <a:rPr lang="ar-DZ" sz="2800" dirty="0" err="1">
                <a:solidFill>
                  <a:schemeClr val="tx1"/>
                </a:solidFill>
                <a:latin typeface="Andalus" pitchFamily="18" charset="-78"/>
                <a:cs typeface="Andalus" pitchFamily="18" charset="-78"/>
              </a:rPr>
              <a:t>مصمودة</a:t>
            </a:r>
            <a:r>
              <a:rPr lang="ar-DZ" sz="2800" dirty="0">
                <a:solidFill>
                  <a:schemeClr val="tx1"/>
                </a:solidFill>
                <a:latin typeface="Andalus" pitchFamily="18" charset="-78"/>
                <a:cs typeface="Andalus" pitchFamily="18" charset="-78"/>
              </a:rPr>
              <a:t> عند عدوة الأندلس، قلعة الأشراف ببلنسية التي ينتمي إليها أبو العباس أحمد بن طاهر الأنصاري الخزرجي، "مقبرة بني العباس" بشرق قرطبة، مقبرة قريش بقرطبة،  ومنها ما يرجع إلى أسماء الأشخاص مثل "سوق إبراهيم بقرطبة وهو يعود لأحمد بن عيسى إبراهيم.</a:t>
            </a: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1027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9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22714"/>
          </a:xfrm>
        </p:spPr>
        <p:txBody>
          <a:bodyPr>
            <a:noAutofit/>
          </a:bodyPr>
          <a:lstStyle/>
          <a:p>
            <a:r>
              <a:rPr lang="ar-DZ" sz="2000" dirty="0" smtClean="0">
                <a:solidFill>
                  <a:schemeClr val="tx1"/>
                </a:solidFill>
                <a:latin typeface="Andalus" pitchFamily="18" charset="-78"/>
                <a:cs typeface="Andalus" pitchFamily="18" charset="-78"/>
              </a:rPr>
              <a:t>خ</a:t>
            </a:r>
            <a:endParaRPr lang="fr-FR" sz="2000" dirty="0">
              <a:solidFill>
                <a:schemeClr val="tx1"/>
              </a:solidFill>
              <a:latin typeface="Andalus" pitchFamily="18" charset="-78"/>
              <a:cs typeface="Andalus" pitchFamily="18" charset="-78"/>
            </a:endParaRPr>
          </a:p>
        </p:txBody>
      </p:sp>
      <p:sp>
        <p:nvSpPr>
          <p:cNvPr id="3" name="Rectangle 2"/>
          <p:cNvSpPr/>
          <p:nvPr/>
        </p:nvSpPr>
        <p:spPr>
          <a:xfrm>
            <a:off x="-108520" y="1268761"/>
            <a:ext cx="6966520" cy="1754326"/>
          </a:xfrm>
          <a:prstGeom prst="rect">
            <a:avLst/>
          </a:prstGeom>
        </p:spPr>
        <p:txBody>
          <a:bodyPr wrap="square">
            <a:spAutoFit/>
          </a:bodyPr>
          <a:lstStyle/>
          <a:p>
            <a:pPr algn="r"/>
            <a:r>
              <a:rPr lang="ar-DZ" dirty="0"/>
              <a:t>علاقة </a:t>
            </a:r>
            <a:r>
              <a:rPr lang="ar-DZ" dirty="0" err="1"/>
              <a:t>الطوبونيميا</a:t>
            </a:r>
            <a:r>
              <a:rPr lang="ar-DZ" dirty="0"/>
              <a:t> </a:t>
            </a:r>
            <a:r>
              <a:rPr lang="ar-DZ" dirty="0" err="1" smtClean="0"/>
              <a:t>باللسانيات:اللسانيات</a:t>
            </a:r>
            <a:r>
              <a:rPr lang="ar-DZ" dirty="0" smtClean="0"/>
              <a:t> </a:t>
            </a:r>
            <a:r>
              <a:rPr lang="ar-DZ" dirty="0"/>
              <a:t>هي العلم الذي يقرأ اللغة الإنسانية على وفق منظور علمي عميق ودقيق ويستند إلى معاينة الأحداث وتسجيل وقائعها قائما على الوصف وبناء النماذج وتحليلها بالإفادة إلى معطيات العلوم والمعارف الإنسانية الأخرى،	وتعتبر اللسانيات العلم الأساسي الذي يقوم عليه علم </a:t>
            </a:r>
            <a:r>
              <a:rPr lang="ar-DZ" dirty="0" err="1"/>
              <a:t>الطوبونيميا</a:t>
            </a:r>
            <a:r>
              <a:rPr lang="ar-DZ" dirty="0"/>
              <a:t>، فاللسانيات تسمح للدارس بالرجوع إلى الكتابات القديمة ومعرفة اشتقاق الكلمات ومصادرها اللغوية خصوصا عندما يتعلق الأمر بأصول جذرية كما هو الحال في الكلمات والألفاظ البربرية. </a:t>
            </a:r>
            <a:endParaRPr lang="fr-FR" dirty="0"/>
          </a:p>
        </p:txBody>
      </p:sp>
      <p:pic>
        <p:nvPicPr>
          <p:cNvPr id="5"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410321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94722"/>
          </a:xfrm>
        </p:spPr>
        <p:txBody>
          <a:bodyPr>
            <a:noAutofit/>
          </a:bodyPr>
          <a:lstStyle/>
          <a:p>
            <a:pPr algn="r"/>
            <a:r>
              <a:rPr lang="ar-DZ" sz="2800" dirty="0">
                <a:solidFill>
                  <a:schemeClr val="tx1"/>
                </a:solidFill>
                <a:latin typeface="Andalus" pitchFamily="18" charset="-78"/>
                <a:cs typeface="Andalus" pitchFamily="18" charset="-78"/>
              </a:rPr>
              <a:t>فأسماء الأماكن هي عبارة عن إشارة </a:t>
            </a:r>
            <a:r>
              <a:rPr lang="ar-DZ" sz="2800" dirty="0" err="1">
                <a:solidFill>
                  <a:schemeClr val="tx1"/>
                </a:solidFill>
                <a:latin typeface="Andalus" pitchFamily="18" charset="-78"/>
                <a:cs typeface="Andalus" pitchFamily="18" charset="-78"/>
              </a:rPr>
              <a:t>سيميائية</a:t>
            </a:r>
            <a:r>
              <a:rPr lang="ar-DZ" sz="2800" dirty="0">
                <a:solidFill>
                  <a:schemeClr val="tx1"/>
                </a:solidFill>
                <a:latin typeface="Andalus" pitchFamily="18" charset="-78"/>
                <a:cs typeface="Andalus" pitchFamily="18" charset="-78"/>
              </a:rPr>
              <a:t> لمكان ما من قبل اللغة، إذ تكمن عملية تسمية الأماكن في إرساء إشارة لسانية نرسخها في المكان المقصود بالتسمية، فهذه بالإشارة اللسانية تعبر عن فردية الأماكن فتسمح بذلك بدراسة أسماء الأماكن بنفس الطريقة التي تدرس بها المفردات اللغوية.</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-علاقة </a:t>
            </a:r>
            <a:r>
              <a:rPr lang="ar-DZ" sz="2800" dirty="0" err="1">
                <a:solidFill>
                  <a:schemeClr val="tx1"/>
                </a:solidFill>
                <a:latin typeface="Andalus" pitchFamily="18" charset="-78"/>
                <a:cs typeface="Andalus" pitchFamily="18" charset="-78"/>
              </a:rPr>
              <a:t>الطوبونيميا</a:t>
            </a:r>
            <a:r>
              <a:rPr lang="ar-DZ" sz="2800" dirty="0">
                <a:solidFill>
                  <a:schemeClr val="tx1"/>
                </a:solidFill>
                <a:latin typeface="Andalus" pitchFamily="18" charset="-78"/>
                <a:cs typeface="Andalus" pitchFamily="18" charset="-78"/>
              </a:rPr>
              <a:t> بالجغرافيا: المصدر اللغوي الذي اشتقت منه كلمة جغرافيا يرجع إلى لفظتين في اللغة اليونانية القديمة، ولعل تعريف الجغرافيا بأنها علم وصف الأرض هو أقدم تعريف لها، بل أنه التعريف المستمد من المعنى الحرفي لكلمة " جغرافية " </a:t>
            </a:r>
            <a:r>
              <a:rPr lang="fr-FR" sz="2800" dirty="0" err="1">
                <a:solidFill>
                  <a:schemeClr val="tx1"/>
                </a:solidFill>
                <a:latin typeface="Andalus" pitchFamily="18" charset="-78"/>
                <a:cs typeface="Andalus" pitchFamily="18" charset="-78"/>
              </a:rPr>
              <a:t>Geography</a:t>
            </a:r>
            <a:r>
              <a:rPr lang="fr-FR" sz="2800" dirty="0">
                <a:solidFill>
                  <a:schemeClr val="tx1"/>
                </a:solidFill>
                <a:latin typeface="Andalus" pitchFamily="18" charset="-78"/>
                <a:cs typeface="Andalus" pitchFamily="18" charset="-78"/>
              </a:rPr>
              <a:t> </a:t>
            </a:r>
            <a:r>
              <a:rPr lang="ar-DZ" sz="2800" dirty="0">
                <a:solidFill>
                  <a:schemeClr val="tx1"/>
                </a:solidFill>
                <a:latin typeface="Andalus" pitchFamily="18" charset="-78"/>
                <a:cs typeface="Andalus" pitchFamily="18" charset="-78"/>
              </a:rPr>
              <a:t>المشتقة من الجذور الإغريقية </a:t>
            </a:r>
            <a:r>
              <a:rPr lang="fr-FR" sz="2800" dirty="0" err="1">
                <a:solidFill>
                  <a:schemeClr val="tx1"/>
                </a:solidFill>
                <a:latin typeface="Andalus" pitchFamily="18" charset="-78"/>
                <a:cs typeface="Andalus" pitchFamily="18" charset="-78"/>
              </a:rPr>
              <a:t>Geo</a:t>
            </a:r>
            <a:r>
              <a:rPr lang="fr-FR" sz="2800" dirty="0">
                <a:solidFill>
                  <a:schemeClr val="tx1"/>
                </a:solidFill>
                <a:latin typeface="Andalus" pitchFamily="18" charset="-78"/>
                <a:cs typeface="Andalus" pitchFamily="18" charset="-78"/>
              </a:rPr>
              <a:t> </a:t>
            </a:r>
            <a:r>
              <a:rPr lang="ar-DZ" sz="2800" dirty="0">
                <a:solidFill>
                  <a:schemeClr val="tx1"/>
                </a:solidFill>
                <a:latin typeface="Andalus" pitchFamily="18" charset="-78"/>
                <a:cs typeface="Andalus" pitchFamily="18" charset="-78"/>
              </a:rPr>
              <a:t>بمعنى الأرض و</a:t>
            </a:r>
            <a:r>
              <a:rPr lang="fr-FR" sz="2800" dirty="0" err="1">
                <a:solidFill>
                  <a:schemeClr val="tx1"/>
                </a:solidFill>
                <a:latin typeface="Andalus" pitchFamily="18" charset="-78"/>
                <a:cs typeface="Andalus" pitchFamily="18" charset="-78"/>
              </a:rPr>
              <a:t>Graphy</a:t>
            </a:r>
            <a:r>
              <a:rPr lang="fr-FR" sz="2800" dirty="0">
                <a:solidFill>
                  <a:schemeClr val="tx1"/>
                </a:solidFill>
                <a:latin typeface="Andalus" pitchFamily="18" charset="-78"/>
                <a:cs typeface="Andalus" pitchFamily="18" charset="-78"/>
              </a:rPr>
              <a:t>  </a:t>
            </a:r>
            <a:r>
              <a:rPr lang="ar-DZ" sz="2800" dirty="0">
                <a:solidFill>
                  <a:schemeClr val="tx1"/>
                </a:solidFill>
                <a:latin typeface="Andalus" pitchFamily="18" charset="-78"/>
                <a:cs typeface="Andalus" pitchFamily="18" charset="-78"/>
              </a:rPr>
              <a:t>وتعنى الوصف، والمعنى الإجمالي هو وصف الأرض. وقد عرفها العرب بهذا الاسم بعد اتصالهم بالفكر والمعرفة اليونانية اللاتينية فكانوا يستخدمون مصطلح جغرافيا أو علم تقويم البلدان في بعض الأحيان وذلك بعد أن ترجمت الكتب الجغرافية اليونانية في القرون الأولى من ظهور الإسلام.</a:t>
            </a:r>
            <a:br>
              <a:rPr lang="ar-DZ" sz="2800" dirty="0">
                <a:solidFill>
                  <a:schemeClr val="tx1"/>
                </a:solidFill>
                <a:latin typeface="Andalus" pitchFamily="18" charset="-78"/>
                <a:cs typeface="Andalus" pitchFamily="18" charset="-78"/>
              </a:rPr>
            </a:b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118217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6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22714"/>
          </a:xfrm>
        </p:spPr>
        <p:txBody>
          <a:bodyPr>
            <a:noAutofit/>
          </a:bodyPr>
          <a:lstStyle/>
          <a:p>
            <a:pPr algn="r" rtl="1"/>
            <a:r>
              <a:rPr lang="ar-DZ" sz="2400" dirty="0">
                <a:solidFill>
                  <a:schemeClr val="tx1"/>
                </a:solidFill>
                <a:latin typeface="Andalus" pitchFamily="18" charset="-78"/>
                <a:cs typeface="Andalus" pitchFamily="18" charset="-78"/>
              </a:rPr>
              <a:t>أما اصطلاحا فهي دراسة شخصية المكان بملامحه الطبيعية والبشرية دراسة توزيع وتحليل وتعليل، أو هي دراسة العالم كوسط يعيش فيه الإنسان والحصول على المعرفة الخاصة بالوسط الطبيعي وبالنشاط الاجتماعي والاقتصادي الذي يرتبط به.</a:t>
            </a:r>
            <a:br>
              <a:rPr lang="ar-DZ" sz="2400" dirty="0">
                <a:solidFill>
                  <a:schemeClr val="tx1"/>
                </a:solidFill>
                <a:latin typeface="Andalus" pitchFamily="18" charset="-78"/>
                <a:cs typeface="Andalus" pitchFamily="18" charset="-78"/>
              </a:rPr>
            </a:br>
            <a:r>
              <a:rPr lang="ar-DZ" sz="2400" dirty="0">
                <a:solidFill>
                  <a:schemeClr val="tx1"/>
                </a:solidFill>
                <a:latin typeface="Andalus" pitchFamily="18" charset="-78"/>
                <a:cs typeface="Andalus" pitchFamily="18" charset="-78"/>
              </a:rPr>
              <a:t>وقد كان للمسلمين مؤلفات متنوعة في الفكر الجغرافي وتم تصنيفها إلى عدة تخصصات أهمها كتــب الجغرافيا الفلكية التي نبغ فيها كلا من "البيروني" وكتابــه "القانــون المسعودي" في الفلك والرياضيات ، و"ابن سينا" الذي كتب مجموعــــة رسائل في الجغرافية الفلكيــة، وابن رشــــــد كتب كتاباّ عن حركة السموات،  وكتب في الجغرافيا الوصفية العامة والتي سجلت المعرفة الجغرافية للأقطار والأمصار ومنها كتاب المسالك والممالك لأبي عبد الله </a:t>
            </a:r>
            <a:r>
              <a:rPr lang="ar-DZ" sz="2400" dirty="0" err="1">
                <a:solidFill>
                  <a:schemeClr val="tx1"/>
                </a:solidFill>
                <a:latin typeface="Andalus" pitchFamily="18" charset="-78"/>
                <a:cs typeface="Andalus" pitchFamily="18" charset="-78"/>
              </a:rPr>
              <a:t>الجيهاني</a:t>
            </a:r>
            <a:r>
              <a:rPr lang="ar-DZ" sz="2400" dirty="0">
                <a:solidFill>
                  <a:schemeClr val="tx1"/>
                </a:solidFill>
                <a:latin typeface="Andalus" pitchFamily="18" charset="-78"/>
                <a:cs typeface="Andalus" pitchFamily="18" charset="-78"/>
              </a:rPr>
              <a:t>، وكتاب المسالك والممالك للبلخي، وكتاب عجائب البلدان </a:t>
            </a:r>
            <a:r>
              <a:rPr lang="ar-DZ" sz="2400" dirty="0" err="1">
                <a:solidFill>
                  <a:schemeClr val="tx1"/>
                </a:solidFill>
                <a:latin typeface="Andalus" pitchFamily="18" charset="-78"/>
                <a:cs typeface="Andalus" pitchFamily="18" charset="-78"/>
              </a:rPr>
              <a:t>للينبغي</a:t>
            </a:r>
            <a:r>
              <a:rPr lang="ar-DZ" sz="2400" dirty="0">
                <a:solidFill>
                  <a:schemeClr val="tx1"/>
                </a:solidFill>
                <a:latin typeface="Andalus" pitchFamily="18" charset="-78"/>
                <a:cs typeface="Andalus" pitchFamily="18" charset="-78"/>
              </a:rPr>
              <a:t>، والمسالك والممالك </a:t>
            </a:r>
            <a:r>
              <a:rPr lang="ar-DZ" sz="2400" dirty="0" err="1">
                <a:solidFill>
                  <a:schemeClr val="tx1"/>
                </a:solidFill>
                <a:latin typeface="Andalus" pitchFamily="18" charset="-78"/>
                <a:cs typeface="Andalus" pitchFamily="18" charset="-78"/>
              </a:rPr>
              <a:t>للإصطخري</a:t>
            </a:r>
            <a:r>
              <a:rPr lang="ar-DZ" sz="2400" dirty="0">
                <a:solidFill>
                  <a:schemeClr val="tx1"/>
                </a:solidFill>
                <a:latin typeface="Andalus" pitchFamily="18" charset="-78"/>
                <a:cs typeface="Andalus" pitchFamily="18" charset="-78"/>
              </a:rPr>
              <a:t>، وكتاب المسالك والممالك والمفاوز والمهالك لابن حوقل، وكتاب أحسن التقاسيم في معرفة الأقاليم للمقدسي، وأخيرا كتاب نزهة المشتاق في اختراق الآفاق للإدريسي، والتي عكست كلها مدى الاهتمام بتسجيل المعرفة الجغرافية، وقد اشتهر المسلمون بكتب الرحلات الجغرافية حيث دخل الرحالة العرب مغامرة اكتشاف العالم القديم وعلى رأسهم "ابن </a:t>
            </a:r>
            <a:r>
              <a:rPr lang="ar-DZ" sz="2400" dirty="0" err="1">
                <a:solidFill>
                  <a:schemeClr val="tx1"/>
                </a:solidFill>
                <a:latin typeface="Andalus" pitchFamily="18" charset="-78"/>
                <a:cs typeface="Andalus" pitchFamily="18" charset="-78"/>
              </a:rPr>
              <a:t>خردادبة</a:t>
            </a:r>
            <a:r>
              <a:rPr lang="ar-DZ" sz="2400" dirty="0">
                <a:solidFill>
                  <a:schemeClr val="tx1"/>
                </a:solidFill>
                <a:latin typeface="Andalus" pitchFamily="18" charset="-78"/>
                <a:cs typeface="Andalus" pitchFamily="18" charset="-78"/>
              </a:rPr>
              <a:t> "(ت.300ه/912م) </a:t>
            </a:r>
            <a:endParaRPr lang="fr-FR" sz="24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050992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7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6394722"/>
          </a:xfrm>
        </p:spPr>
        <p:txBody>
          <a:bodyPr>
            <a:noAutofit/>
          </a:bodyPr>
          <a:lstStyle/>
          <a:p>
            <a:pPr algn="r" rtl="1"/>
            <a:r>
              <a:rPr lang="ar-DZ" sz="2800" dirty="0">
                <a:solidFill>
                  <a:schemeClr val="tx1"/>
                </a:solidFill>
                <a:latin typeface="Andalus" pitchFamily="18" charset="-78"/>
                <a:cs typeface="Andalus" pitchFamily="18" charset="-78"/>
              </a:rPr>
              <a:t>وكتابه "المسالك والممالك" و" البغدادي" وكتابه "الإفادة والاعتبار" و" ابن جبير" وكتابه " تذكرة بالأخبار عن اتفاقات الأسفار" و"ابن سعيد المغربي" وكتابه "المغرب في حلي المغرب" و"ابن بطوطة" وكتابه "الرحلة"، وقد تم تقسيم الأرض إلى سبعة أقاليم وكل إقليم إلى عشرة أقسام.</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يقال أن الإنسان ابن بيئته، وتحاول الجغرافيا شرح ما يربط الإنسان بوسطه وهو ما يسمى "حب المكان" أي أن هذا الشعور يحسه الشخص تجاه مكان عيشه، الأمر الذي يجعل من كل مكان نقطة مميزة وفريدة، وتشكل أسماء الأماكن إشارة </a:t>
            </a:r>
            <a:r>
              <a:rPr lang="ar-DZ" sz="2800" dirty="0" err="1">
                <a:solidFill>
                  <a:schemeClr val="tx1"/>
                </a:solidFill>
                <a:latin typeface="Andalus" pitchFamily="18" charset="-78"/>
                <a:cs typeface="Andalus" pitchFamily="18" charset="-78"/>
              </a:rPr>
              <a:t>سيمولوجية</a:t>
            </a:r>
            <a:r>
              <a:rPr lang="ar-DZ" sz="2800" dirty="0">
                <a:solidFill>
                  <a:schemeClr val="tx1"/>
                </a:solidFill>
                <a:latin typeface="Andalus" pitchFamily="18" charset="-78"/>
                <a:cs typeface="Andalus" pitchFamily="18" charset="-78"/>
              </a:rPr>
              <a:t> تعبر عن فكرة فضاء ما من قبل شخص أو عدد من الأشخاص لا نراه ولا نحسه إلا بمساعدة عتاد ذهني، فكل شعب يسمي وينظم مكان عيشه حسب ثقافته، فيكون بذلك معرفة الوسط وتسميته عنصرا قويا في التعرف على الفعل الثقافي في تلك المنطقة، فنجد أسماء المناطق والأماكن تحمل دلالتها من طبيعة المكان وتضاريسه.</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
            </a:r>
            <a:br>
              <a:rPr lang="ar-DZ" sz="2800" dirty="0">
                <a:solidFill>
                  <a:schemeClr val="tx1"/>
                </a:solidFill>
                <a:latin typeface="Andalus" pitchFamily="18" charset="-78"/>
                <a:cs typeface="Andalus" pitchFamily="18" charset="-78"/>
              </a:rPr>
            </a:br>
            <a:r>
              <a:rPr lang="ar-DZ" sz="2800" dirty="0">
                <a:solidFill>
                  <a:schemeClr val="tx1"/>
                </a:solidFill>
                <a:latin typeface="Andalus" pitchFamily="18" charset="-78"/>
                <a:cs typeface="Andalus" pitchFamily="18" charset="-78"/>
              </a:rPr>
              <a:t> </a:t>
            </a:r>
            <a:endParaRPr lang="fr-FR" sz="2800" dirty="0">
              <a:solidFill>
                <a:schemeClr val="tx1"/>
              </a:solidFill>
              <a:latin typeface="Andalus" pitchFamily="18" charset="-78"/>
              <a:cs typeface="Andalus" pitchFamily="18" charset="-78"/>
            </a:endParaRPr>
          </a:p>
        </p:txBody>
      </p:sp>
      <p:pic>
        <p:nvPicPr>
          <p:cNvPr id="3"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747580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4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468</TotalTime>
  <Words>456</Words>
  <Application>Microsoft Office PowerPoint</Application>
  <PresentationFormat>Affichage à l'écran (4:3)</PresentationFormat>
  <Paragraphs>10</Paragraphs>
  <Slides>9</Slides>
  <Notes>0</Notes>
  <HiddenSlides>0</HiddenSlides>
  <MMClips>9</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Apex</vt:lpstr>
      <vt:lpstr>) مقاربة الاسم والمكان عبر الزمن :  إن العلاقة بين الاسم والمكان أي الدال والمدلول تنقل أحداث جرت في الماضي وتكشف عن علاقة الإنسان بذلك المكان، فأسماء الأماكن تمثل جزء من ذاكرة الشعوب ؛ إذ أن التسمية ترتبط بذكرى في الماضي وتساعد على إحياء تاريخ مضى فهي رسالة تنقل فكرة سادت في ذلك الزمان وبالتالي الاسم هو رمز يحمل في طياته حقائق عن ذلك المكان. إن مايحيلنا على فهم الطوبونيميا المستمدة من الفترة الوسيطية لتاريخ المغرب الذي لايزال البحث فيه بكرا وأن عملية النبش في ثنايا مفاهيمه التي أثثت المتون التاريخية والأدبية قادرة على فك عدة ألغاز،لاسيما ما تعلق منها بالموروث الثقافي المشترك  لكل مكونات المجتمع، وأخذ هذا المعطى في الاعتبار يمكن من تخفيف وقع اللغة البربرية التي أكد دارسوا الطوبونميات على كونها صعبة مع وجود العديد من المطبات حتى بالنسبة للبربر أنفسهم، مما يحتم الحذر في تناول المفاهيم التي تخفي بعضا من أسرارها التي لن يكشف عليها إلا باستعمال التراث الثقافي </vt:lpstr>
      <vt:lpstr>  لمكونات المجتمع الأثنية. هناك علاقة وطيدة بين الطوبونيميا وهجرة السكان وتعمير الإقليم والمجال وتكمن هذه العلاقة الوطيدة في كون أن الطوبونيميا تمثل شاهد دقيق على ماضينا، فهي تبين حركية وديناميكية السكان القدامى ومجال توطين التعمير وأثار المجموعات البشرية، كما تساعدنا الطوبونيميا على التعرف على الغطاء النباتي في الوسط الطوبونيمي عبر المقاربة التاريخية، فهي عبارة عن أداة ووسيلة لتقفية وتتبع التطور الذي حصل في المجال..        </vt:lpstr>
      <vt:lpstr>) علاقة الطوبونيميا بالعلوم الأخرى : - علاقة الطوبونيميا بالتاريخ : إن دواعي البحث في العلاقة بين الطوبونيميا والتاريخ ومنه البحث التاريخي هي على الإجمال محاولة تريد أن تعرض لأهمية أداة تبحث في قيمة أسماء الأماكن وعلاقتها بالبحث التاريخي عبر الإجابة عن أسئلة لها قيمتها في البحث، أسئلة تساعد على إبداء ملاحظات عن  تاريخ المجال اعتمادا على اسمه أولا، وبذلك فالطوبونيميا تساعد على إعادة بناء ذاكرة المكان عن طريق التعرف على أسماء الأماكن. يعتبر علم التاريخ من أهم العلوم التي يعتمد عليها علم الطوبونيميا، فكما هو واضح وعلى سبيل المثال لا الحصر نجد أسماء مدن الجزائر ( نوميديا أو بلاد المغرب الأوسط ) مرتبطة ارتب</vt:lpstr>
      <vt:lpstr>بالحقبات التاريخية التي مرت بها منذ نشأتها وعبر مراحل تاريخها والشعوب التي وضعت بصمتها وجسدت حضارتها وثقافتها من خلال أسماء منحوها للمناطق التي عمروا بها. فتتوفر الجزائر على عدد كبير من الأسماء المنحدرة من مختلف الحضارات التي تمركزت بالتناوب عبر القرون، فإذا كانت المدونة الطوبونيمية الكبرى للبلاد تقوم على أساس بربري أو عربي فهناك حضارات أخرى كالليبية والفينيقية والرومانية والبيزنطية قد تركت أثارا مواقعية بدرجات متفاوتة، عند البحث في الأسماء في الغرب الإسلامي يتضح أن البعد التاريخي بما هو مجموع أثار حركة الإنسان في المكان خلال الزمن الوسيط ، قد تراكم في مجموع الأحداث التاريخية والوقائع الاجتماعية والمظاهر الإنسانية والطقوس الدينية والنتائج الحضارية التي وقعت بالمكان بل  في مجموع القبائل والتجمعات البشرية التي استقرت بمكان ما، فأخذ المكان تسميته من أسمها أو بعضا من اسمها أو اسم أحد أفرادها، حتى أنها لم تعد مع الزمان تحيل على الحدث أو القبيلة أو العشيرة أو الفرد، بل صارت تحيل على المكان بشكل تلقائي ومباشر وهو ما يمثل بعدا حاضرا في البنية المرجعية والذاكرة الجماعية لساكنة الغرب الإسلامي</vt:lpstr>
      <vt:lpstr>فبعض أسماء الأماكن مرتبط بأسماء القبائل أو الأسر مثل "دور بني هاشم" بقرطبة، "منازل الهاشمي" بلبلة "، "حومة العرب" بطلبيرة نسبة لبني عوف بن كعب بن سعيد بن زيد مناة الذين أقاموا بها إلى حدود القرن 5ه/11م، زقاق مصمودة عند عدوة الأندلس، قلعة الأشراف ببلنسية التي ينتمي إليها أبو العباس أحمد بن طاهر الأنصاري الخزرجي، "مقبرة بني العباس" بشرق قرطبة، مقبرة قريش بقرطبة،  ومنها ما يرجع إلى أسماء الأشخاص مثل "سوق إبراهيم بقرطبة وهو يعود لأحمد بن عيسى إبراهيم.</vt:lpstr>
      <vt:lpstr>خ</vt:lpstr>
      <vt:lpstr>فأسماء الأماكن هي عبارة عن إشارة سيميائية لمكان ما من قبل اللغة، إذ تكمن عملية تسمية الأماكن في إرساء إشارة لسانية نرسخها في المكان المقصود بالتسمية، فهذه بالإشارة اللسانية تعبر عن فردية الأماكن فتسمح بذلك بدراسة أسماء الأماكن بنفس الطريقة التي تدرس بها المفردات اللغوية. -علاقة الطوبونيميا بالجغرافيا: المصدر اللغوي الذي اشتقت منه كلمة جغرافيا يرجع إلى لفظتين في اللغة اليونانية القديمة، ولعل تعريف الجغرافيا بأنها علم وصف الأرض هو أقدم تعريف لها، بل أنه التعريف المستمد من المعنى الحرفي لكلمة " جغرافية " Geography المشتقة من الجذور الإغريقية Geo بمعنى الأرض وGraphy  وتعنى الوصف، والمعنى الإجمالي هو وصف الأرض. وقد عرفها العرب بهذا الاسم بعد اتصالهم بالفكر والمعرفة اليونانية اللاتينية فكانوا يستخدمون مصطلح جغرافيا أو علم تقويم البلدان في بعض الأحيان وذلك بعد أن ترجمت الكتب الجغرافية اليونانية في القرون الأولى من ظهور الإسلام. </vt:lpstr>
      <vt:lpstr>أما اصطلاحا فهي دراسة شخصية المكان بملامحه الطبيعية والبشرية دراسة توزيع وتحليل وتعليل، أو هي دراسة العالم كوسط يعيش فيه الإنسان والحصول على المعرفة الخاصة بالوسط الطبيعي وبالنشاط الاجتماعي والاقتصادي الذي يرتبط به. وقد كان للمسلمين مؤلفات متنوعة في الفكر الجغرافي وتم تصنيفها إلى عدة تخصصات أهمها كتــب الجغرافيا الفلكية التي نبغ فيها كلا من "البيروني" وكتابــه "القانــون المسعودي" في الفلك والرياضيات ، و"ابن سينا" الذي كتب مجموعــــة رسائل في الجغرافية الفلكيــة، وابن رشــــــد كتب كتاباّ عن حركة السموات،  وكتب في الجغرافيا الوصفية العامة والتي سجلت المعرفة الجغرافية للأقطار والأمصار ومنها كتاب المسالك والممالك لأبي عبد الله الجيهاني، وكتاب المسالك والممالك للبلخي، وكتاب عجائب البلدان للينبغي، والمسالك والممالك للإصطخري، وكتاب المسالك والممالك والمفاوز والمهالك لابن حوقل، وكتاب أحسن التقاسيم في معرفة الأقاليم للمقدسي، وأخيرا كتاب نزهة المشتاق في اختراق الآفاق للإدريسي، والتي عكست كلها مدى الاهتمام بتسجيل المعرفة الجغرافية، وقد اشتهر المسلمون بكتب الرحلات الجغرافية حيث دخل الرحالة العرب مغامرة اكتشاف العالم القديم وعلى رأسهم "ابن خردادبة "(ت.300ه/912م) </vt:lpstr>
      <vt:lpstr>وكتابه "المسالك والممالك" و" البغدادي" وكتابه "الإفادة والاعتبار" و" ابن جبير" وكتابه " تذكرة بالأخبار عن اتفاقات الأسفار" و"ابن سعيد المغربي" وكتابه "المغرب في حلي المغرب" و"ابن بطوطة" وكتابه "الرحلة"، وقد تم تقسيم الأرض إلى سبعة أقاليم وكل إقليم إلى عشرة أقسام. يقال أن الإنسان ابن بيئته، وتحاول الجغرافيا شرح ما يربط الإنسان بوسطه وهو ما يسمى "حب المكان" أي أن هذا الشعور يحسه الشخص تجاه مكان عيشه، الأمر الذي يجعل من كل مكان نقطة مميزة وفريدة، وتشكل أسماء الأماكن إشارة سيمولوجية تعبر عن فكرة فضاء ما من قبل شخص أو عدد من الأشخاص لا نراه ولا نحسه إلا بمساعدة عتاد ذهني، فكل شعب يسمي وينظم مكان عيشه حسب ثقافته، فيكون بذلك معرفة الوسط وتسميته عنصرا قويا في التعرف على الفعل الثقافي في تلك المنطقة، فنجد أسماء المناطق والأماكن تحمل دلالتها من طبيعة المكان وتضاريسه.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د/بوخليفي قويدر جهينة المحور الثاني: الفاعلون في التهيئة العمرانية. عنوان المداخلة: دور الفاعلون الخواص والعامون في  أنتاج السكن لتنمية سياسة المدينة في  بلدية بسكرة بين الواقع والأفاق .    بسكرة هي أحدى المدن التي تشهد وتيرة متسارعة في نموها الديمغرافي والحضري الذي انعكس هل ارتفاع طلبيه السكن من سنة إلى أخرى و بالتالي زيادة الحضرية السكنية، من خلال هذه الدراسة سنركز على مدى مساهمة الفاعلون  الخواص والعامون في إنتاج السكن في مدينة بسكرة من أجل تنمية سياسة المدينة. وما انعكاس خيار التوسع العمودي على سوسيولوجية المدينة؟ تعتمد هذه الدراسة على المنهج الوصفي من أجل تتبع  دور الفاعلون في إنتاج السكن في المجال عاصمة الزيبان بالإضافة إلى المنهج التحليلي لدراسة انعكاس خيار التوسع العمودي على المجال السوسيولوجي المدينة. </dc:title>
  <dc:creator>PLANET INFORMATIQUE</dc:creator>
  <cp:lastModifiedBy>PLANET INFORMATIQUE</cp:lastModifiedBy>
  <cp:revision>72</cp:revision>
  <dcterms:created xsi:type="dcterms:W3CDTF">2022-05-31T16:13:04Z</dcterms:created>
  <dcterms:modified xsi:type="dcterms:W3CDTF">2023-02-17T15:19:17Z</dcterms:modified>
</cp:coreProperties>
</file>