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74" r:id="rId3"/>
    <p:sldId id="264" r:id="rId4"/>
    <p:sldId id="265" r:id="rId5"/>
    <p:sldId id="266" r:id="rId6"/>
    <p:sldId id="267" r:id="rId7"/>
    <p:sldId id="268" r:id="rId8"/>
    <p:sldId id="269" r:id="rId9"/>
    <p:sldId id="270" r:id="rId10"/>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71" autoAdjust="0"/>
  </p:normalViewPr>
  <p:slideViewPr>
    <p:cSldViewPr>
      <p:cViewPr>
        <p:scale>
          <a:sx n="86" d="100"/>
          <a:sy n="86" d="100"/>
        </p:scale>
        <p:origin x="-906"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8" name="Titr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fr-FR" smtClean="0"/>
              <a:t>Modifiez le style du titre</a:t>
            </a:r>
            <a:endParaRPr kumimoji="0" lang="en-US"/>
          </a:p>
        </p:txBody>
      </p:sp>
      <p:sp>
        <p:nvSpPr>
          <p:cNvPr id="28" name="Espace réservé de la date 27"/>
          <p:cNvSpPr>
            <a:spLocks noGrp="1"/>
          </p:cNvSpPr>
          <p:nvPr>
            <p:ph type="dt" sz="half" idx="10"/>
          </p:nvPr>
        </p:nvSpPr>
        <p:spPr/>
        <p:txBody>
          <a:bodyPr/>
          <a:lstStyle/>
          <a:p>
            <a:fld id="{D8506850-FC70-4341-BC8A-92AA8F8D3C42}" type="datetimeFigureOut">
              <a:rPr lang="fr-FR" smtClean="0"/>
              <a:t>17/02/2023</a:t>
            </a:fld>
            <a:endParaRPr lang="fr-FR"/>
          </a:p>
        </p:txBody>
      </p:sp>
      <p:sp>
        <p:nvSpPr>
          <p:cNvPr id="17" name="Espace réservé du pied de page 16"/>
          <p:cNvSpPr>
            <a:spLocks noGrp="1"/>
          </p:cNvSpPr>
          <p:nvPr>
            <p:ph type="ftr" sz="quarter" idx="11"/>
          </p:nvPr>
        </p:nvSpPr>
        <p:spPr/>
        <p:txBody>
          <a:bodyPr/>
          <a:lstStyle/>
          <a:p>
            <a:endParaRPr lang="fr-FR"/>
          </a:p>
        </p:txBody>
      </p:sp>
      <p:sp>
        <p:nvSpPr>
          <p:cNvPr id="29" name="Espace réservé du numéro de diapositive 28"/>
          <p:cNvSpPr>
            <a:spLocks noGrp="1"/>
          </p:cNvSpPr>
          <p:nvPr>
            <p:ph type="sldNum" sz="quarter" idx="12"/>
          </p:nvPr>
        </p:nvSpPr>
        <p:spPr/>
        <p:txBody>
          <a:bodyPr/>
          <a:lstStyle/>
          <a:p>
            <a:fld id="{F307B23F-15AC-4000-B1FB-4DFF2C2D70A7}" type="slidenum">
              <a:rPr lang="fr-FR" smtClean="0"/>
              <a:t>‹N°›</a:t>
            </a:fld>
            <a:endParaRPr lang="fr-FR"/>
          </a:p>
        </p:txBody>
      </p:sp>
      <p:sp>
        <p:nvSpPr>
          <p:cNvPr id="9" name="Sous-titr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Modifiez le style des sous-titres du masque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D8506850-FC70-4341-BC8A-92AA8F8D3C42}" type="datetimeFigureOut">
              <a:rPr lang="fr-FR" smtClean="0"/>
              <a:t>17/02/2023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307B23F-15AC-4000-B1FB-4DFF2C2D70A7}" type="slidenum">
              <a:rPr lang="fr-FR" smtClean="0"/>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kumimoji="0" lang="fr-FR" smtClean="0"/>
              <a:t>Modifiez le style du titre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D8506850-FC70-4341-BC8A-92AA8F8D3C42}" type="datetimeFigureOut">
              <a:rPr lang="fr-FR" smtClean="0"/>
              <a:t>17/02/2023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307B23F-15AC-4000-B1FB-4DFF2C2D70A7}" type="slidenum">
              <a:rPr lang="fr-FR" smtClean="0"/>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u contenu 2"/>
          <p:cNvSpPr>
            <a:spLocks noGrp="1"/>
          </p:cNvSpPr>
          <p:nvPr>
            <p:ph idx="1"/>
          </p:nvPr>
        </p:nvSpPr>
        <p:spPr/>
        <p:txBody>
          <a:body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D8506850-FC70-4341-BC8A-92AA8F8D3C42}" type="datetimeFigureOut">
              <a:rPr lang="fr-FR" smtClean="0"/>
              <a:t>17/02/2023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307B23F-15AC-4000-B1FB-4DFF2C2D70A7}" type="slidenum">
              <a:rPr lang="fr-FR" smtClean="0"/>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bg>
      <p:bgRef idx="1003">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fr-FR" smtClean="0"/>
              <a:t>Modifiez le style du titre</a:t>
            </a:r>
            <a:endParaRPr kumimoji="0" lang="en-US"/>
          </a:p>
        </p:txBody>
      </p:sp>
      <p:sp>
        <p:nvSpPr>
          <p:cNvPr id="3" name="Espace réservé du texte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Modifiez les styles du texte du masque</a:t>
            </a:r>
          </a:p>
        </p:txBody>
      </p:sp>
      <p:sp>
        <p:nvSpPr>
          <p:cNvPr id="4" name="Espace réservé de la date 3"/>
          <p:cNvSpPr>
            <a:spLocks noGrp="1"/>
          </p:cNvSpPr>
          <p:nvPr>
            <p:ph type="dt" sz="half" idx="10"/>
          </p:nvPr>
        </p:nvSpPr>
        <p:spPr/>
        <p:txBody>
          <a:bodyPr/>
          <a:lstStyle/>
          <a:p>
            <a:fld id="{D8506850-FC70-4341-BC8A-92AA8F8D3C42}" type="datetimeFigureOut">
              <a:rPr lang="fr-FR" smtClean="0"/>
              <a:t>17/02/2023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a:xfrm>
            <a:off x="7924800" y="6416675"/>
            <a:ext cx="762000" cy="365125"/>
          </a:xfrm>
        </p:spPr>
        <p:txBody>
          <a:bodyPr/>
          <a:lstStyle/>
          <a:p>
            <a:fld id="{F307B23F-15AC-4000-B1FB-4DFF2C2D70A7}" type="slidenum">
              <a:rPr lang="fr-FR" smtClean="0"/>
              <a:t>‹N°›</a:t>
            </a:fld>
            <a:endParaRPr lang="fr-F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u contenu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D8506850-FC70-4341-BC8A-92AA8F8D3C42}" type="datetimeFigureOut">
              <a:rPr lang="fr-FR" smtClean="0"/>
              <a:t>17/02/2023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307B23F-15AC-4000-B1FB-4DFF2C2D70A7}" type="slidenum">
              <a:rPr lang="fr-FR" smtClean="0"/>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8229600" cy="1143000"/>
          </a:xfrm>
        </p:spPr>
        <p:txBody>
          <a:bodyPr anchor="ctr"/>
          <a:lstStyle>
            <a:lvl1pPr>
              <a:defRPr/>
            </a:lvl1pPr>
          </a:lstStyle>
          <a:p>
            <a:r>
              <a:rPr kumimoji="0" lang="fr-FR" smtClean="0"/>
              <a:t>Modifiez le style du titre</a:t>
            </a:r>
            <a:endParaRPr kumimoji="0" lang="en-US"/>
          </a:p>
        </p:txBody>
      </p:sp>
      <p:sp>
        <p:nvSpPr>
          <p:cNvPr id="3" name="Espace réservé du texte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Modifiez les styles du texte du masque</a:t>
            </a:r>
          </a:p>
        </p:txBody>
      </p:sp>
      <p:sp>
        <p:nvSpPr>
          <p:cNvPr id="4" name="Espace réservé du texte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Modifiez les styles du texte du masque</a:t>
            </a:r>
          </a:p>
        </p:txBody>
      </p:sp>
      <p:sp>
        <p:nvSpPr>
          <p:cNvPr id="5" name="Espace réservé du contenu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6" name="Espace réservé du contenu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0"/>
          </p:nvPr>
        </p:nvSpPr>
        <p:spPr/>
        <p:txBody>
          <a:bodyPr/>
          <a:lstStyle/>
          <a:p>
            <a:fld id="{D8506850-FC70-4341-BC8A-92AA8F8D3C42}" type="datetimeFigureOut">
              <a:rPr lang="fr-FR" smtClean="0"/>
              <a:t>17/02/2023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F307B23F-15AC-4000-B1FB-4DFF2C2D70A7}" type="slidenum">
              <a:rPr lang="fr-FR" smtClean="0"/>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e la date 2"/>
          <p:cNvSpPr>
            <a:spLocks noGrp="1"/>
          </p:cNvSpPr>
          <p:nvPr>
            <p:ph type="dt" sz="half" idx="10"/>
          </p:nvPr>
        </p:nvSpPr>
        <p:spPr/>
        <p:txBody>
          <a:bodyPr/>
          <a:lstStyle/>
          <a:p>
            <a:fld id="{D8506850-FC70-4341-BC8A-92AA8F8D3C42}" type="datetimeFigureOut">
              <a:rPr lang="fr-FR" smtClean="0"/>
              <a:t>17/02/2023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F307B23F-15AC-4000-B1FB-4DFF2C2D70A7}" type="slidenum">
              <a:rPr lang="fr-FR" smtClean="0"/>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8506850-FC70-4341-BC8A-92AA8F8D3C42}" type="datetimeFigureOut">
              <a:rPr lang="fr-FR" smtClean="0"/>
              <a:t>17/02/2023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F307B23F-15AC-4000-B1FB-4DFF2C2D70A7}" type="slidenum">
              <a:rPr lang="fr-FR" smtClean="0"/>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fr-FR" smtClean="0"/>
              <a:t>Modifiez le style du titre</a:t>
            </a:r>
            <a:endParaRPr kumimoji="0" lang="en-US"/>
          </a:p>
        </p:txBody>
      </p:sp>
      <p:sp>
        <p:nvSpPr>
          <p:cNvPr id="3" name="Espace réservé du texte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fr-FR" smtClean="0"/>
              <a:t>Modifiez les styles du texte du masque</a:t>
            </a:r>
          </a:p>
        </p:txBody>
      </p:sp>
      <p:sp>
        <p:nvSpPr>
          <p:cNvPr id="4" name="Espace réservé du contenu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D8506850-FC70-4341-BC8A-92AA8F8D3C42}" type="datetimeFigureOut">
              <a:rPr lang="fr-FR" smtClean="0"/>
              <a:t>17/02/2023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307B23F-15AC-4000-B1FB-4DFF2C2D70A7}" type="slidenum">
              <a:rPr lang="fr-FR" smtClean="0"/>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fr-FR" smtClean="0"/>
              <a:t>Modifiez le style du titre</a:t>
            </a:r>
            <a:endParaRPr kumimoji="0" lang="en-US"/>
          </a:p>
        </p:txBody>
      </p:sp>
      <p:sp>
        <p:nvSpPr>
          <p:cNvPr id="3" name="Espace réservé pour une image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fr-FR" smtClean="0">
                <a:solidFill>
                  <a:schemeClr val="lt1"/>
                </a:solidFill>
                <a:latin typeface="+mn-lt"/>
                <a:ea typeface="+mn-ea"/>
                <a:cs typeface="+mn-cs"/>
              </a:rPr>
              <a:t>Cliquez sur l'icône pour ajouter une image</a:t>
            </a:r>
            <a:endParaRPr kumimoji="0" lang="en-US" dirty="0">
              <a:solidFill>
                <a:schemeClr val="lt1"/>
              </a:solidFill>
              <a:latin typeface="+mn-lt"/>
              <a:ea typeface="+mn-ea"/>
              <a:cs typeface="+mn-cs"/>
            </a:endParaRPr>
          </a:p>
        </p:txBody>
      </p:sp>
      <p:sp>
        <p:nvSpPr>
          <p:cNvPr id="4" name="Espace réservé du texte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fr-FR" smtClean="0"/>
              <a:t>Modifiez les styles du texte du masque</a:t>
            </a:r>
          </a:p>
        </p:txBody>
      </p:sp>
      <p:sp>
        <p:nvSpPr>
          <p:cNvPr id="5" name="Espace réservé de la date 4"/>
          <p:cNvSpPr>
            <a:spLocks noGrp="1"/>
          </p:cNvSpPr>
          <p:nvPr>
            <p:ph type="dt" sz="half" idx="10"/>
          </p:nvPr>
        </p:nvSpPr>
        <p:spPr/>
        <p:txBody>
          <a:bodyPr/>
          <a:lstStyle/>
          <a:p>
            <a:fld id="{D8506850-FC70-4341-BC8A-92AA8F8D3C42}" type="datetimeFigureOut">
              <a:rPr lang="fr-FR" smtClean="0"/>
              <a:t>17/02/2023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307B23F-15AC-4000-B1FB-4DFF2C2D70A7}" type="slidenum">
              <a:rPr lang="fr-FR" smtClean="0"/>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Espace réservé du titre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fr-FR" smtClean="0"/>
              <a:t>Modifiez le style du titre</a:t>
            </a:r>
            <a:endParaRPr kumimoji="0" lang="en-US"/>
          </a:p>
        </p:txBody>
      </p:sp>
      <p:sp>
        <p:nvSpPr>
          <p:cNvPr id="13" name="Espace réservé du texte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fr-FR" smtClean="0"/>
              <a:t>Modifiez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4" name="Espace réservé de la date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D8506850-FC70-4341-BC8A-92AA8F8D3C42}" type="datetimeFigureOut">
              <a:rPr lang="fr-FR" smtClean="0"/>
              <a:t>17/02/2023</a:t>
            </a:fld>
            <a:endParaRPr lang="fr-FR"/>
          </a:p>
        </p:txBody>
      </p:sp>
      <p:sp>
        <p:nvSpPr>
          <p:cNvPr id="3" name="Espace réservé du pied de page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fr-FR"/>
          </a:p>
        </p:txBody>
      </p:sp>
      <p:sp>
        <p:nvSpPr>
          <p:cNvPr id="23" name="Espace réservé du numéro de diapositive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F307B23F-15AC-4000-B1FB-4DFF2C2D70A7}" type="slidenum">
              <a:rPr lang="fr-FR" smtClean="0"/>
              <a:t>‹N°›</a:t>
            </a:fld>
            <a:endParaRPr lang="fr-FR"/>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flipH="1">
            <a:off x="-2" y="188640"/>
            <a:ext cx="8964489" cy="6669360"/>
          </a:xfrm>
        </p:spPr>
        <p:txBody>
          <a:bodyPr>
            <a:noAutofit/>
          </a:bodyPr>
          <a:lstStyle/>
          <a:p>
            <a:pPr algn="r" rtl="1"/>
            <a:r>
              <a:rPr lang="ar-DZ" sz="1400" dirty="0">
                <a:latin typeface="Simplified Arabic" pitchFamily="18" charset="-78"/>
                <a:cs typeface="Simplified Arabic" pitchFamily="18" charset="-78"/>
              </a:rPr>
              <a:t>1</a:t>
            </a:r>
            <a:r>
              <a:rPr lang="ar-DZ" sz="3200" dirty="0">
                <a:latin typeface="Simplified Arabic" pitchFamily="18" charset="-78"/>
                <a:cs typeface="Simplified Arabic" pitchFamily="18" charset="-78"/>
              </a:rPr>
              <a:t>) الأساس الجغرافي للتاريخ:</a:t>
            </a:r>
          </a:p>
          <a:p>
            <a:pPr algn="r" rtl="1"/>
            <a:r>
              <a:rPr lang="ar-DZ" sz="3200" dirty="0">
                <a:latin typeface="Simplified Arabic" pitchFamily="18" charset="-78"/>
                <a:cs typeface="Simplified Arabic" pitchFamily="18" charset="-78"/>
              </a:rPr>
              <a:t>   يشير هيجل إلى أهمية الموقع الجغرافي بالنسبة للتاريخ، والأثر الذي تتركه الطبيعة على إنتاج روح شعب ما وهو ينبهنا إلى أننا ألا نبالغ في تقدير هذا الأثر ولا نغفله كل الإغفال.، ويرى </a:t>
            </a:r>
            <a:r>
              <a:rPr lang="ar-DZ" sz="3200" dirty="0" err="1">
                <a:latin typeface="Simplified Arabic" pitchFamily="18" charset="-78"/>
                <a:cs typeface="Simplified Arabic" pitchFamily="18" charset="-78"/>
              </a:rPr>
              <a:t>هيغل</a:t>
            </a:r>
            <a:r>
              <a:rPr lang="ar-DZ" sz="3200" dirty="0">
                <a:latin typeface="Simplified Arabic" pitchFamily="18" charset="-78"/>
                <a:cs typeface="Simplified Arabic" pitchFamily="18" charset="-78"/>
              </a:rPr>
              <a:t> أن معرفة النمط الطبيعي للموقع المحلي من حيث صلته الوثيقة بنمط الشعب وشخصيته التي هي ثمرة لمثل هذه التربة، هذه الشخصية ليست أكثر ولا أقل من الحالة والصورة التي تظهر بها الأمم في التاريخ</a:t>
            </a:r>
          </a:p>
          <a:p>
            <a:pPr algn="r" rtl="1"/>
            <a:endParaRPr lang="ar-DZ" sz="3200" dirty="0" smtClean="0">
              <a:latin typeface="Simplified Arabic" pitchFamily="18" charset="-78"/>
              <a:cs typeface="Simplified Arabic" pitchFamily="18" charset="-78"/>
            </a:endParaRP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972958435"/>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13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60648"/>
            <a:ext cx="8229600" cy="6048712"/>
          </a:xfrm>
        </p:spPr>
        <p:txBody>
          <a:bodyPr>
            <a:normAutofit fontScale="55000" lnSpcReduction="20000"/>
          </a:bodyPr>
          <a:lstStyle/>
          <a:p>
            <a:pPr algn="r"/>
            <a:r>
              <a:rPr lang="ar-DZ" sz="5600" dirty="0">
                <a:latin typeface="Simplified Arabic" pitchFamily="18" charset="-78"/>
                <a:cs typeface="Simplified Arabic" pitchFamily="18" charset="-78"/>
              </a:rPr>
              <a:t>)الرؤية </a:t>
            </a:r>
            <a:r>
              <a:rPr lang="ar-DZ" sz="5600" dirty="0" err="1">
                <a:latin typeface="Simplified Arabic" pitchFamily="18" charset="-78"/>
                <a:cs typeface="Simplified Arabic" pitchFamily="18" charset="-78"/>
              </a:rPr>
              <a:t>الهيغلية</a:t>
            </a:r>
            <a:r>
              <a:rPr lang="ar-DZ" sz="5600" dirty="0">
                <a:latin typeface="Simplified Arabic" pitchFamily="18" charset="-78"/>
                <a:cs typeface="Simplified Arabic" pitchFamily="18" charset="-78"/>
              </a:rPr>
              <a:t>:</a:t>
            </a:r>
          </a:p>
          <a:p>
            <a:pPr algn="r"/>
            <a:r>
              <a:rPr lang="ar-DZ" sz="5600" dirty="0">
                <a:latin typeface="Simplified Arabic" pitchFamily="18" charset="-78"/>
                <a:cs typeface="Simplified Arabic" pitchFamily="18" charset="-78"/>
              </a:rPr>
              <a:t>     لدور العامل الجغرافي في التاريخ عوامل ربط وتقريب وتوحيد بين الأمم والشعوب والبلدان والدول يحضر فعلها الإيجابي الأثر أو السلبي؛ بشكل مباشر أو غير مباشر في حياة الجماعة البشرية وفي كيفيات وأحوال اجتماعها وقيامها وفي ذلك يقول:" أن الأنهار والبحار لا ينبغي أن لا ينظر إليها على أنها أداة فصل وتفرقة؛ وإنما أداة ربط وتوحيد لقد اتحدت انكلترا </a:t>
            </a:r>
            <a:r>
              <a:rPr lang="ar-DZ" sz="5600" dirty="0" err="1">
                <a:latin typeface="Simplified Arabic" pitchFamily="18" charset="-78"/>
                <a:cs typeface="Simplified Arabic" pitchFamily="18" charset="-78"/>
              </a:rPr>
              <a:t>وبريتاني</a:t>
            </a:r>
            <a:r>
              <a:rPr lang="ar-DZ" sz="5600" dirty="0">
                <a:latin typeface="Simplified Arabic" pitchFamily="18" charset="-78"/>
                <a:cs typeface="Simplified Arabic" pitchFamily="18" charset="-78"/>
              </a:rPr>
              <a:t> والنرويج والدانمارك والسويد </a:t>
            </a:r>
            <a:r>
              <a:rPr lang="ar-DZ" sz="5600" dirty="0" err="1">
                <a:latin typeface="Simplified Arabic" pitchFamily="18" charset="-78"/>
                <a:cs typeface="Simplified Arabic" pitchFamily="18" charset="-78"/>
              </a:rPr>
              <a:t>وليفونيا</a:t>
            </a:r>
            <a:r>
              <a:rPr lang="ar-DZ" sz="5600" dirty="0">
                <a:latin typeface="Simplified Arabic" pitchFamily="18" charset="-78"/>
                <a:cs typeface="Simplified Arabic" pitchFamily="18" charset="-78"/>
              </a:rPr>
              <a:t>، وبالمثل فإن البحر الأبيض المتوسط كان عنصر ربط دائم ومركزا لتاريخ العالم بالنسبة إلى ثلاثة أرباع الكرة الأرضية تربط القارات الثلاثة التي </a:t>
            </a:r>
            <a:r>
              <a:rPr lang="ar-DZ" sz="5600" dirty="0" err="1">
                <a:latin typeface="Simplified Arabic" pitchFamily="18" charset="-78"/>
                <a:cs typeface="Simplified Arabic" pitchFamily="18" charset="-78"/>
              </a:rPr>
              <a:t>يتوسطها</a:t>
            </a:r>
            <a:r>
              <a:rPr lang="ar-DZ" sz="5600" dirty="0">
                <a:latin typeface="Simplified Arabic" pitchFamily="18" charset="-78"/>
                <a:cs typeface="Simplified Arabic" pitchFamily="18" charset="-78"/>
              </a:rPr>
              <a:t> فيما بينها بعلاقة جوهرية يشكل شمولها كليا واحد، والسمة المميزة لهذه القارات هي أنها تقع حول هذا البحر ومن ثم فلديه وسلة اتصال سهلة.</a:t>
            </a:r>
          </a:p>
          <a:p>
            <a:pPr algn="r"/>
            <a:endParaRPr lang="fr-FR" sz="5600" dirty="0">
              <a:latin typeface="Simplified Arabic" pitchFamily="18" charset="-78"/>
              <a:cs typeface="Simplified Arabic" pitchFamily="18" charset="-78"/>
            </a:endParaRP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037293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59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6583362"/>
          </a:xfrm>
        </p:spPr>
        <p:txBody>
          <a:bodyPr>
            <a:noAutofit/>
          </a:bodyPr>
          <a:lstStyle/>
          <a:p>
            <a:pPr algn="r"/>
            <a:r>
              <a:rPr lang="ar-DZ" sz="1200" dirty="0">
                <a:solidFill>
                  <a:schemeClr val="tx1"/>
                </a:solidFill>
                <a:latin typeface="Simplified Arabic" pitchFamily="18" charset="-78"/>
                <a:cs typeface="Simplified Arabic" pitchFamily="18" charset="-78"/>
              </a:rPr>
              <a:t>) </a:t>
            </a:r>
            <a:r>
              <a:rPr lang="ar-DZ" sz="2400" dirty="0">
                <a:solidFill>
                  <a:schemeClr val="tx1"/>
                </a:solidFill>
                <a:latin typeface="Simplified Arabic" pitchFamily="18" charset="-78"/>
                <a:cs typeface="Simplified Arabic" pitchFamily="18" charset="-78"/>
              </a:rPr>
              <a:t>علاقة التاريخ بالجغرافيا:</a:t>
            </a:r>
            <a:br>
              <a:rPr lang="ar-DZ" sz="2400" dirty="0">
                <a:solidFill>
                  <a:schemeClr val="tx1"/>
                </a:solidFill>
                <a:latin typeface="Simplified Arabic" pitchFamily="18" charset="-78"/>
                <a:cs typeface="Simplified Arabic" pitchFamily="18" charset="-78"/>
              </a:rPr>
            </a:br>
            <a:r>
              <a:rPr lang="ar-DZ" sz="2400" dirty="0">
                <a:solidFill>
                  <a:schemeClr val="tx1"/>
                </a:solidFill>
                <a:latin typeface="Simplified Arabic" pitchFamily="18" charset="-78"/>
                <a:cs typeface="Simplified Arabic" pitchFamily="18" charset="-78"/>
              </a:rPr>
              <a:t>     هناك علاقة وطيدة بين التاريخ والجغرافيا وتكمن هذه العلاقة في أهمية دراسة الجغرافيا بالنسبة للمؤرخ وجغرافيا الإقليم المطروح للدراسة؛ وذلك لأن الجغرافيا كما يقول جمال حميدان قد تكون صماء ولكن ما أكثر ما كان التاريخ لسانها فالتاريخ ظل الأنسان على الأرض كما أن الجغرافيا ظل الأرض على الزمان، فالتاريخ </a:t>
            </a:r>
            <a:r>
              <a:rPr lang="ar-DZ" sz="2400" dirty="0" err="1">
                <a:solidFill>
                  <a:schemeClr val="tx1"/>
                </a:solidFill>
                <a:latin typeface="Simplified Arabic" pitchFamily="18" charset="-78"/>
                <a:cs typeface="Simplified Arabic" pitchFamily="18" charset="-78"/>
              </a:rPr>
              <a:t>ماهو</a:t>
            </a:r>
            <a:r>
              <a:rPr lang="ar-DZ" sz="2400" dirty="0">
                <a:solidFill>
                  <a:schemeClr val="tx1"/>
                </a:solidFill>
                <a:latin typeface="Simplified Arabic" pitchFamily="18" charset="-78"/>
                <a:cs typeface="Simplified Arabic" pitchFamily="18" charset="-78"/>
              </a:rPr>
              <a:t> إلا جغرافية متحركة بينما الجغرافيا تاريخ توقف، فلا يتصور فهم الأنسان بدون دراسة البيئة الجغرافية التي نشأ وتربى فيها؛ إذ لا يخفى أن البيئة كبير على الأنسان أو كما يقول الأستاذ هنري بر"</a:t>
            </a:r>
            <a:r>
              <a:rPr lang="fr-FR" sz="2400" dirty="0">
                <a:solidFill>
                  <a:schemeClr val="tx1"/>
                </a:solidFill>
                <a:latin typeface="Simplified Arabic" pitchFamily="18" charset="-78"/>
                <a:cs typeface="Simplified Arabic" pitchFamily="18" charset="-78"/>
              </a:rPr>
              <a:t>Henry Berr"</a:t>
            </a:r>
            <a:r>
              <a:rPr lang="ar-DZ" sz="2400" dirty="0">
                <a:solidFill>
                  <a:schemeClr val="tx1"/>
                </a:solidFill>
                <a:latin typeface="Simplified Arabic" pitchFamily="18" charset="-78"/>
                <a:cs typeface="Simplified Arabic" pitchFamily="18" charset="-78"/>
              </a:rPr>
              <a:t>المشرف على صدور الموسوعة التاريخية الكبرى "تطور الإنسانية" في تقديمه للمجلد الرابع منها عنوانه" الأرض </a:t>
            </a:r>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705151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84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6106690"/>
          </a:xfrm>
        </p:spPr>
        <p:txBody>
          <a:bodyPr>
            <a:noAutofit/>
          </a:bodyPr>
          <a:lstStyle/>
          <a:p>
            <a:r>
              <a:rPr lang="ar-DZ" sz="2800" dirty="0">
                <a:solidFill>
                  <a:schemeClr val="tx1"/>
                </a:solidFill>
                <a:latin typeface="Andalus" pitchFamily="18" charset="-78"/>
                <a:cs typeface="Andalus" pitchFamily="18" charset="-78"/>
              </a:rPr>
              <a:t>والتطور البشري" يقول: لا ريب أن أثر البيئة قوي جدا على الأنسان؛ فالجفاف والرطوبة والضوء والحرارة بل وكهرباء الجو تستطيع أن تعدل من صفات الكائن الحي تعديلا دائما أو مؤقتا، سواء كان هذا الكائن حيوانا أو نباتا إن البيئة تركت أثرها القوي في تكوين الإنسان خلقا وتفننا.</a:t>
            </a:r>
            <a:br>
              <a:rPr lang="ar-DZ" sz="2800" dirty="0">
                <a:solidFill>
                  <a:schemeClr val="tx1"/>
                </a:solidFill>
                <a:latin typeface="Andalus" pitchFamily="18" charset="-78"/>
                <a:cs typeface="Andalus" pitchFamily="18" charset="-78"/>
              </a:rPr>
            </a:br>
            <a:r>
              <a:rPr lang="ar-DZ" sz="2800" dirty="0">
                <a:solidFill>
                  <a:schemeClr val="tx1"/>
                </a:solidFill>
                <a:latin typeface="Andalus" pitchFamily="18" charset="-78"/>
                <a:cs typeface="Andalus" pitchFamily="18" charset="-78"/>
              </a:rPr>
              <a:t>    هناك علاقة وطيدة بين التاريخ والجغرافيا فالأرض هي المسرح الذي وقعت عليه الأحداث التاريخية فبدون الأرض لا يمكن أن تقع الحادثة التاريخية.</a:t>
            </a:r>
            <a:br>
              <a:rPr lang="ar-DZ" sz="2800" dirty="0">
                <a:solidFill>
                  <a:schemeClr val="tx1"/>
                </a:solidFill>
                <a:latin typeface="Andalus" pitchFamily="18" charset="-78"/>
                <a:cs typeface="Andalus" pitchFamily="18" charset="-78"/>
              </a:rPr>
            </a:br>
            <a:endParaRPr lang="fr-FR" sz="2800" dirty="0">
              <a:solidFill>
                <a:schemeClr val="tx1"/>
              </a:solidFill>
              <a:latin typeface="Andalus" pitchFamily="18" charset="-78"/>
              <a:cs typeface="Andalus" pitchFamily="18" charset="-78"/>
            </a:endParaRPr>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5160121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42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6178698"/>
          </a:xfrm>
        </p:spPr>
        <p:txBody>
          <a:bodyPr>
            <a:normAutofit/>
          </a:bodyPr>
          <a:lstStyle/>
          <a:p>
            <a:r>
              <a:rPr lang="ar-DZ" sz="1800" dirty="0">
                <a:solidFill>
                  <a:schemeClr val="tx1"/>
                </a:solidFill>
                <a:latin typeface="Andalus" pitchFamily="18" charset="-78"/>
                <a:cs typeface="Andalus" pitchFamily="18" charset="-78"/>
              </a:rPr>
              <a:t>)المجال الفيزيائي وعلاقته بالمجال السياسي في المغرب الإسلامي:</a:t>
            </a:r>
            <a:br>
              <a:rPr lang="ar-DZ" sz="1800" dirty="0">
                <a:solidFill>
                  <a:schemeClr val="tx1"/>
                </a:solidFill>
                <a:latin typeface="Andalus" pitchFamily="18" charset="-78"/>
                <a:cs typeface="Andalus" pitchFamily="18" charset="-78"/>
              </a:rPr>
            </a:br>
            <a:r>
              <a:rPr lang="ar-DZ" sz="1800" dirty="0">
                <a:solidFill>
                  <a:schemeClr val="tx1"/>
                </a:solidFill>
                <a:latin typeface="Andalus" pitchFamily="18" charset="-78"/>
                <a:cs typeface="Andalus" pitchFamily="18" charset="-78"/>
              </a:rPr>
              <a:t>1-4)المغرب الأوسط:</a:t>
            </a:r>
            <a:br>
              <a:rPr lang="ar-DZ" sz="1800" dirty="0">
                <a:solidFill>
                  <a:schemeClr val="tx1"/>
                </a:solidFill>
                <a:latin typeface="Andalus" pitchFamily="18" charset="-78"/>
                <a:cs typeface="Andalus" pitchFamily="18" charset="-78"/>
              </a:rPr>
            </a:br>
            <a:r>
              <a:rPr lang="ar-DZ" sz="1800" dirty="0">
                <a:solidFill>
                  <a:schemeClr val="tx1"/>
                </a:solidFill>
                <a:latin typeface="Andalus" pitchFamily="18" charset="-78"/>
                <a:cs typeface="Andalus" pitchFamily="18" charset="-78"/>
              </a:rPr>
              <a:t>     عرفت القرون الوسطى تشكل أربع دول في المغرب العربي تحكمت في المغرب الأوسط وهي: الدولة </a:t>
            </a:r>
            <a:r>
              <a:rPr lang="ar-DZ" sz="1800" dirty="0" err="1">
                <a:solidFill>
                  <a:schemeClr val="tx1"/>
                </a:solidFill>
                <a:latin typeface="Andalus" pitchFamily="18" charset="-78"/>
                <a:cs typeface="Andalus" pitchFamily="18" charset="-78"/>
              </a:rPr>
              <a:t>الرستمية</a:t>
            </a:r>
            <a:r>
              <a:rPr lang="ar-DZ" sz="1800" dirty="0">
                <a:solidFill>
                  <a:schemeClr val="tx1"/>
                </a:solidFill>
                <a:latin typeface="Andalus" pitchFamily="18" charset="-78"/>
                <a:cs typeface="Andalus" pitchFamily="18" charset="-78"/>
              </a:rPr>
              <a:t> في القرنين الثامن والتاسع التي بناها الخوارج الذين انتقلوا إلى واد </a:t>
            </a:r>
            <a:r>
              <a:rPr lang="ar-DZ" sz="1800" dirty="0" err="1">
                <a:solidFill>
                  <a:schemeClr val="tx1"/>
                </a:solidFill>
                <a:latin typeface="Andalus" pitchFamily="18" charset="-78"/>
                <a:cs typeface="Andalus" pitchFamily="18" charset="-78"/>
              </a:rPr>
              <a:t>ميزب</a:t>
            </a:r>
            <a:r>
              <a:rPr lang="ar-DZ" sz="1800" dirty="0">
                <a:solidFill>
                  <a:schemeClr val="tx1"/>
                </a:solidFill>
                <a:latin typeface="Andalus" pitchFamily="18" charset="-78"/>
                <a:cs typeface="Andalus" pitchFamily="18" charset="-78"/>
              </a:rPr>
              <a:t>، المملكة </a:t>
            </a:r>
            <a:r>
              <a:rPr lang="ar-DZ" sz="1800" dirty="0" err="1">
                <a:solidFill>
                  <a:schemeClr val="tx1"/>
                </a:solidFill>
                <a:latin typeface="Andalus" pitchFamily="18" charset="-78"/>
                <a:cs typeface="Andalus" pitchFamily="18" charset="-78"/>
              </a:rPr>
              <a:t>الزيرية</a:t>
            </a:r>
            <a:r>
              <a:rPr lang="ar-DZ" sz="1800" dirty="0">
                <a:solidFill>
                  <a:schemeClr val="tx1"/>
                </a:solidFill>
                <a:latin typeface="Andalus" pitchFamily="18" charset="-78"/>
                <a:cs typeface="Andalus" pitchFamily="18" charset="-78"/>
              </a:rPr>
              <a:t> التي أسست في القرن العاشر حول مدينة </a:t>
            </a:r>
            <a:r>
              <a:rPr lang="ar-DZ" sz="1800" dirty="0" err="1">
                <a:solidFill>
                  <a:schemeClr val="tx1"/>
                </a:solidFill>
                <a:latin typeface="Andalus" pitchFamily="18" charset="-78"/>
                <a:cs typeface="Andalus" pitchFamily="18" charset="-78"/>
              </a:rPr>
              <a:t>الأشير</a:t>
            </a:r>
            <a:r>
              <a:rPr lang="ar-DZ" sz="1800" dirty="0">
                <a:solidFill>
                  <a:schemeClr val="tx1"/>
                </a:solidFill>
                <a:latin typeface="Andalus" pitchFamily="18" charset="-78"/>
                <a:cs typeface="Andalus" pitchFamily="18" charset="-78"/>
              </a:rPr>
              <a:t>؛ المملكة الحمادية عاصمتها القلعة ثم بجاية، وأخيرا مملكة بني عبد الواد بين القرنين الثالث عشر والرابع عشر في تلمسان بالغرب الجزائري ، كل هذه الدول كانت تتربع على من التل وآخر من الهضاب العليا مع عاصمة بينهما للربط في وضعية  شير الجنوب.</a:t>
            </a:r>
            <a:br>
              <a:rPr lang="ar-DZ" sz="1800" dirty="0">
                <a:solidFill>
                  <a:schemeClr val="tx1"/>
                </a:solidFill>
                <a:latin typeface="Andalus" pitchFamily="18" charset="-78"/>
                <a:cs typeface="Andalus" pitchFamily="18" charset="-78"/>
              </a:rPr>
            </a:br>
            <a:endParaRPr lang="fr-FR" sz="1800" dirty="0">
              <a:solidFill>
                <a:schemeClr val="tx1"/>
              </a:solidFill>
              <a:latin typeface="Andalus" pitchFamily="18" charset="-78"/>
              <a:cs typeface="Andalus" pitchFamily="18" charset="-78"/>
            </a:endParaRPr>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3370339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24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6322714"/>
          </a:xfrm>
        </p:spPr>
        <p:txBody>
          <a:bodyPr>
            <a:normAutofit/>
          </a:bodyPr>
          <a:lstStyle/>
          <a:p>
            <a:pPr algn="r" rtl="1"/>
            <a:r>
              <a:rPr lang="ar-DZ" sz="2400" dirty="0">
                <a:solidFill>
                  <a:schemeClr val="tx1"/>
                </a:solidFill>
                <a:latin typeface="Andalus" pitchFamily="18" charset="-78"/>
                <a:cs typeface="Andalus" pitchFamily="18" charset="-78"/>
              </a:rPr>
              <a:t> هكذا بين القرنين الأول والخامس عشر كانت الهضاب العليا هي المجالية لدول بقيت تشع على مجال واسع وهناك أسئلة تتبادر إلى الأذهان لم الوضعية المزرية؟ كيف اختارت هذه الدول صعوبات السهوب على إمكانيات سهول متيجة؟</a:t>
            </a:r>
            <a:br>
              <a:rPr lang="ar-DZ" sz="2400" dirty="0">
                <a:solidFill>
                  <a:schemeClr val="tx1"/>
                </a:solidFill>
                <a:latin typeface="Andalus" pitchFamily="18" charset="-78"/>
                <a:cs typeface="Andalus" pitchFamily="18" charset="-78"/>
              </a:rPr>
            </a:br>
            <a:r>
              <a:rPr lang="ar-DZ" sz="2400" dirty="0">
                <a:solidFill>
                  <a:schemeClr val="tx1"/>
                </a:solidFill>
                <a:latin typeface="Andalus" pitchFamily="18" charset="-78"/>
                <a:cs typeface="Andalus" pitchFamily="18" charset="-78"/>
              </a:rPr>
              <a:t> هناك عنصران يمكنهما تفسير هذا الاختيار:  </a:t>
            </a:r>
            <a:br>
              <a:rPr lang="ar-DZ" sz="2400" dirty="0">
                <a:solidFill>
                  <a:schemeClr val="tx1"/>
                </a:solidFill>
                <a:latin typeface="Andalus" pitchFamily="18" charset="-78"/>
                <a:cs typeface="Andalus" pitchFamily="18" charset="-78"/>
              </a:rPr>
            </a:br>
            <a:r>
              <a:rPr lang="ar-DZ" sz="2400" dirty="0">
                <a:solidFill>
                  <a:schemeClr val="tx1"/>
                </a:solidFill>
                <a:latin typeface="Andalus" pitchFamily="18" charset="-78"/>
                <a:cs typeface="Andalus" pitchFamily="18" charset="-78"/>
              </a:rPr>
              <a:t>التفسير الأول: يعود إلى العلاقة بين الأنسان والطبيعة لأن المرحلة التي كانت فيها الوسائل التقنية بدائية أوجد الإنسان ظروفا مناسبة للحرث وميدانا واسعا للتنقل</a:t>
            </a:r>
            <a:endParaRPr lang="fr-FR" sz="2400" dirty="0">
              <a:solidFill>
                <a:schemeClr val="tx1"/>
              </a:solidFill>
              <a:latin typeface="Andalus" pitchFamily="18" charset="-78"/>
              <a:cs typeface="Andalus" pitchFamily="18" charset="-78"/>
            </a:endParaRPr>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6419891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56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6394722"/>
          </a:xfrm>
        </p:spPr>
        <p:txBody>
          <a:bodyPr>
            <a:normAutofit/>
          </a:bodyPr>
          <a:lstStyle/>
          <a:p>
            <a:r>
              <a:rPr lang="ar-DZ" sz="2800" dirty="0">
                <a:solidFill>
                  <a:schemeClr val="tx1"/>
                </a:solidFill>
                <a:latin typeface="Andalus" pitchFamily="18" charset="-78"/>
                <a:cs typeface="Andalus" pitchFamily="18" charset="-78"/>
              </a:rPr>
              <a:t> التفسير الثاني: يتمثل في كتلة الجبال الغابية والسهول الرطبة بالشمال كانت أقل جذبا وصعوبة للتطويع  استوطن السكان بأعداد قليلة السهول </a:t>
            </a:r>
            <a:r>
              <a:rPr lang="ar-DZ" sz="2800" dirty="0" err="1">
                <a:solidFill>
                  <a:schemeClr val="tx1"/>
                </a:solidFill>
                <a:latin typeface="Andalus" pitchFamily="18" charset="-78"/>
                <a:cs typeface="Andalus" pitchFamily="18" charset="-78"/>
              </a:rPr>
              <a:t>السهبية</a:t>
            </a:r>
            <a:r>
              <a:rPr lang="ar-DZ" sz="2800" dirty="0">
                <a:solidFill>
                  <a:schemeClr val="tx1"/>
                </a:solidFill>
                <a:latin typeface="Andalus" pitchFamily="18" charset="-78"/>
                <a:cs typeface="Andalus" pitchFamily="18" charset="-78"/>
              </a:rPr>
              <a:t>(جبال الحضنة، الأوراس، الهضاب العليا الشرقية) حيث كانوا ملاكا فلاحية، حيث بينت الصور الجوية كيف أن المنحدرات الواقعة في سفوح الجبال كانت منظمة آليا ومرصوفة بالحجارة الأفقية المخصصة لتثبيت التربة وتوزيع مياه السهول، إنها إبداع البربر الذين عاشوا قبل وأثناء الفترة الرومانية.</a:t>
            </a:r>
            <a:endParaRPr lang="fr-FR" sz="2800" dirty="0">
              <a:solidFill>
                <a:schemeClr val="tx1"/>
              </a:solidFill>
              <a:latin typeface="Andalus" pitchFamily="18" charset="-78"/>
              <a:cs typeface="Andalus" pitchFamily="18" charset="-78"/>
            </a:endParaRPr>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1102749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70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6322714"/>
          </a:xfrm>
        </p:spPr>
        <p:txBody>
          <a:bodyPr>
            <a:noAutofit/>
          </a:bodyPr>
          <a:lstStyle/>
          <a:p>
            <a:pPr algn="r"/>
            <a:r>
              <a:rPr lang="ar-DZ" sz="2000" dirty="0">
                <a:solidFill>
                  <a:schemeClr val="tx1"/>
                </a:solidFill>
                <a:latin typeface="Andalus" pitchFamily="18" charset="-78"/>
                <a:cs typeface="Andalus" pitchFamily="18" charset="-78"/>
              </a:rPr>
              <a:t>التفسير الثالث: وضعية العواصم في الوسط المشجعة على التبادلات فهي تمكن من المبادلات بين التل والصحراء وتسمح بتنقلات الصحراويين للتجارة لأن تاريخ هذه الممالك لا يمكن فصله عن هذه الأخيرة. وبالفعل بداية من القرن الثامن انتقلت طرق الذهب التي تمول الشرق الأوسط من حوض النيل انطلاقا من السودان إلى الصحراء الوسطى والغربية عبر جسر جبال الهقار، أدى إلى تكوين علاقات بين المغرب الأوسط و والسودان </a:t>
            </a:r>
            <a:r>
              <a:rPr lang="ar-DZ" sz="2000" dirty="0" err="1">
                <a:solidFill>
                  <a:schemeClr val="tx1"/>
                </a:solidFill>
                <a:latin typeface="Andalus" pitchFamily="18" charset="-78"/>
                <a:cs typeface="Andalus" pitchFamily="18" charset="-78"/>
              </a:rPr>
              <a:t>والسودان</a:t>
            </a:r>
            <a:r>
              <a:rPr lang="ar-DZ" sz="2000" dirty="0">
                <a:solidFill>
                  <a:schemeClr val="tx1"/>
                </a:solidFill>
                <a:latin typeface="Andalus" pitchFamily="18" charset="-78"/>
                <a:cs typeface="Andalus" pitchFamily="18" charset="-78"/>
              </a:rPr>
              <a:t> الغربي وصلت إلى </a:t>
            </a:r>
            <a:r>
              <a:rPr lang="ar-DZ" sz="2000" dirty="0" err="1">
                <a:solidFill>
                  <a:schemeClr val="tx1"/>
                </a:solidFill>
                <a:latin typeface="Andalus" pitchFamily="18" charset="-78"/>
                <a:cs typeface="Andalus" pitchFamily="18" charset="-78"/>
              </a:rPr>
              <a:t>سجلماسة</a:t>
            </a:r>
            <a:r>
              <a:rPr lang="ar-DZ" sz="2000" dirty="0">
                <a:solidFill>
                  <a:schemeClr val="tx1"/>
                </a:solidFill>
                <a:latin typeface="Andalus" pitchFamily="18" charset="-78"/>
                <a:cs typeface="Andalus" pitchFamily="18" charset="-78"/>
              </a:rPr>
              <a:t> ثم ورقلة كما جذبت مملكات </a:t>
            </a:r>
            <a:r>
              <a:rPr lang="ar-DZ" sz="2000" dirty="0" err="1">
                <a:solidFill>
                  <a:schemeClr val="tx1"/>
                </a:solidFill>
                <a:latin typeface="Andalus" pitchFamily="18" charset="-78"/>
                <a:cs typeface="Andalus" pitchFamily="18" charset="-78"/>
              </a:rPr>
              <a:t>تيهرت</a:t>
            </a:r>
            <a:r>
              <a:rPr lang="ar-DZ" sz="2000" dirty="0">
                <a:solidFill>
                  <a:schemeClr val="tx1"/>
                </a:solidFill>
                <a:latin typeface="Andalus" pitchFamily="18" charset="-78"/>
                <a:cs typeface="Andalus" pitchFamily="18" charset="-78"/>
              </a:rPr>
              <a:t> </a:t>
            </a:r>
            <a:r>
              <a:rPr lang="ar-DZ" sz="2000" dirty="0" err="1">
                <a:solidFill>
                  <a:schemeClr val="tx1"/>
                </a:solidFill>
                <a:latin typeface="Andalus" pitchFamily="18" charset="-78"/>
                <a:cs typeface="Andalus" pitchFamily="18" charset="-78"/>
              </a:rPr>
              <a:t>والأشير</a:t>
            </a:r>
            <a:r>
              <a:rPr lang="ar-DZ" sz="2000" dirty="0">
                <a:solidFill>
                  <a:schemeClr val="tx1"/>
                </a:solidFill>
                <a:latin typeface="Andalus" pitchFamily="18" charset="-78"/>
                <a:cs typeface="Andalus" pitchFamily="18" charset="-78"/>
              </a:rPr>
              <a:t> والقلعة، هذه القوافل نحوها مما أغنى تجارها وأدى إلى ازدهار مدنها وتحكم العواصم الواقعة في مخارج السهول في التجارة العابرة للصحراء.</a:t>
            </a:r>
            <a:br>
              <a:rPr lang="ar-DZ" sz="2000" dirty="0">
                <a:solidFill>
                  <a:schemeClr val="tx1"/>
                </a:solidFill>
                <a:latin typeface="Andalus" pitchFamily="18" charset="-78"/>
                <a:cs typeface="Andalus" pitchFamily="18" charset="-78"/>
              </a:rPr>
            </a:br>
            <a:r>
              <a:rPr lang="ar-DZ" sz="2000" dirty="0">
                <a:solidFill>
                  <a:schemeClr val="tx1"/>
                </a:solidFill>
                <a:latin typeface="Andalus" pitchFamily="18" charset="-78"/>
                <a:cs typeface="Andalus" pitchFamily="18" charset="-78"/>
              </a:rPr>
              <a:t>    لقد جرى تغير عميق في الألفية الثانية؛ حيث انتقل مركز الثقل من الهضاب العليا إلى منطقة التل لأن سكان الجبال بالأوراس والأطلس الصحراوي أصابهم الواهن وسكان الحضر الذين كانوا من الحضر في السابق؛ انتقلوا إلى الحياة الرعوية الفلاحية مما قلل من وزنهم واستبدلت الجبال السابقة بجبال التل(القبائل الكبرى، القبائل الصغرى) التي أصبحت ملجأ للسكان الحضر في بداية القرن العاشر حينما هدد حياتهم تحول السهول إلى مراعي فقد شهدت هذه الفترة توافد كثيف على سفوح جبال التل </a:t>
            </a:r>
            <a:r>
              <a:rPr lang="ar-DZ" sz="2000" dirty="0" err="1">
                <a:solidFill>
                  <a:schemeClr val="tx1"/>
                </a:solidFill>
                <a:latin typeface="Andalus" pitchFamily="18" charset="-78"/>
                <a:cs typeface="Andalus" pitchFamily="18" charset="-78"/>
              </a:rPr>
              <a:t>التى</a:t>
            </a:r>
            <a:r>
              <a:rPr lang="ar-DZ" sz="2000" dirty="0">
                <a:solidFill>
                  <a:schemeClr val="tx1"/>
                </a:solidFill>
                <a:latin typeface="Andalus" pitchFamily="18" charset="-78"/>
                <a:cs typeface="Andalus" pitchFamily="18" charset="-78"/>
              </a:rPr>
              <a:t> لا توجد فيها أراضي قابلة للزراعة مما سيعطي الأصل الجبلي للسكان وتدخلات التعديلات التي جرت في التبادلات الاقتصادية.</a:t>
            </a:r>
            <a:br>
              <a:rPr lang="ar-DZ" sz="2000" dirty="0">
                <a:solidFill>
                  <a:schemeClr val="tx1"/>
                </a:solidFill>
                <a:latin typeface="Andalus" pitchFamily="18" charset="-78"/>
                <a:cs typeface="Andalus" pitchFamily="18" charset="-78"/>
              </a:rPr>
            </a:br>
            <a:r>
              <a:rPr lang="ar-DZ" sz="2000" dirty="0">
                <a:solidFill>
                  <a:schemeClr val="tx1"/>
                </a:solidFill>
                <a:latin typeface="Andalus" pitchFamily="18" charset="-78"/>
                <a:cs typeface="Andalus" pitchFamily="18" charset="-78"/>
              </a:rPr>
              <a:t>وقد كان تحويل العاصمة من بجاية إلى الجزائر في القرن الثاني عشر عملا عرضيا بل كان حدثا مهما يؤرخ لظهور التجارة الكبرى الأوروبية في الساحة المغاربية أهمها تدفقات تجار </a:t>
            </a:r>
            <a:r>
              <a:rPr lang="ar-DZ" sz="2000" dirty="0" err="1">
                <a:solidFill>
                  <a:schemeClr val="tx1"/>
                </a:solidFill>
                <a:latin typeface="Andalus" pitchFamily="18" charset="-78"/>
                <a:cs typeface="Andalus" pitchFamily="18" charset="-78"/>
              </a:rPr>
              <a:t>جنوة</a:t>
            </a:r>
            <a:r>
              <a:rPr lang="ar-DZ" sz="2000" dirty="0">
                <a:solidFill>
                  <a:schemeClr val="tx1"/>
                </a:solidFill>
                <a:latin typeface="Andalus" pitchFamily="18" charset="-78"/>
                <a:cs typeface="Andalus" pitchFamily="18" charset="-78"/>
              </a:rPr>
              <a:t> الذين يحولون السلع للغرب المسيحي</a:t>
            </a:r>
            <a:br>
              <a:rPr lang="ar-DZ" sz="2000" dirty="0">
                <a:solidFill>
                  <a:schemeClr val="tx1"/>
                </a:solidFill>
                <a:latin typeface="Andalus" pitchFamily="18" charset="-78"/>
                <a:cs typeface="Andalus" pitchFamily="18" charset="-78"/>
              </a:rPr>
            </a:br>
            <a:endParaRPr lang="fr-FR" sz="2000" dirty="0">
              <a:solidFill>
                <a:schemeClr val="tx1"/>
              </a:solidFill>
              <a:latin typeface="Andalus" pitchFamily="18" charset="-78"/>
              <a:cs typeface="Andalus" pitchFamily="18" charset="-78"/>
            </a:endParaRPr>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4103219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61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6394722"/>
          </a:xfrm>
        </p:spPr>
        <p:txBody>
          <a:bodyPr>
            <a:normAutofit/>
          </a:bodyPr>
          <a:lstStyle/>
          <a:p>
            <a:pPr algn="r"/>
            <a:r>
              <a:rPr lang="ar-DZ" sz="2800" dirty="0">
                <a:solidFill>
                  <a:schemeClr val="tx1"/>
                </a:solidFill>
                <a:latin typeface="Andalus" pitchFamily="18" charset="-78"/>
                <a:cs typeface="Andalus" pitchFamily="18" charset="-78"/>
              </a:rPr>
              <a:t>-4) المغرب الأدنى: </a:t>
            </a:r>
            <a:br>
              <a:rPr lang="ar-DZ" sz="2800" dirty="0">
                <a:solidFill>
                  <a:schemeClr val="tx1"/>
                </a:solidFill>
                <a:latin typeface="Andalus" pitchFamily="18" charset="-78"/>
                <a:cs typeface="Andalus" pitchFamily="18" charset="-78"/>
              </a:rPr>
            </a:br>
            <a:r>
              <a:rPr lang="ar-DZ" sz="2800" dirty="0">
                <a:solidFill>
                  <a:schemeClr val="tx1"/>
                </a:solidFill>
                <a:latin typeface="Andalus" pitchFamily="18" charset="-78"/>
                <a:cs typeface="Andalus" pitchFamily="18" charset="-78"/>
              </a:rPr>
              <a:t>     كان المجال الداخلي بأفريقية على أهمية بالنسبة للمسلمين ويتبين ذلك في اختيار موقع اختطاط مدينة القيروان من طرف عقبة ابن نافع، فقد كان قرب مكان القيروان من الداخل يوضح الهدف منها وهو توضيح حقائق الإسلام والتقرب من أهل البلاد حتى يشرح الله صدر البربر للإسلام ، البعد عن الساحل حتى لا تتعرض المدينة لأساطيل البيزنطيين من جهة ومن تأمين امدادات الجيش وحماية وسائل المواصلات وهي الأبل، ورغم قرب القيروان من السبخة وشح المصادر المائية إلا أن المسلمين استطاعوا التغلب على هذه المعضلة بجلب </a:t>
            </a:r>
            <a:r>
              <a:rPr lang="ar-DZ" sz="2800" dirty="0" err="1">
                <a:solidFill>
                  <a:schemeClr val="tx1"/>
                </a:solidFill>
                <a:latin typeface="Andalus" pitchFamily="18" charset="-78"/>
                <a:cs typeface="Andalus" pitchFamily="18" charset="-78"/>
              </a:rPr>
              <a:t>المواجل</a:t>
            </a:r>
            <a:r>
              <a:rPr lang="ar-DZ" sz="2800" dirty="0">
                <a:solidFill>
                  <a:schemeClr val="tx1"/>
                </a:solidFill>
                <a:latin typeface="Andalus" pitchFamily="18" charset="-78"/>
                <a:cs typeface="Andalus" pitchFamily="18" charset="-78"/>
              </a:rPr>
              <a:t> لخزن المياه وحفر الآبار كبئر أم عياض وبئر </a:t>
            </a:r>
            <a:r>
              <a:rPr lang="ar-DZ" sz="2800" dirty="0" err="1">
                <a:solidFill>
                  <a:schemeClr val="tx1"/>
                </a:solidFill>
                <a:latin typeface="Andalus" pitchFamily="18" charset="-78"/>
                <a:cs typeface="Andalus" pitchFamily="18" charset="-78"/>
              </a:rPr>
              <a:t>روطة</a:t>
            </a:r>
            <a:r>
              <a:rPr lang="ar-DZ" sz="2800" dirty="0">
                <a:solidFill>
                  <a:schemeClr val="tx1"/>
                </a:solidFill>
                <a:latin typeface="Andalus" pitchFamily="18" charset="-78"/>
                <a:cs typeface="Andalus" pitchFamily="18" charset="-78"/>
              </a:rPr>
              <a:t>.</a:t>
            </a:r>
            <a:br>
              <a:rPr lang="ar-DZ" sz="2800" dirty="0">
                <a:solidFill>
                  <a:schemeClr val="tx1"/>
                </a:solidFill>
                <a:latin typeface="Andalus" pitchFamily="18" charset="-78"/>
                <a:cs typeface="Andalus" pitchFamily="18" charset="-78"/>
              </a:rPr>
            </a:br>
            <a:endParaRPr lang="fr-FR" sz="2800" dirty="0">
              <a:solidFill>
                <a:schemeClr val="tx1"/>
              </a:solidFill>
              <a:latin typeface="Andalus" pitchFamily="18" charset="-78"/>
              <a:cs typeface="Andalus" pitchFamily="18" charset="-78"/>
            </a:endParaRPr>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2118217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81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Apothecary</Template>
  <TotalTime>205</TotalTime>
  <Words>482</Words>
  <Application>Microsoft Office PowerPoint</Application>
  <PresentationFormat>Affichage à l'écran (4:3)</PresentationFormat>
  <Paragraphs>11</Paragraphs>
  <Slides>9</Slides>
  <Notes>0</Notes>
  <HiddenSlides>0</HiddenSlides>
  <MMClips>9</MMClips>
  <ScaleCrop>false</ScaleCrop>
  <HeadingPairs>
    <vt:vector size="4" baseType="variant">
      <vt:variant>
        <vt:lpstr>Thème</vt:lpstr>
      </vt:variant>
      <vt:variant>
        <vt:i4>1</vt:i4>
      </vt:variant>
      <vt:variant>
        <vt:lpstr>Titres des diapositives</vt:lpstr>
      </vt:variant>
      <vt:variant>
        <vt:i4>9</vt:i4>
      </vt:variant>
    </vt:vector>
  </HeadingPairs>
  <TitlesOfParts>
    <vt:vector size="10" baseType="lpstr">
      <vt:lpstr>Apex</vt:lpstr>
      <vt:lpstr>Présentation PowerPoint</vt:lpstr>
      <vt:lpstr>Présentation PowerPoint</vt:lpstr>
      <vt:lpstr>) علاقة التاريخ بالجغرافيا:      هناك علاقة وطيدة بين التاريخ والجغرافيا وتكمن هذه العلاقة في أهمية دراسة الجغرافيا بالنسبة للمؤرخ وجغرافيا الإقليم المطروح للدراسة؛ وذلك لأن الجغرافيا كما يقول جمال حميدان قد تكون صماء ولكن ما أكثر ما كان التاريخ لسانها فالتاريخ ظل الأنسان على الأرض كما أن الجغرافيا ظل الأرض على الزمان، فالتاريخ ماهو إلا جغرافية متحركة بينما الجغرافيا تاريخ توقف، فلا يتصور فهم الأنسان بدون دراسة البيئة الجغرافية التي نشأ وتربى فيها؛ إذ لا يخفى أن البيئة كبير على الأنسان أو كما يقول الأستاذ هنري بر"Henry Berr"المشرف على صدور الموسوعة التاريخية الكبرى "تطور الإنسانية" في تقديمه للمجلد الرابع منها عنوانه" الأرض </vt:lpstr>
      <vt:lpstr>والتطور البشري" يقول: لا ريب أن أثر البيئة قوي جدا على الأنسان؛ فالجفاف والرطوبة والضوء والحرارة بل وكهرباء الجو تستطيع أن تعدل من صفات الكائن الحي تعديلا دائما أو مؤقتا، سواء كان هذا الكائن حيوانا أو نباتا إن البيئة تركت أثرها القوي في تكوين الإنسان خلقا وتفننا.     هناك علاقة وطيدة بين التاريخ والجغرافيا فالأرض هي المسرح الذي وقعت عليه الأحداث التاريخية فبدون الأرض لا يمكن أن تقع الحادثة التاريخية. </vt:lpstr>
      <vt:lpstr>)المجال الفيزيائي وعلاقته بالمجال السياسي في المغرب الإسلامي: 1-4)المغرب الأوسط:      عرفت القرون الوسطى تشكل أربع دول في المغرب العربي تحكمت في المغرب الأوسط وهي: الدولة الرستمية في القرنين الثامن والتاسع التي بناها الخوارج الذين انتقلوا إلى واد ميزب، المملكة الزيرية التي أسست في القرن العاشر حول مدينة الأشير؛ المملكة الحمادية عاصمتها القلعة ثم بجاية، وأخيرا مملكة بني عبد الواد بين القرنين الثالث عشر والرابع عشر في تلمسان بالغرب الجزائري ، كل هذه الدول كانت تتربع على من التل وآخر من الهضاب العليا مع عاصمة بينهما للربط في وضعية  شير الجنوب. </vt:lpstr>
      <vt:lpstr> هكذا بين القرنين الأول والخامس عشر كانت الهضاب العليا هي المجالية لدول بقيت تشع على مجال واسع وهناك أسئلة تتبادر إلى الأذهان لم الوضعية المزرية؟ كيف اختارت هذه الدول صعوبات السهوب على إمكانيات سهول متيجة؟  هناك عنصران يمكنهما تفسير هذا الاختيار:   التفسير الأول: يعود إلى العلاقة بين الأنسان والطبيعة لأن المرحلة التي كانت فيها الوسائل التقنية بدائية أوجد الإنسان ظروفا مناسبة للحرث وميدانا واسعا للتنقل</vt:lpstr>
      <vt:lpstr> التفسير الثاني: يتمثل في كتلة الجبال الغابية والسهول الرطبة بالشمال كانت أقل جذبا وصعوبة للتطويع  استوطن السكان بأعداد قليلة السهول السهبية(جبال الحضنة، الأوراس، الهضاب العليا الشرقية) حيث كانوا ملاكا فلاحية، حيث بينت الصور الجوية كيف أن المنحدرات الواقعة في سفوح الجبال كانت منظمة آليا ومرصوفة بالحجارة الأفقية المخصصة لتثبيت التربة وتوزيع مياه السهول، إنها إبداع البربر الذين عاشوا قبل وأثناء الفترة الرومانية.</vt:lpstr>
      <vt:lpstr>التفسير الثالث: وضعية العواصم في الوسط المشجعة على التبادلات فهي تمكن من المبادلات بين التل والصحراء وتسمح بتنقلات الصحراويين للتجارة لأن تاريخ هذه الممالك لا يمكن فصله عن هذه الأخيرة. وبالفعل بداية من القرن الثامن انتقلت طرق الذهب التي تمول الشرق الأوسط من حوض النيل انطلاقا من السودان إلى الصحراء الوسطى والغربية عبر جسر جبال الهقار، أدى إلى تكوين علاقات بين المغرب الأوسط و والسودان والسودان الغربي وصلت إلى سجلماسة ثم ورقلة كما جذبت مملكات تيهرت والأشير والقلعة، هذه القوافل نحوها مما أغنى تجارها وأدى إلى ازدهار مدنها وتحكم العواصم الواقعة في مخارج السهول في التجارة العابرة للصحراء.     لقد جرى تغير عميق في الألفية الثانية؛ حيث انتقل مركز الثقل من الهضاب العليا إلى منطقة التل لأن سكان الجبال بالأوراس والأطلس الصحراوي أصابهم الواهن وسكان الحضر الذين كانوا من الحضر في السابق؛ انتقلوا إلى الحياة الرعوية الفلاحية مما قلل من وزنهم واستبدلت الجبال السابقة بجبال التل(القبائل الكبرى، القبائل الصغرى) التي أصبحت ملجأ للسكان الحضر في بداية القرن العاشر حينما هدد حياتهم تحول السهول إلى مراعي فقد شهدت هذه الفترة توافد كثيف على سفوح جبال التل التى لا توجد فيها أراضي قابلة للزراعة مما سيعطي الأصل الجبلي للسكان وتدخلات التعديلات التي جرت في التبادلات الاقتصادية. وقد كان تحويل العاصمة من بجاية إلى الجزائر في القرن الثاني عشر عملا عرضيا بل كان حدثا مهما يؤرخ لظهور التجارة الكبرى الأوروبية في الساحة المغاربية أهمها تدفقات تجار جنوة الذين يحولون السلع للغرب المسيحي </vt:lpstr>
      <vt:lpstr>-4) المغرب الأدنى:       كان المجال الداخلي بأفريقية على أهمية بالنسبة للمسلمين ويتبين ذلك في اختيار موقع اختطاط مدينة القيروان من طرف عقبة ابن نافع، فقد كان قرب مكان القيروان من الداخل يوضح الهدف منها وهو توضيح حقائق الإسلام والتقرب من أهل البلاد حتى يشرح الله صدر البربر للإسلام ، البعد عن الساحل حتى لا تتعرض المدينة لأساطيل البيزنطيين من جهة ومن تأمين امدادات الجيش وحماية وسائل المواصلات وهي الأبل، ورغم قرب القيروان من السبخة وشح المصادر المائية إلا أن المسلمين استطاعوا التغلب على هذه المعضلة بجلب المواجل لخزن المياه وحفر الآبار كبئر أم عياض وبئر روطة.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د/بوخليفي قويدر جهينة المحور الثاني: الفاعلون في التهيئة العمرانية. عنوان المداخلة: دور الفاعلون الخواص والعامون في  أنتاج السكن لتنمية سياسة المدينة في  بلدية بسكرة بين الواقع والأفاق .    بسكرة هي أحدى المدن التي تشهد وتيرة متسارعة في نموها الديمغرافي والحضري الذي انعكس هل ارتفاع طلبيه السكن من سنة إلى أخرى و بالتالي زيادة الحضرية السكنية، من خلال هذه الدراسة سنركز على مدى مساهمة الفاعلون  الخواص والعامون في إنتاج السكن في مدينة بسكرة من أجل تنمية سياسة المدينة. وما انعكاس خيار التوسع العمودي على سوسيولوجية المدينة؟ تعتمد هذه الدراسة على المنهج الوصفي من أجل تتبع  دور الفاعلون في إنتاج السكن في المجال عاصمة الزيبان بالإضافة إلى المنهج التحليلي لدراسة انعكاس خيار التوسع العمودي على المجال السوسيولوجي المدينة. </dc:title>
  <dc:creator>PLANET INFORMATIQUE</dc:creator>
  <cp:lastModifiedBy>PLANET INFORMATIQUE</cp:lastModifiedBy>
  <cp:revision>66</cp:revision>
  <dcterms:created xsi:type="dcterms:W3CDTF">2022-05-31T16:13:04Z</dcterms:created>
  <dcterms:modified xsi:type="dcterms:W3CDTF">2023-02-17T17:45:52Z</dcterms:modified>
</cp:coreProperties>
</file>