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80"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00"/>
    <a:srgbClr val="FFD3FF"/>
    <a:srgbClr val="FFEFFF"/>
    <a:srgbClr val="CC99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34BD288-55F7-401E-B477-28D92E2BCF9A}" type="slidenum">
              <a:rPr lang="en-US"/>
              <a:pPr/>
              <a:t>‹N°›</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E8B2-4153-4C17-984E-562779C28BEB}" type="slidenum">
              <a:rPr lang="en-US"/>
              <a:pPr/>
              <a:t>1</a:t>
            </a:fld>
            <a:endParaRPr 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a:xfrm>
            <a:off x="914400" y="4343400"/>
            <a:ext cx="5029200" cy="4114800"/>
          </a:xfrm>
        </p:spPr>
        <p:txBody>
          <a:bodyPr/>
          <a:lstStyle/>
          <a:p>
            <a:endParaRPr lang="ar-D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30722" name="Group 2"/>
          <p:cNvGrpSpPr>
            <a:grpSpLocks/>
          </p:cNvGrpSpPr>
          <p:nvPr/>
        </p:nvGrpSpPr>
        <p:grpSpPr bwMode="auto">
          <a:xfrm>
            <a:off x="0" y="0"/>
            <a:ext cx="8763000" cy="5943600"/>
            <a:chOff x="0" y="0"/>
            <a:chExt cx="5520" cy="3744"/>
          </a:xfrm>
        </p:grpSpPr>
        <p:sp>
          <p:nvSpPr>
            <p:cNvPr id="30723"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ar-DZ" sz="2400">
                <a:latin typeface="Times New Roman" pitchFamily="18" charset="0"/>
              </a:endParaRPr>
            </a:p>
          </p:txBody>
        </p:sp>
        <p:grpSp>
          <p:nvGrpSpPr>
            <p:cNvPr id="30724" name="Group 4"/>
            <p:cNvGrpSpPr>
              <a:grpSpLocks/>
            </p:cNvGrpSpPr>
            <p:nvPr userDrawn="1"/>
          </p:nvGrpSpPr>
          <p:grpSpPr bwMode="auto">
            <a:xfrm>
              <a:off x="0" y="2208"/>
              <a:ext cx="5520" cy="1536"/>
              <a:chOff x="0" y="2208"/>
              <a:chExt cx="5520" cy="1536"/>
            </a:xfrm>
          </p:grpSpPr>
          <p:sp>
            <p:nvSpPr>
              <p:cNvPr id="30725"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ar-DZ" sz="2400">
                  <a:latin typeface="Times New Roman" pitchFamily="18" charset="0"/>
                </a:endParaRPr>
              </a:p>
            </p:txBody>
          </p:sp>
          <p:sp>
            <p:nvSpPr>
              <p:cNvPr id="30726"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ar-DZ" sz="2400">
                  <a:latin typeface="Times New Roman" pitchFamily="18" charset="0"/>
                </a:endParaRPr>
              </a:p>
            </p:txBody>
          </p:sp>
          <p:sp>
            <p:nvSpPr>
              <p:cNvPr id="30727"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ar-DZ"/>
              </a:p>
            </p:txBody>
          </p:sp>
        </p:grpSp>
        <p:grpSp>
          <p:nvGrpSpPr>
            <p:cNvPr id="30728" name="Group 8"/>
            <p:cNvGrpSpPr>
              <a:grpSpLocks/>
            </p:cNvGrpSpPr>
            <p:nvPr userDrawn="1"/>
          </p:nvGrpSpPr>
          <p:grpSpPr bwMode="auto">
            <a:xfrm>
              <a:off x="400" y="336"/>
              <a:ext cx="5088" cy="192"/>
              <a:chOff x="400" y="336"/>
              <a:chExt cx="5088" cy="192"/>
            </a:xfrm>
          </p:grpSpPr>
          <p:sp>
            <p:nvSpPr>
              <p:cNvPr id="30729"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ar-DZ" sz="2400">
                  <a:latin typeface="Times New Roman" pitchFamily="18" charset="0"/>
                </a:endParaRPr>
              </a:p>
            </p:txBody>
          </p:sp>
          <p:sp>
            <p:nvSpPr>
              <p:cNvPr id="30730"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ar-DZ"/>
              </a:p>
            </p:txBody>
          </p:sp>
        </p:grpSp>
      </p:grpSp>
      <p:sp>
        <p:nvSpPr>
          <p:cNvPr id="30731"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3073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30733" name="Rectangle 13"/>
          <p:cNvSpPr>
            <a:spLocks noGrp="1" noChangeArrowheads="1"/>
          </p:cNvSpPr>
          <p:nvPr>
            <p:ph type="dt" sz="half" idx="2"/>
          </p:nvPr>
        </p:nvSpPr>
        <p:spPr>
          <a:xfrm>
            <a:off x="912813" y="6251575"/>
            <a:ext cx="1905000" cy="457200"/>
          </a:xfrm>
        </p:spPr>
        <p:txBody>
          <a:bodyPr/>
          <a:lstStyle>
            <a:lvl1pPr>
              <a:defRPr/>
            </a:lvl1pPr>
          </a:lstStyle>
          <a:p>
            <a:endParaRPr lang="en-US"/>
          </a:p>
        </p:txBody>
      </p:sp>
      <p:sp>
        <p:nvSpPr>
          <p:cNvPr id="30734" name="Rectangle 14"/>
          <p:cNvSpPr>
            <a:spLocks noGrp="1" noChangeArrowheads="1"/>
          </p:cNvSpPr>
          <p:nvPr>
            <p:ph type="ftr" sz="quarter" idx="3"/>
          </p:nvPr>
        </p:nvSpPr>
        <p:spPr>
          <a:xfrm>
            <a:off x="3354388" y="6248400"/>
            <a:ext cx="2895600" cy="457200"/>
          </a:xfrm>
        </p:spPr>
        <p:txBody>
          <a:bodyPr/>
          <a:lstStyle>
            <a:lvl1pPr>
              <a:defRPr/>
            </a:lvl1pPr>
          </a:lstStyle>
          <a:p>
            <a:r>
              <a:rPr lang="en-US"/>
              <a:t>IBUS 618  Dr. Yang</a:t>
            </a:r>
          </a:p>
        </p:txBody>
      </p:sp>
      <p:sp>
        <p:nvSpPr>
          <p:cNvPr id="30735" name="Rectangle 15"/>
          <p:cNvSpPr>
            <a:spLocks noGrp="1" noChangeArrowheads="1"/>
          </p:cNvSpPr>
          <p:nvPr>
            <p:ph type="sldNum" sz="quarter" idx="4"/>
          </p:nvPr>
        </p:nvSpPr>
        <p:spPr/>
        <p:txBody>
          <a:bodyPr/>
          <a:lstStyle>
            <a:lvl1pPr>
              <a:defRPr/>
            </a:lvl1pPr>
          </a:lstStyle>
          <a:p>
            <a:fld id="{904404B7-A352-4107-A311-EEBA8BA5E996}"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r>
              <a:rPr lang="en-US"/>
              <a:t>IBUS 618  Dr. Yang</a:t>
            </a:r>
          </a:p>
        </p:txBody>
      </p:sp>
      <p:sp>
        <p:nvSpPr>
          <p:cNvPr id="6" name="Espace réservé du numéro de diapositive 5"/>
          <p:cNvSpPr>
            <a:spLocks noGrp="1"/>
          </p:cNvSpPr>
          <p:nvPr>
            <p:ph type="sldNum" sz="quarter" idx="12"/>
          </p:nvPr>
        </p:nvSpPr>
        <p:spPr/>
        <p:txBody>
          <a:bodyPr/>
          <a:lstStyle>
            <a:lvl1pPr>
              <a:defRPr/>
            </a:lvl1pPr>
          </a:lstStyle>
          <a:p>
            <a:fld id="{EE66A9B4-ABA4-49E7-A98B-9FE8E1587E9D}"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277813"/>
            <a:ext cx="1943100" cy="5853112"/>
          </a:xfrm>
        </p:spPr>
        <p:txBody>
          <a:bodyPr vert="eaVert"/>
          <a:lstStyle/>
          <a:p>
            <a:r>
              <a:rPr lang="fr-FR" smtClean="0"/>
              <a:t>Cliquez pour modifier le style du titre</a:t>
            </a:r>
            <a:endParaRPr lang="ar-DZ"/>
          </a:p>
        </p:txBody>
      </p:sp>
      <p:sp>
        <p:nvSpPr>
          <p:cNvPr id="3" name="Espace réservé du texte vertical 2"/>
          <p:cNvSpPr>
            <a:spLocks noGrp="1"/>
          </p:cNvSpPr>
          <p:nvPr>
            <p:ph type="body" orient="vert" idx="1"/>
          </p:nvPr>
        </p:nvSpPr>
        <p:spPr>
          <a:xfrm>
            <a:off x="914400" y="277813"/>
            <a:ext cx="56769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r>
              <a:rPr lang="en-US"/>
              <a:t>IBUS 618  Dr. Yang</a:t>
            </a:r>
          </a:p>
        </p:txBody>
      </p:sp>
      <p:sp>
        <p:nvSpPr>
          <p:cNvPr id="6" name="Espace réservé du numéro de diapositive 5"/>
          <p:cNvSpPr>
            <a:spLocks noGrp="1"/>
          </p:cNvSpPr>
          <p:nvPr>
            <p:ph type="sldNum" sz="quarter" idx="12"/>
          </p:nvPr>
        </p:nvSpPr>
        <p:spPr/>
        <p:txBody>
          <a:bodyPr/>
          <a:lstStyle>
            <a:lvl1pPr>
              <a:defRPr/>
            </a:lvl1pPr>
          </a:lstStyle>
          <a:p>
            <a:fld id="{A4527862-EEB5-4895-8517-92A161C7C67E}" type="slidenum">
              <a:rPr lang="en-US"/>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914400" y="277813"/>
            <a:ext cx="7772400" cy="58531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3" name="Espace réservé de la date 2"/>
          <p:cNvSpPr>
            <a:spLocks noGrp="1"/>
          </p:cNvSpPr>
          <p:nvPr>
            <p:ph type="dt" sz="half" idx="10"/>
          </p:nvPr>
        </p:nvSpPr>
        <p:spPr>
          <a:xfrm>
            <a:off x="914400" y="6251575"/>
            <a:ext cx="1981200" cy="457200"/>
          </a:xfrm>
        </p:spPr>
        <p:txBody>
          <a:bodyPr/>
          <a:lstStyle>
            <a:lvl1pPr>
              <a:defRPr/>
            </a:lvl1pPr>
          </a:lstStyle>
          <a:p>
            <a:endParaRPr lang="en-US"/>
          </a:p>
        </p:txBody>
      </p:sp>
      <p:sp>
        <p:nvSpPr>
          <p:cNvPr id="4" name="Espace réservé du pied de page 3"/>
          <p:cNvSpPr>
            <a:spLocks noGrp="1"/>
          </p:cNvSpPr>
          <p:nvPr>
            <p:ph type="ftr" sz="quarter" idx="11"/>
          </p:nvPr>
        </p:nvSpPr>
        <p:spPr>
          <a:xfrm>
            <a:off x="3352800" y="6248400"/>
            <a:ext cx="2971800" cy="457200"/>
          </a:xfrm>
        </p:spPr>
        <p:txBody>
          <a:bodyPr/>
          <a:lstStyle>
            <a:lvl1pPr>
              <a:defRPr/>
            </a:lvl1pPr>
          </a:lstStyle>
          <a:p>
            <a:r>
              <a:rPr lang="en-US"/>
              <a:t>IBUS 618  Dr. Yang</a:t>
            </a:r>
          </a:p>
        </p:txBody>
      </p:sp>
      <p:sp>
        <p:nvSpPr>
          <p:cNvPr id="5" name="Espace réservé du numéro de diapositive 4"/>
          <p:cNvSpPr>
            <a:spLocks noGrp="1"/>
          </p:cNvSpPr>
          <p:nvPr>
            <p:ph type="sldNum" sz="quarter" idx="12"/>
          </p:nvPr>
        </p:nvSpPr>
        <p:spPr>
          <a:xfrm>
            <a:off x="6781800" y="6248400"/>
            <a:ext cx="1905000" cy="457200"/>
          </a:xfrm>
        </p:spPr>
        <p:txBody>
          <a:bodyPr/>
          <a:lstStyle>
            <a:lvl1pPr>
              <a:defRPr/>
            </a:lvl1pPr>
          </a:lstStyle>
          <a:p>
            <a:fld id="{BE78B0BD-2E51-49E2-907A-F2CDDF820F55}"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r>
              <a:rPr lang="en-US"/>
              <a:t>IBUS 618  Dr. Yang</a:t>
            </a:r>
          </a:p>
        </p:txBody>
      </p:sp>
      <p:sp>
        <p:nvSpPr>
          <p:cNvPr id="6" name="Espace réservé du numéro de diapositive 5"/>
          <p:cNvSpPr>
            <a:spLocks noGrp="1"/>
          </p:cNvSpPr>
          <p:nvPr>
            <p:ph type="sldNum" sz="quarter" idx="12"/>
          </p:nvPr>
        </p:nvSpPr>
        <p:spPr/>
        <p:txBody>
          <a:bodyPr/>
          <a:lstStyle>
            <a:lvl1pPr>
              <a:defRPr/>
            </a:lvl1pPr>
          </a:lstStyle>
          <a:p>
            <a:fld id="{F0635733-24C4-4600-A82B-FCECE9678684}" type="slidenum">
              <a:rPr lang="en-US"/>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r">
              <a:defRPr sz="4000" b="1" cap="all"/>
            </a:lvl1pPr>
          </a:lstStyle>
          <a:p>
            <a:r>
              <a:rPr lang="fr-FR" smtClean="0"/>
              <a:t>Cliquez pour modifier le style du titre</a:t>
            </a:r>
            <a:endParaRPr lang="ar-DZ"/>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r>
              <a:rPr lang="en-US"/>
              <a:t>IBUS 618  Dr. Yang</a:t>
            </a:r>
          </a:p>
        </p:txBody>
      </p:sp>
      <p:sp>
        <p:nvSpPr>
          <p:cNvPr id="6" name="Espace réservé du numéro de diapositive 5"/>
          <p:cNvSpPr>
            <a:spLocks noGrp="1"/>
          </p:cNvSpPr>
          <p:nvPr>
            <p:ph type="sldNum" sz="quarter" idx="12"/>
          </p:nvPr>
        </p:nvSpPr>
        <p:spPr/>
        <p:txBody>
          <a:bodyPr/>
          <a:lstStyle>
            <a:lvl1pPr>
              <a:defRPr/>
            </a:lvl1pPr>
          </a:lstStyle>
          <a:p>
            <a:fld id="{5967711F-DC35-4016-97CD-1BC6DFD6454C}"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u contenu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contenu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r>
              <a:rPr lang="en-US"/>
              <a:t>IBUS 618  Dr. Yang</a:t>
            </a:r>
          </a:p>
        </p:txBody>
      </p:sp>
      <p:sp>
        <p:nvSpPr>
          <p:cNvPr id="7" name="Espace réservé du numéro de diapositive 6"/>
          <p:cNvSpPr>
            <a:spLocks noGrp="1"/>
          </p:cNvSpPr>
          <p:nvPr>
            <p:ph type="sldNum" sz="quarter" idx="12"/>
          </p:nvPr>
        </p:nvSpPr>
        <p:spPr/>
        <p:txBody>
          <a:bodyPr/>
          <a:lstStyle>
            <a:lvl1pPr>
              <a:defRPr/>
            </a:lvl1pPr>
          </a:lstStyle>
          <a:p>
            <a:fld id="{C2C22113-08D9-4A90-9632-CBB73869007C}" type="slidenum">
              <a:rPr lang="en-US"/>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ar-DZ"/>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7" name="Espace réservé de la date 6"/>
          <p:cNvSpPr>
            <a:spLocks noGrp="1"/>
          </p:cNvSpPr>
          <p:nvPr>
            <p:ph type="dt" sz="half" idx="10"/>
          </p:nvPr>
        </p:nvSpPr>
        <p:spPr/>
        <p:txBody>
          <a:bodyPr/>
          <a:lstStyle>
            <a:lvl1pPr>
              <a:defRPr/>
            </a:lvl1pPr>
          </a:lstStyle>
          <a:p>
            <a:endParaRPr lang="en-US"/>
          </a:p>
        </p:txBody>
      </p:sp>
      <p:sp>
        <p:nvSpPr>
          <p:cNvPr id="8" name="Espace réservé du pied de page 7"/>
          <p:cNvSpPr>
            <a:spLocks noGrp="1"/>
          </p:cNvSpPr>
          <p:nvPr>
            <p:ph type="ftr" sz="quarter" idx="11"/>
          </p:nvPr>
        </p:nvSpPr>
        <p:spPr/>
        <p:txBody>
          <a:bodyPr/>
          <a:lstStyle>
            <a:lvl1pPr>
              <a:defRPr/>
            </a:lvl1pPr>
          </a:lstStyle>
          <a:p>
            <a:r>
              <a:rPr lang="en-US"/>
              <a:t>IBUS 618  Dr. Yang</a:t>
            </a:r>
          </a:p>
        </p:txBody>
      </p:sp>
      <p:sp>
        <p:nvSpPr>
          <p:cNvPr id="9" name="Espace réservé du numéro de diapositive 8"/>
          <p:cNvSpPr>
            <a:spLocks noGrp="1"/>
          </p:cNvSpPr>
          <p:nvPr>
            <p:ph type="sldNum" sz="quarter" idx="12"/>
          </p:nvPr>
        </p:nvSpPr>
        <p:spPr/>
        <p:txBody>
          <a:bodyPr/>
          <a:lstStyle>
            <a:lvl1pPr>
              <a:defRPr/>
            </a:lvl1pPr>
          </a:lstStyle>
          <a:p>
            <a:fld id="{519B6592-A7DE-461E-9A1F-2EBEB6E9CDD2}" type="slidenum">
              <a:rPr lang="en-US"/>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e la date 2"/>
          <p:cNvSpPr>
            <a:spLocks noGrp="1"/>
          </p:cNvSpPr>
          <p:nvPr>
            <p:ph type="dt" sz="half" idx="10"/>
          </p:nvPr>
        </p:nvSpPr>
        <p:spPr/>
        <p:txBody>
          <a:bodyPr/>
          <a:lstStyle>
            <a:lvl1pPr>
              <a:defRPr/>
            </a:lvl1pPr>
          </a:lstStyle>
          <a:p>
            <a:endParaRPr lang="en-US"/>
          </a:p>
        </p:txBody>
      </p:sp>
      <p:sp>
        <p:nvSpPr>
          <p:cNvPr id="4" name="Espace réservé du pied de page 3"/>
          <p:cNvSpPr>
            <a:spLocks noGrp="1"/>
          </p:cNvSpPr>
          <p:nvPr>
            <p:ph type="ftr" sz="quarter" idx="11"/>
          </p:nvPr>
        </p:nvSpPr>
        <p:spPr/>
        <p:txBody>
          <a:bodyPr/>
          <a:lstStyle>
            <a:lvl1pPr>
              <a:defRPr/>
            </a:lvl1pPr>
          </a:lstStyle>
          <a:p>
            <a:r>
              <a:rPr lang="en-US"/>
              <a:t>IBUS 618  Dr. Yang</a:t>
            </a:r>
          </a:p>
        </p:txBody>
      </p:sp>
      <p:sp>
        <p:nvSpPr>
          <p:cNvPr id="5" name="Espace réservé du numéro de diapositive 4"/>
          <p:cNvSpPr>
            <a:spLocks noGrp="1"/>
          </p:cNvSpPr>
          <p:nvPr>
            <p:ph type="sldNum" sz="quarter" idx="12"/>
          </p:nvPr>
        </p:nvSpPr>
        <p:spPr/>
        <p:txBody>
          <a:bodyPr/>
          <a:lstStyle>
            <a:lvl1pPr>
              <a:defRPr/>
            </a:lvl1pPr>
          </a:lstStyle>
          <a:p>
            <a:fld id="{26D3218F-6D5A-4B07-8B29-993F42A34645}" type="slidenum">
              <a:rPr lang="en-US"/>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en-US"/>
          </a:p>
        </p:txBody>
      </p:sp>
      <p:sp>
        <p:nvSpPr>
          <p:cNvPr id="3" name="Espace réservé du pied de page 2"/>
          <p:cNvSpPr>
            <a:spLocks noGrp="1"/>
          </p:cNvSpPr>
          <p:nvPr>
            <p:ph type="ftr" sz="quarter" idx="11"/>
          </p:nvPr>
        </p:nvSpPr>
        <p:spPr/>
        <p:txBody>
          <a:bodyPr/>
          <a:lstStyle>
            <a:lvl1pPr>
              <a:defRPr/>
            </a:lvl1pPr>
          </a:lstStyle>
          <a:p>
            <a:r>
              <a:rPr lang="en-US"/>
              <a:t>IBUS 618  Dr. Yang</a:t>
            </a:r>
          </a:p>
        </p:txBody>
      </p:sp>
      <p:sp>
        <p:nvSpPr>
          <p:cNvPr id="4" name="Espace réservé du numéro de diapositive 3"/>
          <p:cNvSpPr>
            <a:spLocks noGrp="1"/>
          </p:cNvSpPr>
          <p:nvPr>
            <p:ph type="sldNum" sz="quarter" idx="12"/>
          </p:nvPr>
        </p:nvSpPr>
        <p:spPr/>
        <p:txBody>
          <a:bodyPr/>
          <a:lstStyle>
            <a:lvl1pPr>
              <a:defRPr/>
            </a:lvl1pPr>
          </a:lstStyle>
          <a:p>
            <a:fld id="{E812A8A7-E10E-41F7-9456-4E6AA5B872FD}"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r">
              <a:defRPr sz="2000" b="1"/>
            </a:lvl1pPr>
          </a:lstStyle>
          <a:p>
            <a:r>
              <a:rPr lang="fr-FR" smtClean="0"/>
              <a:t>Cliquez pour modifier le style du titre</a:t>
            </a:r>
            <a:endParaRPr lang="ar-DZ"/>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r>
              <a:rPr lang="en-US"/>
              <a:t>IBUS 618  Dr. Yang</a:t>
            </a:r>
          </a:p>
        </p:txBody>
      </p:sp>
      <p:sp>
        <p:nvSpPr>
          <p:cNvPr id="7" name="Espace réservé du numéro de diapositive 6"/>
          <p:cNvSpPr>
            <a:spLocks noGrp="1"/>
          </p:cNvSpPr>
          <p:nvPr>
            <p:ph type="sldNum" sz="quarter" idx="12"/>
          </p:nvPr>
        </p:nvSpPr>
        <p:spPr/>
        <p:txBody>
          <a:bodyPr/>
          <a:lstStyle>
            <a:lvl1pPr>
              <a:defRPr/>
            </a:lvl1pPr>
          </a:lstStyle>
          <a:p>
            <a:fld id="{D498D36D-6B8A-47A3-86D0-6FC106B9DC9D}"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r">
              <a:defRPr sz="2000" b="1"/>
            </a:lvl1pPr>
          </a:lstStyle>
          <a:p>
            <a:r>
              <a:rPr lang="fr-FR" smtClean="0"/>
              <a:t>Cliquez pour modifier le style du titre</a:t>
            </a:r>
            <a:endParaRPr lang="ar-DZ"/>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r>
              <a:rPr lang="en-US"/>
              <a:t>IBUS 618  Dr. Yang</a:t>
            </a:r>
          </a:p>
        </p:txBody>
      </p:sp>
      <p:sp>
        <p:nvSpPr>
          <p:cNvPr id="7" name="Espace réservé du numéro de diapositive 6"/>
          <p:cNvSpPr>
            <a:spLocks noGrp="1"/>
          </p:cNvSpPr>
          <p:nvPr>
            <p:ph type="sldNum" sz="quarter" idx="12"/>
          </p:nvPr>
        </p:nvSpPr>
        <p:spPr/>
        <p:txBody>
          <a:bodyPr/>
          <a:lstStyle>
            <a:lvl1pPr>
              <a:defRPr/>
            </a:lvl1pPr>
          </a:lstStyle>
          <a:p>
            <a:fld id="{16828439-68DA-4BA2-AED9-9BABF9354AF5}"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0"/>
            <a:ext cx="8686800" cy="4876800"/>
            <a:chOff x="0" y="0"/>
            <a:chExt cx="5472" cy="3072"/>
          </a:xfrm>
        </p:grpSpPr>
        <p:sp>
          <p:nvSpPr>
            <p:cNvPr id="2969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ar-DZ" sz="2400">
                <a:latin typeface="Times New Roman" pitchFamily="18" charset="0"/>
              </a:endParaRPr>
            </a:p>
          </p:txBody>
        </p:sp>
        <p:grpSp>
          <p:nvGrpSpPr>
            <p:cNvPr id="29700" name="Group 4"/>
            <p:cNvGrpSpPr>
              <a:grpSpLocks/>
            </p:cNvGrpSpPr>
            <p:nvPr/>
          </p:nvGrpSpPr>
          <p:grpSpPr bwMode="auto">
            <a:xfrm>
              <a:off x="240" y="893"/>
              <a:ext cx="5232" cy="115"/>
              <a:chOff x="240" y="893"/>
              <a:chExt cx="5232" cy="115"/>
            </a:xfrm>
          </p:grpSpPr>
          <p:sp>
            <p:nvSpPr>
              <p:cNvPr id="2970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ar-DZ" sz="2400">
                  <a:latin typeface="Times New Roman" pitchFamily="18" charset="0"/>
                </a:endParaRPr>
              </a:p>
            </p:txBody>
          </p:sp>
          <p:sp>
            <p:nvSpPr>
              <p:cNvPr id="2970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ar-DZ"/>
              </a:p>
            </p:txBody>
          </p:sp>
        </p:grpSp>
      </p:grpSp>
      <p:sp>
        <p:nvSpPr>
          <p:cNvPr id="29703"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704"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2970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a:t>IBUS 618  Dr. Yang</a:t>
            </a:r>
          </a:p>
        </p:txBody>
      </p:sp>
      <p:sp>
        <p:nvSpPr>
          <p:cNvPr id="2970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71ED9958-3671-4FF8-9D43-BB4B19F0502A}" type="slidenum">
              <a:rPr lang="en-US"/>
              <a:pPr/>
              <a:t>‹N°›</a:t>
            </a:fld>
            <a:endParaRPr lang="en-US"/>
          </a:p>
        </p:txBody>
      </p:sp>
      <p:sp>
        <p:nvSpPr>
          <p:cNvPr id="2970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ar-DZ"/>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ftr" sz="quarter" idx="3"/>
          </p:nvPr>
        </p:nvSpPr>
        <p:spPr/>
        <p:txBody>
          <a:bodyPr/>
          <a:lstStyle/>
          <a:p>
            <a:r>
              <a:rPr lang="en-US"/>
              <a:t>IBUS 618  Dr. Yang</a:t>
            </a:r>
          </a:p>
        </p:txBody>
      </p:sp>
      <p:sp>
        <p:nvSpPr>
          <p:cNvPr id="6" name="Rectangle 15"/>
          <p:cNvSpPr>
            <a:spLocks noGrp="1" noChangeArrowheads="1"/>
          </p:cNvSpPr>
          <p:nvPr>
            <p:ph type="sldNum" sz="quarter" idx="4"/>
          </p:nvPr>
        </p:nvSpPr>
        <p:spPr/>
        <p:txBody>
          <a:bodyPr/>
          <a:lstStyle/>
          <a:p>
            <a:fld id="{B3A1E7A1-D9F3-4AA4-944D-E8EA60054954}" type="slidenum">
              <a:rPr lang="en-US"/>
              <a:pPr/>
              <a:t>1</a:t>
            </a:fld>
            <a:endParaRPr lang="en-US"/>
          </a:p>
        </p:txBody>
      </p:sp>
      <p:sp>
        <p:nvSpPr>
          <p:cNvPr id="3074" name="Rectangle 2"/>
          <p:cNvSpPr>
            <a:spLocks noGrp="1" noChangeArrowheads="1"/>
          </p:cNvSpPr>
          <p:nvPr>
            <p:ph type="ctrTitle"/>
          </p:nvPr>
        </p:nvSpPr>
        <p:spPr>
          <a:xfrm>
            <a:off x="2133600" y="1290638"/>
            <a:ext cx="4533900" cy="1223962"/>
          </a:xfrm>
        </p:spPr>
        <p:txBody>
          <a:bodyPr/>
          <a:lstStyle/>
          <a:p>
            <a:r>
              <a:rPr lang="en-GB">
                <a:solidFill>
                  <a:srgbClr val="CC9900"/>
                </a:solidFill>
              </a:rPr>
              <a:t>Chapter 10</a:t>
            </a:r>
          </a:p>
        </p:txBody>
      </p:sp>
      <p:sp>
        <p:nvSpPr>
          <p:cNvPr id="3075" name="Rectangle 3"/>
          <p:cNvSpPr>
            <a:spLocks noGrp="1" noChangeArrowheads="1"/>
          </p:cNvSpPr>
          <p:nvPr>
            <p:ph type="subTitle" idx="1"/>
          </p:nvPr>
        </p:nvSpPr>
        <p:spPr>
          <a:xfrm>
            <a:off x="1752600" y="4267200"/>
            <a:ext cx="6324600" cy="1079500"/>
          </a:xfrm>
        </p:spPr>
        <p:txBody>
          <a:bodyPr/>
          <a:lstStyle/>
          <a:p>
            <a:r>
              <a:rPr lang="en-AU" sz="4000">
                <a:solidFill>
                  <a:srgbClr val="006600"/>
                </a:solidFill>
              </a:rPr>
              <a:t>Performance Management</a:t>
            </a:r>
            <a:endParaRPr lang="en-GB" sz="4000">
              <a:solidFill>
                <a:srgbClr val="0066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IBUS 618  Dr. Yang</a:t>
            </a:r>
          </a:p>
        </p:txBody>
      </p:sp>
      <p:sp>
        <p:nvSpPr>
          <p:cNvPr id="6" name="Espace réservé du numéro de diapositive 5"/>
          <p:cNvSpPr>
            <a:spLocks noGrp="1"/>
          </p:cNvSpPr>
          <p:nvPr>
            <p:ph type="sldNum" sz="quarter" idx="12"/>
          </p:nvPr>
        </p:nvSpPr>
        <p:spPr/>
        <p:txBody>
          <a:bodyPr/>
          <a:lstStyle/>
          <a:p>
            <a:fld id="{522F36B6-6C50-4CA5-9D8F-439722143288}" type="slidenum">
              <a:rPr lang="en-US"/>
              <a:pPr/>
              <a:t>10</a:t>
            </a:fld>
            <a:endParaRPr lang="en-US"/>
          </a:p>
        </p:txBody>
      </p:sp>
      <p:sp>
        <p:nvSpPr>
          <p:cNvPr id="14338" name="Rectangle 2"/>
          <p:cNvSpPr>
            <a:spLocks noGrp="1" noChangeArrowheads="1"/>
          </p:cNvSpPr>
          <p:nvPr>
            <p:ph type="title"/>
          </p:nvPr>
        </p:nvSpPr>
        <p:spPr>
          <a:xfrm>
            <a:off x="762000" y="457200"/>
            <a:ext cx="7772400" cy="963613"/>
          </a:xfrm>
        </p:spPr>
        <p:txBody>
          <a:bodyPr/>
          <a:lstStyle/>
          <a:p>
            <a:r>
              <a:rPr lang="en-US">
                <a:solidFill>
                  <a:srgbClr val="CC9900"/>
                </a:solidFill>
              </a:rPr>
              <a:t>Roles</a:t>
            </a:r>
            <a:endParaRPr lang="en-AU">
              <a:solidFill>
                <a:srgbClr val="CC9900"/>
              </a:solidFill>
            </a:endParaRPr>
          </a:p>
        </p:txBody>
      </p:sp>
      <p:sp>
        <p:nvSpPr>
          <p:cNvPr id="14339" name="Rectangle 3"/>
          <p:cNvSpPr>
            <a:spLocks noGrp="1" noChangeArrowheads="1"/>
          </p:cNvSpPr>
          <p:nvPr>
            <p:ph type="body" idx="1"/>
          </p:nvPr>
        </p:nvSpPr>
        <p:spPr>
          <a:xfrm>
            <a:off x="914400" y="1717675"/>
            <a:ext cx="7315200" cy="4530725"/>
          </a:xfrm>
        </p:spPr>
        <p:txBody>
          <a:bodyPr/>
          <a:lstStyle/>
          <a:p>
            <a:pPr>
              <a:buClr>
                <a:srgbClr val="CC0000"/>
              </a:buClr>
            </a:pPr>
            <a:r>
              <a:rPr lang="en-US" sz="2400"/>
              <a:t>A role is the organized set of behaviors assigned to a particular position.</a:t>
            </a:r>
          </a:p>
          <a:p>
            <a:pPr>
              <a:buClr>
                <a:srgbClr val="CC0000"/>
              </a:buClr>
            </a:pPr>
            <a:r>
              <a:rPr lang="en-US" sz="2400"/>
              <a:t>Effective role behavior is an interaction between the concept of the role, the interpretation of expectations, the person’s ambitions, and the norms inherent in the role.</a:t>
            </a:r>
          </a:p>
          <a:p>
            <a:pPr>
              <a:buClr>
                <a:srgbClr val="CC0000"/>
              </a:buClr>
            </a:pPr>
            <a:r>
              <a:rPr lang="en-US" sz="2400"/>
              <a:t>The difficulty for the expatriate manager is that the role may be defined in one country, but performed in another.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IBUS 618  Dr. Yang</a:t>
            </a:r>
          </a:p>
        </p:txBody>
      </p:sp>
      <p:sp>
        <p:nvSpPr>
          <p:cNvPr id="6" name="Espace réservé du numéro de diapositive 5"/>
          <p:cNvSpPr>
            <a:spLocks noGrp="1"/>
          </p:cNvSpPr>
          <p:nvPr>
            <p:ph type="sldNum" sz="quarter" idx="12"/>
          </p:nvPr>
        </p:nvSpPr>
        <p:spPr/>
        <p:txBody>
          <a:bodyPr/>
          <a:lstStyle/>
          <a:p>
            <a:fld id="{6C22336B-A4C3-4E38-802A-F5F9E98507E0}" type="slidenum">
              <a:rPr lang="en-US"/>
              <a:pPr/>
              <a:t>11</a:t>
            </a:fld>
            <a:endParaRPr lang="en-US"/>
          </a:p>
        </p:txBody>
      </p:sp>
      <p:pic>
        <p:nvPicPr>
          <p:cNvPr id="32772" name="Picture 4" descr="1004"/>
          <p:cNvPicPr>
            <a:picLocks noChangeAspect="1" noChangeArrowheads="1"/>
          </p:cNvPicPr>
          <p:nvPr>
            <p:ph idx="1"/>
          </p:nvPr>
        </p:nvPicPr>
        <p:blipFill>
          <a:blip r:embed="rId2" cstate="print"/>
          <a:srcRect/>
          <a:stretch>
            <a:fillRect/>
          </a:stretch>
        </p:blipFill>
        <p:spPr>
          <a:xfrm>
            <a:off x="914400" y="1752600"/>
            <a:ext cx="7467600" cy="4191000"/>
          </a:xfrm>
          <a:noFill/>
          <a:ln/>
        </p:spPr>
      </p:pic>
      <p:sp>
        <p:nvSpPr>
          <p:cNvPr id="32775" name="Text Box 7"/>
          <p:cNvSpPr txBox="1">
            <a:spLocks noChangeArrowheads="1"/>
          </p:cNvSpPr>
          <p:nvPr>
            <p:ph type="title"/>
          </p:nvPr>
        </p:nvSpPr>
        <p:spPr>
          <a:xfrm>
            <a:off x="762000" y="457200"/>
            <a:ext cx="7772400" cy="963613"/>
          </a:xfrm>
          <a:noFill/>
          <a:ln/>
        </p:spPr>
        <p:txBody>
          <a:bodyPr/>
          <a:lstStyle/>
          <a:p>
            <a:pPr eaLnBrk="0" hangingPunct="0">
              <a:spcBef>
                <a:spcPct val="50000"/>
              </a:spcBef>
            </a:pPr>
            <a:r>
              <a:rPr lang="en-GB">
                <a:solidFill>
                  <a:srgbClr val="CC9900"/>
                </a:solidFill>
              </a:rPr>
              <a:t>PCN Role Conception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5"/>
          <p:cNvSpPr>
            <a:spLocks noGrp="1"/>
          </p:cNvSpPr>
          <p:nvPr>
            <p:ph type="ftr" sz="quarter" idx="11"/>
          </p:nvPr>
        </p:nvSpPr>
        <p:spPr/>
        <p:txBody>
          <a:bodyPr/>
          <a:lstStyle/>
          <a:p>
            <a:r>
              <a:rPr lang="en-US"/>
              <a:t>IBUS 618  Dr. Yang</a:t>
            </a:r>
          </a:p>
        </p:txBody>
      </p:sp>
      <p:sp>
        <p:nvSpPr>
          <p:cNvPr id="6" name="Espace réservé du numéro de diapositive 6"/>
          <p:cNvSpPr>
            <a:spLocks noGrp="1"/>
          </p:cNvSpPr>
          <p:nvPr>
            <p:ph type="sldNum" sz="quarter" idx="12"/>
          </p:nvPr>
        </p:nvSpPr>
        <p:spPr/>
        <p:txBody>
          <a:bodyPr/>
          <a:lstStyle/>
          <a:p>
            <a:fld id="{8BE3477E-F6C4-41AB-86D8-86AEC50D5B76}" type="slidenum">
              <a:rPr lang="en-US"/>
              <a:pPr/>
              <a:t>12</a:t>
            </a:fld>
            <a:endParaRPr lang="en-US"/>
          </a:p>
        </p:txBody>
      </p:sp>
      <p:pic>
        <p:nvPicPr>
          <p:cNvPr id="15363" name="Picture 3" descr="1005"/>
          <p:cNvPicPr>
            <a:picLocks noChangeAspect="1" noChangeArrowheads="1"/>
          </p:cNvPicPr>
          <p:nvPr>
            <p:ph sz="half" idx="2"/>
          </p:nvPr>
        </p:nvPicPr>
        <p:blipFill>
          <a:blip r:embed="rId2" cstate="print"/>
          <a:srcRect/>
          <a:stretch>
            <a:fillRect/>
          </a:stretch>
        </p:blipFill>
        <p:spPr>
          <a:xfrm>
            <a:off x="914400" y="1624013"/>
            <a:ext cx="6994525" cy="4319587"/>
          </a:xfrm>
          <a:noFill/>
          <a:ln/>
        </p:spPr>
      </p:pic>
      <p:sp>
        <p:nvSpPr>
          <p:cNvPr id="15365" name="Text Box 5"/>
          <p:cNvSpPr txBox="1">
            <a:spLocks noChangeArrowheads="1"/>
          </p:cNvSpPr>
          <p:nvPr/>
        </p:nvSpPr>
        <p:spPr bwMode="auto">
          <a:xfrm>
            <a:off x="838200" y="533400"/>
            <a:ext cx="6248400" cy="762000"/>
          </a:xfrm>
          <a:prstGeom prst="rect">
            <a:avLst/>
          </a:prstGeom>
          <a:noFill/>
          <a:ln w="9525">
            <a:noFill/>
            <a:miter lim="800000"/>
            <a:headEnd/>
            <a:tailEnd/>
          </a:ln>
          <a:effectLst/>
        </p:spPr>
        <p:txBody>
          <a:bodyPr>
            <a:spAutoFit/>
          </a:bodyPr>
          <a:lstStyle/>
          <a:p>
            <a:pPr eaLnBrk="0" hangingPunct="0">
              <a:spcBef>
                <a:spcPct val="50000"/>
              </a:spcBef>
            </a:pPr>
            <a:r>
              <a:rPr lang="en-GB" sz="4400">
                <a:solidFill>
                  <a:srgbClr val="CC9900"/>
                </a:solidFill>
                <a:latin typeface="Times New Roman" pitchFamily="18" charset="0"/>
              </a:rPr>
              <a:t>TCN Role Conception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IBUS 618  Dr. Yang</a:t>
            </a:r>
          </a:p>
        </p:txBody>
      </p:sp>
      <p:sp>
        <p:nvSpPr>
          <p:cNvPr id="6" name="Espace réservé du numéro de diapositive 5"/>
          <p:cNvSpPr>
            <a:spLocks noGrp="1"/>
          </p:cNvSpPr>
          <p:nvPr>
            <p:ph type="sldNum" sz="quarter" idx="12"/>
          </p:nvPr>
        </p:nvSpPr>
        <p:spPr/>
        <p:txBody>
          <a:bodyPr/>
          <a:lstStyle/>
          <a:p>
            <a:fld id="{838FE829-6EB5-419D-9BCB-B5D3BC6AC90E}" type="slidenum">
              <a:rPr lang="en-US"/>
              <a:pPr/>
              <a:t>13</a:t>
            </a:fld>
            <a:endParaRPr lang="en-US"/>
          </a:p>
        </p:txBody>
      </p:sp>
      <p:sp>
        <p:nvSpPr>
          <p:cNvPr id="16386" name="Rectangle 2"/>
          <p:cNvSpPr>
            <a:spLocks noGrp="1" noChangeArrowheads="1"/>
          </p:cNvSpPr>
          <p:nvPr>
            <p:ph type="title"/>
          </p:nvPr>
        </p:nvSpPr>
        <p:spPr>
          <a:xfrm>
            <a:off x="762000" y="457200"/>
            <a:ext cx="7772400" cy="963613"/>
          </a:xfrm>
        </p:spPr>
        <p:txBody>
          <a:bodyPr/>
          <a:lstStyle/>
          <a:p>
            <a:r>
              <a:rPr lang="en-US">
                <a:solidFill>
                  <a:srgbClr val="CC9900"/>
                </a:solidFill>
              </a:rPr>
              <a:t>Headquarters’ Support</a:t>
            </a:r>
            <a:endParaRPr lang="en-AU">
              <a:solidFill>
                <a:srgbClr val="CC9900"/>
              </a:solidFill>
            </a:endParaRPr>
          </a:p>
        </p:txBody>
      </p:sp>
      <p:sp>
        <p:nvSpPr>
          <p:cNvPr id="16387" name="Rectangle 3"/>
          <p:cNvSpPr>
            <a:spLocks noGrp="1" noChangeArrowheads="1"/>
          </p:cNvSpPr>
          <p:nvPr>
            <p:ph type="body" idx="1"/>
          </p:nvPr>
        </p:nvSpPr>
        <p:spPr>
          <a:xfrm>
            <a:off x="914400" y="1752600"/>
            <a:ext cx="7239000" cy="4378325"/>
          </a:xfrm>
        </p:spPr>
        <p:txBody>
          <a:bodyPr/>
          <a:lstStyle/>
          <a:p>
            <a:pPr>
              <a:buClr>
                <a:srgbClr val="CC0000"/>
              </a:buClr>
            </a:pPr>
            <a:r>
              <a:rPr lang="en-US"/>
              <a:t>The support of headquarters is important – both to the individual expatriate and accompanying family members – as a performance variable</a:t>
            </a:r>
            <a:endParaRPr lang="en-A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IBUS 618  Dr. Yang</a:t>
            </a:r>
          </a:p>
        </p:txBody>
      </p:sp>
      <p:sp>
        <p:nvSpPr>
          <p:cNvPr id="6" name="Espace réservé du numéro de diapositive 5"/>
          <p:cNvSpPr>
            <a:spLocks noGrp="1"/>
          </p:cNvSpPr>
          <p:nvPr>
            <p:ph type="sldNum" sz="quarter" idx="12"/>
          </p:nvPr>
        </p:nvSpPr>
        <p:spPr/>
        <p:txBody>
          <a:bodyPr/>
          <a:lstStyle/>
          <a:p>
            <a:fld id="{A24B92BA-6A4E-4B44-ADD9-30DEA7C7908B}" type="slidenum">
              <a:rPr lang="en-US"/>
              <a:pPr/>
              <a:t>14</a:t>
            </a:fld>
            <a:endParaRPr lang="en-US"/>
          </a:p>
        </p:txBody>
      </p:sp>
      <p:sp>
        <p:nvSpPr>
          <p:cNvPr id="17410" name="Rectangle 2"/>
          <p:cNvSpPr>
            <a:spLocks noGrp="1" noChangeArrowheads="1"/>
          </p:cNvSpPr>
          <p:nvPr>
            <p:ph type="title"/>
          </p:nvPr>
        </p:nvSpPr>
        <p:spPr>
          <a:xfrm>
            <a:off x="685800" y="457200"/>
            <a:ext cx="7772400" cy="963613"/>
          </a:xfrm>
        </p:spPr>
        <p:txBody>
          <a:bodyPr/>
          <a:lstStyle/>
          <a:p>
            <a:r>
              <a:rPr lang="en-US">
                <a:solidFill>
                  <a:srgbClr val="CC9900"/>
                </a:solidFill>
              </a:rPr>
              <a:t>The Host Environment</a:t>
            </a:r>
            <a:endParaRPr lang="en-AU">
              <a:solidFill>
                <a:srgbClr val="CC9900"/>
              </a:solidFill>
            </a:endParaRPr>
          </a:p>
        </p:txBody>
      </p:sp>
      <p:sp>
        <p:nvSpPr>
          <p:cNvPr id="17411" name="Rectangle 3"/>
          <p:cNvSpPr>
            <a:spLocks noGrp="1" noChangeArrowheads="1"/>
          </p:cNvSpPr>
          <p:nvPr>
            <p:ph type="body" idx="1"/>
          </p:nvPr>
        </p:nvSpPr>
        <p:spPr>
          <a:xfrm>
            <a:off x="914400" y="1641475"/>
            <a:ext cx="7315200" cy="4378325"/>
          </a:xfrm>
        </p:spPr>
        <p:txBody>
          <a:bodyPr/>
          <a:lstStyle/>
          <a:p>
            <a:pPr>
              <a:buClr>
                <a:srgbClr val="CC0000"/>
              </a:buClr>
            </a:pPr>
            <a:r>
              <a:rPr lang="en-US" sz="2400"/>
              <a:t>The external context can be a major determinant of expatriate performance</a:t>
            </a:r>
          </a:p>
          <a:p>
            <a:pPr>
              <a:buClr>
                <a:srgbClr val="CC0000"/>
              </a:buClr>
            </a:pPr>
            <a:r>
              <a:rPr lang="en-US" sz="2400"/>
              <a:t>Differing demands in terms of the context:</a:t>
            </a:r>
          </a:p>
          <a:p>
            <a:pPr lvl="1">
              <a:buClr>
                <a:srgbClr val="006600"/>
              </a:buClr>
            </a:pPr>
            <a:r>
              <a:rPr lang="en-US" sz="2200"/>
              <a:t>Societal</a:t>
            </a:r>
          </a:p>
          <a:p>
            <a:pPr lvl="1">
              <a:buClr>
                <a:srgbClr val="006600"/>
              </a:buClr>
            </a:pPr>
            <a:r>
              <a:rPr lang="en-US" sz="2200"/>
              <a:t>Legal</a:t>
            </a:r>
          </a:p>
          <a:p>
            <a:pPr lvl="1">
              <a:buClr>
                <a:srgbClr val="006600"/>
              </a:buClr>
            </a:pPr>
            <a:r>
              <a:rPr lang="en-US" sz="2200"/>
              <a:t>Economic</a:t>
            </a:r>
          </a:p>
          <a:p>
            <a:pPr lvl="1">
              <a:buClr>
                <a:srgbClr val="006600"/>
              </a:buClr>
            </a:pPr>
            <a:r>
              <a:rPr lang="en-US" sz="2200"/>
              <a:t>Technical</a:t>
            </a:r>
          </a:p>
          <a:p>
            <a:pPr lvl="1">
              <a:buClr>
                <a:srgbClr val="006600"/>
              </a:buClr>
            </a:pPr>
            <a:r>
              <a:rPr lang="en-US" sz="2200"/>
              <a:t>Physical</a:t>
            </a:r>
          </a:p>
          <a:p>
            <a:pPr lvl="1">
              <a:buClr>
                <a:srgbClr val="006600"/>
              </a:buClr>
            </a:pPr>
            <a:r>
              <a:rPr lang="en-US" sz="2200"/>
              <a:t>Type of operation involved (e.g. IJV versus wholly-owned subsidiary)</a:t>
            </a:r>
            <a:endParaRPr lang="en-AU" sz="2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1"/>
          </p:nvPr>
        </p:nvSpPr>
        <p:spPr/>
        <p:txBody>
          <a:bodyPr/>
          <a:lstStyle/>
          <a:p>
            <a:r>
              <a:rPr lang="en-US"/>
              <a:t>IBUS 618  Dr. Yang</a:t>
            </a:r>
          </a:p>
        </p:txBody>
      </p:sp>
      <p:sp>
        <p:nvSpPr>
          <p:cNvPr id="6" name="Espace réservé du numéro de diapositive 4"/>
          <p:cNvSpPr>
            <a:spLocks noGrp="1"/>
          </p:cNvSpPr>
          <p:nvPr>
            <p:ph type="sldNum" sz="quarter" idx="12"/>
          </p:nvPr>
        </p:nvSpPr>
        <p:spPr/>
        <p:txBody>
          <a:bodyPr/>
          <a:lstStyle/>
          <a:p>
            <a:fld id="{5188D1C8-88D6-475E-861D-006D63A8CE21}" type="slidenum">
              <a:rPr lang="en-US"/>
              <a:pPr/>
              <a:t>15</a:t>
            </a:fld>
            <a:endParaRPr lang="en-US"/>
          </a:p>
        </p:txBody>
      </p:sp>
      <p:pic>
        <p:nvPicPr>
          <p:cNvPr id="18434" name="Picture 2" descr="1006"/>
          <p:cNvPicPr>
            <a:picLocks noChangeAspect="1" noChangeArrowheads="1"/>
          </p:cNvPicPr>
          <p:nvPr>
            <p:ph/>
          </p:nvPr>
        </p:nvPicPr>
        <p:blipFill>
          <a:blip r:embed="rId2" cstate="print"/>
          <a:srcRect/>
          <a:stretch>
            <a:fillRect/>
          </a:stretch>
        </p:blipFill>
        <p:spPr>
          <a:xfrm>
            <a:off x="838200" y="1676400"/>
            <a:ext cx="7467600" cy="4575175"/>
          </a:xfrm>
          <a:noFill/>
          <a:ln/>
        </p:spPr>
      </p:pic>
      <p:sp>
        <p:nvSpPr>
          <p:cNvPr id="18435" name="Text Box 3"/>
          <p:cNvSpPr txBox="1">
            <a:spLocks noChangeArrowheads="1"/>
          </p:cNvSpPr>
          <p:nvPr/>
        </p:nvSpPr>
        <p:spPr bwMode="auto">
          <a:xfrm>
            <a:off x="685800" y="228600"/>
            <a:ext cx="7620000" cy="1066800"/>
          </a:xfrm>
          <a:prstGeom prst="rect">
            <a:avLst/>
          </a:prstGeom>
          <a:noFill/>
          <a:ln w="9525">
            <a:noFill/>
            <a:miter lim="800000"/>
            <a:headEnd/>
            <a:tailEnd/>
          </a:ln>
          <a:effectLst/>
        </p:spPr>
        <p:txBody>
          <a:bodyPr>
            <a:spAutoFit/>
          </a:bodyPr>
          <a:lstStyle/>
          <a:p>
            <a:pPr eaLnBrk="0" hangingPunct="0">
              <a:spcBef>
                <a:spcPct val="50000"/>
              </a:spcBef>
            </a:pPr>
            <a:r>
              <a:rPr lang="en-GB" sz="3200">
                <a:solidFill>
                  <a:srgbClr val="CC9900"/>
                </a:solidFill>
                <a:latin typeface="Times New Roman" pitchFamily="18" charset="0"/>
              </a:rPr>
              <a:t>Contextual Model of Expatriate Performance Management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IBUS 618  Dr. Yang</a:t>
            </a:r>
          </a:p>
        </p:txBody>
      </p:sp>
      <p:sp>
        <p:nvSpPr>
          <p:cNvPr id="6" name="Espace réservé du numéro de diapositive 5"/>
          <p:cNvSpPr>
            <a:spLocks noGrp="1"/>
          </p:cNvSpPr>
          <p:nvPr>
            <p:ph type="sldNum" sz="quarter" idx="12"/>
          </p:nvPr>
        </p:nvSpPr>
        <p:spPr/>
        <p:txBody>
          <a:bodyPr/>
          <a:lstStyle/>
          <a:p>
            <a:fld id="{4E2EEF3E-6B22-4686-A717-18655A2ABE2A}" type="slidenum">
              <a:rPr lang="en-US"/>
              <a:pPr/>
              <a:t>16</a:t>
            </a:fld>
            <a:endParaRPr lang="en-US"/>
          </a:p>
        </p:txBody>
      </p:sp>
      <p:sp>
        <p:nvSpPr>
          <p:cNvPr id="19458" name="Rectangle 2"/>
          <p:cNvSpPr>
            <a:spLocks noGrp="1" noChangeArrowheads="1"/>
          </p:cNvSpPr>
          <p:nvPr>
            <p:ph type="title"/>
          </p:nvPr>
        </p:nvSpPr>
        <p:spPr>
          <a:xfrm>
            <a:off x="762000" y="277813"/>
            <a:ext cx="7772400" cy="1143000"/>
          </a:xfrm>
        </p:spPr>
        <p:txBody>
          <a:bodyPr/>
          <a:lstStyle/>
          <a:p>
            <a:r>
              <a:rPr lang="en-US" sz="3800">
                <a:solidFill>
                  <a:srgbClr val="CC9900"/>
                </a:solidFill>
              </a:rPr>
              <a:t>Non-expatriate Performance Management</a:t>
            </a:r>
            <a:endParaRPr lang="en-AU" sz="3800">
              <a:solidFill>
                <a:srgbClr val="CC9900"/>
              </a:solidFill>
            </a:endParaRPr>
          </a:p>
        </p:txBody>
      </p:sp>
      <p:sp>
        <p:nvSpPr>
          <p:cNvPr id="19459" name="Rectangle 3"/>
          <p:cNvSpPr>
            <a:spLocks noGrp="1" noChangeArrowheads="1"/>
          </p:cNvSpPr>
          <p:nvPr>
            <p:ph type="body" idx="1"/>
          </p:nvPr>
        </p:nvSpPr>
        <p:spPr>
          <a:xfrm>
            <a:off x="914400" y="1793875"/>
            <a:ext cx="7239000" cy="3844925"/>
          </a:xfrm>
        </p:spPr>
        <p:txBody>
          <a:bodyPr/>
          <a:lstStyle/>
          <a:p>
            <a:pPr>
              <a:buClr>
                <a:srgbClr val="CC0000"/>
              </a:buClr>
            </a:pPr>
            <a:r>
              <a:rPr lang="en-US" sz="2400"/>
              <a:t>Effects of factors associated with constant air travel, e.g.</a:t>
            </a:r>
          </a:p>
          <a:p>
            <a:pPr lvl="1">
              <a:buClr>
                <a:srgbClr val="006600"/>
              </a:buClr>
            </a:pPr>
            <a:r>
              <a:rPr lang="en-US" sz="2200"/>
              <a:t>Depression, anxiety, sleep disturbance, health </a:t>
            </a:r>
          </a:p>
          <a:p>
            <a:pPr lvl="1">
              <a:buClr>
                <a:srgbClr val="006600"/>
              </a:buClr>
            </a:pPr>
            <a:r>
              <a:rPr lang="en-US" sz="2200"/>
              <a:t>Stress associated with frequent absences and effect on family relationships</a:t>
            </a:r>
          </a:p>
          <a:p>
            <a:pPr>
              <a:buClr>
                <a:srgbClr val="CC0000"/>
              </a:buClr>
            </a:pPr>
            <a:r>
              <a:rPr lang="en-US" sz="2400"/>
              <a:t>Non-standard assignments share these aspects, e.g.</a:t>
            </a:r>
          </a:p>
          <a:p>
            <a:pPr lvl="1">
              <a:buClr>
                <a:schemeClr val="hlink"/>
              </a:buClr>
            </a:pPr>
            <a:r>
              <a:rPr lang="en-US" sz="2200"/>
              <a:t>Commuter arrangements</a:t>
            </a:r>
          </a:p>
          <a:p>
            <a:pPr lvl="1">
              <a:buClr>
                <a:schemeClr val="hlink"/>
              </a:buClr>
            </a:pPr>
            <a:r>
              <a:rPr lang="en-US" sz="2200"/>
              <a:t>Virtual assignments</a:t>
            </a:r>
            <a:endParaRPr lang="en-AU" sz="22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IBUS 618  Dr. Yang</a:t>
            </a:r>
          </a:p>
        </p:txBody>
      </p:sp>
      <p:sp>
        <p:nvSpPr>
          <p:cNvPr id="6" name="Espace réservé du numéro de diapositive 5"/>
          <p:cNvSpPr>
            <a:spLocks noGrp="1"/>
          </p:cNvSpPr>
          <p:nvPr>
            <p:ph type="sldNum" sz="quarter" idx="12"/>
          </p:nvPr>
        </p:nvSpPr>
        <p:spPr/>
        <p:txBody>
          <a:bodyPr/>
          <a:lstStyle/>
          <a:p>
            <a:fld id="{F5CB1829-5239-4ABF-8439-E1C88FBEC320}" type="slidenum">
              <a:rPr lang="en-US"/>
              <a:pPr/>
              <a:t>17</a:t>
            </a:fld>
            <a:endParaRPr lang="en-US"/>
          </a:p>
        </p:txBody>
      </p:sp>
      <p:sp>
        <p:nvSpPr>
          <p:cNvPr id="20482" name="Rectangle 2"/>
          <p:cNvSpPr>
            <a:spLocks noGrp="1" noChangeArrowheads="1"/>
          </p:cNvSpPr>
          <p:nvPr>
            <p:ph type="title"/>
          </p:nvPr>
        </p:nvSpPr>
        <p:spPr>
          <a:xfrm>
            <a:off x="685800" y="457200"/>
            <a:ext cx="7772400" cy="963613"/>
          </a:xfrm>
        </p:spPr>
        <p:txBody>
          <a:bodyPr/>
          <a:lstStyle/>
          <a:p>
            <a:r>
              <a:rPr lang="en-US">
                <a:solidFill>
                  <a:srgbClr val="CC9900"/>
                </a:solidFill>
              </a:rPr>
              <a:t>Performance Appraisal</a:t>
            </a:r>
            <a:endParaRPr lang="en-AU">
              <a:solidFill>
                <a:srgbClr val="CC9900"/>
              </a:solidFill>
            </a:endParaRPr>
          </a:p>
        </p:txBody>
      </p:sp>
      <p:sp>
        <p:nvSpPr>
          <p:cNvPr id="20483" name="Rectangle 3"/>
          <p:cNvSpPr>
            <a:spLocks noGrp="1" noChangeArrowheads="1"/>
          </p:cNvSpPr>
          <p:nvPr>
            <p:ph type="body" idx="1"/>
          </p:nvPr>
        </p:nvSpPr>
        <p:spPr>
          <a:xfrm>
            <a:off x="914400" y="1676400"/>
            <a:ext cx="7467600" cy="4267200"/>
          </a:xfrm>
        </p:spPr>
        <p:txBody>
          <a:bodyPr/>
          <a:lstStyle/>
          <a:p>
            <a:pPr>
              <a:buClr>
                <a:srgbClr val="CC0000"/>
              </a:buClr>
              <a:buSzTx/>
            </a:pPr>
            <a:r>
              <a:rPr lang="en-US"/>
              <a:t>Performance criteria</a:t>
            </a:r>
          </a:p>
          <a:p>
            <a:pPr lvl="1">
              <a:buClr>
                <a:srgbClr val="006600"/>
              </a:buClr>
              <a:buSzTx/>
            </a:pPr>
            <a:r>
              <a:rPr lang="en-US" sz="2400"/>
              <a:t>Hard goals: objective, quantifiable and can be directly measured</a:t>
            </a:r>
          </a:p>
          <a:p>
            <a:pPr lvl="1">
              <a:buClr>
                <a:srgbClr val="006600"/>
              </a:buClr>
              <a:buSzTx/>
            </a:pPr>
            <a:r>
              <a:rPr lang="en-US" sz="2400"/>
              <a:t>Soft goals: relationship or trait-based</a:t>
            </a:r>
          </a:p>
          <a:p>
            <a:pPr lvl="1">
              <a:buClr>
                <a:srgbClr val="006600"/>
              </a:buClr>
              <a:buSzTx/>
            </a:pPr>
            <a:r>
              <a:rPr lang="en-US" sz="2400"/>
              <a:t>Contextual goals: factors that result from the situation in which performance occurs</a:t>
            </a:r>
          </a:p>
          <a:p>
            <a:pPr>
              <a:buClr>
                <a:srgbClr val="CC0000"/>
              </a:buClr>
              <a:buSzTx/>
            </a:pPr>
            <a:r>
              <a:rPr lang="en-US"/>
              <a:t>An appraisal system that uses hard, soft and contextual criteria is advocated</a:t>
            </a:r>
            <a:endParaRPr lang="en-A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IBUS 618  Dr. Yang</a:t>
            </a:r>
          </a:p>
        </p:txBody>
      </p:sp>
      <p:sp>
        <p:nvSpPr>
          <p:cNvPr id="6" name="Espace réservé du numéro de diapositive 5"/>
          <p:cNvSpPr>
            <a:spLocks noGrp="1"/>
          </p:cNvSpPr>
          <p:nvPr>
            <p:ph type="sldNum" sz="quarter" idx="12"/>
          </p:nvPr>
        </p:nvSpPr>
        <p:spPr/>
        <p:txBody>
          <a:bodyPr/>
          <a:lstStyle/>
          <a:p>
            <a:fld id="{C91901F4-3899-4C08-A4A6-584372A17A3A}" type="slidenum">
              <a:rPr lang="en-US"/>
              <a:pPr/>
              <a:t>18</a:t>
            </a:fld>
            <a:endParaRPr lang="en-US"/>
          </a:p>
        </p:txBody>
      </p:sp>
      <p:sp>
        <p:nvSpPr>
          <p:cNvPr id="21506" name="Rectangle 2"/>
          <p:cNvSpPr>
            <a:spLocks noGrp="1" noChangeArrowheads="1"/>
          </p:cNvSpPr>
          <p:nvPr>
            <p:ph type="title"/>
          </p:nvPr>
        </p:nvSpPr>
        <p:spPr>
          <a:xfrm>
            <a:off x="685800" y="609600"/>
            <a:ext cx="8001000" cy="914400"/>
          </a:xfrm>
        </p:spPr>
        <p:txBody>
          <a:bodyPr/>
          <a:lstStyle/>
          <a:p>
            <a:r>
              <a:rPr lang="en-US">
                <a:solidFill>
                  <a:srgbClr val="CC9900"/>
                </a:solidFill>
              </a:rPr>
              <a:t>Other Factors Affecting Appraisal</a:t>
            </a:r>
            <a:endParaRPr lang="en-AU">
              <a:solidFill>
                <a:srgbClr val="CC9900"/>
              </a:solidFill>
            </a:endParaRPr>
          </a:p>
        </p:txBody>
      </p:sp>
      <p:sp>
        <p:nvSpPr>
          <p:cNvPr id="21507" name="Rectangle 3"/>
          <p:cNvSpPr>
            <a:spLocks noGrp="1" noChangeArrowheads="1"/>
          </p:cNvSpPr>
          <p:nvPr>
            <p:ph type="body" idx="1"/>
          </p:nvPr>
        </p:nvSpPr>
        <p:spPr>
          <a:xfrm>
            <a:off x="914400" y="1752600"/>
            <a:ext cx="7467600" cy="4114800"/>
          </a:xfrm>
        </p:spPr>
        <p:txBody>
          <a:bodyPr/>
          <a:lstStyle/>
          <a:p>
            <a:pPr>
              <a:buClr>
                <a:srgbClr val="CC0000"/>
              </a:buClr>
            </a:pPr>
            <a:r>
              <a:rPr lang="en-US"/>
              <a:t>Who conducts the performance appraisal</a:t>
            </a:r>
          </a:p>
          <a:p>
            <a:pPr>
              <a:buClr>
                <a:srgbClr val="CC0000"/>
              </a:buClr>
            </a:pPr>
            <a:r>
              <a:rPr lang="en-US"/>
              <a:t>Use of standardized or customized appraisal form</a:t>
            </a:r>
          </a:p>
          <a:p>
            <a:pPr>
              <a:buClr>
                <a:srgbClr val="CC0000"/>
              </a:buClr>
            </a:pPr>
            <a:r>
              <a:rPr lang="en-US"/>
              <a:t>Frequency of appraisal</a:t>
            </a:r>
          </a:p>
          <a:p>
            <a:pPr>
              <a:buClr>
                <a:srgbClr val="CC0000"/>
              </a:buClr>
            </a:pPr>
            <a:r>
              <a:rPr lang="en-US"/>
              <a:t>Performance feedback</a:t>
            </a:r>
          </a:p>
          <a:p>
            <a:pPr lvl="1">
              <a:buClr>
                <a:srgbClr val="006600"/>
              </a:buClr>
            </a:pPr>
            <a:r>
              <a:rPr lang="en-US" sz="2400"/>
              <a:t>Timely</a:t>
            </a:r>
          </a:p>
          <a:p>
            <a:pPr lvl="1">
              <a:buClr>
                <a:srgbClr val="006600"/>
              </a:buClr>
            </a:pPr>
            <a:r>
              <a:rPr lang="en-US" sz="2400"/>
              <a:t>Geographical distance affects</a:t>
            </a:r>
          </a:p>
          <a:p>
            <a:pPr lvl="1">
              <a:buFont typeface="Wingdings" pitchFamily="2" charset="2"/>
              <a:buNone/>
            </a:pPr>
            <a:endParaRPr lang="en-AU"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IBUS 618  Dr. Yang</a:t>
            </a:r>
          </a:p>
        </p:txBody>
      </p:sp>
      <p:sp>
        <p:nvSpPr>
          <p:cNvPr id="6" name="Espace réservé du numéro de diapositive 5"/>
          <p:cNvSpPr>
            <a:spLocks noGrp="1"/>
          </p:cNvSpPr>
          <p:nvPr>
            <p:ph type="sldNum" sz="quarter" idx="12"/>
          </p:nvPr>
        </p:nvSpPr>
        <p:spPr/>
        <p:txBody>
          <a:bodyPr/>
          <a:lstStyle/>
          <a:p>
            <a:fld id="{CD2D0BE8-2B23-4356-8C01-6818BE796F60}" type="slidenum">
              <a:rPr lang="en-US"/>
              <a:pPr/>
              <a:t>19</a:t>
            </a:fld>
            <a:endParaRPr lang="en-US"/>
          </a:p>
        </p:txBody>
      </p:sp>
      <p:sp>
        <p:nvSpPr>
          <p:cNvPr id="22530" name="Rectangle 2"/>
          <p:cNvSpPr>
            <a:spLocks noGrp="1" noChangeArrowheads="1"/>
          </p:cNvSpPr>
          <p:nvPr>
            <p:ph type="title"/>
          </p:nvPr>
        </p:nvSpPr>
        <p:spPr>
          <a:xfrm>
            <a:off x="685800" y="533400"/>
            <a:ext cx="7772400" cy="887413"/>
          </a:xfrm>
        </p:spPr>
        <p:txBody>
          <a:bodyPr/>
          <a:lstStyle/>
          <a:p>
            <a:r>
              <a:rPr lang="en-US">
                <a:solidFill>
                  <a:srgbClr val="CC9900"/>
                </a:solidFill>
              </a:rPr>
              <a:t>Appraisal of HCNs</a:t>
            </a:r>
            <a:endParaRPr lang="en-AU">
              <a:solidFill>
                <a:srgbClr val="CC9900"/>
              </a:solidFill>
            </a:endParaRPr>
          </a:p>
        </p:txBody>
      </p:sp>
      <p:sp>
        <p:nvSpPr>
          <p:cNvPr id="22531" name="Rectangle 3"/>
          <p:cNvSpPr>
            <a:spLocks noGrp="1" noChangeArrowheads="1"/>
          </p:cNvSpPr>
          <p:nvPr>
            <p:ph type="body" idx="1"/>
          </p:nvPr>
        </p:nvSpPr>
        <p:spPr>
          <a:xfrm>
            <a:off x="914400" y="1717675"/>
            <a:ext cx="7467600" cy="4073525"/>
          </a:xfrm>
        </p:spPr>
        <p:txBody>
          <a:bodyPr/>
          <a:lstStyle/>
          <a:p>
            <a:pPr>
              <a:buClr>
                <a:srgbClr val="CC0000"/>
              </a:buClr>
            </a:pPr>
            <a:r>
              <a:rPr lang="en-US"/>
              <a:t>The practice itself confronts the issue of cultural applicability. </a:t>
            </a:r>
          </a:p>
          <a:p>
            <a:pPr>
              <a:buClr>
                <a:srgbClr val="CC0000"/>
              </a:buClr>
            </a:pPr>
            <a:r>
              <a:rPr lang="en-US"/>
              <a:t>May be necessary to use local staff and a customized form.</a:t>
            </a:r>
          </a:p>
          <a:p>
            <a:pPr>
              <a:buClr>
                <a:srgbClr val="CC0000"/>
              </a:buClr>
            </a:pPr>
            <a:r>
              <a:rPr lang="en-US"/>
              <a:t>Level of position involved is an important consideration.</a:t>
            </a:r>
            <a:endParaRPr lang="en-A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IBUS 618  Dr. Yang</a:t>
            </a:r>
          </a:p>
        </p:txBody>
      </p:sp>
      <p:sp>
        <p:nvSpPr>
          <p:cNvPr id="6" name="Espace réservé du numéro de diapositive 5"/>
          <p:cNvSpPr>
            <a:spLocks noGrp="1"/>
          </p:cNvSpPr>
          <p:nvPr>
            <p:ph type="sldNum" sz="quarter" idx="12"/>
          </p:nvPr>
        </p:nvSpPr>
        <p:spPr/>
        <p:txBody>
          <a:bodyPr/>
          <a:lstStyle/>
          <a:p>
            <a:fld id="{BAF8D89B-5A4C-4D67-9CBE-3E8187CB27F6}" type="slidenum">
              <a:rPr lang="en-US"/>
              <a:pPr/>
              <a:t>2</a:t>
            </a:fld>
            <a:endParaRPr lang="en-US"/>
          </a:p>
        </p:txBody>
      </p:sp>
      <p:sp>
        <p:nvSpPr>
          <p:cNvPr id="6146" name="Rectangle 2"/>
          <p:cNvSpPr>
            <a:spLocks noGrp="1" noChangeArrowheads="1"/>
          </p:cNvSpPr>
          <p:nvPr>
            <p:ph type="title"/>
          </p:nvPr>
        </p:nvSpPr>
        <p:spPr>
          <a:xfrm>
            <a:off x="685800" y="533400"/>
            <a:ext cx="7772400" cy="887413"/>
          </a:xfrm>
        </p:spPr>
        <p:txBody>
          <a:bodyPr/>
          <a:lstStyle/>
          <a:p>
            <a:r>
              <a:rPr lang="en-US">
                <a:solidFill>
                  <a:srgbClr val="CC9900"/>
                </a:solidFill>
              </a:rPr>
              <a:t>Chapter Objectives</a:t>
            </a:r>
            <a:endParaRPr lang="en-AU">
              <a:solidFill>
                <a:srgbClr val="CC9900"/>
              </a:solidFill>
            </a:endParaRPr>
          </a:p>
        </p:txBody>
      </p:sp>
      <p:sp>
        <p:nvSpPr>
          <p:cNvPr id="6151" name="Rectangle 7"/>
          <p:cNvSpPr>
            <a:spLocks noGrp="1" noChangeArrowheads="1"/>
          </p:cNvSpPr>
          <p:nvPr>
            <p:ph type="body" idx="1"/>
          </p:nvPr>
        </p:nvSpPr>
        <p:spPr>
          <a:xfrm>
            <a:off x="838200" y="1752600"/>
            <a:ext cx="7620000" cy="4191000"/>
          </a:xfrm>
          <a:solidFill>
            <a:srgbClr val="FFEFFF"/>
          </a:solidFill>
          <a:ln>
            <a:solidFill>
              <a:schemeClr val="tx2"/>
            </a:solidFill>
          </a:ln>
          <a:effectLst>
            <a:outerShdw dist="35921" dir="2700000" algn="ctr" rotWithShape="0">
              <a:schemeClr val="bg2"/>
            </a:outerShdw>
          </a:effectLst>
        </p:spPr>
        <p:txBody>
          <a:bodyPr/>
          <a:lstStyle/>
          <a:p>
            <a:pPr>
              <a:buClr>
                <a:srgbClr val="CC0000"/>
              </a:buClr>
            </a:pPr>
            <a:r>
              <a:rPr lang="en-GB" sz="2400"/>
              <a:t>The aim of this chapter is to draw together the relevant literature on performance management in the international context as it relates to IHRM. </a:t>
            </a:r>
          </a:p>
          <a:p>
            <a:pPr>
              <a:buClr>
                <a:srgbClr val="CC0000"/>
              </a:buClr>
            </a:pPr>
            <a:r>
              <a:rPr lang="en-GB" sz="2400"/>
              <a:t>The focus is on identifying aspects that require a substantial modification of traditional performance management (especially appraisal criteria and processes) that are imposed by international operations. </a:t>
            </a:r>
          </a:p>
          <a:p>
            <a:pPr>
              <a:buClr>
                <a:srgbClr val="CC0000"/>
              </a:buClr>
            </a:pPr>
            <a:r>
              <a:rPr lang="en-GB" sz="2400"/>
              <a:t>We specifically address the following aspects:</a:t>
            </a:r>
          </a:p>
          <a:p>
            <a:pPr>
              <a:buClr>
                <a:srgbClr val="CC0000"/>
              </a:buClr>
              <a:buFont typeface="Wingdings" pitchFamily="2" charset="2"/>
              <a:buNone/>
            </a:pPr>
            <a:r>
              <a:rPr lang="en-GB" sz="2000" i="1"/>
              <a:t>Cont.</a:t>
            </a:r>
            <a:endParaRPr lang="en-US" sz="2000" i="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1"/>
          </p:nvPr>
        </p:nvSpPr>
        <p:spPr/>
        <p:txBody>
          <a:bodyPr/>
          <a:lstStyle/>
          <a:p>
            <a:r>
              <a:rPr lang="en-US"/>
              <a:t>IBUS 618  Dr. Yang</a:t>
            </a:r>
          </a:p>
        </p:txBody>
      </p:sp>
      <p:sp>
        <p:nvSpPr>
          <p:cNvPr id="6" name="Espace réservé du numéro de diapositive 4"/>
          <p:cNvSpPr>
            <a:spLocks noGrp="1"/>
          </p:cNvSpPr>
          <p:nvPr>
            <p:ph type="sldNum" sz="quarter" idx="12"/>
          </p:nvPr>
        </p:nvSpPr>
        <p:spPr/>
        <p:txBody>
          <a:bodyPr/>
          <a:lstStyle/>
          <a:p>
            <a:fld id="{23DB6E4A-0E30-4FD9-A40E-988EF8A4CA70}" type="slidenum">
              <a:rPr lang="en-US"/>
              <a:pPr/>
              <a:t>20</a:t>
            </a:fld>
            <a:endParaRPr lang="en-US"/>
          </a:p>
        </p:txBody>
      </p:sp>
      <p:pic>
        <p:nvPicPr>
          <p:cNvPr id="23554" name="Picture 2" descr="1007"/>
          <p:cNvPicPr>
            <a:picLocks noChangeAspect="1" noChangeArrowheads="1"/>
          </p:cNvPicPr>
          <p:nvPr>
            <p:ph/>
          </p:nvPr>
        </p:nvPicPr>
        <p:blipFill>
          <a:blip r:embed="rId2" cstate="print"/>
          <a:srcRect/>
          <a:stretch>
            <a:fillRect/>
          </a:stretch>
        </p:blipFill>
        <p:spPr>
          <a:xfrm>
            <a:off x="914400" y="1651000"/>
            <a:ext cx="7197725" cy="4521200"/>
          </a:xfrm>
          <a:noFill/>
          <a:ln/>
        </p:spPr>
      </p:pic>
      <p:sp>
        <p:nvSpPr>
          <p:cNvPr id="23555" name="Text Box 3"/>
          <p:cNvSpPr txBox="1">
            <a:spLocks noChangeArrowheads="1"/>
          </p:cNvSpPr>
          <p:nvPr/>
        </p:nvSpPr>
        <p:spPr bwMode="auto">
          <a:xfrm>
            <a:off x="762000" y="685800"/>
            <a:ext cx="7467600" cy="701675"/>
          </a:xfrm>
          <a:prstGeom prst="rect">
            <a:avLst/>
          </a:prstGeom>
          <a:noFill/>
          <a:ln w="9525">
            <a:noFill/>
            <a:miter lim="800000"/>
            <a:headEnd/>
            <a:tailEnd/>
          </a:ln>
          <a:effectLst/>
        </p:spPr>
        <p:txBody>
          <a:bodyPr>
            <a:spAutoFit/>
          </a:bodyPr>
          <a:lstStyle/>
          <a:p>
            <a:pPr eaLnBrk="0" hangingPunct="0">
              <a:spcBef>
                <a:spcPct val="50000"/>
              </a:spcBef>
            </a:pPr>
            <a:r>
              <a:rPr lang="en-GB" sz="4000">
                <a:solidFill>
                  <a:srgbClr val="CC9900"/>
                </a:solidFill>
                <a:latin typeface="Times New Roman" pitchFamily="18" charset="0"/>
              </a:rPr>
              <a:t>HCN Role Conception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IBUS 618  Dr. Yang</a:t>
            </a:r>
          </a:p>
        </p:txBody>
      </p:sp>
      <p:sp>
        <p:nvSpPr>
          <p:cNvPr id="6" name="Espace réservé du numéro de diapositive 5"/>
          <p:cNvSpPr>
            <a:spLocks noGrp="1"/>
          </p:cNvSpPr>
          <p:nvPr>
            <p:ph type="sldNum" sz="quarter" idx="12"/>
          </p:nvPr>
        </p:nvSpPr>
        <p:spPr/>
        <p:txBody>
          <a:bodyPr/>
          <a:lstStyle/>
          <a:p>
            <a:fld id="{E1201BD8-E8AF-48C8-A3B3-5B81A123DE53}" type="slidenum">
              <a:rPr lang="en-US"/>
              <a:pPr/>
              <a:t>21</a:t>
            </a:fld>
            <a:endParaRPr lang="en-US"/>
          </a:p>
        </p:txBody>
      </p:sp>
      <p:sp>
        <p:nvSpPr>
          <p:cNvPr id="24578" name="Rectangle 2"/>
          <p:cNvSpPr>
            <a:spLocks noGrp="1" noChangeArrowheads="1"/>
          </p:cNvSpPr>
          <p:nvPr>
            <p:ph type="title"/>
          </p:nvPr>
        </p:nvSpPr>
        <p:spPr>
          <a:xfrm>
            <a:off x="685800" y="484188"/>
            <a:ext cx="7772400" cy="887412"/>
          </a:xfrm>
        </p:spPr>
        <p:txBody>
          <a:bodyPr/>
          <a:lstStyle/>
          <a:p>
            <a:r>
              <a:rPr lang="en-US">
                <a:solidFill>
                  <a:srgbClr val="CC9900"/>
                </a:solidFill>
              </a:rPr>
              <a:t>Chapter Summary</a:t>
            </a:r>
            <a:endParaRPr lang="en-AU">
              <a:solidFill>
                <a:srgbClr val="CC9900"/>
              </a:solidFill>
            </a:endParaRPr>
          </a:p>
        </p:txBody>
      </p:sp>
      <p:sp>
        <p:nvSpPr>
          <p:cNvPr id="24581" name="Rectangle 5"/>
          <p:cNvSpPr>
            <a:spLocks noGrp="1" noChangeArrowheads="1"/>
          </p:cNvSpPr>
          <p:nvPr>
            <p:ph type="body" idx="1"/>
          </p:nvPr>
        </p:nvSpPr>
        <p:spPr>
          <a:xfrm>
            <a:off x="762000" y="1676400"/>
            <a:ext cx="7696200" cy="4572000"/>
          </a:xfrm>
          <a:solidFill>
            <a:srgbClr val="FFEFFF"/>
          </a:solidFill>
          <a:ln>
            <a:solidFill>
              <a:srgbClr val="CC0000"/>
            </a:solidFill>
          </a:ln>
          <a:effectLst>
            <a:outerShdw dist="35921" dir="2700000" algn="ctr" rotWithShape="0">
              <a:schemeClr val="bg2"/>
            </a:outerShdw>
          </a:effectLst>
        </p:spPr>
        <p:txBody>
          <a:bodyPr/>
          <a:lstStyle/>
          <a:p>
            <a:pPr>
              <a:buClr>
                <a:srgbClr val="CC0000"/>
              </a:buClr>
            </a:pPr>
            <a:r>
              <a:rPr lang="en-GB" sz="2400"/>
              <a:t>Technical competence is a necessary but insufficient condition for successful international performance. </a:t>
            </a:r>
          </a:p>
          <a:p>
            <a:pPr>
              <a:buClr>
                <a:srgbClr val="CC0000"/>
              </a:buClr>
            </a:pPr>
            <a:r>
              <a:rPr lang="en-GB" sz="2400"/>
              <a:t>Most multinational firms seek managerial characteristics when selecting international managers, e.g.</a:t>
            </a:r>
            <a:r>
              <a:rPr lang="en-GB" sz="2000"/>
              <a:t> </a:t>
            </a:r>
          </a:p>
          <a:p>
            <a:pPr lvl="1">
              <a:buClr>
                <a:srgbClr val="006600"/>
              </a:buClr>
            </a:pPr>
            <a:r>
              <a:rPr lang="en-GB" sz="2000"/>
              <a:t>Cross-cultural interpersonal skills</a:t>
            </a:r>
          </a:p>
          <a:p>
            <a:pPr lvl="1">
              <a:buClr>
                <a:srgbClr val="006600"/>
              </a:buClr>
            </a:pPr>
            <a:r>
              <a:rPr lang="en-GB" sz="2000"/>
              <a:t>Sensitivity to foreign norms and values and </a:t>
            </a:r>
          </a:p>
          <a:p>
            <a:pPr lvl="1">
              <a:buClr>
                <a:srgbClr val="006600"/>
              </a:buClr>
            </a:pPr>
            <a:r>
              <a:rPr lang="en-GB" sz="2000"/>
              <a:t>Ease of adaptation to unfamiliar environments</a:t>
            </a:r>
            <a:r>
              <a:rPr lang="en-GB" sz="1900"/>
              <a:t> </a:t>
            </a:r>
          </a:p>
          <a:p>
            <a:pPr>
              <a:buClr>
                <a:srgbClr val="CC0000"/>
              </a:buClr>
            </a:pPr>
            <a:r>
              <a:rPr lang="en-GB" sz="2400"/>
              <a:t>The added challenge is the effective management and appraisal of performance across all of the multinational’s operations.</a:t>
            </a:r>
            <a:r>
              <a:rPr lang="en-GB" sz="2000"/>
              <a:t> </a:t>
            </a:r>
          </a:p>
          <a:p>
            <a:pPr>
              <a:buClr>
                <a:srgbClr val="CC0000"/>
              </a:buClr>
              <a:buFont typeface="Wingdings" pitchFamily="2" charset="2"/>
              <a:buNone/>
            </a:pPr>
            <a:r>
              <a:rPr lang="en-GB" sz="2000" i="1"/>
              <a:t>Cont.</a:t>
            </a:r>
            <a:endParaRPr lang="en-US" sz="2000" i="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1"/>
          </p:nvPr>
        </p:nvSpPr>
        <p:spPr/>
        <p:txBody>
          <a:bodyPr/>
          <a:lstStyle/>
          <a:p>
            <a:r>
              <a:rPr lang="en-US"/>
              <a:t>IBUS 618  Dr. Yang</a:t>
            </a:r>
          </a:p>
        </p:txBody>
      </p:sp>
      <p:sp>
        <p:nvSpPr>
          <p:cNvPr id="6" name="Espace réservé du numéro de diapositive 4"/>
          <p:cNvSpPr>
            <a:spLocks noGrp="1"/>
          </p:cNvSpPr>
          <p:nvPr>
            <p:ph type="sldNum" sz="quarter" idx="12"/>
          </p:nvPr>
        </p:nvSpPr>
        <p:spPr/>
        <p:txBody>
          <a:bodyPr/>
          <a:lstStyle/>
          <a:p>
            <a:fld id="{A03F4BBF-2ADB-4BFF-AE3C-8BE64E6B6C69}" type="slidenum">
              <a:rPr lang="en-US"/>
              <a:pPr/>
              <a:t>22</a:t>
            </a:fld>
            <a:endParaRPr lang="en-US"/>
          </a:p>
        </p:txBody>
      </p:sp>
      <p:sp>
        <p:nvSpPr>
          <p:cNvPr id="25602" name="Rectangle 2"/>
          <p:cNvSpPr>
            <a:spLocks noGrp="1" noChangeArrowheads="1"/>
          </p:cNvSpPr>
          <p:nvPr>
            <p:ph type="title"/>
          </p:nvPr>
        </p:nvSpPr>
        <p:spPr>
          <a:xfrm>
            <a:off x="685800" y="457200"/>
            <a:ext cx="7772400" cy="963613"/>
          </a:xfrm>
        </p:spPr>
        <p:txBody>
          <a:bodyPr/>
          <a:lstStyle/>
          <a:p>
            <a:r>
              <a:rPr lang="en-US">
                <a:solidFill>
                  <a:srgbClr val="CC9900"/>
                </a:solidFill>
              </a:rPr>
              <a:t>Chapter Summary </a:t>
            </a:r>
            <a:r>
              <a:rPr lang="en-US" sz="2600" i="1">
                <a:solidFill>
                  <a:srgbClr val="CC9900"/>
                </a:solidFill>
              </a:rPr>
              <a:t>(cont.)</a:t>
            </a:r>
            <a:endParaRPr lang="en-AU" sz="2600" i="1">
              <a:solidFill>
                <a:srgbClr val="CC9900"/>
              </a:solidFill>
            </a:endParaRPr>
          </a:p>
        </p:txBody>
      </p:sp>
      <p:sp>
        <p:nvSpPr>
          <p:cNvPr id="25603" name="Rectangle 3"/>
          <p:cNvSpPr>
            <a:spLocks noChangeArrowheads="1"/>
          </p:cNvSpPr>
          <p:nvPr/>
        </p:nvSpPr>
        <p:spPr bwMode="auto">
          <a:xfrm>
            <a:off x="762000" y="1676400"/>
            <a:ext cx="7708900" cy="4548188"/>
          </a:xfrm>
          <a:prstGeom prst="rect">
            <a:avLst/>
          </a:prstGeom>
          <a:solidFill>
            <a:srgbClr val="FFEFFF"/>
          </a:solidFill>
          <a:ln w="9525">
            <a:solidFill>
              <a:srgbClr val="CC0000"/>
            </a:solidFill>
            <a:miter lim="800000"/>
            <a:headEnd/>
            <a:tailEnd/>
          </a:ln>
          <a:effectLst>
            <a:outerShdw dist="35921" dir="2700000" algn="ctr" rotWithShape="0">
              <a:schemeClr val="bg2">
                <a:alpha val="50000"/>
              </a:schemeClr>
            </a:outerShdw>
          </a:effectLst>
        </p:spPr>
        <p:txBody>
          <a:bodyPr/>
          <a:lstStyle/>
          <a:p>
            <a:pPr marL="363538" indent="-347663">
              <a:spcBef>
                <a:spcPct val="20000"/>
              </a:spcBef>
              <a:buClr>
                <a:srgbClr val="CC0000"/>
              </a:buClr>
              <a:buSzPct val="90000"/>
              <a:buFont typeface="Wingdings" pitchFamily="2" charset="2"/>
              <a:buChar char="n"/>
            </a:pPr>
            <a:r>
              <a:rPr lang="en-GB" sz="2400"/>
              <a:t>We have explored in this chapter:</a:t>
            </a:r>
          </a:p>
          <a:p>
            <a:pPr marL="828675" lvl="1" indent="-285750">
              <a:spcBef>
                <a:spcPct val="20000"/>
              </a:spcBef>
              <a:buClr>
                <a:srgbClr val="006600"/>
              </a:buClr>
              <a:buSzPct val="75000"/>
              <a:buFont typeface="Wingdings" pitchFamily="2" charset="2"/>
              <a:buChar char="n"/>
            </a:pPr>
            <a:r>
              <a:rPr lang="en-GB" sz="2000"/>
              <a:t>The basic components of performance management system that is conscious of and responds to the organizational, national and international elements.</a:t>
            </a:r>
          </a:p>
          <a:p>
            <a:pPr marL="828675" lvl="1" indent="-285750">
              <a:spcBef>
                <a:spcPct val="20000"/>
              </a:spcBef>
              <a:buClr>
                <a:srgbClr val="006600"/>
              </a:buClr>
              <a:buSzPct val="75000"/>
              <a:buFont typeface="Wingdings" pitchFamily="2" charset="2"/>
              <a:buChar char="n"/>
            </a:pPr>
            <a:r>
              <a:rPr lang="en-GB" sz="2000"/>
              <a:t>Multinational performance aspects such as whole (global) versus part (subsidiary), non-comparable data, the volatility of the global environment, the effect of distance, and the level of maturity.</a:t>
            </a:r>
          </a:p>
          <a:p>
            <a:pPr marL="828675" lvl="1" indent="-285750">
              <a:spcBef>
                <a:spcPct val="20000"/>
              </a:spcBef>
              <a:buClr>
                <a:srgbClr val="006600"/>
              </a:buClr>
              <a:buSzPct val="75000"/>
              <a:buFont typeface="Wingdings" pitchFamily="2" charset="2"/>
              <a:buChar char="n"/>
            </a:pPr>
            <a:r>
              <a:rPr lang="en-GB" sz="2000"/>
              <a:t>Performance management as a control mechanism </a:t>
            </a:r>
          </a:p>
          <a:p>
            <a:pPr marL="828675" lvl="1" indent="-285750">
              <a:spcBef>
                <a:spcPct val="20000"/>
              </a:spcBef>
              <a:buClr>
                <a:srgbClr val="006600"/>
              </a:buClr>
              <a:buSzPct val="75000"/>
              <a:buFont typeface="Wingdings" pitchFamily="2" charset="2"/>
              <a:buChar char="n"/>
            </a:pPr>
            <a:r>
              <a:rPr lang="en-GB" sz="2000"/>
              <a:t>Factors associated with expatriate performance: the compensation package; task and role; headquarters’ support; host environment factors and cultural adjustment.</a:t>
            </a:r>
          </a:p>
          <a:p>
            <a:pPr marL="363538" indent="-347663">
              <a:spcBef>
                <a:spcPct val="20000"/>
              </a:spcBef>
              <a:buClr>
                <a:schemeClr val="folHlink"/>
              </a:buClr>
              <a:buSzPct val="90000"/>
              <a:buFont typeface="Wingdings" pitchFamily="2" charset="2"/>
              <a:buNone/>
            </a:pPr>
            <a:r>
              <a:rPr lang="en-GB" sz="2000" i="1"/>
              <a:t>	(cont.)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1"/>
          </p:nvPr>
        </p:nvSpPr>
        <p:spPr/>
        <p:txBody>
          <a:bodyPr/>
          <a:lstStyle/>
          <a:p>
            <a:r>
              <a:rPr lang="en-US"/>
              <a:t>IBUS 618  Dr. Yang</a:t>
            </a:r>
          </a:p>
        </p:txBody>
      </p:sp>
      <p:sp>
        <p:nvSpPr>
          <p:cNvPr id="6" name="Espace réservé du numéro de diapositive 4"/>
          <p:cNvSpPr>
            <a:spLocks noGrp="1"/>
          </p:cNvSpPr>
          <p:nvPr>
            <p:ph type="sldNum" sz="quarter" idx="12"/>
          </p:nvPr>
        </p:nvSpPr>
        <p:spPr/>
        <p:txBody>
          <a:bodyPr/>
          <a:lstStyle/>
          <a:p>
            <a:fld id="{C8B7BF97-4AAC-4C68-BE82-FF33F15AEB7E}" type="slidenum">
              <a:rPr lang="en-US"/>
              <a:pPr/>
              <a:t>23</a:t>
            </a:fld>
            <a:endParaRPr lang="en-US"/>
          </a:p>
        </p:txBody>
      </p:sp>
      <p:sp>
        <p:nvSpPr>
          <p:cNvPr id="26626" name="Rectangle 2"/>
          <p:cNvSpPr>
            <a:spLocks noGrp="1" noChangeArrowheads="1"/>
          </p:cNvSpPr>
          <p:nvPr>
            <p:ph type="title"/>
          </p:nvPr>
        </p:nvSpPr>
        <p:spPr>
          <a:xfrm>
            <a:off x="685800" y="533400"/>
            <a:ext cx="7772400" cy="887413"/>
          </a:xfrm>
        </p:spPr>
        <p:txBody>
          <a:bodyPr/>
          <a:lstStyle/>
          <a:p>
            <a:r>
              <a:rPr lang="en-US">
                <a:solidFill>
                  <a:srgbClr val="CC9900"/>
                </a:solidFill>
              </a:rPr>
              <a:t>Chapter Summary </a:t>
            </a:r>
            <a:r>
              <a:rPr lang="en-US" sz="2600" i="1">
                <a:solidFill>
                  <a:srgbClr val="CC9900"/>
                </a:solidFill>
              </a:rPr>
              <a:t>(cont.)</a:t>
            </a:r>
            <a:endParaRPr lang="en-AU" sz="2600" i="1">
              <a:solidFill>
                <a:srgbClr val="CC9900"/>
              </a:solidFill>
            </a:endParaRPr>
          </a:p>
        </p:txBody>
      </p:sp>
      <p:sp>
        <p:nvSpPr>
          <p:cNvPr id="26627" name="Rectangle 3"/>
          <p:cNvSpPr>
            <a:spLocks noChangeArrowheads="1"/>
          </p:cNvSpPr>
          <p:nvPr/>
        </p:nvSpPr>
        <p:spPr bwMode="auto">
          <a:xfrm>
            <a:off x="838200" y="1738313"/>
            <a:ext cx="7467600" cy="4357687"/>
          </a:xfrm>
          <a:prstGeom prst="rect">
            <a:avLst/>
          </a:prstGeom>
          <a:solidFill>
            <a:srgbClr val="FFEFFF"/>
          </a:solidFill>
          <a:ln w="9525">
            <a:solidFill>
              <a:srgbClr val="CC0000"/>
            </a:solidFill>
            <a:miter lim="800000"/>
            <a:headEnd/>
            <a:tailEnd/>
          </a:ln>
          <a:effectLst>
            <a:outerShdw dist="35921" dir="2700000" algn="ctr" rotWithShape="0">
              <a:schemeClr val="bg2"/>
            </a:outerShdw>
          </a:effectLst>
        </p:spPr>
        <p:txBody>
          <a:bodyPr/>
          <a:lstStyle/>
          <a:p>
            <a:pPr marL="363538" indent="-347663">
              <a:spcBef>
                <a:spcPct val="20000"/>
              </a:spcBef>
              <a:buClr>
                <a:srgbClr val="006600"/>
              </a:buClr>
              <a:buSzPct val="90000"/>
              <a:buFont typeface="Wingdings" pitchFamily="2" charset="2"/>
              <a:buChar char="n"/>
            </a:pPr>
            <a:r>
              <a:rPr lang="en-GB" sz="2400"/>
              <a:t>Performance management of non-expatriates and those on non-standard assignments, e.g.</a:t>
            </a:r>
            <a:r>
              <a:rPr lang="en-GB" sz="2600"/>
              <a:t> </a:t>
            </a:r>
          </a:p>
          <a:p>
            <a:pPr marL="828675" lvl="1" indent="-285750">
              <a:spcBef>
                <a:spcPct val="20000"/>
              </a:spcBef>
              <a:buClr>
                <a:schemeClr val="hlink"/>
              </a:buClr>
              <a:buSzPct val="75000"/>
              <a:buFont typeface="Wingdings" pitchFamily="2" charset="2"/>
              <a:buChar char="n"/>
            </a:pPr>
            <a:r>
              <a:rPr lang="en-GB" sz="2000"/>
              <a:t>Virtual assignments as an illustration of some of the aspects that need to be considered in non-traditional types of assignments.</a:t>
            </a:r>
          </a:p>
          <a:p>
            <a:pPr marL="363538" indent="-347663">
              <a:spcBef>
                <a:spcPct val="20000"/>
              </a:spcBef>
              <a:buClr>
                <a:srgbClr val="006600"/>
              </a:buClr>
              <a:buSzPct val="90000"/>
              <a:buFont typeface="Wingdings" pitchFamily="2" charset="2"/>
              <a:buChar char="n"/>
            </a:pPr>
            <a:r>
              <a:rPr lang="en-GB" sz="2400"/>
              <a:t>Specific issues relating to the performance appraisal of international employees</a:t>
            </a:r>
          </a:p>
          <a:p>
            <a:pPr marL="363538" indent="-347663">
              <a:spcBef>
                <a:spcPct val="20000"/>
              </a:spcBef>
              <a:buClr>
                <a:srgbClr val="006600"/>
              </a:buClr>
              <a:buSzPct val="90000"/>
              <a:buFont typeface="Wingdings" pitchFamily="2" charset="2"/>
              <a:buChar char="n"/>
            </a:pPr>
            <a:r>
              <a:rPr lang="en-GB" sz="2400"/>
              <a:t>Appraisal of HCN employees in subsidiary operations.</a:t>
            </a:r>
            <a:endParaRPr lang="en-GB" sz="2400" i="1"/>
          </a:p>
          <a:p>
            <a:pPr marL="363538" indent="-347663">
              <a:spcBef>
                <a:spcPct val="20000"/>
              </a:spcBef>
              <a:buClr>
                <a:srgbClr val="006600"/>
              </a:buClr>
              <a:buSzPct val="90000"/>
              <a:buFont typeface="Wingdings" pitchFamily="2" charset="2"/>
              <a:buNone/>
            </a:pPr>
            <a:r>
              <a:rPr lang="en-GB" sz="2400" i="1"/>
              <a:t>(cont.)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IBUS 618  Dr. Yang</a:t>
            </a:r>
          </a:p>
        </p:txBody>
      </p:sp>
      <p:sp>
        <p:nvSpPr>
          <p:cNvPr id="6" name="Espace réservé du numéro de diapositive 5"/>
          <p:cNvSpPr>
            <a:spLocks noGrp="1"/>
          </p:cNvSpPr>
          <p:nvPr>
            <p:ph type="sldNum" sz="quarter" idx="12"/>
          </p:nvPr>
        </p:nvSpPr>
        <p:spPr/>
        <p:txBody>
          <a:bodyPr/>
          <a:lstStyle/>
          <a:p>
            <a:fld id="{35E812A9-B3A7-47AD-B338-8C8C380504FD}" type="slidenum">
              <a:rPr lang="en-US"/>
              <a:pPr/>
              <a:t>24</a:t>
            </a:fld>
            <a:endParaRPr lang="en-US"/>
          </a:p>
        </p:txBody>
      </p:sp>
      <p:sp>
        <p:nvSpPr>
          <p:cNvPr id="27650" name="Rectangle 2"/>
          <p:cNvSpPr>
            <a:spLocks noGrp="1" noChangeArrowheads="1"/>
          </p:cNvSpPr>
          <p:nvPr>
            <p:ph type="title"/>
          </p:nvPr>
        </p:nvSpPr>
        <p:spPr>
          <a:xfrm>
            <a:off x="685800" y="533400"/>
            <a:ext cx="6934200" cy="887413"/>
          </a:xfrm>
        </p:spPr>
        <p:txBody>
          <a:bodyPr/>
          <a:lstStyle/>
          <a:p>
            <a:r>
              <a:rPr lang="en-US">
                <a:solidFill>
                  <a:srgbClr val="CC9900"/>
                </a:solidFill>
              </a:rPr>
              <a:t>Chapter Summary </a:t>
            </a:r>
            <a:r>
              <a:rPr lang="en-US" sz="2600" i="1">
                <a:solidFill>
                  <a:srgbClr val="CC9900"/>
                </a:solidFill>
              </a:rPr>
              <a:t>(cont.)</a:t>
            </a:r>
            <a:endParaRPr lang="en-AU" sz="2600" i="1">
              <a:solidFill>
                <a:srgbClr val="CC9900"/>
              </a:solidFill>
            </a:endParaRPr>
          </a:p>
        </p:txBody>
      </p:sp>
      <p:sp>
        <p:nvSpPr>
          <p:cNvPr id="27652" name="Rectangle 4"/>
          <p:cNvSpPr>
            <a:spLocks noGrp="1" noChangeArrowheads="1"/>
          </p:cNvSpPr>
          <p:nvPr>
            <p:ph type="body" idx="1"/>
          </p:nvPr>
        </p:nvSpPr>
        <p:spPr>
          <a:xfrm>
            <a:off x="838200" y="1752600"/>
            <a:ext cx="7543800" cy="4191000"/>
          </a:xfrm>
          <a:solidFill>
            <a:srgbClr val="FFEFFF"/>
          </a:solidFill>
          <a:ln>
            <a:solidFill>
              <a:srgbClr val="CC0000"/>
            </a:solidFill>
          </a:ln>
          <a:effectLst>
            <a:outerShdw dist="107763" dir="2700000" algn="ctr" rotWithShape="0">
              <a:schemeClr val="bg2">
                <a:alpha val="50000"/>
              </a:schemeClr>
            </a:outerShdw>
          </a:effectLst>
        </p:spPr>
        <p:txBody>
          <a:bodyPr/>
          <a:lstStyle/>
          <a:p>
            <a:pPr>
              <a:buClr>
                <a:srgbClr val="CC0000"/>
              </a:buClr>
              <a:buSzTx/>
            </a:pPr>
            <a:r>
              <a:rPr lang="en-GB" sz="2400"/>
              <a:t>Broadening out the discussion to the multinational level and addressing performance management and appraisal concerns related to non-expatriates and those on non-standard assignments has been useful to remind us that there are many dimensions to international business operations that need to be considered when designing an effective performance management system in the multinational context.</a:t>
            </a:r>
          </a:p>
          <a:p>
            <a:pPr eaLnBrk="0" hangingPunct="0">
              <a:buClr>
                <a:srgbClr val="CC0000"/>
              </a:buClr>
              <a:buSzTx/>
              <a:buFont typeface="Wingdings" pitchFamily="2" charset="2"/>
              <a:buNone/>
            </a:pPr>
            <a:endParaRPr lang="en-GB" sz="2400"/>
          </a:p>
          <a:p>
            <a:pPr>
              <a:buClr>
                <a:srgbClr val="CC0000"/>
              </a:buClr>
              <a:buSzTx/>
            </a:pPr>
            <a:endParaRPr 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IBUS 618  Dr. Yang</a:t>
            </a:r>
          </a:p>
        </p:txBody>
      </p:sp>
      <p:sp>
        <p:nvSpPr>
          <p:cNvPr id="6" name="Espace réservé du numéro de diapositive 5"/>
          <p:cNvSpPr>
            <a:spLocks noGrp="1"/>
          </p:cNvSpPr>
          <p:nvPr>
            <p:ph type="sldNum" sz="quarter" idx="12"/>
          </p:nvPr>
        </p:nvSpPr>
        <p:spPr/>
        <p:txBody>
          <a:bodyPr/>
          <a:lstStyle/>
          <a:p>
            <a:fld id="{32685066-B227-4BA6-93CB-CD29D0A9DEB9}" type="slidenum">
              <a:rPr lang="en-US"/>
              <a:pPr/>
              <a:t>3</a:t>
            </a:fld>
            <a:endParaRPr lang="en-US"/>
          </a:p>
        </p:txBody>
      </p:sp>
      <p:sp>
        <p:nvSpPr>
          <p:cNvPr id="7170" name="Rectangle 2"/>
          <p:cNvSpPr>
            <a:spLocks noGrp="1" noChangeArrowheads="1"/>
          </p:cNvSpPr>
          <p:nvPr>
            <p:ph type="title"/>
          </p:nvPr>
        </p:nvSpPr>
        <p:spPr/>
        <p:txBody>
          <a:bodyPr/>
          <a:lstStyle/>
          <a:p>
            <a:r>
              <a:rPr lang="en-US" sz="4600">
                <a:solidFill>
                  <a:srgbClr val="CC9900"/>
                </a:solidFill>
              </a:rPr>
              <a:t>Chapter Objectives </a:t>
            </a:r>
            <a:r>
              <a:rPr lang="en-US" sz="2600" i="1">
                <a:solidFill>
                  <a:srgbClr val="CC9900"/>
                </a:solidFill>
              </a:rPr>
              <a:t>(cont.)</a:t>
            </a:r>
            <a:endParaRPr lang="en-AU" sz="2600" i="1">
              <a:solidFill>
                <a:srgbClr val="CC9900"/>
              </a:solidFill>
            </a:endParaRPr>
          </a:p>
        </p:txBody>
      </p:sp>
      <p:sp>
        <p:nvSpPr>
          <p:cNvPr id="7171" name="Rectangle 3"/>
          <p:cNvSpPr>
            <a:spLocks noGrp="1" noChangeArrowheads="1"/>
          </p:cNvSpPr>
          <p:nvPr>
            <p:ph type="body" idx="1"/>
          </p:nvPr>
        </p:nvSpPr>
        <p:spPr>
          <a:xfrm>
            <a:off x="838200" y="1600200"/>
            <a:ext cx="7467600" cy="4648200"/>
          </a:xfrm>
          <a:solidFill>
            <a:srgbClr val="FFEFFF"/>
          </a:solidFill>
          <a:ln>
            <a:solidFill>
              <a:schemeClr val="tx2"/>
            </a:solidFill>
          </a:ln>
          <a:effectLst>
            <a:outerShdw dist="35921" dir="2700000" algn="ctr" rotWithShape="0">
              <a:schemeClr val="bg2"/>
            </a:outerShdw>
          </a:effectLst>
        </p:spPr>
        <p:txBody>
          <a:bodyPr/>
          <a:lstStyle/>
          <a:p>
            <a:pPr>
              <a:buClr>
                <a:srgbClr val="006600"/>
              </a:buClr>
            </a:pPr>
            <a:r>
              <a:rPr lang="en-GB" sz="2000"/>
              <a:t>Multinational performance management at the global and local level: Considering aspects such as non-comparable data, the volatility of the global environment, the effect of distance and level of subsidiary maturity</a:t>
            </a:r>
            <a:endParaRPr lang="en-GB" sz="2000" i="1"/>
          </a:p>
          <a:p>
            <a:pPr>
              <a:buClr>
                <a:srgbClr val="006600"/>
              </a:buClr>
            </a:pPr>
            <a:r>
              <a:rPr lang="en-GB" sz="2000"/>
              <a:t>Performance management as part of a multinational’s control system</a:t>
            </a:r>
          </a:p>
          <a:p>
            <a:pPr>
              <a:buClr>
                <a:srgbClr val="006600"/>
              </a:buClr>
            </a:pPr>
            <a:r>
              <a:rPr lang="en-GB" sz="2000"/>
              <a:t>Factors associated with expatriate performance, including compensation package, task and role, headquarters’ support, host environment factors and cultural adjustment</a:t>
            </a:r>
          </a:p>
          <a:p>
            <a:pPr>
              <a:buClr>
                <a:srgbClr val="006600"/>
              </a:buClr>
            </a:pPr>
            <a:r>
              <a:rPr lang="en-GB" sz="2000"/>
              <a:t>Performance management of expatriates and non-expatriates, and for those on non-standard assignments such as commuter and virtual</a:t>
            </a:r>
          </a:p>
          <a:p>
            <a:pPr>
              <a:buClr>
                <a:srgbClr val="006600"/>
              </a:buClr>
            </a:pPr>
            <a:r>
              <a:rPr lang="en-GB" sz="2000"/>
              <a:t>Issues related to the performance appraisal of international employees.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IBUS 618  Dr. Yang</a:t>
            </a:r>
          </a:p>
        </p:txBody>
      </p:sp>
      <p:sp>
        <p:nvSpPr>
          <p:cNvPr id="6" name="Espace réservé du numéro de diapositive 5"/>
          <p:cNvSpPr>
            <a:spLocks noGrp="1"/>
          </p:cNvSpPr>
          <p:nvPr>
            <p:ph type="sldNum" sz="quarter" idx="12"/>
          </p:nvPr>
        </p:nvSpPr>
        <p:spPr/>
        <p:txBody>
          <a:bodyPr/>
          <a:lstStyle/>
          <a:p>
            <a:fld id="{F5196671-ABEE-4AEE-93D0-2D7220C3D847}" type="slidenum">
              <a:rPr lang="en-US"/>
              <a:pPr/>
              <a:t>4</a:t>
            </a:fld>
            <a:endParaRPr lang="en-US"/>
          </a:p>
        </p:txBody>
      </p:sp>
      <p:sp>
        <p:nvSpPr>
          <p:cNvPr id="8194" name="Rectangle 2"/>
          <p:cNvSpPr>
            <a:spLocks noGrp="1" noChangeArrowheads="1"/>
          </p:cNvSpPr>
          <p:nvPr>
            <p:ph type="title"/>
          </p:nvPr>
        </p:nvSpPr>
        <p:spPr>
          <a:xfrm>
            <a:off x="685800" y="457200"/>
            <a:ext cx="8054975" cy="914400"/>
          </a:xfrm>
        </p:spPr>
        <p:txBody>
          <a:bodyPr/>
          <a:lstStyle/>
          <a:p>
            <a:r>
              <a:rPr lang="en-US">
                <a:solidFill>
                  <a:srgbClr val="CC9900"/>
                </a:solidFill>
              </a:rPr>
              <a:t>Performance Management</a:t>
            </a:r>
            <a:endParaRPr lang="en-AU">
              <a:solidFill>
                <a:srgbClr val="CC9900"/>
              </a:solidFill>
            </a:endParaRPr>
          </a:p>
        </p:txBody>
      </p:sp>
      <p:sp>
        <p:nvSpPr>
          <p:cNvPr id="8195" name="Rectangle 3"/>
          <p:cNvSpPr>
            <a:spLocks noGrp="1" noChangeArrowheads="1"/>
          </p:cNvSpPr>
          <p:nvPr>
            <p:ph type="body" idx="1"/>
          </p:nvPr>
        </p:nvSpPr>
        <p:spPr>
          <a:xfrm>
            <a:off x="762000" y="1752600"/>
            <a:ext cx="7086600" cy="3609975"/>
          </a:xfrm>
        </p:spPr>
        <p:txBody>
          <a:bodyPr/>
          <a:lstStyle/>
          <a:p>
            <a:pPr>
              <a:buClr>
                <a:srgbClr val="CC0000"/>
              </a:buClr>
            </a:pPr>
            <a:r>
              <a:rPr lang="en-US"/>
              <a:t>A process that enables the multinational to evaluate and continuously improve individual, subsidiary unit, and corporate performance, against clearly defined, pre-set goals and targets</a:t>
            </a:r>
            <a:endParaRPr lang="en-A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1"/>
          </p:nvPr>
        </p:nvSpPr>
        <p:spPr/>
        <p:txBody>
          <a:bodyPr/>
          <a:lstStyle/>
          <a:p>
            <a:r>
              <a:rPr lang="en-US"/>
              <a:t>IBUS 618  Dr. Yang</a:t>
            </a:r>
          </a:p>
        </p:txBody>
      </p:sp>
      <p:sp>
        <p:nvSpPr>
          <p:cNvPr id="6" name="Espace réservé du numéro de diapositive 4"/>
          <p:cNvSpPr>
            <a:spLocks noGrp="1"/>
          </p:cNvSpPr>
          <p:nvPr>
            <p:ph type="sldNum" sz="quarter" idx="12"/>
          </p:nvPr>
        </p:nvSpPr>
        <p:spPr/>
        <p:txBody>
          <a:bodyPr/>
          <a:lstStyle/>
          <a:p>
            <a:fld id="{C9E3A4C1-A85A-4AAC-8A28-1217DA8D11AD}" type="slidenum">
              <a:rPr lang="en-US"/>
              <a:pPr/>
              <a:t>5</a:t>
            </a:fld>
            <a:endParaRPr lang="en-US"/>
          </a:p>
        </p:txBody>
      </p:sp>
      <p:pic>
        <p:nvPicPr>
          <p:cNvPr id="9218" name="Picture 2" descr="1001"/>
          <p:cNvPicPr>
            <a:picLocks noChangeAspect="1" noChangeArrowheads="1"/>
          </p:cNvPicPr>
          <p:nvPr>
            <p:ph/>
          </p:nvPr>
        </p:nvPicPr>
        <p:blipFill>
          <a:blip r:embed="rId2" cstate="print"/>
          <a:srcRect/>
          <a:stretch>
            <a:fillRect/>
          </a:stretch>
        </p:blipFill>
        <p:spPr>
          <a:xfrm>
            <a:off x="838200" y="1755775"/>
            <a:ext cx="7543800" cy="4492625"/>
          </a:xfrm>
          <a:noFill/>
          <a:ln/>
        </p:spPr>
      </p:pic>
      <p:sp>
        <p:nvSpPr>
          <p:cNvPr id="9219" name="Text Box 3"/>
          <p:cNvSpPr txBox="1">
            <a:spLocks noChangeArrowheads="1"/>
          </p:cNvSpPr>
          <p:nvPr/>
        </p:nvSpPr>
        <p:spPr bwMode="auto">
          <a:xfrm>
            <a:off x="685800" y="381000"/>
            <a:ext cx="7467600" cy="1066800"/>
          </a:xfrm>
          <a:prstGeom prst="rect">
            <a:avLst/>
          </a:prstGeom>
          <a:noFill/>
          <a:ln w="9525">
            <a:noFill/>
            <a:miter lim="800000"/>
            <a:headEnd/>
            <a:tailEnd/>
          </a:ln>
          <a:effectLst/>
        </p:spPr>
        <p:txBody>
          <a:bodyPr>
            <a:spAutoFit/>
          </a:bodyPr>
          <a:lstStyle/>
          <a:p>
            <a:pPr eaLnBrk="0" hangingPunct="0">
              <a:spcBef>
                <a:spcPct val="50000"/>
              </a:spcBef>
            </a:pPr>
            <a:r>
              <a:rPr lang="en-GB" sz="3200">
                <a:solidFill>
                  <a:srgbClr val="CC9900"/>
                </a:solidFill>
                <a:latin typeface="Times New Roman" pitchFamily="18" charset="0"/>
              </a:rPr>
              <a:t>Basic Components of Performance Management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IBUS 618  Dr. Yang</a:t>
            </a:r>
          </a:p>
        </p:txBody>
      </p:sp>
      <p:sp>
        <p:nvSpPr>
          <p:cNvPr id="6" name="Espace réservé du numéro de diapositive 5"/>
          <p:cNvSpPr>
            <a:spLocks noGrp="1"/>
          </p:cNvSpPr>
          <p:nvPr>
            <p:ph type="sldNum" sz="quarter" idx="12"/>
          </p:nvPr>
        </p:nvSpPr>
        <p:spPr/>
        <p:txBody>
          <a:bodyPr/>
          <a:lstStyle/>
          <a:p>
            <a:fld id="{E90857D5-CAF3-443C-A978-991A202CA711}" type="slidenum">
              <a:rPr lang="en-US"/>
              <a:pPr/>
              <a:t>6</a:t>
            </a:fld>
            <a:endParaRPr lang="en-US"/>
          </a:p>
        </p:txBody>
      </p:sp>
      <p:sp>
        <p:nvSpPr>
          <p:cNvPr id="10242" name="Rectangle 2"/>
          <p:cNvSpPr>
            <a:spLocks noGrp="1" noChangeArrowheads="1"/>
          </p:cNvSpPr>
          <p:nvPr>
            <p:ph type="title"/>
          </p:nvPr>
        </p:nvSpPr>
        <p:spPr>
          <a:xfrm>
            <a:off x="685800" y="381000"/>
            <a:ext cx="7010400" cy="1066800"/>
          </a:xfrm>
        </p:spPr>
        <p:txBody>
          <a:bodyPr/>
          <a:lstStyle/>
          <a:p>
            <a:r>
              <a:rPr lang="en-US" sz="3400">
                <a:solidFill>
                  <a:srgbClr val="CC9900"/>
                </a:solidFill>
              </a:rPr>
              <a:t>Evaluating Subsidiary Performance</a:t>
            </a:r>
            <a:endParaRPr lang="en-AU" sz="3400">
              <a:solidFill>
                <a:srgbClr val="CC9900"/>
              </a:solidFill>
            </a:endParaRPr>
          </a:p>
        </p:txBody>
      </p:sp>
      <p:sp>
        <p:nvSpPr>
          <p:cNvPr id="10243" name="Rectangle 3"/>
          <p:cNvSpPr>
            <a:spLocks noGrp="1" noChangeArrowheads="1"/>
          </p:cNvSpPr>
          <p:nvPr>
            <p:ph type="body" idx="1"/>
          </p:nvPr>
        </p:nvSpPr>
        <p:spPr>
          <a:xfrm>
            <a:off x="838200" y="1676400"/>
            <a:ext cx="7772400" cy="4195763"/>
          </a:xfrm>
        </p:spPr>
        <p:txBody>
          <a:bodyPr/>
          <a:lstStyle/>
          <a:p>
            <a:pPr>
              <a:buClr>
                <a:srgbClr val="CC0000"/>
              </a:buClr>
            </a:pPr>
            <a:r>
              <a:rPr lang="en-US" sz="3200"/>
              <a:t>Factors to consider:</a:t>
            </a:r>
          </a:p>
          <a:p>
            <a:pPr lvl="1">
              <a:buClr>
                <a:srgbClr val="006600"/>
              </a:buClr>
            </a:pPr>
            <a:r>
              <a:rPr lang="en-US"/>
              <a:t>Whole versus part</a:t>
            </a:r>
          </a:p>
          <a:p>
            <a:pPr lvl="1">
              <a:buClr>
                <a:srgbClr val="006600"/>
              </a:buClr>
            </a:pPr>
            <a:r>
              <a:rPr lang="en-US"/>
              <a:t>Non-comparable data</a:t>
            </a:r>
          </a:p>
          <a:p>
            <a:pPr lvl="1">
              <a:buClr>
                <a:srgbClr val="006600"/>
              </a:buClr>
            </a:pPr>
            <a:r>
              <a:rPr lang="en-US"/>
              <a:t>Volatility of the global environment</a:t>
            </a:r>
          </a:p>
          <a:p>
            <a:pPr lvl="1">
              <a:buClr>
                <a:srgbClr val="006600"/>
              </a:buClr>
            </a:pPr>
            <a:r>
              <a:rPr lang="en-US"/>
              <a:t>Separation by time and distance</a:t>
            </a:r>
          </a:p>
          <a:p>
            <a:pPr lvl="1">
              <a:buClr>
                <a:srgbClr val="006600"/>
              </a:buClr>
            </a:pPr>
            <a:r>
              <a:rPr lang="en-US"/>
              <a:t>Variable levels of maturity</a:t>
            </a:r>
          </a:p>
          <a:p>
            <a:pPr lvl="1">
              <a:buFont typeface="Wingdings" pitchFamily="2" charset="2"/>
              <a:buNone/>
            </a:pPr>
            <a:endParaRPr lang="en-A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IBUS 618  Dr. Yang</a:t>
            </a:r>
          </a:p>
        </p:txBody>
      </p:sp>
      <p:sp>
        <p:nvSpPr>
          <p:cNvPr id="6" name="Espace réservé du numéro de diapositive 5"/>
          <p:cNvSpPr>
            <a:spLocks noGrp="1"/>
          </p:cNvSpPr>
          <p:nvPr>
            <p:ph type="sldNum" sz="quarter" idx="12"/>
          </p:nvPr>
        </p:nvSpPr>
        <p:spPr/>
        <p:txBody>
          <a:bodyPr/>
          <a:lstStyle/>
          <a:p>
            <a:fld id="{2D79CD6C-8F34-49F5-A7D6-FA3342F40B30}" type="slidenum">
              <a:rPr lang="en-US"/>
              <a:pPr/>
              <a:t>7</a:t>
            </a:fld>
            <a:endParaRPr lang="en-US"/>
          </a:p>
        </p:txBody>
      </p:sp>
      <p:sp>
        <p:nvSpPr>
          <p:cNvPr id="11266" name="Rectangle 2"/>
          <p:cNvSpPr>
            <a:spLocks noGrp="1" noChangeArrowheads="1"/>
          </p:cNvSpPr>
          <p:nvPr>
            <p:ph type="title"/>
          </p:nvPr>
        </p:nvSpPr>
        <p:spPr>
          <a:xfrm>
            <a:off x="685800" y="457200"/>
            <a:ext cx="7162800" cy="914400"/>
          </a:xfrm>
        </p:spPr>
        <p:txBody>
          <a:bodyPr/>
          <a:lstStyle/>
          <a:p>
            <a:r>
              <a:rPr lang="en-US" sz="3800">
                <a:solidFill>
                  <a:srgbClr val="CC9900"/>
                </a:solidFill>
              </a:rPr>
              <a:t>Control and Performance Management</a:t>
            </a:r>
            <a:endParaRPr lang="en-AU" sz="3800">
              <a:solidFill>
                <a:srgbClr val="CC9900"/>
              </a:solidFill>
            </a:endParaRPr>
          </a:p>
        </p:txBody>
      </p:sp>
      <p:sp>
        <p:nvSpPr>
          <p:cNvPr id="11267" name="Rectangle 3"/>
          <p:cNvSpPr>
            <a:spLocks noGrp="1" noChangeArrowheads="1"/>
          </p:cNvSpPr>
          <p:nvPr>
            <p:ph type="body" idx="1"/>
          </p:nvPr>
        </p:nvSpPr>
        <p:spPr>
          <a:xfrm>
            <a:off x="914400" y="1752600"/>
            <a:ext cx="7467600" cy="4343400"/>
          </a:xfrm>
        </p:spPr>
        <p:txBody>
          <a:bodyPr/>
          <a:lstStyle/>
          <a:p>
            <a:pPr>
              <a:buClr>
                <a:srgbClr val="CC0000"/>
              </a:buClr>
            </a:pPr>
            <a:r>
              <a:rPr lang="en-US" sz="2600"/>
              <a:t>Performance management is part of the multinational’s control system.</a:t>
            </a:r>
          </a:p>
          <a:p>
            <a:pPr>
              <a:buClr>
                <a:srgbClr val="CC0000"/>
              </a:buClr>
            </a:pPr>
            <a:r>
              <a:rPr lang="en-US" sz="2600"/>
              <a:t>Performance targets are part of formal control.</a:t>
            </a:r>
          </a:p>
          <a:p>
            <a:pPr>
              <a:buClr>
                <a:srgbClr val="CC0000"/>
              </a:buClr>
            </a:pPr>
            <a:r>
              <a:rPr lang="en-US" sz="2600"/>
              <a:t>Performance management contributes to shaping corporate culture, e.g.</a:t>
            </a:r>
          </a:p>
          <a:p>
            <a:pPr lvl="1">
              <a:buClr>
                <a:srgbClr val="006600"/>
              </a:buClr>
            </a:pPr>
            <a:r>
              <a:rPr lang="en-US" sz="2200"/>
              <a:t>Who conducts performance appraisal</a:t>
            </a:r>
          </a:p>
          <a:p>
            <a:pPr lvl="1">
              <a:buClr>
                <a:srgbClr val="006600"/>
              </a:buClr>
            </a:pPr>
            <a:r>
              <a:rPr lang="en-US" sz="2200"/>
              <a:t>Tangible versus intangible criteria</a:t>
            </a:r>
          </a:p>
          <a:p>
            <a:pPr lvl="1">
              <a:buClr>
                <a:srgbClr val="006600"/>
              </a:buClr>
            </a:pPr>
            <a:r>
              <a:rPr lang="en-US" sz="2200"/>
              <a:t>Individual versus team based appraisal</a:t>
            </a:r>
          </a:p>
          <a:p>
            <a:pPr lvl="1">
              <a:buClr>
                <a:srgbClr val="006600"/>
              </a:buClr>
            </a:pPr>
            <a:r>
              <a:rPr lang="en-US" sz="2200"/>
              <a:t>How results linked to HR decisions, e.g., compensation and promotion</a:t>
            </a:r>
            <a:endParaRPr lang="en-AU" sz="2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pied de page 3"/>
          <p:cNvSpPr>
            <a:spLocks noGrp="1"/>
          </p:cNvSpPr>
          <p:nvPr>
            <p:ph type="ftr" sz="quarter" idx="11"/>
          </p:nvPr>
        </p:nvSpPr>
        <p:spPr/>
        <p:txBody>
          <a:bodyPr/>
          <a:lstStyle/>
          <a:p>
            <a:r>
              <a:rPr lang="en-US"/>
              <a:t>IBUS 618  Dr. Yang</a:t>
            </a:r>
          </a:p>
        </p:txBody>
      </p:sp>
      <p:sp>
        <p:nvSpPr>
          <p:cNvPr id="14" name="Espace réservé du numéro de diapositive 4"/>
          <p:cNvSpPr>
            <a:spLocks noGrp="1"/>
          </p:cNvSpPr>
          <p:nvPr>
            <p:ph type="sldNum" sz="quarter" idx="12"/>
          </p:nvPr>
        </p:nvSpPr>
        <p:spPr/>
        <p:txBody>
          <a:bodyPr/>
          <a:lstStyle/>
          <a:p>
            <a:fld id="{B13EED78-38DE-4D1F-9507-E2D57ED39E79}" type="slidenum">
              <a:rPr lang="en-US"/>
              <a:pPr/>
              <a:t>8</a:t>
            </a:fld>
            <a:endParaRPr lang="en-US"/>
          </a:p>
        </p:txBody>
      </p:sp>
      <p:pic>
        <p:nvPicPr>
          <p:cNvPr id="12290" name="Picture 2" descr="1003"/>
          <p:cNvPicPr>
            <a:picLocks noChangeAspect="1" noChangeArrowheads="1"/>
          </p:cNvPicPr>
          <p:nvPr>
            <p:ph/>
          </p:nvPr>
        </p:nvPicPr>
        <p:blipFill>
          <a:blip r:embed="rId2" cstate="print"/>
          <a:srcRect/>
          <a:stretch>
            <a:fillRect/>
          </a:stretch>
        </p:blipFill>
        <p:spPr>
          <a:xfrm>
            <a:off x="914400" y="1752600"/>
            <a:ext cx="6629400" cy="4419600"/>
          </a:xfrm>
          <a:noFill/>
          <a:ln/>
        </p:spPr>
      </p:pic>
      <p:sp>
        <p:nvSpPr>
          <p:cNvPr id="12291" name="Text Box 3"/>
          <p:cNvSpPr txBox="1">
            <a:spLocks noChangeArrowheads="1"/>
          </p:cNvSpPr>
          <p:nvPr/>
        </p:nvSpPr>
        <p:spPr bwMode="auto">
          <a:xfrm>
            <a:off x="685800" y="304800"/>
            <a:ext cx="7696200" cy="1190625"/>
          </a:xfrm>
          <a:prstGeom prst="rect">
            <a:avLst/>
          </a:prstGeom>
          <a:noFill/>
          <a:ln w="9525">
            <a:noFill/>
            <a:miter lim="800000"/>
            <a:headEnd/>
            <a:tailEnd/>
          </a:ln>
          <a:effectLst/>
        </p:spPr>
        <p:txBody>
          <a:bodyPr>
            <a:spAutoFit/>
          </a:bodyPr>
          <a:lstStyle/>
          <a:p>
            <a:pPr eaLnBrk="0" hangingPunct="0">
              <a:spcBef>
                <a:spcPct val="50000"/>
              </a:spcBef>
            </a:pPr>
            <a:r>
              <a:rPr lang="en-GB" sz="3600">
                <a:solidFill>
                  <a:srgbClr val="CC9900"/>
                </a:solidFill>
                <a:latin typeface="Times New Roman" pitchFamily="18" charset="0"/>
              </a:rPr>
              <a:t>Variables Affecting Expatriate Performance</a:t>
            </a:r>
          </a:p>
        </p:txBody>
      </p:sp>
      <p:sp>
        <p:nvSpPr>
          <p:cNvPr id="12292" name="Text Box 4"/>
          <p:cNvSpPr txBox="1">
            <a:spLocks noChangeArrowheads="1"/>
          </p:cNvSpPr>
          <p:nvPr/>
        </p:nvSpPr>
        <p:spPr bwMode="auto">
          <a:xfrm>
            <a:off x="3371850" y="1928813"/>
            <a:ext cx="3459163" cy="336550"/>
          </a:xfrm>
          <a:prstGeom prst="rect">
            <a:avLst/>
          </a:prstGeom>
          <a:solidFill>
            <a:schemeClr val="bg1"/>
          </a:solidFill>
          <a:ln w="9525">
            <a:noFill/>
            <a:miter lim="800000"/>
            <a:headEnd/>
            <a:tailEnd/>
          </a:ln>
          <a:effectLst/>
        </p:spPr>
        <p:txBody>
          <a:bodyPr wrap="none">
            <a:spAutoFit/>
          </a:bodyPr>
          <a:lstStyle/>
          <a:p>
            <a:r>
              <a:rPr lang="en-US" sz="1600"/>
              <a:t>Cultural adjustment – self and family</a:t>
            </a:r>
          </a:p>
        </p:txBody>
      </p:sp>
      <p:sp>
        <p:nvSpPr>
          <p:cNvPr id="12293" name="Text Box 5"/>
          <p:cNvSpPr txBox="1">
            <a:spLocks noChangeArrowheads="1"/>
          </p:cNvSpPr>
          <p:nvPr/>
        </p:nvSpPr>
        <p:spPr bwMode="auto">
          <a:xfrm>
            <a:off x="3359150" y="2559050"/>
            <a:ext cx="1776413" cy="336550"/>
          </a:xfrm>
          <a:prstGeom prst="rect">
            <a:avLst/>
          </a:prstGeom>
          <a:solidFill>
            <a:schemeClr val="bg1"/>
          </a:solidFill>
          <a:ln w="9525">
            <a:noFill/>
            <a:miter lim="800000"/>
            <a:headEnd/>
            <a:tailEnd/>
          </a:ln>
          <a:effectLst/>
        </p:spPr>
        <p:txBody>
          <a:bodyPr wrap="none">
            <a:spAutoFit/>
          </a:bodyPr>
          <a:lstStyle/>
          <a:p>
            <a:r>
              <a:rPr lang="en-US" sz="1600"/>
              <a:t>Host environment</a:t>
            </a:r>
          </a:p>
        </p:txBody>
      </p:sp>
      <p:sp>
        <p:nvSpPr>
          <p:cNvPr id="12295" name="Text Box 7"/>
          <p:cNvSpPr txBox="1">
            <a:spLocks noChangeArrowheads="1"/>
          </p:cNvSpPr>
          <p:nvPr/>
        </p:nvSpPr>
        <p:spPr bwMode="auto">
          <a:xfrm>
            <a:off x="3352800" y="3352800"/>
            <a:ext cx="184150" cy="366713"/>
          </a:xfrm>
          <a:prstGeom prst="rect">
            <a:avLst/>
          </a:prstGeom>
          <a:noFill/>
          <a:ln w="9525">
            <a:noFill/>
            <a:miter lim="800000"/>
            <a:headEnd/>
            <a:tailEnd/>
          </a:ln>
          <a:effectLst/>
        </p:spPr>
        <p:txBody>
          <a:bodyPr wrap="none">
            <a:spAutoFit/>
          </a:bodyPr>
          <a:lstStyle/>
          <a:p>
            <a:endParaRPr lang="ar-DZ"/>
          </a:p>
        </p:txBody>
      </p:sp>
      <p:sp>
        <p:nvSpPr>
          <p:cNvPr id="12296" name="Text Box 8"/>
          <p:cNvSpPr txBox="1">
            <a:spLocks noChangeArrowheads="1"/>
          </p:cNvSpPr>
          <p:nvPr/>
        </p:nvSpPr>
        <p:spPr bwMode="auto">
          <a:xfrm>
            <a:off x="3346450" y="3276600"/>
            <a:ext cx="2193925" cy="336550"/>
          </a:xfrm>
          <a:prstGeom prst="rect">
            <a:avLst/>
          </a:prstGeom>
          <a:solidFill>
            <a:schemeClr val="bg1"/>
          </a:solidFill>
          <a:ln w="9525">
            <a:noFill/>
            <a:miter lim="800000"/>
            <a:headEnd/>
            <a:tailEnd/>
          </a:ln>
          <a:effectLst/>
        </p:spPr>
        <p:txBody>
          <a:bodyPr wrap="none">
            <a:spAutoFit/>
          </a:bodyPr>
          <a:lstStyle/>
          <a:p>
            <a:r>
              <a:rPr lang="en-US" sz="1600"/>
              <a:t>Headquarters’ support</a:t>
            </a:r>
          </a:p>
        </p:txBody>
      </p:sp>
      <p:sp>
        <p:nvSpPr>
          <p:cNvPr id="12297" name="Text Box 9"/>
          <p:cNvSpPr txBox="1">
            <a:spLocks noChangeArrowheads="1"/>
          </p:cNvSpPr>
          <p:nvPr/>
        </p:nvSpPr>
        <p:spPr bwMode="auto">
          <a:xfrm>
            <a:off x="3352800" y="3886200"/>
            <a:ext cx="679450" cy="366713"/>
          </a:xfrm>
          <a:prstGeom prst="rect">
            <a:avLst/>
          </a:prstGeom>
          <a:solidFill>
            <a:schemeClr val="bg1"/>
          </a:solidFill>
          <a:ln w="9525">
            <a:noFill/>
            <a:miter lim="800000"/>
            <a:headEnd/>
            <a:tailEnd/>
          </a:ln>
          <a:effectLst/>
        </p:spPr>
        <p:txBody>
          <a:bodyPr wrap="none">
            <a:spAutoFit/>
          </a:bodyPr>
          <a:lstStyle/>
          <a:p>
            <a:r>
              <a:rPr lang="en-US"/>
              <a:t>Task</a:t>
            </a:r>
          </a:p>
        </p:txBody>
      </p:sp>
      <p:sp>
        <p:nvSpPr>
          <p:cNvPr id="12298" name="Text Box 10"/>
          <p:cNvSpPr txBox="1">
            <a:spLocks noChangeArrowheads="1"/>
          </p:cNvSpPr>
          <p:nvPr/>
        </p:nvSpPr>
        <p:spPr bwMode="auto">
          <a:xfrm>
            <a:off x="3352800" y="4448175"/>
            <a:ext cx="1524000" cy="581025"/>
          </a:xfrm>
          <a:prstGeom prst="rect">
            <a:avLst/>
          </a:prstGeom>
          <a:solidFill>
            <a:schemeClr val="bg1"/>
          </a:solidFill>
          <a:ln w="9525">
            <a:noFill/>
            <a:miter lim="800000"/>
            <a:headEnd/>
            <a:tailEnd/>
          </a:ln>
          <a:effectLst/>
        </p:spPr>
        <p:txBody>
          <a:bodyPr>
            <a:spAutoFit/>
          </a:bodyPr>
          <a:lstStyle/>
          <a:p>
            <a:r>
              <a:rPr lang="en-US" sz="1600"/>
              <a:t>Compensation package</a:t>
            </a:r>
          </a:p>
        </p:txBody>
      </p:sp>
      <p:sp>
        <p:nvSpPr>
          <p:cNvPr id="12300" name="Rectangle 12"/>
          <p:cNvSpPr>
            <a:spLocks noChangeArrowheads="1"/>
          </p:cNvSpPr>
          <p:nvPr/>
        </p:nvSpPr>
        <p:spPr bwMode="auto">
          <a:xfrm>
            <a:off x="990600" y="5029200"/>
            <a:ext cx="2743200" cy="1143000"/>
          </a:xfrm>
          <a:prstGeom prst="rect">
            <a:avLst/>
          </a:prstGeom>
          <a:solidFill>
            <a:srgbClr val="CC0000"/>
          </a:solidFill>
          <a:ln w="9525">
            <a:noFill/>
            <a:miter lim="800000"/>
            <a:headEnd/>
            <a:tailEnd/>
          </a:ln>
          <a:effectLst>
            <a:prstShdw prst="shdw17" dist="52363" dir="842175">
              <a:schemeClr val="folHlink"/>
            </a:prstShdw>
          </a:effectLst>
        </p:spPr>
        <p:txBody>
          <a:bodyPr wrap="none" anchor="ctr"/>
          <a:lstStyle/>
          <a:p>
            <a:endParaRPr lang="ar-DZ"/>
          </a:p>
        </p:txBody>
      </p:sp>
      <p:sp>
        <p:nvSpPr>
          <p:cNvPr id="12299" name="Text Box 11"/>
          <p:cNvSpPr txBox="1">
            <a:spLocks noChangeArrowheads="1"/>
          </p:cNvSpPr>
          <p:nvPr/>
        </p:nvSpPr>
        <p:spPr bwMode="auto">
          <a:xfrm>
            <a:off x="1371600" y="5181600"/>
            <a:ext cx="2057400" cy="831850"/>
          </a:xfrm>
          <a:prstGeom prst="rect">
            <a:avLst/>
          </a:prstGeom>
          <a:solidFill>
            <a:srgbClr val="CC0000"/>
          </a:solidFill>
          <a:ln w="9525">
            <a:solidFill>
              <a:srgbClr val="CC0000"/>
            </a:solidFill>
            <a:miter lim="800000"/>
            <a:headEnd/>
            <a:tailEnd/>
          </a:ln>
          <a:effectLst/>
        </p:spPr>
        <p:txBody>
          <a:bodyPr>
            <a:spAutoFit/>
          </a:bodyPr>
          <a:lstStyle/>
          <a:p>
            <a:pPr algn="ctr"/>
            <a:r>
              <a:rPr lang="en-US" sz="2400">
                <a:solidFill>
                  <a:schemeClr val="bg1"/>
                </a:solidFill>
              </a:rPr>
              <a:t>Expatriate Performance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IBUS 618  Dr. Yang</a:t>
            </a:r>
          </a:p>
        </p:txBody>
      </p:sp>
      <p:sp>
        <p:nvSpPr>
          <p:cNvPr id="6" name="Espace réservé du numéro de diapositive 5"/>
          <p:cNvSpPr>
            <a:spLocks noGrp="1"/>
          </p:cNvSpPr>
          <p:nvPr>
            <p:ph type="sldNum" sz="quarter" idx="12"/>
          </p:nvPr>
        </p:nvSpPr>
        <p:spPr/>
        <p:txBody>
          <a:bodyPr/>
          <a:lstStyle/>
          <a:p>
            <a:fld id="{DC0C4C69-7AC6-4E66-8C13-36587DF33515}" type="slidenum">
              <a:rPr lang="en-US"/>
              <a:pPr/>
              <a:t>9</a:t>
            </a:fld>
            <a:endParaRPr lang="en-US"/>
          </a:p>
        </p:txBody>
      </p:sp>
      <p:sp>
        <p:nvSpPr>
          <p:cNvPr id="13314" name="Rectangle 2"/>
          <p:cNvSpPr>
            <a:spLocks noGrp="1" noChangeArrowheads="1"/>
          </p:cNvSpPr>
          <p:nvPr>
            <p:ph type="title"/>
          </p:nvPr>
        </p:nvSpPr>
        <p:spPr>
          <a:xfrm>
            <a:off x="685800" y="457200"/>
            <a:ext cx="7772400" cy="887413"/>
          </a:xfrm>
        </p:spPr>
        <p:txBody>
          <a:bodyPr/>
          <a:lstStyle/>
          <a:p>
            <a:r>
              <a:rPr lang="en-US" sz="3800">
                <a:solidFill>
                  <a:srgbClr val="CC9900"/>
                </a:solidFill>
              </a:rPr>
              <a:t>Individual Performance Management</a:t>
            </a:r>
            <a:endParaRPr lang="en-AU" sz="3800">
              <a:solidFill>
                <a:srgbClr val="CC9900"/>
              </a:solidFill>
            </a:endParaRPr>
          </a:p>
        </p:txBody>
      </p:sp>
      <p:sp>
        <p:nvSpPr>
          <p:cNvPr id="13315" name="Rectangle 3"/>
          <p:cNvSpPr>
            <a:spLocks noGrp="1" noChangeArrowheads="1"/>
          </p:cNvSpPr>
          <p:nvPr>
            <p:ph type="body" idx="1"/>
          </p:nvPr>
        </p:nvSpPr>
        <p:spPr>
          <a:xfrm>
            <a:off x="914400" y="1752600"/>
            <a:ext cx="7391400" cy="4378325"/>
          </a:xfrm>
        </p:spPr>
        <p:txBody>
          <a:bodyPr/>
          <a:lstStyle/>
          <a:p>
            <a:pPr>
              <a:buClr>
                <a:srgbClr val="CC0000"/>
              </a:buClr>
            </a:pPr>
            <a:r>
              <a:rPr lang="en-US"/>
              <a:t>The task:</a:t>
            </a:r>
          </a:p>
          <a:p>
            <a:pPr lvl="1">
              <a:buClr>
                <a:srgbClr val="006600"/>
              </a:buClr>
            </a:pPr>
            <a:r>
              <a:rPr lang="en-US"/>
              <a:t>Chief executive officer</a:t>
            </a:r>
          </a:p>
          <a:p>
            <a:pPr lvl="1">
              <a:buClr>
                <a:srgbClr val="006600"/>
              </a:buClr>
            </a:pPr>
            <a:r>
              <a:rPr lang="en-US"/>
              <a:t>Structure reproducer</a:t>
            </a:r>
          </a:p>
          <a:p>
            <a:pPr lvl="1">
              <a:buClr>
                <a:srgbClr val="006600"/>
              </a:buClr>
            </a:pPr>
            <a:r>
              <a:rPr lang="en-US"/>
              <a:t>Troubleshooter</a:t>
            </a:r>
          </a:p>
          <a:p>
            <a:pPr lvl="1">
              <a:buClr>
                <a:srgbClr val="006600"/>
              </a:buClr>
            </a:pPr>
            <a:r>
              <a:rPr lang="en-US"/>
              <a:t>Operative</a:t>
            </a:r>
          </a:p>
          <a:p>
            <a:pPr>
              <a:buClr>
                <a:srgbClr val="CC0000"/>
              </a:buClr>
            </a:pPr>
            <a:r>
              <a:rPr lang="en-US"/>
              <a:t>Task variables are generally considered more under the control of the multinational than environmental factors.</a:t>
            </a:r>
            <a:endParaRPr lang="en-A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167</TotalTime>
  <Words>1058</Words>
  <Application>Microsoft PowerPoint</Application>
  <PresentationFormat>Affichage à l'écran (4:3)</PresentationFormat>
  <Paragraphs>160</Paragraphs>
  <Slides>24</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Arial</vt:lpstr>
      <vt:lpstr>Times New Roman</vt:lpstr>
      <vt:lpstr>Wingdings</vt:lpstr>
      <vt:lpstr>Layers</vt:lpstr>
      <vt:lpstr>Chapter 10</vt:lpstr>
      <vt:lpstr>Chapter Objectives</vt:lpstr>
      <vt:lpstr>Chapter Objectives (cont.)</vt:lpstr>
      <vt:lpstr>Performance Management</vt:lpstr>
      <vt:lpstr>Diapositive 5</vt:lpstr>
      <vt:lpstr>Evaluating Subsidiary Performance</vt:lpstr>
      <vt:lpstr>Control and Performance Management</vt:lpstr>
      <vt:lpstr>Diapositive 8</vt:lpstr>
      <vt:lpstr>Individual Performance Management</vt:lpstr>
      <vt:lpstr>Roles</vt:lpstr>
      <vt:lpstr>PCN Role Conception</vt:lpstr>
      <vt:lpstr>Diapositive 12</vt:lpstr>
      <vt:lpstr>Headquarters’ Support</vt:lpstr>
      <vt:lpstr>The Host Environment</vt:lpstr>
      <vt:lpstr>Diapositive 15</vt:lpstr>
      <vt:lpstr>Non-expatriate Performance Management</vt:lpstr>
      <vt:lpstr>Performance Appraisal</vt:lpstr>
      <vt:lpstr>Other Factors Affecting Appraisal</vt:lpstr>
      <vt:lpstr>Appraisal of HCNs</vt:lpstr>
      <vt:lpstr>Diapositive 20</vt:lpstr>
      <vt:lpstr>Chapter Summary</vt:lpstr>
      <vt:lpstr>Chapter Summary (cont.)</vt:lpstr>
      <vt:lpstr>Chapter Summary (cont.)</vt:lpstr>
      <vt:lpstr>Chapter Summary (cont.)</vt:lpstr>
    </vt:vector>
  </TitlesOfParts>
  <Company>SFSU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COB</dc:creator>
  <cp:lastModifiedBy>tst</cp:lastModifiedBy>
  <cp:revision>6</cp:revision>
  <dcterms:created xsi:type="dcterms:W3CDTF">2004-11-01T04:01:53Z</dcterms:created>
  <dcterms:modified xsi:type="dcterms:W3CDTF">2017-10-06T13:51:00Z</dcterms:modified>
</cp:coreProperties>
</file>