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9" r:id="rId1"/>
  </p:sldMasterIdLst>
  <p:sldIdLst>
    <p:sldId id="267" r:id="rId2"/>
    <p:sldId id="266" r:id="rId3"/>
    <p:sldId id="264" r:id="rId4"/>
    <p:sldId id="256" r:id="rId5"/>
    <p:sldId id="269" r:id="rId6"/>
    <p:sldId id="270" r:id="rId7"/>
    <p:sldId id="272" r:id="rId8"/>
    <p:sldId id="268" r:id="rId9"/>
    <p:sldId id="273" r:id="rId10"/>
    <p:sldId id="274" r:id="rId11"/>
    <p:sldId id="258" r:id="rId12"/>
    <p:sldId id="259" r:id="rId13"/>
    <p:sldId id="260" r:id="rId14"/>
    <p:sldId id="261" r:id="rId15"/>
    <p:sldId id="262" r:id="rId16"/>
    <p:sldId id="275" r:id="rId17"/>
    <p:sldId id="276" r:id="rId18"/>
    <p:sldId id="277" r:id="rId19"/>
    <p:sldId id="278" r:id="rId20"/>
    <p:sldId id="27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2C4"/>
    <a:srgbClr val="CC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63" d="100"/>
          <a:sy n="63" d="100"/>
        </p:scale>
        <p:origin x="-114" y="-32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5019" y="4953000"/>
            <a:ext cx="12197020"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B61BEF0D-F0BB-DE4B-95CE-6DB70DBA9567}" type="datetimeFigureOut">
              <a:rPr lang="en-US" smtClean="0"/>
              <a:pPr/>
              <a:t>12/9/2022</a:t>
            </a:fld>
            <a:endParaRPr lang="en-US" dirty="0"/>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D57F1E4F-1CFF-5643-939E-217C01CDF565}" type="slidenum">
              <a:rPr lang="en-US" smtClean="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1481330"/>
            <a:ext cx="109728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B61BEF0D-F0BB-DE4B-95CE-6DB70DBA9567}" type="datetimeFigureOut">
              <a:rPr lang="en-US" smtClean="0"/>
              <a:pPr/>
              <a:t>12/9/2022</a:t>
            </a:fld>
            <a:endParaRPr lang="en-US" dirty="0"/>
          </a:p>
        </p:txBody>
      </p:sp>
      <p:sp>
        <p:nvSpPr>
          <p:cNvPr id="5" name="Espace réservé du pied de page 4"/>
          <p:cNvSpPr>
            <a:spLocks noGrp="1"/>
          </p:cNvSpPr>
          <p:nvPr>
            <p:ph type="ftr" sz="quarter" idx="11"/>
          </p:nvPr>
        </p:nvSpPr>
        <p:spPr/>
        <p:txBody>
          <a:bodyPr/>
          <a:lstStyle>
            <a:extLst/>
          </a:lstStyle>
          <a:p>
            <a:endParaRPr lang="en-US" dirty="0"/>
          </a:p>
        </p:txBody>
      </p:sp>
      <p:sp>
        <p:nvSpPr>
          <p:cNvPr id="6" name="Espace réservé du numéro de diapositive 5"/>
          <p:cNvSpPr>
            <a:spLocks noGrp="1"/>
          </p:cNvSpPr>
          <p:nvPr>
            <p:ph type="sldNum" sz="quarter" idx="12"/>
          </p:nvPr>
        </p:nvSpPr>
        <p:spPr/>
        <p:txBody>
          <a:bodyPr/>
          <a:lstStyle>
            <a:extLst/>
          </a:lstStyle>
          <a:p>
            <a:fld id="{D57F1E4F-1CFF-5643-939E-217C01CDF565}" type="slidenum">
              <a:rPr lang="en-US" smtClean="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25351" y="274641"/>
            <a:ext cx="236996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41"/>
            <a:ext cx="84328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B61BEF0D-F0BB-DE4B-95CE-6DB70DBA9567}" type="datetimeFigureOut">
              <a:rPr lang="en-US" smtClean="0"/>
              <a:pPr/>
              <a:t>12/9/2022</a:t>
            </a:fld>
            <a:endParaRPr lang="en-US" dirty="0"/>
          </a:p>
        </p:txBody>
      </p:sp>
      <p:sp>
        <p:nvSpPr>
          <p:cNvPr id="5" name="Espace réservé du pied de page 4"/>
          <p:cNvSpPr>
            <a:spLocks noGrp="1"/>
          </p:cNvSpPr>
          <p:nvPr>
            <p:ph type="ftr" sz="quarter" idx="11"/>
          </p:nvPr>
        </p:nvSpPr>
        <p:spPr/>
        <p:txBody>
          <a:bodyPr/>
          <a:lstStyle>
            <a:extLst/>
          </a:lstStyle>
          <a:p>
            <a:endParaRPr lang="en-US" dirty="0"/>
          </a:p>
        </p:txBody>
      </p:sp>
      <p:sp>
        <p:nvSpPr>
          <p:cNvPr id="6" name="Espace réservé du numéro de diapositive 5"/>
          <p:cNvSpPr>
            <a:spLocks noGrp="1"/>
          </p:cNvSpPr>
          <p:nvPr>
            <p:ph type="sldNum" sz="quarter" idx="12"/>
          </p:nvPr>
        </p:nvSpPr>
        <p:spPr/>
        <p:txBody>
          <a:bodyPr/>
          <a:lstStyle>
            <a:extLst/>
          </a:lstStyle>
          <a:p>
            <a:fld id="{D57F1E4F-1CFF-5643-939E-217C01CDF565}" type="slidenum">
              <a:rPr lang="en-US" smtClean="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B61BEF0D-F0BB-DE4B-95CE-6DB70DBA9567}" type="datetimeFigureOut">
              <a:rPr lang="en-US" smtClean="0"/>
              <a:pPr/>
              <a:t>12/9/2022</a:t>
            </a:fld>
            <a:endParaRPr lang="en-US" dirty="0"/>
          </a:p>
        </p:txBody>
      </p:sp>
      <p:sp>
        <p:nvSpPr>
          <p:cNvPr id="5" name="Espace réservé du pied de page 4"/>
          <p:cNvSpPr>
            <a:spLocks noGrp="1"/>
          </p:cNvSpPr>
          <p:nvPr>
            <p:ph type="ftr" sz="quarter" idx="11"/>
          </p:nvPr>
        </p:nvSpPr>
        <p:spPr/>
        <p:txBody>
          <a:bodyPr/>
          <a:lstStyle>
            <a:extLst/>
          </a:lstStyle>
          <a:p>
            <a:endParaRPr lang="en-US" dirty="0"/>
          </a:p>
        </p:txBody>
      </p:sp>
      <p:sp>
        <p:nvSpPr>
          <p:cNvPr id="6" name="Espace réservé du numéro de diapositive 5"/>
          <p:cNvSpPr>
            <a:spLocks noGrp="1"/>
          </p:cNvSpPr>
          <p:nvPr>
            <p:ph type="sldNum" sz="quarter" idx="12"/>
          </p:nvPr>
        </p:nvSpPr>
        <p:spPr/>
        <p:txBody>
          <a:bodyPr/>
          <a:lstStyle>
            <a:extLst/>
          </a:lstStyle>
          <a:p>
            <a:fld id="{D57F1E4F-1CFF-5643-939E-217C01CDF565}" type="slidenum">
              <a:rPr lang="en-US" smtClean="0"/>
              <a:pPr/>
              <a:t>‹N°›</a:t>
            </a:fld>
            <a:endParaRPr lang="en-US" dirty="0"/>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B61BEF0D-F0BB-DE4B-95CE-6DB70DBA9567}" type="datetimeFigureOut">
              <a:rPr lang="en-US" smtClean="0"/>
              <a:pPr/>
              <a:t>12/9/2022</a:t>
            </a:fld>
            <a:endParaRPr lang="en-US" dirty="0"/>
          </a:p>
        </p:txBody>
      </p:sp>
      <p:sp>
        <p:nvSpPr>
          <p:cNvPr id="5" name="Espace réservé du pied de page 4"/>
          <p:cNvSpPr>
            <a:spLocks noGrp="1"/>
          </p:cNvSpPr>
          <p:nvPr>
            <p:ph type="ftr" sz="quarter" idx="11"/>
          </p:nvPr>
        </p:nvSpPr>
        <p:spPr/>
        <p:txBody>
          <a:bodyPr/>
          <a:lstStyle>
            <a:extLst/>
          </a:lstStyle>
          <a:p>
            <a:endParaRPr lang="en-US" dirty="0"/>
          </a:p>
        </p:txBody>
      </p:sp>
      <p:sp>
        <p:nvSpPr>
          <p:cNvPr id="6" name="Espace réservé du numéro de diapositive 5"/>
          <p:cNvSpPr>
            <a:spLocks noGrp="1"/>
          </p:cNvSpPr>
          <p:nvPr>
            <p:ph type="sldNum" sz="quarter" idx="12"/>
          </p:nvPr>
        </p:nvSpPr>
        <p:spPr/>
        <p:txBody>
          <a:bodyPr/>
          <a:lstStyle>
            <a:extLst/>
          </a:lstStyle>
          <a:p>
            <a:fld id="{D57F1E4F-1CFF-5643-939E-217C01CDF565}" type="slidenum">
              <a:rPr lang="en-US" smtClean="0"/>
              <a:pPr/>
              <a:t>‹N°›</a:t>
            </a:fld>
            <a:endParaRPr lang="en-US" dirty="0"/>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B61BEF0D-F0BB-DE4B-95CE-6DB70DBA9567}" type="datetimeFigureOut">
              <a:rPr lang="en-US" smtClean="0"/>
              <a:pPr/>
              <a:t>12/9/2022</a:t>
            </a:fld>
            <a:endParaRPr lang="en-US" dirty="0"/>
          </a:p>
        </p:txBody>
      </p:sp>
      <p:sp>
        <p:nvSpPr>
          <p:cNvPr id="6" name="Espace réservé du pied de page 5"/>
          <p:cNvSpPr>
            <a:spLocks noGrp="1"/>
          </p:cNvSpPr>
          <p:nvPr>
            <p:ph type="ftr" sz="quarter" idx="11"/>
          </p:nvPr>
        </p:nvSpPr>
        <p:spPr/>
        <p:txBody>
          <a:bodyPr/>
          <a:lstStyle>
            <a:extLst/>
          </a:lstStyle>
          <a:p>
            <a:endParaRPr lang="en-US" dirty="0"/>
          </a:p>
        </p:txBody>
      </p:sp>
      <p:sp>
        <p:nvSpPr>
          <p:cNvPr id="7" name="Espace réservé du numéro de diapositive 6"/>
          <p:cNvSpPr>
            <a:spLocks noGrp="1"/>
          </p:cNvSpPr>
          <p:nvPr>
            <p:ph type="sldNum" sz="quarter" idx="12"/>
          </p:nvPr>
        </p:nvSpPr>
        <p:spPr/>
        <p:txBody>
          <a:bodyPr/>
          <a:lstStyle>
            <a:extLst/>
          </a:lstStyle>
          <a:p>
            <a:fld id="{D57F1E4F-1CFF-5643-939E-217C01CDF565}" type="slidenum">
              <a:rPr lang="en-US" smtClean="0"/>
              <a:pPr/>
              <a:t>‹N°›</a:t>
            </a:fld>
            <a:endParaRPr lang="en-US" dirty="0"/>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109728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B61BEF0D-F0BB-DE4B-95CE-6DB70DBA9567}" type="datetimeFigureOut">
              <a:rPr lang="en-US" smtClean="0"/>
              <a:pPr/>
              <a:t>12/9/2022</a:t>
            </a:fld>
            <a:endParaRPr lang="en-US" dirty="0"/>
          </a:p>
        </p:txBody>
      </p:sp>
      <p:sp>
        <p:nvSpPr>
          <p:cNvPr id="8" name="Espace réservé du pied de page 7"/>
          <p:cNvSpPr>
            <a:spLocks noGrp="1"/>
          </p:cNvSpPr>
          <p:nvPr>
            <p:ph type="ftr" sz="quarter" idx="11"/>
          </p:nvPr>
        </p:nvSpPr>
        <p:spPr/>
        <p:txBody>
          <a:bodyPr/>
          <a:lstStyle>
            <a:extLst/>
          </a:lstStyle>
          <a:p>
            <a:endParaRPr lang="en-US" dirty="0"/>
          </a:p>
        </p:txBody>
      </p:sp>
      <p:sp>
        <p:nvSpPr>
          <p:cNvPr id="9" name="Espace réservé du numéro de diapositive 8"/>
          <p:cNvSpPr>
            <a:spLocks noGrp="1"/>
          </p:cNvSpPr>
          <p:nvPr>
            <p:ph type="sldNum" sz="quarter" idx="12"/>
          </p:nvPr>
        </p:nvSpPr>
        <p:spPr/>
        <p:txBody>
          <a:bodyPr/>
          <a:lstStyle>
            <a:extLst/>
          </a:lstStyle>
          <a:p>
            <a:fld id="{D57F1E4F-1CFF-5643-939E-217C01CDF565}" type="slidenum">
              <a:rPr lang="en-US" smtClean="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B61BEF0D-F0BB-DE4B-95CE-6DB70DBA9567}" type="datetimeFigureOut">
              <a:rPr lang="en-US" smtClean="0"/>
              <a:pPr/>
              <a:t>12/9/2022</a:t>
            </a:fld>
            <a:endParaRPr lang="en-US" dirty="0"/>
          </a:p>
        </p:txBody>
      </p:sp>
      <p:sp>
        <p:nvSpPr>
          <p:cNvPr id="4" name="Espace réservé du pied de page 3"/>
          <p:cNvSpPr>
            <a:spLocks noGrp="1"/>
          </p:cNvSpPr>
          <p:nvPr>
            <p:ph type="ftr" sz="quarter" idx="11"/>
          </p:nvPr>
        </p:nvSpPr>
        <p:spPr/>
        <p:txBody>
          <a:bodyPr/>
          <a:lstStyle>
            <a:extLst/>
          </a:lstStyle>
          <a:p>
            <a:endParaRPr lang="en-US" dirty="0"/>
          </a:p>
        </p:txBody>
      </p:sp>
      <p:sp>
        <p:nvSpPr>
          <p:cNvPr id="5" name="Espace réservé du numéro de diapositive 4"/>
          <p:cNvSpPr>
            <a:spLocks noGrp="1"/>
          </p:cNvSpPr>
          <p:nvPr>
            <p:ph type="sldNum" sz="quarter" idx="12"/>
          </p:nvPr>
        </p:nvSpPr>
        <p:spPr/>
        <p:txBody>
          <a:bodyPr/>
          <a:lstStyle>
            <a:extLst/>
          </a:lstStyle>
          <a:p>
            <a:fld id="{D57F1E4F-1CFF-5643-939E-217C01CDF565}" type="slidenum">
              <a:rPr lang="en-US" smtClean="0"/>
              <a:pPr/>
              <a:t>‹N°›</a:t>
            </a:fld>
            <a:endParaRPr lang="en-US" dirty="0"/>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B61BEF0D-F0BB-DE4B-95CE-6DB70DBA9567}" type="datetimeFigureOut">
              <a:rPr lang="en-US" smtClean="0"/>
              <a:pPr/>
              <a:t>12/9/2022</a:t>
            </a:fld>
            <a:endParaRPr lang="en-US" dirty="0"/>
          </a:p>
        </p:txBody>
      </p:sp>
      <p:sp>
        <p:nvSpPr>
          <p:cNvPr id="3" name="Espace réservé du pied de page 2"/>
          <p:cNvSpPr>
            <a:spLocks noGrp="1"/>
          </p:cNvSpPr>
          <p:nvPr>
            <p:ph type="ftr" sz="quarter" idx="11"/>
          </p:nvPr>
        </p:nvSpPr>
        <p:spPr/>
        <p:txBody>
          <a:bodyPr/>
          <a:lstStyle>
            <a:extLst/>
          </a:lstStyle>
          <a:p>
            <a:endParaRPr lang="en-US" dirty="0"/>
          </a:p>
        </p:txBody>
      </p:sp>
      <p:sp>
        <p:nvSpPr>
          <p:cNvPr id="4" name="Espace réservé du numéro de diapositive 3"/>
          <p:cNvSpPr>
            <a:spLocks noGrp="1"/>
          </p:cNvSpPr>
          <p:nvPr>
            <p:ph type="sldNum" sz="quarter" idx="12"/>
          </p:nvPr>
        </p:nvSpPr>
        <p:spPr/>
        <p:txBody>
          <a:bodyPr/>
          <a:lstStyle>
            <a:extLst/>
          </a:lstStyle>
          <a:p>
            <a:fld id="{D57F1E4F-1CFF-5643-939E-217C01CDF565}" type="slidenum">
              <a:rPr lang="en-US" smtClean="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8969376" y="6407944"/>
            <a:ext cx="2560320" cy="365760"/>
          </a:xfrm>
        </p:spPr>
        <p:txBody>
          <a:bodyPr/>
          <a:lstStyle>
            <a:extLst/>
          </a:lstStyle>
          <a:p>
            <a:fld id="{B61BEF0D-F0BB-DE4B-95CE-6DB70DBA9567}" type="datetimeFigureOut">
              <a:rPr lang="en-US" smtClean="0"/>
              <a:pPr/>
              <a:t>12/9/2022</a:t>
            </a:fld>
            <a:endParaRPr lang="en-US" dirty="0"/>
          </a:p>
        </p:txBody>
      </p:sp>
      <p:sp>
        <p:nvSpPr>
          <p:cNvPr id="6" name="Espace réservé du pied de page 5"/>
          <p:cNvSpPr>
            <a:spLocks noGrp="1"/>
          </p:cNvSpPr>
          <p:nvPr>
            <p:ph type="ftr" sz="quarter" idx="11"/>
          </p:nvPr>
        </p:nvSpPr>
        <p:spPr/>
        <p:txBody>
          <a:bodyPr/>
          <a:lstStyle>
            <a:extLst/>
          </a:lstStyle>
          <a:p>
            <a:endParaRPr lang="en-US" dirty="0"/>
          </a:p>
        </p:txBody>
      </p:sp>
      <p:sp>
        <p:nvSpPr>
          <p:cNvPr id="7" name="Espace réservé du numéro de diapositive 6"/>
          <p:cNvSpPr>
            <a:spLocks noGrp="1"/>
          </p:cNvSpPr>
          <p:nvPr>
            <p:ph type="sldNum" sz="quarter" idx="12"/>
          </p:nvPr>
        </p:nvSpPr>
        <p:spPr/>
        <p:txBody>
          <a:bodyPr/>
          <a:lstStyle>
            <a:extLst/>
          </a:lstStyle>
          <a:p>
            <a:fld id="{D57F1E4F-1CFF-5643-939E-217C01CDF565}" type="slidenum">
              <a:rPr lang="en-US" smtClean="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B61BEF0D-F0BB-DE4B-95CE-6DB70DBA9567}" type="datetimeFigureOut">
              <a:rPr lang="en-US" smtClean="0"/>
              <a:pPr/>
              <a:t>12/9/2022</a:t>
            </a:fld>
            <a:endParaRPr lang="en-US" dirty="0"/>
          </a:p>
        </p:txBody>
      </p:sp>
      <p:sp>
        <p:nvSpPr>
          <p:cNvPr id="6" name="Espace réservé du pied de page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dirty="0"/>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D57F1E4F-1CFF-5643-939E-217C01CDF565}" type="slidenum">
              <a:rPr lang="en-US" smtClean="0"/>
              <a:pPr/>
              <a:t>‹N°›</a:t>
            </a:fld>
            <a:endParaRPr lang="en-US" dirty="0"/>
          </a:p>
        </p:txBody>
      </p:sp>
      <p:sp>
        <p:nvSpPr>
          <p:cNvPr id="2" name="Titr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955249" y="5001994"/>
            <a:ext cx="50693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71414" y="5785023"/>
            <a:ext cx="50693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955249" y="5001994"/>
            <a:ext cx="50693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71414" y="5785023"/>
            <a:ext cx="50693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B61BEF0D-F0BB-DE4B-95CE-6DB70DBA9567}" type="datetimeFigureOut">
              <a:rPr lang="en-US" smtClean="0"/>
              <a:pPr/>
              <a:t>12/9/2022</a:t>
            </a:fld>
            <a:endParaRPr lang="en-US" dirty="0"/>
          </a:p>
        </p:txBody>
      </p:sp>
      <p:sp>
        <p:nvSpPr>
          <p:cNvPr id="22" name="Espace réservé du pied de page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Espace réservé du numéro de diapositive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D57F1E4F-1CFF-5643-939E-217C01CDF565}"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4515" y="285689"/>
            <a:ext cx="9327692" cy="1507067"/>
          </a:xfrm>
        </p:spPr>
        <p:txBody>
          <a:bodyPr>
            <a:normAutofit/>
          </a:bodyPr>
          <a:lstStyle/>
          <a:p>
            <a:r>
              <a:rPr lang="ar-DZ" sz="3500" b="1" dirty="0" smtClean="0">
                <a:solidFill>
                  <a:schemeClr val="accent1">
                    <a:lumMod val="75000"/>
                  </a:schemeClr>
                </a:solidFill>
                <a:latin typeface="Algerian" pitchFamily="82" charset="0"/>
                <a:cs typeface="+mn-cs"/>
              </a:rPr>
              <a:t>متطلبات ارساء مشروع الهندسة </a:t>
            </a:r>
            <a:r>
              <a:rPr lang="ar-DZ" sz="3500" b="1" dirty="0" smtClean="0">
                <a:solidFill>
                  <a:schemeClr val="accent1">
                    <a:lumMod val="75000"/>
                  </a:schemeClr>
                </a:solidFill>
                <a:latin typeface="Algerian" pitchFamily="82" charset="0"/>
                <a:cs typeface="+mn-cs"/>
              </a:rPr>
              <a:t>الوظيفية تابع للمحاضرة 1</a:t>
            </a:r>
            <a:br>
              <a:rPr lang="ar-DZ" sz="3500" b="1" dirty="0" smtClean="0">
                <a:solidFill>
                  <a:schemeClr val="accent1">
                    <a:lumMod val="75000"/>
                  </a:schemeClr>
                </a:solidFill>
                <a:latin typeface="Algerian" pitchFamily="82" charset="0"/>
                <a:cs typeface="+mn-cs"/>
              </a:rPr>
            </a:br>
            <a:endParaRPr lang="fr-FR" sz="3500" b="1" dirty="0">
              <a:solidFill>
                <a:schemeClr val="accent1">
                  <a:lumMod val="75000"/>
                </a:schemeClr>
              </a:solidFill>
              <a:latin typeface="Algerian" pitchFamily="82" charset="0"/>
              <a:cs typeface="+mn-cs"/>
            </a:endParaRPr>
          </a:p>
        </p:txBody>
      </p:sp>
      <p:sp>
        <p:nvSpPr>
          <p:cNvPr id="32769" name="Rectangle 1"/>
          <p:cNvSpPr>
            <a:spLocks noChangeArrowheads="1"/>
          </p:cNvSpPr>
          <p:nvPr/>
        </p:nvSpPr>
        <p:spPr bwMode="auto">
          <a:xfrm>
            <a:off x="701040" y="1173480"/>
            <a:ext cx="1063752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يتطلب بعث مشروع الهندسة الوظيفية مطلبين أساسيين احدهما يتمثل في ضرورة إنشاء مراصد وطنية للوظائف والكفاءات والثاني يتمثل في ضرورة اعتماد اليقظة الوظيفية في المنظمة وخارج نطاقها.</a:t>
            </a: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1.  مرصد المهن والكفاءات</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ان </a:t>
            </a:r>
            <a:r>
              <a:rPr kumimoji="0" lang="ar-DZ"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اعداد</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مرصد للوظائف يهدف الى المتابعة المنتظمة الكمية والنوعية للوظائف حسب الفروع والكفاءات المناسبة لها ومتابعة المرصد تتم من خلال لجان متابعة ويهدف المرصد الى: توقع التطورات المحتملة كميا ونوعيا</a:t>
            </a: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قياس الخطر المتعلق بمشروع المنظمة من خلال </a:t>
            </a:r>
            <a:r>
              <a:rPr kumimoji="0" lang="ar-DZ"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تاثيره</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على عدد ونوعية الوظائف</a:t>
            </a: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تحديد المسارات الممكنة ما بين المهن والوظائف، تامين تطور خارطة الوظائف</a:t>
            </a: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تحديد </a:t>
            </a:r>
            <a:r>
              <a:rPr kumimoji="0" lang="ar-DZ"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ميكانيزمات</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التكوين اللازمة </a:t>
            </a:r>
            <a:r>
              <a:rPr kumimoji="0" lang="ar-DZ"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لممرافقة</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تطور الوظائف </a:t>
            </a:r>
          </a:p>
          <a:p>
            <a:pPr algn="justLow" defTabSz="914400" rtl="1" eaLnBrk="0" fontAlgn="base" hangingPunct="0">
              <a:spcBef>
                <a:spcPct val="0"/>
              </a:spcBef>
              <a:spcAft>
                <a:spcPct val="0"/>
              </a:spcAft>
              <a:buFontTx/>
              <a:buChar char="•"/>
            </a:pPr>
            <a:r>
              <a:rPr lang="ar-DZ" sz="3200" dirty="0" smtClean="0"/>
              <a:t>يفترض ان يكون المرصد موضوع اتصال دائم في المؤسسة قصد تحسيس الموظفين </a:t>
            </a:r>
            <a:r>
              <a:rPr lang="ar-DZ" sz="3200" dirty="0" err="1" smtClean="0"/>
              <a:t>باهمية</a:t>
            </a:r>
            <a:r>
              <a:rPr lang="ar-DZ" sz="3200" dirty="0" smtClean="0"/>
              <a:t> التطورات التي تمس وظائفهم.</a:t>
            </a:r>
            <a:endParaRPr lang="fr-FR" sz="3200" dirty="0" smtClean="0"/>
          </a:p>
          <a:p>
            <a:pPr marL="0" marR="0" lvl="0" indent="0" algn="justLow" defTabSz="914400" rtl="1" eaLnBrk="0" fontAlgn="base" latinLnBrk="0" hangingPunct="0">
              <a:lnSpc>
                <a:spcPct val="100000"/>
              </a:lnSpc>
              <a:spcBef>
                <a:spcPct val="0"/>
              </a:spcBef>
              <a:spcAft>
                <a:spcPct val="0"/>
              </a:spcAft>
              <a:buClrTx/>
              <a:buSzTx/>
              <a:buFontTx/>
              <a:buChar char="•"/>
              <a:tabLst/>
            </a:pP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92480" y="1428095"/>
            <a:ext cx="10058400" cy="3323987"/>
          </a:xfrm>
          <a:prstGeom prst="rect">
            <a:avLst/>
          </a:prstGeom>
        </p:spPr>
        <p:txBody>
          <a:bodyPr wrap="square">
            <a:spAutoFit/>
          </a:bodyPr>
          <a:lstStyle/>
          <a:p>
            <a:pPr lvl="0" algn="r" rtl="1">
              <a:buFont typeface="Arial" pitchFamily="34" charset="0"/>
              <a:buChar char="•"/>
            </a:pPr>
            <a:r>
              <a:rPr lang="ar-SA" sz="3000" dirty="0" smtClean="0"/>
              <a:t>هو مقاربة متواصلة، لا يتوقف عند اتخاذ الإجراءات التصحيحية (ترقية..) للتخفيف من الانحرافات فقط </a:t>
            </a:r>
            <a:r>
              <a:rPr lang="ar-SA" sz="3000" dirty="0" err="1" smtClean="0"/>
              <a:t>و</a:t>
            </a:r>
            <a:r>
              <a:rPr lang="ar-SA" sz="3000" dirty="0" smtClean="0"/>
              <a:t> إنما يؤمن ديمومة المقاربة قصد التحديث الدائم للتحليلات، والتعديلات اللازمة لاتخاذ القرارات المناسبة.</a:t>
            </a:r>
            <a:endParaRPr lang="ar-DZ" sz="3000" dirty="0" smtClean="0"/>
          </a:p>
          <a:p>
            <a:pPr algn="r" rtl="1">
              <a:buFont typeface="Arial" pitchFamily="34" charset="0"/>
              <a:buChar char="•"/>
            </a:pPr>
            <a:r>
              <a:rPr lang="ar-SA" sz="3000" dirty="0" smtClean="0"/>
              <a:t>ضرورة تغيير نظرة إدارة الموارد البشرية، والانتقال من فكرة تنفيذ الأوامر إلى تحميل المسؤولية لكل موظف من أجل تنمية كفاءاته في إطار تطور مهني أو ما يسمى بالمهنية.</a:t>
            </a:r>
            <a:endParaRPr lang="fr-FR" sz="3000" dirty="0" smtClean="0"/>
          </a:p>
          <a:p>
            <a:pPr lvl="0" algn="r" rtl="1">
              <a:buFont typeface="Arial" pitchFamily="34" charset="0"/>
              <a:buChar char="•"/>
            </a:pPr>
            <a:endParaRPr lang="fr-FR" sz="3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751528" y="128794"/>
            <a:ext cx="8203843" cy="862883"/>
          </a:xfrm>
        </p:spPr>
        <p:txBody>
          <a:bodyPr>
            <a:normAutofit/>
          </a:bodyPr>
          <a:lstStyle/>
          <a:p>
            <a:pPr algn="ctr" rtl="1"/>
            <a:r>
              <a:rPr lang="ar-DZ" sz="4400" b="1" dirty="0" smtClean="0">
                <a:solidFill>
                  <a:srgbClr val="C00000"/>
                </a:solidFill>
                <a:latin typeface="Traditional Arabic" panose="02020603050405020304" pitchFamily="18" charset="-78"/>
                <a:cs typeface="Traditional Arabic" panose="02020603050405020304" pitchFamily="18" charset="-78"/>
              </a:rPr>
              <a:t> خطوات التسيير </a:t>
            </a:r>
            <a:r>
              <a:rPr lang="ar-DZ" sz="4400" b="1" dirty="0" err="1" smtClean="0">
                <a:solidFill>
                  <a:srgbClr val="C00000"/>
                </a:solidFill>
                <a:latin typeface="Traditional Arabic" panose="02020603050405020304" pitchFamily="18" charset="-78"/>
                <a:cs typeface="Traditional Arabic" panose="02020603050405020304" pitchFamily="18" charset="-78"/>
              </a:rPr>
              <a:t>التوقعي</a:t>
            </a:r>
            <a:r>
              <a:rPr lang="ar-DZ" sz="4400" b="1" dirty="0" smtClean="0">
                <a:solidFill>
                  <a:srgbClr val="C00000"/>
                </a:solidFill>
                <a:latin typeface="Traditional Arabic" panose="02020603050405020304" pitchFamily="18" charset="-78"/>
                <a:cs typeface="Traditional Arabic" panose="02020603050405020304" pitchFamily="18" charset="-78"/>
              </a:rPr>
              <a:t> للوظائف والكفاءات:</a:t>
            </a:r>
            <a:endParaRPr lang="fr-FR" sz="4400" b="1" dirty="0">
              <a:solidFill>
                <a:srgbClr val="C00000"/>
              </a:solidFill>
              <a:latin typeface="Traditional Arabic" panose="02020603050405020304" pitchFamily="18" charset="-78"/>
              <a:cs typeface="Traditional Arabic" panose="02020603050405020304" pitchFamily="18" charset="-78"/>
            </a:endParaRPr>
          </a:p>
        </p:txBody>
      </p:sp>
      <p:sp>
        <p:nvSpPr>
          <p:cNvPr id="5" name="Espace réservé du texte 4"/>
          <p:cNvSpPr>
            <a:spLocks noGrp="1"/>
          </p:cNvSpPr>
          <p:nvPr>
            <p:ph type="body" idx="1"/>
          </p:nvPr>
        </p:nvSpPr>
        <p:spPr>
          <a:xfrm>
            <a:off x="218943" y="888642"/>
            <a:ext cx="11809927" cy="5576552"/>
          </a:xfrm>
        </p:spPr>
        <p:txBody>
          <a:bodyPr>
            <a:normAutofit/>
          </a:bodyPr>
          <a:lstStyle/>
          <a:p>
            <a:pPr algn="r"/>
            <a:r>
              <a:rPr lang="ar-DZ" sz="34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1- تقدير الوظائف المستقبلية للمؤسسة: </a:t>
            </a:r>
            <a:r>
              <a:rPr lang="ar-DZ" sz="3400" dirty="0" smtClean="0">
                <a:solidFill>
                  <a:schemeClr val="tx1">
                    <a:lumMod val="95000"/>
                    <a:lumOff val="5000"/>
                  </a:schemeClr>
                </a:solidFill>
                <a:latin typeface="Traditional Arabic" panose="02020603050405020304" pitchFamily="18" charset="-78"/>
                <a:cs typeface="Traditional Arabic" panose="02020603050405020304" pitchFamily="18" charset="-78"/>
              </a:rPr>
              <a:t>يتم من خلالها تقدير الموارد البشرية التي تحتاجها المؤسسة </a:t>
            </a:r>
            <a:r>
              <a:rPr lang="ar-DZ" sz="3400" dirty="0" err="1" smtClean="0">
                <a:solidFill>
                  <a:schemeClr val="tx1">
                    <a:lumMod val="95000"/>
                    <a:lumOff val="5000"/>
                  </a:schemeClr>
                </a:solidFill>
                <a:latin typeface="Traditional Arabic" panose="02020603050405020304" pitchFamily="18" charset="-78"/>
                <a:cs typeface="Traditional Arabic" panose="02020603050405020304" pitchFamily="18" charset="-78"/>
              </a:rPr>
              <a:t>بالإعتماد</a:t>
            </a:r>
            <a:r>
              <a:rPr lang="ar-DZ" sz="3400" dirty="0" smtClean="0">
                <a:solidFill>
                  <a:schemeClr val="tx1">
                    <a:lumMod val="95000"/>
                    <a:lumOff val="5000"/>
                  </a:schemeClr>
                </a:solidFill>
                <a:latin typeface="Traditional Arabic" panose="02020603050405020304" pitchFamily="18" charset="-78"/>
                <a:cs typeface="Traditional Arabic" panose="02020603050405020304" pitchFamily="18" charset="-78"/>
              </a:rPr>
              <a:t>  على حجم الشغل الذي </a:t>
            </a:r>
            <a:r>
              <a:rPr lang="ar-DZ" sz="3400" dirty="0" err="1" smtClean="0">
                <a:solidFill>
                  <a:schemeClr val="tx1">
                    <a:lumMod val="95000"/>
                    <a:lumOff val="5000"/>
                  </a:schemeClr>
                </a:solidFill>
                <a:latin typeface="Traditional Arabic" panose="02020603050405020304" pitchFamily="18" charset="-78"/>
                <a:cs typeface="Traditional Arabic" panose="02020603050405020304" pitchFamily="18" charset="-78"/>
              </a:rPr>
              <a:t>يتطلبه</a:t>
            </a:r>
            <a:r>
              <a:rPr lang="ar-DZ" sz="3400" dirty="0" smtClean="0">
                <a:solidFill>
                  <a:schemeClr val="tx1">
                    <a:lumMod val="95000"/>
                    <a:lumOff val="5000"/>
                  </a:schemeClr>
                </a:solidFill>
                <a:latin typeface="Traditional Arabic" panose="02020603050405020304" pitchFamily="18" charset="-78"/>
                <a:cs typeface="Traditional Arabic" panose="02020603050405020304" pitchFamily="18" charset="-78"/>
              </a:rPr>
              <a:t> لتحقيق وتنفيذ استراتيجية محددة,  </a:t>
            </a:r>
          </a:p>
          <a:p>
            <a:pPr algn="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أ- التقدير النوعي للوظائف: </a:t>
            </a:r>
            <a:r>
              <a:rPr lang="ar-DZ" sz="2800" dirty="0" smtClean="0">
                <a:solidFill>
                  <a:schemeClr val="tx1">
                    <a:lumMod val="95000"/>
                    <a:lumOff val="5000"/>
                  </a:schemeClr>
                </a:solidFill>
                <a:latin typeface="Traditional Arabic" panose="02020603050405020304" pitchFamily="18" charset="-78"/>
                <a:cs typeface="Traditional Arabic" panose="02020603050405020304" pitchFamily="18" charset="-78"/>
              </a:rPr>
              <a:t>القيام بتصميم افتراضي لمختلف الوظائف المشكلة في الهيكل التنظيمي من خلال المعلومات عن </a:t>
            </a:r>
          </a:p>
          <a:p>
            <a:pPr algn="r"/>
            <a:r>
              <a:rPr lang="ar-DZ" sz="2800" b="1" dirty="0">
                <a:solidFill>
                  <a:schemeClr val="tx1">
                    <a:lumMod val="95000"/>
                    <a:lumOff val="5000"/>
                  </a:schemeClr>
                </a:solidFill>
                <a:latin typeface="Traditional Arabic" panose="02020603050405020304" pitchFamily="18" charset="-78"/>
                <a:cs typeface="Traditional Arabic" panose="02020603050405020304" pitchFamily="18" charset="-78"/>
              </a:rPr>
              <a:t> </a:t>
            </a: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  </a:t>
            </a:r>
            <a:r>
              <a:rPr lang="ar-DZ" sz="2800" dirty="0">
                <a:solidFill>
                  <a:schemeClr val="tx1">
                    <a:lumMod val="95000"/>
                    <a:lumOff val="5000"/>
                  </a:schemeClr>
                </a:solidFill>
                <a:latin typeface="Traditional Arabic" panose="02020603050405020304" pitchFamily="18" charset="-78"/>
                <a:cs typeface="Traditional Arabic" panose="02020603050405020304" pitchFamily="18" charset="-78"/>
              </a:rPr>
              <a:t> </a:t>
            </a:r>
            <a:r>
              <a:rPr lang="ar-DZ" sz="2800" dirty="0" smtClean="0">
                <a:solidFill>
                  <a:schemeClr val="tx1">
                    <a:lumMod val="95000"/>
                    <a:lumOff val="5000"/>
                  </a:schemeClr>
                </a:solidFill>
                <a:latin typeface="Traditional Arabic" panose="02020603050405020304" pitchFamily="18" charset="-78"/>
                <a:cs typeface="Traditional Arabic" panose="02020603050405020304" pitchFamily="18" charset="-78"/>
              </a:rPr>
              <a:t>                        التغيرات التي ستحدث على الوظائف </a:t>
            </a:r>
          </a:p>
          <a:p>
            <a:pPr algn="r"/>
            <a:r>
              <a:rPr lang="ar-DZ" sz="2800" dirty="0">
                <a:solidFill>
                  <a:schemeClr val="bg1"/>
                </a:solidFill>
                <a:latin typeface="Traditional Arabic" panose="02020603050405020304" pitchFamily="18" charset="-78"/>
                <a:cs typeface="Traditional Arabic" panose="02020603050405020304" pitchFamily="18" charset="-78"/>
              </a:rPr>
              <a:t> </a:t>
            </a:r>
            <a:r>
              <a:rPr lang="ar-DZ" sz="2800" dirty="0" smtClean="0">
                <a:solidFill>
                  <a:schemeClr val="bg1"/>
                </a:solidFill>
                <a:latin typeface="Traditional Arabic" panose="02020603050405020304" pitchFamily="18" charset="-78"/>
                <a:cs typeface="Traditional Arabic" panose="02020603050405020304" pitchFamily="18" charset="-78"/>
              </a:rPr>
              <a:t>                              </a:t>
            </a:r>
            <a:endParaRPr lang="fr-FR" sz="2800" dirty="0">
              <a:solidFill>
                <a:schemeClr val="bg1"/>
              </a:solidFill>
              <a:latin typeface="Traditional Arabic" panose="02020603050405020304" pitchFamily="18" charset="-78"/>
              <a:cs typeface="Traditional Arabic" panose="02020603050405020304" pitchFamily="18" charset="-78"/>
            </a:endParaRPr>
          </a:p>
        </p:txBody>
      </p:sp>
      <p:sp>
        <p:nvSpPr>
          <p:cNvPr id="8" name="Rectangle 7"/>
          <p:cNvSpPr/>
          <p:nvPr/>
        </p:nvSpPr>
        <p:spPr>
          <a:xfrm>
            <a:off x="7070504" y="3887808"/>
            <a:ext cx="3374265" cy="8564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latin typeface="Traditional Arabic" panose="02020603050405020304" pitchFamily="18" charset="-78"/>
                <a:cs typeface="Traditional Arabic" panose="02020603050405020304" pitchFamily="18" charset="-78"/>
              </a:rPr>
              <a:t>حسب </a:t>
            </a:r>
            <a:r>
              <a:rPr lang="ar-DZ" sz="2400" b="1" dirty="0" err="1" smtClean="0">
                <a:solidFill>
                  <a:schemeClr val="bg1"/>
                </a:solidFill>
                <a:latin typeface="Traditional Arabic" panose="02020603050405020304" pitchFamily="18" charset="-78"/>
                <a:cs typeface="Traditional Arabic" panose="02020603050405020304" pitchFamily="18" charset="-78"/>
              </a:rPr>
              <a:t>كارلن</a:t>
            </a:r>
            <a:r>
              <a:rPr lang="ar-DZ" sz="2400" b="1" dirty="0" smtClean="0">
                <a:solidFill>
                  <a:schemeClr val="bg1"/>
                </a:solidFill>
                <a:latin typeface="Traditional Arabic" panose="02020603050405020304" pitchFamily="18" charset="-78"/>
                <a:cs typeface="Traditional Arabic" panose="02020603050405020304" pitchFamily="18" charset="-78"/>
              </a:rPr>
              <a:t> توجد4 حالات للوظائف:</a:t>
            </a:r>
            <a:endParaRPr lang="fr-FR" sz="2400" b="1" dirty="0">
              <a:solidFill>
                <a:schemeClr val="bg1"/>
              </a:solidFill>
              <a:latin typeface="Traditional Arabic" panose="02020603050405020304" pitchFamily="18" charset="-78"/>
              <a:cs typeface="Traditional Arabic" panose="02020603050405020304" pitchFamily="18" charset="-78"/>
            </a:endParaRPr>
          </a:p>
        </p:txBody>
      </p:sp>
      <p:sp>
        <p:nvSpPr>
          <p:cNvPr id="9" name="Rectangle 8"/>
          <p:cNvSpPr/>
          <p:nvPr/>
        </p:nvSpPr>
        <p:spPr>
          <a:xfrm>
            <a:off x="2485621" y="2772176"/>
            <a:ext cx="2434107" cy="5473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latin typeface="Traditional Arabic" panose="02020603050405020304" pitchFamily="18" charset="-78"/>
                <a:cs typeface="Traditional Arabic" panose="02020603050405020304" pitchFamily="18" charset="-78"/>
              </a:rPr>
              <a:t>وظائف جديدة</a:t>
            </a:r>
            <a:endParaRPr lang="fr-FR" sz="2400" b="1" dirty="0">
              <a:solidFill>
                <a:schemeClr val="bg1"/>
              </a:solidFill>
              <a:latin typeface="Traditional Arabic" panose="02020603050405020304" pitchFamily="18" charset="-78"/>
              <a:cs typeface="Traditional Arabic" panose="02020603050405020304" pitchFamily="18" charset="-78"/>
            </a:endParaRPr>
          </a:p>
        </p:txBody>
      </p:sp>
      <p:sp>
        <p:nvSpPr>
          <p:cNvPr id="10" name="Rectangle 9"/>
          <p:cNvSpPr/>
          <p:nvPr/>
        </p:nvSpPr>
        <p:spPr>
          <a:xfrm>
            <a:off x="2485621" y="3535249"/>
            <a:ext cx="2434107" cy="5537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latin typeface="Traditional Arabic" panose="02020603050405020304" pitchFamily="18" charset="-78"/>
                <a:cs typeface="Traditional Arabic" panose="02020603050405020304" pitchFamily="18" charset="-78"/>
              </a:rPr>
              <a:t>وظائف حساسة</a:t>
            </a:r>
            <a:endParaRPr lang="fr-FR" sz="2400" b="1" dirty="0">
              <a:solidFill>
                <a:schemeClr val="bg1"/>
              </a:solidFill>
              <a:latin typeface="Traditional Arabic" panose="02020603050405020304" pitchFamily="18" charset="-78"/>
              <a:cs typeface="Traditional Arabic" panose="02020603050405020304" pitchFamily="18" charset="-78"/>
            </a:endParaRPr>
          </a:p>
        </p:txBody>
      </p:sp>
      <p:sp>
        <p:nvSpPr>
          <p:cNvPr id="11" name="Rectangle 10"/>
          <p:cNvSpPr/>
          <p:nvPr/>
        </p:nvSpPr>
        <p:spPr>
          <a:xfrm>
            <a:off x="2485620" y="4467353"/>
            <a:ext cx="2434107" cy="5537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latin typeface="Traditional Arabic" panose="02020603050405020304" pitchFamily="18" charset="-78"/>
                <a:cs typeface="Traditional Arabic" panose="02020603050405020304" pitchFamily="18" charset="-78"/>
              </a:rPr>
              <a:t>وظائف الأقل حساسية</a:t>
            </a:r>
            <a:endParaRPr lang="fr-FR" sz="2400" b="1" dirty="0">
              <a:solidFill>
                <a:schemeClr val="bg1"/>
              </a:solidFill>
              <a:latin typeface="Traditional Arabic" panose="02020603050405020304" pitchFamily="18" charset="-78"/>
              <a:cs typeface="Traditional Arabic" panose="02020603050405020304" pitchFamily="18" charset="-78"/>
            </a:endParaRPr>
          </a:p>
        </p:txBody>
      </p:sp>
      <p:sp>
        <p:nvSpPr>
          <p:cNvPr id="12" name="Rectangle 11"/>
          <p:cNvSpPr/>
          <p:nvPr/>
        </p:nvSpPr>
        <p:spPr>
          <a:xfrm>
            <a:off x="2485621" y="5513762"/>
            <a:ext cx="2434107" cy="5537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latin typeface="Traditional Arabic" panose="02020603050405020304" pitchFamily="18" charset="-78"/>
                <a:cs typeface="Traditional Arabic" panose="02020603050405020304" pitchFamily="18" charset="-78"/>
              </a:rPr>
              <a:t>وظائف مستغنى عنها</a:t>
            </a:r>
            <a:endParaRPr lang="fr-FR" sz="2400" b="1" dirty="0">
              <a:solidFill>
                <a:schemeClr val="bg1"/>
              </a:solidFill>
              <a:latin typeface="Traditional Arabic" panose="02020603050405020304" pitchFamily="18" charset="-78"/>
              <a:cs typeface="Traditional Arabic" panose="02020603050405020304" pitchFamily="18" charset="-78"/>
            </a:endParaRPr>
          </a:p>
        </p:txBody>
      </p:sp>
      <p:cxnSp>
        <p:nvCxnSpPr>
          <p:cNvPr id="14" name="Connecteur droit avec flèche 13"/>
          <p:cNvCxnSpPr/>
          <p:nvPr/>
        </p:nvCxnSpPr>
        <p:spPr>
          <a:xfrm flipH="1" flipV="1">
            <a:off x="4919725" y="3045856"/>
            <a:ext cx="2150776" cy="10431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H="1">
            <a:off x="4919725" y="4610641"/>
            <a:ext cx="2150776" cy="11800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stCxn id="8" idx="1"/>
            <a:endCxn id="10" idx="3"/>
          </p:cNvCxnSpPr>
          <p:nvPr/>
        </p:nvCxnSpPr>
        <p:spPr>
          <a:xfrm flipH="1" flipV="1">
            <a:off x="4919728" y="3812145"/>
            <a:ext cx="2150773" cy="5038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flipH="1">
            <a:off x="4919725" y="4467353"/>
            <a:ext cx="2150776" cy="3815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7204965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611" y="5186966"/>
            <a:ext cx="10353284" cy="2492062"/>
          </a:xfrm>
        </p:spPr>
        <p:txBody>
          <a:bodyPr>
            <a:normAutofit fontScale="90000"/>
          </a:bodyPr>
          <a:lstStyle/>
          <a:p>
            <a:pPr algn="r" rtl="1"/>
            <a:r>
              <a:rPr lang="ar-DZ" dirty="0" smtClean="0">
                <a:solidFill>
                  <a:schemeClr val="tx1">
                    <a:lumMod val="95000"/>
                    <a:lumOff val="5000"/>
                  </a:schemeClr>
                </a:solidFill>
              </a:rPr>
              <a:t/>
            </a:r>
            <a:br>
              <a:rPr lang="ar-DZ" dirty="0" smtClean="0">
                <a:solidFill>
                  <a:schemeClr val="tx1">
                    <a:lumMod val="95000"/>
                    <a:lumOff val="5000"/>
                  </a:schemeClr>
                </a:solidFill>
              </a:rPr>
            </a:br>
            <a:r>
              <a:rPr lang="ar-DZ" sz="1800" dirty="0" smtClean="0">
                <a:solidFill>
                  <a:schemeClr val="tx1">
                    <a:lumMod val="95000"/>
                    <a:lumOff val="5000"/>
                  </a:schemeClr>
                </a:solidFill>
              </a:rPr>
              <a:t/>
            </a:r>
            <a:br>
              <a:rPr lang="ar-DZ" sz="1800" dirty="0" smtClean="0">
                <a:solidFill>
                  <a:schemeClr val="tx1">
                    <a:lumMod val="95000"/>
                    <a:lumOff val="5000"/>
                  </a:schemeClr>
                </a:solidFill>
              </a:rPr>
            </a:br>
            <a:r>
              <a:rPr lang="ar-DZ" sz="31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ب- </a:t>
            </a:r>
            <a:r>
              <a:rPr lang="ar-DZ" sz="3300" b="1" dirty="0" err="1" smtClean="0">
                <a:solidFill>
                  <a:schemeClr val="accent2"/>
                </a:solidFill>
                <a:latin typeface="Traditional Arabic" panose="02020603050405020304" pitchFamily="18" charset="-78"/>
                <a:cs typeface="Traditional Arabic" panose="02020603050405020304" pitchFamily="18" charset="-78"/>
              </a:rPr>
              <a:t>التقدري</a:t>
            </a:r>
            <a:r>
              <a:rPr lang="ar-DZ" sz="3300" b="1" dirty="0" smtClean="0">
                <a:solidFill>
                  <a:schemeClr val="accent2"/>
                </a:solidFill>
                <a:latin typeface="Traditional Arabic" panose="02020603050405020304" pitchFamily="18" charset="-78"/>
                <a:cs typeface="Traditional Arabic" panose="02020603050405020304" pitchFamily="18" charset="-78"/>
              </a:rPr>
              <a:t> الكمي للوظائف: </a:t>
            </a:r>
            <a: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rPr>
              <a:t>يقوم هذا التقدير على عدة أساليب نذكر منها:</a:t>
            </a:r>
            <a:b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rPr>
            </a:br>
            <a: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 أسلوب تقدير كمية الوظائف حسب التوقيت اللازم لإنتاجها :</a:t>
            </a:r>
            <a:b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br>
            <a:r>
              <a:rPr lang="ar-DZ" sz="3100" dirty="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
            </a:r>
            <a:br>
              <a:rPr lang="ar-DZ" sz="3100" dirty="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br>
            <a: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
            </a:r>
            <a:b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br>
            <a:r>
              <a:rPr lang="ar-DZ" sz="3100" dirty="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
            </a:r>
            <a:br>
              <a:rPr lang="ar-DZ" sz="3100" dirty="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br>
            <a:r>
              <a:rPr lang="fr-FR"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
            </a:r>
            <a:br>
              <a:rPr lang="fr-FR"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br>
            <a: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مثال: مؤسسة تتوقع إنتاج 2000 وحدة في فترة مستقبلية، وأن إنتاج وحدة واحدة يستلزم 2سا ما الحجم الساعي الشهري لكل عامل هو 173 </a:t>
            </a:r>
            <a:r>
              <a:rPr lang="ar-DZ" sz="3100" dirty="0" err="1"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سا</a:t>
            </a:r>
            <a: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 عدد العمال الذين تحتاجهم المؤسسة لإنتاج هذه الكمية يساوي:</a:t>
            </a:r>
            <a:b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br>
            <a: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الحل :   (2000×2)÷173 =</a:t>
            </a:r>
            <a:b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br>
            <a:r>
              <a:rPr lang="ar-DZ" sz="3100" dirty="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 </a:t>
            </a:r>
            <a: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   وبالتالي فان عدد الوظائف التي تحتاجها المؤسسة في الفترة المستقبلية والتي أجريت عليها التقدير هي: </a:t>
            </a:r>
            <a:b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br>
            <a: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
            </a:r>
            <a:b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br>
            <a: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rPr>
              <a:t/>
            </a:r>
            <a:b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rPr>
            </a:br>
            <a: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rPr>
              <a:t> </a:t>
            </a:r>
            <a:b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rPr>
            </a:br>
            <a: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rPr>
              <a:t/>
            </a:r>
            <a:b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rPr>
            </a:br>
            <a:r>
              <a:rPr lang="ar-DZ" sz="3100" dirty="0" smtClean="0">
                <a:solidFill>
                  <a:schemeClr val="tx1">
                    <a:lumMod val="95000"/>
                    <a:lumOff val="5000"/>
                  </a:schemeClr>
                </a:solidFill>
                <a:latin typeface="Traditional Arabic" panose="02020603050405020304" pitchFamily="18" charset="-78"/>
                <a:cs typeface="Traditional Arabic" panose="02020603050405020304" pitchFamily="18" charset="-78"/>
              </a:rPr>
              <a:t>  </a:t>
            </a:r>
            <a:endParaRPr lang="fr-FR" sz="3100" dirty="0">
              <a:solidFill>
                <a:schemeClr val="tx1">
                  <a:lumMod val="95000"/>
                  <a:lumOff val="5000"/>
                </a:schemeClr>
              </a:solidFill>
              <a:latin typeface="Traditional Arabic" panose="02020603050405020304" pitchFamily="18" charset="-78"/>
              <a:cs typeface="Traditional Arabic" panose="02020603050405020304" pitchFamily="18" charset="-78"/>
            </a:endParaRPr>
          </a:p>
        </p:txBody>
      </p:sp>
      <p:sp>
        <p:nvSpPr>
          <p:cNvPr id="4" name="Rectangle 3"/>
          <p:cNvSpPr/>
          <p:nvPr/>
        </p:nvSpPr>
        <p:spPr>
          <a:xfrm>
            <a:off x="1079829" y="2408349"/>
            <a:ext cx="9478851" cy="8886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DZ" sz="2000" b="1" dirty="0" smtClean="0">
                <a:latin typeface="Traditional Arabic" panose="02020603050405020304" pitchFamily="18" charset="-78"/>
                <a:cs typeface="Traditional Arabic" panose="02020603050405020304" pitchFamily="18" charset="-78"/>
              </a:rPr>
              <a:t>عدد الوظائف(العمال) = حجم الشغل الإجمالي معبر عنه بالساعات خلال السنة /عدد الساعات التي يعملها العامل خلال نفس الفترة</a:t>
            </a:r>
            <a:r>
              <a:rPr lang="ar-DZ" dirty="0" smtClean="0"/>
              <a:t> </a:t>
            </a:r>
            <a:endParaRPr lang="fr-FR" dirty="0"/>
          </a:p>
        </p:txBody>
      </p:sp>
      <p:sp>
        <p:nvSpPr>
          <p:cNvPr id="6" name="Rectangle 5"/>
          <p:cNvSpPr/>
          <p:nvPr/>
        </p:nvSpPr>
        <p:spPr>
          <a:xfrm>
            <a:off x="6735652" y="4584878"/>
            <a:ext cx="1120463" cy="463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smtClean="0">
                <a:solidFill>
                  <a:schemeClr val="bg1"/>
                </a:solidFill>
                <a:latin typeface="Traditional Arabic" panose="02020603050405020304" pitchFamily="18" charset="-78"/>
                <a:cs typeface="Traditional Arabic" panose="02020603050405020304" pitchFamily="18" charset="-78"/>
              </a:rPr>
              <a:t>23,12</a:t>
            </a:r>
            <a:endParaRPr lang="fr-FR" sz="2800" dirty="0">
              <a:solidFill>
                <a:schemeClr val="bg1"/>
              </a:solidFill>
              <a:latin typeface="Traditional Arabic" panose="02020603050405020304" pitchFamily="18" charset="-78"/>
              <a:cs typeface="Traditional Arabic" panose="02020603050405020304" pitchFamily="18" charset="-78"/>
            </a:endParaRPr>
          </a:p>
        </p:txBody>
      </p:sp>
      <p:sp>
        <p:nvSpPr>
          <p:cNvPr id="7" name="Rectangle 6"/>
          <p:cNvSpPr/>
          <p:nvPr/>
        </p:nvSpPr>
        <p:spPr>
          <a:xfrm>
            <a:off x="412126" y="5048518"/>
            <a:ext cx="1223495" cy="579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smtClean="0">
                <a:solidFill>
                  <a:schemeClr val="bg1"/>
                </a:solidFill>
                <a:latin typeface="Traditional Arabic" panose="02020603050405020304" pitchFamily="18" charset="-78"/>
                <a:cs typeface="Traditional Arabic" panose="02020603050405020304" pitchFamily="18" charset="-78"/>
              </a:rPr>
              <a:t>23</a:t>
            </a:r>
            <a:r>
              <a:rPr lang="ar-DZ" sz="2800" dirty="0">
                <a:solidFill>
                  <a:schemeClr val="bg1"/>
                </a:solidFill>
                <a:latin typeface="Traditional Arabic" panose="02020603050405020304" pitchFamily="18" charset="-78"/>
                <a:cs typeface="Traditional Arabic" panose="02020603050405020304" pitchFamily="18" charset="-78"/>
              </a:rPr>
              <a:t> </a:t>
            </a:r>
            <a:r>
              <a:rPr lang="ar-DZ" sz="2800" dirty="0" smtClean="0">
                <a:solidFill>
                  <a:schemeClr val="bg1"/>
                </a:solidFill>
                <a:latin typeface="Traditional Arabic" panose="02020603050405020304" pitchFamily="18" charset="-78"/>
                <a:cs typeface="Traditional Arabic" panose="02020603050405020304" pitchFamily="18" charset="-78"/>
              </a:rPr>
              <a:t>وظيفة</a:t>
            </a:r>
            <a:endParaRPr lang="fr-FR" sz="2800" dirty="0">
              <a:solidFill>
                <a:schemeClr val="bg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xmlns="" val="3458560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360609" y="541985"/>
            <a:ext cx="11513712" cy="6167908"/>
          </a:xfrm>
        </p:spPr>
        <p:txBody>
          <a:bodyPr>
            <a:normAutofit/>
          </a:bodyPr>
          <a:lstStyle/>
          <a:p>
            <a:pPr algn="r"/>
            <a:r>
              <a:rPr lang="ar-DZ" sz="3000" dirty="0" smtClean="0">
                <a:solidFill>
                  <a:schemeClr val="accent2"/>
                </a:solidFill>
                <a:latin typeface="Traditional Arabic" panose="02020603050405020304" pitchFamily="18" charset="-78"/>
                <a:cs typeface="Traditional Arabic" panose="02020603050405020304" pitchFamily="18" charset="-78"/>
                <a:sym typeface="Wingdings" panose="05000000000000000000" pitchFamily="2" charset="2"/>
              </a:rPr>
              <a:t> </a:t>
            </a:r>
            <a:r>
              <a:rPr lang="ar-DZ" sz="3000" b="1" dirty="0" smtClean="0">
                <a:solidFill>
                  <a:schemeClr val="accent2"/>
                </a:solidFill>
                <a:latin typeface="Traditional Arabic" panose="02020603050405020304" pitchFamily="18" charset="-78"/>
                <a:cs typeface="Traditional Arabic" panose="02020603050405020304" pitchFamily="18" charset="-78"/>
                <a:sym typeface="Wingdings" panose="05000000000000000000" pitchFamily="2" charset="2"/>
              </a:rPr>
              <a:t>أسلوب تقدير كمية الوظائف </a:t>
            </a:r>
            <a:r>
              <a:rPr lang="ar-DZ" sz="3000" b="1" dirty="0" err="1" smtClean="0">
                <a:solidFill>
                  <a:schemeClr val="accent2"/>
                </a:solidFill>
                <a:latin typeface="Traditional Arabic" panose="02020603050405020304" pitchFamily="18" charset="-78"/>
                <a:cs typeface="Traditional Arabic" panose="02020603050405020304" pitchFamily="18" charset="-78"/>
                <a:sym typeface="Wingdings" panose="05000000000000000000" pitchFamily="2" charset="2"/>
              </a:rPr>
              <a:t>باسقاط</a:t>
            </a:r>
            <a:r>
              <a:rPr lang="ar-DZ" sz="3000" b="1" dirty="0" smtClean="0">
                <a:solidFill>
                  <a:schemeClr val="accent2"/>
                </a:solidFill>
                <a:latin typeface="Traditional Arabic" panose="02020603050405020304" pitchFamily="18" charset="-78"/>
                <a:cs typeface="Traditional Arabic" panose="02020603050405020304" pitchFamily="18" charset="-78"/>
                <a:sym typeface="Wingdings" panose="05000000000000000000" pitchFamily="2" charset="2"/>
              </a:rPr>
              <a:t> </a:t>
            </a:r>
            <a:r>
              <a:rPr lang="ar-DZ" sz="3000" b="1" dirty="0" err="1" smtClean="0">
                <a:solidFill>
                  <a:schemeClr val="accent2"/>
                </a:solidFill>
                <a:latin typeface="Traditional Arabic" panose="02020603050405020304" pitchFamily="18" charset="-78"/>
                <a:cs typeface="Traditional Arabic" panose="02020603050405020304" pitchFamily="18" charset="-78"/>
                <a:sym typeface="Wingdings" panose="05000000000000000000" pitchFamily="2" charset="2"/>
              </a:rPr>
              <a:t>الإتجاهات</a:t>
            </a:r>
            <a:r>
              <a:rPr lang="ar-DZ" sz="3000" b="1" dirty="0" smtClean="0">
                <a:solidFill>
                  <a:schemeClr val="accent2"/>
                </a:solidFill>
                <a:latin typeface="Traditional Arabic" panose="02020603050405020304" pitchFamily="18" charset="-78"/>
                <a:cs typeface="Traditional Arabic" panose="02020603050405020304" pitchFamily="18" charset="-78"/>
                <a:sym typeface="Wingdings" panose="05000000000000000000" pitchFamily="2" charset="2"/>
              </a:rPr>
              <a:t>: </a:t>
            </a:r>
            <a:r>
              <a:rPr lang="ar-DZ" sz="3000" b="1"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يقوم هذا الأسلوب من مبدأ </a:t>
            </a:r>
            <a:r>
              <a:rPr lang="ar-DZ" sz="3000" b="1" dirty="0" err="1"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الإرتباط</a:t>
            </a:r>
            <a:r>
              <a:rPr lang="ar-DZ" sz="3000" b="1"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 الممكن قياسه بين </a:t>
            </a:r>
          </a:p>
          <a:p>
            <a:pPr algn="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حجم العمالة والوحدات المنتجة  </a:t>
            </a:r>
          </a:p>
          <a:p>
            <a:pPr algn="r"/>
            <a:endPar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endParaRPr>
          </a:p>
          <a:p>
            <a:pPr algn="r"/>
            <a:r>
              <a:rPr lang="ar-DZ" sz="2800" b="1" dirty="0">
                <a:solidFill>
                  <a:schemeClr val="tx1">
                    <a:lumMod val="95000"/>
                    <a:lumOff val="5000"/>
                  </a:schemeClr>
                </a:solidFill>
                <a:latin typeface="Traditional Arabic" panose="02020603050405020304" pitchFamily="18" charset="-78"/>
                <a:cs typeface="Traditional Arabic" panose="02020603050405020304" pitchFamily="18" charset="-78"/>
              </a:rPr>
              <a:t> </a:t>
            </a: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مثال: تريد مؤسسة التوقع بعدد العمال الذين تحتاجهم لإنتاج </a:t>
            </a:r>
          </a:p>
          <a:p>
            <a:pPr algn="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2700 خلال سنة 2010،      </a:t>
            </a:r>
          </a:p>
          <a:p>
            <a:pPr algn="r"/>
            <a:r>
              <a:rPr lang="ar-DZ" sz="2800" b="1" dirty="0">
                <a:solidFill>
                  <a:schemeClr val="tx1">
                    <a:lumMod val="95000"/>
                    <a:lumOff val="5000"/>
                  </a:schemeClr>
                </a:solidFill>
                <a:latin typeface="Traditional Arabic" panose="02020603050405020304" pitchFamily="18" charset="-78"/>
                <a:cs typeface="Traditional Arabic" panose="02020603050405020304" pitchFamily="18" charset="-78"/>
              </a:rPr>
              <a:t> </a:t>
            </a: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الحل:      300وحدة                    1 عامل </a:t>
            </a:r>
          </a:p>
          <a:p>
            <a:pPr algn="r"/>
            <a:r>
              <a:rPr lang="ar-DZ" sz="2800" b="1" dirty="0">
                <a:solidFill>
                  <a:schemeClr val="tx1">
                    <a:lumMod val="95000"/>
                    <a:lumOff val="5000"/>
                  </a:schemeClr>
                </a:solidFill>
                <a:latin typeface="Traditional Arabic" panose="02020603050405020304" pitchFamily="18" charset="-78"/>
                <a:cs typeface="Traditional Arabic" panose="02020603050405020304" pitchFamily="18" charset="-78"/>
              </a:rPr>
              <a:t> </a:t>
            </a: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           2700وحدة                   ؟                      </a:t>
            </a:r>
          </a:p>
          <a:p>
            <a:pPr algn="r"/>
            <a:r>
              <a:rPr lang="ar-DZ" sz="2800" dirty="0">
                <a:solidFill>
                  <a:schemeClr val="bg1"/>
                </a:solidFill>
                <a:latin typeface="Traditional Arabic" panose="02020603050405020304" pitchFamily="18" charset="-78"/>
                <a:cs typeface="Traditional Arabic" panose="02020603050405020304" pitchFamily="18" charset="-78"/>
              </a:rPr>
              <a:t> </a:t>
            </a:r>
            <a:r>
              <a:rPr lang="ar-DZ" sz="2800" dirty="0" smtClean="0">
                <a:solidFill>
                  <a:schemeClr val="bg1"/>
                </a:solidFill>
                <a:latin typeface="Traditional Arabic" panose="02020603050405020304" pitchFamily="18" charset="-78"/>
                <a:cs typeface="Traditional Arabic" panose="02020603050405020304" pitchFamily="18" charset="-78"/>
              </a:rPr>
              <a:t>                                                                 </a:t>
            </a:r>
          </a:p>
          <a:p>
            <a:pPr algn="r"/>
            <a:r>
              <a:rPr lang="ar-DZ" sz="2800" dirty="0" smtClean="0">
                <a:solidFill>
                  <a:schemeClr val="bg1"/>
                </a:solidFill>
                <a:latin typeface="Traditional Arabic" panose="02020603050405020304" pitchFamily="18" charset="-78"/>
                <a:cs typeface="Traditional Arabic" panose="02020603050405020304" pitchFamily="18" charset="-78"/>
              </a:rPr>
              <a:t>                                                                (2700×1) ÷300 =   </a:t>
            </a:r>
          </a:p>
          <a:p>
            <a:pPr algn="r"/>
            <a:endParaRPr lang="ar-DZ" sz="2800" dirty="0">
              <a:solidFill>
                <a:schemeClr val="bg1"/>
              </a:solidFill>
              <a:latin typeface="Traditional Arabic" panose="02020603050405020304" pitchFamily="18" charset="-78"/>
              <a:cs typeface="Traditional Arabic" panose="02020603050405020304" pitchFamily="18" charset="-78"/>
            </a:endParaRPr>
          </a:p>
          <a:p>
            <a:pPr algn="r"/>
            <a:endParaRPr lang="ar-DZ" sz="2800" dirty="0" smtClean="0">
              <a:solidFill>
                <a:schemeClr val="bg1"/>
              </a:solidFill>
              <a:latin typeface="Traditional Arabic" panose="02020603050405020304" pitchFamily="18" charset="-78"/>
              <a:cs typeface="Traditional Arabic" panose="02020603050405020304" pitchFamily="18" charset="-78"/>
            </a:endParaRPr>
          </a:p>
          <a:p>
            <a:pPr algn="r"/>
            <a:endParaRPr lang="ar-DZ" sz="2800" dirty="0">
              <a:solidFill>
                <a:schemeClr val="bg1"/>
              </a:solidFill>
              <a:latin typeface="Traditional Arabic" panose="02020603050405020304" pitchFamily="18" charset="-78"/>
              <a:cs typeface="Traditional Arabic" panose="02020603050405020304" pitchFamily="18" charset="-78"/>
            </a:endParaRPr>
          </a:p>
          <a:p>
            <a:pPr algn="r"/>
            <a:endParaRPr lang="ar-DZ" sz="2800" dirty="0" smtClean="0">
              <a:latin typeface="Traditional Arabic" panose="02020603050405020304" pitchFamily="18" charset="-78"/>
              <a:cs typeface="Traditional Arabic" panose="02020603050405020304" pitchFamily="18" charset="-78"/>
            </a:endParaRPr>
          </a:p>
          <a:p>
            <a:pPr algn="r"/>
            <a:endParaRPr lang="fr-FR" sz="2800" dirty="0">
              <a:latin typeface="Traditional Arabic" panose="02020603050405020304" pitchFamily="18" charset="-78"/>
              <a:cs typeface="Traditional Arabic" panose="02020603050405020304" pitchFamily="18" charset="-78"/>
            </a:endParaRPr>
          </a:p>
        </p:txBody>
      </p:sp>
      <p:graphicFrame>
        <p:nvGraphicFramePr>
          <p:cNvPr id="4" name="Tableau 3"/>
          <p:cNvGraphicFramePr>
            <a:graphicFrameLocks noGrp="1"/>
          </p:cNvGraphicFramePr>
          <p:nvPr>
            <p:extLst>
              <p:ext uri="{D42A27DB-BD31-4B8C-83A1-F6EECF244321}">
                <p14:modId xmlns:p14="http://schemas.microsoft.com/office/powerpoint/2010/main" xmlns="" val="2746035473"/>
              </p:ext>
            </p:extLst>
          </p:nvPr>
        </p:nvGraphicFramePr>
        <p:xfrm>
          <a:off x="315533" y="2405879"/>
          <a:ext cx="5087154" cy="1889760"/>
        </p:xfrm>
        <a:graphic>
          <a:graphicData uri="http://schemas.openxmlformats.org/drawingml/2006/table">
            <a:tbl>
              <a:tblPr firstRow="1" bandRow="1">
                <a:tableStyleId>{5C22544A-7EE6-4342-B048-85BDC9FD1C3A}</a:tableStyleId>
              </a:tblPr>
              <a:tblGrid>
                <a:gridCol w="1690079"/>
                <a:gridCol w="2194707"/>
                <a:gridCol w="1202368"/>
              </a:tblGrid>
              <a:tr h="0">
                <a:tc>
                  <a:txBody>
                    <a:bodyPr/>
                    <a:lstStyle/>
                    <a:p>
                      <a:r>
                        <a:rPr lang="ar-DZ" sz="2000" b="1" dirty="0" smtClean="0">
                          <a:latin typeface="Traditional Arabic" panose="02020603050405020304" pitchFamily="18" charset="-78"/>
                          <a:cs typeface="Traditional Arabic" panose="02020603050405020304" pitchFamily="18" charset="-78"/>
                        </a:rPr>
                        <a:t>عدد</a:t>
                      </a:r>
                      <a:r>
                        <a:rPr lang="ar-DZ" sz="2000" b="1" baseline="0" dirty="0" smtClean="0">
                          <a:latin typeface="Traditional Arabic" panose="02020603050405020304" pitchFamily="18" charset="-78"/>
                          <a:cs typeface="Traditional Arabic" panose="02020603050405020304" pitchFamily="18" charset="-78"/>
                        </a:rPr>
                        <a:t> العمال</a:t>
                      </a:r>
                      <a:r>
                        <a:rPr lang="ar-DZ" sz="2000" baseline="0" dirty="0" smtClean="0">
                          <a:latin typeface="Traditional Arabic" panose="02020603050405020304" pitchFamily="18" charset="-78"/>
                          <a:cs typeface="Traditional Arabic" panose="02020603050405020304" pitchFamily="18" charset="-78"/>
                        </a:rPr>
                        <a:t>     </a:t>
                      </a:r>
                      <a:endParaRPr lang="fr-FR" sz="2000" dirty="0">
                        <a:latin typeface="Traditional Arabic" panose="02020603050405020304" pitchFamily="18" charset="-78"/>
                        <a:cs typeface="Traditional Arabic" panose="02020603050405020304" pitchFamily="18" charset="-78"/>
                      </a:endParaRPr>
                    </a:p>
                  </a:txBody>
                  <a:tcPr/>
                </a:tc>
                <a:tc>
                  <a:txBody>
                    <a:bodyPr/>
                    <a:lstStyle/>
                    <a:p>
                      <a:r>
                        <a:rPr lang="ar-DZ" sz="2000" dirty="0" smtClean="0">
                          <a:latin typeface="Traditional Arabic" panose="02020603050405020304" pitchFamily="18" charset="-78"/>
                          <a:cs typeface="Traditional Arabic" panose="02020603050405020304" pitchFamily="18" charset="-78"/>
                        </a:rPr>
                        <a:t>عدد</a:t>
                      </a:r>
                      <a:r>
                        <a:rPr lang="ar-DZ" sz="2000" baseline="0" dirty="0" smtClean="0">
                          <a:latin typeface="Traditional Arabic" panose="02020603050405020304" pitchFamily="18" charset="-78"/>
                          <a:cs typeface="Traditional Arabic" panose="02020603050405020304" pitchFamily="18" charset="-78"/>
                        </a:rPr>
                        <a:t> الوحدات المنتجة      </a:t>
                      </a:r>
                      <a:endParaRPr lang="ar-DZ" sz="2000" dirty="0" smtClean="0">
                        <a:latin typeface="Traditional Arabic" panose="02020603050405020304" pitchFamily="18" charset="-78"/>
                        <a:cs typeface="Traditional Arabic" panose="02020603050405020304" pitchFamily="18" charset="-78"/>
                      </a:endParaRPr>
                    </a:p>
                  </a:txBody>
                  <a:tcPr/>
                </a:tc>
                <a:tc>
                  <a:txBody>
                    <a:bodyPr/>
                    <a:lstStyle/>
                    <a:p>
                      <a:r>
                        <a:rPr lang="ar-DZ" b="0" dirty="0" smtClean="0"/>
                        <a:t>السنوات</a:t>
                      </a:r>
                      <a:endParaRPr lang="fr-FR" b="0" dirty="0"/>
                    </a:p>
                  </a:txBody>
                  <a:tcPr/>
                </a:tc>
              </a:tr>
              <a:tr h="377485">
                <a:tc>
                  <a:txBody>
                    <a:bodyPr/>
                    <a:lstStyle/>
                    <a:p>
                      <a:r>
                        <a:rPr lang="fr-FR" sz="2000" b="1" dirty="0" smtClean="0">
                          <a:latin typeface="Traditional Arabic" panose="02020603050405020304" pitchFamily="18" charset="-78"/>
                          <a:cs typeface="Traditional Arabic" panose="02020603050405020304" pitchFamily="18" charset="-78"/>
                        </a:rPr>
                        <a:t>            4</a:t>
                      </a:r>
                      <a:endParaRPr lang="fr-FR" sz="2000" b="1" dirty="0">
                        <a:latin typeface="Traditional Arabic" panose="02020603050405020304" pitchFamily="18" charset="-78"/>
                        <a:cs typeface="Traditional Arabic" panose="02020603050405020304" pitchFamily="18" charset="-78"/>
                      </a:endParaRPr>
                    </a:p>
                  </a:txBody>
                  <a:tcPr/>
                </a:tc>
                <a:tc>
                  <a:txBody>
                    <a:bodyPr/>
                    <a:lstStyle/>
                    <a:p>
                      <a:r>
                        <a:rPr lang="fr-FR" sz="2000" dirty="0" smtClean="0">
                          <a:latin typeface="Traditional Arabic" panose="02020603050405020304" pitchFamily="18" charset="-78"/>
                          <a:cs typeface="Traditional Arabic" panose="02020603050405020304" pitchFamily="18" charset="-78"/>
                        </a:rPr>
                        <a:t>            </a:t>
                      </a:r>
                      <a:r>
                        <a:rPr lang="fr-FR" sz="2000" b="1" dirty="0" smtClean="0">
                          <a:latin typeface="Traditional Arabic" panose="02020603050405020304" pitchFamily="18" charset="-78"/>
                          <a:cs typeface="Traditional Arabic" panose="02020603050405020304" pitchFamily="18" charset="-78"/>
                        </a:rPr>
                        <a:t>1200</a:t>
                      </a:r>
                      <a:endParaRPr lang="fr-FR" sz="2000" b="1" dirty="0">
                        <a:latin typeface="Traditional Arabic" panose="02020603050405020304" pitchFamily="18" charset="-78"/>
                        <a:cs typeface="Traditional Arabic" panose="02020603050405020304" pitchFamily="18" charset="-78"/>
                      </a:endParaRPr>
                    </a:p>
                  </a:txBody>
                  <a:tcPr/>
                </a:tc>
                <a:tc>
                  <a:txBody>
                    <a:bodyPr/>
                    <a:lstStyle/>
                    <a:p>
                      <a:r>
                        <a:rPr lang="fr-FR" sz="2000" dirty="0" smtClean="0">
                          <a:latin typeface="Traditional Arabic" panose="02020603050405020304" pitchFamily="18" charset="-78"/>
                          <a:cs typeface="Traditional Arabic" panose="02020603050405020304" pitchFamily="18" charset="-78"/>
                        </a:rPr>
                        <a:t>   </a:t>
                      </a:r>
                      <a:r>
                        <a:rPr lang="fr-FR" sz="2000" b="1" dirty="0" smtClean="0">
                          <a:latin typeface="Traditional Arabic" panose="02020603050405020304" pitchFamily="18" charset="-78"/>
                          <a:cs typeface="Traditional Arabic" panose="02020603050405020304" pitchFamily="18" charset="-78"/>
                        </a:rPr>
                        <a:t>2005</a:t>
                      </a:r>
                      <a:endParaRPr lang="fr-FR" sz="2000" b="1" dirty="0">
                        <a:latin typeface="Traditional Arabic" panose="02020603050405020304" pitchFamily="18" charset="-78"/>
                        <a:cs typeface="Traditional Arabic" panose="02020603050405020304" pitchFamily="18" charset="-78"/>
                      </a:endParaRPr>
                    </a:p>
                  </a:txBody>
                  <a:tcPr/>
                </a:tc>
              </a:tr>
              <a:tr h="377485">
                <a:tc>
                  <a:txBody>
                    <a:bodyPr/>
                    <a:lstStyle/>
                    <a:p>
                      <a:r>
                        <a:rPr lang="fr-FR" sz="2000" dirty="0" smtClean="0">
                          <a:latin typeface="Traditional Arabic" panose="02020603050405020304" pitchFamily="18" charset="-78"/>
                          <a:cs typeface="Traditional Arabic" panose="02020603050405020304" pitchFamily="18" charset="-78"/>
                        </a:rPr>
                        <a:t>            </a:t>
                      </a:r>
                      <a:r>
                        <a:rPr lang="fr-FR" sz="2000" b="1" dirty="0" smtClean="0">
                          <a:latin typeface="Traditional Arabic" panose="02020603050405020304" pitchFamily="18" charset="-78"/>
                          <a:cs typeface="Traditional Arabic" panose="02020603050405020304" pitchFamily="18" charset="-78"/>
                        </a:rPr>
                        <a:t>5</a:t>
                      </a:r>
                      <a:endParaRPr lang="fr-FR" sz="2000" b="1" dirty="0">
                        <a:latin typeface="Traditional Arabic" panose="02020603050405020304" pitchFamily="18" charset="-78"/>
                        <a:cs typeface="Traditional Arabic" panose="02020603050405020304" pitchFamily="18" charset="-78"/>
                      </a:endParaRPr>
                    </a:p>
                  </a:txBody>
                  <a:tcPr/>
                </a:tc>
                <a:tc>
                  <a:txBody>
                    <a:bodyPr/>
                    <a:lstStyle/>
                    <a:p>
                      <a:r>
                        <a:rPr lang="fr-FR" sz="2000" dirty="0" smtClean="0">
                          <a:latin typeface="Traditional Arabic" panose="02020603050405020304" pitchFamily="18" charset="-78"/>
                          <a:cs typeface="Traditional Arabic" panose="02020603050405020304" pitchFamily="18" charset="-78"/>
                        </a:rPr>
                        <a:t>            </a:t>
                      </a:r>
                      <a:r>
                        <a:rPr lang="fr-FR" sz="2000" b="1" dirty="0" smtClean="0">
                          <a:latin typeface="Traditional Arabic" panose="02020603050405020304" pitchFamily="18" charset="-78"/>
                          <a:cs typeface="Traditional Arabic" panose="02020603050405020304" pitchFamily="18" charset="-78"/>
                        </a:rPr>
                        <a:t>1500</a:t>
                      </a:r>
                      <a:endParaRPr lang="fr-FR" sz="2000" b="1" dirty="0">
                        <a:latin typeface="Traditional Arabic" panose="02020603050405020304" pitchFamily="18" charset="-78"/>
                        <a:cs typeface="Traditional Arabic" panose="02020603050405020304" pitchFamily="18" charset="-78"/>
                      </a:endParaRPr>
                    </a:p>
                  </a:txBody>
                  <a:tcPr/>
                </a:tc>
                <a:tc>
                  <a:txBody>
                    <a:bodyPr/>
                    <a:lstStyle/>
                    <a:p>
                      <a:r>
                        <a:rPr lang="fr-FR" sz="2000" dirty="0" smtClean="0">
                          <a:latin typeface="Traditional Arabic" panose="02020603050405020304" pitchFamily="18" charset="-78"/>
                          <a:cs typeface="Traditional Arabic" panose="02020603050405020304" pitchFamily="18" charset="-78"/>
                        </a:rPr>
                        <a:t>   </a:t>
                      </a:r>
                      <a:r>
                        <a:rPr lang="fr-FR" sz="2000" b="1" dirty="0" smtClean="0">
                          <a:latin typeface="Traditional Arabic" panose="02020603050405020304" pitchFamily="18" charset="-78"/>
                          <a:cs typeface="Traditional Arabic" panose="02020603050405020304" pitchFamily="18" charset="-78"/>
                        </a:rPr>
                        <a:t>2007</a:t>
                      </a:r>
                      <a:endParaRPr lang="fr-FR" sz="2000" b="1" dirty="0">
                        <a:latin typeface="Traditional Arabic" panose="02020603050405020304" pitchFamily="18" charset="-78"/>
                        <a:cs typeface="Traditional Arabic" panose="02020603050405020304" pitchFamily="18" charset="-78"/>
                      </a:endParaRPr>
                    </a:p>
                  </a:txBody>
                  <a:tcPr/>
                </a:tc>
              </a:tr>
              <a:tr h="369493">
                <a:tc>
                  <a:txBody>
                    <a:bodyPr/>
                    <a:lstStyle/>
                    <a:p>
                      <a:r>
                        <a:rPr lang="fr-FR" sz="2000" dirty="0" smtClean="0">
                          <a:latin typeface="Traditional Arabic" panose="02020603050405020304" pitchFamily="18" charset="-78"/>
                          <a:cs typeface="Traditional Arabic" panose="02020603050405020304" pitchFamily="18" charset="-78"/>
                        </a:rPr>
                        <a:t>            </a:t>
                      </a:r>
                      <a:r>
                        <a:rPr lang="fr-FR" sz="2000" b="1" dirty="0" smtClean="0">
                          <a:latin typeface="Traditional Arabic" panose="02020603050405020304" pitchFamily="18" charset="-78"/>
                          <a:cs typeface="Traditional Arabic" panose="02020603050405020304" pitchFamily="18" charset="-78"/>
                        </a:rPr>
                        <a:t>6</a:t>
                      </a:r>
                      <a:endParaRPr lang="fr-FR" sz="2000" b="1" dirty="0">
                        <a:latin typeface="Traditional Arabic" panose="02020603050405020304" pitchFamily="18" charset="-78"/>
                        <a:cs typeface="Traditional Arabic" panose="02020603050405020304" pitchFamily="18" charset="-78"/>
                      </a:endParaRPr>
                    </a:p>
                  </a:txBody>
                  <a:tcPr/>
                </a:tc>
                <a:tc>
                  <a:txBody>
                    <a:bodyPr/>
                    <a:lstStyle/>
                    <a:p>
                      <a:r>
                        <a:rPr lang="fr-FR" dirty="0" smtClean="0">
                          <a:latin typeface="Traditional Arabic" panose="02020603050405020304" pitchFamily="18" charset="-78"/>
                          <a:cs typeface="Traditional Arabic" panose="02020603050405020304" pitchFamily="18" charset="-78"/>
                        </a:rPr>
                        <a:t>             </a:t>
                      </a:r>
                      <a:r>
                        <a:rPr lang="fr-FR" sz="2000" b="1" dirty="0" smtClean="0">
                          <a:latin typeface="Traditional Arabic" panose="02020603050405020304" pitchFamily="18" charset="-78"/>
                          <a:cs typeface="Traditional Arabic" panose="02020603050405020304" pitchFamily="18" charset="-78"/>
                        </a:rPr>
                        <a:t>1800</a:t>
                      </a:r>
                      <a:r>
                        <a:rPr lang="fr-FR" sz="2000" b="1" baseline="0" dirty="0" smtClean="0">
                          <a:latin typeface="Traditional Arabic" panose="02020603050405020304" pitchFamily="18" charset="-78"/>
                          <a:cs typeface="Traditional Arabic" panose="02020603050405020304" pitchFamily="18" charset="-78"/>
                        </a:rPr>
                        <a:t> </a:t>
                      </a:r>
                      <a:r>
                        <a:rPr lang="fr-FR" sz="2000" b="1" dirty="0" smtClean="0">
                          <a:latin typeface="Traditional Arabic" panose="02020603050405020304" pitchFamily="18" charset="-78"/>
                          <a:cs typeface="Traditional Arabic" panose="02020603050405020304" pitchFamily="18" charset="-78"/>
                        </a:rPr>
                        <a:t> </a:t>
                      </a:r>
                    </a:p>
                    <a:p>
                      <a:r>
                        <a:rPr lang="fr-FR" sz="2000" dirty="0" smtClean="0">
                          <a:latin typeface="Traditional Arabic" panose="02020603050405020304" pitchFamily="18" charset="-78"/>
                          <a:cs typeface="Traditional Arabic" panose="02020603050405020304" pitchFamily="18" charset="-78"/>
                        </a:rPr>
                        <a:t>    </a:t>
                      </a:r>
                      <a:endParaRPr lang="fr-FR" sz="2000" dirty="0">
                        <a:latin typeface="Traditional Arabic" panose="02020603050405020304" pitchFamily="18" charset="-78"/>
                        <a:cs typeface="Traditional Arabic" panose="02020603050405020304" pitchFamily="18" charset="-78"/>
                      </a:endParaRPr>
                    </a:p>
                  </a:txBody>
                  <a:tcPr/>
                </a:tc>
                <a:tc>
                  <a:txBody>
                    <a:bodyPr/>
                    <a:lstStyle/>
                    <a:p>
                      <a:r>
                        <a:rPr lang="fr-FR" sz="2000" dirty="0" smtClean="0">
                          <a:latin typeface="Traditional Arabic" panose="02020603050405020304" pitchFamily="18" charset="-78"/>
                          <a:cs typeface="Traditional Arabic" panose="02020603050405020304" pitchFamily="18" charset="-78"/>
                        </a:rPr>
                        <a:t>   </a:t>
                      </a:r>
                      <a:r>
                        <a:rPr lang="fr-FR" sz="2000" b="1" dirty="0" smtClean="0">
                          <a:latin typeface="Traditional Arabic" panose="02020603050405020304" pitchFamily="18" charset="-78"/>
                          <a:cs typeface="Traditional Arabic" panose="02020603050405020304" pitchFamily="18" charset="-78"/>
                        </a:rPr>
                        <a:t>2008</a:t>
                      </a:r>
                      <a:endParaRPr lang="fr-FR" sz="2000" b="1" dirty="0">
                        <a:latin typeface="Traditional Arabic" panose="02020603050405020304" pitchFamily="18" charset="-78"/>
                        <a:cs typeface="Traditional Arabic" panose="02020603050405020304" pitchFamily="18" charset="-78"/>
                      </a:endParaRPr>
                    </a:p>
                  </a:txBody>
                  <a:tcPr/>
                </a:tc>
              </a:tr>
            </a:tbl>
          </a:graphicData>
        </a:graphic>
      </p:graphicFrame>
      <p:sp>
        <p:nvSpPr>
          <p:cNvPr id="7" name="Flèche gauche 6"/>
          <p:cNvSpPr/>
          <p:nvPr/>
        </p:nvSpPr>
        <p:spPr>
          <a:xfrm>
            <a:off x="7957857" y="3153499"/>
            <a:ext cx="1442435" cy="18738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gauche 7"/>
          <p:cNvSpPr/>
          <p:nvPr/>
        </p:nvSpPr>
        <p:spPr>
          <a:xfrm>
            <a:off x="8003577" y="3632168"/>
            <a:ext cx="1442435" cy="17332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2341809" y="4540070"/>
            <a:ext cx="1339403" cy="5537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latin typeface="Traditional Arabic" panose="02020603050405020304" pitchFamily="18" charset="-78"/>
                <a:cs typeface="Traditional Arabic" panose="02020603050405020304" pitchFamily="18" charset="-78"/>
              </a:rPr>
              <a:t>9 عمال</a:t>
            </a:r>
            <a:endParaRPr lang="fr-FR" sz="2400" b="1" dirty="0">
              <a:solidFill>
                <a:schemeClr val="bg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xmlns="" val="39773999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8941" y="90152"/>
            <a:ext cx="11769960" cy="6606862"/>
          </a:xfrm>
        </p:spPr>
        <p:txBody>
          <a:bodyPr anchor="t">
            <a:normAutofit/>
          </a:bodyPr>
          <a:lstStyle/>
          <a:p>
            <a:pPr algn="r"/>
            <a:r>
              <a:rPr lang="ar-DZ" sz="3200" b="1" dirty="0" smtClean="0">
                <a:solidFill>
                  <a:srgbClr val="0070C0"/>
                </a:solidFill>
                <a:latin typeface="Traditional Arabic" panose="02020603050405020304" pitchFamily="18" charset="-78"/>
                <a:cs typeface="Traditional Arabic" panose="02020603050405020304" pitchFamily="18" charset="-78"/>
              </a:rPr>
              <a:t>2- تقدير العرض المستقبلي من الموارد البشرية:   </a:t>
            </a:r>
            <a:br>
              <a:rPr lang="ar-DZ" sz="3200" b="1" dirty="0" smtClean="0">
                <a:solidFill>
                  <a:srgbClr val="0070C0"/>
                </a:solidFill>
                <a:latin typeface="Traditional Arabic" panose="02020603050405020304" pitchFamily="18" charset="-78"/>
                <a:cs typeface="Traditional Arabic" panose="02020603050405020304" pitchFamily="18" charset="-78"/>
              </a:rPr>
            </a:br>
            <a:r>
              <a:rPr lang="ar-DZ" sz="3200" b="1" dirty="0">
                <a:solidFill>
                  <a:srgbClr val="0070C0"/>
                </a:solidFill>
                <a:latin typeface="Traditional Arabic" panose="02020603050405020304" pitchFamily="18" charset="-78"/>
                <a:cs typeface="Traditional Arabic" panose="02020603050405020304" pitchFamily="18" charset="-78"/>
              </a:rPr>
              <a:t> </a:t>
            </a:r>
            <a:r>
              <a:rPr lang="ar-DZ" sz="3200" b="1" dirty="0" smtClean="0">
                <a:solidFill>
                  <a:srgbClr val="0070C0"/>
                </a:solidFill>
                <a:latin typeface="Traditional Arabic" panose="02020603050405020304" pitchFamily="18" charset="-78"/>
                <a:cs typeface="Traditional Arabic" panose="02020603050405020304" pitchFamily="18" charset="-78"/>
              </a:rPr>
              <a:t>  </a:t>
            </a:r>
            <a:endParaRPr lang="fr-FR" sz="3200" b="1" dirty="0">
              <a:solidFill>
                <a:srgbClr val="0070C0"/>
              </a:solidFill>
              <a:latin typeface="Traditional Arabic" panose="02020603050405020304" pitchFamily="18" charset="-78"/>
              <a:cs typeface="Traditional Arabic" panose="02020603050405020304" pitchFamily="18" charset="-78"/>
            </a:endParaRPr>
          </a:p>
        </p:txBody>
      </p:sp>
      <p:sp>
        <p:nvSpPr>
          <p:cNvPr id="4" name="Rectangle 3"/>
          <p:cNvSpPr/>
          <p:nvPr/>
        </p:nvSpPr>
        <p:spPr>
          <a:xfrm>
            <a:off x="811369" y="553796"/>
            <a:ext cx="10856891" cy="11719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الهدف من تقدير </a:t>
            </a:r>
            <a:r>
              <a:rPr lang="ar-DZ" sz="2800" b="1" dirty="0" err="1" smtClean="0">
                <a:solidFill>
                  <a:schemeClr val="tx1">
                    <a:lumMod val="95000"/>
                    <a:lumOff val="5000"/>
                  </a:schemeClr>
                </a:solidFill>
                <a:latin typeface="Traditional Arabic" panose="02020603050405020304" pitchFamily="18" charset="-78"/>
                <a:cs typeface="Traditional Arabic" panose="02020603050405020304" pitchFamily="18" charset="-78"/>
              </a:rPr>
              <a:t>الإحتياجات</a:t>
            </a: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 المستقبلية للمؤسسة من الموارد البشرية هو التمكن من متابعة التغيرات التي ستحصل على مواردها من خلال فترة التقدير، ذلك من أجل معرفة قدرتها على تلبية هذه </a:t>
            </a:r>
            <a:r>
              <a:rPr lang="ar-DZ" sz="2800" b="1" dirty="0" err="1" smtClean="0">
                <a:solidFill>
                  <a:schemeClr val="tx1">
                    <a:lumMod val="95000"/>
                    <a:lumOff val="5000"/>
                  </a:schemeClr>
                </a:solidFill>
                <a:latin typeface="Traditional Arabic" panose="02020603050405020304" pitchFamily="18" charset="-78"/>
                <a:cs typeface="Traditional Arabic" panose="02020603050405020304" pitchFamily="18" charset="-78"/>
              </a:rPr>
              <a:t>الإحتياجات</a:t>
            </a: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 مستقبلا </a:t>
            </a:r>
            <a:endParaRPr lang="fr-FR" sz="2800" b="1" dirty="0">
              <a:solidFill>
                <a:schemeClr val="tx1">
                  <a:lumMod val="95000"/>
                  <a:lumOff val="5000"/>
                </a:schemeClr>
              </a:solidFill>
              <a:latin typeface="Traditional Arabic" panose="02020603050405020304" pitchFamily="18" charset="-78"/>
              <a:cs typeface="Traditional Arabic" panose="02020603050405020304" pitchFamily="18" charset="-78"/>
            </a:endParaRPr>
          </a:p>
        </p:txBody>
      </p:sp>
      <p:sp>
        <p:nvSpPr>
          <p:cNvPr id="5" name="Rectangle à coins arrondis 4"/>
          <p:cNvSpPr/>
          <p:nvPr/>
        </p:nvSpPr>
        <p:spPr>
          <a:xfrm>
            <a:off x="4223607" y="1880316"/>
            <a:ext cx="3786388" cy="48166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ar-DZ" sz="2800" b="1" dirty="0" smtClean="0">
                <a:solidFill>
                  <a:schemeClr val="accent6">
                    <a:lumMod val="60000"/>
                    <a:lumOff val="40000"/>
                  </a:schemeClr>
                </a:solidFill>
                <a:latin typeface="Traditional Arabic" panose="02020603050405020304" pitchFamily="18" charset="-78"/>
                <a:cs typeface="Traditional Arabic" panose="02020603050405020304" pitchFamily="18" charset="-78"/>
              </a:rPr>
              <a:t>ب- </a:t>
            </a:r>
            <a:r>
              <a:rPr lang="ar-DZ" sz="2800" b="1" dirty="0" smtClean="0">
                <a:solidFill>
                  <a:schemeClr val="accent2"/>
                </a:solidFill>
                <a:latin typeface="Traditional Arabic" panose="02020603050405020304" pitchFamily="18" charset="-78"/>
                <a:cs typeface="Traditional Arabic" panose="02020603050405020304" pitchFamily="18" charset="-78"/>
              </a:rPr>
              <a:t>متابعة التطورات التي ستطرأ على الموارد البشرية:  </a:t>
            </a:r>
          </a:p>
          <a:p>
            <a:pPr algn="ct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تتمثل في أهم العوامل التي تراعيها المؤسسة في تقديرها لعرضها الداخلي من الموارد البشرية في المستقبل ( الترقية، التنزيل، النقل، الدخول للمؤسسة، الخروج من المؤسسة)</a:t>
            </a:r>
          </a:p>
          <a:p>
            <a:pPr algn="r"/>
            <a:endParaRPr lang="fr-FR" sz="2800" b="1" dirty="0">
              <a:latin typeface="Traditional Arabic" panose="02020603050405020304" pitchFamily="18" charset="-78"/>
              <a:cs typeface="Traditional Arabic" panose="02020603050405020304" pitchFamily="18" charset="-78"/>
            </a:endParaRPr>
          </a:p>
        </p:txBody>
      </p:sp>
      <p:sp>
        <p:nvSpPr>
          <p:cNvPr id="6" name="Rectangle à coins arrondis 5"/>
          <p:cNvSpPr/>
          <p:nvPr/>
        </p:nvSpPr>
        <p:spPr>
          <a:xfrm>
            <a:off x="218942" y="1880316"/>
            <a:ext cx="3720665" cy="48166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ar-DZ" sz="2800" b="1" dirty="0" smtClean="0">
                <a:solidFill>
                  <a:schemeClr val="accent2"/>
                </a:solidFill>
                <a:latin typeface="Traditional Arabic" panose="02020603050405020304" pitchFamily="18" charset="-78"/>
                <a:cs typeface="Traditional Arabic" panose="02020603050405020304" pitchFamily="18" charset="-78"/>
              </a:rPr>
              <a:t>ج- تقدير عرض الموارد البشرية في سوق العمل:</a:t>
            </a:r>
            <a:r>
              <a:rPr lang="ar-DZ" sz="2800" b="1" dirty="0" smtClean="0">
                <a:solidFill>
                  <a:schemeClr val="accent6">
                    <a:lumMod val="60000"/>
                    <a:lumOff val="40000"/>
                  </a:schemeClr>
                </a:solidFill>
                <a:latin typeface="Traditional Arabic" panose="02020603050405020304" pitchFamily="18" charset="-78"/>
                <a:cs typeface="Traditional Arabic" panose="02020603050405020304" pitchFamily="18" charset="-78"/>
              </a:rPr>
              <a:t> </a:t>
            </a:r>
          </a:p>
          <a:p>
            <a:pPr algn="ct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نظرا إلى تعقد سوق العمل وتعدد العوامل المتحكمة به، تعد عملية تقدير عرض الموارد البشرية في سوق العمل أكثر تعقيدا مقارنة بتقدير العرض الداخلي، لذلك نذكر بعض المؤشرات من خلالها تتم متابعة التغيرات (النمو الديمغرافي، الهجرة، مرونة عرض العمل</a:t>
            </a:r>
            <a:r>
              <a:rPr lang="ar-DZ" sz="2800" dirty="0" smtClean="0">
                <a:solidFill>
                  <a:schemeClr val="bg1"/>
                </a:solidFill>
                <a:latin typeface="Traditional Arabic" panose="02020603050405020304" pitchFamily="18" charset="-78"/>
                <a:cs typeface="Traditional Arabic" panose="02020603050405020304" pitchFamily="18" charset="-78"/>
              </a:rPr>
              <a:t>)</a:t>
            </a:r>
            <a:endParaRPr lang="fr-FR" sz="2800" dirty="0">
              <a:solidFill>
                <a:schemeClr val="bg1"/>
              </a:solidFill>
              <a:latin typeface="Traditional Arabic" panose="02020603050405020304" pitchFamily="18" charset="-78"/>
              <a:cs typeface="Traditional Arabic" panose="02020603050405020304" pitchFamily="18" charset="-78"/>
            </a:endParaRPr>
          </a:p>
        </p:txBody>
      </p:sp>
      <p:sp>
        <p:nvSpPr>
          <p:cNvPr id="7" name="Rectangle à coins arrondis 6"/>
          <p:cNvSpPr/>
          <p:nvPr/>
        </p:nvSpPr>
        <p:spPr>
          <a:xfrm>
            <a:off x="8293995" y="1880321"/>
            <a:ext cx="3694908" cy="48166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ar-DZ" sz="2800" b="1" dirty="0" smtClean="0">
                <a:solidFill>
                  <a:schemeClr val="accent2"/>
                </a:solidFill>
                <a:latin typeface="Traditional Arabic" panose="02020603050405020304" pitchFamily="18" charset="-78"/>
                <a:cs typeface="Traditional Arabic" panose="02020603050405020304" pitchFamily="18" charset="-78"/>
              </a:rPr>
              <a:t>أ- تحيين الموارد البشرية: </a:t>
            </a:r>
          </a:p>
          <a:p>
            <a:pPr algn="ct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إن نجاح عملية التسيير التقديري للموارد البشرية يتعلق بمدى تحيين المؤسسة بمواردها بشكل مستمر، وذلك بالتعرف على خصائص الموارد البشرية بالمؤسسة </a:t>
            </a:r>
          </a:p>
          <a:p>
            <a:pPr algn="ctr"/>
            <a:r>
              <a:rPr lang="ar-DZ" sz="28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 السن، الأقدمية، الجنس، المؤهلات، الجنسية</a:t>
            </a:r>
            <a:r>
              <a:rPr lang="ar-DZ" sz="2800" dirty="0" smtClean="0">
                <a:solidFill>
                  <a:schemeClr val="bg1"/>
                </a:solidFill>
                <a:latin typeface="Traditional Arabic" panose="02020603050405020304" pitchFamily="18" charset="-78"/>
                <a:cs typeface="Traditional Arabic" panose="02020603050405020304" pitchFamily="18" charset="-78"/>
              </a:rPr>
              <a:t>)</a:t>
            </a:r>
            <a:endParaRPr lang="fr-FR" sz="2800" dirty="0">
              <a:solidFill>
                <a:schemeClr val="bg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xmlns="" val="11956787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0307" y="141669"/>
            <a:ext cx="11822807" cy="6581104"/>
          </a:xfrm>
        </p:spPr>
        <p:txBody>
          <a:bodyPr anchor="t">
            <a:normAutofit/>
          </a:bodyPr>
          <a:lstStyle/>
          <a:p>
            <a:pPr algn="r"/>
            <a:r>
              <a:rPr lang="ar-DZ" sz="3200" b="1" dirty="0" smtClean="0">
                <a:solidFill>
                  <a:srgbClr val="0070C0"/>
                </a:solidFill>
                <a:latin typeface="Traditional Arabic" panose="02020603050405020304" pitchFamily="18" charset="-78"/>
                <a:cs typeface="Traditional Arabic" panose="02020603050405020304" pitchFamily="18" charset="-78"/>
              </a:rPr>
              <a:t/>
            </a:r>
            <a:br>
              <a:rPr lang="ar-DZ" sz="3200" b="1" dirty="0" smtClean="0">
                <a:solidFill>
                  <a:srgbClr val="0070C0"/>
                </a:solidFill>
                <a:latin typeface="Traditional Arabic" panose="02020603050405020304" pitchFamily="18" charset="-78"/>
                <a:cs typeface="Traditional Arabic" panose="02020603050405020304" pitchFamily="18" charset="-78"/>
              </a:rPr>
            </a:br>
            <a:r>
              <a:rPr lang="ar-DZ" sz="3200" b="1" dirty="0" smtClean="0">
                <a:solidFill>
                  <a:srgbClr val="0070C0"/>
                </a:solidFill>
                <a:latin typeface="Traditional Arabic" panose="02020603050405020304" pitchFamily="18" charset="-78"/>
                <a:cs typeface="Traditional Arabic" panose="02020603050405020304" pitchFamily="18" charset="-78"/>
              </a:rPr>
              <a:t>3- تحليل الفارق:                                                                         </a:t>
            </a:r>
            <a:br>
              <a:rPr lang="ar-DZ" sz="3200" b="1" dirty="0" smtClean="0">
                <a:solidFill>
                  <a:srgbClr val="0070C0"/>
                </a:solidFill>
                <a:latin typeface="Traditional Arabic" panose="02020603050405020304" pitchFamily="18" charset="-78"/>
                <a:cs typeface="Traditional Arabic" panose="02020603050405020304" pitchFamily="18" charset="-78"/>
              </a:rPr>
            </a:br>
            <a:r>
              <a:rPr lang="ar-DZ" sz="3200" b="1" dirty="0">
                <a:solidFill>
                  <a:srgbClr val="0070C0"/>
                </a:solidFill>
                <a:latin typeface="Traditional Arabic" panose="02020603050405020304" pitchFamily="18" charset="-78"/>
                <a:cs typeface="Traditional Arabic" panose="02020603050405020304" pitchFamily="18" charset="-78"/>
              </a:rPr>
              <a:t/>
            </a:r>
            <a:br>
              <a:rPr lang="ar-DZ" sz="3200" b="1" dirty="0">
                <a:solidFill>
                  <a:srgbClr val="0070C0"/>
                </a:solidFill>
                <a:latin typeface="Traditional Arabic" panose="02020603050405020304" pitchFamily="18" charset="-78"/>
                <a:cs typeface="Traditional Arabic" panose="02020603050405020304" pitchFamily="18" charset="-78"/>
              </a:rPr>
            </a:br>
            <a:r>
              <a:rPr lang="ar-DZ" sz="3200" b="1" dirty="0" smtClean="0">
                <a:solidFill>
                  <a:srgbClr val="0070C0"/>
                </a:solidFill>
                <a:latin typeface="Traditional Arabic" panose="02020603050405020304" pitchFamily="18" charset="-78"/>
                <a:cs typeface="Traditional Arabic" panose="02020603050405020304" pitchFamily="18" charset="-78"/>
              </a:rPr>
              <a:t/>
            </a:r>
            <a:br>
              <a:rPr lang="ar-DZ" sz="3200" b="1" dirty="0" smtClean="0">
                <a:solidFill>
                  <a:srgbClr val="0070C0"/>
                </a:solidFill>
                <a:latin typeface="Traditional Arabic" panose="02020603050405020304" pitchFamily="18" charset="-78"/>
                <a:cs typeface="Traditional Arabic" panose="02020603050405020304" pitchFamily="18" charset="-78"/>
              </a:rPr>
            </a:br>
            <a:r>
              <a:rPr lang="ar-DZ" sz="3200" b="1" dirty="0">
                <a:solidFill>
                  <a:srgbClr val="0070C0"/>
                </a:solidFill>
                <a:latin typeface="Traditional Arabic" panose="02020603050405020304" pitchFamily="18" charset="-78"/>
                <a:cs typeface="Traditional Arabic" panose="02020603050405020304" pitchFamily="18" charset="-78"/>
              </a:rPr>
              <a:t/>
            </a:r>
            <a:br>
              <a:rPr lang="ar-DZ" sz="3200" b="1" dirty="0">
                <a:solidFill>
                  <a:srgbClr val="0070C0"/>
                </a:solidFill>
                <a:latin typeface="Traditional Arabic" panose="02020603050405020304" pitchFamily="18" charset="-78"/>
                <a:cs typeface="Traditional Arabic" panose="02020603050405020304" pitchFamily="18" charset="-78"/>
              </a:rPr>
            </a:br>
            <a:r>
              <a:rPr lang="ar-DZ" sz="3200" b="1" dirty="0" smtClean="0">
                <a:solidFill>
                  <a:srgbClr val="0070C0"/>
                </a:solidFill>
                <a:latin typeface="Traditional Arabic" panose="02020603050405020304" pitchFamily="18" charset="-78"/>
                <a:cs typeface="Traditional Arabic" panose="02020603050405020304" pitchFamily="18" charset="-78"/>
              </a:rPr>
              <a:t/>
            </a:r>
            <a:br>
              <a:rPr lang="ar-DZ" sz="3200" b="1" dirty="0" smtClean="0">
                <a:solidFill>
                  <a:srgbClr val="0070C0"/>
                </a:solidFill>
                <a:latin typeface="Traditional Arabic" panose="02020603050405020304" pitchFamily="18" charset="-78"/>
                <a:cs typeface="Traditional Arabic" panose="02020603050405020304" pitchFamily="18" charset="-78"/>
              </a:rPr>
            </a:br>
            <a:r>
              <a:rPr lang="ar-DZ" sz="3200" b="1" dirty="0">
                <a:solidFill>
                  <a:srgbClr val="0070C0"/>
                </a:solidFill>
                <a:latin typeface="Traditional Arabic" panose="02020603050405020304" pitchFamily="18" charset="-78"/>
                <a:cs typeface="Traditional Arabic" panose="02020603050405020304" pitchFamily="18" charset="-78"/>
              </a:rPr>
              <a:t/>
            </a:r>
            <a:br>
              <a:rPr lang="ar-DZ" sz="3200" b="1" dirty="0">
                <a:solidFill>
                  <a:srgbClr val="0070C0"/>
                </a:solidFill>
                <a:latin typeface="Traditional Arabic" panose="02020603050405020304" pitchFamily="18" charset="-78"/>
                <a:cs typeface="Traditional Arabic" panose="02020603050405020304" pitchFamily="18" charset="-78"/>
              </a:rPr>
            </a:br>
            <a:r>
              <a:rPr lang="ar-DZ" sz="3200" b="1" dirty="0" smtClean="0">
                <a:solidFill>
                  <a:srgbClr val="0070C0"/>
                </a:solidFill>
                <a:latin typeface="Traditional Arabic" panose="02020603050405020304" pitchFamily="18" charset="-78"/>
                <a:cs typeface="Traditional Arabic" panose="02020603050405020304" pitchFamily="18" charset="-78"/>
              </a:rPr>
              <a:t/>
            </a:r>
            <a:br>
              <a:rPr lang="ar-DZ" sz="3200" b="1" dirty="0" smtClean="0">
                <a:solidFill>
                  <a:srgbClr val="0070C0"/>
                </a:solidFill>
                <a:latin typeface="Traditional Arabic" panose="02020603050405020304" pitchFamily="18" charset="-78"/>
                <a:cs typeface="Traditional Arabic" panose="02020603050405020304" pitchFamily="18" charset="-78"/>
              </a:rPr>
            </a:br>
            <a:r>
              <a:rPr lang="ar-DZ" sz="3200" b="1" dirty="0">
                <a:solidFill>
                  <a:srgbClr val="0070C0"/>
                </a:solidFill>
                <a:latin typeface="Traditional Arabic" panose="02020603050405020304" pitchFamily="18" charset="-78"/>
                <a:cs typeface="Traditional Arabic" panose="02020603050405020304" pitchFamily="18" charset="-78"/>
              </a:rPr>
              <a:t> </a:t>
            </a:r>
            <a:r>
              <a:rPr lang="ar-DZ" sz="3200" b="1" dirty="0" smtClean="0">
                <a:solidFill>
                  <a:srgbClr val="0070C0"/>
                </a:solidFill>
                <a:latin typeface="Traditional Arabic" panose="02020603050405020304" pitchFamily="18" charset="-78"/>
                <a:cs typeface="Traditional Arabic" panose="02020603050405020304" pitchFamily="18" charset="-78"/>
              </a:rPr>
              <a:t>                                                                              4- تحديد السياسات المناسبة </a:t>
            </a:r>
            <a:br>
              <a:rPr lang="ar-DZ" sz="3200" b="1" dirty="0" smtClean="0">
                <a:solidFill>
                  <a:srgbClr val="0070C0"/>
                </a:solidFill>
                <a:latin typeface="Traditional Arabic" panose="02020603050405020304" pitchFamily="18" charset="-78"/>
                <a:cs typeface="Traditional Arabic" panose="02020603050405020304" pitchFamily="18" charset="-78"/>
              </a:rPr>
            </a:br>
            <a:r>
              <a:rPr lang="ar-DZ" sz="3200" b="1" dirty="0">
                <a:solidFill>
                  <a:srgbClr val="0070C0"/>
                </a:solidFill>
                <a:latin typeface="Traditional Arabic" panose="02020603050405020304" pitchFamily="18" charset="-78"/>
                <a:cs typeface="Traditional Arabic" panose="02020603050405020304" pitchFamily="18" charset="-78"/>
              </a:rPr>
              <a:t> </a:t>
            </a:r>
            <a:r>
              <a:rPr lang="ar-DZ" sz="3200" b="1" dirty="0" smtClean="0">
                <a:solidFill>
                  <a:srgbClr val="0070C0"/>
                </a:solidFill>
                <a:latin typeface="Traditional Arabic" panose="02020603050405020304" pitchFamily="18" charset="-78"/>
                <a:cs typeface="Traditional Arabic" panose="02020603050405020304" pitchFamily="18" charset="-78"/>
              </a:rPr>
              <a:t>                                                                                          لتقليص الفارق:  </a:t>
            </a:r>
            <a:endParaRPr lang="fr-FR" sz="3200" b="1" dirty="0">
              <a:solidFill>
                <a:srgbClr val="0070C0"/>
              </a:solidFill>
              <a:latin typeface="Traditional Arabic" panose="02020603050405020304" pitchFamily="18" charset="-78"/>
              <a:cs typeface="Traditional Arabic" panose="02020603050405020304" pitchFamily="18" charset="-78"/>
            </a:endParaRPr>
          </a:p>
        </p:txBody>
      </p:sp>
      <p:sp>
        <p:nvSpPr>
          <p:cNvPr id="5" name="Rectangle à coins arrondis 4"/>
          <p:cNvSpPr/>
          <p:nvPr/>
        </p:nvSpPr>
        <p:spPr>
          <a:xfrm>
            <a:off x="708339" y="283336"/>
            <a:ext cx="9144000" cy="17772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0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المقارنة بين احتياجات المؤسسة من موارد بشرية في الفترة المستقبلية، وامكانياتها في تلبية </a:t>
            </a:r>
            <a:r>
              <a:rPr lang="ar-DZ" sz="3000" b="1" dirty="0" err="1" smtClean="0">
                <a:solidFill>
                  <a:schemeClr val="tx1">
                    <a:lumMod val="95000"/>
                    <a:lumOff val="5000"/>
                  </a:schemeClr>
                </a:solidFill>
                <a:latin typeface="Traditional Arabic" panose="02020603050405020304" pitchFamily="18" charset="-78"/>
                <a:cs typeface="Traditional Arabic" panose="02020603050405020304" pitchFamily="18" charset="-78"/>
              </a:rPr>
              <a:t>الإحتياجات</a:t>
            </a:r>
            <a:r>
              <a:rPr lang="ar-DZ" sz="30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 عن طريق مواردها البشرية الحالية</a:t>
            </a:r>
            <a:endParaRPr lang="fr-FR" sz="3000" b="1" dirty="0">
              <a:solidFill>
                <a:schemeClr val="tx1">
                  <a:lumMod val="95000"/>
                  <a:lumOff val="5000"/>
                </a:schemeClr>
              </a:solidFill>
              <a:latin typeface="Traditional Arabic" panose="02020603050405020304" pitchFamily="18" charset="-78"/>
              <a:cs typeface="Traditional Arabic" panose="02020603050405020304" pitchFamily="18" charset="-78"/>
            </a:endParaRPr>
          </a:p>
        </p:txBody>
      </p:sp>
      <p:sp>
        <p:nvSpPr>
          <p:cNvPr id="6" name="Rectangle à coins arrondis 5"/>
          <p:cNvSpPr/>
          <p:nvPr/>
        </p:nvSpPr>
        <p:spPr>
          <a:xfrm>
            <a:off x="4082603" y="3496614"/>
            <a:ext cx="7920508" cy="24774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0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هي المرحلة الأخيرة والهدف التي تسعى عملية التسيير </a:t>
            </a:r>
            <a:r>
              <a:rPr lang="ar-DZ" sz="3000" b="1" dirty="0" err="1" smtClean="0">
                <a:solidFill>
                  <a:schemeClr val="tx1">
                    <a:lumMod val="95000"/>
                    <a:lumOff val="5000"/>
                  </a:schemeClr>
                </a:solidFill>
                <a:latin typeface="Traditional Arabic" panose="02020603050405020304" pitchFamily="18" charset="-78"/>
                <a:cs typeface="Traditional Arabic" panose="02020603050405020304" pitchFamily="18" charset="-78"/>
              </a:rPr>
              <a:t>التوقعي</a:t>
            </a:r>
            <a:r>
              <a:rPr lang="ar-DZ" sz="3000" b="1" dirty="0" smtClean="0">
                <a:solidFill>
                  <a:schemeClr val="tx1">
                    <a:lumMod val="95000"/>
                    <a:lumOff val="5000"/>
                  </a:schemeClr>
                </a:solidFill>
                <a:latin typeface="Traditional Arabic" panose="02020603050405020304" pitchFamily="18" charset="-78"/>
                <a:cs typeface="Traditional Arabic" panose="02020603050405020304" pitchFamily="18" charset="-78"/>
              </a:rPr>
              <a:t> للوظائف والكفاءات إلى تحقيقه من خلال تحديد التوجهات الكبرى للموارد البشرية للفترة المستقبلية من أجل التسيير الأمثل للتحولات المستقبلية</a:t>
            </a:r>
            <a:endParaRPr lang="fr-FR" sz="3000" b="1" dirty="0">
              <a:solidFill>
                <a:schemeClr val="tx1">
                  <a:lumMod val="95000"/>
                  <a:lumOff val="5000"/>
                </a:schemeClr>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xmlns="" val="8535265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108960" y="426720"/>
            <a:ext cx="6037230" cy="646331"/>
          </a:xfrm>
          <a:prstGeom prst="rect">
            <a:avLst/>
          </a:prstGeom>
          <a:noFill/>
        </p:spPr>
        <p:txBody>
          <a:bodyPr wrap="none" rtlCol="0">
            <a:spAutoFit/>
          </a:bodyPr>
          <a:lstStyle/>
          <a:p>
            <a:r>
              <a:rPr lang="ar-DZ" sz="3600" dirty="0" smtClean="0">
                <a:solidFill>
                  <a:schemeClr val="accent2">
                    <a:lumMod val="75000"/>
                  </a:schemeClr>
                </a:solidFill>
              </a:rPr>
              <a:t>مداخل التسيير التقديري للمهن والكفاءات</a:t>
            </a:r>
            <a:endParaRPr lang="fr-FR" sz="3600" dirty="0">
              <a:solidFill>
                <a:schemeClr val="accent2">
                  <a:lumMod val="75000"/>
                </a:schemeClr>
              </a:solidFill>
            </a:endParaRPr>
          </a:p>
        </p:txBody>
      </p:sp>
      <p:sp>
        <p:nvSpPr>
          <p:cNvPr id="5" name="ZoneTexte 4"/>
          <p:cNvSpPr txBox="1"/>
          <p:nvPr/>
        </p:nvSpPr>
        <p:spPr>
          <a:xfrm>
            <a:off x="731520" y="1269325"/>
            <a:ext cx="10515600" cy="5016758"/>
          </a:xfrm>
          <a:prstGeom prst="rect">
            <a:avLst/>
          </a:prstGeom>
          <a:noFill/>
        </p:spPr>
        <p:txBody>
          <a:bodyPr wrap="square" rtlCol="0">
            <a:spAutoFit/>
          </a:bodyPr>
          <a:lstStyle/>
          <a:p>
            <a:pPr lvl="1" algn="just" rtl="1"/>
            <a:r>
              <a:rPr lang="ar-DZ" sz="3200" dirty="0" smtClean="0"/>
              <a:t>1- </a:t>
            </a:r>
            <a:r>
              <a:rPr lang="ar-SA" sz="3200" b="1" dirty="0" smtClean="0"/>
              <a:t>المدخل متوسط المدى</a:t>
            </a:r>
            <a:r>
              <a:rPr lang="ar-SA" sz="3200" dirty="0" smtClean="0"/>
              <a:t> : يهتم بتقدير مدى تناسب الموارد مع الوظائف في المدى المتوسط، ويتطلب هذا النمط من المؤسسة :</a:t>
            </a:r>
            <a:endParaRPr lang="fr-FR" sz="3200" dirty="0" smtClean="0"/>
          </a:p>
          <a:p>
            <a:pPr lvl="0" algn="just" rtl="1">
              <a:buFont typeface="Arial" pitchFamily="34" charset="0"/>
              <a:buChar char="•"/>
            </a:pPr>
            <a:r>
              <a:rPr lang="ar-SA" sz="3200" dirty="0" smtClean="0"/>
              <a:t>ممارسة التخطيط الاستراتيجي</a:t>
            </a:r>
            <a:endParaRPr lang="fr-FR" sz="3200" dirty="0" smtClean="0"/>
          </a:p>
          <a:p>
            <a:pPr lvl="0" algn="just" rtl="1">
              <a:buFont typeface="Arial" pitchFamily="34" charset="0"/>
              <a:buChar char="•"/>
            </a:pPr>
            <a:r>
              <a:rPr lang="ar-SA" sz="3200" dirty="0" smtClean="0"/>
              <a:t>تفعيل </a:t>
            </a:r>
            <a:r>
              <a:rPr lang="ar-SA" sz="3200" dirty="0" err="1" smtClean="0"/>
              <a:t>اجراءات</a:t>
            </a:r>
            <a:r>
              <a:rPr lang="ar-SA" sz="3200" dirty="0" smtClean="0"/>
              <a:t> التفاعل العمودي (بين المستويات المركزية واللامركزية) </a:t>
            </a:r>
            <a:r>
              <a:rPr lang="ar-SA" sz="3200" dirty="0" err="1" smtClean="0"/>
              <a:t>والافقي</a:t>
            </a:r>
            <a:r>
              <a:rPr lang="ar-SA" sz="3200" dirty="0" smtClean="0"/>
              <a:t> (بين الوظائف الرئيسية في المؤسسة)</a:t>
            </a:r>
            <a:endParaRPr lang="fr-FR" sz="3200" dirty="0" smtClean="0"/>
          </a:p>
          <a:p>
            <a:pPr lvl="0" algn="just" rtl="1">
              <a:buFont typeface="Arial" pitchFamily="34" charset="0"/>
              <a:buChar char="•"/>
            </a:pPr>
            <a:r>
              <a:rPr lang="ar-SA" sz="3200" dirty="0" smtClean="0"/>
              <a:t>التحديد الدقيق للخيارات الاستراتيجية التي تسمح بتقييم الاحتياجات المستقبلية</a:t>
            </a:r>
            <a:endParaRPr lang="fr-FR" sz="3200" dirty="0" smtClean="0"/>
          </a:p>
          <a:p>
            <a:pPr lvl="0" algn="just" rtl="1">
              <a:buFont typeface="Arial" pitchFamily="34" charset="0"/>
              <a:buChar char="•"/>
            </a:pPr>
            <a:r>
              <a:rPr lang="ar-SA" sz="3200" dirty="0" smtClean="0"/>
              <a:t>وضع نظام </a:t>
            </a:r>
            <a:r>
              <a:rPr lang="ar-SA" sz="3200" dirty="0" err="1" smtClean="0"/>
              <a:t>للقيلس</a:t>
            </a:r>
            <a:r>
              <a:rPr lang="ar-SA" sz="3200" dirty="0" smtClean="0"/>
              <a:t> الكمي والمراقبة الاقتصادية والاجتماعية يتسم بالكفاءة العالية (يعتمد على المؤشرات الاجتماعية الاقتصادية كتطور سوق العمل وسياسة الاستثمار..)</a:t>
            </a:r>
            <a:endParaRPr lang="fr-FR" sz="3200" dirty="0" smtClean="0"/>
          </a:p>
          <a:p>
            <a:pPr algn="just" rtl="1"/>
            <a:endParaRPr lang="fr-FR"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0080" y="1241196"/>
            <a:ext cx="10393680" cy="3046988"/>
          </a:xfrm>
          <a:prstGeom prst="rect">
            <a:avLst/>
          </a:prstGeom>
        </p:spPr>
        <p:txBody>
          <a:bodyPr wrap="square">
            <a:spAutoFit/>
          </a:bodyPr>
          <a:lstStyle/>
          <a:p>
            <a:pPr algn="just" rtl="1"/>
            <a:r>
              <a:rPr lang="ar-SA" sz="3200" dirty="0" smtClean="0"/>
              <a:t>2 </a:t>
            </a:r>
            <a:r>
              <a:rPr lang="ar-SA" sz="3200" b="1" dirty="0" smtClean="0"/>
              <a:t>مدخل الوحدات:</a:t>
            </a:r>
            <a:r>
              <a:rPr lang="ar-SA" sz="3200" dirty="0" smtClean="0"/>
              <a:t> يتماشى هذا المدخل مع الرغبة في تحديد سياسة توظيف على مستوى </a:t>
            </a:r>
            <a:r>
              <a:rPr lang="ar-SA" sz="3200" dirty="0" err="1" smtClean="0"/>
              <a:t>لامركزي</a:t>
            </a:r>
            <a:r>
              <a:rPr lang="ar-SA" sz="3200" dirty="0" smtClean="0"/>
              <a:t>، ولا يختلف كثيرا عن سابقه عدا ان هذا </a:t>
            </a:r>
            <a:r>
              <a:rPr lang="ar-SA" sz="3200" dirty="0" err="1" smtClean="0"/>
              <a:t>الاخير</a:t>
            </a:r>
            <a:r>
              <a:rPr lang="ar-SA" sz="3200" dirty="0" smtClean="0"/>
              <a:t> يركز على وحدات الانتاج في مطلب لتحقيق اللامركزية التي تعود الى احد </a:t>
            </a:r>
            <a:r>
              <a:rPr lang="ar-SA" sz="3200" dirty="0" err="1" smtClean="0"/>
              <a:t>الاسباب</a:t>
            </a:r>
            <a:r>
              <a:rPr lang="ar-SA" sz="3200" dirty="0" smtClean="0"/>
              <a:t> التالية الامتداد الطبيعي للمدخل السابق بعد خضوع المنظمة لتحليل موضعي دقيق، أو في منهج شبه مستقل بمؤسسات او وحدات لا مركزية تتمتع بدرجة عالية من الاستقلالية الاستراتيجية فيما يتعلق بالخيارات الصناعية او التجارية</a:t>
            </a:r>
            <a:endParaRPr lang="fr-FR"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929640" y="1676400"/>
            <a:ext cx="10393680"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3 مدخل العائلات المهنية: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تهتم المجموعات الصناعية </a:t>
            </a:r>
            <a:r>
              <a:rPr kumimoji="0" lang="ar-SA" sz="32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والخدماتية</a:t>
            </a: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الكبرى بمدخل العائلات المهنية، </a:t>
            </a:r>
            <a:r>
              <a:rPr kumimoji="0" lang="ar-SA" sz="32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اذ</a:t>
            </a: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يتوافق هذا المدخل مع سعيها لتطوير الحركة المهنية، وذلك من خلال تجميع الوظائف </a:t>
            </a:r>
            <a:r>
              <a:rPr kumimoji="0" lang="ar-SA" sz="32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/أو المهن التي تستخدم تقنيات مشتركة لتحقيق غاية موحدة.</a:t>
            </a:r>
            <a:endParaRPr kumimoji="0" lang="ar-SA"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457200" y="807720"/>
            <a:ext cx="1098804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4. </a:t>
            </a:r>
            <a:r>
              <a:rPr kumimoji="0" lang="ar-SA"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مدخل الاستثمارات:</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يعد مدخل الاستثمارات أبسط المداخل يمكن اللجوء لها من طرف المنظمات التي تسعى لتكييف كفاءاتها مع الاستثمارات المتوقعة، ويهدف هذا المدخل الى دراسة اثر المشروع الاستثماري على تنظيم العمل ، التعداد البشري، محتوى المهن وخطط التكوين.</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ويسهل مدخل الاستثمارات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حصر التوقعات حول الوظائف من الناحية الكمية والنوعية على الاهداف المسطرة</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sz="32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اسهامهم</a:t>
            </a: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الفعلي في تحليل الوظائف والفئة المستهدفة من الافراد</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ويتطلب </a:t>
            </a:r>
            <a:r>
              <a:rPr kumimoji="0" lang="ar-SA" sz="32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اعداد</a:t>
            </a: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مثل هذه المشاريع وضع سياسة قوية للاتصال مقدما للتمكن من </a:t>
            </a:r>
            <a:r>
              <a:rPr kumimoji="0" lang="ar-SA" sz="32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انشاء</a:t>
            </a: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جهاز يساعد على التوجيه الصحيح لتسهيل الاختيار الحر للنقل والتكيف المهني.</a:t>
            </a:r>
            <a:endParaRPr kumimoji="0" lang="ar-SA"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l="28973" t="63347" r="10487" b="9746"/>
          <a:stretch>
            <a:fillRect/>
          </a:stretch>
        </p:blipFill>
        <p:spPr bwMode="auto">
          <a:xfrm>
            <a:off x="635433" y="1270861"/>
            <a:ext cx="10926307" cy="4200045"/>
          </a:xfrm>
          <a:prstGeom prst="rect">
            <a:avLst/>
          </a:prstGeom>
          <a:noFill/>
          <a:ln w="9525">
            <a:noFill/>
            <a:miter lim="800000"/>
            <a:headEnd/>
            <a:tailEnd/>
          </a:ln>
          <a:effectLst/>
        </p:spPr>
      </p:pic>
      <p:sp>
        <p:nvSpPr>
          <p:cNvPr id="8" name="ZoneTexte 7"/>
          <p:cNvSpPr txBox="1"/>
          <p:nvPr/>
        </p:nvSpPr>
        <p:spPr>
          <a:xfrm>
            <a:off x="7485682" y="557939"/>
            <a:ext cx="3900279" cy="707886"/>
          </a:xfrm>
          <a:prstGeom prst="rect">
            <a:avLst/>
          </a:prstGeom>
          <a:noFill/>
        </p:spPr>
        <p:txBody>
          <a:bodyPr wrap="square" rtlCol="0">
            <a:spAutoFit/>
          </a:bodyPr>
          <a:lstStyle/>
          <a:p>
            <a:r>
              <a:rPr lang="ar-DZ" sz="4000" dirty="0" smtClean="0"/>
              <a:t>2- اليقظة الوظيفية </a:t>
            </a:r>
            <a:endParaRPr lang="fr-FR" sz="4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274320" y="363915"/>
            <a:ext cx="1115568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5. </a:t>
            </a:r>
            <a:r>
              <a:rPr kumimoji="0" lang="ar-SA"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مدخل الوظائف الحساسة: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يتناسب هذا المدخل مع محاولة المؤسسات تكييف كفاءاتها مع محتوى النشاط فبعد ان يتم تحديد الوظائف الحالية والكفاءات التي تتطلبها كل وظيفة تحدد الادارة التشغيلية الوظائف الحساسة بغية توجيه منهج التسيير التوقعي وجعله يركز على المهن ذات </a:t>
            </a:r>
            <a:r>
              <a:rPr kumimoji="0" lang="ar-SA" sz="32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الاولوية</a:t>
            </a: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ويمكن تصنيف الوظائف الحساسة الى ستة </a:t>
            </a:r>
            <a:r>
              <a:rPr kumimoji="0" lang="ar-SA" sz="32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اشكال</a:t>
            </a: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الوظائف التي ينبغي تطوير محتواها</a:t>
            </a:r>
            <a:r>
              <a:rPr kumimoji="0" lang="fr-FR"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الوظائف التي سيتم تقليص التعداد البشري لها مع حركة المغادرة الطبيعية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الوظائف المفتاحية لتطوير </a:t>
            </a:r>
            <a:r>
              <a:rPr kumimoji="0" lang="ar-SA" sz="32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الانشطة</a:t>
            </a: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التي لا يتحكم بها </a:t>
            </a:r>
            <a:r>
              <a:rPr kumimoji="0" lang="ar-SA" sz="32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الا</a:t>
            </a: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عدد قليل من الافراد</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الوظائف التي لا تقدم </a:t>
            </a:r>
            <a:r>
              <a:rPr kumimoji="0" lang="ar-SA" sz="32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افاقا</a:t>
            </a: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للتطور المهني لشاغلها</a:t>
            </a:r>
            <a:endParaRPr kumimoji="0" lang="ar-DZ"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lang="ar-SA" sz="3200" dirty="0" smtClean="0"/>
              <a:t>الوظائف التي تحتوي على مهام قابلة للزوال بسبب تطور وظائف جديدة </a:t>
            </a:r>
            <a:endParaRPr lang="ar-DZ" sz="3200" dirty="0" smtClean="0"/>
          </a:p>
          <a:p>
            <a:pPr marL="0" marR="0" lvl="0" indent="0" algn="justLow" defTabSz="914400" rtl="1" eaLnBrk="0" fontAlgn="base" latinLnBrk="0" hangingPunct="0">
              <a:lnSpc>
                <a:spcPct val="100000"/>
              </a:lnSpc>
              <a:spcBef>
                <a:spcPct val="0"/>
              </a:spcBef>
              <a:spcAft>
                <a:spcPct val="0"/>
              </a:spcAft>
              <a:buClrTx/>
              <a:buSzTx/>
              <a:buFontTx/>
              <a:buChar char="•"/>
              <a:tabLst/>
            </a:pPr>
            <a:r>
              <a:rPr lang="ar-SA" sz="3200" dirty="0" smtClean="0"/>
              <a:t>الوظائف الشاقة جدا والتي لا يمكن تقليص عدد الافراد بها</a:t>
            </a:r>
            <a:endParaRPr lang="fr-FR" sz="3200" dirty="0" smtClean="0"/>
          </a:p>
          <a:p>
            <a:pPr algn="justLow" defTabSz="914400" rtl="1" eaLnBrk="0" fontAlgn="base" hangingPunct="0">
              <a:spcBef>
                <a:spcPct val="0"/>
              </a:spcBef>
              <a:spcAft>
                <a:spcPct val="0"/>
              </a:spcAft>
              <a:buFontTx/>
              <a:buChar char="•"/>
            </a:pPr>
            <a:r>
              <a:rPr lang="ar-SA" sz="3200" b="1" dirty="0" smtClean="0"/>
              <a:t>يسمح الاختيار المسبق للوظائف الحساسة </a:t>
            </a:r>
            <a:r>
              <a:rPr lang="ar-SA" sz="3200" b="1" dirty="0" err="1" smtClean="0"/>
              <a:t>باعطاء</a:t>
            </a:r>
            <a:r>
              <a:rPr lang="ar-SA" sz="3200" b="1" dirty="0" smtClean="0"/>
              <a:t> مصداقية اكبر للتسيير التوقعي</a:t>
            </a:r>
            <a:endParaRPr lang="fr-FR" sz="3200" dirty="0" smtClean="0"/>
          </a:p>
          <a:p>
            <a:pPr marL="0" marR="0" lvl="0" indent="0" algn="justLow" defTabSz="914400" rtl="1" eaLnBrk="0" fontAlgn="base" latinLnBrk="0" hangingPunct="0">
              <a:lnSpc>
                <a:spcPct val="100000"/>
              </a:lnSpc>
              <a:spcBef>
                <a:spcPct val="0"/>
              </a:spcBef>
              <a:spcAft>
                <a:spcPct val="0"/>
              </a:spcAft>
              <a:buClrTx/>
              <a:buSzTx/>
              <a:buFontTx/>
              <a:buChar char="•"/>
              <a:tabLst/>
            </a:pPr>
            <a:endParaRPr kumimoji="0" lang="ar-SA"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
            <a:ext cx="12192000" cy="6857999"/>
          </a:xfrm>
        </p:spPr>
        <p:txBody>
          <a:bodyPr anchor="t">
            <a:normAutofit/>
          </a:bodyPr>
          <a:lstStyle/>
          <a:p>
            <a:pPr marL="3657600" lvl="8" indent="0" algn="r">
              <a:buNone/>
            </a:pPr>
            <a:endParaRPr lang="ar-DZ" sz="4000" b="1" dirty="0">
              <a:solidFill>
                <a:schemeClr val="tx2"/>
              </a:solidFill>
              <a:latin typeface="Traditional Arabic" panose="02020603050405020304" pitchFamily="18" charset="-78"/>
              <a:cs typeface="Traditional Arabic" panose="02020603050405020304" pitchFamily="18" charset="-78"/>
            </a:endParaRPr>
          </a:p>
          <a:p>
            <a:pPr marL="3657600" lvl="8" indent="0" algn="r">
              <a:buNone/>
            </a:pPr>
            <a:endParaRPr lang="ar-DZ" sz="4000" b="1" dirty="0" smtClean="0">
              <a:solidFill>
                <a:schemeClr val="tx2"/>
              </a:solidFill>
              <a:latin typeface="Traditional Arabic" panose="02020603050405020304" pitchFamily="18" charset="-78"/>
              <a:cs typeface="Traditional Arabic" panose="02020603050405020304" pitchFamily="18" charset="-78"/>
            </a:endParaRPr>
          </a:p>
          <a:p>
            <a:pPr marL="3657600" lvl="8" indent="0" algn="r">
              <a:buNone/>
            </a:pPr>
            <a:endParaRPr lang="ar-DZ" sz="4000" b="1" dirty="0">
              <a:solidFill>
                <a:schemeClr val="tx2"/>
              </a:solidFill>
              <a:latin typeface="Traditional Arabic" panose="02020603050405020304" pitchFamily="18" charset="-78"/>
              <a:cs typeface="Traditional Arabic" panose="02020603050405020304" pitchFamily="18" charset="-78"/>
            </a:endParaRPr>
          </a:p>
          <a:p>
            <a:pPr marL="3657600" lvl="8" indent="0" algn="r">
              <a:buNone/>
            </a:pPr>
            <a:endParaRPr lang="ar-DZ" sz="4000" b="1" dirty="0" smtClean="0">
              <a:solidFill>
                <a:schemeClr val="tx2"/>
              </a:solidFill>
              <a:latin typeface="Traditional Arabic" panose="02020603050405020304" pitchFamily="18" charset="-78"/>
              <a:cs typeface="Traditional Arabic" panose="02020603050405020304" pitchFamily="18" charset="-78"/>
            </a:endParaRPr>
          </a:p>
          <a:p>
            <a:pPr marL="3657600" lvl="8" indent="0" algn="r">
              <a:buNone/>
            </a:pPr>
            <a:endParaRPr lang="ar-DZ" sz="4000" b="1" dirty="0" smtClean="0">
              <a:solidFill>
                <a:schemeClr val="tx2"/>
              </a:solidFill>
              <a:latin typeface="Traditional Arabic" panose="02020603050405020304" pitchFamily="18" charset="-78"/>
              <a:cs typeface="Traditional Arabic" panose="02020603050405020304" pitchFamily="18" charset="-78"/>
            </a:endParaRPr>
          </a:p>
          <a:p>
            <a:pPr marL="3657600" lvl="8" indent="0" algn="r">
              <a:buNone/>
            </a:pPr>
            <a:r>
              <a:rPr lang="ar-DZ" sz="4000" b="1" dirty="0" smtClean="0">
                <a:solidFill>
                  <a:schemeClr val="tx2"/>
                </a:solidFill>
                <a:latin typeface="Traditional Arabic" panose="02020603050405020304" pitchFamily="18" charset="-78"/>
                <a:cs typeface="Traditional Arabic" panose="02020603050405020304" pitchFamily="18" charset="-78"/>
              </a:rPr>
              <a:t> </a:t>
            </a:r>
          </a:p>
        </p:txBody>
      </p:sp>
      <p:sp>
        <p:nvSpPr>
          <p:cNvPr id="5" name="Parchemin horizontal 4"/>
          <p:cNvSpPr/>
          <p:nvPr/>
        </p:nvSpPr>
        <p:spPr>
          <a:xfrm>
            <a:off x="2781839" y="975521"/>
            <a:ext cx="7664020" cy="4018208"/>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smtClean="0">
              <a:latin typeface="Traditional Arabic" panose="02020603050405020304" pitchFamily="18" charset="-78"/>
              <a:cs typeface="Traditional Arabic" panose="02020603050405020304" pitchFamily="18" charset="-78"/>
            </a:endParaRPr>
          </a:p>
          <a:p>
            <a:pPr algn="ctr"/>
            <a:r>
              <a:rPr lang="ar-DZ" sz="4400" b="1" dirty="0" smtClean="0">
                <a:solidFill>
                  <a:schemeClr val="tx2">
                    <a:lumMod val="25000"/>
                  </a:schemeClr>
                </a:solidFill>
                <a:latin typeface="Traditional Arabic" panose="02020603050405020304" pitchFamily="18" charset="-78"/>
                <a:cs typeface="Traditional Arabic" panose="02020603050405020304" pitchFamily="18" charset="-78"/>
              </a:rPr>
              <a:t>التسيير التقديري للوظائف والكفاءات</a:t>
            </a:r>
            <a:endParaRPr lang="fr-FR" sz="4400" b="1" dirty="0">
              <a:solidFill>
                <a:schemeClr val="tx2">
                  <a:lumMod val="25000"/>
                </a:schemeClr>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xmlns="" val="34082250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0307" y="115911"/>
            <a:ext cx="11745532" cy="6581104"/>
          </a:xfrm>
        </p:spPr>
        <p:txBody>
          <a:bodyPr anchor="t">
            <a:normAutofit/>
          </a:bodyPr>
          <a:lstStyle/>
          <a:p>
            <a:pPr algn="r" rtl="1"/>
            <a:r>
              <a:rPr lang="ar-DZ" sz="4400" b="1" dirty="0" smtClean="0">
                <a:solidFill>
                  <a:srgbClr val="002060"/>
                </a:solidFill>
                <a:latin typeface="Traditional Arabic" panose="02020603050405020304" pitchFamily="18" charset="-78"/>
                <a:cs typeface="Traditional Arabic" panose="02020603050405020304" pitchFamily="18" charset="-78"/>
              </a:rPr>
              <a:t>                     التسيير التوقعي للوظائف والكفاءات:</a:t>
            </a:r>
            <a:br>
              <a:rPr lang="ar-DZ" sz="4400" b="1" dirty="0" smtClean="0">
                <a:solidFill>
                  <a:srgbClr val="002060"/>
                </a:solidFill>
                <a:latin typeface="Traditional Arabic" panose="02020603050405020304" pitchFamily="18" charset="-78"/>
                <a:cs typeface="Traditional Arabic" panose="02020603050405020304" pitchFamily="18" charset="-78"/>
              </a:rPr>
            </a:br>
            <a:r>
              <a:rPr lang="ar-DZ" sz="4400" b="1" dirty="0">
                <a:solidFill>
                  <a:srgbClr val="002060"/>
                </a:solidFill>
                <a:latin typeface="Traditional Arabic" panose="02020603050405020304" pitchFamily="18" charset="-78"/>
                <a:cs typeface="Traditional Arabic" panose="02020603050405020304" pitchFamily="18" charset="-78"/>
              </a:rPr>
              <a:t/>
            </a:r>
            <a:br>
              <a:rPr lang="ar-DZ" sz="4400" b="1" dirty="0">
                <a:solidFill>
                  <a:srgbClr val="002060"/>
                </a:solidFill>
                <a:latin typeface="Traditional Arabic" panose="02020603050405020304" pitchFamily="18" charset="-78"/>
                <a:cs typeface="Traditional Arabic" panose="02020603050405020304" pitchFamily="18" charset="-78"/>
              </a:rPr>
            </a:br>
            <a:r>
              <a:rPr lang="ar-DZ" sz="4400" b="1" dirty="0" smtClean="0">
                <a:solidFill>
                  <a:srgbClr val="002060"/>
                </a:solidFill>
                <a:latin typeface="Traditional Arabic" panose="02020603050405020304" pitchFamily="18" charset="-78"/>
                <a:cs typeface="Traditional Arabic" panose="02020603050405020304" pitchFamily="18" charset="-78"/>
              </a:rPr>
              <a:t/>
            </a:r>
            <a:br>
              <a:rPr lang="ar-DZ" sz="4400" b="1" dirty="0" smtClean="0">
                <a:solidFill>
                  <a:srgbClr val="002060"/>
                </a:solidFill>
                <a:latin typeface="Traditional Arabic" panose="02020603050405020304" pitchFamily="18" charset="-78"/>
                <a:cs typeface="Traditional Arabic" panose="02020603050405020304" pitchFamily="18" charset="-78"/>
              </a:rPr>
            </a:br>
            <a:r>
              <a:rPr lang="ar-DZ" sz="4400" b="1" dirty="0">
                <a:solidFill>
                  <a:srgbClr val="002060"/>
                </a:solidFill>
                <a:latin typeface="Traditional Arabic" panose="02020603050405020304" pitchFamily="18" charset="-78"/>
                <a:cs typeface="Traditional Arabic" panose="02020603050405020304" pitchFamily="18" charset="-78"/>
              </a:rPr>
              <a:t/>
            </a:r>
            <a:br>
              <a:rPr lang="ar-DZ" sz="4400" b="1" dirty="0">
                <a:solidFill>
                  <a:srgbClr val="002060"/>
                </a:solidFill>
                <a:latin typeface="Traditional Arabic" panose="02020603050405020304" pitchFamily="18" charset="-78"/>
                <a:cs typeface="Traditional Arabic" panose="02020603050405020304" pitchFamily="18" charset="-78"/>
              </a:rPr>
            </a:br>
            <a:r>
              <a:rPr lang="ar-DZ" sz="4400" b="1" dirty="0">
                <a:solidFill>
                  <a:srgbClr val="002060"/>
                </a:solidFill>
                <a:latin typeface="Traditional Arabic" panose="02020603050405020304" pitchFamily="18" charset="-78"/>
                <a:cs typeface="Traditional Arabic" panose="02020603050405020304" pitchFamily="18" charset="-78"/>
              </a:rPr>
              <a:t> </a:t>
            </a:r>
            <a:r>
              <a:rPr lang="ar-DZ" sz="4400" b="1" dirty="0" smtClean="0">
                <a:solidFill>
                  <a:srgbClr val="002060"/>
                </a:solidFill>
                <a:latin typeface="Traditional Arabic" panose="02020603050405020304" pitchFamily="18" charset="-78"/>
                <a:cs typeface="Traditional Arabic" panose="02020603050405020304" pitchFamily="18" charset="-78"/>
              </a:rPr>
              <a:t> </a:t>
            </a:r>
            <a:r>
              <a:rPr lang="fr-FR" sz="4400" b="1" dirty="0" smtClean="0">
                <a:solidFill>
                  <a:srgbClr val="002060"/>
                </a:solidFill>
                <a:latin typeface="Traditional Arabic" panose="02020603050405020304" pitchFamily="18" charset="-78"/>
                <a:cs typeface="Traditional Arabic" panose="02020603050405020304" pitchFamily="18" charset="-78"/>
              </a:rPr>
              <a:t/>
            </a:r>
            <a:br>
              <a:rPr lang="fr-FR" sz="4400" b="1" dirty="0" smtClean="0">
                <a:solidFill>
                  <a:srgbClr val="002060"/>
                </a:solidFill>
                <a:latin typeface="Traditional Arabic" panose="02020603050405020304" pitchFamily="18" charset="-78"/>
                <a:cs typeface="Traditional Arabic" panose="02020603050405020304" pitchFamily="18" charset="-78"/>
              </a:rPr>
            </a:br>
            <a:r>
              <a:rPr lang="ar-DZ" sz="4400" b="1" dirty="0" smtClean="0">
                <a:solidFill>
                  <a:srgbClr val="002060"/>
                </a:solidFill>
                <a:latin typeface="Traditional Arabic" panose="02020603050405020304" pitchFamily="18" charset="-78"/>
                <a:cs typeface="Traditional Arabic" panose="02020603050405020304" pitchFamily="18" charset="-78"/>
              </a:rPr>
              <a:t/>
            </a:r>
            <a:br>
              <a:rPr lang="ar-DZ" sz="4400" b="1" dirty="0" smtClean="0">
                <a:solidFill>
                  <a:srgbClr val="002060"/>
                </a:solidFill>
                <a:latin typeface="Traditional Arabic" panose="02020603050405020304" pitchFamily="18" charset="-78"/>
                <a:cs typeface="Traditional Arabic" panose="02020603050405020304" pitchFamily="18" charset="-78"/>
              </a:rPr>
            </a:br>
            <a:endParaRPr lang="fr-FR" sz="3200" b="1" dirty="0">
              <a:solidFill>
                <a:srgbClr val="002060"/>
              </a:solidFill>
              <a:latin typeface="Traditional Arabic" panose="02020603050405020304" pitchFamily="18" charset="-78"/>
              <a:cs typeface="Traditional Arabic" panose="02020603050405020304" pitchFamily="18" charset="-78"/>
            </a:endParaRPr>
          </a:p>
        </p:txBody>
      </p:sp>
      <p:sp>
        <p:nvSpPr>
          <p:cNvPr id="29697" name="Rectangle 1"/>
          <p:cNvSpPr>
            <a:spLocks noChangeArrowheads="1"/>
          </p:cNvSpPr>
          <p:nvPr/>
        </p:nvSpPr>
        <p:spPr bwMode="auto">
          <a:xfrm>
            <a:off x="1219200" y="960120"/>
            <a:ext cx="9646920"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يعتبر التسيير التقديري للوظائف والكفاءات الركيزة الأساسية التي تمكن المؤسسة من التحكم في مستقبلها على جميع المستويات، كما تمارسه على مستوى الموارد البشرية، حيث يعتبر بمثابة المرجع والدليل في اتخاذ القرارات المتعلقة بإدارة الموارد البشرية في المؤسسة.</a:t>
            </a:r>
            <a:endParaRPr kumimoji="0" lang="ar-DZ"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29698" name="Rectangle 2"/>
          <p:cNvSpPr>
            <a:spLocks noChangeArrowheads="1"/>
          </p:cNvSpPr>
          <p:nvPr/>
        </p:nvSpPr>
        <p:spPr bwMode="auto">
          <a:xfrm>
            <a:off x="609600" y="3002280"/>
            <a:ext cx="10866120" cy="24006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Char char="•"/>
              <a:tabLst/>
            </a:pPr>
            <a:r>
              <a:rPr kumimoji="0" lang="ar-DZ" sz="3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1. مفهوم التسيير التوقعي للوظائف والكفاءات</a:t>
            </a:r>
            <a:endParaRPr kumimoji="0" lang="en-US"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عرفه كل من</a:t>
            </a:r>
            <a:r>
              <a:rPr kumimoji="0" lang="fr-FR"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3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شان </a:t>
            </a:r>
            <a:r>
              <a:rPr kumimoji="0" lang="ar-DZ" sz="3000" b="1"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3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فيلي</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على أنه : مجموعة من المقاربات التسييرية والإجراءات والوسائل التي تسمح بتوقع</a:t>
            </a:r>
            <a:r>
              <a:rPr kumimoji="0" lang="fr-FR"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التحولات العميقة التي تواجه المؤسسات، وهندسة الموارد البشرية ضمن</a:t>
            </a:r>
            <a:r>
              <a:rPr kumimoji="0" lang="fr-FR"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الإستراتيجية العامة للمؤسسة، انطلاقا من تحديد الاحتياجات الحالية والمستقبلية للمؤسسة</a:t>
            </a:r>
            <a:r>
              <a:rPr kumimoji="0" lang="fr-FR"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en-US" sz="3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18585396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31520" y="605135"/>
            <a:ext cx="10012680" cy="1477328"/>
          </a:xfrm>
          <a:prstGeom prst="rect">
            <a:avLst/>
          </a:prstGeom>
        </p:spPr>
        <p:txBody>
          <a:bodyPr wrap="square">
            <a:spAutoFit/>
          </a:bodyPr>
          <a:lstStyle/>
          <a:p>
            <a:pPr algn="r" rtl="1"/>
            <a:r>
              <a:rPr lang="ar-DZ" sz="3000" dirty="0" smtClean="0"/>
              <a:t>ويرى  </a:t>
            </a:r>
            <a:r>
              <a:rPr lang="ar-DZ" sz="3000" b="1" dirty="0" err="1" smtClean="0"/>
              <a:t>سيتو</a:t>
            </a:r>
            <a:r>
              <a:rPr lang="ar-DZ" sz="3000" dirty="0" smtClean="0"/>
              <a:t> بأنه العملية التي بمقتضاها تسعى المؤسسة إلى تحقيق التوافق الدائم والمستمر بين مؤهلات عامليها والوظائف التي يشغلونها وذالك بمسايرة التطورات التي تحدث عليهما من حين إلى أخر</a:t>
            </a:r>
            <a:endParaRPr lang="fr-FR" sz="3000" dirty="0"/>
          </a:p>
        </p:txBody>
      </p:sp>
      <p:sp>
        <p:nvSpPr>
          <p:cNvPr id="1027" name="Rectangle 3"/>
          <p:cNvSpPr>
            <a:spLocks noChangeArrowheads="1"/>
          </p:cNvSpPr>
          <p:nvPr/>
        </p:nvSpPr>
        <p:spPr bwMode="auto">
          <a:xfrm>
            <a:off x="655320" y="2194560"/>
            <a:ext cx="1046988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ويعرفها </a:t>
            </a:r>
            <a:r>
              <a:rPr kumimoji="0" lang="ar-SA" sz="3000" b="1"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بويـــــر</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فعرفها أنها عملية البحث عن الطرق اللازمة لتكيف الموارد البشرية الحالية للمؤسسة مع استراتيجياتها وأهدافها المستقبلية.</a:t>
            </a:r>
            <a:endParaRPr kumimoji="0" lang="en-US"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من جهة ثانية عرفتها</a:t>
            </a:r>
            <a:r>
              <a:rPr kumimoji="0" lang="fr-FR"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3000" b="1"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كارلـــــــن</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بأنه عملية تتضمن شقين أحدهما يخص الوظائف والأخر يخص الكفاءات ، فالتسيير التقديري للوظائف حسب </a:t>
            </a:r>
            <a:r>
              <a:rPr kumimoji="0" lang="ar-SA"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كارلن</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يعني مجموعة الطرق والأساليب التي تهتم بمتابعة التطورات التي تحدث على وظائف المؤسسة استجابة لاستراتيجياتها المستقبلية، أما التسيير التقديري للكفاءات فيشير إلى مجموعة الإجراءات التي تهتم بتطور مؤهلات الأفراد ومهاراتهم تماشيا ومتطلبات الوظائف في المؤسسة</a:t>
            </a:r>
            <a:r>
              <a:rPr kumimoji="0" lang="fr-FR" sz="30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640080" y="1097280"/>
            <a:ext cx="1031748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وأشار كل من </a:t>
            </a:r>
            <a:r>
              <a:rPr kumimoji="0" lang="ar-DZ" sz="3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شان </a:t>
            </a:r>
            <a:r>
              <a:rPr kumimoji="0" lang="ar-DZ" sz="3000" b="1"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3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فيلي</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على  أن التسيير</a:t>
            </a:r>
            <a:r>
              <a:rPr kumimoji="0" lang="ar-SA" sz="3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التوقعي للوظائف والكفاءات</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يتضمن بعدين  الأول مشترك والثاني بعد الفردي حيث </a:t>
            </a:r>
            <a:r>
              <a:rPr kumimoji="0" lang="fr-FR"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(Chen &amp; </a:t>
            </a:r>
            <a:r>
              <a:rPr kumimoji="0" lang="fr-FR"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Filley</a:t>
            </a:r>
            <a:r>
              <a:rPr kumimoji="0" lang="fr-FR"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2010)</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البعد المشترك: </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يجب هندسة الموارد البشرية كمتغير استراتيجي، يسعى إلى الإجابة عن التساؤلات المتعلقة بتطور الوظائف </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الكفاءات مما يسهل عملية الموازنة بصفة توقعية ما بين الاحتياجات والموارد البشرية وترشيد السياسات المختلفة الخاصة بتصحيح عدم التوازن.</a:t>
            </a: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30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ذات بعد فردي</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وهذا  من خلال تدعيمها للمشروع المهني الفردي </a:t>
            </a:r>
            <a:r>
              <a:rPr kumimoji="0" lang="ar-SA"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ذ</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 </a:t>
            </a:r>
            <a:r>
              <a:rPr kumimoji="0" lang="ar-SA"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ي</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سهل للموظف تنمية استخداماته في سوق العمل، وبالتالي تسيير أمثل للمسار الوظيفي للعامل.</a:t>
            </a:r>
            <a:endParaRPr kumimoji="0" lang="ar-SA" sz="3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ChangeArrowheads="1"/>
          </p:cNvSpPr>
          <p:nvPr/>
        </p:nvSpPr>
        <p:spPr bwMode="auto">
          <a:xfrm>
            <a:off x="1234440" y="1417320"/>
            <a:ext cx="999744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تعتمد مبررات استخدام التسيير التوقعي للوظائف </a:t>
            </a:r>
            <a:r>
              <a:rPr kumimoji="0" lang="ar-DZ"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الكفاءات حسب </a:t>
            </a:r>
            <a:r>
              <a:rPr kumimoji="0" lang="ar-DZ"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جلبرت</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على أربعة مراحل هي :</a:t>
            </a: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تحديد الموارد الحالية </a:t>
            </a:r>
            <a:r>
              <a:rPr kumimoji="0" lang="ar-DZ"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كذا تحديد الاحتياجات الحالية .</a:t>
            </a: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تصور الموارد الحالية </a:t>
            </a:r>
            <a:r>
              <a:rPr kumimoji="0" lang="ar-DZ"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تحديد الاحتياجات المستقبلية .</a:t>
            </a: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المقارنة مابين الموارد المتوقعة </a:t>
            </a:r>
            <a:r>
              <a:rPr kumimoji="0" lang="ar-DZ"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المتطلبات المستقبلية .</a:t>
            </a: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DZ"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البحث عن كفاية الموارد البشرية المتوقعة ،مقارنة بالمتطلبات المستقبلية  من خلال إعداد خطة العمل .</a:t>
            </a: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tabLst/>
            </a:pPr>
            <a:r>
              <a:rPr kumimoji="0" lang="ar-DZ" sz="3000" b="0" i="0" u="none" strike="noStrike" cap="none" normalizeH="0" baseline="0" dirty="0" smtClean="0">
                <a:ln>
                  <a:noFill/>
                </a:ln>
                <a:solidFill>
                  <a:schemeClr val="accent2">
                    <a:lumMod val="75000"/>
                  </a:schemeClr>
                </a:solidFill>
                <a:effectLst/>
                <a:latin typeface="Simplified Arabic" pitchFamily="18" charset="-78"/>
                <a:ea typeface="Calibri" pitchFamily="34" charset="0"/>
                <a:cs typeface="Simplified Arabic" pitchFamily="18" charset="-78"/>
              </a:rPr>
              <a:t>هذا الإطار يتضمن المقاربة ما بين إدارة الموارد البشرية </a:t>
            </a:r>
            <a:r>
              <a:rPr kumimoji="0" lang="ar-DZ" sz="3000" b="0" i="0" u="none" strike="noStrike" cap="none" normalizeH="0" baseline="0" dirty="0" err="1" smtClean="0">
                <a:ln>
                  <a:noFill/>
                </a:ln>
                <a:solidFill>
                  <a:schemeClr val="accent2">
                    <a:lumMod val="75000"/>
                  </a:schemeClr>
                </a:solidFill>
                <a:effectLst/>
                <a:latin typeface="Simplified Arabic" pitchFamily="18" charset="-78"/>
                <a:ea typeface="Calibri" pitchFamily="34" charset="0"/>
                <a:cs typeface="Simplified Arabic" pitchFamily="18" charset="-78"/>
              </a:rPr>
              <a:t>و</a:t>
            </a:r>
            <a:r>
              <a:rPr kumimoji="0" lang="ar-DZ" sz="3000" b="0" i="0" u="none" strike="noStrike" cap="none" normalizeH="0" baseline="0" dirty="0" smtClean="0">
                <a:ln>
                  <a:noFill/>
                </a:ln>
                <a:solidFill>
                  <a:schemeClr val="accent2">
                    <a:lumMod val="75000"/>
                  </a:schemeClr>
                </a:solidFill>
                <a:effectLst/>
                <a:latin typeface="Simplified Arabic" pitchFamily="18" charset="-78"/>
                <a:ea typeface="Calibri" pitchFamily="34" charset="0"/>
                <a:cs typeface="Simplified Arabic" pitchFamily="18" charset="-78"/>
              </a:rPr>
              <a:t> إستراتيجية المؤسسة .</a:t>
            </a:r>
            <a:endParaRPr kumimoji="0" lang="en-US" sz="3000" b="0" i="0" u="none" strike="noStrike" cap="none" normalizeH="0" baseline="0" dirty="0" smtClean="0">
              <a:ln>
                <a:noFill/>
              </a:ln>
              <a:solidFill>
                <a:schemeClr val="accent2">
                  <a:lumMod val="75000"/>
                </a:schemeClr>
              </a:solidFill>
              <a:effectLst/>
              <a:latin typeface="Simplified Arabic" pitchFamily="18" charset="-78"/>
              <a:ea typeface="Calibri" pitchFamily="34" charset="0"/>
              <a:cs typeface="Simplified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0539" y="4419213"/>
            <a:ext cx="10363200" cy="1478667"/>
          </a:xfrm>
        </p:spPr>
        <p:txBody>
          <a:bodyPr>
            <a:noAutofit/>
          </a:bodyPr>
          <a:lstStyle/>
          <a:p>
            <a:pPr algn="r" rtl="1"/>
            <a:r>
              <a:rPr lang="ar-DZ" sz="3000" b="1" dirty="0" smtClean="0">
                <a:solidFill>
                  <a:srgbClr val="002060"/>
                </a:solidFill>
                <a:latin typeface="Traditional Arabic" panose="02020603050405020304" pitchFamily="18" charset="-78"/>
                <a:cs typeface="Traditional Arabic" panose="02020603050405020304" pitchFamily="18" charset="-78"/>
              </a:rPr>
              <a:t> </a:t>
            </a:r>
            <a:r>
              <a:rPr lang="ar-DZ" sz="3600" b="1" u="sng" dirty="0" smtClean="0">
                <a:solidFill>
                  <a:schemeClr val="tx1">
                    <a:lumMod val="95000"/>
                    <a:lumOff val="5000"/>
                  </a:schemeClr>
                </a:solidFill>
                <a:latin typeface="Traditional Arabic" panose="02020603050405020304" pitchFamily="18" charset="-78"/>
                <a:cs typeface="Traditional Arabic" panose="02020603050405020304" pitchFamily="18" charset="-78"/>
                <a:sym typeface="Wingdings" panose="05000000000000000000" pitchFamily="2" charset="2"/>
              </a:rPr>
              <a:t>أهداف التسيير التقديري</a:t>
            </a:r>
            <a:r>
              <a:rPr lang="ar-DZ" sz="3000" b="1" dirty="0" smtClean="0">
                <a:solidFill>
                  <a:srgbClr val="002060"/>
                </a:solidFill>
                <a:latin typeface="Traditional Arabic" panose="02020603050405020304" pitchFamily="18" charset="-78"/>
                <a:cs typeface="Traditional Arabic" panose="02020603050405020304" pitchFamily="18" charset="-78"/>
                <a:sym typeface="Wingdings" panose="05000000000000000000" pitchFamily="2" charset="2"/>
              </a:rPr>
              <a:t>:  </a:t>
            </a:r>
            <a:br>
              <a:rPr lang="ar-DZ" sz="3000" b="1" dirty="0" smtClean="0">
                <a:solidFill>
                  <a:srgbClr val="002060"/>
                </a:solidFill>
                <a:latin typeface="Traditional Arabic" panose="02020603050405020304" pitchFamily="18" charset="-78"/>
                <a:cs typeface="Traditional Arabic" panose="02020603050405020304" pitchFamily="18" charset="-78"/>
                <a:sym typeface="Wingdings" panose="05000000000000000000" pitchFamily="2" charset="2"/>
              </a:rPr>
            </a:br>
            <a:r>
              <a:rPr lang="ar-DZ" sz="3000" b="1" dirty="0" smtClean="0">
                <a:solidFill>
                  <a:srgbClr val="002060"/>
                </a:solidFill>
                <a:latin typeface="Traditional Arabic" panose="02020603050405020304" pitchFamily="18" charset="-78"/>
                <a:cs typeface="Traditional Arabic" panose="02020603050405020304" pitchFamily="18" charset="-78"/>
                <a:sym typeface="Wingdings" panose="05000000000000000000" pitchFamily="2" charset="2"/>
              </a:rPr>
              <a:t> تحقيق التوافق بين الوظائف والكفاءات  تخفيض التكاليف </a:t>
            </a:r>
            <a:r>
              <a:rPr lang="ar-DZ" sz="3000" b="1" dirty="0" err="1" smtClean="0">
                <a:solidFill>
                  <a:srgbClr val="002060"/>
                </a:solidFill>
                <a:latin typeface="Traditional Arabic" panose="02020603050405020304" pitchFamily="18" charset="-78"/>
                <a:cs typeface="Traditional Arabic" panose="02020603050405020304" pitchFamily="18" charset="-78"/>
                <a:sym typeface="Wingdings" panose="05000000000000000000" pitchFamily="2" charset="2"/>
              </a:rPr>
              <a:t>الناتجية</a:t>
            </a:r>
            <a:r>
              <a:rPr lang="ar-DZ" sz="3000" b="1" dirty="0" smtClean="0">
                <a:solidFill>
                  <a:srgbClr val="002060"/>
                </a:solidFill>
                <a:latin typeface="Traditional Arabic" panose="02020603050405020304" pitchFamily="18" charset="-78"/>
                <a:cs typeface="Traditional Arabic" panose="02020603050405020304" pitchFamily="18" charset="-78"/>
                <a:sym typeface="Wingdings" panose="05000000000000000000" pitchFamily="2" charset="2"/>
              </a:rPr>
              <a:t> عن حالات عدم التوازن</a:t>
            </a:r>
            <a:br>
              <a:rPr lang="ar-DZ" sz="3000" b="1" dirty="0" smtClean="0">
                <a:solidFill>
                  <a:srgbClr val="002060"/>
                </a:solidFill>
                <a:latin typeface="Traditional Arabic" panose="02020603050405020304" pitchFamily="18" charset="-78"/>
                <a:cs typeface="Traditional Arabic" panose="02020603050405020304" pitchFamily="18" charset="-78"/>
                <a:sym typeface="Wingdings" panose="05000000000000000000" pitchFamily="2" charset="2"/>
              </a:rPr>
            </a:br>
            <a:r>
              <a:rPr lang="ar-DZ" sz="3000" b="1" dirty="0" smtClean="0">
                <a:solidFill>
                  <a:srgbClr val="002060"/>
                </a:solidFill>
                <a:latin typeface="Traditional Arabic" panose="02020603050405020304" pitchFamily="18" charset="-78"/>
                <a:cs typeface="Traditional Arabic" panose="02020603050405020304" pitchFamily="18" charset="-78"/>
                <a:sym typeface="Wingdings" panose="05000000000000000000" pitchFamily="2" charset="2"/>
              </a:rPr>
              <a:t> تحليل الوظائف ، </a:t>
            </a:r>
            <a:r>
              <a:rPr lang="ar-DZ" sz="3000" dirty="0" smtClean="0">
                <a:solidFill>
                  <a:srgbClr val="002060"/>
                </a:solidFill>
                <a:latin typeface="Traditional Arabic" panose="02020603050405020304" pitchFamily="18" charset="-78"/>
                <a:cs typeface="Traditional Arabic" panose="02020603050405020304" pitchFamily="18" charset="-78"/>
                <a:sym typeface="Wingdings" panose="05000000000000000000" pitchFamily="2" charset="2"/>
              </a:rPr>
              <a:t>تقييم الوظائف ، امتلاك افضل المهارات للتوقع بتغيرات المحيط الاقتصادية والتكنولوجية</a:t>
            </a:r>
            <a:endParaRPr lang="fr-FR" sz="3000" dirty="0">
              <a:solidFill>
                <a:srgbClr val="002060"/>
              </a:solidFill>
            </a:endParaRPr>
          </a:p>
        </p:txBody>
      </p:sp>
      <p:sp>
        <p:nvSpPr>
          <p:cNvPr id="4" name="Rectangle à coins arrondis 3"/>
          <p:cNvSpPr/>
          <p:nvPr/>
        </p:nvSpPr>
        <p:spPr>
          <a:xfrm>
            <a:off x="705117" y="395721"/>
            <a:ext cx="10315469" cy="3205310"/>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400" b="1" dirty="0" smtClean="0">
                <a:solidFill>
                  <a:schemeClr val="tx1"/>
                </a:solidFill>
                <a:latin typeface="Traditional Arabic" panose="02020603050405020304" pitchFamily="18" charset="-78"/>
                <a:cs typeface="Traditional Arabic" panose="02020603050405020304" pitchFamily="18" charset="-78"/>
                <a:sym typeface="Wingdings" panose="05000000000000000000" pitchFamily="2" charset="2"/>
              </a:rPr>
              <a:t>ومنه نخلص للتعريف الشامل </a:t>
            </a:r>
            <a:r>
              <a:rPr lang="ar-DZ" sz="3400" b="1" dirty="0" err="1" smtClean="0">
                <a:solidFill>
                  <a:schemeClr val="tx1"/>
                </a:solidFill>
                <a:latin typeface="Traditional Arabic" panose="02020603050405020304" pitchFamily="18" charset="-78"/>
                <a:cs typeface="Traditional Arabic" panose="02020603050405020304" pitchFamily="18" charset="-78"/>
                <a:sym typeface="Wingdings" panose="05000000000000000000" pitchFamily="2" charset="2"/>
              </a:rPr>
              <a:t>ل</a:t>
            </a:r>
            <a:r>
              <a:rPr lang="ar-DZ" sz="3400" b="1" dirty="0" smtClean="0">
                <a:solidFill>
                  <a:schemeClr val="tx1"/>
                </a:solidFill>
                <a:latin typeface="Traditional Arabic" panose="02020603050405020304" pitchFamily="18" charset="-78"/>
                <a:cs typeface="Traditional Arabic" panose="02020603050405020304" pitchFamily="18" charset="-78"/>
                <a:sym typeface="Wingdings" panose="05000000000000000000" pitchFamily="2" charset="2"/>
              </a:rPr>
              <a:t> ت </a:t>
            </a:r>
            <a:r>
              <a:rPr lang="ar-DZ" sz="3400" b="1" dirty="0" err="1" smtClean="0">
                <a:solidFill>
                  <a:schemeClr val="tx1"/>
                </a:solidFill>
                <a:latin typeface="Traditional Arabic" panose="02020603050405020304" pitchFamily="18" charset="-78"/>
                <a:cs typeface="Traditional Arabic" panose="02020603050405020304" pitchFamily="18" charset="-78"/>
                <a:sym typeface="Wingdings" panose="05000000000000000000" pitchFamily="2" charset="2"/>
              </a:rPr>
              <a:t>ت</a:t>
            </a:r>
            <a:r>
              <a:rPr lang="ar-DZ" sz="3400" b="1" dirty="0" smtClean="0">
                <a:solidFill>
                  <a:schemeClr val="tx1"/>
                </a:solidFill>
                <a:latin typeface="Traditional Arabic" panose="02020603050405020304" pitchFamily="18" charset="-78"/>
                <a:cs typeface="Traditional Arabic" panose="02020603050405020304" pitchFamily="18" charset="-78"/>
                <a:sym typeface="Wingdings" panose="05000000000000000000" pitchFamily="2" charset="2"/>
              </a:rPr>
              <a:t> على انه المنهج الذي يهتم بإعداد ومراقبة السياسات والممارسات التي تهدف إلى تقليص الفوارق بين احتياجات المؤسسة ومواردها الحالية والمستقبلية، وهذا على المستوى الكمي والنوعي من خلال اتباع عدة إجراءات للتعديل منها: التوظيف، النقل، التدريب,,, آخذين بعين </a:t>
            </a:r>
            <a:r>
              <a:rPr lang="ar-DZ" sz="3400" b="1" dirty="0" err="1" smtClean="0">
                <a:solidFill>
                  <a:schemeClr val="tx1"/>
                </a:solidFill>
                <a:latin typeface="Traditional Arabic" panose="02020603050405020304" pitchFamily="18" charset="-78"/>
                <a:cs typeface="Traditional Arabic" panose="02020603050405020304" pitchFamily="18" charset="-78"/>
                <a:sym typeface="Wingdings" panose="05000000000000000000" pitchFamily="2" charset="2"/>
              </a:rPr>
              <a:t>الإعتبار</a:t>
            </a:r>
            <a:r>
              <a:rPr lang="ar-DZ" sz="3400" b="1" dirty="0" smtClean="0">
                <a:solidFill>
                  <a:schemeClr val="tx1"/>
                </a:solidFill>
                <a:latin typeface="Traditional Arabic" panose="02020603050405020304" pitchFamily="18" charset="-78"/>
                <a:cs typeface="Traditional Arabic" panose="02020603050405020304" pitchFamily="18" charset="-78"/>
                <a:sym typeface="Wingdings" panose="05000000000000000000" pitchFamily="2" charset="2"/>
              </a:rPr>
              <a:t> إستراتيجية المؤسسة وأهدافها رغبة في تحقيق الموائمة بين الوظائف والكفاءات من أجل تحقيق أهداف المؤسسة باختلافها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965960" y="716280"/>
            <a:ext cx="8625840" cy="707886"/>
          </a:xfrm>
          <a:prstGeom prst="rect">
            <a:avLst/>
          </a:prstGeom>
          <a:noFill/>
        </p:spPr>
        <p:txBody>
          <a:bodyPr wrap="square" rtlCol="0">
            <a:spAutoFit/>
          </a:bodyPr>
          <a:lstStyle/>
          <a:p>
            <a:r>
              <a:rPr lang="ar-DZ" sz="4000" b="1" dirty="0" smtClean="0">
                <a:solidFill>
                  <a:schemeClr val="accent2"/>
                </a:solidFill>
              </a:rPr>
              <a:t>مميزات التسيير التقديري للوظائف والكفاءات</a:t>
            </a:r>
            <a:endParaRPr lang="fr-FR" sz="4000" b="1" dirty="0">
              <a:solidFill>
                <a:schemeClr val="accent2"/>
              </a:solidFill>
            </a:endParaRPr>
          </a:p>
        </p:txBody>
      </p:sp>
      <p:sp>
        <p:nvSpPr>
          <p:cNvPr id="4099" name="Rectangle 3"/>
          <p:cNvSpPr>
            <a:spLocks noChangeArrowheads="1"/>
          </p:cNvSpPr>
          <p:nvPr/>
        </p:nvSpPr>
        <p:spPr bwMode="auto">
          <a:xfrm>
            <a:off x="883920" y="1524000"/>
            <a:ext cx="105156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Char char="•"/>
              <a:tabLst/>
            </a:pP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هدفه عملي </a:t>
            </a:r>
            <a:r>
              <a:rPr kumimoji="0" lang="ar-SA"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وبراغماتي</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أكثر من نظري، يسعى إلى الوقاية وامتصاص وضعيات عدم التوازن بين الموارد والاحتياجات. </a:t>
            </a: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هو نتيجة منطقيات توقعية قائمة على عمل تصوري للمعادلة موارد-أفراد، أكثر من منطق تجديدي قائم على تحريك وسائل تسيير الموارد البشرية.</a:t>
            </a:r>
            <a:endParaRPr kumimoji="0" lang="en-US"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 typeface="Arial" pitchFamily="34" charset="0"/>
              <a:buChar char="•"/>
              <a:tabLst/>
            </a:pP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هو منهجية </a:t>
            </a:r>
            <a:r>
              <a:rPr kumimoji="0" lang="ar-SA" sz="30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SA" sz="30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ليس مجموعة من الأدوات، فهو ليس عبارة عن ترتيب مجموعة من الأدوات، ما يجعله آلية بنيوية في المنظمة</a:t>
            </a:r>
            <a:r>
              <a:rPr kumimoji="0" lang="fr-FR" sz="3000" b="0" i="0" u="none" strike="noStrike" cap="none" normalizeH="0" baseline="0" dirty="0" smtClean="0">
                <a:ln>
                  <a:noFill/>
                </a:ln>
                <a:solidFill>
                  <a:schemeClr val="tx1"/>
                </a:solidFill>
                <a:effectLst/>
                <a:latin typeface="Arial" pitchFamily="34" charset="0"/>
                <a:cs typeface="Arial" pitchFamily="34" charset="0"/>
              </a:rPr>
              <a:t> </a:t>
            </a:r>
            <a:endParaRPr kumimoji="0" lang="ar-DZ" sz="3000" b="0" i="0" u="none" strike="noStrike" cap="none" normalizeH="0" baseline="0" dirty="0" smtClean="0">
              <a:ln>
                <a:noFill/>
              </a:ln>
              <a:solidFill>
                <a:schemeClr val="tx1"/>
              </a:solidFill>
              <a:effectLst/>
              <a:latin typeface="Arial" pitchFamily="34" charset="0"/>
              <a:cs typeface="Arial" pitchFamily="34" charset="0"/>
            </a:endParaRPr>
          </a:p>
          <a:p>
            <a:pPr lvl="0" algn="r" rtl="1">
              <a:buFont typeface="Arial" pitchFamily="34" charset="0"/>
              <a:buChar char="•"/>
            </a:pPr>
            <a:r>
              <a:rPr lang="ar-SA" sz="3000" dirty="0" smtClean="0"/>
              <a:t>يجب أن تجسد نتائجه عمليا من خلال مخططات عمل تتعلق بالتوظيف كالبحث عن كفاءة معنية في سوق العمل، كذلك التحويلات الداخلية والترقيات المهنية</a:t>
            </a:r>
            <a:r>
              <a:rPr lang="fr-FR" sz="3000" dirty="0" smtClean="0"/>
              <a:t>.</a:t>
            </a:r>
          </a:p>
          <a:p>
            <a:pPr marL="0" marR="0" lvl="0" indent="0" algn="r" defTabSz="914400" rtl="1" eaLnBrk="0" fontAlgn="base" latinLnBrk="0" hangingPunct="0">
              <a:lnSpc>
                <a:spcPct val="100000"/>
              </a:lnSpc>
              <a:spcBef>
                <a:spcPct val="0"/>
              </a:spcBef>
              <a:spcAft>
                <a:spcPct val="0"/>
              </a:spcAft>
              <a:buClrTx/>
              <a:buSzTx/>
              <a:buFontTx/>
              <a:buNone/>
              <a:tabLst/>
            </a:pPr>
            <a:endParaRPr kumimoji="0" lang="fr-FR" sz="3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544</TotalTime>
  <Words>1524</Words>
  <Application>Microsoft Office PowerPoint</Application>
  <PresentationFormat>Personnalisé</PresentationFormat>
  <Paragraphs>117</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Rotonde</vt:lpstr>
      <vt:lpstr>متطلبات ارساء مشروع الهندسة الوظيفية تابع للمحاضرة 1 </vt:lpstr>
      <vt:lpstr>Diapositive 2</vt:lpstr>
      <vt:lpstr>Diapositive 3</vt:lpstr>
      <vt:lpstr>                     التسيير التوقعي للوظائف والكفاءات:        </vt:lpstr>
      <vt:lpstr>Diapositive 5</vt:lpstr>
      <vt:lpstr>Diapositive 6</vt:lpstr>
      <vt:lpstr>Diapositive 7</vt:lpstr>
      <vt:lpstr> أهداف التسيير التقديري:    تحقيق التوافق بين الوظائف والكفاءات  تخفيض التكاليف الناتجية عن حالات عدم التوازن  تحليل الوظائف ، تقييم الوظائف ، امتلاك افضل المهارات للتوقع بتغيرات المحيط الاقتصادية والتكنولوجية</vt:lpstr>
      <vt:lpstr>Diapositive 9</vt:lpstr>
      <vt:lpstr>Diapositive 10</vt:lpstr>
      <vt:lpstr> خطوات التسيير التوقعي للوظائف والكفاءات:</vt:lpstr>
      <vt:lpstr>  ب- التقدري الكمي للوظائف: يقوم هذا التقدير على عدة أساليب نذكر منها:  أسلوب تقدير كمية الوظائف حسب التوقيت اللازم لإنتاجها :     مثال: مؤسسة تتوقع إنتاج 2000 وحدة في فترة مستقبلية، وأن إنتاج وحدة واحدة يستلزم 2سا ما الحجم الساعي الشهري لكل عامل هو 173 سا، عدد العمال الذين تحتاجهم المؤسسة لإنتاج هذه الكمية يساوي: الحل :   (2000×2)÷173 =     وبالتالي فان عدد الوظائف التي تحتاجها المؤسسة في الفترة المستقبلية والتي أجريت عليها التقدير هي:         </vt:lpstr>
      <vt:lpstr>Diapositive 13</vt:lpstr>
      <vt:lpstr>2- تقدير العرض المستقبلي من الموارد البشرية:       </vt:lpstr>
      <vt:lpstr> 3- تحليل الفارق:                                                                                                                                                               4- تحديد السياسات المناسبة                                                                                             لتقليص الفارق:  </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TOSHIBA</dc:creator>
  <cp:lastModifiedBy>pc</cp:lastModifiedBy>
  <cp:revision>154</cp:revision>
  <dcterms:created xsi:type="dcterms:W3CDTF">2021-01-09T17:57:28Z</dcterms:created>
  <dcterms:modified xsi:type="dcterms:W3CDTF">2022-12-09T08:57:16Z</dcterms:modified>
</cp:coreProperties>
</file>