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53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6DEEC0-D46A-49D3-B9A3-7318D3D81CB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4CC7ADAE-6422-4F96-A311-0E0462DE0E67}" type="datetimeFigureOut">
              <a:rPr lang="fr-FR" smtClean="0"/>
              <a:pPr/>
              <a:t>18/05/2021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6DEEC0-D46A-49D3-B9A3-7318D3D81CBD}" type="slidenum">
              <a:rPr lang="fr-FR" smtClean="0"/>
              <a:pPr/>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CC7ADAE-6422-4F96-A311-0E0462DE0E67}" type="datetimeFigureOut">
              <a:rPr lang="fr-FR" smtClean="0"/>
              <a:pPr/>
              <a:t>18/05/2021</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96DEEC0-D46A-49D3-B9A3-7318D3D81CB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ar-DZ" i="1" dirty="0" smtClean="0">
                <a:solidFill>
                  <a:schemeClr val="accent2">
                    <a:lumMod val="60000"/>
                    <a:lumOff val="40000"/>
                  </a:schemeClr>
                </a:solidFill>
              </a:rPr>
              <a:t>بحث حول : </a:t>
            </a:r>
            <a:r>
              <a:rPr lang="ar-DZ" dirty="0" smtClean="0">
                <a:solidFill>
                  <a:srgbClr val="0070C0"/>
                </a:solidFill>
              </a:rPr>
              <a:t>ط</a:t>
            </a:r>
            <a:r>
              <a:rPr lang="ar-DZ" dirty="0" smtClean="0">
                <a:solidFill>
                  <a:srgbClr val="0070C0"/>
                </a:solidFill>
              </a:rPr>
              <a:t>ريقة الأسعار </a:t>
            </a:r>
            <a:r>
              <a:rPr lang="fr-FR" dirty="0" smtClean="0">
                <a:solidFill>
                  <a:srgbClr val="0070C0"/>
                </a:solidFill>
              </a:rPr>
              <a:t>      PER </a:t>
            </a:r>
            <a:r>
              <a:rPr lang="ar-DZ" dirty="0" smtClean="0">
                <a:solidFill>
                  <a:srgbClr val="0070C0"/>
                </a:solidFill>
              </a:rPr>
              <a:t>الحالية</a:t>
            </a:r>
            <a:r>
              <a:rPr lang="ar-DZ" dirty="0" smtClean="0"/>
              <a:t> </a:t>
            </a:r>
            <a:r>
              <a:rPr lang="ar-DZ" dirty="0" smtClean="0"/>
              <a:t> </a:t>
            </a:r>
            <a:endParaRPr lang="fr-FR" dirty="0"/>
          </a:p>
        </p:txBody>
      </p:sp>
      <p:sp>
        <p:nvSpPr>
          <p:cNvPr id="3" name="Sous-titre 2"/>
          <p:cNvSpPr>
            <a:spLocks noGrp="1"/>
          </p:cNvSpPr>
          <p:nvPr>
            <p:ph type="subTitle" idx="1"/>
          </p:nvPr>
        </p:nvSpPr>
        <p:spPr>
          <a:xfrm>
            <a:off x="722376" y="3685032"/>
            <a:ext cx="7772400" cy="1958546"/>
          </a:xfrm>
        </p:spPr>
        <p:txBody>
          <a:bodyPr>
            <a:normAutofit/>
          </a:bodyPr>
          <a:lstStyle/>
          <a:p>
            <a:r>
              <a:rPr lang="ar-DZ" dirty="0" smtClean="0"/>
              <a:t> </a:t>
            </a:r>
          </a:p>
          <a:p>
            <a:endParaRPr lang="ar-DZ" dirty="0" smtClean="0"/>
          </a:p>
          <a:p>
            <a:r>
              <a:rPr lang="ar-DZ" sz="2800" b="1" i="1" dirty="0" smtClean="0">
                <a:solidFill>
                  <a:schemeClr val="accent2">
                    <a:lumMod val="60000"/>
                    <a:lumOff val="40000"/>
                  </a:schemeClr>
                </a:solidFill>
              </a:rPr>
              <a:t> من إعداد :</a:t>
            </a:r>
          </a:p>
          <a:p>
            <a:r>
              <a:rPr lang="ar-DZ" b="1" i="1" dirty="0" smtClean="0">
                <a:solidFill>
                  <a:schemeClr val="tx1"/>
                </a:solidFill>
              </a:rPr>
              <a:t>قانة رانيا </a:t>
            </a:r>
          </a:p>
          <a:p>
            <a:r>
              <a:rPr lang="ar-DZ" b="1" i="1" dirty="0" smtClean="0">
                <a:solidFill>
                  <a:schemeClr val="tx1"/>
                </a:solidFill>
              </a:rPr>
              <a:t>بن عاشور نسرين </a:t>
            </a:r>
            <a:endParaRPr lang="fr-FR" b="1" i="1" dirty="0">
              <a:solidFill>
                <a:schemeClr val="tx1"/>
              </a:solidFill>
            </a:endParaRPr>
          </a:p>
        </p:txBody>
      </p:sp>
      <p:sp>
        <p:nvSpPr>
          <p:cNvPr id="4" name="ZoneTexte 3"/>
          <p:cNvSpPr txBox="1"/>
          <p:nvPr/>
        </p:nvSpPr>
        <p:spPr>
          <a:xfrm>
            <a:off x="1000100" y="4429132"/>
            <a:ext cx="3357586" cy="738664"/>
          </a:xfrm>
          <a:prstGeom prst="rect">
            <a:avLst/>
          </a:prstGeom>
          <a:noFill/>
        </p:spPr>
        <p:txBody>
          <a:bodyPr wrap="square" rtlCol="0">
            <a:spAutoFit/>
          </a:bodyPr>
          <a:lstStyle/>
          <a:p>
            <a:pPr algn="r" rtl="1"/>
            <a:r>
              <a:rPr lang="ar-DZ" sz="2400" b="1" i="1" dirty="0" smtClean="0">
                <a:solidFill>
                  <a:schemeClr val="accent2">
                    <a:lumMod val="60000"/>
                    <a:lumOff val="40000"/>
                  </a:schemeClr>
                </a:solidFill>
              </a:rPr>
              <a:t>تحت إشراف الأستاذ : </a:t>
            </a:r>
          </a:p>
          <a:p>
            <a:pPr algn="r" rtl="1"/>
            <a:r>
              <a:rPr lang="ar-DZ" b="1" i="1" dirty="0" smtClean="0"/>
              <a:t>نصيرة عقبة </a:t>
            </a:r>
            <a:endParaRPr lang="fr-FR" b="1" i="1"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214414" y="2357430"/>
            <a:ext cx="7086600" cy="1509712"/>
          </a:xfrm>
        </p:spPr>
        <p:txBody>
          <a:bodyPr>
            <a:noAutofit/>
          </a:bodyPr>
          <a:lstStyle/>
          <a:p>
            <a:pPr algn="r" rtl="1"/>
            <a:r>
              <a:rPr lang="ar-DZ" sz="2000" dirty="0" smtClean="0">
                <a:solidFill>
                  <a:schemeClr val="tx1"/>
                </a:solidFill>
              </a:rPr>
              <a:t>يعتمد تقييم المؤسسات في هذه الطريقة على المقارنة بين المؤسسات أخذا بعين الاعتبار المعايير المتقاربة فيما بينها والمتطابقة قيمة المؤسسة يجب أن تتحدد من خلال قيم معروفة بالنسبة للمؤسسات الأخرى التي يتم المقارنة</a:t>
            </a:r>
          </a:p>
          <a:p>
            <a:pPr algn="r" rtl="1"/>
            <a:r>
              <a:rPr lang="ar-DZ" sz="2000" dirty="0" smtClean="0">
                <a:solidFill>
                  <a:schemeClr val="tx1"/>
                </a:solidFill>
              </a:rPr>
              <a:t>معها. عادة ما ترتبط طريقة </a:t>
            </a:r>
            <a:r>
              <a:rPr lang="fr-FR" sz="2000" dirty="0" smtClean="0">
                <a:solidFill>
                  <a:schemeClr val="tx1"/>
                </a:solidFill>
              </a:rPr>
              <a:t>PER </a:t>
            </a:r>
            <a:r>
              <a:rPr lang="ar-DZ" sz="2000" dirty="0" smtClean="0">
                <a:solidFill>
                  <a:schemeClr val="tx1"/>
                </a:solidFill>
              </a:rPr>
              <a:t>على معطيات سنة معينة وعموما على معطيات السنة الأقرب لفترة التقييم.</a:t>
            </a:r>
            <a:endParaRPr lang="fr-FR" sz="2000" dirty="0" smtClean="0">
              <a:solidFill>
                <a:schemeClr val="tx1"/>
              </a:solidFill>
            </a:endParaRPr>
          </a:p>
          <a:p>
            <a:pPr algn="r" rtl="1"/>
            <a:endParaRPr lang="ar-DZ" sz="2000" dirty="0" smtClean="0">
              <a:solidFill>
                <a:schemeClr val="tx1"/>
              </a:solidFill>
            </a:endParaRPr>
          </a:p>
          <a:p>
            <a:pPr algn="r" rtl="1"/>
            <a:endParaRPr lang="ar-DZ" sz="2000" dirty="0" smtClean="0">
              <a:solidFill>
                <a:schemeClr val="tx1"/>
              </a:solidFill>
            </a:endParaRPr>
          </a:p>
        </p:txBody>
      </p:sp>
      <p:sp>
        <p:nvSpPr>
          <p:cNvPr id="4" name="ZoneTexte 3"/>
          <p:cNvSpPr txBox="1"/>
          <p:nvPr/>
        </p:nvSpPr>
        <p:spPr>
          <a:xfrm>
            <a:off x="5214942" y="1142984"/>
            <a:ext cx="2756499" cy="707886"/>
          </a:xfrm>
          <a:prstGeom prst="rect">
            <a:avLst/>
          </a:prstGeom>
          <a:noFill/>
        </p:spPr>
        <p:txBody>
          <a:bodyPr wrap="square" rtlCol="0">
            <a:spAutoFit/>
          </a:bodyPr>
          <a:lstStyle/>
          <a:p>
            <a:pPr algn="r" rtl="1"/>
            <a:r>
              <a:rPr lang="ar-DZ" sz="4000" b="1" i="1" dirty="0" smtClean="0">
                <a:solidFill>
                  <a:srgbClr val="C00000"/>
                </a:solidFill>
              </a:rPr>
              <a:t>مقدمة  :</a:t>
            </a:r>
            <a:endParaRPr lang="fr-FR" sz="4000" b="1" i="1" dirty="0">
              <a:solidFill>
                <a:srgbClr val="C00000"/>
              </a:solidFill>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14282" y="571480"/>
            <a:ext cx="8501122" cy="6678751"/>
          </a:xfrm>
          <a:prstGeom prst="rect">
            <a:avLst/>
          </a:prstGeom>
          <a:noFill/>
        </p:spPr>
        <p:txBody>
          <a:bodyPr wrap="square" rtlCol="0">
            <a:spAutoFit/>
          </a:bodyPr>
          <a:lstStyle/>
          <a:p>
            <a:pPr algn="r" rtl="1"/>
            <a:r>
              <a:rPr lang="ar-DZ" sz="3200" b="1" i="1" dirty="0" smtClean="0">
                <a:solidFill>
                  <a:srgbClr val="C00000"/>
                </a:solidFill>
              </a:rPr>
              <a:t>  أولا : تعريف طريقة </a:t>
            </a:r>
            <a:r>
              <a:rPr lang="fr-FR" sz="3200" b="1" i="1" dirty="0" smtClean="0">
                <a:solidFill>
                  <a:srgbClr val="C00000"/>
                </a:solidFill>
              </a:rPr>
              <a:t>PER </a:t>
            </a:r>
            <a:r>
              <a:rPr lang="ar-DZ" sz="3200" b="1" i="1" dirty="0" smtClean="0">
                <a:solidFill>
                  <a:srgbClr val="C00000"/>
                </a:solidFill>
              </a:rPr>
              <a:t>:  </a:t>
            </a:r>
          </a:p>
          <a:p>
            <a:pPr algn="r" rtl="1"/>
            <a:endParaRPr lang="ar-DZ" dirty="0" smtClean="0"/>
          </a:p>
          <a:p>
            <a:pPr algn="r" rtl="1"/>
            <a:r>
              <a:rPr lang="ar-DZ" sz="2400" dirty="0" smtClean="0"/>
              <a:t>يعرف  </a:t>
            </a:r>
            <a:r>
              <a:rPr lang="fr-FR" sz="2400" dirty="0" smtClean="0"/>
              <a:t>PER</a:t>
            </a:r>
            <a:r>
              <a:rPr lang="ar-DZ" sz="2400" dirty="0" smtClean="0"/>
              <a:t> </a:t>
            </a:r>
            <a:r>
              <a:rPr lang="fr-FR" sz="2400" dirty="0" smtClean="0"/>
              <a:t> </a:t>
            </a:r>
            <a:r>
              <a:rPr lang="ar-DZ" sz="2400" dirty="0" smtClean="0"/>
              <a:t>لأصل مالي على أنه نسبة سعر الأصل إلى الربح السنوي الذي طرحه، ومن ثم هو بين فترة الاسترداد اللازمة لهذا الأصل، تستعمل نسبة السعر/الربح في الأسواق المالية بحيث تشير إلى " كم من الربح” تقبل هذه الأخيرة دفعة على ورقة مالية (سهم)، ما، أو بمعنى آخر مرة نقوم برسملة العائد المحصل عليه من طرف مؤسسة ما، ولهذا الغرض نجدها تستعمل كثيرًا في المقارنات مختلف القطاعات والمؤسسات كمؤشر لاتخاذ القرارات لدى مستثمري المحافظ، والمساعدة في التحليل لمعرفة أوضاع الأسواق المالية للمحللين الماليين، كما تلعب دورًا مهما في عمليات تقييم المؤسسات بشقيها المسعرة وغير المسعرة.  </a:t>
            </a:r>
          </a:p>
          <a:p>
            <a:pPr algn="r" rtl="1"/>
            <a:endParaRPr lang="ar-DZ" sz="2400" dirty="0" smtClean="0"/>
          </a:p>
          <a:p>
            <a:pPr algn="r" rtl="1"/>
            <a:endParaRPr lang="ar-DZ" sz="2400" dirty="0" smtClean="0"/>
          </a:p>
          <a:p>
            <a:pPr algn="r" rtl="1"/>
            <a:endParaRPr lang="ar-DZ" sz="2400" dirty="0" smtClean="0"/>
          </a:p>
          <a:p>
            <a:pPr algn="r" rtl="1"/>
            <a:endParaRPr lang="ar-DZ" sz="2400" dirty="0" smtClean="0"/>
          </a:p>
          <a:p>
            <a:pPr algn="r" rtl="1"/>
            <a:endParaRPr lang="ar-DZ" sz="2400" dirty="0" smtClean="0"/>
          </a:p>
          <a:p>
            <a:pPr algn="r" rtl="1"/>
            <a:endParaRPr lang="fr-FR"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42910" y="1071546"/>
            <a:ext cx="8001024" cy="3046988"/>
          </a:xfrm>
          <a:prstGeom prst="rect">
            <a:avLst/>
          </a:prstGeom>
          <a:noFill/>
        </p:spPr>
        <p:txBody>
          <a:bodyPr wrap="square" rtlCol="0">
            <a:spAutoFit/>
          </a:bodyPr>
          <a:lstStyle/>
          <a:p>
            <a:pPr algn="r" rtl="1"/>
            <a:r>
              <a:rPr lang="ar-DZ" sz="3200" b="1" i="1" dirty="0" smtClean="0">
                <a:solidFill>
                  <a:srgbClr val="C00000"/>
                </a:solidFill>
              </a:rPr>
              <a:t>صيغة معادلة طريقة الأسعار الحالية : </a:t>
            </a:r>
          </a:p>
          <a:p>
            <a:pPr algn="r" rtl="1"/>
            <a:endParaRPr lang="ar-DZ" sz="3200" dirty="0" smtClean="0">
              <a:solidFill>
                <a:srgbClr val="C00000"/>
              </a:solidFill>
            </a:endParaRPr>
          </a:p>
          <a:p>
            <a:pPr rtl="1"/>
            <a:r>
              <a:rPr lang="ar-DZ" sz="3200" dirty="0"/>
              <a:t> </a:t>
            </a:r>
            <a:r>
              <a:rPr lang="ar-DZ" sz="3200" dirty="0" smtClean="0"/>
              <a:t>  </a:t>
            </a:r>
            <a:r>
              <a:rPr lang="fr-FR" sz="3200" dirty="0" smtClean="0"/>
              <a:t>PER </a:t>
            </a:r>
            <a:r>
              <a:rPr lang="fr-FR" sz="3200" dirty="0"/>
              <a:t>= P0/ BN PA .</a:t>
            </a:r>
            <a:endParaRPr lang="ar-DZ" sz="3200" dirty="0" smtClean="0">
              <a:solidFill>
                <a:srgbClr val="C00000"/>
              </a:solidFill>
            </a:endParaRPr>
          </a:p>
          <a:p>
            <a:pPr algn="r" rtl="1"/>
            <a:endParaRPr lang="ar-DZ" sz="3200" dirty="0" smtClean="0">
              <a:solidFill>
                <a:srgbClr val="C00000"/>
              </a:solidFill>
            </a:endParaRPr>
          </a:p>
          <a:p>
            <a:pPr algn="r" rtl="1"/>
            <a:endParaRPr lang="ar-DZ" sz="3200" dirty="0" smtClean="0">
              <a:solidFill>
                <a:srgbClr val="C00000"/>
              </a:solidFill>
            </a:endParaRPr>
          </a:p>
          <a:p>
            <a:pPr algn="r" rtl="1"/>
            <a:endParaRPr lang="fr-FR" sz="3200" dirty="0">
              <a:solidFill>
                <a:srgbClr val="C00000"/>
              </a:solidFill>
            </a:endParaRPr>
          </a:p>
        </p:txBody>
      </p:sp>
      <p:sp>
        <p:nvSpPr>
          <p:cNvPr id="4" name="ZoneTexte 3"/>
          <p:cNvSpPr txBox="1"/>
          <p:nvPr/>
        </p:nvSpPr>
        <p:spPr>
          <a:xfrm>
            <a:off x="571472" y="3000372"/>
            <a:ext cx="8001056" cy="3416320"/>
          </a:xfrm>
          <a:prstGeom prst="rect">
            <a:avLst/>
          </a:prstGeom>
          <a:noFill/>
        </p:spPr>
        <p:txBody>
          <a:bodyPr wrap="square" rtlCol="0">
            <a:spAutoFit/>
          </a:bodyPr>
          <a:lstStyle/>
          <a:p>
            <a:pPr algn="r" rtl="1"/>
            <a:r>
              <a:rPr lang="ar-DZ" sz="3200" b="1" i="1" dirty="0" smtClean="0">
                <a:solidFill>
                  <a:srgbClr val="C00000"/>
                </a:solidFill>
              </a:rPr>
              <a:t> ثانيا طريقة العمل بطريقة </a:t>
            </a:r>
            <a:r>
              <a:rPr lang="fr-FR" sz="3200" b="1" i="1" dirty="0" smtClean="0">
                <a:solidFill>
                  <a:srgbClr val="C00000"/>
                </a:solidFill>
              </a:rPr>
              <a:t>PER </a:t>
            </a:r>
            <a:r>
              <a:rPr lang="ar-DZ" sz="3200" b="1" i="1" dirty="0" smtClean="0">
                <a:solidFill>
                  <a:srgbClr val="C00000"/>
                </a:solidFill>
              </a:rPr>
              <a:t> : </a:t>
            </a:r>
          </a:p>
          <a:p>
            <a:pPr algn="r" rtl="1"/>
            <a:r>
              <a:rPr lang="ar-DZ" sz="3200" i="1" dirty="0" smtClean="0">
                <a:solidFill>
                  <a:srgbClr val="C00000"/>
                </a:solidFill>
              </a:rPr>
              <a:t> </a:t>
            </a:r>
            <a:r>
              <a:rPr lang="ar-DZ" sz="2000" dirty="0" smtClean="0"/>
              <a:t>يتم البحث على مؤسسات نموذجية مدرجة في البورصة لأجل المقارنة معها؛</a:t>
            </a:r>
          </a:p>
          <a:p>
            <a:pPr algn="r" rtl="1"/>
            <a:r>
              <a:rPr lang="ar-DZ" sz="2000" dirty="0" smtClean="0"/>
              <a:t>✓ تحديد قيمة </a:t>
            </a:r>
            <a:r>
              <a:rPr lang="fr-FR" sz="2000" dirty="0" smtClean="0"/>
              <a:t>PER </a:t>
            </a:r>
            <a:r>
              <a:rPr lang="ar-DZ" sz="2000" dirty="0" smtClean="0"/>
              <a:t>لسنة معينة حيث يجب أن يكون متجانسا مع أغلب المؤسسات النموذجية؛</a:t>
            </a:r>
          </a:p>
          <a:p>
            <a:pPr algn="r" rtl="1"/>
            <a:r>
              <a:rPr lang="ar-DZ" sz="2000" dirty="0" smtClean="0"/>
              <a:t>✓ تطبيق </a:t>
            </a:r>
            <a:r>
              <a:rPr lang="ar-DZ" sz="2000" dirty="0" err="1" smtClean="0"/>
              <a:t>ال</a:t>
            </a:r>
            <a:r>
              <a:rPr lang="ar-DZ" sz="2000" dirty="0" smtClean="0"/>
              <a:t> </a:t>
            </a:r>
            <a:r>
              <a:rPr lang="fr-FR" sz="2000" dirty="0" smtClean="0"/>
              <a:t>PER </a:t>
            </a:r>
            <a:r>
              <a:rPr lang="ar-DZ" sz="2000" dirty="0" smtClean="0"/>
              <a:t>على النتيجة الصافية لنفس السنة على المؤسسة الخاضعة للتقييم؛</a:t>
            </a:r>
          </a:p>
          <a:p>
            <a:pPr algn="r" rtl="1"/>
            <a:r>
              <a:rPr lang="ar-DZ" sz="2000" dirty="0" smtClean="0"/>
              <a:t>✓ تحديد قيمة المؤسسة</a:t>
            </a:r>
            <a:endParaRPr lang="ar-DZ" sz="2000" i="1" dirty="0" smtClean="0">
              <a:solidFill>
                <a:srgbClr val="C00000"/>
              </a:solidFill>
            </a:endParaRPr>
          </a:p>
          <a:p>
            <a:pPr algn="r" rtl="1"/>
            <a:endParaRPr lang="fr-FR" sz="3200" b="1" i="1" dirty="0">
              <a:solidFill>
                <a:srgbClr val="C00000"/>
              </a:solidFill>
            </a:endParaRPr>
          </a:p>
        </p:txBody>
      </p:sp>
    </p:spTree>
  </p:cSld>
  <p:clrMapOvr>
    <a:masterClrMapping/>
  </p:clrMapOvr>
  <p:transition>
    <p:strips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214414" y="714356"/>
            <a:ext cx="7286676" cy="584775"/>
          </a:xfrm>
          <a:prstGeom prst="rect">
            <a:avLst/>
          </a:prstGeom>
          <a:noFill/>
        </p:spPr>
        <p:txBody>
          <a:bodyPr wrap="square" rtlCol="0">
            <a:spAutoFit/>
          </a:bodyPr>
          <a:lstStyle/>
          <a:p>
            <a:pPr algn="r" rtl="1"/>
            <a:r>
              <a:rPr lang="ar-DZ" sz="3200" b="1" i="1" dirty="0" smtClean="0">
                <a:solidFill>
                  <a:srgbClr val="C00000"/>
                </a:solidFill>
              </a:rPr>
              <a:t> ثالثا تقييم </a:t>
            </a:r>
            <a:r>
              <a:rPr lang="ar-DZ" sz="3200" b="1" i="1" dirty="0" smtClean="0">
                <a:solidFill>
                  <a:srgbClr val="C00000"/>
                </a:solidFill>
              </a:rPr>
              <a:t>طرقة </a:t>
            </a:r>
            <a:r>
              <a:rPr lang="fr-FR" sz="3200" b="1" i="1" dirty="0" smtClean="0">
                <a:solidFill>
                  <a:srgbClr val="C00000"/>
                </a:solidFill>
              </a:rPr>
              <a:t>PER ”</a:t>
            </a:r>
            <a:r>
              <a:rPr lang="ar-DZ" sz="3200" b="1" i="1" dirty="0" smtClean="0">
                <a:solidFill>
                  <a:srgbClr val="C00000"/>
                </a:solidFill>
              </a:rPr>
              <a:t> ” : </a:t>
            </a:r>
          </a:p>
        </p:txBody>
      </p:sp>
      <p:sp>
        <p:nvSpPr>
          <p:cNvPr id="4" name="ZoneTexte 3"/>
          <p:cNvSpPr txBox="1"/>
          <p:nvPr/>
        </p:nvSpPr>
        <p:spPr>
          <a:xfrm>
            <a:off x="642910" y="1428736"/>
            <a:ext cx="7858180" cy="7848302"/>
          </a:xfrm>
          <a:prstGeom prst="rect">
            <a:avLst/>
          </a:prstGeom>
          <a:noFill/>
        </p:spPr>
        <p:txBody>
          <a:bodyPr wrap="square" rtlCol="0">
            <a:spAutoFit/>
          </a:bodyPr>
          <a:lstStyle/>
          <a:p>
            <a:pPr algn="r" rtl="1"/>
            <a:r>
              <a:rPr lang="ar-DZ" b="1" dirty="0" smtClean="0">
                <a:solidFill>
                  <a:schemeClr val="accent4">
                    <a:lumMod val="75000"/>
                  </a:schemeClr>
                </a:solidFill>
              </a:rPr>
              <a:t>    بالنسبة للمعامل (سعر/الربح ) العائد  </a:t>
            </a:r>
            <a:r>
              <a:rPr lang="fr-FR" b="1" dirty="0" smtClean="0">
                <a:solidFill>
                  <a:schemeClr val="accent4">
                    <a:lumMod val="75000"/>
                  </a:schemeClr>
                </a:solidFill>
              </a:rPr>
              <a:t>P/E ”</a:t>
            </a:r>
            <a:r>
              <a:rPr lang="ar-DZ" b="1" dirty="0" smtClean="0">
                <a:solidFill>
                  <a:schemeClr val="accent4">
                    <a:lumMod val="75000"/>
                  </a:schemeClr>
                </a:solidFill>
              </a:rPr>
              <a:t> ”  </a:t>
            </a:r>
            <a:r>
              <a:rPr lang="ar-DZ" b="1" dirty="0" smtClean="0"/>
              <a:t>: </a:t>
            </a:r>
            <a:r>
              <a:rPr lang="ar-DZ" b="1" dirty="0" smtClean="0"/>
              <a:t> </a:t>
            </a:r>
            <a:r>
              <a:rPr lang="ar-DZ" dirty="0" smtClean="0"/>
              <a:t>تتكون هذه النسبة من طرفين، وعليه فدلالتهما </a:t>
            </a:r>
            <a:r>
              <a:rPr lang="ar-DZ" dirty="0" smtClean="0"/>
              <a:t>مرتبطة </a:t>
            </a:r>
            <a:r>
              <a:rPr lang="ar-DZ" dirty="0" smtClean="0"/>
              <a:t>بطبيعتهما وقيمتهما، والتي لا بد من الوقوف عليهما لتعدادهما</a:t>
            </a:r>
            <a:r>
              <a:rPr lang="ar-DZ" b="1" dirty="0" smtClean="0"/>
              <a:t> </a:t>
            </a:r>
            <a:r>
              <a:rPr lang="ar-DZ" b="1" dirty="0" smtClean="0"/>
              <a:t> </a:t>
            </a:r>
          </a:p>
          <a:p>
            <a:pPr algn="r" rtl="1"/>
            <a:endParaRPr lang="ar-DZ" b="1" dirty="0" smtClean="0"/>
          </a:p>
          <a:p>
            <a:pPr algn="r" rtl="1"/>
            <a:r>
              <a:rPr lang="ar-DZ" b="1" i="1" dirty="0" smtClean="0"/>
              <a:t>  السعر </a:t>
            </a:r>
            <a:r>
              <a:rPr lang="fr-FR" b="1" i="1" dirty="0" smtClean="0"/>
              <a:t>Price ”</a:t>
            </a:r>
            <a:r>
              <a:rPr lang="ar-DZ" b="1" i="1" dirty="0" smtClean="0"/>
              <a:t> ” : </a:t>
            </a:r>
            <a:r>
              <a:rPr lang="ar-DZ" dirty="0" smtClean="0"/>
              <a:t>يتم الحصول على السعر من خلال البورصة، حيث توجد عدة تعاريف يمكن أن تدخل في حساب النسبة وهي</a:t>
            </a:r>
            <a:r>
              <a:rPr lang="ar-DZ" dirty="0" smtClean="0"/>
              <a:t>: </a:t>
            </a:r>
          </a:p>
          <a:p>
            <a:pPr algn="r" rtl="1"/>
            <a:endParaRPr lang="ar-DZ" dirty="0" smtClean="0"/>
          </a:p>
          <a:p>
            <a:pPr algn="r" rtl="1"/>
            <a:r>
              <a:rPr lang="ar-DZ" dirty="0" smtClean="0"/>
              <a:t>      آخر </a:t>
            </a:r>
            <a:r>
              <a:rPr lang="ar-DZ" dirty="0" smtClean="0"/>
              <a:t>سعر معروف أو </a:t>
            </a:r>
            <a:r>
              <a:rPr lang="ar-DZ" dirty="0" smtClean="0"/>
              <a:t>حديث للسهم</a:t>
            </a:r>
            <a:endParaRPr lang="ar-DZ" dirty="0" smtClean="0"/>
          </a:p>
          <a:p>
            <a:pPr algn="r" rtl="1"/>
            <a:r>
              <a:rPr lang="ar-DZ" dirty="0" smtClean="0"/>
              <a:t>     السعر في 31</a:t>
            </a:r>
            <a:r>
              <a:rPr lang="fr-FR" dirty="0" smtClean="0"/>
              <a:t>/</a:t>
            </a:r>
            <a:r>
              <a:rPr lang="ar-DZ" dirty="0" smtClean="0"/>
              <a:t>12 للسنة المالية </a:t>
            </a:r>
            <a:endParaRPr lang="ar-DZ" dirty="0" smtClean="0"/>
          </a:p>
          <a:p>
            <a:pPr algn="r" rtl="1"/>
            <a:r>
              <a:rPr lang="ar-DZ" dirty="0" smtClean="0"/>
              <a:t>     السعر المتوسط </a:t>
            </a:r>
            <a:r>
              <a:rPr lang="ar-DZ" dirty="0" smtClean="0"/>
              <a:t>لفترة معينة، شهر، ثلاثي، سنة</a:t>
            </a:r>
            <a:r>
              <a:rPr lang="ar-DZ" dirty="0" smtClean="0"/>
              <a:t>...</a:t>
            </a:r>
          </a:p>
          <a:p>
            <a:pPr algn="r" rtl="1"/>
            <a:r>
              <a:rPr lang="ar-DZ" b="1" i="1" dirty="0" smtClean="0"/>
              <a:t>  الربح </a:t>
            </a:r>
            <a:r>
              <a:rPr lang="fr-FR" b="1" i="1" dirty="0" err="1" smtClean="0"/>
              <a:t>Earning</a:t>
            </a:r>
            <a:r>
              <a:rPr lang="fr-FR" b="1" i="1" dirty="0" smtClean="0"/>
              <a:t> ”</a:t>
            </a:r>
            <a:r>
              <a:rPr lang="ar-DZ" b="1" i="1" dirty="0" smtClean="0"/>
              <a:t>“ : </a:t>
            </a:r>
            <a:r>
              <a:rPr lang="ar-DZ" dirty="0" smtClean="0"/>
              <a:t>فيما يخص </a:t>
            </a:r>
            <a:r>
              <a:rPr lang="ar-DZ" dirty="0" smtClean="0"/>
              <a:t>الريح </a:t>
            </a:r>
            <a:r>
              <a:rPr lang="ar-DZ" dirty="0" smtClean="0"/>
              <a:t>يجب </a:t>
            </a:r>
            <a:r>
              <a:rPr lang="ar-DZ" dirty="0" smtClean="0"/>
              <a:t>طرح ثلاث </a:t>
            </a:r>
            <a:r>
              <a:rPr lang="ar-DZ" dirty="0" smtClean="0"/>
              <a:t>تساؤلات : </a:t>
            </a:r>
          </a:p>
          <a:p>
            <a:pPr algn="r" rtl="1"/>
            <a:endParaRPr lang="ar-DZ" dirty="0" smtClean="0"/>
          </a:p>
          <a:p>
            <a:pPr algn="r" rtl="1"/>
            <a:r>
              <a:rPr lang="ar-DZ" dirty="0" smtClean="0"/>
              <a:t>* أي ربح مقصود؟ ربح صافي من الضريبة، نتيجة جارية </a:t>
            </a:r>
            <a:r>
              <a:rPr lang="ar-DZ" dirty="0" err="1" smtClean="0"/>
              <a:t>صاةية</a:t>
            </a:r>
            <a:r>
              <a:rPr lang="ar-DZ" dirty="0" smtClean="0"/>
              <a:t>...؛</a:t>
            </a:r>
          </a:p>
          <a:p>
            <a:pPr algn="r" rtl="1"/>
            <a:r>
              <a:rPr lang="ar-DZ" dirty="0" smtClean="0"/>
              <a:t>* هل الربح الصافي مأخوذ معالج، بمعنى صحيح من طرف الخبراء أم لا؟</a:t>
            </a:r>
          </a:p>
          <a:p>
            <a:pPr algn="r" rtl="1"/>
            <a:r>
              <a:rPr lang="ar-DZ" dirty="0" smtClean="0"/>
              <a:t>* ما هي الفترة المتعلقة بهذا الربح الصافي للسنة الماضية، الربح المقدر للسنة الجارية الناتج عن بناء سلسلة </a:t>
            </a:r>
            <a:r>
              <a:rPr lang="ar-DZ" dirty="0" smtClean="0"/>
              <a:t>من الأرباح السابقة، الربح المتوقع للسنة القادمة.</a:t>
            </a:r>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dirty="0" smtClean="0"/>
          </a:p>
          <a:p>
            <a:pPr algn="r" rtl="1"/>
            <a:endParaRPr lang="ar-DZ" b="1" i="1" dirty="0" smtClean="0"/>
          </a:p>
          <a:p>
            <a:pPr algn="r" rtl="1"/>
            <a:endParaRPr lang="ar-DZ" b="1" i="1" dirty="0" smtClean="0"/>
          </a:p>
          <a:p>
            <a:pPr algn="r" rtl="1"/>
            <a:endParaRPr lang="ar-DZ" dirty="0" smtClean="0"/>
          </a:p>
          <a:p>
            <a:pPr algn="r" rtl="1"/>
            <a:endParaRPr lang="fr-FR" b="1" i="1" dirty="0" smtClean="0"/>
          </a:p>
          <a:p>
            <a:pPr algn="r" rtl="1"/>
            <a:endParaRPr lang="ar-DZ" dirty="0" smtClean="0"/>
          </a:p>
          <a:p>
            <a:pPr algn="r" rtl="1"/>
            <a:endParaRPr lang="ar-DZ" b="1" dirty="0" smtClean="0"/>
          </a:p>
        </p:txBody>
      </p:sp>
    </p:spTree>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57158" y="357166"/>
            <a:ext cx="8215370" cy="7478970"/>
          </a:xfrm>
          <a:prstGeom prst="rect">
            <a:avLst/>
          </a:prstGeom>
          <a:noFill/>
        </p:spPr>
        <p:txBody>
          <a:bodyPr wrap="square" rtlCol="0">
            <a:spAutoFit/>
          </a:bodyPr>
          <a:lstStyle/>
          <a:p>
            <a:pPr algn="r" rtl="1"/>
            <a:r>
              <a:rPr lang="ar-DZ" sz="2000" b="1" i="1" dirty="0" smtClean="0">
                <a:solidFill>
                  <a:schemeClr val="accent4">
                    <a:lumMod val="75000"/>
                  </a:schemeClr>
                </a:solidFill>
              </a:rPr>
              <a:t>   بالنسبة </a:t>
            </a:r>
            <a:r>
              <a:rPr lang="ar-DZ" sz="2000" b="1" i="1" dirty="0" smtClean="0">
                <a:solidFill>
                  <a:schemeClr val="accent4">
                    <a:lumMod val="75000"/>
                  </a:schemeClr>
                </a:solidFill>
              </a:rPr>
              <a:t>لإمكانية استعمالها</a:t>
            </a:r>
            <a:r>
              <a:rPr lang="ar-DZ" sz="2000" b="1" i="1" dirty="0" smtClean="0">
                <a:solidFill>
                  <a:schemeClr val="accent4">
                    <a:lumMod val="75000"/>
                  </a:schemeClr>
                </a:solidFill>
              </a:rPr>
              <a:t>: </a:t>
            </a:r>
          </a:p>
          <a:p>
            <a:pPr algn="r" rtl="1"/>
            <a:r>
              <a:rPr lang="ar-DZ" sz="2000" dirty="0" smtClean="0"/>
              <a:t>تستعمل </a:t>
            </a:r>
            <a:r>
              <a:rPr lang="ar-DZ" sz="2000" dirty="0" smtClean="0"/>
              <a:t>هذه الطريقة </a:t>
            </a:r>
            <a:r>
              <a:rPr lang="ar-DZ" sz="2000" dirty="0" smtClean="0"/>
              <a:t>معرفة </a:t>
            </a:r>
            <a:r>
              <a:rPr lang="ar-DZ" sz="2000" dirty="0" smtClean="0"/>
              <a:t>قيمة المؤسسات المسعرة </a:t>
            </a:r>
            <a:r>
              <a:rPr lang="ar-DZ" sz="2000" dirty="0" smtClean="0"/>
              <a:t>وغير </a:t>
            </a:r>
            <a:r>
              <a:rPr lang="ar-DZ" sz="2000" dirty="0" smtClean="0"/>
              <a:t>المسعرة، </a:t>
            </a:r>
            <a:r>
              <a:rPr lang="ar-DZ" sz="2000" dirty="0" smtClean="0"/>
              <a:t>وذلك</a:t>
            </a:r>
            <a:endParaRPr lang="ar-DZ" sz="2000" b="1" dirty="0" smtClean="0"/>
          </a:p>
          <a:p>
            <a:pPr algn="r" rtl="1"/>
            <a:r>
              <a:rPr lang="ar-DZ" sz="2000" dirty="0" smtClean="0"/>
              <a:t>بتطبيق </a:t>
            </a:r>
            <a:r>
              <a:rPr lang="ar-DZ" sz="2000" dirty="0" smtClean="0"/>
              <a:t>نسبة </a:t>
            </a:r>
            <a:r>
              <a:rPr lang="ar-DZ" sz="2000" dirty="0" smtClean="0"/>
              <a:t>”</a:t>
            </a:r>
            <a:r>
              <a:rPr lang="fr-FR" sz="2000" dirty="0" smtClean="0"/>
              <a:t>P/E</a:t>
            </a:r>
            <a:r>
              <a:rPr lang="ar-DZ" sz="2000" dirty="0" smtClean="0"/>
              <a:t> ” </a:t>
            </a:r>
            <a:r>
              <a:rPr lang="fr-FR" sz="2000" dirty="0" smtClean="0"/>
              <a:t> </a:t>
            </a:r>
            <a:r>
              <a:rPr lang="ar-DZ" sz="2000" dirty="0" smtClean="0"/>
              <a:t>لمؤسسة مسعرة في </a:t>
            </a:r>
            <a:r>
              <a:rPr lang="ar-DZ" sz="2000" dirty="0" smtClean="0"/>
              <a:t>تقييم </a:t>
            </a:r>
            <a:r>
              <a:rPr lang="ar-DZ" sz="2000" dirty="0" smtClean="0"/>
              <a:t>مؤسسة أخرى </a:t>
            </a:r>
            <a:r>
              <a:rPr lang="ar-DZ" sz="2000" dirty="0" smtClean="0"/>
              <a:t>مشابهة </a:t>
            </a:r>
            <a:r>
              <a:rPr lang="ar-DZ" sz="2000" dirty="0" smtClean="0"/>
              <a:t>لها، وتعمل في نفس القطاع، </a:t>
            </a:r>
            <a:r>
              <a:rPr lang="ar-DZ" sz="2000" dirty="0" smtClean="0"/>
              <a:t>وتستعمل </a:t>
            </a:r>
            <a:r>
              <a:rPr lang="ar-DZ" sz="2000" dirty="0" smtClean="0"/>
              <a:t>في تقييم المؤسسات غير المسعر بالأخص، غير أن ينصح </a:t>
            </a:r>
            <a:r>
              <a:rPr lang="ar-DZ" sz="2000" dirty="0" err="1" smtClean="0"/>
              <a:t>باخد</a:t>
            </a:r>
            <a:r>
              <a:rPr lang="ar-DZ" sz="2000" dirty="0" smtClean="0"/>
              <a:t> الحيطة والحذر في استعمالها كون </a:t>
            </a:r>
            <a:r>
              <a:rPr lang="ar-DZ" sz="2000" dirty="0" err="1" smtClean="0"/>
              <a:t>ان</a:t>
            </a:r>
            <a:r>
              <a:rPr lang="ar-DZ" sz="2000" dirty="0" smtClean="0"/>
              <a:t> معطيات </a:t>
            </a:r>
            <a:r>
              <a:rPr lang="ar-DZ" sz="2000" dirty="0" smtClean="0"/>
              <a:t> </a:t>
            </a:r>
            <a:r>
              <a:rPr lang="ar-DZ" sz="2000" dirty="0" smtClean="0"/>
              <a:t>النسبة لا تخصها مباشرة، وذلك بإلغاء العوامل التي تحول دون مماثلتها لواقع المؤسسة المراد تقييمها، كما انه غالبا ما يتم القيام بتخفيض تصل نسبته </a:t>
            </a:r>
            <a:r>
              <a:rPr lang="ar-DZ" sz="2000" dirty="0" smtClean="0"/>
              <a:t>إلى </a:t>
            </a:r>
            <a:endParaRPr lang="ar-DZ" sz="2000" dirty="0" smtClean="0"/>
          </a:p>
          <a:p>
            <a:pPr algn="r" rtl="1"/>
            <a:r>
              <a:rPr lang="ar-DZ" sz="2000" dirty="0" smtClean="0"/>
              <a:t>30 % وأحيانًا تصل إلى 50 % وذلك للجمود الكبير </a:t>
            </a:r>
            <a:r>
              <a:rPr lang="ar-DZ" sz="2000" dirty="0" smtClean="0"/>
              <a:t>الذي </a:t>
            </a:r>
            <a:r>
              <a:rPr lang="ar-DZ" sz="2000" dirty="0" smtClean="0"/>
              <a:t>يعرف رأس المال المستثمر في المؤسسات غير </a:t>
            </a:r>
            <a:r>
              <a:rPr lang="ar-DZ" sz="2000" dirty="0" smtClean="0"/>
              <a:t>المسعرة </a:t>
            </a:r>
          </a:p>
          <a:p>
            <a:pPr algn="r" rtl="1"/>
            <a:r>
              <a:rPr lang="ar-DZ" sz="2000" i="1" dirty="0" smtClean="0">
                <a:solidFill>
                  <a:schemeClr val="accent4">
                    <a:lumMod val="75000"/>
                  </a:schemeClr>
                </a:solidFill>
              </a:rPr>
              <a:t> </a:t>
            </a:r>
            <a:r>
              <a:rPr lang="ar-DZ" sz="2000" i="1" dirty="0" smtClean="0">
                <a:solidFill>
                  <a:schemeClr val="accent4">
                    <a:lumMod val="75000"/>
                  </a:schemeClr>
                </a:solidFill>
              </a:rPr>
              <a:t> </a:t>
            </a:r>
          </a:p>
          <a:p>
            <a:pPr algn="r" rtl="1"/>
            <a:r>
              <a:rPr lang="ar-DZ" sz="2000" i="1" dirty="0" smtClean="0">
                <a:solidFill>
                  <a:schemeClr val="accent4">
                    <a:lumMod val="75000"/>
                  </a:schemeClr>
                </a:solidFill>
              </a:rPr>
              <a:t>   </a:t>
            </a:r>
            <a:r>
              <a:rPr lang="ar-DZ" sz="2000" b="1" dirty="0" err="1" smtClean="0"/>
              <a:t>إحتياطات</a:t>
            </a:r>
            <a:r>
              <a:rPr lang="ar-DZ" sz="2000" b="1" dirty="0" smtClean="0"/>
              <a:t> استعمال </a:t>
            </a:r>
            <a:r>
              <a:rPr lang="fr-FR" sz="2000" b="1" dirty="0" smtClean="0"/>
              <a:t>P/E ”</a:t>
            </a:r>
            <a:r>
              <a:rPr lang="ar-DZ" sz="2000" b="1" dirty="0" smtClean="0"/>
              <a:t> ” : </a:t>
            </a:r>
          </a:p>
          <a:p>
            <a:pPr algn="r" rtl="1"/>
            <a:r>
              <a:rPr lang="ar-DZ" sz="2000" b="1" dirty="0" smtClean="0">
                <a:solidFill>
                  <a:schemeClr val="accent3">
                    <a:lumMod val="75000"/>
                  </a:schemeClr>
                </a:solidFill>
              </a:rPr>
              <a:t>   تطورات </a:t>
            </a:r>
            <a:r>
              <a:rPr lang="ar-DZ" sz="2000" b="1" dirty="0" smtClean="0">
                <a:solidFill>
                  <a:schemeClr val="accent3">
                    <a:lumMod val="75000"/>
                  </a:schemeClr>
                </a:solidFill>
              </a:rPr>
              <a:t>سعر الفائدة: </a:t>
            </a:r>
            <a:r>
              <a:rPr lang="ar-DZ" sz="2000" dirty="0" smtClean="0"/>
              <a:t>التي </a:t>
            </a:r>
            <a:r>
              <a:rPr lang="ar-DZ" sz="2000" dirty="0" smtClean="0"/>
              <a:t>تعتبر </a:t>
            </a:r>
            <a:r>
              <a:rPr lang="ar-DZ" sz="2000" dirty="0" smtClean="0"/>
              <a:t>عامل رئيس </a:t>
            </a:r>
            <a:r>
              <a:rPr lang="ar-DZ" sz="2000" dirty="0" smtClean="0"/>
              <a:t> يوضّح </a:t>
            </a:r>
            <a:r>
              <a:rPr lang="ar-DZ" sz="2000" dirty="0" smtClean="0"/>
              <a:t>بشكل جيّد تغيرات </a:t>
            </a:r>
            <a:r>
              <a:rPr lang="ar-DZ" sz="2000" dirty="0" smtClean="0"/>
              <a:t>نسبة ”</a:t>
            </a:r>
            <a:r>
              <a:rPr lang="fr-FR" sz="2000" dirty="0" smtClean="0"/>
              <a:t>P/E</a:t>
            </a:r>
            <a:r>
              <a:rPr lang="ar-DZ" sz="2000" dirty="0" smtClean="0"/>
              <a:t> </a:t>
            </a:r>
            <a:r>
              <a:rPr lang="fr-FR" sz="2000" dirty="0" smtClean="0"/>
              <a:t> </a:t>
            </a:r>
            <a:r>
              <a:rPr lang="fr-FR" sz="2000" dirty="0" smtClean="0"/>
              <a:t>" </a:t>
            </a:r>
            <a:r>
              <a:rPr lang="ar-DZ" sz="2000" dirty="0" smtClean="0"/>
              <a:t>المتوسطة </a:t>
            </a:r>
            <a:r>
              <a:rPr lang="ar-DZ" sz="2000" dirty="0" smtClean="0"/>
              <a:t>للسوق المالية</a:t>
            </a:r>
          </a:p>
          <a:p>
            <a:pPr algn="r" rtl="1"/>
            <a:r>
              <a:rPr lang="ar-DZ" sz="2000" b="1" i="1" dirty="0" smtClean="0">
                <a:solidFill>
                  <a:schemeClr val="accent3">
                    <a:lumMod val="75000"/>
                  </a:schemeClr>
                </a:solidFill>
              </a:rPr>
              <a:t> </a:t>
            </a:r>
            <a:r>
              <a:rPr lang="ar-DZ" sz="2000" b="1" i="1" dirty="0" smtClean="0">
                <a:solidFill>
                  <a:schemeClr val="accent3">
                    <a:lumMod val="75000"/>
                  </a:schemeClr>
                </a:solidFill>
              </a:rPr>
              <a:t>   </a:t>
            </a:r>
            <a:r>
              <a:rPr lang="ar-DZ" sz="2000" b="1" dirty="0" smtClean="0">
                <a:solidFill>
                  <a:schemeClr val="accent3">
                    <a:lumMod val="75000"/>
                  </a:schemeClr>
                </a:solidFill>
              </a:rPr>
              <a:t>صعوبة </a:t>
            </a:r>
            <a:r>
              <a:rPr lang="ar-DZ" sz="2000" b="1" dirty="0" smtClean="0">
                <a:solidFill>
                  <a:schemeClr val="accent3">
                    <a:lumMod val="75000"/>
                  </a:schemeClr>
                </a:solidFill>
              </a:rPr>
              <a:t>إيجاد </a:t>
            </a:r>
            <a:r>
              <a:rPr lang="ar-DZ" sz="2000" b="1" dirty="0" smtClean="0">
                <a:solidFill>
                  <a:schemeClr val="accent3">
                    <a:lumMod val="75000"/>
                  </a:schemeClr>
                </a:solidFill>
              </a:rPr>
              <a:t>مؤسسات مسعرة؛ </a:t>
            </a:r>
            <a:r>
              <a:rPr lang="ar-DZ" sz="2000" dirty="0" smtClean="0"/>
              <a:t>مماثلة للمؤسسات المراد </a:t>
            </a:r>
            <a:r>
              <a:rPr lang="ar-DZ" sz="2000" dirty="0" smtClean="0"/>
              <a:t>تقييمها</a:t>
            </a:r>
            <a:r>
              <a:rPr lang="ar-DZ" sz="2000" dirty="0" smtClean="0"/>
              <a:t>، كون حجم </a:t>
            </a:r>
            <a:r>
              <a:rPr lang="ar-DZ" sz="2000" dirty="0" smtClean="0"/>
              <a:t>الأولى </a:t>
            </a:r>
            <a:r>
              <a:rPr lang="ar-DZ" sz="2000" dirty="0" smtClean="0"/>
              <a:t>أوسع من </a:t>
            </a:r>
            <a:r>
              <a:rPr lang="ar-DZ" sz="2000" dirty="0" smtClean="0"/>
              <a:t>حجم </a:t>
            </a:r>
            <a:r>
              <a:rPr lang="ar-DZ" sz="2000" dirty="0" smtClean="0"/>
              <a:t>المؤسسات غير </a:t>
            </a:r>
            <a:r>
              <a:rPr lang="ar-DZ" sz="2000" dirty="0" smtClean="0"/>
              <a:t>المسعرة</a:t>
            </a:r>
          </a:p>
          <a:p>
            <a:pPr algn="r" rtl="1"/>
            <a:r>
              <a:rPr lang="ar-DZ" sz="2000" i="1" dirty="0" smtClean="0">
                <a:solidFill>
                  <a:schemeClr val="accent4">
                    <a:lumMod val="75000"/>
                  </a:schemeClr>
                </a:solidFill>
              </a:rPr>
              <a:t> </a:t>
            </a:r>
            <a:r>
              <a:rPr lang="ar-DZ" sz="2000" i="1" dirty="0" smtClean="0">
                <a:solidFill>
                  <a:schemeClr val="accent4">
                    <a:lumMod val="75000"/>
                  </a:schemeClr>
                </a:solidFill>
              </a:rPr>
              <a:t>   </a:t>
            </a:r>
            <a:r>
              <a:rPr lang="ar-DZ" sz="2000" b="1" dirty="0" smtClean="0">
                <a:solidFill>
                  <a:schemeClr val="accent3">
                    <a:lumMod val="75000"/>
                  </a:schemeClr>
                </a:solidFill>
              </a:rPr>
              <a:t>الخسائر: </a:t>
            </a:r>
            <a:r>
              <a:rPr lang="ar-DZ" sz="2000" dirty="0" smtClean="0"/>
              <a:t>يكون </a:t>
            </a:r>
            <a:r>
              <a:rPr lang="ar-DZ" sz="2000" dirty="0" smtClean="0"/>
              <a:t>للمؤسسات المحققة للخسائر نسبة </a:t>
            </a:r>
            <a:r>
              <a:rPr lang="fr-FR" sz="2000" b="1" dirty="0" smtClean="0"/>
              <a:t>P/E </a:t>
            </a:r>
            <a:r>
              <a:rPr lang="fr-FR" sz="2000" b="1" dirty="0" smtClean="0"/>
              <a:t>" </a:t>
            </a:r>
            <a:r>
              <a:rPr lang="ar-DZ" sz="2000" b="1" dirty="0" smtClean="0"/>
              <a:t> ” </a:t>
            </a:r>
            <a:r>
              <a:rPr lang="ar-DZ" sz="2000" dirty="0" smtClean="0"/>
              <a:t>سلبية،كما يمكن أن يكون للمؤسسات </a:t>
            </a:r>
            <a:r>
              <a:rPr lang="ar-DZ" sz="2000" dirty="0" smtClean="0"/>
              <a:t>الموجودة </a:t>
            </a:r>
            <a:r>
              <a:rPr lang="ar-DZ" sz="2000" dirty="0" smtClean="0"/>
              <a:t>في فترة إعادة تقويم نسبة</a:t>
            </a:r>
            <a:r>
              <a:rPr lang="fr-FR" sz="2000" dirty="0" smtClean="0"/>
              <a:t>P/E " </a:t>
            </a:r>
            <a:r>
              <a:rPr lang="ar-DZ" sz="2000" dirty="0" smtClean="0"/>
              <a:t> ” مرتفعة بشكل مؤقت فكلتا الحالتين لا تعطي أي دلالة</a:t>
            </a:r>
            <a:endParaRPr lang="fr-FR" sz="2000" i="1" dirty="0" smtClean="0">
              <a:solidFill>
                <a:schemeClr val="accent4">
                  <a:lumMod val="75000"/>
                </a:schemeClr>
              </a:solidFill>
            </a:endParaRPr>
          </a:p>
          <a:p>
            <a:pPr algn="r" rtl="1"/>
            <a:endParaRPr lang="ar-DZ" sz="2000" dirty="0" smtClean="0"/>
          </a:p>
          <a:p>
            <a:pPr algn="r" rtl="1"/>
            <a:endParaRPr lang="ar-DZ" sz="2000" b="1" dirty="0" smtClean="0"/>
          </a:p>
          <a:p>
            <a:pPr algn="r" rtl="1"/>
            <a:endParaRPr lang="ar-DZ" sz="2000" dirty="0" smtClean="0"/>
          </a:p>
          <a:p>
            <a:pPr algn="r" rtl="1"/>
            <a:endParaRPr lang="ar-DZ" sz="2000" dirty="0" smtClean="0"/>
          </a:p>
          <a:p>
            <a:pPr algn="r" rtl="1"/>
            <a:endParaRPr lang="ar-DZ" sz="2000" dirty="0" smtClean="0"/>
          </a:p>
          <a:p>
            <a:pPr algn="r" rtl="1"/>
            <a:endParaRPr lang="ar-DZ" sz="2000" dirty="0" smtClean="0"/>
          </a:p>
        </p:txBody>
      </p:sp>
    </p:spTree>
  </p:cSld>
  <p:clrMapOvr>
    <a:masterClrMapping/>
  </p:clrMapOvr>
  <p:transition>
    <p:pull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28596" y="571480"/>
            <a:ext cx="8143932" cy="3293209"/>
          </a:xfrm>
          <a:prstGeom prst="rect">
            <a:avLst/>
          </a:prstGeom>
          <a:noFill/>
        </p:spPr>
        <p:txBody>
          <a:bodyPr wrap="square" rtlCol="0">
            <a:spAutoFit/>
          </a:bodyPr>
          <a:lstStyle/>
          <a:p>
            <a:pPr algn="r" rtl="1"/>
            <a:r>
              <a:rPr lang="ar-DZ" sz="2800" b="1" i="1" dirty="0" smtClean="0">
                <a:solidFill>
                  <a:srgbClr val="C00000"/>
                </a:solidFill>
              </a:rPr>
              <a:t> رابعا مميزات هذه الطريقة : </a:t>
            </a:r>
          </a:p>
          <a:p>
            <a:pPr algn="r" rtl="1"/>
            <a:r>
              <a:rPr lang="ar-DZ" sz="2800" b="1" i="1" dirty="0" smtClean="0">
                <a:solidFill>
                  <a:srgbClr val="C00000"/>
                </a:solidFill>
              </a:rPr>
              <a:t> </a:t>
            </a:r>
            <a:r>
              <a:rPr lang="ar-DZ" sz="2400" dirty="0" smtClean="0"/>
              <a:t>طريقة كثيرة الاستعمال تعتمد على مفاهيم بسيطة وسهلة. </a:t>
            </a:r>
          </a:p>
          <a:p>
            <a:pPr algn="r" rtl="1"/>
            <a:r>
              <a:rPr lang="ar-DZ" sz="2400" dirty="0" smtClean="0"/>
              <a:t> </a:t>
            </a:r>
            <a:r>
              <a:rPr lang="ar-DZ" sz="2400" dirty="0" smtClean="0"/>
              <a:t> </a:t>
            </a:r>
          </a:p>
          <a:p>
            <a:pPr algn="r" rtl="1"/>
            <a:r>
              <a:rPr lang="ar-DZ" sz="3200" b="1" i="1" dirty="0" smtClean="0">
                <a:solidFill>
                  <a:srgbClr val="C00000"/>
                </a:solidFill>
              </a:rPr>
              <a:t> </a:t>
            </a:r>
            <a:r>
              <a:rPr lang="ar-DZ" sz="3200" b="1" i="1" dirty="0" smtClean="0">
                <a:solidFill>
                  <a:srgbClr val="C00000"/>
                </a:solidFill>
              </a:rPr>
              <a:t>خامسا حدود </a:t>
            </a:r>
            <a:r>
              <a:rPr lang="ar-DZ" sz="3200" b="1" i="1" dirty="0" smtClean="0">
                <a:solidFill>
                  <a:srgbClr val="C00000"/>
                </a:solidFill>
              </a:rPr>
              <a:t>هذه الطريقة :</a:t>
            </a:r>
            <a:r>
              <a:rPr lang="ar-DZ" sz="3200" b="1" i="1" dirty="0" smtClean="0">
                <a:solidFill>
                  <a:srgbClr val="C00000"/>
                </a:solidFill>
              </a:rPr>
              <a:t> </a:t>
            </a:r>
          </a:p>
          <a:p>
            <a:pPr algn="r" rtl="1"/>
            <a:r>
              <a:rPr lang="ar-DZ" sz="2400" dirty="0" smtClean="0">
                <a:solidFill>
                  <a:srgbClr val="C00000"/>
                </a:solidFill>
              </a:rPr>
              <a:t> </a:t>
            </a:r>
            <a:r>
              <a:rPr lang="ar-DZ" sz="2400" dirty="0" smtClean="0"/>
              <a:t>✓ هي شديدة التأثر بوضعية وأحوال السوق المالي؛</a:t>
            </a:r>
          </a:p>
          <a:p>
            <a:pPr algn="r" rtl="1"/>
            <a:r>
              <a:rPr lang="ar-DZ" sz="2400" dirty="0" smtClean="0"/>
              <a:t>✓ صعوبة وجود مؤسسات قابلة للمقارنة على ارض الواقع.</a:t>
            </a:r>
            <a:endParaRPr lang="ar-DZ" sz="2400" dirty="0" smtClean="0">
              <a:solidFill>
                <a:srgbClr val="C00000"/>
              </a:solidFill>
            </a:endParaRPr>
          </a:p>
          <a:p>
            <a:pPr algn="r" rtl="1"/>
            <a:endParaRPr lang="ar-DZ" sz="2400" i="1" dirty="0" smtClean="0">
              <a:solidFill>
                <a:srgbClr val="C00000"/>
              </a:solidFill>
            </a:endParaRPr>
          </a:p>
          <a:p>
            <a:pPr algn="r" rtl="1"/>
            <a:endParaRPr lang="fr-FR" sz="2400" i="1" dirty="0">
              <a:solidFill>
                <a:srgbClr val="C00000"/>
              </a:solidFill>
            </a:endParaRPr>
          </a:p>
        </p:txBody>
      </p:sp>
    </p:spTree>
  </p:cSld>
  <p:clrMapOvr>
    <a:masterClrMapping/>
  </p:clrMapOvr>
  <p:transition>
    <p:wheel spokes="8"/>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71472" y="785794"/>
            <a:ext cx="7858180" cy="1446550"/>
          </a:xfrm>
          <a:prstGeom prst="rect">
            <a:avLst/>
          </a:prstGeom>
          <a:noFill/>
        </p:spPr>
        <p:txBody>
          <a:bodyPr wrap="square" rtlCol="0">
            <a:spAutoFit/>
          </a:bodyPr>
          <a:lstStyle/>
          <a:p>
            <a:pPr algn="r" rtl="1"/>
            <a:r>
              <a:rPr lang="ar-DZ" sz="4400" b="1" i="1" dirty="0" smtClean="0">
                <a:solidFill>
                  <a:srgbClr val="C00000"/>
                </a:solidFill>
              </a:rPr>
              <a:t>خاتمة : </a:t>
            </a:r>
          </a:p>
          <a:p>
            <a:pPr algn="r" rtl="1"/>
            <a:endParaRPr lang="fr-FR" sz="4400" b="1" i="1" dirty="0">
              <a:solidFill>
                <a:srgbClr val="C00000"/>
              </a:solidFill>
            </a:endParaRPr>
          </a:p>
        </p:txBody>
      </p:sp>
      <p:sp>
        <p:nvSpPr>
          <p:cNvPr id="4" name="ZoneTexte 3"/>
          <p:cNvSpPr txBox="1"/>
          <p:nvPr/>
        </p:nvSpPr>
        <p:spPr>
          <a:xfrm>
            <a:off x="428596" y="1643050"/>
            <a:ext cx="8286808" cy="2769989"/>
          </a:xfrm>
          <a:prstGeom prst="rect">
            <a:avLst/>
          </a:prstGeom>
          <a:noFill/>
        </p:spPr>
        <p:txBody>
          <a:bodyPr wrap="square" rtlCol="0">
            <a:spAutoFit/>
          </a:bodyPr>
          <a:lstStyle/>
          <a:p>
            <a:pPr algn="r" rtl="1"/>
            <a:r>
              <a:rPr lang="ar-DZ" sz="2000" dirty="0" smtClean="0"/>
              <a:t>إنّ تطبيق </a:t>
            </a:r>
            <a:r>
              <a:rPr lang="ar-DZ" sz="2000" dirty="0" smtClean="0"/>
              <a:t>هذه الطريقة </a:t>
            </a:r>
            <a:r>
              <a:rPr lang="ar-DZ" sz="2000" dirty="0" smtClean="0"/>
              <a:t>يحتاج </a:t>
            </a:r>
            <a:r>
              <a:rPr lang="ar-DZ" sz="2000" dirty="0" smtClean="0"/>
              <a:t>إلى </a:t>
            </a:r>
            <a:r>
              <a:rPr lang="ar-DZ" sz="2000" dirty="0" smtClean="0"/>
              <a:t>توفر </a:t>
            </a:r>
            <a:r>
              <a:rPr lang="ar-DZ" sz="2000" dirty="0" smtClean="0"/>
              <a:t>بورصة قيم </a:t>
            </a:r>
            <a:r>
              <a:rPr lang="ar-DZ" sz="2000" dirty="0" smtClean="0"/>
              <a:t>تتميز </a:t>
            </a:r>
            <a:r>
              <a:rPr lang="ar-DZ" sz="2000" dirty="0" smtClean="0"/>
              <a:t>بالاتساع، </a:t>
            </a:r>
            <a:r>
              <a:rPr lang="ar-DZ" sz="2000" dirty="0" smtClean="0"/>
              <a:t>وتتمتع بمستوى </a:t>
            </a:r>
            <a:r>
              <a:rPr lang="ar-DZ" sz="2000" dirty="0" smtClean="0"/>
              <a:t>مقبول من </a:t>
            </a:r>
            <a:r>
              <a:rPr lang="ar-DZ" sz="2000" dirty="0" smtClean="0"/>
              <a:t>الكفاءة </a:t>
            </a:r>
            <a:r>
              <a:rPr lang="ar-DZ" sz="2000" dirty="0" smtClean="0"/>
              <a:t>يمكن معها الحصول على نسبة ” </a:t>
            </a:r>
            <a:r>
              <a:rPr lang="fr-FR" sz="2000" dirty="0" smtClean="0"/>
              <a:t>P/E</a:t>
            </a:r>
            <a:r>
              <a:rPr lang="ar-DZ" sz="2000" dirty="0" smtClean="0"/>
              <a:t> </a:t>
            </a:r>
            <a:r>
              <a:rPr lang="fr-FR" sz="2000" dirty="0" smtClean="0"/>
              <a:t> " </a:t>
            </a:r>
            <a:r>
              <a:rPr lang="ar-DZ" sz="2000" dirty="0" smtClean="0"/>
              <a:t>ذات دلالة </a:t>
            </a:r>
            <a:r>
              <a:rPr lang="ar-DZ" sz="2000" dirty="0" err="1" smtClean="0"/>
              <a:t>و</a:t>
            </a:r>
            <a:r>
              <a:rPr lang="ar-DZ" sz="2000" dirty="0" smtClean="0"/>
              <a:t> معبرة عن الواقع للسوق أو لقطاع معين أو لمؤسسة </a:t>
            </a:r>
            <a:r>
              <a:rPr lang="ar-DZ" sz="2000" dirty="0" smtClean="0"/>
              <a:t>تفيد </a:t>
            </a:r>
            <a:r>
              <a:rPr lang="ar-DZ" sz="2000" dirty="0" smtClean="0"/>
              <a:t>كمؤشر يستعمل في عملية التقييم المرتكزة على المقارنة سواء للمؤسسات المسعرة </a:t>
            </a:r>
            <a:r>
              <a:rPr lang="ar-DZ" sz="2000" dirty="0" err="1" smtClean="0"/>
              <a:t>و</a:t>
            </a:r>
            <a:r>
              <a:rPr lang="ar-DZ" sz="2000" dirty="0" smtClean="0"/>
              <a:t> غير المسعرة منها، </a:t>
            </a:r>
            <a:r>
              <a:rPr lang="ar-DZ" sz="2000" dirty="0" smtClean="0"/>
              <a:t>وذلك </a:t>
            </a:r>
            <a:r>
              <a:rPr lang="ar-DZ" sz="2000" dirty="0" smtClean="0"/>
              <a:t>ما يفسر استعمال معامل   ” </a:t>
            </a:r>
            <a:r>
              <a:rPr lang="fr-FR" sz="2000" dirty="0" smtClean="0"/>
              <a:t>P/E</a:t>
            </a:r>
            <a:r>
              <a:rPr lang="ar-DZ" sz="2000" dirty="0" smtClean="0"/>
              <a:t> </a:t>
            </a:r>
            <a:r>
              <a:rPr lang="fr-FR" sz="2000" dirty="0" smtClean="0"/>
              <a:t> " </a:t>
            </a:r>
            <a:r>
              <a:rPr lang="ar-DZ" sz="2000" dirty="0" smtClean="0"/>
              <a:t>في مجال تقييم واتخاذ القرار في مجال الاستثمار في الأوراق المالية.</a:t>
            </a:r>
            <a:endParaRPr lang="fr-FR" sz="2000" dirty="0" smtClean="0"/>
          </a:p>
          <a:p>
            <a:pPr algn="r" rtl="1"/>
            <a:endParaRPr lang="ar-DZ" dirty="0" smtClean="0"/>
          </a:p>
          <a:p>
            <a:pPr algn="r" rtl="1"/>
            <a:endParaRPr lang="ar-DZ" dirty="0" smtClean="0"/>
          </a:p>
          <a:p>
            <a:pPr algn="r" rtl="1"/>
            <a:endParaRPr lang="ar-DZ" dirty="0" smtClean="0"/>
          </a:p>
        </p:txBody>
      </p:sp>
    </p:spTree>
  </p:cSld>
  <p:clrMapOvr>
    <a:masterClrMapping/>
  </p:clrMapOvr>
  <p:transition>
    <p:pull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168</TotalTime>
  <Words>720</Words>
  <Application>Microsoft Office PowerPoint</Application>
  <PresentationFormat>Affichage à l'écran (4:3)</PresentationFormat>
  <Paragraphs>72</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Aspect</vt:lpstr>
      <vt:lpstr>بحث حول : طريقة الأسعار       PER الحالية  </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SIEMENS</dc:creator>
  <cp:lastModifiedBy>SIEMENS</cp:lastModifiedBy>
  <cp:revision>18</cp:revision>
  <dcterms:created xsi:type="dcterms:W3CDTF">2021-05-18T13:45:24Z</dcterms:created>
  <dcterms:modified xsi:type="dcterms:W3CDTF">2021-05-18T18:56:17Z</dcterms:modified>
</cp:coreProperties>
</file>