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256" r:id="rId2"/>
    <p:sldId id="257" r:id="rId3"/>
    <p:sldId id="264" r:id="rId4"/>
    <p:sldId id="258" r:id="rId5"/>
    <p:sldId id="265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134A5D-7EB1-4D80-94D7-E37C45417358}" type="doc">
      <dgm:prSet loTypeId="urn:microsoft.com/office/officeart/2005/8/layout/hList1" loCatId="list" qsTypeId="urn:microsoft.com/office/officeart/2005/8/quickstyle/simple4" qsCatId="simple" csTypeId="urn:microsoft.com/office/officeart/2005/8/colors/accent4_5" csCatId="accent4" phldr="1"/>
      <dgm:spPr/>
      <dgm:t>
        <a:bodyPr/>
        <a:lstStyle/>
        <a:p>
          <a:endParaRPr lang="fr-FR"/>
        </a:p>
      </dgm:t>
    </dgm:pt>
    <dgm:pt modelId="{FB9BB55E-5DC9-4225-86F5-00FA748C6170}">
      <dgm:prSet phldrT="[Texte]" custT="1"/>
      <dgm:spPr/>
      <dgm:t>
        <a:bodyPr/>
        <a:lstStyle/>
        <a:p>
          <a:pPr rtl="1"/>
          <a:r>
            <a:rPr lang="ar-DZ" sz="3200" b="1" smtClean="0">
              <a:latin typeface="Sakkal Majalla" pitchFamily="2" charset="-78"/>
              <a:cs typeface="Sakkal Majalla" pitchFamily="2" charset="-78"/>
            </a:rPr>
            <a:t>الأساليب الكمية</a:t>
          </a:r>
          <a:endParaRPr lang="fr-FR" sz="3200" b="1" dirty="0">
            <a:latin typeface="Sakkal Majalla" pitchFamily="2" charset="-78"/>
            <a:cs typeface="Sakkal Majalla" pitchFamily="2" charset="-78"/>
          </a:endParaRPr>
        </a:p>
      </dgm:t>
    </dgm:pt>
    <dgm:pt modelId="{CBF76E99-DAB6-4F1B-A4E1-FE3DB24EC2F1}" type="parTrans" cxnId="{9844D99E-6E5C-4AAF-9E87-FB3EA7B7B75B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02DD6DC8-583D-48FB-8C24-5177FBEDF973}" type="sibTrans" cxnId="{9844D99E-6E5C-4AAF-9E87-FB3EA7B7B75B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C0EF5B24-13F7-421A-B01F-40B34D9B7442}">
      <dgm:prSet phldrT="[Texte]" custT="1"/>
      <dgm:spPr/>
      <dgm:t>
        <a:bodyPr/>
        <a:lstStyle/>
        <a:p>
          <a:pPr rtl="1"/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الاستبيان:  تُؤخذ عينة للدراسة من المجتمع المدروس، تُجمع البيانات،تُعالج </a:t>
          </a:r>
          <a:r>
            <a:rPr lang="ar-DZ" sz="2400" b="1" dirty="0" err="1" smtClean="0">
              <a:latin typeface="Sakkal Majalla" pitchFamily="2" charset="-78"/>
              <a:cs typeface="Sakkal Majalla" pitchFamily="2" charset="-78"/>
            </a:rPr>
            <a:t>بـ</a:t>
          </a:r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 </a:t>
          </a:r>
          <a:r>
            <a:rPr lang="fr-FR" sz="2400" b="1" dirty="0" smtClean="0">
              <a:latin typeface="Sakkal Majalla" pitchFamily="2" charset="-78"/>
              <a:cs typeface="Sakkal Majalla" pitchFamily="2" charset="-78"/>
            </a:rPr>
            <a:t>EVIEWS, SPSS</a:t>
          </a:r>
          <a:endParaRPr lang="fr-FR" sz="2400" b="1" dirty="0">
            <a:latin typeface="Sakkal Majalla" pitchFamily="2" charset="-78"/>
            <a:cs typeface="Sakkal Majalla" pitchFamily="2" charset="-78"/>
          </a:endParaRPr>
        </a:p>
      </dgm:t>
    </dgm:pt>
    <dgm:pt modelId="{8145379A-255D-4E4B-8ABC-2DD7AFE53A94}" type="parTrans" cxnId="{312F9D84-0661-4A44-9E50-213FD506FFF8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C4D65336-7D72-42AF-A54D-572432E08A18}" type="sibTrans" cxnId="{312F9D84-0661-4A44-9E50-213FD506FFF8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0428AA28-9301-4911-81A1-D0FE99707838}">
      <dgm:prSet phldrT="[Texte]" custT="1"/>
      <dgm:spPr/>
      <dgm:t>
        <a:bodyPr/>
        <a:lstStyle/>
        <a:p>
          <a:pPr rtl="1"/>
          <a:r>
            <a:rPr lang="ar-DZ" sz="3200" b="1" smtClean="0">
              <a:latin typeface="Sakkal Majalla" pitchFamily="2" charset="-78"/>
              <a:cs typeface="Sakkal Majalla" pitchFamily="2" charset="-78"/>
            </a:rPr>
            <a:t>الأساليب الكيفية</a:t>
          </a:r>
          <a:endParaRPr lang="fr-FR" sz="3200" b="1" dirty="0">
            <a:latin typeface="Sakkal Majalla" pitchFamily="2" charset="-78"/>
            <a:cs typeface="Sakkal Majalla" pitchFamily="2" charset="-78"/>
          </a:endParaRPr>
        </a:p>
      </dgm:t>
    </dgm:pt>
    <dgm:pt modelId="{787EBBF6-237B-41AE-8EE9-4F4F422DB45A}" type="parTrans" cxnId="{06C44566-5679-4201-9FC2-4F92FA6B3AAB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7B7A7880-85CD-4715-8E90-1DE7985B3E46}" type="sibTrans" cxnId="{06C44566-5679-4201-9FC2-4F92FA6B3AAB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6651A73C-CE4D-4551-9C8A-1C60D7BF729F}">
      <dgm:prSet phldrT="[Texte]" custT="1"/>
      <dgm:spPr/>
      <dgm:t>
        <a:bodyPr/>
        <a:lstStyle/>
        <a:p>
          <a:pPr rtl="1"/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الملاحظة: مراقبة سلوك المبحوثين</a:t>
          </a:r>
          <a:endParaRPr lang="fr-FR" sz="2400" b="1" dirty="0">
            <a:latin typeface="Sakkal Majalla" pitchFamily="2" charset="-78"/>
            <a:cs typeface="Sakkal Majalla" pitchFamily="2" charset="-78"/>
          </a:endParaRPr>
        </a:p>
      </dgm:t>
    </dgm:pt>
    <dgm:pt modelId="{2CF7B3B3-EC34-404C-9382-7393EDF78C90}" type="parTrans" cxnId="{E5D075DB-BE13-46F4-B8CC-BDC08A6A697B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42366AD7-91DA-448C-9610-C84F8AF75C62}" type="sibTrans" cxnId="{E5D075DB-BE13-46F4-B8CC-BDC08A6A697B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65088C07-CBAE-4B47-97F4-27C37FB2B3B8}">
      <dgm:prSet phldrT="[Texte]" custT="1"/>
      <dgm:spPr/>
      <dgm:t>
        <a:bodyPr/>
        <a:lstStyle/>
        <a:p>
          <a:pPr rtl="1"/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المقابلة: إما </a:t>
          </a:r>
          <a:endParaRPr lang="fr-FR" sz="2400" b="1" dirty="0">
            <a:latin typeface="Sakkal Majalla" pitchFamily="2" charset="-78"/>
            <a:cs typeface="Sakkal Majalla" pitchFamily="2" charset="-78"/>
          </a:endParaRPr>
        </a:p>
      </dgm:t>
    </dgm:pt>
    <dgm:pt modelId="{0C561ADF-3FC0-4893-A11B-D6FAF9D73C71}" type="parTrans" cxnId="{BC319487-A552-43F6-B151-3DB2AC8E20E2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87F9BAF7-68B3-4798-B7F9-F23152219262}" type="sibTrans" cxnId="{BC319487-A552-43F6-B151-3DB2AC8E20E2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112A13AF-0EEB-42F4-BB53-FCBF466FE782}">
      <dgm:prSet phldrT="[Texte]" custT="1"/>
      <dgm:spPr/>
      <dgm:t>
        <a:bodyPr/>
        <a:lstStyle/>
        <a:p>
          <a:pPr rtl="1"/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مباشرة في لقاء بنقاش حر</a:t>
          </a:r>
          <a:endParaRPr lang="fr-FR" sz="2400" b="1" dirty="0">
            <a:latin typeface="Sakkal Majalla" pitchFamily="2" charset="-78"/>
            <a:cs typeface="Sakkal Majalla" pitchFamily="2" charset="-78"/>
          </a:endParaRPr>
        </a:p>
      </dgm:t>
    </dgm:pt>
    <dgm:pt modelId="{F2831409-B2BA-4852-A84F-9343A7653CEC}" type="parTrans" cxnId="{A158C216-FB24-4C23-8D2F-3DAEE8857F2A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7337F62E-CE8F-400A-9DEA-2B9F26D4B4D4}" type="sibTrans" cxnId="{A158C216-FB24-4C23-8D2F-3DAEE8857F2A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4ED6B34D-5C3C-4D89-A463-183F72EB7479}">
      <dgm:prSet phldrT="[Texte]" custT="1"/>
      <dgm:spPr/>
      <dgm:t>
        <a:bodyPr/>
        <a:lstStyle/>
        <a:p>
          <a:pPr rtl="1"/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غير مباشرة بأسئلة محضرة أو استبيان</a:t>
          </a:r>
          <a:endParaRPr lang="fr-FR" sz="2400" b="1" dirty="0">
            <a:latin typeface="Sakkal Majalla" pitchFamily="2" charset="-78"/>
            <a:cs typeface="Sakkal Majalla" pitchFamily="2" charset="-78"/>
          </a:endParaRPr>
        </a:p>
      </dgm:t>
    </dgm:pt>
    <dgm:pt modelId="{F7CD70A7-593C-4C54-B222-E5A7B4B9765D}" type="parTrans" cxnId="{957B3463-338F-4085-96E2-66DFF28D1922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C7AC138C-6644-4F1D-9E9B-87FC6BFF7226}" type="sibTrans" cxnId="{957B3463-338F-4085-96E2-66DFF28D1922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5D96D4E8-9CA1-44F1-B071-08CFC8EA0BD8}">
      <dgm:prSet phldrT="[Texte]" custT="1"/>
      <dgm:spPr/>
      <dgm:t>
        <a:bodyPr/>
        <a:lstStyle/>
        <a:p>
          <a:pPr rtl="1"/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هنا يتم دراسة </a:t>
          </a:r>
          <a:r>
            <a:rPr lang="ar-DZ" sz="2400" b="1" u="sng" dirty="0" smtClean="0">
              <a:latin typeface="Sakkal Majalla" pitchFamily="2" charset="-78"/>
              <a:cs typeface="Sakkal Majalla" pitchFamily="2" charset="-78"/>
            </a:rPr>
            <a:t>المعلومات الأولية</a:t>
          </a:r>
          <a:endParaRPr lang="fr-FR" sz="2400" b="1" u="sng" dirty="0">
            <a:latin typeface="Sakkal Majalla" pitchFamily="2" charset="-78"/>
            <a:cs typeface="Sakkal Majalla" pitchFamily="2" charset="-78"/>
          </a:endParaRPr>
        </a:p>
      </dgm:t>
    </dgm:pt>
    <dgm:pt modelId="{F829315E-7612-48AF-83B7-B60A6BE059A0}" type="parTrans" cxnId="{0484740D-1390-4097-8E37-37EF913AAD03}">
      <dgm:prSet/>
      <dgm:spPr/>
      <dgm:t>
        <a:bodyPr/>
        <a:lstStyle/>
        <a:p>
          <a:endParaRPr lang="fr-FR"/>
        </a:p>
      </dgm:t>
    </dgm:pt>
    <dgm:pt modelId="{D5272793-61E1-43F0-A584-8E424DFAAE39}" type="sibTrans" cxnId="{0484740D-1390-4097-8E37-37EF913AAD03}">
      <dgm:prSet/>
      <dgm:spPr/>
      <dgm:t>
        <a:bodyPr/>
        <a:lstStyle/>
        <a:p>
          <a:endParaRPr lang="fr-FR"/>
        </a:p>
      </dgm:t>
    </dgm:pt>
    <dgm:pt modelId="{962F194F-3D04-4577-9277-08BC39C32E6F}" type="pres">
      <dgm:prSet presAssocID="{80134A5D-7EB1-4D80-94D7-E37C45417358}" presName="Name0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42133114-D42D-42F1-AB84-0B419C718CC9}" type="pres">
      <dgm:prSet presAssocID="{FB9BB55E-5DC9-4225-86F5-00FA748C6170}" presName="composite" presStyleCnt="0"/>
      <dgm:spPr/>
    </dgm:pt>
    <dgm:pt modelId="{B3AD3499-8A86-4D98-9D72-93D5ACA74CD3}" type="pres">
      <dgm:prSet presAssocID="{FB9BB55E-5DC9-4225-86F5-00FA748C6170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6D8AE57-85C8-4F8E-937F-4987724671E6}" type="pres">
      <dgm:prSet presAssocID="{FB9BB55E-5DC9-4225-86F5-00FA748C6170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406434F-F900-4D2D-B12D-8B659D0F7018}" type="pres">
      <dgm:prSet presAssocID="{02DD6DC8-583D-48FB-8C24-5177FBEDF973}" presName="space" presStyleCnt="0"/>
      <dgm:spPr/>
    </dgm:pt>
    <dgm:pt modelId="{932015BE-78FA-4077-8404-DEC3D38AA532}" type="pres">
      <dgm:prSet presAssocID="{0428AA28-9301-4911-81A1-D0FE99707838}" presName="composite" presStyleCnt="0"/>
      <dgm:spPr/>
    </dgm:pt>
    <dgm:pt modelId="{A97FCE3F-FBB3-432F-B610-1309304DFB52}" type="pres">
      <dgm:prSet presAssocID="{0428AA28-9301-4911-81A1-D0FE99707838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D1A251-D85A-4535-9D18-53C6E373308C}" type="pres">
      <dgm:prSet presAssocID="{0428AA28-9301-4911-81A1-D0FE99707838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5D075DB-BE13-46F4-B8CC-BDC08A6A697B}" srcId="{0428AA28-9301-4911-81A1-D0FE99707838}" destId="{6651A73C-CE4D-4551-9C8A-1C60D7BF729F}" srcOrd="0" destOrd="0" parTransId="{2CF7B3B3-EC34-404C-9382-7393EDF78C90}" sibTransId="{42366AD7-91DA-448C-9610-C84F8AF75C62}"/>
    <dgm:cxn modelId="{0484740D-1390-4097-8E37-37EF913AAD03}" srcId="{FB9BB55E-5DC9-4225-86F5-00FA748C6170}" destId="{5D96D4E8-9CA1-44F1-B071-08CFC8EA0BD8}" srcOrd="1" destOrd="0" parTransId="{F829315E-7612-48AF-83B7-B60A6BE059A0}" sibTransId="{D5272793-61E1-43F0-A584-8E424DFAAE39}"/>
    <dgm:cxn modelId="{BC319487-A552-43F6-B151-3DB2AC8E20E2}" srcId="{0428AA28-9301-4911-81A1-D0FE99707838}" destId="{65088C07-CBAE-4B47-97F4-27C37FB2B3B8}" srcOrd="1" destOrd="0" parTransId="{0C561ADF-3FC0-4893-A11B-D6FAF9D73C71}" sibTransId="{87F9BAF7-68B3-4798-B7F9-F23152219262}"/>
    <dgm:cxn modelId="{312F9D84-0661-4A44-9E50-213FD506FFF8}" srcId="{FB9BB55E-5DC9-4225-86F5-00FA748C6170}" destId="{C0EF5B24-13F7-421A-B01F-40B34D9B7442}" srcOrd="0" destOrd="0" parTransId="{8145379A-255D-4E4B-8ABC-2DD7AFE53A94}" sibTransId="{C4D65336-7D72-42AF-A54D-572432E08A18}"/>
    <dgm:cxn modelId="{957B3463-338F-4085-96E2-66DFF28D1922}" srcId="{65088C07-CBAE-4B47-97F4-27C37FB2B3B8}" destId="{4ED6B34D-5C3C-4D89-A463-183F72EB7479}" srcOrd="1" destOrd="0" parTransId="{F7CD70A7-593C-4C54-B222-E5A7B4B9765D}" sibTransId="{C7AC138C-6644-4F1D-9E9B-87FC6BFF7226}"/>
    <dgm:cxn modelId="{98F66DBD-9A5A-48A6-A8DD-4F44AE2186A6}" type="presOf" srcId="{65088C07-CBAE-4B47-97F4-27C37FB2B3B8}" destId="{36D1A251-D85A-4535-9D18-53C6E373308C}" srcOrd="0" destOrd="1" presId="urn:microsoft.com/office/officeart/2005/8/layout/hList1"/>
    <dgm:cxn modelId="{4517BBF8-639B-45F3-BA2E-2E881FBB46EF}" type="presOf" srcId="{5D96D4E8-9CA1-44F1-B071-08CFC8EA0BD8}" destId="{26D8AE57-85C8-4F8E-937F-4987724671E6}" srcOrd="0" destOrd="1" presId="urn:microsoft.com/office/officeart/2005/8/layout/hList1"/>
    <dgm:cxn modelId="{06C44566-5679-4201-9FC2-4F92FA6B3AAB}" srcId="{80134A5D-7EB1-4D80-94D7-E37C45417358}" destId="{0428AA28-9301-4911-81A1-D0FE99707838}" srcOrd="1" destOrd="0" parTransId="{787EBBF6-237B-41AE-8EE9-4F4F422DB45A}" sibTransId="{7B7A7880-85CD-4715-8E90-1DE7985B3E46}"/>
    <dgm:cxn modelId="{9844D99E-6E5C-4AAF-9E87-FB3EA7B7B75B}" srcId="{80134A5D-7EB1-4D80-94D7-E37C45417358}" destId="{FB9BB55E-5DC9-4225-86F5-00FA748C6170}" srcOrd="0" destOrd="0" parTransId="{CBF76E99-DAB6-4F1B-A4E1-FE3DB24EC2F1}" sibTransId="{02DD6DC8-583D-48FB-8C24-5177FBEDF973}"/>
    <dgm:cxn modelId="{9ED18C28-033E-4BC4-B560-2BD558A67C02}" type="presOf" srcId="{112A13AF-0EEB-42F4-BB53-FCBF466FE782}" destId="{36D1A251-D85A-4535-9D18-53C6E373308C}" srcOrd="0" destOrd="2" presId="urn:microsoft.com/office/officeart/2005/8/layout/hList1"/>
    <dgm:cxn modelId="{6E547BD5-ABBC-4660-B6EE-D4E15A8F3A8B}" type="presOf" srcId="{6651A73C-CE4D-4551-9C8A-1C60D7BF729F}" destId="{36D1A251-D85A-4535-9D18-53C6E373308C}" srcOrd="0" destOrd="0" presId="urn:microsoft.com/office/officeart/2005/8/layout/hList1"/>
    <dgm:cxn modelId="{8FA495F9-B8BE-4452-B24D-537602792B99}" type="presOf" srcId="{4ED6B34D-5C3C-4D89-A463-183F72EB7479}" destId="{36D1A251-D85A-4535-9D18-53C6E373308C}" srcOrd="0" destOrd="3" presId="urn:microsoft.com/office/officeart/2005/8/layout/hList1"/>
    <dgm:cxn modelId="{8F266383-16EC-47FE-A4B1-372091757C6F}" type="presOf" srcId="{C0EF5B24-13F7-421A-B01F-40B34D9B7442}" destId="{26D8AE57-85C8-4F8E-937F-4987724671E6}" srcOrd="0" destOrd="0" presId="urn:microsoft.com/office/officeart/2005/8/layout/hList1"/>
    <dgm:cxn modelId="{2FCA01FE-9FEB-4245-838F-B136379DD3E6}" type="presOf" srcId="{0428AA28-9301-4911-81A1-D0FE99707838}" destId="{A97FCE3F-FBB3-432F-B610-1309304DFB52}" srcOrd="0" destOrd="0" presId="urn:microsoft.com/office/officeart/2005/8/layout/hList1"/>
    <dgm:cxn modelId="{6A918447-224D-43BE-8865-D74234CA0AFF}" type="presOf" srcId="{80134A5D-7EB1-4D80-94D7-E37C45417358}" destId="{962F194F-3D04-4577-9277-08BC39C32E6F}" srcOrd="0" destOrd="0" presId="urn:microsoft.com/office/officeart/2005/8/layout/hList1"/>
    <dgm:cxn modelId="{AC2DFC03-479B-4F1F-9EC4-B668B17F1539}" type="presOf" srcId="{FB9BB55E-5DC9-4225-86F5-00FA748C6170}" destId="{B3AD3499-8A86-4D98-9D72-93D5ACA74CD3}" srcOrd="0" destOrd="0" presId="urn:microsoft.com/office/officeart/2005/8/layout/hList1"/>
    <dgm:cxn modelId="{A158C216-FB24-4C23-8D2F-3DAEE8857F2A}" srcId="{65088C07-CBAE-4B47-97F4-27C37FB2B3B8}" destId="{112A13AF-0EEB-42F4-BB53-FCBF466FE782}" srcOrd="0" destOrd="0" parTransId="{F2831409-B2BA-4852-A84F-9343A7653CEC}" sibTransId="{7337F62E-CE8F-400A-9DEA-2B9F26D4B4D4}"/>
    <dgm:cxn modelId="{B0A3D843-6BE9-4407-B805-A1DD41D1C4A1}" type="presParOf" srcId="{962F194F-3D04-4577-9277-08BC39C32E6F}" destId="{42133114-D42D-42F1-AB84-0B419C718CC9}" srcOrd="0" destOrd="0" presId="urn:microsoft.com/office/officeart/2005/8/layout/hList1"/>
    <dgm:cxn modelId="{2494B610-D377-43DD-B433-DF8FE680B82B}" type="presParOf" srcId="{42133114-D42D-42F1-AB84-0B419C718CC9}" destId="{B3AD3499-8A86-4D98-9D72-93D5ACA74CD3}" srcOrd="0" destOrd="0" presId="urn:microsoft.com/office/officeart/2005/8/layout/hList1"/>
    <dgm:cxn modelId="{EFBFD260-DA7A-42AD-B395-9F6B0802E1ED}" type="presParOf" srcId="{42133114-D42D-42F1-AB84-0B419C718CC9}" destId="{26D8AE57-85C8-4F8E-937F-4987724671E6}" srcOrd="1" destOrd="0" presId="urn:microsoft.com/office/officeart/2005/8/layout/hList1"/>
    <dgm:cxn modelId="{D2CDB1AF-5BF2-4CD7-8168-C8F9A8506C7C}" type="presParOf" srcId="{962F194F-3D04-4577-9277-08BC39C32E6F}" destId="{2406434F-F900-4D2D-B12D-8B659D0F7018}" srcOrd="1" destOrd="0" presId="urn:microsoft.com/office/officeart/2005/8/layout/hList1"/>
    <dgm:cxn modelId="{BD08058F-9364-4106-BD89-B438B98ED79E}" type="presParOf" srcId="{962F194F-3D04-4577-9277-08BC39C32E6F}" destId="{932015BE-78FA-4077-8404-DEC3D38AA532}" srcOrd="2" destOrd="0" presId="urn:microsoft.com/office/officeart/2005/8/layout/hList1"/>
    <dgm:cxn modelId="{00C92A49-80EA-4DDD-BEA2-E3BCC297F1A1}" type="presParOf" srcId="{932015BE-78FA-4077-8404-DEC3D38AA532}" destId="{A97FCE3F-FBB3-432F-B610-1309304DFB52}" srcOrd="0" destOrd="0" presId="urn:microsoft.com/office/officeart/2005/8/layout/hList1"/>
    <dgm:cxn modelId="{787AA6E1-1D8D-499A-8D9C-238B365D1E79}" type="presParOf" srcId="{932015BE-78FA-4077-8404-DEC3D38AA532}" destId="{36D1A251-D85A-4535-9D18-53C6E373308C}" srcOrd="1" destOrd="0" presId="urn:microsoft.com/office/officeart/2005/8/layout/hLis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0134A5D-7EB1-4D80-94D7-E37C45417358}" type="doc">
      <dgm:prSet loTypeId="urn:microsoft.com/office/officeart/2005/8/layout/hList1" loCatId="list" qsTypeId="urn:microsoft.com/office/officeart/2005/8/quickstyle/simple4" qsCatId="simple" csTypeId="urn:microsoft.com/office/officeart/2005/8/colors/accent4_5" csCatId="accent4" phldr="1"/>
      <dgm:spPr/>
      <dgm:t>
        <a:bodyPr/>
        <a:lstStyle/>
        <a:p>
          <a:endParaRPr lang="fr-FR"/>
        </a:p>
      </dgm:t>
    </dgm:pt>
    <dgm:pt modelId="{FB9BB55E-5DC9-4225-86F5-00FA748C6170}">
      <dgm:prSet phldrT="[Texte]" custT="1"/>
      <dgm:spPr/>
      <dgm:t>
        <a:bodyPr/>
        <a:lstStyle/>
        <a:p>
          <a:pPr rtl="1"/>
          <a:r>
            <a:rPr lang="ar-DZ" sz="3200" b="1" dirty="0" smtClean="0">
              <a:latin typeface="Sakkal Majalla" pitchFamily="2" charset="-78"/>
              <a:cs typeface="Sakkal Majalla" pitchFamily="2" charset="-78"/>
            </a:rPr>
            <a:t>المعلومات الأولية</a:t>
          </a:r>
          <a:endParaRPr lang="fr-FR" sz="3200" b="1" dirty="0">
            <a:latin typeface="Sakkal Majalla" pitchFamily="2" charset="-78"/>
            <a:cs typeface="Sakkal Majalla" pitchFamily="2" charset="-78"/>
          </a:endParaRPr>
        </a:p>
      </dgm:t>
    </dgm:pt>
    <dgm:pt modelId="{CBF76E99-DAB6-4F1B-A4E1-FE3DB24EC2F1}" type="parTrans" cxnId="{9844D99E-6E5C-4AAF-9E87-FB3EA7B7B75B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02DD6DC8-583D-48FB-8C24-5177FBEDF973}" type="sibTrans" cxnId="{9844D99E-6E5C-4AAF-9E87-FB3EA7B7B75B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C0EF5B24-13F7-421A-B01F-40B34D9B7442}">
      <dgm:prSet phldrT="[Texte]" custT="1"/>
      <dgm:spPr/>
      <dgm:t>
        <a:bodyPr/>
        <a:lstStyle/>
        <a:p>
          <a:pPr rtl="1"/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يتحصل عليها الباحث بنفسه، ويقوم بجمعها وتحليلها كمياً وكيفياً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8145379A-255D-4E4B-8ABC-2DD7AFE53A94}" type="parTrans" cxnId="{312F9D84-0661-4A44-9E50-213FD506FFF8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C4D65336-7D72-42AF-A54D-572432E08A18}" type="sibTrans" cxnId="{312F9D84-0661-4A44-9E50-213FD506FFF8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0428AA28-9301-4911-81A1-D0FE99707838}">
      <dgm:prSet phldrT="[Texte]" custT="1"/>
      <dgm:spPr/>
      <dgm:t>
        <a:bodyPr/>
        <a:lstStyle/>
        <a:p>
          <a:pPr rtl="1"/>
          <a:r>
            <a:rPr lang="ar-DZ" sz="3200" b="1" dirty="0" smtClean="0">
              <a:latin typeface="Sakkal Majalla" pitchFamily="2" charset="-78"/>
              <a:cs typeface="Sakkal Majalla" pitchFamily="2" charset="-78"/>
            </a:rPr>
            <a:t>المعلومات الثانوية</a:t>
          </a:r>
          <a:endParaRPr lang="fr-FR" sz="3200" b="1" dirty="0">
            <a:latin typeface="Sakkal Majalla" pitchFamily="2" charset="-78"/>
            <a:cs typeface="Sakkal Majalla" pitchFamily="2" charset="-78"/>
          </a:endParaRPr>
        </a:p>
      </dgm:t>
    </dgm:pt>
    <dgm:pt modelId="{787EBBF6-237B-41AE-8EE9-4F4F422DB45A}" type="parTrans" cxnId="{06C44566-5679-4201-9FC2-4F92FA6B3AAB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7B7A7880-85CD-4715-8E90-1DE7985B3E46}" type="sibTrans" cxnId="{06C44566-5679-4201-9FC2-4F92FA6B3AAB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6651A73C-CE4D-4551-9C8A-1C60D7BF729F}">
      <dgm:prSet phldrT="[Texte]" custT="1"/>
      <dgm:spPr/>
      <dgm:t>
        <a:bodyPr/>
        <a:lstStyle/>
        <a:p>
          <a:pPr rtl="1"/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هي بيانات سبق جمعها وتحليلها ونشرها عن طريق الآخرين مثل: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2CF7B3B3-EC34-404C-9382-7393EDF78C90}" type="parTrans" cxnId="{E5D075DB-BE13-46F4-B8CC-BDC08A6A697B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42366AD7-91DA-448C-9610-C84F8AF75C62}" type="sibTrans" cxnId="{E5D075DB-BE13-46F4-B8CC-BDC08A6A697B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0710820D-E20E-4755-B8B8-1A7340DD6338}">
      <dgm:prSet phldrT="[Texte]" custT="1"/>
      <dgm:spPr/>
      <dgm:t>
        <a:bodyPr/>
        <a:lstStyle/>
        <a:p>
          <a:pPr rtl="1"/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الهيئات الحكومية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39B78F16-D415-47B7-A76C-C112B869A36E}" type="parTrans" cxnId="{5DBB2DE8-2FBE-4F85-A102-B0954C6826A2}">
      <dgm:prSet/>
      <dgm:spPr/>
      <dgm:t>
        <a:bodyPr/>
        <a:lstStyle/>
        <a:p>
          <a:endParaRPr lang="fr-FR"/>
        </a:p>
      </dgm:t>
    </dgm:pt>
    <dgm:pt modelId="{A849F55A-9679-4A8F-B829-F729742AB491}" type="sibTrans" cxnId="{5DBB2DE8-2FBE-4F85-A102-B0954C6826A2}">
      <dgm:prSet/>
      <dgm:spPr/>
      <dgm:t>
        <a:bodyPr/>
        <a:lstStyle/>
        <a:p>
          <a:endParaRPr lang="fr-FR"/>
        </a:p>
      </dgm:t>
    </dgm:pt>
    <dgm:pt modelId="{B1053783-83F7-4F31-A519-06F0544673BE}">
      <dgm:prSet phldrT="[Texte]" custT="1"/>
      <dgm:spPr/>
      <dgm:t>
        <a:bodyPr/>
        <a:lstStyle/>
        <a:p>
          <a:pPr rtl="1"/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الهيئات الخاصة المتخصصة في الدراسات الإحصائية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F5642045-BDA8-4130-89F9-EF5211C32FA8}" type="parTrans" cxnId="{5AC8BF3A-BB3E-4E30-8EF2-53EFFF23DD10}">
      <dgm:prSet/>
      <dgm:spPr/>
      <dgm:t>
        <a:bodyPr/>
        <a:lstStyle/>
        <a:p>
          <a:endParaRPr lang="fr-FR"/>
        </a:p>
      </dgm:t>
    </dgm:pt>
    <dgm:pt modelId="{09015D55-25E3-4A8D-8AAD-C0523BDBF09C}" type="sibTrans" cxnId="{5AC8BF3A-BB3E-4E30-8EF2-53EFFF23DD10}">
      <dgm:prSet/>
      <dgm:spPr/>
      <dgm:t>
        <a:bodyPr/>
        <a:lstStyle/>
        <a:p>
          <a:endParaRPr lang="fr-FR"/>
        </a:p>
      </dgm:t>
    </dgm:pt>
    <dgm:pt modelId="{3A69288F-D4AC-438A-859D-8CBAB167D47A}">
      <dgm:prSet phldrT="[Texte]" custT="1"/>
      <dgm:spPr/>
      <dgm:t>
        <a:bodyPr/>
        <a:lstStyle/>
        <a:p>
          <a:pPr rtl="1"/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وسائل الإعلام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3909E056-8D45-4D98-97B8-670313426B6B}" type="parTrans" cxnId="{5AD3C5B4-1403-4035-BC28-66923C0624F8}">
      <dgm:prSet/>
      <dgm:spPr/>
      <dgm:t>
        <a:bodyPr/>
        <a:lstStyle/>
        <a:p>
          <a:endParaRPr lang="fr-FR"/>
        </a:p>
      </dgm:t>
    </dgm:pt>
    <dgm:pt modelId="{06C88B9E-AEB9-4821-B5CC-927FC183F20E}" type="sibTrans" cxnId="{5AD3C5B4-1403-4035-BC28-66923C0624F8}">
      <dgm:prSet/>
      <dgm:spPr/>
      <dgm:t>
        <a:bodyPr/>
        <a:lstStyle/>
        <a:p>
          <a:endParaRPr lang="fr-FR"/>
        </a:p>
      </dgm:t>
    </dgm:pt>
    <dgm:pt modelId="{542BE8E5-4FE2-4F2C-8DB8-9C2824E4AA8B}">
      <dgm:prSet phldrT="[Texte]" custT="1"/>
      <dgm:spPr/>
      <dgm:t>
        <a:bodyPr/>
        <a:lstStyle/>
        <a:p>
          <a:pPr rtl="1"/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المنافسين (مجلة المؤسسة، موقعها الالكتروني ..)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4B2C2D23-3F21-43EB-8B5C-D83A5A41CC9C}" type="parTrans" cxnId="{12AF7398-E47C-483C-AE0E-813D0B32990F}">
      <dgm:prSet/>
      <dgm:spPr/>
      <dgm:t>
        <a:bodyPr/>
        <a:lstStyle/>
        <a:p>
          <a:endParaRPr lang="fr-FR"/>
        </a:p>
      </dgm:t>
    </dgm:pt>
    <dgm:pt modelId="{E44DA6D9-71DD-45F9-9924-18C08BC7FE19}" type="sibTrans" cxnId="{12AF7398-E47C-483C-AE0E-813D0B32990F}">
      <dgm:prSet/>
      <dgm:spPr/>
      <dgm:t>
        <a:bodyPr/>
        <a:lstStyle/>
        <a:p>
          <a:endParaRPr lang="fr-FR"/>
        </a:p>
      </dgm:t>
    </dgm:pt>
    <dgm:pt modelId="{962F194F-3D04-4577-9277-08BC39C32E6F}" type="pres">
      <dgm:prSet presAssocID="{80134A5D-7EB1-4D80-94D7-E37C45417358}" presName="Name0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42133114-D42D-42F1-AB84-0B419C718CC9}" type="pres">
      <dgm:prSet presAssocID="{FB9BB55E-5DC9-4225-86F5-00FA748C6170}" presName="composite" presStyleCnt="0"/>
      <dgm:spPr/>
    </dgm:pt>
    <dgm:pt modelId="{B3AD3499-8A86-4D98-9D72-93D5ACA74CD3}" type="pres">
      <dgm:prSet presAssocID="{FB9BB55E-5DC9-4225-86F5-00FA748C6170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6D8AE57-85C8-4F8E-937F-4987724671E6}" type="pres">
      <dgm:prSet presAssocID="{FB9BB55E-5DC9-4225-86F5-00FA748C6170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406434F-F900-4D2D-B12D-8B659D0F7018}" type="pres">
      <dgm:prSet presAssocID="{02DD6DC8-583D-48FB-8C24-5177FBEDF973}" presName="space" presStyleCnt="0"/>
      <dgm:spPr/>
    </dgm:pt>
    <dgm:pt modelId="{932015BE-78FA-4077-8404-DEC3D38AA532}" type="pres">
      <dgm:prSet presAssocID="{0428AA28-9301-4911-81A1-D0FE99707838}" presName="composite" presStyleCnt="0"/>
      <dgm:spPr/>
    </dgm:pt>
    <dgm:pt modelId="{A97FCE3F-FBB3-432F-B610-1309304DFB52}" type="pres">
      <dgm:prSet presAssocID="{0428AA28-9301-4911-81A1-D0FE99707838}" presName="parTx" presStyleLbl="alignNode1" presStyleIdx="1" presStyleCnt="2" custScaleX="10826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D1A251-D85A-4535-9D18-53C6E373308C}" type="pres">
      <dgm:prSet presAssocID="{0428AA28-9301-4911-81A1-D0FE99707838}" presName="desTx" presStyleLbl="alignAccFollowNode1" presStyleIdx="1" presStyleCnt="2" custScaleX="10954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DBB2DE8-2FBE-4F85-A102-B0954C6826A2}" srcId="{6651A73C-CE4D-4551-9C8A-1C60D7BF729F}" destId="{0710820D-E20E-4755-B8B8-1A7340DD6338}" srcOrd="0" destOrd="0" parTransId="{39B78F16-D415-47B7-A76C-C112B869A36E}" sibTransId="{A849F55A-9679-4A8F-B829-F729742AB491}"/>
    <dgm:cxn modelId="{64885E67-76F1-4FAD-A252-C4E554833CB2}" type="presOf" srcId="{542BE8E5-4FE2-4F2C-8DB8-9C2824E4AA8B}" destId="{36D1A251-D85A-4535-9D18-53C6E373308C}" srcOrd="0" destOrd="4" presId="urn:microsoft.com/office/officeart/2005/8/layout/hList1"/>
    <dgm:cxn modelId="{5AD3C5B4-1403-4035-BC28-66923C0624F8}" srcId="{6651A73C-CE4D-4551-9C8A-1C60D7BF729F}" destId="{3A69288F-D4AC-438A-859D-8CBAB167D47A}" srcOrd="2" destOrd="0" parTransId="{3909E056-8D45-4D98-97B8-670313426B6B}" sibTransId="{06C88B9E-AEB9-4821-B5CC-927FC183F20E}"/>
    <dgm:cxn modelId="{312F9D84-0661-4A44-9E50-213FD506FFF8}" srcId="{FB9BB55E-5DC9-4225-86F5-00FA748C6170}" destId="{C0EF5B24-13F7-421A-B01F-40B34D9B7442}" srcOrd="0" destOrd="0" parTransId="{8145379A-255D-4E4B-8ABC-2DD7AFE53A94}" sibTransId="{C4D65336-7D72-42AF-A54D-572432E08A18}"/>
    <dgm:cxn modelId="{2D510DA4-46CD-4A6E-8209-644CE47E8D7F}" type="presOf" srcId="{0710820D-E20E-4755-B8B8-1A7340DD6338}" destId="{36D1A251-D85A-4535-9D18-53C6E373308C}" srcOrd="0" destOrd="1" presId="urn:microsoft.com/office/officeart/2005/8/layout/hList1"/>
    <dgm:cxn modelId="{565DF71C-82E6-4D6A-A431-03BEA37AA95A}" type="presOf" srcId="{3A69288F-D4AC-438A-859D-8CBAB167D47A}" destId="{36D1A251-D85A-4535-9D18-53C6E373308C}" srcOrd="0" destOrd="3" presId="urn:microsoft.com/office/officeart/2005/8/layout/hList1"/>
    <dgm:cxn modelId="{E6EF605D-404D-4C92-8A20-93ED5EA886C4}" type="presOf" srcId="{80134A5D-7EB1-4D80-94D7-E37C45417358}" destId="{962F194F-3D04-4577-9277-08BC39C32E6F}" srcOrd="0" destOrd="0" presId="urn:microsoft.com/office/officeart/2005/8/layout/hList1"/>
    <dgm:cxn modelId="{E5D075DB-BE13-46F4-B8CC-BDC08A6A697B}" srcId="{0428AA28-9301-4911-81A1-D0FE99707838}" destId="{6651A73C-CE4D-4551-9C8A-1C60D7BF729F}" srcOrd="0" destOrd="0" parTransId="{2CF7B3B3-EC34-404C-9382-7393EDF78C90}" sibTransId="{42366AD7-91DA-448C-9610-C84F8AF75C62}"/>
    <dgm:cxn modelId="{12AF7398-E47C-483C-AE0E-813D0B32990F}" srcId="{6651A73C-CE4D-4551-9C8A-1C60D7BF729F}" destId="{542BE8E5-4FE2-4F2C-8DB8-9C2824E4AA8B}" srcOrd="3" destOrd="0" parTransId="{4B2C2D23-3F21-43EB-8B5C-D83A5A41CC9C}" sibTransId="{E44DA6D9-71DD-45F9-9924-18C08BC7FE19}"/>
    <dgm:cxn modelId="{DEA87D99-A55F-4581-B5C0-F83C5361A0D0}" type="presOf" srcId="{6651A73C-CE4D-4551-9C8A-1C60D7BF729F}" destId="{36D1A251-D85A-4535-9D18-53C6E373308C}" srcOrd="0" destOrd="0" presId="urn:microsoft.com/office/officeart/2005/8/layout/hList1"/>
    <dgm:cxn modelId="{BFCFB905-7ADC-4417-AE53-C45694784A53}" type="presOf" srcId="{FB9BB55E-5DC9-4225-86F5-00FA748C6170}" destId="{B3AD3499-8A86-4D98-9D72-93D5ACA74CD3}" srcOrd="0" destOrd="0" presId="urn:microsoft.com/office/officeart/2005/8/layout/hList1"/>
    <dgm:cxn modelId="{06C44566-5679-4201-9FC2-4F92FA6B3AAB}" srcId="{80134A5D-7EB1-4D80-94D7-E37C45417358}" destId="{0428AA28-9301-4911-81A1-D0FE99707838}" srcOrd="1" destOrd="0" parTransId="{787EBBF6-237B-41AE-8EE9-4F4F422DB45A}" sibTransId="{7B7A7880-85CD-4715-8E90-1DE7985B3E46}"/>
    <dgm:cxn modelId="{632159C9-9F55-40B4-B738-073BE1FBAFE8}" type="presOf" srcId="{C0EF5B24-13F7-421A-B01F-40B34D9B7442}" destId="{26D8AE57-85C8-4F8E-937F-4987724671E6}" srcOrd="0" destOrd="0" presId="urn:microsoft.com/office/officeart/2005/8/layout/hList1"/>
    <dgm:cxn modelId="{94CA4967-0AFC-4E96-B443-5402A29C0A5B}" type="presOf" srcId="{B1053783-83F7-4F31-A519-06F0544673BE}" destId="{36D1A251-D85A-4535-9D18-53C6E373308C}" srcOrd="0" destOrd="2" presId="urn:microsoft.com/office/officeart/2005/8/layout/hList1"/>
    <dgm:cxn modelId="{3354EF47-5A88-47AB-918A-6C03901AE95A}" type="presOf" srcId="{0428AA28-9301-4911-81A1-D0FE99707838}" destId="{A97FCE3F-FBB3-432F-B610-1309304DFB52}" srcOrd="0" destOrd="0" presId="urn:microsoft.com/office/officeart/2005/8/layout/hList1"/>
    <dgm:cxn modelId="{5AC8BF3A-BB3E-4E30-8EF2-53EFFF23DD10}" srcId="{6651A73C-CE4D-4551-9C8A-1C60D7BF729F}" destId="{B1053783-83F7-4F31-A519-06F0544673BE}" srcOrd="1" destOrd="0" parTransId="{F5642045-BDA8-4130-89F9-EF5211C32FA8}" sibTransId="{09015D55-25E3-4A8D-8AAD-C0523BDBF09C}"/>
    <dgm:cxn modelId="{9844D99E-6E5C-4AAF-9E87-FB3EA7B7B75B}" srcId="{80134A5D-7EB1-4D80-94D7-E37C45417358}" destId="{FB9BB55E-5DC9-4225-86F5-00FA748C6170}" srcOrd="0" destOrd="0" parTransId="{CBF76E99-DAB6-4F1B-A4E1-FE3DB24EC2F1}" sibTransId="{02DD6DC8-583D-48FB-8C24-5177FBEDF973}"/>
    <dgm:cxn modelId="{34C39729-97A0-4199-8AAD-59300964A1B6}" type="presParOf" srcId="{962F194F-3D04-4577-9277-08BC39C32E6F}" destId="{42133114-D42D-42F1-AB84-0B419C718CC9}" srcOrd="0" destOrd="0" presId="urn:microsoft.com/office/officeart/2005/8/layout/hList1"/>
    <dgm:cxn modelId="{313FC835-1BD4-4F40-8F92-C9F0D2340403}" type="presParOf" srcId="{42133114-D42D-42F1-AB84-0B419C718CC9}" destId="{B3AD3499-8A86-4D98-9D72-93D5ACA74CD3}" srcOrd="0" destOrd="0" presId="urn:microsoft.com/office/officeart/2005/8/layout/hList1"/>
    <dgm:cxn modelId="{7437752A-1DDC-4161-9A43-2524F6723C47}" type="presParOf" srcId="{42133114-D42D-42F1-AB84-0B419C718CC9}" destId="{26D8AE57-85C8-4F8E-937F-4987724671E6}" srcOrd="1" destOrd="0" presId="urn:microsoft.com/office/officeart/2005/8/layout/hList1"/>
    <dgm:cxn modelId="{28C3AEF9-CB9A-410E-9654-576137C60BB3}" type="presParOf" srcId="{962F194F-3D04-4577-9277-08BC39C32E6F}" destId="{2406434F-F900-4D2D-B12D-8B659D0F7018}" srcOrd="1" destOrd="0" presId="urn:microsoft.com/office/officeart/2005/8/layout/hList1"/>
    <dgm:cxn modelId="{9BA18B6F-7FBB-4381-BF16-9DDFEA736580}" type="presParOf" srcId="{962F194F-3D04-4577-9277-08BC39C32E6F}" destId="{932015BE-78FA-4077-8404-DEC3D38AA532}" srcOrd="2" destOrd="0" presId="urn:microsoft.com/office/officeart/2005/8/layout/hList1"/>
    <dgm:cxn modelId="{5A17E7F2-E13B-4966-A832-1755936F8DA8}" type="presParOf" srcId="{932015BE-78FA-4077-8404-DEC3D38AA532}" destId="{A97FCE3F-FBB3-432F-B610-1309304DFB52}" srcOrd="0" destOrd="0" presId="urn:microsoft.com/office/officeart/2005/8/layout/hList1"/>
    <dgm:cxn modelId="{BAA94F14-D36B-40E5-B65E-FAFA9623340C}" type="presParOf" srcId="{932015BE-78FA-4077-8404-DEC3D38AA532}" destId="{36D1A251-D85A-4535-9D18-53C6E373308C}" srcOrd="1" destOrd="0" presId="urn:microsoft.com/office/officeart/2005/8/layout/h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F2DE59-8F6B-46CC-B509-BA17C15F061C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3F8DDC-C1F1-4893-819A-B8C80C34492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F8DDC-C1F1-4893-819A-B8C80C34492F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F8DDC-C1F1-4893-819A-B8C80C34492F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2ED19B-5DE0-4B4B-BA5C-57AB786A70A4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2ED19B-5DE0-4B4B-BA5C-57AB786A70A4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2ED19B-5DE0-4B4B-BA5C-57AB786A70A4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2ED19B-5DE0-4B4B-BA5C-57AB786A70A4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rme libre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orme libre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orme libre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orme libre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orme libre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orme libre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orme libre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orme libre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orme libre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orme libre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orme libre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orme libre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orme libre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orme libre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orme libre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2ED19B-5DE0-4B4B-BA5C-57AB786A70A4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2ED19B-5DE0-4B4B-BA5C-57AB786A70A4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2ED19B-5DE0-4B4B-BA5C-57AB786A70A4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2ED19B-5DE0-4B4B-BA5C-57AB786A70A4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2ED19B-5DE0-4B4B-BA5C-57AB786A70A4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2ED19B-5DE0-4B4B-BA5C-57AB786A70A4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Connecteur droit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e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Connecteur droit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grpSp>
        <p:nvGrpSpPr>
          <p:cNvPr id="14" name="Groupe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Connecteur droit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e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Connecteur droit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142ED19B-5DE0-4B4B-BA5C-57AB786A70A4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42ED19B-5DE0-4B4B-BA5C-57AB786A70A4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43042" y="112574"/>
            <a:ext cx="5857916" cy="1673352"/>
          </a:xfrm>
        </p:spPr>
        <p:txBody>
          <a:bodyPr>
            <a:normAutofit/>
          </a:bodyPr>
          <a:lstStyle/>
          <a:p>
            <a:pPr algn="r" rtl="1"/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مقياس </a:t>
            </a:r>
            <a:r>
              <a:rPr lang="ar-DZ" sz="3200" dirty="0" err="1" smtClean="0">
                <a:latin typeface="Sakkal Majalla" pitchFamily="2" charset="-78"/>
                <a:cs typeface="Sakkal Majalla" pitchFamily="2" charset="-78"/>
              </a:rPr>
              <a:t>المقاولاتية</a:t>
            </a:r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  _____المحاضرة </a:t>
            </a:r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الرابعة</a:t>
            </a:r>
            <a:endParaRPr lang="fr-FR" sz="32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71472" y="5144094"/>
            <a:ext cx="8286808" cy="1499616"/>
          </a:xfrm>
        </p:spPr>
        <p:txBody>
          <a:bodyPr>
            <a:normAutofit/>
          </a:bodyPr>
          <a:lstStyle/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طلبة السنة الأولى ماستر _ 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تسويق مصرفي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		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	الأستاذة 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: جوامع لبيـــــبـة</a:t>
            </a:r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571504" y="2714620"/>
            <a:ext cx="8358214" cy="1673352"/>
          </a:xfrm>
          <a:prstGeom prst="rect">
            <a:avLst/>
          </a:prstGeo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4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الفصل الثالث: مراحل إنشاء </a:t>
            </a:r>
            <a:r>
              <a:rPr lang="ar-DZ" sz="4700" b="1" dirty="0" err="1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المقاولاتية</a:t>
            </a:r>
            <a:r>
              <a:rPr lang="ar-DZ" sz="4700" b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  </a:t>
            </a:r>
          </a:p>
          <a:p>
            <a:pPr marL="742950" marR="0" lvl="0" indent="-74295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DZ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دراسة </a:t>
            </a:r>
            <a:r>
              <a:rPr kumimoji="0" lang="ar-DZ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السوق</a:t>
            </a:r>
            <a:endParaRPr kumimoji="0" lang="ar-DZ" sz="32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Sakkal Majalla" pitchFamily="2" charset="-78"/>
              <a:ea typeface="+mj-ea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4282" y="-24"/>
            <a:ext cx="8786842" cy="6500858"/>
          </a:xfrm>
        </p:spPr>
        <p:txBody>
          <a:bodyPr anchor="t">
            <a:normAutofit/>
          </a:bodyPr>
          <a:lstStyle/>
          <a:p>
            <a:pPr algn="ctr" rtl="1"/>
            <a:r>
              <a:rPr lang="ar-DZ" sz="3200" u="sng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  <a:t>المتغيرات الأساسية لدراسة السوق</a:t>
            </a:r>
            <a:endParaRPr lang="ar-DZ" sz="3200" b="1" u="sng" dirty="0" smtClean="0">
              <a:latin typeface="Sakkal Majalla" pitchFamily="2" charset="-78"/>
              <a:cs typeface="Sakkal Majalla" pitchFamily="2" charset="-78"/>
            </a:endParaRPr>
          </a:p>
          <a:p>
            <a:pPr marL="0"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ar-JO" sz="2800" b="1" dirty="0" smtClean="0">
                <a:latin typeface="Sakkal Majalla" pitchFamily="2" charset="-78"/>
                <a:cs typeface="Sakkal Majalla" pitchFamily="2" charset="-78"/>
              </a:rPr>
              <a:t>احتياجات السوق من </a:t>
            </a:r>
            <a:r>
              <a:rPr lang="ar-JO" sz="2800" b="1" dirty="0" err="1" smtClean="0">
                <a:latin typeface="Sakkal Majalla" pitchFamily="2" charset="-78"/>
                <a:cs typeface="Sakkal Majalla" pitchFamily="2" charset="-78"/>
              </a:rPr>
              <a:t>المنتوج</a:t>
            </a:r>
            <a:endParaRPr lang="fr-FR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marL="0"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ar-JO" sz="2800" b="1" dirty="0" smtClean="0">
                <a:latin typeface="Sakkal Majalla" pitchFamily="2" charset="-78"/>
                <a:cs typeface="Sakkal Majalla" pitchFamily="2" charset="-78"/>
              </a:rPr>
              <a:t>مدى توفر المواد الأولية الضرورية في عملية الإنتاج</a:t>
            </a:r>
            <a:endParaRPr lang="fr-FR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marL="0"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ar-JO" sz="2800" b="1" dirty="0" smtClean="0">
                <a:latin typeface="Sakkal Majalla" pitchFamily="2" charset="-78"/>
                <a:cs typeface="Sakkal Majalla" pitchFamily="2" charset="-78"/>
              </a:rPr>
              <a:t>حجم المنافسة في السوق كماً وكيفاً</a:t>
            </a:r>
            <a:endParaRPr lang="fr-FR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marL="0"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ar-JO" sz="2800" b="1" dirty="0" smtClean="0">
                <a:latin typeface="Sakkal Majalla" pitchFamily="2" charset="-78"/>
                <a:cs typeface="Sakkal Majalla" pitchFamily="2" charset="-78"/>
              </a:rPr>
              <a:t>درجة مرونة </a:t>
            </a:r>
            <a:r>
              <a:rPr lang="ar-JO" sz="2800" b="1" dirty="0" err="1" smtClean="0">
                <a:latin typeface="Sakkal Majalla" pitchFamily="2" charset="-78"/>
                <a:cs typeface="Sakkal Majalla" pitchFamily="2" charset="-78"/>
              </a:rPr>
              <a:t>المنتوج</a:t>
            </a:r>
            <a:endParaRPr lang="fr-FR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marL="0"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ar-JO" sz="2800" b="1" dirty="0" smtClean="0">
                <a:latin typeface="Sakkal Majalla" pitchFamily="2" charset="-78"/>
                <a:cs typeface="Sakkal Majalla" pitchFamily="2" charset="-78"/>
              </a:rPr>
              <a:t>حجم الوسطاء في عملية الإنتاج</a:t>
            </a:r>
            <a:endParaRPr lang="ar-DZ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marL="0" algn="r" rtl="1">
              <a:lnSpc>
                <a:spcPct val="150000"/>
              </a:lnSpc>
              <a:buFont typeface="Arial" pitchFamily="34" charset="0"/>
              <a:buChar char="•"/>
            </a:pPr>
            <a:endParaRPr lang="ar-DZ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marL="0" algn="r" rtl="1">
              <a:lnSpc>
                <a:spcPct val="150000"/>
              </a:lnSpc>
              <a:buFont typeface="Arial" pitchFamily="34" charset="0"/>
              <a:buChar char="•"/>
            </a:pPr>
            <a:endParaRPr lang="ar-DZ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marL="0" algn="r" rtl="1">
              <a:lnSpc>
                <a:spcPct val="150000"/>
              </a:lnSpc>
            </a:pPr>
            <a:r>
              <a:rPr lang="ar-DZ" sz="2800" b="1" i="1" u="sng" dirty="0" smtClean="0">
                <a:latin typeface="Sakkal Majalla" pitchFamily="2" charset="-78"/>
                <a:cs typeface="Sakkal Majalla" pitchFamily="2" charset="-78"/>
              </a:rPr>
              <a:t>الهدف الأساسي </a:t>
            </a: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هو :</a:t>
            </a:r>
            <a:endParaRPr lang="fr-FR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endParaRPr lang="ar-DZ" sz="2800" b="1" dirty="0" smtClean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6" name="Flèche gauche 5"/>
          <p:cNvSpPr/>
          <p:nvPr/>
        </p:nvSpPr>
        <p:spPr>
          <a:xfrm>
            <a:off x="2928926" y="785794"/>
            <a:ext cx="642942" cy="285752"/>
          </a:xfrm>
          <a:prstGeom prst="left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970604" y="571480"/>
            <a:ext cx="1601132" cy="500066"/>
          </a:xfrm>
          <a:prstGeom prst="ellipse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المستهلكين</a:t>
            </a:r>
            <a:endParaRPr lang="fr-FR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5" name="Accolades 14"/>
          <p:cNvSpPr/>
          <p:nvPr/>
        </p:nvSpPr>
        <p:spPr>
          <a:xfrm>
            <a:off x="785786" y="4572008"/>
            <a:ext cx="5857916" cy="1643074"/>
          </a:xfrm>
          <a:prstGeom prst="bracePair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r" rtl="1">
              <a:buFont typeface="Arial" pitchFamily="34" charset="0"/>
              <a:buChar char="•"/>
            </a:pPr>
            <a:r>
              <a:rPr lang="ar-DZ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Sakkal Majalla" pitchFamily="2" charset="-78"/>
                <a:cs typeface="Sakkal Majalla" pitchFamily="2" charset="-78"/>
              </a:rPr>
              <a:t>الدفاع والمحافظة على حصة المؤسسة في السوق</a:t>
            </a:r>
          </a:p>
          <a:p>
            <a:pPr algn="r" rtl="1">
              <a:buFont typeface="Arial" pitchFamily="34" charset="0"/>
              <a:buChar char="•"/>
            </a:pPr>
            <a:r>
              <a:rPr lang="ar-DZ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Sakkal Majalla" pitchFamily="2" charset="-78"/>
                <a:cs typeface="Sakkal Majalla" pitchFamily="2" charset="-78"/>
              </a:rPr>
              <a:t>تقليل حصة المنافسين فيها</a:t>
            </a:r>
          </a:p>
          <a:p>
            <a:pPr algn="r" rtl="1">
              <a:buFont typeface="Arial" pitchFamily="34" charset="0"/>
              <a:buChar char="•"/>
            </a:pPr>
            <a:r>
              <a:rPr lang="ar-DZ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Sakkal Majalla" pitchFamily="2" charset="-78"/>
                <a:cs typeface="Sakkal Majalla" pitchFamily="2" charset="-78"/>
              </a:rPr>
              <a:t>تلبية الأسواق غير المكتفية وغير المكتشفة</a:t>
            </a:r>
            <a:endParaRPr lang="fr-FR" sz="2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1" name="Égal 20"/>
          <p:cNvSpPr/>
          <p:nvPr/>
        </p:nvSpPr>
        <p:spPr>
          <a:xfrm>
            <a:off x="4286280" y="7072338"/>
            <a:ext cx="500034" cy="500066"/>
          </a:xfrm>
          <a:prstGeom prst="mathEqual">
            <a:avLst>
              <a:gd name="adj1" fmla="val 14747"/>
              <a:gd name="adj2" fmla="val 17568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5" name="Flèche gauche 24"/>
          <p:cNvSpPr/>
          <p:nvPr/>
        </p:nvSpPr>
        <p:spPr>
          <a:xfrm>
            <a:off x="2928926" y="1357298"/>
            <a:ext cx="642942" cy="285752"/>
          </a:xfrm>
          <a:prstGeom prst="left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Flèche gauche 25"/>
          <p:cNvSpPr/>
          <p:nvPr/>
        </p:nvSpPr>
        <p:spPr>
          <a:xfrm>
            <a:off x="2928926" y="2000240"/>
            <a:ext cx="642942" cy="285752"/>
          </a:xfrm>
          <a:prstGeom prst="left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Flèche gauche 26"/>
          <p:cNvSpPr/>
          <p:nvPr/>
        </p:nvSpPr>
        <p:spPr>
          <a:xfrm>
            <a:off x="2972228" y="2643182"/>
            <a:ext cx="642942" cy="285752"/>
          </a:xfrm>
          <a:prstGeom prst="left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Flèche gauche 27"/>
          <p:cNvSpPr/>
          <p:nvPr/>
        </p:nvSpPr>
        <p:spPr>
          <a:xfrm>
            <a:off x="3000364" y="3286124"/>
            <a:ext cx="642942" cy="285752"/>
          </a:xfrm>
          <a:prstGeom prst="left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Ellipse 28"/>
          <p:cNvSpPr/>
          <p:nvPr/>
        </p:nvSpPr>
        <p:spPr>
          <a:xfrm>
            <a:off x="1000100" y="1214422"/>
            <a:ext cx="1601132" cy="500066"/>
          </a:xfrm>
          <a:prstGeom prst="ellipse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الموردين</a:t>
            </a:r>
            <a:endParaRPr lang="fr-FR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0" name="Ellipse 29"/>
          <p:cNvSpPr/>
          <p:nvPr/>
        </p:nvSpPr>
        <p:spPr>
          <a:xfrm>
            <a:off x="1000100" y="1857364"/>
            <a:ext cx="1601132" cy="500066"/>
          </a:xfrm>
          <a:prstGeom prst="ellipse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المنافسين</a:t>
            </a:r>
            <a:endParaRPr lang="fr-FR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1" name="Ellipse 30"/>
          <p:cNvSpPr/>
          <p:nvPr/>
        </p:nvSpPr>
        <p:spPr>
          <a:xfrm>
            <a:off x="1000100" y="2571744"/>
            <a:ext cx="1601132" cy="500066"/>
          </a:xfrm>
          <a:prstGeom prst="ellipse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السعر</a:t>
            </a:r>
            <a:endParaRPr lang="fr-FR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2" name="Ellipse 31"/>
          <p:cNvSpPr/>
          <p:nvPr/>
        </p:nvSpPr>
        <p:spPr>
          <a:xfrm>
            <a:off x="1000100" y="3214686"/>
            <a:ext cx="1601132" cy="500066"/>
          </a:xfrm>
          <a:prstGeom prst="ellipse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التوزيع</a:t>
            </a:r>
            <a:endParaRPr lang="fr-FR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outon d'action : Aide 3">
            <a:hlinkClick r:id="" action="ppaction://noaction" highlightClick="1"/>
          </p:cNvPr>
          <p:cNvSpPr/>
          <p:nvPr/>
        </p:nvSpPr>
        <p:spPr>
          <a:xfrm>
            <a:off x="4286248" y="3000372"/>
            <a:ext cx="1357322" cy="1214446"/>
          </a:xfrm>
          <a:prstGeom prst="actionButtonHelp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142844" y="1071546"/>
            <a:ext cx="3429024" cy="142876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/>
            <a:r>
              <a:rPr lang="ar-DZ" sz="2400" b="1" dirty="0" smtClean="0">
                <a:ln w="1143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من هم هؤلاء الزبائن؟ </a:t>
            </a:r>
          </a:p>
          <a:p>
            <a:pPr algn="ctr" rtl="1"/>
            <a:r>
              <a:rPr lang="ar-DZ" sz="2400" b="1" dirty="0" smtClean="0">
                <a:ln w="1143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الجنس ؟ العمر ؟ القدرة الشرائية؟ المنطقة الجغرافية؟...</a:t>
            </a:r>
            <a:endParaRPr lang="fr-FR" sz="2400" b="1" dirty="0" smtClean="0">
              <a:ln w="11430"/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fr-FR" sz="2400" b="1" dirty="0">
              <a:ln w="11430"/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71538" y="3643314"/>
            <a:ext cx="2786082" cy="142876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/>
            <a:r>
              <a:rPr lang="ar-DZ" sz="2400" b="1" dirty="0" smtClean="0">
                <a:ln w="1143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هل هناك الكثير من المنافسة في هذه السوق ؟</a:t>
            </a:r>
            <a:endParaRPr lang="fr-FR" sz="2400" b="1" dirty="0" smtClean="0">
              <a:ln w="11430"/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fr-FR" sz="2400" b="1" dirty="0">
              <a:ln w="11430"/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643570" y="1000108"/>
            <a:ext cx="2500330" cy="2000264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/>
            <a:r>
              <a:rPr lang="ar-DZ" sz="2400" b="1" dirty="0" smtClean="0">
                <a:ln w="1143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هل يوجد أشخاص لديهم القابلية لشراء </a:t>
            </a:r>
            <a:r>
              <a:rPr lang="ar-DZ" sz="2400" b="1" dirty="0" err="1" smtClean="0">
                <a:ln w="1143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المنتوج</a:t>
            </a:r>
            <a:r>
              <a:rPr lang="ar-DZ" sz="2400" b="1" dirty="0" smtClean="0">
                <a:ln w="1143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؟ و بأي ثمن؟</a:t>
            </a:r>
            <a:endParaRPr lang="fr-FR" sz="2400" b="1" dirty="0">
              <a:ln w="11430"/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43636" y="4000504"/>
            <a:ext cx="2286016" cy="1571636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/>
            <a:r>
              <a:rPr lang="ar-DZ" sz="2400" b="1" dirty="0" smtClean="0">
                <a:ln w="1143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هل عددهم كافي يضمن بقائي واستمراري ؟</a:t>
            </a:r>
            <a:endParaRPr lang="fr-FR" sz="2400" b="1" dirty="0" smtClean="0">
              <a:ln w="11430"/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fr-FR" sz="2400" b="1" dirty="0">
              <a:ln w="11430"/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000496" y="5000636"/>
            <a:ext cx="3214710" cy="142876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/>
            <a:r>
              <a:rPr lang="ar-DZ" sz="2400" b="1" dirty="0" smtClean="0">
                <a:ln w="1143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هل أمتلك المعلومات الكافية حول هذه السوق ؟</a:t>
            </a:r>
            <a:endParaRPr lang="fr-FR" sz="2400" b="1" dirty="0" smtClean="0">
              <a:ln w="11430"/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fr-FR" sz="2400" b="1" dirty="0">
              <a:ln w="11430"/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928926" y="285728"/>
            <a:ext cx="3214710" cy="107157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/>
            <a:r>
              <a:rPr lang="ar-DZ" sz="2400" b="1" dirty="0" smtClean="0">
                <a:ln w="1143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هل هناك ما يكفي من المواد الأولية لصناعة </a:t>
            </a:r>
            <a:r>
              <a:rPr lang="ar-DZ" sz="2400" b="1" dirty="0" err="1" smtClean="0">
                <a:ln w="1143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المنتوج</a:t>
            </a:r>
            <a:r>
              <a:rPr lang="ar-DZ" sz="2400" b="1" dirty="0" smtClean="0">
                <a:ln w="1143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؟</a:t>
            </a:r>
            <a:endParaRPr lang="fr-FR" sz="2400" b="1" dirty="0" smtClean="0">
              <a:ln w="11430"/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fr-FR" sz="2400" b="1" dirty="0">
              <a:ln w="11430"/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4282" y="142876"/>
            <a:ext cx="8786842" cy="6715124"/>
          </a:xfrm>
        </p:spPr>
        <p:txBody>
          <a:bodyPr vert="horz" anchor="t">
            <a:normAutofit/>
          </a:bodyPr>
          <a:lstStyle/>
          <a:p>
            <a:pPr marL="514350" marR="9144" indent="-514350" algn="r" rtl="1">
              <a:spcBef>
                <a:spcPct val="0"/>
              </a:spcBef>
            </a:pPr>
            <a:endParaRPr lang="ar-DZ" sz="3200" b="1" cap="all" dirty="0" smtClean="0">
              <a:solidFill>
                <a:schemeClr val="tx2">
                  <a:satMod val="200000"/>
                </a:schemeClr>
              </a:solidFill>
              <a:effectLst>
                <a:reflection blurRad="12700" stA="34000" endA="740" endPos="53000" dir="5400000" sy="-100000" algn="bl" rotWithShape="0"/>
              </a:effectLst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514350" marR="9144" indent="-514350" algn="r" rtl="1">
              <a:spcBef>
                <a:spcPct val="0"/>
              </a:spcBef>
            </a:pPr>
            <a:r>
              <a:rPr lang="fr-FR" sz="3200" b="1" cap="all" dirty="0" smtClean="0">
                <a:solidFill>
                  <a:schemeClr val="tx2">
                    <a:satMod val="200000"/>
                  </a:schemeClr>
                </a:solidFill>
                <a:effectLst>
                  <a:reflection blurRad="12700" stA="34000" endA="740" endPos="53000" dir="5400000" sy="-100000" algn="bl" rotWithShape="0"/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	</a:t>
            </a:r>
            <a:r>
              <a:rPr lang="ar-DZ" sz="3200" b="1" cap="all" dirty="0" smtClean="0">
                <a:solidFill>
                  <a:schemeClr val="tx2">
                    <a:satMod val="200000"/>
                  </a:schemeClr>
                </a:solidFill>
                <a:effectLst>
                  <a:reflection blurRad="12700" stA="34000" endA="740" endPos="53000" dir="5400000" sy="-100000" algn="bl" rotWithShape="0"/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		</a:t>
            </a:r>
            <a:endParaRPr lang="fr-FR" sz="3200" b="1" cap="all" dirty="0">
              <a:solidFill>
                <a:schemeClr val="tx2">
                  <a:satMod val="200000"/>
                </a:schemeClr>
              </a:solidFill>
              <a:effectLst>
                <a:reflection blurRad="12700" stA="34000" endA="740" endPos="53000" dir="5400000" sy="-100000" algn="bl" rotWithShape="0"/>
              </a:effectLst>
              <a:latin typeface="Sakkal Majalla" pitchFamily="2" charset="-78"/>
              <a:ea typeface="+mj-ea"/>
              <a:cs typeface="Sakkal Majalla" pitchFamily="2" charset="-78"/>
            </a:endParaRPr>
          </a:p>
        </p:txBody>
      </p:sp>
      <p:sp>
        <p:nvSpPr>
          <p:cNvPr id="12" name="Titre 1"/>
          <p:cNvSpPr>
            <a:spLocks noGrp="1"/>
          </p:cNvSpPr>
          <p:nvPr>
            <p:ph type="ctrTitle"/>
          </p:nvPr>
        </p:nvSpPr>
        <p:spPr>
          <a:xfrm>
            <a:off x="428596" y="214338"/>
            <a:ext cx="8505828" cy="6858000"/>
          </a:xfrm>
        </p:spPr>
        <p:txBody>
          <a:bodyPr>
            <a:normAutofit/>
          </a:bodyPr>
          <a:lstStyle/>
          <a:p>
            <a:pPr algn="r" rtl="1"/>
            <a:r>
              <a:rPr lang="ar-DZ" sz="3600" u="sng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  <a:t>3. طرق دراسة الـــــــــســــوق:</a:t>
            </a:r>
            <a:br>
              <a:rPr lang="ar-DZ" sz="3600" u="sng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</a:br>
            <a:r>
              <a:rPr lang="ar-DZ" sz="3600" u="sng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  <a:t/>
            </a:r>
            <a:br>
              <a:rPr lang="ar-DZ" sz="3600" u="sng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</a:br>
            <a:r>
              <a:rPr lang="ar-DZ" sz="3600" u="sng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  <a:t/>
            </a:r>
            <a:br>
              <a:rPr lang="ar-DZ" sz="3600" u="sng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</a:br>
            <a:r>
              <a:rPr lang="ar-DZ" sz="1800" u="sng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  <a:t/>
            </a:r>
            <a:br>
              <a:rPr lang="ar-DZ" sz="1800" u="sng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</a:br>
            <a:r>
              <a:rPr lang="ar-DZ" sz="36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  <a:t>          </a:t>
            </a:r>
            <a:r>
              <a:rPr lang="ar-DZ" sz="36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الخيارات </a:t>
            </a:r>
            <a:r>
              <a:rPr lang="ar-DZ" sz="3600" b="0" cap="none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والميولات</a:t>
            </a:r>
            <a:r>
              <a:rPr lang="ar-DZ" sz="36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		السلوكيات </a:t>
            </a:r>
            <a:r>
              <a:rPr lang="ar-DZ" sz="3600" b="0" cap="none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36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ردود الأفعال</a:t>
            </a:r>
            <a:endParaRPr lang="fr-FR" sz="3600" u="sng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Sakkal Majalla" pitchFamily="2" charset="-78"/>
              <a:cs typeface="Sakkal Majalla" pitchFamily="2" charset="-78"/>
            </a:endParaRPr>
          </a:p>
        </p:txBody>
      </p:sp>
      <p:graphicFrame>
        <p:nvGraphicFramePr>
          <p:cNvPr id="13" name="Diagramme 12"/>
          <p:cNvGraphicFramePr/>
          <p:nvPr/>
        </p:nvGraphicFramePr>
        <p:xfrm>
          <a:off x="1000100" y="2722586"/>
          <a:ext cx="742955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4" name="Ellipse 13"/>
          <p:cNvSpPr/>
          <p:nvPr/>
        </p:nvSpPr>
        <p:spPr>
          <a:xfrm>
            <a:off x="7143768" y="1071546"/>
            <a:ext cx="1428728" cy="71438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  <a:t>كم ؟</a:t>
            </a:r>
            <a:endParaRPr lang="fr-FR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6" name="Flèche gauche 15"/>
          <p:cNvSpPr/>
          <p:nvPr/>
        </p:nvSpPr>
        <p:spPr>
          <a:xfrm rot="7812129">
            <a:off x="6820771" y="1774948"/>
            <a:ext cx="428628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857256" y="928670"/>
            <a:ext cx="1428728" cy="71438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  <a:t>لماذا ؟</a:t>
            </a:r>
            <a:endParaRPr lang="fr-FR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8" name="Flèche gauche 17"/>
          <p:cNvSpPr/>
          <p:nvPr/>
        </p:nvSpPr>
        <p:spPr>
          <a:xfrm rot="2929020">
            <a:off x="2251649" y="1816304"/>
            <a:ext cx="428628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572560" cy="6357982"/>
          </a:xfrm>
        </p:spPr>
        <p:txBody>
          <a:bodyPr/>
          <a:lstStyle/>
          <a:p>
            <a:pPr algn="r" rtl="1"/>
            <a:r>
              <a:rPr lang="ar-DZ" u="sng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  <a:t>4. أنواع المعلومات التسويقية: 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/>
            </a:r>
            <a:br>
              <a:rPr lang="ar-DZ" b="1" dirty="0" smtClean="0">
                <a:latin typeface="Sakkal Majalla" pitchFamily="2" charset="-78"/>
                <a:cs typeface="Sakkal Majalla" pitchFamily="2" charset="-78"/>
              </a:rPr>
            </a:br>
            <a:endParaRPr lang="fr-FR" b="1" dirty="0">
              <a:latin typeface="Sakkal Majalla" pitchFamily="2" charset="-78"/>
              <a:cs typeface="Sakkal Majalla" pitchFamily="2" charset="-78"/>
            </a:endParaRPr>
          </a:p>
        </p:txBody>
      </p:sp>
      <p:graphicFrame>
        <p:nvGraphicFramePr>
          <p:cNvPr id="4" name="Diagramme 3"/>
          <p:cNvGraphicFramePr/>
          <p:nvPr/>
        </p:nvGraphicFramePr>
        <p:xfrm>
          <a:off x="142844" y="1142984"/>
          <a:ext cx="8929718" cy="57150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tro">
  <a:themeElements>
    <a:clrScheme name="Mé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é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296</TotalTime>
  <Words>241</Words>
  <Application>Microsoft Office PowerPoint</Application>
  <PresentationFormat>Affichage à l'écran (4:3)</PresentationFormat>
  <Paragraphs>52</Paragraphs>
  <Slides>5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Métro</vt:lpstr>
      <vt:lpstr>مقياس المقاولاتية  _____المحاضرة الرابعة</vt:lpstr>
      <vt:lpstr>Diapositive 2</vt:lpstr>
      <vt:lpstr>Diapositive 3</vt:lpstr>
      <vt:lpstr>3. طرق دراسة الـــــــــســــوق:              الخيارات والميولات  السلوكيات و ردود الأفعال</vt:lpstr>
      <vt:lpstr>4. أنواع المعلومات التسويقية: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مقياس المقاولاتية  ______المحاضرة الثالثة _______   2021/11/08</dc:title>
  <dc:creator>MICRO</dc:creator>
  <cp:lastModifiedBy>MICRO</cp:lastModifiedBy>
  <cp:revision>40</cp:revision>
  <dcterms:created xsi:type="dcterms:W3CDTF">2021-11-07T21:46:55Z</dcterms:created>
  <dcterms:modified xsi:type="dcterms:W3CDTF">2023-05-21T13:12:25Z</dcterms:modified>
</cp:coreProperties>
</file>