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4"/>
  </p:notesMasterIdLst>
  <p:sldIdLst>
    <p:sldId id="257" r:id="rId2"/>
    <p:sldId id="258" r:id="rId3"/>
    <p:sldId id="260" r:id="rId4"/>
    <p:sldId id="261" r:id="rId5"/>
    <p:sldId id="262" r:id="rId6"/>
    <p:sldId id="263" r:id="rId7"/>
    <p:sldId id="279" r:id="rId8"/>
    <p:sldId id="264" r:id="rId9"/>
    <p:sldId id="265" r:id="rId10"/>
    <p:sldId id="266" r:id="rId11"/>
    <p:sldId id="267" r:id="rId12"/>
    <p:sldId id="268" r:id="rId13"/>
    <p:sldId id="269" r:id="rId14"/>
    <p:sldId id="270" r:id="rId15"/>
    <p:sldId id="271" r:id="rId16"/>
    <p:sldId id="272" r:id="rId17"/>
    <p:sldId id="280" r:id="rId18"/>
    <p:sldId id="273" r:id="rId19"/>
    <p:sldId id="274" r:id="rId20"/>
    <p:sldId id="275" r:id="rId21"/>
    <p:sldId id="276" r:id="rId22"/>
    <p:sldId id="277" r:id="rId2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r" defTabSz="914400" rtl="1" eaLnBrk="1" latinLnBrk="0" hangingPunct="1">
      <a:defRPr kern="1200">
        <a:solidFill>
          <a:schemeClr val="tx1"/>
        </a:solidFill>
        <a:latin typeface="Arial" pitchFamily="34" charset="0"/>
        <a:ea typeface="+mn-ea"/>
        <a:cs typeface="+mn-cs"/>
      </a:defRPr>
    </a:lvl6pPr>
    <a:lvl7pPr marL="2743200" algn="r" defTabSz="914400" rtl="1" eaLnBrk="1" latinLnBrk="0" hangingPunct="1">
      <a:defRPr kern="1200">
        <a:solidFill>
          <a:schemeClr val="tx1"/>
        </a:solidFill>
        <a:latin typeface="Arial" pitchFamily="34" charset="0"/>
        <a:ea typeface="+mn-ea"/>
        <a:cs typeface="+mn-cs"/>
      </a:defRPr>
    </a:lvl7pPr>
    <a:lvl8pPr marL="3200400" algn="r" defTabSz="914400" rtl="1" eaLnBrk="1" latinLnBrk="0" hangingPunct="1">
      <a:defRPr kern="1200">
        <a:solidFill>
          <a:schemeClr val="tx1"/>
        </a:solidFill>
        <a:latin typeface="Arial" pitchFamily="34" charset="0"/>
        <a:ea typeface="+mn-ea"/>
        <a:cs typeface="+mn-cs"/>
      </a:defRPr>
    </a:lvl8pPr>
    <a:lvl9pPr marL="3657600" algn="r" defTabSz="914400" rtl="1"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a:srgbClr val="FFFBF7"/>
    <a:srgbClr val="CC9900"/>
    <a:srgbClr val="990033"/>
    <a:srgbClr val="FFF3E7"/>
    <a:srgbClr val="FFF3D3"/>
    <a:srgbClr val="FFF5EB"/>
    <a:srgbClr val="008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188"/>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81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81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E6BE8091-3FF1-4DB6-ADD2-8608101D7385}" type="slidenum">
              <a:rPr lang="en-US"/>
              <a:pPr/>
              <a:t>‹N°›</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34" charset="0"/>
        <a:ea typeface="+mn-ea"/>
        <a:cs typeface="+mn-cs"/>
      </a:defRPr>
    </a:lvl1pPr>
    <a:lvl2pPr marL="457200" algn="l" rtl="0" fontAlgn="base">
      <a:spcBef>
        <a:spcPct val="30000"/>
      </a:spcBef>
      <a:spcAft>
        <a:spcPct val="0"/>
      </a:spcAft>
      <a:defRPr sz="1200" kern="1200">
        <a:solidFill>
          <a:schemeClr val="tx1"/>
        </a:solidFill>
        <a:latin typeface="Arial" pitchFamily="34" charset="0"/>
        <a:ea typeface="+mn-ea"/>
        <a:cs typeface="+mn-cs"/>
      </a:defRPr>
    </a:lvl2pPr>
    <a:lvl3pPr marL="914400" algn="l" rtl="0" fontAlgn="base">
      <a:spcBef>
        <a:spcPct val="30000"/>
      </a:spcBef>
      <a:spcAft>
        <a:spcPct val="0"/>
      </a:spcAft>
      <a:defRPr sz="1200" kern="1200">
        <a:solidFill>
          <a:schemeClr val="tx1"/>
        </a:solidFill>
        <a:latin typeface="Arial" pitchFamily="34" charset="0"/>
        <a:ea typeface="+mn-ea"/>
        <a:cs typeface="+mn-cs"/>
      </a:defRPr>
    </a:lvl3pPr>
    <a:lvl4pPr marL="1371600" algn="l" rtl="0" fontAlgn="base">
      <a:spcBef>
        <a:spcPct val="30000"/>
      </a:spcBef>
      <a:spcAft>
        <a:spcPct val="0"/>
      </a:spcAft>
      <a:defRPr sz="1200" kern="1200">
        <a:solidFill>
          <a:schemeClr val="tx1"/>
        </a:solidFill>
        <a:latin typeface="Arial" pitchFamily="34" charset="0"/>
        <a:ea typeface="+mn-ea"/>
        <a:cs typeface="+mn-cs"/>
      </a:defRPr>
    </a:lvl4pPr>
    <a:lvl5pPr marL="1828800" algn="l" rtl="0" fontAlgn="base">
      <a:spcBef>
        <a:spcPct val="30000"/>
      </a:spcBef>
      <a:spcAft>
        <a:spcPct val="0"/>
      </a:spcAft>
      <a:defRPr sz="1200" kern="1200">
        <a:solidFill>
          <a:schemeClr val="tx1"/>
        </a:solidFill>
        <a:latin typeface="Arial" pitchFamily="34" charset="0"/>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6163E6D-29C2-44DA-A4E7-0F8F53D2B8D2}" type="slidenum">
              <a:rPr lang="en-US"/>
              <a:pPr/>
              <a:t>1</a:t>
            </a:fld>
            <a:endParaRPr lang="en-US"/>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a:xfrm>
            <a:off x="914400" y="4343400"/>
            <a:ext cx="5029200" cy="4114800"/>
          </a:xfrm>
        </p:spPr>
        <p:txBody>
          <a:bodyPr/>
          <a:lstStyle/>
          <a:p>
            <a:endParaRPr lang="ar-DZ"/>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5122" name="Group 2"/>
          <p:cNvGrpSpPr>
            <a:grpSpLocks/>
          </p:cNvGrpSpPr>
          <p:nvPr/>
        </p:nvGrpSpPr>
        <p:grpSpPr bwMode="auto">
          <a:xfrm>
            <a:off x="0" y="0"/>
            <a:ext cx="8763000" cy="5943600"/>
            <a:chOff x="0" y="0"/>
            <a:chExt cx="5520" cy="3744"/>
          </a:xfrm>
        </p:grpSpPr>
        <p:sp>
          <p:nvSpPr>
            <p:cNvPr id="5123" name="Rectangle 3"/>
            <p:cNvSpPr>
              <a:spLocks noChangeArrowheads="1"/>
            </p:cNvSpPr>
            <p:nvPr/>
          </p:nvSpPr>
          <p:spPr bwMode="auto">
            <a:xfrm>
              <a:off x="0" y="0"/>
              <a:ext cx="1104" cy="3072"/>
            </a:xfrm>
            <a:prstGeom prst="rect">
              <a:avLst/>
            </a:prstGeom>
            <a:solidFill>
              <a:schemeClr val="accent1"/>
            </a:solidFill>
            <a:ln w="9525">
              <a:noFill/>
              <a:miter lim="800000"/>
              <a:headEnd/>
              <a:tailEnd/>
            </a:ln>
            <a:effectLst/>
          </p:spPr>
          <p:txBody>
            <a:bodyPr wrap="none" anchor="ctr"/>
            <a:lstStyle/>
            <a:p>
              <a:pPr algn="ctr"/>
              <a:endParaRPr lang="ar-DZ" sz="2400">
                <a:latin typeface="Times New Roman" pitchFamily="18" charset="0"/>
              </a:endParaRPr>
            </a:p>
          </p:txBody>
        </p:sp>
        <p:grpSp>
          <p:nvGrpSpPr>
            <p:cNvPr id="5124" name="Group 4"/>
            <p:cNvGrpSpPr>
              <a:grpSpLocks/>
            </p:cNvGrpSpPr>
            <p:nvPr userDrawn="1"/>
          </p:nvGrpSpPr>
          <p:grpSpPr bwMode="auto">
            <a:xfrm>
              <a:off x="0" y="2208"/>
              <a:ext cx="5520" cy="1536"/>
              <a:chOff x="0" y="2208"/>
              <a:chExt cx="5520" cy="1536"/>
            </a:xfrm>
          </p:grpSpPr>
          <p:sp>
            <p:nvSpPr>
              <p:cNvPr id="5125" name="Rectangle 5"/>
              <p:cNvSpPr>
                <a:spLocks noChangeArrowheads="1"/>
              </p:cNvSpPr>
              <p:nvPr/>
            </p:nvSpPr>
            <p:spPr bwMode="ltGray">
              <a:xfrm>
                <a:off x="624" y="2208"/>
                <a:ext cx="4896" cy="1536"/>
              </a:xfrm>
              <a:prstGeom prst="rect">
                <a:avLst/>
              </a:prstGeom>
              <a:solidFill>
                <a:schemeClr val="bg2"/>
              </a:solidFill>
              <a:ln w="9525">
                <a:noFill/>
                <a:miter lim="800000"/>
                <a:headEnd/>
                <a:tailEnd/>
              </a:ln>
              <a:effectLst/>
            </p:spPr>
            <p:txBody>
              <a:bodyPr wrap="none" anchor="ctr"/>
              <a:lstStyle/>
              <a:p>
                <a:pPr algn="ctr"/>
                <a:endParaRPr lang="ar-DZ" sz="2400">
                  <a:latin typeface="Times New Roman" pitchFamily="18" charset="0"/>
                </a:endParaRPr>
              </a:p>
            </p:txBody>
          </p:sp>
          <p:sp>
            <p:nvSpPr>
              <p:cNvPr id="5126" name="Rectangle 6"/>
              <p:cNvSpPr>
                <a:spLocks noChangeArrowheads="1"/>
              </p:cNvSpPr>
              <p:nvPr/>
            </p:nvSpPr>
            <p:spPr bwMode="white">
              <a:xfrm>
                <a:off x="654" y="2352"/>
                <a:ext cx="4818" cy="1347"/>
              </a:xfrm>
              <a:prstGeom prst="rect">
                <a:avLst/>
              </a:prstGeom>
              <a:solidFill>
                <a:schemeClr val="bg1"/>
              </a:solidFill>
              <a:ln w="9525">
                <a:noFill/>
                <a:miter lim="800000"/>
                <a:headEnd/>
                <a:tailEnd/>
              </a:ln>
              <a:effectLst/>
            </p:spPr>
            <p:txBody>
              <a:bodyPr wrap="none" anchor="ctr"/>
              <a:lstStyle/>
              <a:p>
                <a:pPr algn="ctr"/>
                <a:endParaRPr lang="ar-DZ" sz="2400">
                  <a:latin typeface="Times New Roman" pitchFamily="18" charset="0"/>
                </a:endParaRPr>
              </a:p>
            </p:txBody>
          </p:sp>
          <p:sp>
            <p:nvSpPr>
              <p:cNvPr id="5127" name="Line 7"/>
              <p:cNvSpPr>
                <a:spLocks noChangeShapeType="1"/>
              </p:cNvSpPr>
              <p:nvPr/>
            </p:nvSpPr>
            <p:spPr bwMode="auto">
              <a:xfrm>
                <a:off x="0" y="3072"/>
                <a:ext cx="624" cy="0"/>
              </a:xfrm>
              <a:prstGeom prst="line">
                <a:avLst/>
              </a:prstGeom>
              <a:noFill/>
              <a:ln w="50800">
                <a:solidFill>
                  <a:schemeClr val="bg2"/>
                </a:solidFill>
                <a:round/>
                <a:headEnd/>
                <a:tailEnd/>
              </a:ln>
              <a:effectLst/>
            </p:spPr>
            <p:txBody>
              <a:bodyPr/>
              <a:lstStyle/>
              <a:p>
                <a:endParaRPr lang="ar-DZ"/>
              </a:p>
            </p:txBody>
          </p:sp>
        </p:grpSp>
        <p:grpSp>
          <p:nvGrpSpPr>
            <p:cNvPr id="5128" name="Group 8"/>
            <p:cNvGrpSpPr>
              <a:grpSpLocks/>
            </p:cNvGrpSpPr>
            <p:nvPr userDrawn="1"/>
          </p:nvGrpSpPr>
          <p:grpSpPr bwMode="auto">
            <a:xfrm>
              <a:off x="400" y="336"/>
              <a:ext cx="5088" cy="192"/>
              <a:chOff x="400" y="336"/>
              <a:chExt cx="5088" cy="192"/>
            </a:xfrm>
          </p:grpSpPr>
          <p:sp>
            <p:nvSpPr>
              <p:cNvPr id="5129" name="Rectangle 9"/>
              <p:cNvSpPr>
                <a:spLocks noChangeArrowheads="1"/>
              </p:cNvSpPr>
              <p:nvPr/>
            </p:nvSpPr>
            <p:spPr bwMode="auto">
              <a:xfrm>
                <a:off x="3952" y="336"/>
                <a:ext cx="1536" cy="192"/>
              </a:xfrm>
              <a:prstGeom prst="rect">
                <a:avLst/>
              </a:prstGeom>
              <a:solidFill>
                <a:schemeClr val="folHlink"/>
              </a:solidFill>
              <a:ln w="9525">
                <a:noFill/>
                <a:miter lim="800000"/>
                <a:headEnd/>
                <a:tailEnd/>
              </a:ln>
              <a:effectLst/>
            </p:spPr>
            <p:txBody>
              <a:bodyPr wrap="none" anchor="ctr"/>
              <a:lstStyle/>
              <a:p>
                <a:pPr algn="ctr"/>
                <a:endParaRPr lang="ar-DZ" sz="2400">
                  <a:latin typeface="Times New Roman" pitchFamily="18" charset="0"/>
                </a:endParaRPr>
              </a:p>
            </p:txBody>
          </p:sp>
          <p:sp>
            <p:nvSpPr>
              <p:cNvPr id="5130" name="Line 10"/>
              <p:cNvSpPr>
                <a:spLocks noChangeShapeType="1"/>
              </p:cNvSpPr>
              <p:nvPr/>
            </p:nvSpPr>
            <p:spPr bwMode="auto">
              <a:xfrm>
                <a:off x="400" y="432"/>
                <a:ext cx="5088" cy="0"/>
              </a:xfrm>
              <a:prstGeom prst="line">
                <a:avLst/>
              </a:prstGeom>
              <a:noFill/>
              <a:ln w="44450">
                <a:solidFill>
                  <a:schemeClr val="bg2"/>
                </a:solidFill>
                <a:round/>
                <a:headEnd/>
                <a:tailEnd/>
              </a:ln>
              <a:effectLst/>
            </p:spPr>
            <p:txBody>
              <a:bodyPr/>
              <a:lstStyle/>
              <a:p>
                <a:endParaRPr lang="ar-DZ"/>
              </a:p>
            </p:txBody>
          </p:sp>
        </p:grpSp>
      </p:grpSp>
      <p:sp>
        <p:nvSpPr>
          <p:cNvPr id="5131" name="Rectangle 11"/>
          <p:cNvSpPr>
            <a:spLocks noGrp="1" noChangeArrowheads="1"/>
          </p:cNvSpPr>
          <p:nvPr>
            <p:ph type="ctrTitle"/>
          </p:nvPr>
        </p:nvSpPr>
        <p:spPr>
          <a:xfrm>
            <a:off x="2057400" y="1143000"/>
            <a:ext cx="6629400" cy="2209800"/>
          </a:xfrm>
        </p:spPr>
        <p:txBody>
          <a:bodyPr/>
          <a:lstStyle>
            <a:lvl1pPr>
              <a:defRPr sz="4800"/>
            </a:lvl1pPr>
          </a:lstStyle>
          <a:p>
            <a:r>
              <a:rPr lang="en-US"/>
              <a:t>Click to edit Master title style</a:t>
            </a:r>
          </a:p>
        </p:txBody>
      </p:sp>
      <p:sp>
        <p:nvSpPr>
          <p:cNvPr id="5132" name="Rectangle 12"/>
          <p:cNvSpPr>
            <a:spLocks noGrp="1" noChangeArrowheads="1"/>
          </p:cNvSpPr>
          <p:nvPr>
            <p:ph type="subTitle" idx="1"/>
          </p:nvPr>
        </p:nvSpPr>
        <p:spPr>
          <a:xfrm>
            <a:off x="1371600" y="3962400"/>
            <a:ext cx="6858000" cy="1600200"/>
          </a:xfrm>
        </p:spPr>
        <p:txBody>
          <a:bodyPr anchor="ctr"/>
          <a:lstStyle>
            <a:lvl1pPr marL="0" indent="0" algn="ctr">
              <a:buFont typeface="Wingdings" pitchFamily="2" charset="2"/>
              <a:buNone/>
              <a:defRPr/>
            </a:lvl1pPr>
          </a:lstStyle>
          <a:p>
            <a:r>
              <a:rPr lang="en-US"/>
              <a:t>Click to edit Master subtitle style</a:t>
            </a:r>
          </a:p>
        </p:txBody>
      </p:sp>
      <p:sp>
        <p:nvSpPr>
          <p:cNvPr id="5133" name="Rectangle 13"/>
          <p:cNvSpPr>
            <a:spLocks noGrp="1" noChangeArrowheads="1"/>
          </p:cNvSpPr>
          <p:nvPr>
            <p:ph type="dt" sz="half" idx="2"/>
          </p:nvPr>
        </p:nvSpPr>
        <p:spPr>
          <a:xfrm>
            <a:off x="912813" y="6251575"/>
            <a:ext cx="1905000" cy="457200"/>
          </a:xfrm>
        </p:spPr>
        <p:txBody>
          <a:bodyPr/>
          <a:lstStyle>
            <a:lvl1pPr>
              <a:defRPr/>
            </a:lvl1pPr>
          </a:lstStyle>
          <a:p>
            <a:endParaRPr lang="en-US"/>
          </a:p>
        </p:txBody>
      </p:sp>
      <p:sp>
        <p:nvSpPr>
          <p:cNvPr id="5134" name="Rectangle 14"/>
          <p:cNvSpPr>
            <a:spLocks noGrp="1" noChangeArrowheads="1"/>
          </p:cNvSpPr>
          <p:nvPr>
            <p:ph type="ftr" sz="quarter" idx="3"/>
          </p:nvPr>
        </p:nvSpPr>
        <p:spPr>
          <a:xfrm>
            <a:off x="3354388" y="6248400"/>
            <a:ext cx="2895600" cy="457200"/>
          </a:xfrm>
        </p:spPr>
        <p:txBody>
          <a:bodyPr/>
          <a:lstStyle>
            <a:lvl1pPr>
              <a:defRPr/>
            </a:lvl1pPr>
          </a:lstStyle>
          <a:p>
            <a:r>
              <a:rPr lang="en-US"/>
              <a:t>IBUS 618 Dr. Yang</a:t>
            </a:r>
          </a:p>
        </p:txBody>
      </p:sp>
      <p:sp>
        <p:nvSpPr>
          <p:cNvPr id="5135" name="Rectangle 15"/>
          <p:cNvSpPr>
            <a:spLocks noGrp="1" noChangeArrowheads="1"/>
          </p:cNvSpPr>
          <p:nvPr>
            <p:ph type="sldNum" sz="quarter" idx="4"/>
          </p:nvPr>
        </p:nvSpPr>
        <p:spPr/>
        <p:txBody>
          <a:bodyPr/>
          <a:lstStyle>
            <a:lvl1pPr>
              <a:defRPr/>
            </a:lvl1pPr>
          </a:lstStyle>
          <a:p>
            <a:fld id="{ED9856B7-671C-4337-AC1F-73367368EFB8}" type="slidenum">
              <a:rPr lang="en-US"/>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lvl1pPr>
              <a:defRPr/>
            </a:lvl1pPr>
          </a:lstStyle>
          <a:p>
            <a:endParaRPr lang="en-US"/>
          </a:p>
        </p:txBody>
      </p:sp>
      <p:sp>
        <p:nvSpPr>
          <p:cNvPr id="5" name="Espace réservé du pied de page 4"/>
          <p:cNvSpPr>
            <a:spLocks noGrp="1"/>
          </p:cNvSpPr>
          <p:nvPr>
            <p:ph type="ftr" sz="quarter" idx="11"/>
          </p:nvPr>
        </p:nvSpPr>
        <p:spPr/>
        <p:txBody>
          <a:bodyPr/>
          <a:lstStyle>
            <a:lvl1pPr>
              <a:defRPr/>
            </a:lvl1pPr>
          </a:lstStyle>
          <a:p>
            <a:r>
              <a:rPr lang="en-US"/>
              <a:t>IBUS 618 Dr. Yang</a:t>
            </a:r>
          </a:p>
        </p:txBody>
      </p:sp>
      <p:sp>
        <p:nvSpPr>
          <p:cNvPr id="6" name="Espace réservé du numéro de diapositive 5"/>
          <p:cNvSpPr>
            <a:spLocks noGrp="1"/>
          </p:cNvSpPr>
          <p:nvPr>
            <p:ph type="sldNum" sz="quarter" idx="12"/>
          </p:nvPr>
        </p:nvSpPr>
        <p:spPr/>
        <p:txBody>
          <a:bodyPr/>
          <a:lstStyle>
            <a:lvl1pPr>
              <a:defRPr/>
            </a:lvl1pPr>
          </a:lstStyle>
          <a:p>
            <a:fld id="{027CF6DA-BC18-4972-ABB0-964B791E8B70}" type="slidenum">
              <a:rPr lang="en-US"/>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43700" y="277813"/>
            <a:ext cx="1943100" cy="5853112"/>
          </a:xfrm>
        </p:spPr>
        <p:txBody>
          <a:bodyPr vert="eaVert"/>
          <a:lstStyle/>
          <a:p>
            <a:r>
              <a:rPr lang="fr-FR" smtClean="0"/>
              <a:t>Cliquez pour modifier le style du titre</a:t>
            </a:r>
            <a:endParaRPr lang="ar-DZ"/>
          </a:p>
        </p:txBody>
      </p:sp>
      <p:sp>
        <p:nvSpPr>
          <p:cNvPr id="3" name="Espace réservé du texte vertical 2"/>
          <p:cNvSpPr>
            <a:spLocks noGrp="1"/>
          </p:cNvSpPr>
          <p:nvPr>
            <p:ph type="body" orient="vert" idx="1"/>
          </p:nvPr>
        </p:nvSpPr>
        <p:spPr>
          <a:xfrm>
            <a:off x="914400" y="277813"/>
            <a:ext cx="5676900" cy="5853112"/>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lvl1pPr>
              <a:defRPr/>
            </a:lvl1pPr>
          </a:lstStyle>
          <a:p>
            <a:endParaRPr lang="en-US"/>
          </a:p>
        </p:txBody>
      </p:sp>
      <p:sp>
        <p:nvSpPr>
          <p:cNvPr id="5" name="Espace réservé du pied de page 4"/>
          <p:cNvSpPr>
            <a:spLocks noGrp="1"/>
          </p:cNvSpPr>
          <p:nvPr>
            <p:ph type="ftr" sz="quarter" idx="11"/>
          </p:nvPr>
        </p:nvSpPr>
        <p:spPr/>
        <p:txBody>
          <a:bodyPr/>
          <a:lstStyle>
            <a:lvl1pPr>
              <a:defRPr/>
            </a:lvl1pPr>
          </a:lstStyle>
          <a:p>
            <a:r>
              <a:rPr lang="en-US"/>
              <a:t>IBUS 618 Dr. Yang</a:t>
            </a:r>
          </a:p>
        </p:txBody>
      </p:sp>
      <p:sp>
        <p:nvSpPr>
          <p:cNvPr id="6" name="Espace réservé du numéro de diapositive 5"/>
          <p:cNvSpPr>
            <a:spLocks noGrp="1"/>
          </p:cNvSpPr>
          <p:nvPr>
            <p:ph type="sldNum" sz="quarter" idx="12"/>
          </p:nvPr>
        </p:nvSpPr>
        <p:spPr/>
        <p:txBody>
          <a:bodyPr/>
          <a:lstStyle>
            <a:lvl1pPr>
              <a:defRPr/>
            </a:lvl1pPr>
          </a:lstStyle>
          <a:p>
            <a:fld id="{EF1EB87B-0E25-469A-BA5A-71EBE5F5461B}" type="slidenum">
              <a:rPr lang="en-US"/>
              <a:pPr/>
              <a:t>‹N°›</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914400" y="277813"/>
            <a:ext cx="7772400" cy="5853112"/>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3" name="Espace réservé de la date 2"/>
          <p:cNvSpPr>
            <a:spLocks noGrp="1"/>
          </p:cNvSpPr>
          <p:nvPr>
            <p:ph type="dt" sz="half" idx="10"/>
          </p:nvPr>
        </p:nvSpPr>
        <p:spPr>
          <a:xfrm>
            <a:off x="914400" y="6251575"/>
            <a:ext cx="1981200" cy="457200"/>
          </a:xfrm>
        </p:spPr>
        <p:txBody>
          <a:bodyPr/>
          <a:lstStyle>
            <a:lvl1pPr>
              <a:defRPr/>
            </a:lvl1pPr>
          </a:lstStyle>
          <a:p>
            <a:endParaRPr lang="en-US"/>
          </a:p>
        </p:txBody>
      </p:sp>
      <p:sp>
        <p:nvSpPr>
          <p:cNvPr id="4" name="Espace réservé du pied de page 3"/>
          <p:cNvSpPr>
            <a:spLocks noGrp="1"/>
          </p:cNvSpPr>
          <p:nvPr>
            <p:ph type="ftr" sz="quarter" idx="11"/>
          </p:nvPr>
        </p:nvSpPr>
        <p:spPr>
          <a:xfrm>
            <a:off x="3352800" y="6248400"/>
            <a:ext cx="2971800" cy="457200"/>
          </a:xfrm>
        </p:spPr>
        <p:txBody>
          <a:bodyPr/>
          <a:lstStyle>
            <a:lvl1pPr>
              <a:defRPr/>
            </a:lvl1pPr>
          </a:lstStyle>
          <a:p>
            <a:r>
              <a:rPr lang="en-US"/>
              <a:t>IBUS 618 Dr. Yang</a:t>
            </a:r>
          </a:p>
        </p:txBody>
      </p:sp>
      <p:sp>
        <p:nvSpPr>
          <p:cNvPr id="5" name="Espace réservé du numéro de diapositive 4"/>
          <p:cNvSpPr>
            <a:spLocks noGrp="1"/>
          </p:cNvSpPr>
          <p:nvPr>
            <p:ph type="sldNum" sz="quarter" idx="12"/>
          </p:nvPr>
        </p:nvSpPr>
        <p:spPr>
          <a:xfrm>
            <a:off x="6781800" y="6248400"/>
            <a:ext cx="1905000" cy="457200"/>
          </a:xfrm>
        </p:spPr>
        <p:txBody>
          <a:bodyPr/>
          <a:lstStyle>
            <a:lvl1pPr>
              <a:defRPr/>
            </a:lvl1pPr>
          </a:lstStyle>
          <a:p>
            <a:fld id="{5BBAFAF9-B905-4AAC-9594-3D77A073DBD3}" type="slidenum">
              <a:rPr lang="en-US"/>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lvl1pPr>
              <a:defRPr/>
            </a:lvl1pPr>
          </a:lstStyle>
          <a:p>
            <a:endParaRPr lang="en-US"/>
          </a:p>
        </p:txBody>
      </p:sp>
      <p:sp>
        <p:nvSpPr>
          <p:cNvPr id="5" name="Espace réservé du pied de page 4"/>
          <p:cNvSpPr>
            <a:spLocks noGrp="1"/>
          </p:cNvSpPr>
          <p:nvPr>
            <p:ph type="ftr" sz="quarter" idx="11"/>
          </p:nvPr>
        </p:nvSpPr>
        <p:spPr/>
        <p:txBody>
          <a:bodyPr/>
          <a:lstStyle>
            <a:lvl1pPr>
              <a:defRPr/>
            </a:lvl1pPr>
          </a:lstStyle>
          <a:p>
            <a:r>
              <a:rPr lang="en-US"/>
              <a:t>IBUS 618 Dr. Yang</a:t>
            </a:r>
          </a:p>
        </p:txBody>
      </p:sp>
      <p:sp>
        <p:nvSpPr>
          <p:cNvPr id="6" name="Espace réservé du numéro de diapositive 5"/>
          <p:cNvSpPr>
            <a:spLocks noGrp="1"/>
          </p:cNvSpPr>
          <p:nvPr>
            <p:ph type="sldNum" sz="quarter" idx="12"/>
          </p:nvPr>
        </p:nvSpPr>
        <p:spPr/>
        <p:txBody>
          <a:bodyPr/>
          <a:lstStyle>
            <a:lvl1pPr>
              <a:defRPr/>
            </a:lvl1pPr>
          </a:lstStyle>
          <a:p>
            <a:fld id="{B3B4E5C7-18ED-41D7-8F3E-CD83AEBCB28A}" type="slidenum">
              <a:rPr lang="en-US"/>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r">
              <a:defRPr sz="4000" b="1" cap="all"/>
            </a:lvl1pPr>
          </a:lstStyle>
          <a:p>
            <a:r>
              <a:rPr lang="fr-FR" smtClean="0"/>
              <a:t>Cliquez pour modifier le style du titre</a:t>
            </a:r>
            <a:endParaRPr lang="ar-DZ"/>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endParaRPr lang="en-US"/>
          </a:p>
        </p:txBody>
      </p:sp>
      <p:sp>
        <p:nvSpPr>
          <p:cNvPr id="5" name="Espace réservé du pied de page 4"/>
          <p:cNvSpPr>
            <a:spLocks noGrp="1"/>
          </p:cNvSpPr>
          <p:nvPr>
            <p:ph type="ftr" sz="quarter" idx="11"/>
          </p:nvPr>
        </p:nvSpPr>
        <p:spPr/>
        <p:txBody>
          <a:bodyPr/>
          <a:lstStyle>
            <a:lvl1pPr>
              <a:defRPr/>
            </a:lvl1pPr>
          </a:lstStyle>
          <a:p>
            <a:r>
              <a:rPr lang="en-US"/>
              <a:t>IBUS 618 Dr. Yang</a:t>
            </a:r>
          </a:p>
        </p:txBody>
      </p:sp>
      <p:sp>
        <p:nvSpPr>
          <p:cNvPr id="6" name="Espace réservé du numéro de diapositive 5"/>
          <p:cNvSpPr>
            <a:spLocks noGrp="1"/>
          </p:cNvSpPr>
          <p:nvPr>
            <p:ph type="sldNum" sz="quarter" idx="12"/>
          </p:nvPr>
        </p:nvSpPr>
        <p:spPr/>
        <p:txBody>
          <a:bodyPr/>
          <a:lstStyle>
            <a:lvl1pPr>
              <a:defRPr/>
            </a:lvl1pPr>
          </a:lstStyle>
          <a:p>
            <a:fld id="{88832CBA-D167-4B02-B8E9-B94D51B0E3ED}" type="slidenum">
              <a:rPr lang="en-US"/>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contenu 2"/>
          <p:cNvSpPr>
            <a:spLocks noGrp="1"/>
          </p:cNvSpPr>
          <p:nvPr>
            <p:ph sz="half" idx="1"/>
          </p:nvPr>
        </p:nvSpPr>
        <p:spPr>
          <a:xfrm>
            <a:off x="9144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contenu 3"/>
          <p:cNvSpPr>
            <a:spLocks noGrp="1"/>
          </p:cNvSpPr>
          <p:nvPr>
            <p:ph sz="half" idx="2"/>
          </p:nvPr>
        </p:nvSpPr>
        <p:spPr>
          <a:xfrm>
            <a:off x="48768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e la date 4"/>
          <p:cNvSpPr>
            <a:spLocks noGrp="1"/>
          </p:cNvSpPr>
          <p:nvPr>
            <p:ph type="dt" sz="half" idx="10"/>
          </p:nvPr>
        </p:nvSpPr>
        <p:spPr/>
        <p:txBody>
          <a:bodyPr/>
          <a:lstStyle>
            <a:lvl1pPr>
              <a:defRPr/>
            </a:lvl1pPr>
          </a:lstStyle>
          <a:p>
            <a:endParaRPr lang="en-US"/>
          </a:p>
        </p:txBody>
      </p:sp>
      <p:sp>
        <p:nvSpPr>
          <p:cNvPr id="6" name="Espace réservé du pied de page 5"/>
          <p:cNvSpPr>
            <a:spLocks noGrp="1"/>
          </p:cNvSpPr>
          <p:nvPr>
            <p:ph type="ftr" sz="quarter" idx="11"/>
          </p:nvPr>
        </p:nvSpPr>
        <p:spPr/>
        <p:txBody>
          <a:bodyPr/>
          <a:lstStyle>
            <a:lvl1pPr>
              <a:defRPr/>
            </a:lvl1pPr>
          </a:lstStyle>
          <a:p>
            <a:r>
              <a:rPr lang="en-US"/>
              <a:t>IBUS 618 Dr. Yang</a:t>
            </a:r>
          </a:p>
        </p:txBody>
      </p:sp>
      <p:sp>
        <p:nvSpPr>
          <p:cNvPr id="7" name="Espace réservé du numéro de diapositive 6"/>
          <p:cNvSpPr>
            <a:spLocks noGrp="1"/>
          </p:cNvSpPr>
          <p:nvPr>
            <p:ph type="sldNum" sz="quarter" idx="12"/>
          </p:nvPr>
        </p:nvSpPr>
        <p:spPr/>
        <p:txBody>
          <a:bodyPr/>
          <a:lstStyle>
            <a:lvl1pPr>
              <a:defRPr/>
            </a:lvl1pPr>
          </a:lstStyle>
          <a:p>
            <a:fld id="{F52F3A1A-91A4-472E-ABC5-0A1BD12D30B9}" type="slidenum">
              <a:rPr lang="en-US"/>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ar-DZ"/>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7" name="Espace réservé de la date 6"/>
          <p:cNvSpPr>
            <a:spLocks noGrp="1"/>
          </p:cNvSpPr>
          <p:nvPr>
            <p:ph type="dt" sz="half" idx="10"/>
          </p:nvPr>
        </p:nvSpPr>
        <p:spPr/>
        <p:txBody>
          <a:bodyPr/>
          <a:lstStyle>
            <a:lvl1pPr>
              <a:defRPr/>
            </a:lvl1pPr>
          </a:lstStyle>
          <a:p>
            <a:endParaRPr lang="en-US"/>
          </a:p>
        </p:txBody>
      </p:sp>
      <p:sp>
        <p:nvSpPr>
          <p:cNvPr id="8" name="Espace réservé du pied de page 7"/>
          <p:cNvSpPr>
            <a:spLocks noGrp="1"/>
          </p:cNvSpPr>
          <p:nvPr>
            <p:ph type="ftr" sz="quarter" idx="11"/>
          </p:nvPr>
        </p:nvSpPr>
        <p:spPr/>
        <p:txBody>
          <a:bodyPr/>
          <a:lstStyle>
            <a:lvl1pPr>
              <a:defRPr/>
            </a:lvl1pPr>
          </a:lstStyle>
          <a:p>
            <a:r>
              <a:rPr lang="en-US"/>
              <a:t>IBUS 618 Dr. Yang</a:t>
            </a:r>
          </a:p>
        </p:txBody>
      </p:sp>
      <p:sp>
        <p:nvSpPr>
          <p:cNvPr id="9" name="Espace réservé du numéro de diapositive 8"/>
          <p:cNvSpPr>
            <a:spLocks noGrp="1"/>
          </p:cNvSpPr>
          <p:nvPr>
            <p:ph type="sldNum" sz="quarter" idx="12"/>
          </p:nvPr>
        </p:nvSpPr>
        <p:spPr/>
        <p:txBody>
          <a:bodyPr/>
          <a:lstStyle>
            <a:lvl1pPr>
              <a:defRPr/>
            </a:lvl1pPr>
          </a:lstStyle>
          <a:p>
            <a:fld id="{25C2B8C1-35E4-4512-9DD3-1DDA47EE8EBE}" type="slidenum">
              <a:rPr lang="en-US"/>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e la date 2"/>
          <p:cNvSpPr>
            <a:spLocks noGrp="1"/>
          </p:cNvSpPr>
          <p:nvPr>
            <p:ph type="dt" sz="half" idx="10"/>
          </p:nvPr>
        </p:nvSpPr>
        <p:spPr/>
        <p:txBody>
          <a:bodyPr/>
          <a:lstStyle>
            <a:lvl1pPr>
              <a:defRPr/>
            </a:lvl1pPr>
          </a:lstStyle>
          <a:p>
            <a:endParaRPr lang="en-US"/>
          </a:p>
        </p:txBody>
      </p:sp>
      <p:sp>
        <p:nvSpPr>
          <p:cNvPr id="4" name="Espace réservé du pied de page 3"/>
          <p:cNvSpPr>
            <a:spLocks noGrp="1"/>
          </p:cNvSpPr>
          <p:nvPr>
            <p:ph type="ftr" sz="quarter" idx="11"/>
          </p:nvPr>
        </p:nvSpPr>
        <p:spPr/>
        <p:txBody>
          <a:bodyPr/>
          <a:lstStyle>
            <a:lvl1pPr>
              <a:defRPr/>
            </a:lvl1pPr>
          </a:lstStyle>
          <a:p>
            <a:r>
              <a:rPr lang="en-US"/>
              <a:t>IBUS 618 Dr. Yang</a:t>
            </a:r>
          </a:p>
        </p:txBody>
      </p:sp>
      <p:sp>
        <p:nvSpPr>
          <p:cNvPr id="5" name="Espace réservé du numéro de diapositive 4"/>
          <p:cNvSpPr>
            <a:spLocks noGrp="1"/>
          </p:cNvSpPr>
          <p:nvPr>
            <p:ph type="sldNum" sz="quarter" idx="12"/>
          </p:nvPr>
        </p:nvSpPr>
        <p:spPr/>
        <p:txBody>
          <a:bodyPr/>
          <a:lstStyle>
            <a:lvl1pPr>
              <a:defRPr/>
            </a:lvl1pPr>
          </a:lstStyle>
          <a:p>
            <a:fld id="{951FD762-05EF-4841-91A7-552944E7BD89}" type="slidenum">
              <a:rPr lang="en-US"/>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endParaRPr lang="en-US"/>
          </a:p>
        </p:txBody>
      </p:sp>
      <p:sp>
        <p:nvSpPr>
          <p:cNvPr id="3" name="Espace réservé du pied de page 2"/>
          <p:cNvSpPr>
            <a:spLocks noGrp="1"/>
          </p:cNvSpPr>
          <p:nvPr>
            <p:ph type="ftr" sz="quarter" idx="11"/>
          </p:nvPr>
        </p:nvSpPr>
        <p:spPr/>
        <p:txBody>
          <a:bodyPr/>
          <a:lstStyle>
            <a:lvl1pPr>
              <a:defRPr/>
            </a:lvl1pPr>
          </a:lstStyle>
          <a:p>
            <a:r>
              <a:rPr lang="en-US"/>
              <a:t>IBUS 618 Dr. Yang</a:t>
            </a:r>
          </a:p>
        </p:txBody>
      </p:sp>
      <p:sp>
        <p:nvSpPr>
          <p:cNvPr id="4" name="Espace réservé du numéro de diapositive 3"/>
          <p:cNvSpPr>
            <a:spLocks noGrp="1"/>
          </p:cNvSpPr>
          <p:nvPr>
            <p:ph type="sldNum" sz="quarter" idx="12"/>
          </p:nvPr>
        </p:nvSpPr>
        <p:spPr/>
        <p:txBody>
          <a:bodyPr/>
          <a:lstStyle>
            <a:lvl1pPr>
              <a:defRPr/>
            </a:lvl1pPr>
          </a:lstStyle>
          <a:p>
            <a:fld id="{C77E1073-6181-46C7-A8DB-26E53873E079}" type="slidenum">
              <a:rPr lang="en-US"/>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r">
              <a:defRPr sz="2000" b="1"/>
            </a:lvl1pPr>
          </a:lstStyle>
          <a:p>
            <a:r>
              <a:rPr lang="fr-FR" smtClean="0"/>
              <a:t>Cliquez pour modifier le style du titre</a:t>
            </a:r>
            <a:endParaRPr lang="ar-DZ"/>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en-US"/>
          </a:p>
        </p:txBody>
      </p:sp>
      <p:sp>
        <p:nvSpPr>
          <p:cNvPr id="6" name="Espace réservé du pied de page 5"/>
          <p:cNvSpPr>
            <a:spLocks noGrp="1"/>
          </p:cNvSpPr>
          <p:nvPr>
            <p:ph type="ftr" sz="quarter" idx="11"/>
          </p:nvPr>
        </p:nvSpPr>
        <p:spPr/>
        <p:txBody>
          <a:bodyPr/>
          <a:lstStyle>
            <a:lvl1pPr>
              <a:defRPr/>
            </a:lvl1pPr>
          </a:lstStyle>
          <a:p>
            <a:r>
              <a:rPr lang="en-US"/>
              <a:t>IBUS 618 Dr. Yang</a:t>
            </a:r>
          </a:p>
        </p:txBody>
      </p:sp>
      <p:sp>
        <p:nvSpPr>
          <p:cNvPr id="7" name="Espace réservé du numéro de diapositive 6"/>
          <p:cNvSpPr>
            <a:spLocks noGrp="1"/>
          </p:cNvSpPr>
          <p:nvPr>
            <p:ph type="sldNum" sz="quarter" idx="12"/>
          </p:nvPr>
        </p:nvSpPr>
        <p:spPr/>
        <p:txBody>
          <a:bodyPr/>
          <a:lstStyle>
            <a:lvl1pPr>
              <a:defRPr/>
            </a:lvl1pPr>
          </a:lstStyle>
          <a:p>
            <a:fld id="{A1546B35-A07E-44BE-A4F9-5E79390695C4}" type="slidenum">
              <a:rPr lang="en-US"/>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r">
              <a:defRPr sz="2000" b="1"/>
            </a:lvl1pPr>
          </a:lstStyle>
          <a:p>
            <a:r>
              <a:rPr lang="fr-FR" smtClean="0"/>
              <a:t>Cliquez pour modifier le style du titre</a:t>
            </a:r>
            <a:endParaRPr lang="ar-DZ"/>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DZ"/>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en-US"/>
          </a:p>
        </p:txBody>
      </p:sp>
      <p:sp>
        <p:nvSpPr>
          <p:cNvPr id="6" name="Espace réservé du pied de page 5"/>
          <p:cNvSpPr>
            <a:spLocks noGrp="1"/>
          </p:cNvSpPr>
          <p:nvPr>
            <p:ph type="ftr" sz="quarter" idx="11"/>
          </p:nvPr>
        </p:nvSpPr>
        <p:spPr/>
        <p:txBody>
          <a:bodyPr/>
          <a:lstStyle>
            <a:lvl1pPr>
              <a:defRPr/>
            </a:lvl1pPr>
          </a:lstStyle>
          <a:p>
            <a:r>
              <a:rPr lang="en-US"/>
              <a:t>IBUS 618 Dr. Yang</a:t>
            </a:r>
          </a:p>
        </p:txBody>
      </p:sp>
      <p:sp>
        <p:nvSpPr>
          <p:cNvPr id="7" name="Espace réservé du numéro de diapositive 6"/>
          <p:cNvSpPr>
            <a:spLocks noGrp="1"/>
          </p:cNvSpPr>
          <p:nvPr>
            <p:ph type="sldNum" sz="quarter" idx="12"/>
          </p:nvPr>
        </p:nvSpPr>
        <p:spPr/>
        <p:txBody>
          <a:bodyPr/>
          <a:lstStyle>
            <a:lvl1pPr>
              <a:defRPr/>
            </a:lvl1pPr>
          </a:lstStyle>
          <a:p>
            <a:fld id="{6FCF5300-E2AA-499F-A472-9D82196AA359}" type="slidenum">
              <a:rPr lang="en-US"/>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098" name="Group 2"/>
          <p:cNvGrpSpPr>
            <a:grpSpLocks/>
          </p:cNvGrpSpPr>
          <p:nvPr/>
        </p:nvGrpSpPr>
        <p:grpSpPr bwMode="auto">
          <a:xfrm>
            <a:off x="0" y="0"/>
            <a:ext cx="8686800" cy="4876800"/>
            <a:chOff x="0" y="0"/>
            <a:chExt cx="5472" cy="3072"/>
          </a:xfrm>
        </p:grpSpPr>
        <p:sp>
          <p:nvSpPr>
            <p:cNvPr id="4099" name="Rectangle 3"/>
            <p:cNvSpPr>
              <a:spLocks noChangeArrowheads="1"/>
            </p:cNvSpPr>
            <p:nvPr/>
          </p:nvSpPr>
          <p:spPr bwMode="auto">
            <a:xfrm>
              <a:off x="0" y="0"/>
              <a:ext cx="384" cy="3072"/>
            </a:xfrm>
            <a:prstGeom prst="rect">
              <a:avLst/>
            </a:prstGeom>
            <a:solidFill>
              <a:schemeClr val="accent1"/>
            </a:solidFill>
            <a:ln w="9525">
              <a:noFill/>
              <a:miter lim="800000"/>
              <a:headEnd/>
              <a:tailEnd/>
            </a:ln>
            <a:effectLst/>
          </p:spPr>
          <p:txBody>
            <a:bodyPr wrap="none" anchor="ctr"/>
            <a:lstStyle/>
            <a:p>
              <a:pPr algn="ctr"/>
              <a:endParaRPr lang="ar-DZ" sz="2400">
                <a:latin typeface="Times New Roman" pitchFamily="18" charset="0"/>
              </a:endParaRPr>
            </a:p>
          </p:txBody>
        </p:sp>
        <p:grpSp>
          <p:nvGrpSpPr>
            <p:cNvPr id="4100" name="Group 4"/>
            <p:cNvGrpSpPr>
              <a:grpSpLocks/>
            </p:cNvGrpSpPr>
            <p:nvPr/>
          </p:nvGrpSpPr>
          <p:grpSpPr bwMode="auto">
            <a:xfrm>
              <a:off x="240" y="893"/>
              <a:ext cx="5232" cy="115"/>
              <a:chOff x="240" y="893"/>
              <a:chExt cx="5232" cy="115"/>
            </a:xfrm>
          </p:grpSpPr>
          <p:sp>
            <p:nvSpPr>
              <p:cNvPr id="4101" name="Rectangle 5"/>
              <p:cNvSpPr>
                <a:spLocks noChangeArrowheads="1"/>
              </p:cNvSpPr>
              <p:nvPr/>
            </p:nvSpPr>
            <p:spPr bwMode="auto">
              <a:xfrm>
                <a:off x="4320" y="893"/>
                <a:ext cx="1152" cy="115"/>
              </a:xfrm>
              <a:prstGeom prst="rect">
                <a:avLst/>
              </a:prstGeom>
              <a:solidFill>
                <a:schemeClr val="folHlink"/>
              </a:solidFill>
              <a:ln w="9525">
                <a:noFill/>
                <a:miter lim="800000"/>
                <a:headEnd/>
                <a:tailEnd/>
              </a:ln>
              <a:effectLst/>
            </p:spPr>
            <p:txBody>
              <a:bodyPr wrap="none" anchor="ctr"/>
              <a:lstStyle/>
              <a:p>
                <a:pPr algn="ctr"/>
                <a:endParaRPr lang="ar-DZ" sz="2400">
                  <a:latin typeface="Times New Roman" pitchFamily="18" charset="0"/>
                </a:endParaRPr>
              </a:p>
            </p:txBody>
          </p:sp>
          <p:sp>
            <p:nvSpPr>
              <p:cNvPr id="4102" name="Line 6"/>
              <p:cNvSpPr>
                <a:spLocks noChangeShapeType="1"/>
              </p:cNvSpPr>
              <p:nvPr/>
            </p:nvSpPr>
            <p:spPr bwMode="auto">
              <a:xfrm>
                <a:off x="240" y="941"/>
                <a:ext cx="5232" cy="0"/>
              </a:xfrm>
              <a:prstGeom prst="line">
                <a:avLst/>
              </a:prstGeom>
              <a:noFill/>
              <a:ln w="19050">
                <a:solidFill>
                  <a:schemeClr val="bg2"/>
                </a:solidFill>
                <a:round/>
                <a:headEnd/>
                <a:tailEnd/>
              </a:ln>
              <a:effectLst/>
            </p:spPr>
            <p:txBody>
              <a:bodyPr/>
              <a:lstStyle/>
              <a:p>
                <a:endParaRPr lang="ar-DZ"/>
              </a:p>
            </p:txBody>
          </p:sp>
        </p:grpSp>
      </p:grpSp>
      <p:sp>
        <p:nvSpPr>
          <p:cNvPr id="4103" name="Rectangle 7"/>
          <p:cNvSpPr>
            <a:spLocks noGrp="1" noChangeArrowheads="1"/>
          </p:cNvSpPr>
          <p:nvPr>
            <p:ph type="title"/>
          </p:nvPr>
        </p:nvSpPr>
        <p:spPr bwMode="auto">
          <a:xfrm>
            <a:off x="914400" y="277813"/>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104" name="Rectangle 8"/>
          <p:cNvSpPr>
            <a:spLocks noGrp="1" noChangeArrowheads="1"/>
          </p:cNvSpPr>
          <p:nvPr>
            <p:ph type="body" idx="1"/>
          </p:nvPr>
        </p:nvSpPr>
        <p:spPr bwMode="auto">
          <a:xfrm>
            <a:off x="914400" y="1600200"/>
            <a:ext cx="77724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5" name="Rectangle 9"/>
          <p:cNvSpPr>
            <a:spLocks noGrp="1" noChangeArrowheads="1"/>
          </p:cNvSpPr>
          <p:nvPr>
            <p:ph type="dt" sz="half" idx="2"/>
          </p:nvPr>
        </p:nvSpPr>
        <p:spPr bwMode="auto">
          <a:xfrm>
            <a:off x="914400" y="6251575"/>
            <a:ext cx="1981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en-US"/>
          </a:p>
        </p:txBody>
      </p:sp>
      <p:sp>
        <p:nvSpPr>
          <p:cNvPr id="4106" name="Rectangle 10"/>
          <p:cNvSpPr>
            <a:spLocks noGrp="1" noChangeArrowheads="1"/>
          </p:cNvSpPr>
          <p:nvPr>
            <p:ph type="ftr" sz="quarter" idx="3"/>
          </p:nvPr>
        </p:nvSpPr>
        <p:spPr bwMode="auto">
          <a:xfrm>
            <a:off x="3352800" y="624840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r>
              <a:rPr lang="en-US"/>
              <a:t>IBUS 618 Dr. Yang</a:t>
            </a:r>
          </a:p>
        </p:txBody>
      </p:sp>
      <p:sp>
        <p:nvSpPr>
          <p:cNvPr id="4107" name="Rectangle 11"/>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F66BC14A-C115-4B90-B199-1FBDFD2E3D91}" type="slidenum">
              <a:rPr lang="en-US"/>
              <a:pPr/>
              <a:t>‹N°›</a:t>
            </a:fld>
            <a:endParaRPr lang="en-US"/>
          </a:p>
        </p:txBody>
      </p:sp>
      <p:sp>
        <p:nvSpPr>
          <p:cNvPr id="4108" name="Line 12"/>
          <p:cNvSpPr>
            <a:spLocks noChangeShapeType="1"/>
          </p:cNvSpPr>
          <p:nvPr/>
        </p:nvSpPr>
        <p:spPr bwMode="auto">
          <a:xfrm>
            <a:off x="0" y="4876800"/>
            <a:ext cx="609600" cy="0"/>
          </a:xfrm>
          <a:prstGeom prst="line">
            <a:avLst/>
          </a:prstGeom>
          <a:noFill/>
          <a:ln w="44450">
            <a:solidFill>
              <a:schemeClr val="bg2"/>
            </a:solidFill>
            <a:round/>
            <a:headEnd/>
            <a:tailEnd/>
          </a:ln>
          <a:effectLst/>
        </p:spPr>
        <p:txBody>
          <a:bodyPr/>
          <a:lstStyle/>
          <a:p>
            <a:endParaRPr lang="ar-DZ"/>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hf hdr="0" dt="0"/>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Times New Roman" pitchFamily="18" charset="0"/>
        </a:defRPr>
      </a:lvl2pPr>
      <a:lvl3pPr algn="l" rtl="0" fontAlgn="base">
        <a:spcBef>
          <a:spcPct val="0"/>
        </a:spcBef>
        <a:spcAft>
          <a:spcPct val="0"/>
        </a:spcAft>
        <a:defRPr sz="4200">
          <a:solidFill>
            <a:schemeClr val="tx2"/>
          </a:solidFill>
          <a:latin typeface="Times New Roman" pitchFamily="18" charset="0"/>
        </a:defRPr>
      </a:lvl3pPr>
      <a:lvl4pPr algn="l" rtl="0" fontAlgn="base">
        <a:spcBef>
          <a:spcPct val="0"/>
        </a:spcBef>
        <a:spcAft>
          <a:spcPct val="0"/>
        </a:spcAft>
        <a:defRPr sz="4200">
          <a:solidFill>
            <a:schemeClr val="tx2"/>
          </a:solidFill>
          <a:latin typeface="Times New Roman" pitchFamily="18" charset="0"/>
        </a:defRPr>
      </a:lvl4pPr>
      <a:lvl5pPr algn="l" rtl="0" fontAlgn="base">
        <a:spcBef>
          <a:spcPct val="0"/>
        </a:spcBef>
        <a:spcAft>
          <a:spcPct val="0"/>
        </a:spcAft>
        <a:defRPr sz="4200">
          <a:solidFill>
            <a:schemeClr val="tx2"/>
          </a:solidFill>
          <a:latin typeface="Times New Roman" pitchFamily="18" charset="0"/>
        </a:defRPr>
      </a:lvl5pPr>
      <a:lvl6pPr marL="457200" algn="l" rtl="0" fontAlgn="base">
        <a:spcBef>
          <a:spcPct val="0"/>
        </a:spcBef>
        <a:spcAft>
          <a:spcPct val="0"/>
        </a:spcAft>
        <a:defRPr sz="4200">
          <a:solidFill>
            <a:schemeClr val="tx2"/>
          </a:solidFill>
          <a:latin typeface="Times New Roman" pitchFamily="18" charset="0"/>
        </a:defRPr>
      </a:lvl6pPr>
      <a:lvl7pPr marL="914400" algn="l" rtl="0" fontAlgn="base">
        <a:spcBef>
          <a:spcPct val="0"/>
        </a:spcBef>
        <a:spcAft>
          <a:spcPct val="0"/>
        </a:spcAft>
        <a:defRPr sz="4200">
          <a:solidFill>
            <a:schemeClr val="tx2"/>
          </a:solidFill>
          <a:latin typeface="Times New Roman" pitchFamily="18" charset="0"/>
        </a:defRPr>
      </a:lvl7pPr>
      <a:lvl8pPr marL="1371600" algn="l" rtl="0" fontAlgn="base">
        <a:spcBef>
          <a:spcPct val="0"/>
        </a:spcBef>
        <a:spcAft>
          <a:spcPct val="0"/>
        </a:spcAft>
        <a:defRPr sz="4200">
          <a:solidFill>
            <a:schemeClr val="tx2"/>
          </a:solidFill>
          <a:latin typeface="Times New Roman" pitchFamily="18" charset="0"/>
        </a:defRPr>
      </a:lvl8pPr>
      <a:lvl9pPr marL="1828800" algn="l" rtl="0" fontAlgn="base">
        <a:spcBef>
          <a:spcPct val="0"/>
        </a:spcBef>
        <a:spcAft>
          <a:spcPct val="0"/>
        </a:spcAft>
        <a:defRPr sz="4200">
          <a:solidFill>
            <a:schemeClr val="tx2"/>
          </a:solidFill>
          <a:latin typeface="Times New Roman" pitchFamily="18" charset="0"/>
        </a:defRPr>
      </a:lvl9pPr>
    </p:titleStyle>
    <p:bodyStyle>
      <a:lvl1pPr marL="342900" indent="-342900" algn="l" rtl="0" fontAlgn="base">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75000"/>
        <a:buFont typeface="Wingdings" pitchFamily="2" charset="2"/>
        <a:buChar char="n"/>
        <a:defRPr sz="2600">
          <a:solidFill>
            <a:schemeClr val="tx1"/>
          </a:solidFill>
          <a:latin typeface="+mn-lt"/>
        </a:defRPr>
      </a:lvl2pPr>
      <a:lvl3pPr marL="1143000" indent="-228600" algn="l" rtl="0" fontAlgn="base">
        <a:spcBef>
          <a:spcPct val="20000"/>
        </a:spcBef>
        <a:spcAft>
          <a:spcPct val="0"/>
        </a:spcAft>
        <a:buClr>
          <a:schemeClr val="folHlink"/>
        </a:buClr>
        <a:buSzPct val="55000"/>
        <a:buFont typeface="Wingdings" pitchFamily="2" charset="2"/>
        <a:buChar char="n"/>
        <a:defRPr sz="2300">
          <a:solidFill>
            <a:schemeClr val="tx1"/>
          </a:solidFill>
          <a:latin typeface="+mn-lt"/>
        </a:defRPr>
      </a:lvl3pPr>
      <a:lvl4pPr marL="1600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4pPr>
      <a:lvl5pPr marL="20574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4"/>
          <p:cNvSpPr>
            <a:spLocks noGrp="1" noChangeArrowheads="1"/>
          </p:cNvSpPr>
          <p:nvPr>
            <p:ph type="ftr" sz="quarter" idx="3"/>
          </p:nvPr>
        </p:nvSpPr>
        <p:spPr/>
        <p:txBody>
          <a:bodyPr/>
          <a:lstStyle/>
          <a:p>
            <a:r>
              <a:rPr lang="en-US"/>
              <a:t>IBUS 618 Dr. Yang</a:t>
            </a:r>
          </a:p>
        </p:txBody>
      </p:sp>
      <p:sp>
        <p:nvSpPr>
          <p:cNvPr id="6" name="Rectangle 15"/>
          <p:cNvSpPr>
            <a:spLocks noGrp="1" noChangeArrowheads="1"/>
          </p:cNvSpPr>
          <p:nvPr>
            <p:ph type="sldNum" sz="quarter" idx="4"/>
          </p:nvPr>
        </p:nvSpPr>
        <p:spPr/>
        <p:txBody>
          <a:bodyPr/>
          <a:lstStyle/>
          <a:p>
            <a:fld id="{0D5533D0-BF2A-4624-A15A-1C1C6C1D1AC7}" type="slidenum">
              <a:rPr lang="en-US"/>
              <a:pPr/>
              <a:t>1</a:t>
            </a:fld>
            <a:endParaRPr lang="en-US"/>
          </a:p>
        </p:txBody>
      </p:sp>
      <p:sp>
        <p:nvSpPr>
          <p:cNvPr id="7170" name="Rectangle 2"/>
          <p:cNvSpPr>
            <a:spLocks noGrp="1" noChangeArrowheads="1"/>
          </p:cNvSpPr>
          <p:nvPr>
            <p:ph type="ctrTitle"/>
          </p:nvPr>
        </p:nvSpPr>
        <p:spPr>
          <a:xfrm>
            <a:off x="2133600" y="1366838"/>
            <a:ext cx="4533900" cy="1223962"/>
          </a:xfrm>
        </p:spPr>
        <p:txBody>
          <a:bodyPr/>
          <a:lstStyle/>
          <a:p>
            <a:r>
              <a:rPr lang="en-GB">
                <a:solidFill>
                  <a:srgbClr val="CC9900"/>
                </a:solidFill>
              </a:rPr>
              <a:t>Chapter 7</a:t>
            </a:r>
          </a:p>
        </p:txBody>
      </p:sp>
      <p:sp>
        <p:nvSpPr>
          <p:cNvPr id="7171" name="Rectangle 3"/>
          <p:cNvSpPr>
            <a:spLocks noGrp="1" noChangeArrowheads="1"/>
          </p:cNvSpPr>
          <p:nvPr>
            <p:ph type="subTitle" idx="1"/>
          </p:nvPr>
        </p:nvSpPr>
        <p:spPr>
          <a:xfrm>
            <a:off x="1905000" y="4038600"/>
            <a:ext cx="5867400" cy="1447800"/>
          </a:xfrm>
        </p:spPr>
        <p:txBody>
          <a:bodyPr/>
          <a:lstStyle/>
          <a:p>
            <a:r>
              <a:rPr lang="en-AU" sz="4400" dirty="0">
                <a:solidFill>
                  <a:srgbClr val="008000"/>
                </a:solidFill>
              </a:rPr>
              <a:t>Re-entry and Career </a:t>
            </a:r>
            <a:r>
              <a:rPr lang="en-AU" sz="4400" dirty="0" smtClean="0">
                <a:solidFill>
                  <a:srgbClr val="008000"/>
                </a:solidFill>
              </a:rPr>
              <a:t>Issues (Repatriation)</a:t>
            </a:r>
            <a:endParaRPr lang="en-AU" sz="4400" dirty="0">
              <a:solidFill>
                <a:srgbClr val="008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94F8B5F0-19A8-4452-9E6A-81F284798058}" type="slidenum">
              <a:rPr lang="en-US"/>
              <a:pPr/>
              <a:t>10</a:t>
            </a:fld>
            <a:endParaRPr lang="en-US"/>
          </a:p>
        </p:txBody>
      </p:sp>
      <p:sp>
        <p:nvSpPr>
          <p:cNvPr id="18434" name="Rectangle 2"/>
          <p:cNvSpPr>
            <a:spLocks noGrp="1" noChangeArrowheads="1"/>
          </p:cNvSpPr>
          <p:nvPr>
            <p:ph type="title"/>
          </p:nvPr>
        </p:nvSpPr>
        <p:spPr>
          <a:xfrm>
            <a:off x="685800" y="533400"/>
            <a:ext cx="7772400" cy="838200"/>
          </a:xfrm>
        </p:spPr>
        <p:txBody>
          <a:bodyPr/>
          <a:lstStyle/>
          <a:p>
            <a:r>
              <a:rPr lang="en-US">
                <a:solidFill>
                  <a:srgbClr val="CC9900"/>
                </a:solidFill>
              </a:rPr>
              <a:t>UK Repatriate Study </a:t>
            </a:r>
            <a:endParaRPr lang="en-AU">
              <a:solidFill>
                <a:srgbClr val="CC9900"/>
              </a:solidFill>
            </a:endParaRPr>
          </a:p>
        </p:txBody>
      </p:sp>
      <p:sp>
        <p:nvSpPr>
          <p:cNvPr id="18435" name="Rectangle 3"/>
          <p:cNvSpPr>
            <a:spLocks noGrp="1" noChangeArrowheads="1"/>
          </p:cNvSpPr>
          <p:nvPr>
            <p:ph type="body" idx="1"/>
          </p:nvPr>
        </p:nvSpPr>
        <p:spPr>
          <a:xfrm>
            <a:off x="838200" y="1600200"/>
            <a:ext cx="7543800" cy="4572000"/>
          </a:xfrm>
        </p:spPr>
        <p:txBody>
          <a:bodyPr/>
          <a:lstStyle/>
          <a:p>
            <a:pPr>
              <a:buClr>
                <a:srgbClr val="CC0000"/>
              </a:buClr>
            </a:pPr>
            <a:r>
              <a:rPr lang="en-US" sz="2600"/>
              <a:t>Surveyed 124 recently repatriated employees</a:t>
            </a:r>
          </a:p>
          <a:p>
            <a:pPr>
              <a:buClr>
                <a:srgbClr val="CC0000"/>
              </a:buClr>
            </a:pPr>
            <a:r>
              <a:rPr lang="en-US" sz="2600"/>
              <a:t>Indicated five predictors for repatriate maladjustment </a:t>
            </a:r>
          </a:p>
          <a:p>
            <a:pPr>
              <a:buClr>
                <a:srgbClr val="CC0000"/>
              </a:buClr>
            </a:pPr>
            <a:r>
              <a:rPr lang="en-US" sz="2600"/>
              <a:t>In ranked order:</a:t>
            </a:r>
          </a:p>
          <a:p>
            <a:pPr lvl="1">
              <a:buClr>
                <a:srgbClr val="006600"/>
              </a:buClr>
            </a:pPr>
            <a:r>
              <a:rPr lang="en-US" sz="2200"/>
              <a:t>Length of time abroad</a:t>
            </a:r>
          </a:p>
          <a:p>
            <a:pPr lvl="1">
              <a:buClr>
                <a:srgbClr val="006600"/>
              </a:buClr>
            </a:pPr>
            <a:r>
              <a:rPr lang="en-US" sz="2200"/>
              <a:t>Unrealistic expectations of job opportunities in the home country</a:t>
            </a:r>
          </a:p>
          <a:p>
            <a:pPr lvl="1">
              <a:buClr>
                <a:srgbClr val="006600"/>
              </a:buClr>
            </a:pPr>
            <a:r>
              <a:rPr lang="en-US" sz="2200"/>
              <a:t>Downward job mobility</a:t>
            </a:r>
          </a:p>
          <a:p>
            <a:pPr lvl="1">
              <a:buClr>
                <a:srgbClr val="006600"/>
              </a:buClr>
            </a:pPr>
            <a:r>
              <a:rPr lang="en-US" sz="2200"/>
              <a:t>Reduced work status</a:t>
            </a:r>
          </a:p>
          <a:p>
            <a:pPr lvl="1">
              <a:buClr>
                <a:srgbClr val="006600"/>
              </a:buClr>
            </a:pPr>
            <a:r>
              <a:rPr lang="en-US" sz="2200"/>
              <a:t>Negative perceptions of employer’s support during and after repatriation</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3"/>
          <p:cNvSpPr>
            <a:spLocks noGrp="1"/>
          </p:cNvSpPr>
          <p:nvPr>
            <p:ph type="ftr" sz="quarter" idx="11"/>
          </p:nvPr>
        </p:nvSpPr>
        <p:spPr/>
        <p:txBody>
          <a:bodyPr/>
          <a:lstStyle/>
          <a:p>
            <a:r>
              <a:rPr lang="en-US"/>
              <a:t>IBUS 618 Dr. Yang</a:t>
            </a:r>
          </a:p>
        </p:txBody>
      </p:sp>
      <p:sp>
        <p:nvSpPr>
          <p:cNvPr id="6" name="Espace réservé du numéro de diapositive 4"/>
          <p:cNvSpPr>
            <a:spLocks noGrp="1"/>
          </p:cNvSpPr>
          <p:nvPr>
            <p:ph type="sldNum" sz="quarter" idx="12"/>
          </p:nvPr>
        </p:nvSpPr>
        <p:spPr/>
        <p:txBody>
          <a:bodyPr/>
          <a:lstStyle/>
          <a:p>
            <a:fld id="{E00E9598-8D57-46A6-AB1C-E59299812215}" type="slidenum">
              <a:rPr lang="en-US"/>
              <a:pPr/>
              <a:t>11</a:t>
            </a:fld>
            <a:endParaRPr lang="en-US"/>
          </a:p>
        </p:txBody>
      </p:sp>
      <p:pic>
        <p:nvPicPr>
          <p:cNvPr id="19458" name="Picture 2" descr="0704"/>
          <p:cNvPicPr>
            <a:picLocks noGrp="1" noChangeAspect="1" noChangeArrowheads="1"/>
          </p:cNvPicPr>
          <p:nvPr>
            <p:ph/>
          </p:nvPr>
        </p:nvPicPr>
        <p:blipFill>
          <a:blip r:embed="rId2" cstate="print"/>
          <a:srcRect/>
          <a:stretch>
            <a:fillRect/>
          </a:stretch>
        </p:blipFill>
        <p:spPr>
          <a:xfrm>
            <a:off x="838200" y="1905000"/>
            <a:ext cx="7543800" cy="4114800"/>
          </a:xfrm>
          <a:noFill/>
          <a:ln/>
        </p:spPr>
      </p:pic>
      <p:sp>
        <p:nvSpPr>
          <p:cNvPr id="19459" name="Text Box 3"/>
          <p:cNvSpPr txBox="1">
            <a:spLocks noChangeArrowheads="1"/>
          </p:cNvSpPr>
          <p:nvPr/>
        </p:nvSpPr>
        <p:spPr bwMode="auto">
          <a:xfrm>
            <a:off x="685800" y="533400"/>
            <a:ext cx="8077200" cy="701675"/>
          </a:xfrm>
          <a:prstGeom prst="rect">
            <a:avLst/>
          </a:prstGeom>
          <a:noFill/>
          <a:ln w="9525">
            <a:noFill/>
            <a:miter lim="800000"/>
            <a:headEnd/>
            <a:tailEnd/>
          </a:ln>
          <a:effectLst/>
        </p:spPr>
        <p:txBody>
          <a:bodyPr>
            <a:spAutoFit/>
          </a:bodyPr>
          <a:lstStyle/>
          <a:p>
            <a:pPr eaLnBrk="0" hangingPunct="0">
              <a:spcBef>
                <a:spcPct val="50000"/>
              </a:spcBef>
            </a:pPr>
            <a:r>
              <a:rPr lang="en-GB" sz="4000">
                <a:solidFill>
                  <a:srgbClr val="CC9900"/>
                </a:solidFill>
                <a:latin typeface="Times New Roman" pitchFamily="18" charset="0"/>
              </a:rPr>
              <a:t>The Readjustment Challenge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EF36420E-FA88-4CC8-8CF6-BF27D8517D42}" type="slidenum">
              <a:rPr lang="en-US"/>
              <a:pPr/>
              <a:t>12</a:t>
            </a:fld>
            <a:endParaRPr lang="en-US"/>
          </a:p>
        </p:txBody>
      </p:sp>
      <p:sp>
        <p:nvSpPr>
          <p:cNvPr id="20482" name="Rectangle 2"/>
          <p:cNvSpPr>
            <a:spLocks noGrp="1" noChangeArrowheads="1"/>
          </p:cNvSpPr>
          <p:nvPr>
            <p:ph type="title"/>
          </p:nvPr>
        </p:nvSpPr>
        <p:spPr>
          <a:xfrm>
            <a:off x="685800" y="533400"/>
            <a:ext cx="7972425" cy="914400"/>
          </a:xfrm>
        </p:spPr>
        <p:txBody>
          <a:bodyPr/>
          <a:lstStyle/>
          <a:p>
            <a:r>
              <a:rPr lang="en-US" sz="3800">
                <a:solidFill>
                  <a:srgbClr val="CC9900"/>
                </a:solidFill>
              </a:rPr>
              <a:t>Individual Reactions: Social Factors</a:t>
            </a:r>
            <a:endParaRPr lang="en-AU" sz="3800">
              <a:solidFill>
                <a:srgbClr val="CC9900"/>
              </a:solidFill>
            </a:endParaRPr>
          </a:p>
        </p:txBody>
      </p:sp>
      <p:sp>
        <p:nvSpPr>
          <p:cNvPr id="20483" name="Rectangle 3"/>
          <p:cNvSpPr>
            <a:spLocks noGrp="1" noChangeArrowheads="1"/>
          </p:cNvSpPr>
          <p:nvPr>
            <p:ph type="body" idx="1"/>
          </p:nvPr>
        </p:nvSpPr>
        <p:spPr>
          <a:xfrm>
            <a:off x="990600" y="1717675"/>
            <a:ext cx="7543800" cy="4454525"/>
          </a:xfrm>
        </p:spPr>
        <p:txBody>
          <a:bodyPr/>
          <a:lstStyle/>
          <a:p>
            <a:pPr>
              <a:lnSpc>
                <a:spcPct val="90000"/>
              </a:lnSpc>
              <a:buClr>
                <a:srgbClr val="CC0000"/>
              </a:buClr>
            </a:pPr>
            <a:r>
              <a:rPr lang="en-US" sz="2600"/>
              <a:t>International experience can distance the repatriate (and family) socially and psychologically (e.g., </a:t>
            </a:r>
            <a:r>
              <a:rPr lang="en-US" sz="2600" i="1"/>
              <a:t>Kingpin</a:t>
            </a:r>
            <a:r>
              <a:rPr lang="en-US" sz="2600"/>
              <a:t> syndrome, financial loss)</a:t>
            </a:r>
          </a:p>
          <a:p>
            <a:pPr>
              <a:lnSpc>
                <a:spcPct val="90000"/>
              </a:lnSpc>
              <a:buClr>
                <a:srgbClr val="CC0000"/>
              </a:buClr>
            </a:pPr>
            <a:r>
              <a:rPr lang="en-US" sz="2600"/>
              <a:t>Each family member undergoing readjustment </a:t>
            </a:r>
          </a:p>
          <a:p>
            <a:pPr>
              <a:lnSpc>
                <a:spcPct val="90000"/>
              </a:lnSpc>
              <a:buClr>
                <a:srgbClr val="CC0000"/>
              </a:buClr>
            </a:pPr>
            <a:r>
              <a:rPr lang="en-US" sz="2600"/>
              <a:t>Re-establishing social networks can be difficult</a:t>
            </a:r>
          </a:p>
          <a:p>
            <a:pPr>
              <a:lnSpc>
                <a:spcPct val="90000"/>
              </a:lnSpc>
              <a:buClr>
                <a:srgbClr val="CC0000"/>
              </a:buClr>
            </a:pPr>
            <a:r>
              <a:rPr lang="en-US" sz="2600"/>
              <a:t>Effect on partner’s career </a:t>
            </a:r>
          </a:p>
          <a:p>
            <a:pPr lvl="1">
              <a:lnSpc>
                <a:spcPct val="90000"/>
              </a:lnSpc>
              <a:buClr>
                <a:srgbClr val="CC0000"/>
              </a:buClr>
              <a:buFont typeface="Wingdings" pitchFamily="2" charset="2"/>
              <a:buBlip>
                <a:blip r:embed="rId2"/>
              </a:buBlip>
            </a:pPr>
            <a:r>
              <a:rPr lang="en-AU" sz="2300"/>
              <a:t>Recent research indicates a decrease in spousal assistance upon re-entry (e.g., job search, resume preparation and career counselling)</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9DD7997B-8330-4323-B6A1-100133907AC9}" type="slidenum">
              <a:rPr lang="en-US"/>
              <a:pPr/>
              <a:t>13</a:t>
            </a:fld>
            <a:endParaRPr lang="en-US"/>
          </a:p>
        </p:txBody>
      </p:sp>
      <p:sp>
        <p:nvSpPr>
          <p:cNvPr id="21506" name="Rectangle 2"/>
          <p:cNvSpPr>
            <a:spLocks noGrp="1" noChangeArrowheads="1"/>
          </p:cNvSpPr>
          <p:nvPr>
            <p:ph type="title"/>
          </p:nvPr>
        </p:nvSpPr>
        <p:spPr>
          <a:xfrm>
            <a:off x="685800" y="533400"/>
            <a:ext cx="7772400" cy="811213"/>
          </a:xfrm>
        </p:spPr>
        <p:txBody>
          <a:bodyPr/>
          <a:lstStyle/>
          <a:p>
            <a:r>
              <a:rPr lang="en-US">
                <a:solidFill>
                  <a:srgbClr val="CC9900"/>
                </a:solidFill>
              </a:rPr>
              <a:t>Multinational Responses</a:t>
            </a:r>
            <a:endParaRPr lang="en-AU">
              <a:solidFill>
                <a:srgbClr val="CC9900"/>
              </a:solidFill>
            </a:endParaRPr>
          </a:p>
        </p:txBody>
      </p:sp>
      <p:sp>
        <p:nvSpPr>
          <p:cNvPr id="21507" name="Rectangle 3"/>
          <p:cNvSpPr>
            <a:spLocks noGrp="1" noChangeArrowheads="1"/>
          </p:cNvSpPr>
          <p:nvPr>
            <p:ph type="body" idx="1"/>
          </p:nvPr>
        </p:nvSpPr>
        <p:spPr>
          <a:xfrm>
            <a:off x="838200" y="1676400"/>
            <a:ext cx="7772400" cy="4530725"/>
          </a:xfrm>
        </p:spPr>
        <p:txBody>
          <a:bodyPr/>
          <a:lstStyle/>
          <a:p>
            <a:r>
              <a:rPr lang="en-US"/>
              <a:t>Staff availability</a:t>
            </a:r>
          </a:p>
          <a:p>
            <a:pPr lvl="1"/>
            <a:r>
              <a:rPr lang="en-US"/>
              <a:t>How repatriation is handled is critical </a:t>
            </a:r>
          </a:p>
          <a:p>
            <a:r>
              <a:rPr lang="en-US"/>
              <a:t>Return on investment (ROI)</a:t>
            </a:r>
          </a:p>
          <a:p>
            <a:pPr lvl="1"/>
            <a:r>
              <a:rPr lang="en-US"/>
              <a:t>Defining ROI in terms of expatriation</a:t>
            </a:r>
          </a:p>
          <a:p>
            <a:pPr lvl="1"/>
            <a:r>
              <a:rPr lang="en-US"/>
              <a:t>Gains accruing through repatriated staff</a:t>
            </a:r>
          </a:p>
          <a:p>
            <a:r>
              <a:rPr lang="en-US"/>
              <a:t>Knowledge transfer</a:t>
            </a:r>
          </a:p>
          <a:p>
            <a:pPr lvl="1"/>
            <a:r>
              <a:rPr lang="en-US"/>
              <a:t>A one-way activity?</a:t>
            </a:r>
          </a:p>
          <a:p>
            <a:pPr lvl="1"/>
            <a:r>
              <a:rPr lang="en-US"/>
              <a:t>Tacit and person-bound?</a:t>
            </a:r>
            <a:endParaRPr lang="en-AU"/>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6D71706C-82BE-483D-BA52-F8257A93BD82}" type="slidenum">
              <a:rPr lang="en-US"/>
              <a:pPr/>
              <a:t>14</a:t>
            </a:fld>
            <a:endParaRPr lang="en-US"/>
          </a:p>
        </p:txBody>
      </p:sp>
      <p:sp>
        <p:nvSpPr>
          <p:cNvPr id="22530" name="Rectangle 2"/>
          <p:cNvSpPr>
            <a:spLocks noGrp="1" noChangeArrowheads="1"/>
          </p:cNvSpPr>
          <p:nvPr>
            <p:ph type="title"/>
          </p:nvPr>
        </p:nvSpPr>
        <p:spPr>
          <a:xfrm>
            <a:off x="685800" y="457200"/>
            <a:ext cx="7772400" cy="963613"/>
          </a:xfrm>
        </p:spPr>
        <p:txBody>
          <a:bodyPr/>
          <a:lstStyle/>
          <a:p>
            <a:r>
              <a:rPr lang="en-US">
                <a:solidFill>
                  <a:srgbClr val="CC9900"/>
                </a:solidFill>
              </a:rPr>
              <a:t>Measuring ROI</a:t>
            </a:r>
            <a:endParaRPr lang="en-AU">
              <a:solidFill>
                <a:srgbClr val="CC9900"/>
              </a:solidFill>
            </a:endParaRPr>
          </a:p>
        </p:txBody>
      </p:sp>
      <p:sp>
        <p:nvSpPr>
          <p:cNvPr id="22531" name="Rectangle 3"/>
          <p:cNvSpPr>
            <a:spLocks noGrp="1" noChangeArrowheads="1"/>
          </p:cNvSpPr>
          <p:nvPr>
            <p:ph type="body" idx="1"/>
          </p:nvPr>
        </p:nvSpPr>
        <p:spPr>
          <a:xfrm>
            <a:off x="762000" y="1676400"/>
            <a:ext cx="7772400" cy="4419600"/>
          </a:xfrm>
        </p:spPr>
        <p:txBody>
          <a:bodyPr/>
          <a:lstStyle/>
          <a:p>
            <a:pPr>
              <a:lnSpc>
                <a:spcPct val="90000"/>
              </a:lnSpc>
              <a:buClr>
                <a:srgbClr val="CC0000"/>
              </a:buClr>
            </a:pPr>
            <a:r>
              <a:rPr lang="en-US" sz="2600"/>
              <a:t>Expatriates are expensive, averaged $1m/per assignment by the U.S. multinational.</a:t>
            </a:r>
          </a:p>
          <a:p>
            <a:pPr>
              <a:lnSpc>
                <a:spcPct val="90000"/>
              </a:lnSpc>
              <a:buClr>
                <a:srgbClr val="CC0000"/>
              </a:buClr>
            </a:pPr>
            <a:r>
              <a:rPr lang="en-US" sz="2600"/>
              <a:t>High turnover rates represent a substantial financial and human capital loss to the firm.</a:t>
            </a:r>
          </a:p>
          <a:p>
            <a:pPr>
              <a:lnSpc>
                <a:spcPct val="90000"/>
              </a:lnSpc>
              <a:buClr>
                <a:srgbClr val="CC0000"/>
              </a:buClr>
            </a:pPr>
            <a:r>
              <a:rPr lang="en-US" sz="2600"/>
              <a:t>Difficulties in measuring ROI (</a:t>
            </a:r>
            <a:r>
              <a:rPr lang="en-US" sz="2000"/>
              <a:t>GMAC-GRS 2002</a:t>
            </a:r>
            <a:r>
              <a:rPr lang="en-US" sz="2600"/>
              <a:t>):</a:t>
            </a:r>
          </a:p>
          <a:p>
            <a:pPr lvl="1">
              <a:lnSpc>
                <a:spcPct val="90000"/>
              </a:lnSpc>
              <a:buClr>
                <a:srgbClr val="006600"/>
              </a:buClr>
            </a:pPr>
            <a:r>
              <a:rPr lang="en-US" sz="2200"/>
              <a:t>Receiving feedback from the business unit concerned</a:t>
            </a:r>
          </a:p>
          <a:p>
            <a:pPr lvl="1">
              <a:lnSpc>
                <a:spcPct val="90000"/>
              </a:lnSpc>
              <a:buClr>
                <a:srgbClr val="006600"/>
              </a:buClr>
            </a:pPr>
            <a:r>
              <a:rPr lang="en-US" sz="2200"/>
              <a:t>Tracking international assignments in a systematic way</a:t>
            </a:r>
          </a:p>
          <a:p>
            <a:pPr lvl="1">
              <a:lnSpc>
                <a:spcPct val="90000"/>
              </a:lnSpc>
              <a:buClr>
                <a:srgbClr val="006600"/>
              </a:buClr>
            </a:pPr>
            <a:r>
              <a:rPr lang="en-US" sz="2200"/>
              <a:t>No formal planning</a:t>
            </a:r>
          </a:p>
          <a:p>
            <a:pPr lvl="1">
              <a:lnSpc>
                <a:spcPct val="90000"/>
              </a:lnSpc>
              <a:buClr>
                <a:srgbClr val="006600"/>
              </a:buClr>
            </a:pPr>
            <a:r>
              <a:rPr lang="en-US" sz="2200"/>
              <a:t>Lack of objective measures</a:t>
            </a:r>
          </a:p>
          <a:p>
            <a:pPr lvl="1">
              <a:lnSpc>
                <a:spcPct val="90000"/>
              </a:lnSpc>
              <a:buClr>
                <a:srgbClr val="006600"/>
              </a:buClr>
            </a:pPr>
            <a:r>
              <a:rPr lang="en-US" sz="2200"/>
              <a:t>Too many decisions made without cost considerations of the international assignment</a:t>
            </a:r>
            <a:endParaRPr lang="en-AU" sz="220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pied de page 4"/>
          <p:cNvSpPr>
            <a:spLocks noGrp="1"/>
          </p:cNvSpPr>
          <p:nvPr>
            <p:ph type="ftr" sz="quarter" idx="11"/>
          </p:nvPr>
        </p:nvSpPr>
        <p:spPr/>
        <p:txBody>
          <a:bodyPr/>
          <a:lstStyle/>
          <a:p>
            <a:r>
              <a:rPr lang="en-US"/>
              <a:t>IBUS 618 Dr. Yang</a:t>
            </a:r>
          </a:p>
        </p:txBody>
      </p:sp>
      <p:sp>
        <p:nvSpPr>
          <p:cNvPr id="7" name="Espace réservé du numéro de diapositive 5"/>
          <p:cNvSpPr>
            <a:spLocks noGrp="1"/>
          </p:cNvSpPr>
          <p:nvPr>
            <p:ph type="sldNum" sz="quarter" idx="12"/>
          </p:nvPr>
        </p:nvSpPr>
        <p:spPr/>
        <p:txBody>
          <a:bodyPr/>
          <a:lstStyle/>
          <a:p>
            <a:fld id="{37AC0773-8922-4037-A428-E3AFBCC69E5B}" type="slidenum">
              <a:rPr lang="en-US"/>
              <a:pPr/>
              <a:t>15</a:t>
            </a:fld>
            <a:endParaRPr lang="en-US"/>
          </a:p>
        </p:txBody>
      </p:sp>
      <p:sp>
        <p:nvSpPr>
          <p:cNvPr id="23556" name="Rectangle 4"/>
          <p:cNvSpPr>
            <a:spLocks noGrp="1" noChangeArrowheads="1"/>
          </p:cNvSpPr>
          <p:nvPr>
            <p:ph type="title"/>
          </p:nvPr>
        </p:nvSpPr>
        <p:spPr>
          <a:xfrm>
            <a:off x="685800" y="533400"/>
            <a:ext cx="7772400" cy="887413"/>
          </a:xfrm>
        </p:spPr>
        <p:txBody>
          <a:bodyPr/>
          <a:lstStyle/>
          <a:p>
            <a:r>
              <a:rPr lang="en-US">
                <a:solidFill>
                  <a:srgbClr val="CC9900"/>
                </a:solidFill>
              </a:rPr>
              <a:t>Designing a Repatriate Program</a:t>
            </a:r>
          </a:p>
        </p:txBody>
      </p:sp>
      <p:sp>
        <p:nvSpPr>
          <p:cNvPr id="23558" name="Rectangle 6"/>
          <p:cNvSpPr>
            <a:spLocks noChangeArrowheads="1"/>
          </p:cNvSpPr>
          <p:nvPr/>
        </p:nvSpPr>
        <p:spPr bwMode="auto">
          <a:xfrm>
            <a:off x="914400" y="1666875"/>
            <a:ext cx="7467600" cy="466725"/>
          </a:xfrm>
          <a:prstGeom prst="rect">
            <a:avLst/>
          </a:prstGeom>
          <a:solidFill>
            <a:srgbClr val="FFF3E7"/>
          </a:solidFill>
          <a:ln w="9525">
            <a:solidFill>
              <a:srgbClr val="990033"/>
            </a:solidFill>
            <a:miter lim="800000"/>
            <a:headEnd/>
            <a:tailEnd/>
          </a:ln>
          <a:effectLst>
            <a:outerShdw dist="107763" dir="2700000" algn="ctr" rotWithShape="0">
              <a:schemeClr val="bg2">
                <a:alpha val="50000"/>
              </a:schemeClr>
            </a:outerShdw>
          </a:effectLst>
        </p:spPr>
        <p:txBody>
          <a:bodyPr>
            <a:spAutoFit/>
          </a:bodyPr>
          <a:lstStyle/>
          <a:p>
            <a:pPr algn="ctr" eaLnBrk="0" hangingPunct="0">
              <a:spcBef>
                <a:spcPct val="50000"/>
              </a:spcBef>
            </a:pPr>
            <a:r>
              <a:rPr lang="en-GB" sz="2400">
                <a:solidFill>
                  <a:srgbClr val="000099"/>
                </a:solidFill>
              </a:rPr>
              <a:t>Topics covered by a repatriation program</a:t>
            </a:r>
            <a:endParaRPr lang="en-US" sz="2400">
              <a:solidFill>
                <a:srgbClr val="000099"/>
              </a:solidFill>
            </a:endParaRPr>
          </a:p>
        </p:txBody>
      </p:sp>
      <p:sp>
        <p:nvSpPr>
          <p:cNvPr id="23557" name="Rectangle 5"/>
          <p:cNvSpPr>
            <a:spLocks noGrp="1" noChangeArrowheads="1"/>
          </p:cNvSpPr>
          <p:nvPr>
            <p:ph type="body" idx="1"/>
          </p:nvPr>
        </p:nvSpPr>
        <p:spPr>
          <a:xfrm>
            <a:off x="914400" y="2133600"/>
            <a:ext cx="7467600" cy="4038600"/>
          </a:xfrm>
          <a:solidFill>
            <a:srgbClr val="FFF3E7"/>
          </a:solidFill>
          <a:ln>
            <a:solidFill>
              <a:srgbClr val="990033"/>
            </a:solidFill>
          </a:ln>
          <a:effectLst>
            <a:outerShdw dist="107763" dir="2700000" algn="ctr" rotWithShape="0">
              <a:schemeClr val="bg2">
                <a:alpha val="50000"/>
              </a:schemeClr>
            </a:outerShdw>
          </a:effectLst>
        </p:spPr>
        <p:txBody>
          <a:bodyPr/>
          <a:lstStyle/>
          <a:p>
            <a:pPr>
              <a:lnSpc>
                <a:spcPct val="80000"/>
              </a:lnSpc>
              <a:buClr>
                <a:srgbClr val="990033"/>
              </a:buClr>
              <a:buFontTx/>
              <a:buBlip>
                <a:blip r:embed="rId2"/>
              </a:buBlip>
            </a:pPr>
            <a:endParaRPr lang="en-US" sz="800"/>
          </a:p>
          <a:p>
            <a:pPr>
              <a:buClr>
                <a:srgbClr val="990033"/>
              </a:buClr>
              <a:buFontTx/>
              <a:buBlip>
                <a:blip r:embed="rId2"/>
              </a:buBlip>
            </a:pPr>
            <a:r>
              <a:rPr lang="en-US" sz="1800"/>
              <a:t>Repatriation, physical relocation and transition information that the company will help with</a:t>
            </a:r>
          </a:p>
          <a:p>
            <a:pPr>
              <a:buClr>
                <a:srgbClr val="990033"/>
              </a:buClr>
              <a:buFontTx/>
              <a:buBlip>
                <a:blip r:embed="rId2"/>
              </a:buBlip>
            </a:pPr>
            <a:r>
              <a:rPr lang="en-US" sz="1800"/>
              <a:t>Financial and tax assistance, e.g., benefit and tax changes, loss of overseas allowances, etc.</a:t>
            </a:r>
          </a:p>
          <a:p>
            <a:pPr>
              <a:buClr>
                <a:srgbClr val="990033"/>
              </a:buClr>
              <a:buFontTx/>
              <a:buBlip>
                <a:blip r:embed="rId2"/>
              </a:buBlip>
            </a:pPr>
            <a:r>
              <a:rPr lang="en-US" sz="1800"/>
              <a:t>Re-entry position and career-path assistance</a:t>
            </a:r>
          </a:p>
          <a:p>
            <a:pPr>
              <a:buClr>
                <a:srgbClr val="990033"/>
              </a:buClr>
              <a:buFontTx/>
              <a:buBlip>
                <a:blip r:embed="rId2"/>
              </a:buBlip>
            </a:pPr>
            <a:r>
              <a:rPr lang="en-US" sz="1800"/>
              <a:t>Reverse cultural shock, including family disorientation</a:t>
            </a:r>
          </a:p>
          <a:p>
            <a:pPr>
              <a:buClr>
                <a:srgbClr val="990033"/>
              </a:buClr>
              <a:buFontTx/>
              <a:buBlip>
                <a:blip r:embed="rId2"/>
              </a:buBlip>
            </a:pPr>
            <a:r>
              <a:rPr lang="en-US" sz="1800"/>
              <a:t>School systems and children’s education and adaptation</a:t>
            </a:r>
          </a:p>
          <a:p>
            <a:pPr>
              <a:buClr>
                <a:srgbClr val="990033"/>
              </a:buClr>
              <a:buFontTx/>
              <a:buBlip>
                <a:blip r:embed="rId2"/>
              </a:buBlip>
            </a:pPr>
            <a:r>
              <a:rPr lang="en-US" sz="1800"/>
              <a:t>Workplace changes, e.g., corporate culture, structure, decentralization, etc.</a:t>
            </a:r>
          </a:p>
          <a:p>
            <a:pPr>
              <a:buClr>
                <a:srgbClr val="990033"/>
              </a:buClr>
              <a:buFontTx/>
              <a:buBlip>
                <a:blip r:embed="rId2"/>
              </a:buBlip>
            </a:pPr>
            <a:r>
              <a:rPr lang="en-US" sz="1800"/>
              <a:t>Stress management and communication-related training</a:t>
            </a:r>
          </a:p>
          <a:p>
            <a:pPr>
              <a:buClr>
                <a:srgbClr val="990033"/>
              </a:buClr>
              <a:buFontTx/>
              <a:buBlip>
                <a:blip r:embed="rId2"/>
              </a:buBlip>
            </a:pPr>
            <a:r>
              <a:rPr lang="en-US" sz="1800"/>
              <a:t>Establishing networking opportunities</a:t>
            </a:r>
          </a:p>
          <a:p>
            <a:pPr>
              <a:buClr>
                <a:srgbClr val="990033"/>
              </a:buClr>
              <a:buFontTx/>
              <a:buBlip>
                <a:blip r:embed="rId2"/>
              </a:buBlip>
            </a:pPr>
            <a:r>
              <a:rPr lang="en-US" sz="1800"/>
              <a:t>Help in forming new social contracts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846C9152-B7F6-43D4-8291-B92DFC1A690B}" type="slidenum">
              <a:rPr lang="en-US"/>
              <a:pPr/>
              <a:t>16</a:t>
            </a:fld>
            <a:endParaRPr lang="en-US"/>
          </a:p>
        </p:txBody>
      </p:sp>
      <p:sp>
        <p:nvSpPr>
          <p:cNvPr id="24578" name="Rectangle 2"/>
          <p:cNvSpPr>
            <a:spLocks noGrp="1" noChangeArrowheads="1"/>
          </p:cNvSpPr>
          <p:nvPr>
            <p:ph type="title"/>
          </p:nvPr>
        </p:nvSpPr>
        <p:spPr>
          <a:xfrm>
            <a:off x="685800" y="533400"/>
            <a:ext cx="7772400" cy="887413"/>
          </a:xfrm>
        </p:spPr>
        <p:txBody>
          <a:bodyPr/>
          <a:lstStyle/>
          <a:p>
            <a:r>
              <a:rPr lang="en-US">
                <a:solidFill>
                  <a:srgbClr val="CC9900"/>
                </a:solidFill>
              </a:rPr>
              <a:t>The Use of Mentors</a:t>
            </a:r>
            <a:endParaRPr lang="en-AU">
              <a:solidFill>
                <a:srgbClr val="CC9900"/>
              </a:solidFill>
            </a:endParaRPr>
          </a:p>
        </p:txBody>
      </p:sp>
      <p:sp>
        <p:nvSpPr>
          <p:cNvPr id="24579" name="Rectangle 3"/>
          <p:cNvSpPr>
            <a:spLocks noGrp="1" noChangeArrowheads="1"/>
          </p:cNvSpPr>
          <p:nvPr>
            <p:ph type="body" idx="1"/>
          </p:nvPr>
        </p:nvSpPr>
        <p:spPr>
          <a:xfrm>
            <a:off x="762000" y="1676400"/>
            <a:ext cx="7772400" cy="4530725"/>
          </a:xfrm>
        </p:spPr>
        <p:txBody>
          <a:bodyPr/>
          <a:lstStyle/>
          <a:p>
            <a:pPr>
              <a:buClr>
                <a:srgbClr val="CC0000"/>
              </a:buClr>
            </a:pPr>
            <a:r>
              <a:rPr lang="en-US" sz="2200"/>
              <a:t>Aims to alleviate the ‘out-of-sight, ‘out-of-mind’ feeling by keeping expatriate informed</a:t>
            </a:r>
          </a:p>
          <a:p>
            <a:pPr>
              <a:buClr>
                <a:srgbClr val="CC0000"/>
              </a:buClr>
            </a:pPr>
            <a:r>
              <a:rPr lang="en-US" sz="2200"/>
              <a:t>Mentor should ensure that the expatriate is not forgotten when important decisions are made regarding positions and promotions</a:t>
            </a:r>
          </a:p>
          <a:p>
            <a:pPr>
              <a:buClr>
                <a:srgbClr val="CC0000"/>
              </a:buClr>
            </a:pPr>
            <a:r>
              <a:rPr lang="en-US" sz="2200"/>
              <a:t>Effective mentoring needs managing</a:t>
            </a:r>
          </a:p>
          <a:p>
            <a:pPr>
              <a:buClr>
                <a:srgbClr val="CC0000"/>
              </a:buClr>
            </a:pPr>
            <a:r>
              <a:rPr lang="en-US" sz="2200"/>
              <a:t>Mentoring duties include:</a:t>
            </a:r>
          </a:p>
          <a:p>
            <a:pPr lvl="1">
              <a:buClr>
                <a:srgbClr val="008000"/>
              </a:buClr>
            </a:pPr>
            <a:r>
              <a:rPr lang="en-AU" sz="2000"/>
              <a:t>Maintaining contact with the expatriate throughout the assignment</a:t>
            </a:r>
          </a:p>
          <a:p>
            <a:pPr lvl="1">
              <a:buClr>
                <a:srgbClr val="008000"/>
              </a:buClr>
            </a:pPr>
            <a:r>
              <a:rPr lang="en-AU" sz="2000"/>
              <a:t>Updating developments in the home country</a:t>
            </a:r>
          </a:p>
          <a:p>
            <a:pPr lvl="1">
              <a:buClr>
                <a:srgbClr val="008000"/>
              </a:buClr>
            </a:pPr>
            <a:r>
              <a:rPr lang="en-AU" sz="2000"/>
              <a:t>Informing management developments</a:t>
            </a:r>
          </a:p>
          <a:p>
            <a:pPr lvl="1">
              <a:buClr>
                <a:srgbClr val="008000"/>
              </a:buClr>
            </a:pPr>
            <a:r>
              <a:rPr lang="en-AU" sz="2000"/>
              <a:t>Providing assistance in the repatriation process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CA5B91B5-25AB-4F3A-B0F5-9B4707955FAF}" type="slidenum">
              <a:rPr lang="en-US"/>
              <a:pPr/>
              <a:t>17</a:t>
            </a:fld>
            <a:endParaRPr lang="en-US"/>
          </a:p>
        </p:txBody>
      </p:sp>
      <p:sp>
        <p:nvSpPr>
          <p:cNvPr id="36866" name="Rectangle 2"/>
          <p:cNvSpPr>
            <a:spLocks noGrp="1" noChangeArrowheads="1"/>
          </p:cNvSpPr>
          <p:nvPr>
            <p:ph type="title"/>
          </p:nvPr>
        </p:nvSpPr>
        <p:spPr>
          <a:xfrm>
            <a:off x="685800" y="457200"/>
            <a:ext cx="7772400" cy="963613"/>
          </a:xfrm>
        </p:spPr>
        <p:txBody>
          <a:bodyPr/>
          <a:lstStyle/>
          <a:p>
            <a:r>
              <a:rPr lang="en-US">
                <a:solidFill>
                  <a:srgbClr val="CC9900"/>
                </a:solidFill>
              </a:rPr>
              <a:t>Factors Affecting Mentoring</a:t>
            </a:r>
          </a:p>
        </p:txBody>
      </p:sp>
      <p:sp>
        <p:nvSpPr>
          <p:cNvPr id="36867" name="Rectangle 3"/>
          <p:cNvSpPr>
            <a:spLocks noGrp="1" noChangeArrowheads="1"/>
          </p:cNvSpPr>
          <p:nvPr>
            <p:ph type="body" idx="1"/>
          </p:nvPr>
        </p:nvSpPr>
        <p:spPr>
          <a:xfrm>
            <a:off x="914400" y="1600200"/>
            <a:ext cx="7543800" cy="4530725"/>
          </a:xfrm>
        </p:spPr>
        <p:txBody>
          <a:bodyPr/>
          <a:lstStyle/>
          <a:p>
            <a:pPr>
              <a:buClr>
                <a:srgbClr val="CC0000"/>
              </a:buClr>
            </a:pPr>
            <a:r>
              <a:rPr lang="en-US"/>
              <a:t>Size of expatriate workforce</a:t>
            </a:r>
          </a:p>
          <a:p>
            <a:pPr lvl="1"/>
            <a:r>
              <a:rPr lang="en-US" sz="2400"/>
              <a:t>Firms with over 250 expatriates are more likely to assign mentors.</a:t>
            </a:r>
          </a:p>
          <a:p>
            <a:pPr>
              <a:buClr>
                <a:srgbClr val="CC0000"/>
              </a:buClr>
            </a:pPr>
            <a:r>
              <a:rPr lang="en-US"/>
              <a:t>Who is responsible for repatriates</a:t>
            </a:r>
          </a:p>
          <a:p>
            <a:pPr lvl="1"/>
            <a:r>
              <a:rPr lang="en-US" sz="2400"/>
              <a:t>Corporate HR or a separate international assignment unit is more likely to provide mentors than the divisional level.</a:t>
            </a:r>
          </a:p>
          <a:p>
            <a:pPr>
              <a:buClr>
                <a:srgbClr val="CC0000"/>
              </a:buClr>
            </a:pPr>
            <a:r>
              <a:rPr lang="en-US"/>
              <a:t>Company nationality</a:t>
            </a:r>
          </a:p>
          <a:p>
            <a:pPr lvl="1"/>
            <a:r>
              <a:rPr lang="en-US" sz="2400"/>
              <a:t>European firms are more likely to use mentors than U.S. firms.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pied de page 3"/>
          <p:cNvSpPr>
            <a:spLocks noGrp="1"/>
          </p:cNvSpPr>
          <p:nvPr>
            <p:ph type="ftr" sz="quarter" idx="11"/>
          </p:nvPr>
        </p:nvSpPr>
        <p:spPr/>
        <p:txBody>
          <a:bodyPr/>
          <a:lstStyle/>
          <a:p>
            <a:r>
              <a:rPr lang="en-US"/>
              <a:t>IBUS 618 Dr. Yang</a:t>
            </a:r>
          </a:p>
        </p:txBody>
      </p:sp>
      <p:sp>
        <p:nvSpPr>
          <p:cNvPr id="7" name="Espace réservé du numéro de diapositive 4"/>
          <p:cNvSpPr>
            <a:spLocks noGrp="1"/>
          </p:cNvSpPr>
          <p:nvPr>
            <p:ph type="sldNum" sz="quarter" idx="12"/>
          </p:nvPr>
        </p:nvSpPr>
        <p:spPr/>
        <p:txBody>
          <a:bodyPr/>
          <a:lstStyle/>
          <a:p>
            <a:fld id="{6F60444F-DE82-4CDA-AC0C-FDFBA9E4A2F2}" type="slidenum">
              <a:rPr lang="en-US"/>
              <a:pPr/>
              <a:t>18</a:t>
            </a:fld>
            <a:endParaRPr lang="en-US"/>
          </a:p>
        </p:txBody>
      </p:sp>
      <p:sp>
        <p:nvSpPr>
          <p:cNvPr id="25602" name="Rectangle 2"/>
          <p:cNvSpPr>
            <a:spLocks noGrp="1" noChangeArrowheads="1"/>
          </p:cNvSpPr>
          <p:nvPr>
            <p:ph type="title"/>
          </p:nvPr>
        </p:nvSpPr>
        <p:spPr>
          <a:xfrm>
            <a:off x="684213" y="333375"/>
            <a:ext cx="7772400" cy="1143000"/>
          </a:xfrm>
        </p:spPr>
        <p:txBody>
          <a:bodyPr/>
          <a:lstStyle/>
          <a:p>
            <a:r>
              <a:rPr lang="en-US">
                <a:solidFill>
                  <a:srgbClr val="CC9900"/>
                </a:solidFill>
              </a:rPr>
              <a:t>Chapter Summary</a:t>
            </a:r>
            <a:endParaRPr lang="en-AU">
              <a:solidFill>
                <a:srgbClr val="CC9900"/>
              </a:solidFill>
            </a:endParaRPr>
          </a:p>
        </p:txBody>
      </p:sp>
      <p:sp>
        <p:nvSpPr>
          <p:cNvPr id="25603" name="Rectangle 3"/>
          <p:cNvSpPr>
            <a:spLocks noChangeArrowheads="1"/>
          </p:cNvSpPr>
          <p:nvPr/>
        </p:nvSpPr>
        <p:spPr bwMode="auto">
          <a:xfrm>
            <a:off x="914400" y="2590800"/>
            <a:ext cx="7556500" cy="3505200"/>
          </a:xfrm>
          <a:prstGeom prst="rect">
            <a:avLst/>
          </a:prstGeom>
          <a:solidFill>
            <a:srgbClr val="FFF5EB"/>
          </a:solidFill>
          <a:ln w="9525">
            <a:solidFill>
              <a:srgbClr val="990033"/>
            </a:solidFill>
            <a:miter lim="800000"/>
            <a:headEnd/>
            <a:tailEnd/>
          </a:ln>
          <a:effectLst>
            <a:outerShdw dist="107763" dir="2700000" algn="ctr" rotWithShape="0">
              <a:schemeClr val="bg2">
                <a:alpha val="50000"/>
              </a:schemeClr>
            </a:outerShdw>
          </a:effectLst>
        </p:spPr>
        <p:txBody>
          <a:bodyPr/>
          <a:lstStyle/>
          <a:p>
            <a:pPr marL="363538" indent="-347663">
              <a:spcBef>
                <a:spcPct val="20000"/>
              </a:spcBef>
              <a:buClr>
                <a:srgbClr val="CC0000"/>
              </a:buClr>
              <a:buSzPct val="90000"/>
              <a:buFont typeface="Wingdings" pitchFamily="2" charset="2"/>
              <a:buChar char="n"/>
            </a:pPr>
            <a:r>
              <a:rPr lang="en-GB" sz="2800"/>
              <a:t>The repatriation process. </a:t>
            </a:r>
          </a:p>
          <a:p>
            <a:pPr marL="828675" lvl="1" indent="-285750">
              <a:spcBef>
                <a:spcPct val="20000"/>
              </a:spcBef>
              <a:buClr>
                <a:srgbClr val="008000"/>
              </a:buClr>
              <a:buSzPct val="75000"/>
              <a:buFont typeface="Wingdings" pitchFamily="2" charset="2"/>
              <a:buChar char="n"/>
            </a:pPr>
            <a:r>
              <a:rPr lang="en-GB" sz="2000"/>
              <a:t>Cultural novelty has been found to affect adjustment in the host country and, for the majority of repatriates, coming home to the familiar culture may assist in readjustment. </a:t>
            </a:r>
          </a:p>
          <a:p>
            <a:pPr marL="828675" lvl="1" indent="-285750">
              <a:spcBef>
                <a:spcPct val="20000"/>
              </a:spcBef>
              <a:buClr>
                <a:srgbClr val="008000"/>
              </a:buClr>
              <a:buSzPct val="75000"/>
              <a:buFont typeface="Wingdings" pitchFamily="2" charset="2"/>
              <a:buChar char="n"/>
            </a:pPr>
            <a:r>
              <a:rPr lang="en-GB" sz="2000"/>
              <a:t>However, given the profound effect of job-related and social factors, </a:t>
            </a:r>
            <a:r>
              <a:rPr lang="en-GB" sz="2000" b="1"/>
              <a:t>re-entry shock </a:t>
            </a:r>
            <a:r>
              <a:rPr lang="en-GB" sz="2000"/>
              <a:t>or </a:t>
            </a:r>
            <a:r>
              <a:rPr lang="en-GB" sz="2000" b="1"/>
              <a:t>reverse cultural shock </a:t>
            </a:r>
            <a:r>
              <a:rPr lang="en-GB" sz="2000"/>
              <a:t>is likely to occur in the readjustment process upon repatriation.</a:t>
            </a:r>
          </a:p>
          <a:p>
            <a:pPr marL="363538" indent="-347663">
              <a:spcBef>
                <a:spcPct val="20000"/>
              </a:spcBef>
              <a:buClr>
                <a:srgbClr val="CC0000"/>
              </a:buClr>
              <a:buSzPct val="90000"/>
              <a:buFont typeface="Wingdings" pitchFamily="2" charset="2"/>
              <a:buNone/>
            </a:pPr>
            <a:r>
              <a:rPr lang="en-GB" sz="2000" i="1"/>
              <a:t>	(cont.)</a:t>
            </a:r>
          </a:p>
        </p:txBody>
      </p:sp>
      <p:sp>
        <p:nvSpPr>
          <p:cNvPr id="25604" name="Text Box 4"/>
          <p:cNvSpPr txBox="1">
            <a:spLocks noChangeArrowheads="1"/>
          </p:cNvSpPr>
          <p:nvPr/>
        </p:nvSpPr>
        <p:spPr bwMode="auto">
          <a:xfrm>
            <a:off x="762000" y="1600200"/>
            <a:ext cx="8054975" cy="822325"/>
          </a:xfrm>
          <a:prstGeom prst="rect">
            <a:avLst/>
          </a:prstGeom>
          <a:noFill/>
          <a:ln w="9525">
            <a:noFill/>
            <a:miter lim="800000"/>
            <a:headEnd/>
            <a:tailEnd/>
          </a:ln>
          <a:effectLst/>
        </p:spPr>
        <p:txBody>
          <a:bodyPr>
            <a:spAutoFit/>
          </a:bodyPr>
          <a:lstStyle/>
          <a:p>
            <a:pPr eaLnBrk="0" hangingPunct="0"/>
            <a:r>
              <a:rPr lang="en-GB" sz="2400">
                <a:latin typeface="Times New Roman" pitchFamily="18" charset="0"/>
              </a:rPr>
              <a:t>This chapter has been concerned with the repatriation process. We have covered:</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3"/>
          <p:cNvSpPr>
            <a:spLocks noGrp="1"/>
          </p:cNvSpPr>
          <p:nvPr>
            <p:ph type="ftr" sz="quarter" idx="11"/>
          </p:nvPr>
        </p:nvSpPr>
        <p:spPr/>
        <p:txBody>
          <a:bodyPr/>
          <a:lstStyle/>
          <a:p>
            <a:r>
              <a:rPr lang="en-US"/>
              <a:t>IBUS 618 Dr. Yang</a:t>
            </a:r>
          </a:p>
        </p:txBody>
      </p:sp>
      <p:sp>
        <p:nvSpPr>
          <p:cNvPr id="6" name="Espace réservé du numéro de diapositive 4"/>
          <p:cNvSpPr>
            <a:spLocks noGrp="1"/>
          </p:cNvSpPr>
          <p:nvPr>
            <p:ph type="sldNum" sz="quarter" idx="12"/>
          </p:nvPr>
        </p:nvSpPr>
        <p:spPr/>
        <p:txBody>
          <a:bodyPr/>
          <a:lstStyle/>
          <a:p>
            <a:fld id="{E2C9FAD0-48A8-4E01-B8DE-362A7BE6F2FB}" type="slidenum">
              <a:rPr lang="en-US"/>
              <a:pPr/>
              <a:t>19</a:t>
            </a:fld>
            <a:endParaRPr lang="en-US"/>
          </a:p>
        </p:txBody>
      </p:sp>
      <p:sp>
        <p:nvSpPr>
          <p:cNvPr id="26626" name="Rectangle 2"/>
          <p:cNvSpPr>
            <a:spLocks noGrp="1" noChangeArrowheads="1"/>
          </p:cNvSpPr>
          <p:nvPr>
            <p:ph type="title"/>
          </p:nvPr>
        </p:nvSpPr>
        <p:spPr>
          <a:xfrm>
            <a:off x="685800" y="457200"/>
            <a:ext cx="7772400" cy="963613"/>
          </a:xfrm>
        </p:spPr>
        <p:txBody>
          <a:bodyPr/>
          <a:lstStyle/>
          <a:p>
            <a:r>
              <a:rPr lang="en-US">
                <a:solidFill>
                  <a:srgbClr val="CC9900"/>
                </a:solidFill>
              </a:rPr>
              <a:t>Chapter Summary </a:t>
            </a:r>
            <a:r>
              <a:rPr lang="en-US" sz="2600" i="1">
                <a:solidFill>
                  <a:srgbClr val="CC9900"/>
                </a:solidFill>
              </a:rPr>
              <a:t>(cont.)</a:t>
            </a:r>
            <a:endParaRPr lang="en-AU" sz="2600" i="1">
              <a:solidFill>
                <a:srgbClr val="CC9900"/>
              </a:solidFill>
            </a:endParaRPr>
          </a:p>
        </p:txBody>
      </p:sp>
      <p:sp>
        <p:nvSpPr>
          <p:cNvPr id="26627" name="Rectangle 3"/>
          <p:cNvSpPr>
            <a:spLocks noChangeArrowheads="1"/>
          </p:cNvSpPr>
          <p:nvPr/>
        </p:nvSpPr>
        <p:spPr bwMode="auto">
          <a:xfrm>
            <a:off x="914400" y="1752600"/>
            <a:ext cx="7467600" cy="4191000"/>
          </a:xfrm>
          <a:prstGeom prst="rect">
            <a:avLst/>
          </a:prstGeom>
          <a:solidFill>
            <a:srgbClr val="FFF5EB"/>
          </a:solidFill>
          <a:ln w="9525">
            <a:solidFill>
              <a:srgbClr val="990033"/>
            </a:solidFill>
            <a:miter lim="800000"/>
            <a:headEnd/>
            <a:tailEnd/>
          </a:ln>
          <a:effectLst>
            <a:outerShdw dist="107763" dir="2700000" algn="ctr" rotWithShape="0">
              <a:schemeClr val="bg2">
                <a:alpha val="50000"/>
              </a:schemeClr>
            </a:outerShdw>
          </a:effectLst>
        </p:spPr>
        <p:txBody>
          <a:bodyPr/>
          <a:lstStyle/>
          <a:p>
            <a:pPr marL="363538" indent="-347663">
              <a:spcBef>
                <a:spcPct val="20000"/>
              </a:spcBef>
              <a:buClr>
                <a:srgbClr val="CC0000"/>
              </a:buClr>
              <a:buSzPct val="90000"/>
              <a:buFont typeface="Wingdings" pitchFamily="2" charset="2"/>
              <a:buChar char="n"/>
            </a:pPr>
            <a:r>
              <a:rPr lang="en-GB" sz="2400"/>
              <a:t>Job-related issues </a:t>
            </a:r>
            <a:r>
              <a:rPr lang="en-US" sz="2400"/>
              <a:t>centered</a:t>
            </a:r>
            <a:r>
              <a:rPr lang="en-GB" sz="2400"/>
              <a:t> on career issues upon re-entry.</a:t>
            </a:r>
            <a:r>
              <a:rPr lang="en-GB" sz="2000"/>
              <a:t> </a:t>
            </a:r>
          </a:p>
          <a:p>
            <a:pPr marL="828675" lvl="1" indent="-285750">
              <a:spcBef>
                <a:spcPct val="20000"/>
              </a:spcBef>
              <a:buClr>
                <a:srgbClr val="008000"/>
              </a:buClr>
              <a:buSzPct val="75000"/>
              <a:buFont typeface="Wingdings" pitchFamily="2" charset="2"/>
              <a:buChar char="n"/>
            </a:pPr>
            <a:r>
              <a:rPr lang="en-GB" sz="2000"/>
              <a:t>Factors that affect career anxiety include no post-assignment guarantee of employment, fear that the period overseas had caused a loss of visibility, changes in the home workplace that affect re-entry positions and the employment relationship. </a:t>
            </a:r>
          </a:p>
          <a:p>
            <a:pPr marL="828675" lvl="1" indent="-285750">
              <a:spcBef>
                <a:spcPct val="20000"/>
              </a:spcBef>
              <a:buClr>
                <a:srgbClr val="008000"/>
              </a:buClr>
              <a:buSzPct val="75000"/>
              <a:buFont typeface="Wingdings" pitchFamily="2" charset="2"/>
              <a:buChar char="n"/>
            </a:pPr>
            <a:r>
              <a:rPr lang="en-GB" sz="2000"/>
              <a:t>The re-entry position is an important indicator of future career progression and the value placed on international experience. Coping with new role demands is another factor in readjustment, along with loss of status and pay.</a:t>
            </a:r>
          </a:p>
          <a:p>
            <a:pPr marL="363538" indent="-347663">
              <a:spcBef>
                <a:spcPct val="20000"/>
              </a:spcBef>
              <a:buClr>
                <a:schemeClr val="folHlink"/>
              </a:buClr>
              <a:buSzPct val="90000"/>
              <a:buFont typeface="Wingdings" pitchFamily="2" charset="2"/>
              <a:buNone/>
            </a:pPr>
            <a:r>
              <a:rPr lang="en-GB" sz="2000" i="1"/>
              <a:t>	(cont.)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41D37CB0-94F5-4D56-9794-D5BE292C74E6}" type="slidenum">
              <a:rPr lang="en-US"/>
              <a:pPr/>
              <a:t>2</a:t>
            </a:fld>
            <a:endParaRPr lang="en-US"/>
          </a:p>
        </p:txBody>
      </p:sp>
      <p:sp>
        <p:nvSpPr>
          <p:cNvPr id="10242" name="Rectangle 2"/>
          <p:cNvSpPr>
            <a:spLocks noGrp="1" noChangeArrowheads="1"/>
          </p:cNvSpPr>
          <p:nvPr>
            <p:ph type="title"/>
          </p:nvPr>
        </p:nvSpPr>
        <p:spPr>
          <a:xfrm>
            <a:off x="762000" y="277813"/>
            <a:ext cx="7772400" cy="1143000"/>
          </a:xfrm>
        </p:spPr>
        <p:txBody>
          <a:bodyPr/>
          <a:lstStyle/>
          <a:p>
            <a:r>
              <a:rPr lang="en-US" sz="4600">
                <a:solidFill>
                  <a:srgbClr val="CC9900"/>
                </a:solidFill>
              </a:rPr>
              <a:t>Chapter Objectives</a:t>
            </a:r>
            <a:endParaRPr lang="en-AU" sz="4600">
              <a:solidFill>
                <a:srgbClr val="CC9900"/>
              </a:solidFill>
            </a:endParaRPr>
          </a:p>
        </p:txBody>
      </p:sp>
      <p:sp>
        <p:nvSpPr>
          <p:cNvPr id="10243" name="Rectangle 3"/>
          <p:cNvSpPr>
            <a:spLocks noGrp="1" noChangeArrowheads="1"/>
          </p:cNvSpPr>
          <p:nvPr>
            <p:ph type="body" idx="1"/>
          </p:nvPr>
        </p:nvSpPr>
        <p:spPr>
          <a:xfrm>
            <a:off x="762000" y="1676400"/>
            <a:ext cx="7924800" cy="4419600"/>
          </a:xfrm>
          <a:solidFill>
            <a:srgbClr val="FBF7F3"/>
          </a:solidFill>
          <a:ln>
            <a:solidFill>
              <a:srgbClr val="996633"/>
            </a:solidFill>
          </a:ln>
          <a:effectLst>
            <a:outerShdw dist="35921" dir="2700000" algn="ctr" rotWithShape="0">
              <a:schemeClr val="bg2"/>
            </a:outerShdw>
          </a:effectLst>
        </p:spPr>
        <p:txBody>
          <a:bodyPr/>
          <a:lstStyle/>
          <a:p>
            <a:pPr>
              <a:buClr>
                <a:srgbClr val="CC0000"/>
              </a:buClr>
            </a:pPr>
            <a:r>
              <a:rPr lang="en-GB" sz="2200"/>
              <a:t>This chapter deals with the post-assignment stage, which raises issues for both the expatriate and the multinational. We treat this stage as part of the international assignment. </a:t>
            </a:r>
          </a:p>
          <a:p>
            <a:pPr>
              <a:buClr>
                <a:srgbClr val="CC0000"/>
              </a:buClr>
            </a:pPr>
            <a:r>
              <a:rPr lang="en-GB" sz="2200"/>
              <a:t>Some of the issues may be connected to events that occurred during the international assignment. We examine:</a:t>
            </a:r>
          </a:p>
          <a:p>
            <a:pPr lvl="1">
              <a:buClr>
                <a:srgbClr val="006600"/>
              </a:buClr>
            </a:pPr>
            <a:r>
              <a:rPr lang="en-GB" sz="2000"/>
              <a:t>The process of re-entry or repatriation</a:t>
            </a:r>
          </a:p>
          <a:p>
            <a:pPr lvl="1">
              <a:buClr>
                <a:srgbClr val="006600"/>
              </a:buClr>
            </a:pPr>
            <a:r>
              <a:rPr lang="en-GB" sz="2000"/>
              <a:t>Job-related issues</a:t>
            </a:r>
          </a:p>
          <a:p>
            <a:pPr lvl="1">
              <a:buClr>
                <a:srgbClr val="006600"/>
              </a:buClr>
            </a:pPr>
            <a:r>
              <a:rPr lang="en-GB" sz="2000"/>
              <a:t>Social factors, including family factors that affect re-entry and work adjustment</a:t>
            </a:r>
          </a:p>
          <a:p>
            <a:pPr lvl="1">
              <a:buClr>
                <a:srgbClr val="006600"/>
              </a:buClr>
            </a:pPr>
            <a:r>
              <a:rPr lang="en-GB" sz="2000"/>
              <a:t>Multinational responses to repatriate concerns</a:t>
            </a:r>
          </a:p>
          <a:p>
            <a:pPr lvl="1">
              <a:buClr>
                <a:srgbClr val="006600"/>
              </a:buClr>
            </a:pPr>
            <a:r>
              <a:rPr lang="en-GB" sz="2000"/>
              <a:t>Return on investment (ROI) and knowledge transfer</a:t>
            </a:r>
          </a:p>
          <a:p>
            <a:pPr lvl="1">
              <a:buClr>
                <a:srgbClr val="006600"/>
              </a:buClr>
            </a:pPr>
            <a:r>
              <a:rPr lang="en-GB" sz="2000"/>
              <a:t>Designing a repatriation programme.</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3"/>
          <p:cNvSpPr>
            <a:spLocks noGrp="1"/>
          </p:cNvSpPr>
          <p:nvPr>
            <p:ph type="ftr" sz="quarter" idx="11"/>
          </p:nvPr>
        </p:nvSpPr>
        <p:spPr/>
        <p:txBody>
          <a:bodyPr/>
          <a:lstStyle/>
          <a:p>
            <a:r>
              <a:rPr lang="en-US"/>
              <a:t>IBUS 618 Dr. Yang</a:t>
            </a:r>
          </a:p>
        </p:txBody>
      </p:sp>
      <p:sp>
        <p:nvSpPr>
          <p:cNvPr id="6" name="Espace réservé du numéro de diapositive 4"/>
          <p:cNvSpPr>
            <a:spLocks noGrp="1"/>
          </p:cNvSpPr>
          <p:nvPr>
            <p:ph type="sldNum" sz="quarter" idx="12"/>
          </p:nvPr>
        </p:nvSpPr>
        <p:spPr/>
        <p:txBody>
          <a:bodyPr/>
          <a:lstStyle/>
          <a:p>
            <a:fld id="{B6979591-FDDE-4F6A-951E-70A8CEE437D2}" type="slidenum">
              <a:rPr lang="en-US"/>
              <a:pPr/>
              <a:t>20</a:t>
            </a:fld>
            <a:endParaRPr lang="en-US"/>
          </a:p>
        </p:txBody>
      </p:sp>
      <p:sp>
        <p:nvSpPr>
          <p:cNvPr id="27650" name="Rectangle 2"/>
          <p:cNvSpPr>
            <a:spLocks noGrp="1" noChangeArrowheads="1"/>
          </p:cNvSpPr>
          <p:nvPr>
            <p:ph type="title"/>
          </p:nvPr>
        </p:nvSpPr>
        <p:spPr>
          <a:xfrm>
            <a:off x="685800" y="457200"/>
            <a:ext cx="7772400" cy="963613"/>
          </a:xfrm>
        </p:spPr>
        <p:txBody>
          <a:bodyPr/>
          <a:lstStyle/>
          <a:p>
            <a:r>
              <a:rPr lang="en-US">
                <a:solidFill>
                  <a:srgbClr val="CC9900"/>
                </a:solidFill>
              </a:rPr>
              <a:t>Chapter Summary </a:t>
            </a:r>
            <a:r>
              <a:rPr lang="en-US" sz="2600" i="1">
                <a:solidFill>
                  <a:srgbClr val="CC9900"/>
                </a:solidFill>
              </a:rPr>
              <a:t>(cont.)</a:t>
            </a:r>
            <a:endParaRPr lang="en-AU" sz="2600" i="1">
              <a:solidFill>
                <a:srgbClr val="CC9900"/>
              </a:solidFill>
            </a:endParaRPr>
          </a:p>
        </p:txBody>
      </p:sp>
      <p:sp>
        <p:nvSpPr>
          <p:cNvPr id="27651" name="Rectangle 3"/>
          <p:cNvSpPr>
            <a:spLocks noChangeArrowheads="1"/>
          </p:cNvSpPr>
          <p:nvPr/>
        </p:nvSpPr>
        <p:spPr bwMode="auto">
          <a:xfrm>
            <a:off x="838200" y="1738313"/>
            <a:ext cx="7391400" cy="4129087"/>
          </a:xfrm>
          <a:prstGeom prst="rect">
            <a:avLst/>
          </a:prstGeom>
          <a:solidFill>
            <a:srgbClr val="FFF5EB"/>
          </a:solidFill>
          <a:ln w="9525">
            <a:solidFill>
              <a:srgbClr val="990033"/>
            </a:solidFill>
            <a:miter lim="800000"/>
            <a:headEnd/>
            <a:tailEnd/>
          </a:ln>
          <a:effectLst>
            <a:outerShdw dist="107763" dir="2700000" algn="ctr" rotWithShape="0">
              <a:schemeClr val="bg2">
                <a:alpha val="50000"/>
              </a:schemeClr>
            </a:outerShdw>
          </a:effectLst>
        </p:spPr>
        <p:txBody>
          <a:bodyPr/>
          <a:lstStyle/>
          <a:p>
            <a:pPr marL="363538" indent="-347663">
              <a:spcBef>
                <a:spcPct val="20000"/>
              </a:spcBef>
              <a:buClr>
                <a:srgbClr val="CC0000"/>
              </a:buClr>
              <a:buSzPct val="90000"/>
              <a:buFont typeface="Wingdings" pitchFamily="2" charset="2"/>
              <a:buChar char="n"/>
            </a:pPr>
            <a:r>
              <a:rPr lang="en-GB" sz="2400"/>
              <a:t>Social factors explored include loss of social standing and the accompanying loss of the expatriate lifestyle. </a:t>
            </a:r>
          </a:p>
          <a:p>
            <a:pPr marL="828675" lvl="1" indent="-285750">
              <a:spcBef>
                <a:spcPct val="20000"/>
              </a:spcBef>
              <a:buClr>
                <a:srgbClr val="008000"/>
              </a:buClr>
              <a:buSzPct val="75000"/>
              <a:buFont typeface="Wingdings" pitchFamily="2" charset="2"/>
              <a:buChar char="n"/>
            </a:pPr>
            <a:r>
              <a:rPr lang="en-GB" sz="2000"/>
              <a:t>Family readjustment is also important. </a:t>
            </a:r>
          </a:p>
          <a:p>
            <a:pPr marL="828675" lvl="1" indent="-285750">
              <a:spcBef>
                <a:spcPct val="20000"/>
              </a:spcBef>
              <a:buClr>
                <a:srgbClr val="008000"/>
              </a:buClr>
              <a:buSzPct val="75000"/>
              <a:buFont typeface="Wingdings" pitchFamily="2" charset="2"/>
              <a:buChar char="n"/>
            </a:pPr>
            <a:r>
              <a:rPr lang="en-GB" sz="2000"/>
              <a:t>A specific aspect is the effect of the international assignment on the spouse/partner’s career, such as being re-employed and having international experience recognized.</a:t>
            </a:r>
          </a:p>
          <a:p>
            <a:pPr marL="363538" indent="-347663">
              <a:spcBef>
                <a:spcPct val="20000"/>
              </a:spcBef>
              <a:buClr>
                <a:schemeClr val="folHlink"/>
              </a:buClr>
              <a:buSzPct val="90000"/>
              <a:buFont typeface="Wingdings" pitchFamily="2" charset="2"/>
              <a:buNone/>
            </a:pPr>
            <a:r>
              <a:rPr lang="en-GB" sz="2000" i="1"/>
              <a:t>	(cont.)</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3"/>
          <p:cNvSpPr>
            <a:spLocks noGrp="1"/>
          </p:cNvSpPr>
          <p:nvPr>
            <p:ph type="ftr" sz="quarter" idx="11"/>
          </p:nvPr>
        </p:nvSpPr>
        <p:spPr/>
        <p:txBody>
          <a:bodyPr/>
          <a:lstStyle/>
          <a:p>
            <a:r>
              <a:rPr lang="en-US"/>
              <a:t>IBUS 618 Dr. Yang</a:t>
            </a:r>
          </a:p>
        </p:txBody>
      </p:sp>
      <p:sp>
        <p:nvSpPr>
          <p:cNvPr id="6" name="Espace réservé du numéro de diapositive 4"/>
          <p:cNvSpPr>
            <a:spLocks noGrp="1"/>
          </p:cNvSpPr>
          <p:nvPr>
            <p:ph type="sldNum" sz="quarter" idx="12"/>
          </p:nvPr>
        </p:nvSpPr>
        <p:spPr/>
        <p:txBody>
          <a:bodyPr/>
          <a:lstStyle/>
          <a:p>
            <a:fld id="{177A7F82-3153-497B-982C-F0FD734B23EB}" type="slidenum">
              <a:rPr lang="en-US"/>
              <a:pPr/>
              <a:t>21</a:t>
            </a:fld>
            <a:endParaRPr lang="en-US"/>
          </a:p>
        </p:txBody>
      </p:sp>
      <p:sp>
        <p:nvSpPr>
          <p:cNvPr id="28674" name="Rectangle 2"/>
          <p:cNvSpPr>
            <a:spLocks noGrp="1" noChangeArrowheads="1"/>
          </p:cNvSpPr>
          <p:nvPr>
            <p:ph type="title"/>
          </p:nvPr>
        </p:nvSpPr>
        <p:spPr>
          <a:xfrm>
            <a:off x="685800" y="457200"/>
            <a:ext cx="7772400" cy="963613"/>
          </a:xfrm>
        </p:spPr>
        <p:txBody>
          <a:bodyPr/>
          <a:lstStyle/>
          <a:p>
            <a:r>
              <a:rPr lang="en-US">
                <a:solidFill>
                  <a:srgbClr val="CC9900"/>
                </a:solidFill>
              </a:rPr>
              <a:t>Chapter Summary </a:t>
            </a:r>
            <a:r>
              <a:rPr lang="en-US" sz="2600" i="1">
                <a:solidFill>
                  <a:srgbClr val="CC9900"/>
                </a:solidFill>
              </a:rPr>
              <a:t>(cont.)</a:t>
            </a:r>
            <a:endParaRPr lang="en-AU" sz="2600" i="1">
              <a:solidFill>
                <a:srgbClr val="CC9900"/>
              </a:solidFill>
            </a:endParaRPr>
          </a:p>
        </p:txBody>
      </p:sp>
      <p:sp>
        <p:nvSpPr>
          <p:cNvPr id="28675" name="Rectangle 3"/>
          <p:cNvSpPr>
            <a:spLocks noChangeArrowheads="1"/>
          </p:cNvSpPr>
          <p:nvPr/>
        </p:nvSpPr>
        <p:spPr bwMode="auto">
          <a:xfrm>
            <a:off x="838200" y="1814513"/>
            <a:ext cx="7632700" cy="4205287"/>
          </a:xfrm>
          <a:prstGeom prst="rect">
            <a:avLst/>
          </a:prstGeom>
          <a:solidFill>
            <a:srgbClr val="FFF5EB"/>
          </a:solidFill>
          <a:ln w="9525">
            <a:solidFill>
              <a:srgbClr val="990033"/>
            </a:solidFill>
            <a:miter lim="800000"/>
            <a:headEnd/>
            <a:tailEnd/>
          </a:ln>
          <a:effectLst>
            <a:outerShdw dist="107763" dir="2700000" algn="ctr" rotWithShape="0">
              <a:schemeClr val="bg2">
                <a:alpha val="50000"/>
              </a:schemeClr>
            </a:outerShdw>
          </a:effectLst>
        </p:spPr>
        <p:txBody>
          <a:bodyPr/>
          <a:lstStyle/>
          <a:p>
            <a:pPr marL="363538" indent="-347663">
              <a:spcBef>
                <a:spcPct val="20000"/>
              </a:spcBef>
              <a:buClr>
                <a:srgbClr val="CC0000"/>
              </a:buClr>
              <a:buSzPct val="90000"/>
              <a:buFont typeface="Wingdings" pitchFamily="2" charset="2"/>
              <a:buChar char="n"/>
            </a:pPr>
            <a:r>
              <a:rPr lang="en-GB" sz="2400"/>
              <a:t>Multinational responses to repatriates’ concerns focused on re-entry procedures. </a:t>
            </a:r>
          </a:p>
          <a:p>
            <a:pPr marL="828675" lvl="1" indent="-285750">
              <a:spcBef>
                <a:spcPct val="20000"/>
              </a:spcBef>
              <a:buClr>
                <a:srgbClr val="008000"/>
              </a:buClr>
              <a:buSzPct val="75000"/>
              <a:buFont typeface="Wingdings" pitchFamily="2" charset="2"/>
              <a:buChar char="n"/>
            </a:pPr>
            <a:r>
              <a:rPr lang="en-GB" sz="2000"/>
              <a:t>How repatriation affect staff availability</a:t>
            </a:r>
          </a:p>
          <a:p>
            <a:pPr marL="828675" lvl="1" indent="-285750">
              <a:spcBef>
                <a:spcPct val="20000"/>
              </a:spcBef>
              <a:buClr>
                <a:srgbClr val="008000"/>
              </a:buClr>
              <a:buSzPct val="75000"/>
              <a:buFont typeface="Wingdings" pitchFamily="2" charset="2"/>
              <a:buChar char="n"/>
            </a:pPr>
            <a:r>
              <a:rPr lang="en-GB" sz="2000"/>
              <a:t>Whether companies are measuring and obtaining a return on investment through international assignments, and </a:t>
            </a:r>
          </a:p>
          <a:p>
            <a:pPr marL="828675" lvl="1" indent="-285750">
              <a:spcBef>
                <a:spcPct val="20000"/>
              </a:spcBef>
              <a:buClr>
                <a:srgbClr val="008000"/>
              </a:buClr>
              <a:buSzPct val="75000"/>
              <a:buFont typeface="Wingdings" pitchFamily="2" charset="2"/>
              <a:buChar char="n"/>
            </a:pPr>
            <a:r>
              <a:rPr lang="en-GB" sz="2000"/>
              <a:t>The contribution of repatriates to knowledge transfer, and</a:t>
            </a:r>
          </a:p>
          <a:p>
            <a:pPr marL="828675" lvl="1" indent="-285750">
              <a:spcBef>
                <a:spcPct val="20000"/>
              </a:spcBef>
              <a:buClr>
                <a:srgbClr val="008000"/>
              </a:buClr>
              <a:buSzPct val="75000"/>
              <a:buFont typeface="Wingdings" pitchFamily="2" charset="2"/>
              <a:buChar char="n"/>
            </a:pPr>
            <a:r>
              <a:rPr lang="en-GB" sz="2000"/>
              <a:t>Designing effective repatriation programs, including the use of mentors.</a:t>
            </a:r>
          </a:p>
          <a:p>
            <a:pPr marL="363538" indent="-347663">
              <a:spcBef>
                <a:spcPct val="20000"/>
              </a:spcBef>
              <a:buClr>
                <a:schemeClr val="folHlink"/>
              </a:buClr>
              <a:buSzPct val="90000"/>
              <a:buFont typeface="Wingdings" pitchFamily="2" charset="2"/>
              <a:buNone/>
            </a:pPr>
            <a:r>
              <a:rPr lang="en-GB" sz="2000" i="1"/>
              <a:t>	(cont.)</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71597DF7-DE3C-42C9-AFAB-272DC7EE9C9D}" type="slidenum">
              <a:rPr lang="en-US"/>
              <a:pPr/>
              <a:t>22</a:t>
            </a:fld>
            <a:endParaRPr lang="en-US"/>
          </a:p>
        </p:txBody>
      </p:sp>
      <p:sp>
        <p:nvSpPr>
          <p:cNvPr id="29698" name="Rectangle 2"/>
          <p:cNvSpPr>
            <a:spLocks noGrp="1" noChangeArrowheads="1"/>
          </p:cNvSpPr>
          <p:nvPr>
            <p:ph type="title"/>
          </p:nvPr>
        </p:nvSpPr>
        <p:spPr/>
        <p:txBody>
          <a:bodyPr/>
          <a:lstStyle/>
          <a:p>
            <a:r>
              <a:rPr lang="en-US">
                <a:solidFill>
                  <a:srgbClr val="CC9900"/>
                </a:solidFill>
              </a:rPr>
              <a:t>Chapter Summary </a:t>
            </a:r>
            <a:r>
              <a:rPr lang="en-US" sz="2600" i="1">
                <a:solidFill>
                  <a:srgbClr val="CC9900"/>
                </a:solidFill>
              </a:rPr>
              <a:t>(cont.)</a:t>
            </a:r>
            <a:endParaRPr lang="en-AU" sz="2600" i="1">
              <a:solidFill>
                <a:srgbClr val="CC9900"/>
              </a:solidFill>
            </a:endParaRPr>
          </a:p>
        </p:txBody>
      </p:sp>
      <p:sp>
        <p:nvSpPr>
          <p:cNvPr id="29700" name="Rectangle 4"/>
          <p:cNvSpPr>
            <a:spLocks noGrp="1" noChangeArrowheads="1"/>
          </p:cNvSpPr>
          <p:nvPr>
            <p:ph type="body" idx="1"/>
          </p:nvPr>
        </p:nvSpPr>
        <p:spPr>
          <a:xfrm>
            <a:off x="762000" y="1676400"/>
            <a:ext cx="7620000" cy="4454525"/>
          </a:xfrm>
          <a:solidFill>
            <a:srgbClr val="FFF5EB"/>
          </a:solidFill>
          <a:ln>
            <a:solidFill>
              <a:srgbClr val="990033"/>
            </a:solidFill>
          </a:ln>
          <a:effectLst>
            <a:outerShdw dist="107763" dir="2700000" algn="ctr" rotWithShape="0">
              <a:schemeClr val="bg2">
                <a:alpha val="50000"/>
              </a:schemeClr>
            </a:outerShdw>
          </a:effectLst>
        </p:spPr>
        <p:txBody>
          <a:bodyPr/>
          <a:lstStyle/>
          <a:p>
            <a:pPr>
              <a:buClr>
                <a:srgbClr val="CC0000"/>
              </a:buClr>
            </a:pPr>
            <a:r>
              <a:rPr lang="en-GB" sz="2000"/>
              <a:t>Although the focus of this chapter has been repatriation in the general sense, issues concerning expatriates’ post-assignment career should be raised. </a:t>
            </a:r>
          </a:p>
          <a:p>
            <a:pPr>
              <a:buClr>
                <a:srgbClr val="CC0000"/>
              </a:buClr>
            </a:pPr>
            <a:r>
              <a:rPr lang="en-GB" sz="2000"/>
              <a:t>Viewing repatriation as part of the expatriation process, as suggested in Figure 7-1, should remind those responsible for expatriation management of the need:</a:t>
            </a:r>
          </a:p>
          <a:p>
            <a:pPr lvl="1">
              <a:buClr>
                <a:srgbClr val="008000"/>
              </a:buClr>
            </a:pPr>
            <a:r>
              <a:rPr lang="en-GB" sz="1900"/>
              <a:t>To prepare repatriates for re-entry and </a:t>
            </a:r>
          </a:p>
          <a:p>
            <a:pPr lvl="1">
              <a:buClr>
                <a:srgbClr val="008000"/>
              </a:buClr>
            </a:pPr>
            <a:r>
              <a:rPr lang="en-GB" sz="1900"/>
              <a:t>To recognize the value of their international experience to both parties.</a:t>
            </a:r>
          </a:p>
          <a:p>
            <a:pPr>
              <a:buClr>
                <a:srgbClr val="CC0000"/>
              </a:buClr>
            </a:pPr>
            <a:r>
              <a:rPr lang="en-GB" sz="2100"/>
              <a:t>Firm and cultural factors should be understood in order to develop and manage an effective mentoring system.</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B31E8770-3B82-43F8-B87F-041CB2D22409}" type="slidenum">
              <a:rPr lang="en-US"/>
              <a:pPr/>
              <a:t>3</a:t>
            </a:fld>
            <a:endParaRPr lang="en-US"/>
          </a:p>
        </p:txBody>
      </p:sp>
      <p:sp>
        <p:nvSpPr>
          <p:cNvPr id="12290" name="Rectangle 2"/>
          <p:cNvSpPr>
            <a:spLocks noGrp="1" noChangeArrowheads="1"/>
          </p:cNvSpPr>
          <p:nvPr>
            <p:ph type="title"/>
          </p:nvPr>
        </p:nvSpPr>
        <p:spPr>
          <a:xfrm>
            <a:off x="762000" y="533400"/>
            <a:ext cx="7772400" cy="914400"/>
          </a:xfrm>
        </p:spPr>
        <p:txBody>
          <a:bodyPr/>
          <a:lstStyle/>
          <a:p>
            <a:r>
              <a:rPr lang="en-US" sz="5000">
                <a:solidFill>
                  <a:srgbClr val="CC9900"/>
                </a:solidFill>
              </a:rPr>
              <a:t>Re-entry</a:t>
            </a:r>
            <a:endParaRPr lang="en-AU" sz="5000">
              <a:solidFill>
                <a:srgbClr val="CC9900"/>
              </a:solidFill>
            </a:endParaRPr>
          </a:p>
        </p:txBody>
      </p:sp>
      <p:sp>
        <p:nvSpPr>
          <p:cNvPr id="12291" name="Rectangle 3"/>
          <p:cNvSpPr>
            <a:spLocks noGrp="1" noChangeArrowheads="1"/>
          </p:cNvSpPr>
          <p:nvPr>
            <p:ph type="body" idx="1"/>
          </p:nvPr>
        </p:nvSpPr>
        <p:spPr>
          <a:xfrm>
            <a:off x="914400" y="1676400"/>
            <a:ext cx="7162800" cy="4267200"/>
          </a:xfrm>
        </p:spPr>
        <p:txBody>
          <a:bodyPr/>
          <a:lstStyle/>
          <a:p>
            <a:pPr>
              <a:buClr>
                <a:srgbClr val="CC0000"/>
              </a:buClr>
            </a:pPr>
            <a:r>
              <a:rPr lang="en-US" sz="2400"/>
              <a:t>Expatriation process also includes repatriation:</a:t>
            </a:r>
          </a:p>
          <a:p>
            <a:pPr lvl="1">
              <a:buClr>
                <a:srgbClr val="008000"/>
              </a:buClr>
            </a:pPr>
            <a:r>
              <a:rPr lang="en-US" sz="2200"/>
              <a:t>The activity of bringing the expatriate back to the home country.</a:t>
            </a:r>
          </a:p>
          <a:p>
            <a:pPr>
              <a:buClr>
                <a:srgbClr val="CC0000"/>
              </a:buClr>
            </a:pPr>
            <a:r>
              <a:rPr lang="en-US" sz="2400"/>
              <a:t>Re-entry presents new challenges:</a:t>
            </a:r>
          </a:p>
          <a:p>
            <a:pPr lvl="1">
              <a:buClr>
                <a:srgbClr val="006600"/>
              </a:buClr>
            </a:pPr>
            <a:r>
              <a:rPr lang="en-US" sz="2200"/>
              <a:t>Expatriates may experience </a:t>
            </a:r>
            <a:r>
              <a:rPr lang="en-US" sz="2200" b="1"/>
              <a:t>re-entry shock </a:t>
            </a:r>
            <a:r>
              <a:rPr lang="en-US" sz="2200"/>
              <a:t>or </a:t>
            </a:r>
            <a:r>
              <a:rPr lang="en-US" sz="2200" b="1"/>
              <a:t>reverse cultural shock.</a:t>
            </a:r>
          </a:p>
          <a:p>
            <a:pPr lvl="1">
              <a:buClr>
                <a:srgbClr val="006600"/>
              </a:buClr>
            </a:pPr>
            <a:r>
              <a:rPr lang="en-US" sz="2200"/>
              <a:t>Some exit the company.</a:t>
            </a:r>
          </a:p>
          <a:p>
            <a:pPr>
              <a:buClr>
                <a:srgbClr val="CC0000"/>
              </a:buClr>
            </a:pPr>
            <a:r>
              <a:rPr lang="en-US" sz="2400"/>
              <a:t>The multinational’s ability to retain current and attract future expatriates is affected by the manner in which it handles repatriation.</a:t>
            </a:r>
            <a:endParaRPr lang="en-AU" sz="240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3"/>
          <p:cNvSpPr>
            <a:spLocks noGrp="1"/>
          </p:cNvSpPr>
          <p:nvPr>
            <p:ph type="ftr" sz="quarter" idx="11"/>
          </p:nvPr>
        </p:nvSpPr>
        <p:spPr/>
        <p:txBody>
          <a:bodyPr/>
          <a:lstStyle/>
          <a:p>
            <a:r>
              <a:rPr lang="en-US"/>
              <a:t>IBUS 618 Dr. Yang</a:t>
            </a:r>
          </a:p>
        </p:txBody>
      </p:sp>
      <p:sp>
        <p:nvSpPr>
          <p:cNvPr id="6" name="Espace réservé du numéro de diapositive 4"/>
          <p:cNvSpPr>
            <a:spLocks noGrp="1"/>
          </p:cNvSpPr>
          <p:nvPr>
            <p:ph type="sldNum" sz="quarter" idx="12"/>
          </p:nvPr>
        </p:nvSpPr>
        <p:spPr/>
        <p:txBody>
          <a:bodyPr/>
          <a:lstStyle/>
          <a:p>
            <a:fld id="{DDAC0CA0-C026-450A-B836-D4837C12B6B4}" type="slidenum">
              <a:rPr lang="en-US"/>
              <a:pPr/>
              <a:t>4</a:t>
            </a:fld>
            <a:endParaRPr lang="en-US"/>
          </a:p>
        </p:txBody>
      </p:sp>
      <p:pic>
        <p:nvPicPr>
          <p:cNvPr id="13314" name="Picture 2" descr="0701"/>
          <p:cNvPicPr>
            <a:picLocks noGrp="1" noChangeAspect="1" noChangeArrowheads="1"/>
          </p:cNvPicPr>
          <p:nvPr>
            <p:ph/>
          </p:nvPr>
        </p:nvPicPr>
        <p:blipFill>
          <a:blip r:embed="rId2"/>
          <a:srcRect/>
          <a:stretch>
            <a:fillRect/>
          </a:stretch>
        </p:blipFill>
        <p:spPr>
          <a:xfrm>
            <a:off x="1066800" y="1878013"/>
            <a:ext cx="7086600" cy="3074987"/>
          </a:xfrm>
          <a:noFill/>
          <a:ln/>
        </p:spPr>
      </p:pic>
      <p:sp>
        <p:nvSpPr>
          <p:cNvPr id="13315" name="Text Box 3"/>
          <p:cNvSpPr txBox="1">
            <a:spLocks noChangeArrowheads="1"/>
          </p:cNvSpPr>
          <p:nvPr/>
        </p:nvSpPr>
        <p:spPr bwMode="auto">
          <a:xfrm>
            <a:off x="685800" y="609600"/>
            <a:ext cx="7772400" cy="701675"/>
          </a:xfrm>
          <a:prstGeom prst="rect">
            <a:avLst/>
          </a:prstGeom>
          <a:noFill/>
          <a:ln w="9525">
            <a:noFill/>
            <a:miter lim="800000"/>
            <a:headEnd/>
            <a:tailEnd/>
          </a:ln>
          <a:effectLst/>
        </p:spPr>
        <p:txBody>
          <a:bodyPr>
            <a:spAutoFit/>
          </a:bodyPr>
          <a:lstStyle/>
          <a:p>
            <a:pPr eaLnBrk="0" hangingPunct="0">
              <a:spcBef>
                <a:spcPct val="50000"/>
              </a:spcBef>
            </a:pPr>
            <a:r>
              <a:rPr lang="en-GB" sz="4000">
                <a:solidFill>
                  <a:srgbClr val="CC9900"/>
                </a:solidFill>
                <a:latin typeface="Times New Roman" pitchFamily="18" charset="0"/>
              </a:rPr>
              <a:t>Expatriation Includes Repatriation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3"/>
          <p:cNvSpPr>
            <a:spLocks noGrp="1"/>
          </p:cNvSpPr>
          <p:nvPr>
            <p:ph type="ftr" sz="quarter" idx="11"/>
          </p:nvPr>
        </p:nvSpPr>
        <p:spPr/>
        <p:txBody>
          <a:bodyPr/>
          <a:lstStyle/>
          <a:p>
            <a:r>
              <a:rPr lang="en-US"/>
              <a:t>IBUS 618 Dr. Yang</a:t>
            </a:r>
          </a:p>
        </p:txBody>
      </p:sp>
      <p:sp>
        <p:nvSpPr>
          <p:cNvPr id="6" name="Espace réservé du numéro de diapositive 4"/>
          <p:cNvSpPr>
            <a:spLocks noGrp="1"/>
          </p:cNvSpPr>
          <p:nvPr>
            <p:ph type="sldNum" sz="quarter" idx="12"/>
          </p:nvPr>
        </p:nvSpPr>
        <p:spPr/>
        <p:txBody>
          <a:bodyPr/>
          <a:lstStyle/>
          <a:p>
            <a:fld id="{8047F283-9929-48C7-9846-6310AD18A0E2}" type="slidenum">
              <a:rPr lang="en-US"/>
              <a:pPr/>
              <a:t>5</a:t>
            </a:fld>
            <a:endParaRPr lang="en-US"/>
          </a:p>
        </p:txBody>
      </p:sp>
      <p:pic>
        <p:nvPicPr>
          <p:cNvPr id="14338" name="Picture 2" descr="0702"/>
          <p:cNvPicPr>
            <a:picLocks noGrp="1" noChangeAspect="1" noChangeArrowheads="1"/>
          </p:cNvPicPr>
          <p:nvPr>
            <p:ph/>
          </p:nvPr>
        </p:nvPicPr>
        <p:blipFill>
          <a:blip r:embed="rId2" cstate="print"/>
          <a:srcRect/>
          <a:stretch>
            <a:fillRect/>
          </a:stretch>
        </p:blipFill>
        <p:spPr>
          <a:xfrm>
            <a:off x="1066800" y="1828800"/>
            <a:ext cx="6996113" cy="3962400"/>
          </a:xfrm>
          <a:noFill/>
          <a:ln/>
        </p:spPr>
      </p:pic>
      <p:sp>
        <p:nvSpPr>
          <p:cNvPr id="14339" name="Text Box 3"/>
          <p:cNvSpPr txBox="1">
            <a:spLocks noChangeArrowheads="1"/>
          </p:cNvSpPr>
          <p:nvPr/>
        </p:nvSpPr>
        <p:spPr bwMode="auto">
          <a:xfrm>
            <a:off x="685800" y="533400"/>
            <a:ext cx="7391400" cy="762000"/>
          </a:xfrm>
          <a:prstGeom prst="rect">
            <a:avLst/>
          </a:prstGeom>
          <a:noFill/>
          <a:ln w="9525">
            <a:noFill/>
            <a:miter lim="800000"/>
            <a:headEnd/>
            <a:tailEnd/>
          </a:ln>
          <a:effectLst/>
        </p:spPr>
        <p:txBody>
          <a:bodyPr>
            <a:spAutoFit/>
          </a:bodyPr>
          <a:lstStyle/>
          <a:p>
            <a:pPr eaLnBrk="0" hangingPunct="0">
              <a:spcBef>
                <a:spcPct val="50000"/>
              </a:spcBef>
            </a:pPr>
            <a:r>
              <a:rPr lang="en-GB" sz="4400">
                <a:solidFill>
                  <a:srgbClr val="CC9900"/>
                </a:solidFill>
                <a:latin typeface="Times New Roman" pitchFamily="18" charset="0"/>
              </a:rPr>
              <a:t>The Repatriation Process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99ADADE6-DE71-4386-A49E-9C6C54B50EDD}" type="slidenum">
              <a:rPr lang="en-US"/>
              <a:pPr/>
              <a:t>6</a:t>
            </a:fld>
            <a:endParaRPr lang="en-US"/>
          </a:p>
        </p:txBody>
      </p:sp>
      <p:sp>
        <p:nvSpPr>
          <p:cNvPr id="15362" name="Rectangle 2"/>
          <p:cNvSpPr>
            <a:spLocks noGrp="1" noChangeArrowheads="1"/>
          </p:cNvSpPr>
          <p:nvPr>
            <p:ph type="title"/>
          </p:nvPr>
        </p:nvSpPr>
        <p:spPr>
          <a:xfrm>
            <a:off x="685800" y="533400"/>
            <a:ext cx="7772400" cy="811213"/>
          </a:xfrm>
        </p:spPr>
        <p:txBody>
          <a:bodyPr/>
          <a:lstStyle/>
          <a:p>
            <a:r>
              <a:rPr lang="en-US" sz="4600">
                <a:solidFill>
                  <a:srgbClr val="CC9900"/>
                </a:solidFill>
              </a:rPr>
              <a:t>Repatriation Phases</a:t>
            </a:r>
            <a:endParaRPr lang="en-AU" sz="4600">
              <a:solidFill>
                <a:srgbClr val="CC9900"/>
              </a:solidFill>
            </a:endParaRPr>
          </a:p>
        </p:txBody>
      </p:sp>
      <p:sp>
        <p:nvSpPr>
          <p:cNvPr id="15363" name="Rectangle 3"/>
          <p:cNvSpPr>
            <a:spLocks noGrp="1" noChangeArrowheads="1"/>
          </p:cNvSpPr>
          <p:nvPr>
            <p:ph type="body" idx="1"/>
          </p:nvPr>
        </p:nvSpPr>
        <p:spPr>
          <a:xfrm>
            <a:off x="990600" y="1676400"/>
            <a:ext cx="6934200" cy="4302125"/>
          </a:xfrm>
        </p:spPr>
        <p:txBody>
          <a:bodyPr/>
          <a:lstStyle/>
          <a:p>
            <a:pPr marL="381000" indent="-381000">
              <a:buClr>
                <a:srgbClr val="CC0000"/>
              </a:buClr>
              <a:buFont typeface="Wingdings" pitchFamily="2" charset="2"/>
              <a:buAutoNum type="arabicPeriod"/>
            </a:pPr>
            <a:r>
              <a:rPr lang="en-US" sz="2400">
                <a:solidFill>
                  <a:srgbClr val="CC0000"/>
                </a:solidFill>
              </a:rPr>
              <a:t>Preparation</a:t>
            </a:r>
            <a:r>
              <a:rPr lang="en-US" sz="2000">
                <a:solidFill>
                  <a:srgbClr val="CC0000"/>
                </a:solidFill>
              </a:rPr>
              <a:t> </a:t>
            </a:r>
            <a:r>
              <a:rPr lang="en-US" sz="2000"/>
              <a:t>– Developing plans for the future, and gathering information about the new position</a:t>
            </a:r>
          </a:p>
          <a:p>
            <a:pPr marL="381000" indent="-381000">
              <a:buClr>
                <a:srgbClr val="CC0000"/>
              </a:buClr>
              <a:buFont typeface="Wingdings" pitchFamily="2" charset="2"/>
              <a:buAutoNum type="arabicPeriod"/>
            </a:pPr>
            <a:r>
              <a:rPr lang="en-US" sz="2400">
                <a:solidFill>
                  <a:srgbClr val="CC0000"/>
                </a:solidFill>
              </a:rPr>
              <a:t>Physical relocation</a:t>
            </a:r>
            <a:r>
              <a:rPr lang="en-US" sz="2000"/>
              <a:t> – Removing personal effects, breaking ties with colleagues and friends, and traveling to the next posting, usually the home country</a:t>
            </a:r>
          </a:p>
          <a:p>
            <a:pPr marL="381000" indent="-381000">
              <a:buClr>
                <a:srgbClr val="CC0000"/>
              </a:buClr>
              <a:buFont typeface="Wingdings" pitchFamily="2" charset="2"/>
              <a:buAutoNum type="arabicPeriod"/>
            </a:pPr>
            <a:r>
              <a:rPr lang="en-US" sz="2400">
                <a:solidFill>
                  <a:srgbClr val="CC0000"/>
                </a:solidFill>
              </a:rPr>
              <a:t>Transition</a:t>
            </a:r>
            <a:r>
              <a:rPr lang="en-US" sz="2000"/>
              <a:t> – Settling into temporary accommodation where necessary, making arrangements for housing and schooling, and carrying out other administrative tasks (e.g., renew driver’s license, applying for new health insurance, banking, etc.)</a:t>
            </a:r>
          </a:p>
          <a:p>
            <a:pPr marL="381000" indent="-381000">
              <a:buClr>
                <a:srgbClr val="CC0000"/>
              </a:buClr>
              <a:buFont typeface="Wingdings" pitchFamily="2" charset="2"/>
              <a:buAutoNum type="arabicPeriod"/>
            </a:pPr>
            <a:r>
              <a:rPr lang="en-US" sz="2400">
                <a:solidFill>
                  <a:srgbClr val="CC0000"/>
                </a:solidFill>
              </a:rPr>
              <a:t>Readjustment</a:t>
            </a:r>
            <a:r>
              <a:rPr lang="en-US" sz="2000">
                <a:solidFill>
                  <a:srgbClr val="CC0000"/>
                </a:solidFill>
              </a:rPr>
              <a:t> </a:t>
            </a:r>
            <a:r>
              <a:rPr lang="en-US" sz="2000"/>
              <a:t>– Coping with changes (e.g., company changes, reverse culture shock, career demands, etc.)</a:t>
            </a:r>
            <a:endParaRPr lang="en-AU" sz="200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4"/>
          <p:cNvSpPr>
            <a:spLocks noGrp="1"/>
          </p:cNvSpPr>
          <p:nvPr>
            <p:ph type="ftr" sz="quarter" idx="11"/>
          </p:nvPr>
        </p:nvSpPr>
        <p:spPr/>
        <p:txBody>
          <a:bodyPr/>
          <a:lstStyle/>
          <a:p>
            <a:r>
              <a:rPr lang="en-US"/>
              <a:t>IBUS 618 Dr. Yang</a:t>
            </a:r>
          </a:p>
        </p:txBody>
      </p:sp>
      <p:sp>
        <p:nvSpPr>
          <p:cNvPr id="6" name="Espace réservé du numéro de diapositive 5"/>
          <p:cNvSpPr>
            <a:spLocks noGrp="1"/>
          </p:cNvSpPr>
          <p:nvPr>
            <p:ph type="sldNum" sz="quarter" idx="12"/>
          </p:nvPr>
        </p:nvSpPr>
        <p:spPr/>
        <p:txBody>
          <a:bodyPr/>
          <a:lstStyle/>
          <a:p>
            <a:fld id="{CCAA3F80-1EAF-4DC5-AFB4-EEA11411AEE9}" type="slidenum">
              <a:rPr lang="en-US"/>
              <a:pPr/>
              <a:t>7</a:t>
            </a:fld>
            <a:endParaRPr lang="en-US"/>
          </a:p>
        </p:txBody>
      </p:sp>
      <p:sp>
        <p:nvSpPr>
          <p:cNvPr id="32770" name="Rectangle 2"/>
          <p:cNvSpPr>
            <a:spLocks noGrp="1" noChangeArrowheads="1"/>
          </p:cNvSpPr>
          <p:nvPr>
            <p:ph type="title"/>
          </p:nvPr>
        </p:nvSpPr>
        <p:spPr>
          <a:xfrm>
            <a:off x="685800" y="457200"/>
            <a:ext cx="7772400" cy="963613"/>
          </a:xfrm>
        </p:spPr>
        <p:txBody>
          <a:bodyPr/>
          <a:lstStyle/>
          <a:p>
            <a:r>
              <a:rPr lang="en-US">
                <a:solidFill>
                  <a:srgbClr val="CC9900"/>
                </a:solidFill>
              </a:rPr>
              <a:t>Repatriation Challenges</a:t>
            </a:r>
          </a:p>
        </p:txBody>
      </p:sp>
      <p:sp>
        <p:nvSpPr>
          <p:cNvPr id="32771" name="Rectangle 3"/>
          <p:cNvSpPr>
            <a:spLocks noGrp="1" noChangeArrowheads="1"/>
          </p:cNvSpPr>
          <p:nvPr>
            <p:ph type="body" idx="1"/>
          </p:nvPr>
        </p:nvSpPr>
        <p:spPr>
          <a:xfrm>
            <a:off x="838200" y="1717675"/>
            <a:ext cx="7772400" cy="4530725"/>
          </a:xfrm>
        </p:spPr>
        <p:txBody>
          <a:bodyPr/>
          <a:lstStyle/>
          <a:p>
            <a:pPr>
              <a:buClr>
                <a:srgbClr val="CC0000"/>
              </a:buClr>
            </a:pPr>
            <a:r>
              <a:rPr lang="en-US" sz="2400"/>
              <a:t>Little evidence in the literature that multinationals view the preparation for repatriation as important as pre-departure training.</a:t>
            </a:r>
          </a:p>
          <a:p>
            <a:pPr>
              <a:buClr>
                <a:srgbClr val="CC0000"/>
              </a:buClr>
            </a:pPr>
            <a:r>
              <a:rPr lang="en-US" sz="2400"/>
              <a:t>Readjustment is the least understood and most poorly handled.</a:t>
            </a:r>
          </a:p>
          <a:p>
            <a:pPr lvl="1">
              <a:buClr>
                <a:srgbClr val="006600"/>
              </a:buClr>
            </a:pPr>
            <a:r>
              <a:rPr lang="en-US" sz="2000"/>
              <a:t>52% of 287 surveyed subsidiaries reported repatriate re-entry problems (Harzing, 1996).</a:t>
            </a:r>
          </a:p>
          <a:p>
            <a:pPr lvl="1">
              <a:buClr>
                <a:srgbClr val="006600"/>
              </a:buClr>
            </a:pPr>
            <a:r>
              <a:rPr lang="en-US" sz="2000"/>
              <a:t>44% turnover rate among 181 multinationals surveyed by GMAC-GRS 2002</a:t>
            </a:r>
          </a:p>
          <a:p>
            <a:pPr lvl="1">
              <a:buClr>
                <a:srgbClr val="006600"/>
              </a:buClr>
            </a:pPr>
            <a:r>
              <a:rPr lang="en-US" sz="2000"/>
              <a:t>50% leave the firm within one year</a:t>
            </a:r>
          </a:p>
          <a:p>
            <a:pPr lvl="1">
              <a:buClr>
                <a:srgbClr val="006600"/>
              </a:buClr>
            </a:pPr>
            <a:r>
              <a:rPr lang="en-US" sz="2000"/>
              <a:t>39% of surveyed firms did not know their turnover rates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pied de page 5"/>
          <p:cNvSpPr>
            <a:spLocks noGrp="1"/>
          </p:cNvSpPr>
          <p:nvPr>
            <p:ph type="ftr" sz="quarter" idx="11"/>
          </p:nvPr>
        </p:nvSpPr>
        <p:spPr/>
        <p:txBody>
          <a:bodyPr/>
          <a:lstStyle/>
          <a:p>
            <a:r>
              <a:rPr lang="en-US"/>
              <a:t>IBUS 618 Dr. Yang</a:t>
            </a:r>
          </a:p>
        </p:txBody>
      </p:sp>
      <p:sp>
        <p:nvSpPr>
          <p:cNvPr id="7" name="Espace réservé du numéro de diapositive 6"/>
          <p:cNvSpPr>
            <a:spLocks noGrp="1"/>
          </p:cNvSpPr>
          <p:nvPr>
            <p:ph type="sldNum" sz="quarter" idx="12"/>
          </p:nvPr>
        </p:nvSpPr>
        <p:spPr/>
        <p:txBody>
          <a:bodyPr/>
          <a:lstStyle/>
          <a:p>
            <a:fld id="{E5B45D38-67D5-4D16-A0DF-341212D50735}" type="slidenum">
              <a:rPr lang="en-US"/>
              <a:pPr/>
              <a:t>8</a:t>
            </a:fld>
            <a:endParaRPr lang="en-US"/>
          </a:p>
        </p:txBody>
      </p:sp>
      <p:sp>
        <p:nvSpPr>
          <p:cNvPr id="16386" name="Rectangle 2"/>
          <p:cNvSpPr>
            <a:spLocks noGrp="1" noChangeArrowheads="1"/>
          </p:cNvSpPr>
          <p:nvPr>
            <p:ph type="title"/>
          </p:nvPr>
        </p:nvSpPr>
        <p:spPr>
          <a:xfrm>
            <a:off x="609600" y="457200"/>
            <a:ext cx="7696200" cy="963613"/>
          </a:xfrm>
        </p:spPr>
        <p:txBody>
          <a:bodyPr/>
          <a:lstStyle/>
          <a:p>
            <a:r>
              <a:rPr lang="en-US" sz="3800">
                <a:solidFill>
                  <a:srgbClr val="CC9900"/>
                </a:solidFill>
              </a:rPr>
              <a:t>Individual Reactions: Job-related Factors</a:t>
            </a:r>
            <a:endParaRPr lang="en-AU" sz="3800">
              <a:solidFill>
                <a:srgbClr val="CC9900"/>
              </a:solidFill>
            </a:endParaRPr>
          </a:p>
        </p:txBody>
      </p:sp>
      <p:sp>
        <p:nvSpPr>
          <p:cNvPr id="16387" name="Rectangle 3"/>
          <p:cNvSpPr>
            <a:spLocks noGrp="1" noChangeArrowheads="1"/>
          </p:cNvSpPr>
          <p:nvPr>
            <p:ph type="body" sz="half" idx="1"/>
          </p:nvPr>
        </p:nvSpPr>
        <p:spPr>
          <a:xfrm>
            <a:off x="838200" y="1676400"/>
            <a:ext cx="3657600" cy="4454525"/>
          </a:xfrm>
          <a:solidFill>
            <a:srgbClr val="FBF7F3"/>
          </a:solidFill>
          <a:ln>
            <a:solidFill>
              <a:srgbClr val="996633"/>
            </a:solidFill>
          </a:ln>
          <a:effectLst>
            <a:outerShdw dist="107763" dir="2700000" algn="ctr" rotWithShape="0">
              <a:schemeClr val="bg2">
                <a:alpha val="50000"/>
              </a:schemeClr>
            </a:outerShdw>
          </a:effectLst>
        </p:spPr>
        <p:txBody>
          <a:bodyPr/>
          <a:lstStyle/>
          <a:p>
            <a:pPr>
              <a:buClr>
                <a:srgbClr val="CC0000"/>
              </a:buClr>
            </a:pPr>
            <a:r>
              <a:rPr lang="en-US" sz="2000"/>
              <a:t>Career anxiety</a:t>
            </a:r>
          </a:p>
          <a:p>
            <a:pPr lvl="1"/>
            <a:r>
              <a:rPr lang="en-US" sz="1800"/>
              <a:t>No post-assignment guarantee of employment</a:t>
            </a:r>
          </a:p>
          <a:p>
            <a:pPr lvl="1"/>
            <a:r>
              <a:rPr lang="en-US" sz="1800"/>
              <a:t>Loss of visibility and isolation</a:t>
            </a:r>
          </a:p>
          <a:p>
            <a:pPr lvl="1"/>
            <a:r>
              <a:rPr lang="en-US" sz="1800"/>
              <a:t>Changes in the home workplace</a:t>
            </a:r>
          </a:p>
          <a:p>
            <a:pPr>
              <a:buClr>
                <a:srgbClr val="CC0000"/>
              </a:buClr>
            </a:pPr>
            <a:r>
              <a:rPr lang="en-US" sz="2000"/>
              <a:t>Work adjustment</a:t>
            </a:r>
          </a:p>
          <a:p>
            <a:pPr lvl="1"/>
            <a:r>
              <a:rPr lang="en-US" sz="1800"/>
              <a:t>The employment relationship and career expectation</a:t>
            </a:r>
          </a:p>
          <a:p>
            <a:pPr lvl="1"/>
            <a:r>
              <a:rPr lang="en-US" sz="1800"/>
              <a:t>Re-entry position</a:t>
            </a:r>
          </a:p>
          <a:p>
            <a:pPr lvl="1"/>
            <a:r>
              <a:rPr lang="en-US" sz="1800"/>
              <a:t>Devaluing of the international experience</a:t>
            </a:r>
          </a:p>
        </p:txBody>
      </p:sp>
      <p:sp>
        <p:nvSpPr>
          <p:cNvPr id="16388" name="Rectangle 4"/>
          <p:cNvSpPr>
            <a:spLocks noGrp="1" noChangeArrowheads="1"/>
          </p:cNvSpPr>
          <p:nvPr>
            <p:ph type="body" sz="half" idx="2"/>
          </p:nvPr>
        </p:nvSpPr>
        <p:spPr>
          <a:xfrm>
            <a:off x="4800600" y="1676400"/>
            <a:ext cx="3657600" cy="4454525"/>
          </a:xfrm>
          <a:solidFill>
            <a:srgbClr val="FFFFD7"/>
          </a:solidFill>
          <a:ln>
            <a:solidFill>
              <a:srgbClr val="996633"/>
            </a:solidFill>
          </a:ln>
          <a:effectLst>
            <a:outerShdw dist="107763" dir="2700000" algn="ctr" rotWithShape="0">
              <a:schemeClr val="bg2">
                <a:alpha val="50000"/>
              </a:schemeClr>
            </a:outerShdw>
          </a:effectLst>
        </p:spPr>
        <p:txBody>
          <a:bodyPr/>
          <a:lstStyle/>
          <a:p>
            <a:pPr>
              <a:buClr>
                <a:srgbClr val="CC0000"/>
              </a:buClr>
            </a:pPr>
            <a:r>
              <a:rPr lang="en-US" sz="2000"/>
              <a:t>Coping with new role demands</a:t>
            </a:r>
          </a:p>
          <a:p>
            <a:pPr lvl="1"/>
            <a:r>
              <a:rPr lang="en-US" sz="1800"/>
              <a:t>Role behavior</a:t>
            </a:r>
          </a:p>
          <a:p>
            <a:pPr lvl="1"/>
            <a:r>
              <a:rPr lang="en-US" sz="1800"/>
              <a:t>Role clarity</a:t>
            </a:r>
          </a:p>
          <a:p>
            <a:pPr lvl="1"/>
            <a:r>
              <a:rPr lang="en-US" sz="1800"/>
              <a:t>Role discretion</a:t>
            </a:r>
          </a:p>
          <a:p>
            <a:pPr lvl="1"/>
            <a:r>
              <a:rPr lang="en-US" sz="1800"/>
              <a:t>Role conflict</a:t>
            </a:r>
          </a:p>
          <a:p>
            <a:pPr>
              <a:buClr>
                <a:srgbClr val="CC0000"/>
              </a:buClr>
            </a:pPr>
            <a:r>
              <a:rPr lang="en-US" sz="2000"/>
              <a:t>Loss of status and pay</a:t>
            </a:r>
          </a:p>
          <a:p>
            <a:pPr lvl="1"/>
            <a:r>
              <a:rPr lang="en-AU" sz="1800"/>
              <a:t>Autonomy</a:t>
            </a:r>
          </a:p>
          <a:p>
            <a:pPr lvl="1"/>
            <a:r>
              <a:rPr lang="en-AU" sz="1800"/>
              <a:t>Responsibility</a:t>
            </a:r>
          </a:p>
          <a:p>
            <a:pPr lvl="1"/>
            <a:r>
              <a:rPr lang="en-AU" sz="1800"/>
              <a:t>Lower pay in absolute terms</a:t>
            </a:r>
          </a:p>
          <a:p>
            <a:pPr lvl="1"/>
            <a:r>
              <a:rPr lang="en-AU" sz="1800"/>
              <a:t>Drop in housing conditions</a:t>
            </a:r>
          </a:p>
          <a:p>
            <a:pPr>
              <a:lnSpc>
                <a:spcPct val="90000"/>
              </a:lnSpc>
            </a:pPr>
            <a:endParaRPr lang="en-US" sz="160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pied de page 3"/>
          <p:cNvSpPr>
            <a:spLocks noGrp="1"/>
          </p:cNvSpPr>
          <p:nvPr>
            <p:ph type="ftr" sz="quarter" idx="11"/>
          </p:nvPr>
        </p:nvSpPr>
        <p:spPr/>
        <p:txBody>
          <a:bodyPr/>
          <a:lstStyle/>
          <a:p>
            <a:r>
              <a:rPr lang="en-US"/>
              <a:t>IBUS 618 Dr. Yang</a:t>
            </a:r>
          </a:p>
        </p:txBody>
      </p:sp>
      <p:sp>
        <p:nvSpPr>
          <p:cNvPr id="6" name="Espace réservé du numéro de diapositive 4"/>
          <p:cNvSpPr>
            <a:spLocks noGrp="1"/>
          </p:cNvSpPr>
          <p:nvPr>
            <p:ph type="sldNum" sz="quarter" idx="12"/>
          </p:nvPr>
        </p:nvSpPr>
        <p:spPr/>
        <p:txBody>
          <a:bodyPr/>
          <a:lstStyle/>
          <a:p>
            <a:fld id="{C3D2B160-D78C-4A4A-AB3B-2CB919144D37}" type="slidenum">
              <a:rPr lang="en-US"/>
              <a:pPr/>
              <a:t>9</a:t>
            </a:fld>
            <a:endParaRPr lang="en-US"/>
          </a:p>
        </p:txBody>
      </p:sp>
      <p:pic>
        <p:nvPicPr>
          <p:cNvPr id="17410" name="Picture 2" descr="0703"/>
          <p:cNvPicPr>
            <a:picLocks noGrp="1" noChangeAspect="1" noChangeArrowheads="1"/>
          </p:cNvPicPr>
          <p:nvPr>
            <p:ph/>
          </p:nvPr>
        </p:nvPicPr>
        <p:blipFill>
          <a:blip r:embed="rId2" cstate="print"/>
          <a:srcRect/>
          <a:stretch>
            <a:fillRect/>
          </a:stretch>
        </p:blipFill>
        <p:spPr>
          <a:xfrm>
            <a:off x="762000" y="1625600"/>
            <a:ext cx="7467600" cy="4241800"/>
          </a:xfrm>
          <a:noFill/>
          <a:ln/>
        </p:spPr>
      </p:pic>
      <p:sp>
        <p:nvSpPr>
          <p:cNvPr id="17411" name="Text Box 3"/>
          <p:cNvSpPr txBox="1">
            <a:spLocks noChangeArrowheads="1"/>
          </p:cNvSpPr>
          <p:nvPr/>
        </p:nvSpPr>
        <p:spPr bwMode="auto">
          <a:xfrm>
            <a:off x="685800" y="609600"/>
            <a:ext cx="7467600" cy="762000"/>
          </a:xfrm>
          <a:prstGeom prst="rect">
            <a:avLst/>
          </a:prstGeom>
          <a:noFill/>
          <a:ln w="9525">
            <a:noFill/>
            <a:miter lim="800000"/>
            <a:headEnd/>
            <a:tailEnd/>
          </a:ln>
          <a:effectLst/>
        </p:spPr>
        <p:txBody>
          <a:bodyPr>
            <a:spAutoFit/>
          </a:bodyPr>
          <a:lstStyle/>
          <a:p>
            <a:pPr eaLnBrk="0" hangingPunct="0">
              <a:spcBef>
                <a:spcPct val="50000"/>
              </a:spcBef>
            </a:pPr>
            <a:r>
              <a:rPr lang="en-GB" sz="4400">
                <a:solidFill>
                  <a:srgbClr val="CC9900"/>
                </a:solidFill>
                <a:latin typeface="Times New Roman" pitchFamily="18" charset="0"/>
              </a:rPr>
              <a:t>The Repatriate’s Role</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ayers">
  <a:themeElements>
    <a:clrScheme name="Layers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fontScheme name="Layers">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Layers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Layers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Layers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Layers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Layers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Layers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Layers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Layers</Template>
  <TotalTime>251</TotalTime>
  <Words>1349</Words>
  <Application>Microsoft PowerPoint</Application>
  <PresentationFormat>Affichage à l'écran (4:3)</PresentationFormat>
  <Paragraphs>188</Paragraphs>
  <Slides>22</Slides>
  <Notes>1</Notes>
  <HiddenSlides>0</HiddenSlides>
  <MMClips>0</MMClips>
  <ScaleCrop>false</ScaleCrop>
  <HeadingPairs>
    <vt:vector size="4" baseType="variant">
      <vt:variant>
        <vt:lpstr>Thème</vt:lpstr>
      </vt:variant>
      <vt:variant>
        <vt:i4>1</vt:i4>
      </vt:variant>
      <vt:variant>
        <vt:lpstr>Titres des diapositives</vt:lpstr>
      </vt:variant>
      <vt:variant>
        <vt:i4>22</vt:i4>
      </vt:variant>
    </vt:vector>
  </HeadingPairs>
  <TitlesOfParts>
    <vt:vector size="23" baseType="lpstr">
      <vt:lpstr>Layers</vt:lpstr>
      <vt:lpstr>Chapter 7</vt:lpstr>
      <vt:lpstr>Chapter Objectives</vt:lpstr>
      <vt:lpstr>Re-entry</vt:lpstr>
      <vt:lpstr>Diapositive 4</vt:lpstr>
      <vt:lpstr>Diapositive 5</vt:lpstr>
      <vt:lpstr>Repatriation Phases</vt:lpstr>
      <vt:lpstr>Repatriation Challenges</vt:lpstr>
      <vt:lpstr>Individual Reactions: Job-related Factors</vt:lpstr>
      <vt:lpstr>Diapositive 9</vt:lpstr>
      <vt:lpstr>UK Repatriate Study </vt:lpstr>
      <vt:lpstr>Diapositive 11</vt:lpstr>
      <vt:lpstr>Individual Reactions: Social Factors</vt:lpstr>
      <vt:lpstr>Multinational Responses</vt:lpstr>
      <vt:lpstr>Measuring ROI</vt:lpstr>
      <vt:lpstr>Designing a Repatriate Program</vt:lpstr>
      <vt:lpstr>The Use of Mentors</vt:lpstr>
      <vt:lpstr>Factors Affecting Mentoring</vt:lpstr>
      <vt:lpstr>Chapter Summary</vt:lpstr>
      <vt:lpstr>Chapter Summary (cont.)</vt:lpstr>
      <vt:lpstr>Chapter Summary (cont.)</vt:lpstr>
      <vt:lpstr>Chapter Summary (cont.)</vt:lpstr>
      <vt:lpstr>Chapter Summary (cont.)</vt:lpstr>
    </vt:vector>
  </TitlesOfParts>
  <Company>SFSU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COB</dc:creator>
  <cp:lastModifiedBy>tst</cp:lastModifiedBy>
  <cp:revision>21</cp:revision>
  <dcterms:created xsi:type="dcterms:W3CDTF">2004-10-18T01:05:16Z</dcterms:created>
  <dcterms:modified xsi:type="dcterms:W3CDTF">2017-10-06T15:11:15Z</dcterms:modified>
</cp:coreProperties>
</file>