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6" r:id="rId2"/>
    <p:sldId id="257" r:id="rId3"/>
    <p:sldId id="267" r:id="rId4"/>
    <p:sldId id="258" r:id="rId5"/>
    <p:sldId id="259" r:id="rId6"/>
    <p:sldId id="260" r:id="rId7"/>
    <p:sldId id="261" r:id="rId8"/>
    <p:sldId id="262" r:id="rId9"/>
    <p:sldId id="263" r:id="rId10"/>
    <p:sldId id="264" r:id="rId11"/>
    <p:sldId id="265" r:id="rId12"/>
    <p:sldId id="266" r:id="rId13"/>
    <p:sldId id="268"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1E1EEB-78A9-4684-8BF5-8E9D4E3CAEAD}"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042A8E2B-3844-4FD1-8668-3286A1758935}">
      <dgm:prSet phldrT="[Texte]"/>
      <dgm:spPr/>
      <dgm:t>
        <a:bodyPr/>
        <a:lstStyle/>
        <a:p>
          <a:r>
            <a:rPr lang="ar-DZ" dirty="0" smtClean="0"/>
            <a:t>مخرجات التخطيط البيئي</a:t>
          </a:r>
          <a:endParaRPr lang="fr-FR" dirty="0"/>
        </a:p>
      </dgm:t>
    </dgm:pt>
    <dgm:pt modelId="{DD7C424C-A6CD-4237-B404-2B4140B46981}" type="parTrans" cxnId="{62D7BB6B-EDAE-4BEC-9E5C-5660A1F1A5E9}">
      <dgm:prSet/>
      <dgm:spPr/>
      <dgm:t>
        <a:bodyPr/>
        <a:lstStyle/>
        <a:p>
          <a:endParaRPr lang="fr-FR"/>
        </a:p>
      </dgm:t>
    </dgm:pt>
    <dgm:pt modelId="{56B9B2E0-BCA4-4966-8B19-C5744289493A}" type="sibTrans" cxnId="{62D7BB6B-EDAE-4BEC-9E5C-5660A1F1A5E9}">
      <dgm:prSet/>
      <dgm:spPr/>
      <dgm:t>
        <a:bodyPr/>
        <a:lstStyle/>
        <a:p>
          <a:endParaRPr lang="fr-FR"/>
        </a:p>
      </dgm:t>
    </dgm:pt>
    <dgm:pt modelId="{0E37F1BD-9BDE-4B87-A4A0-BC346548969B}">
      <dgm:prSet phldrT="[Texte]"/>
      <dgm:spPr/>
      <dgm:t>
        <a:bodyPr/>
        <a:lstStyle/>
        <a:p>
          <a:pPr rtl="1"/>
          <a:r>
            <a:rPr lang="ar-DZ" dirty="0" smtClean="0"/>
            <a:t>مشروعات ذات صبغة بيئية محضة</a:t>
          </a:r>
          <a:endParaRPr lang="fr-FR" dirty="0"/>
        </a:p>
      </dgm:t>
    </dgm:pt>
    <dgm:pt modelId="{6D587575-BAD4-47B8-B2B5-1A480E47CBA1}" type="parTrans" cxnId="{F4197A67-7033-4785-87AD-E4D758565027}">
      <dgm:prSet/>
      <dgm:spPr/>
      <dgm:t>
        <a:bodyPr/>
        <a:lstStyle/>
        <a:p>
          <a:endParaRPr lang="fr-FR"/>
        </a:p>
      </dgm:t>
    </dgm:pt>
    <dgm:pt modelId="{72C052CB-B2D9-4BAD-810F-966A1BA80BC6}" type="sibTrans" cxnId="{F4197A67-7033-4785-87AD-E4D758565027}">
      <dgm:prSet/>
      <dgm:spPr/>
      <dgm:t>
        <a:bodyPr/>
        <a:lstStyle/>
        <a:p>
          <a:endParaRPr lang="fr-FR"/>
        </a:p>
      </dgm:t>
    </dgm:pt>
    <dgm:pt modelId="{FDD1DB90-4AEC-430C-9F72-573BFD53A738}">
      <dgm:prSet/>
      <dgm:spPr/>
      <dgm:t>
        <a:bodyPr/>
        <a:lstStyle/>
        <a:p>
          <a:pPr rtl="1"/>
          <a:r>
            <a:rPr lang="ar-DZ" smtClean="0"/>
            <a:t>مشروعات تنموية بيئية.</a:t>
          </a:r>
          <a:endParaRPr lang="fr-FR"/>
        </a:p>
      </dgm:t>
    </dgm:pt>
    <dgm:pt modelId="{5E4D2EB3-2EEB-4538-978B-C2F1B37CE728}" type="parTrans" cxnId="{CEBBC9A5-9047-4AFE-BE3C-33B360B395B8}">
      <dgm:prSet/>
      <dgm:spPr/>
      <dgm:t>
        <a:bodyPr/>
        <a:lstStyle/>
        <a:p>
          <a:endParaRPr lang="fr-FR"/>
        </a:p>
      </dgm:t>
    </dgm:pt>
    <dgm:pt modelId="{79625CD8-C5E7-4212-9B8C-B2FA1A4A250C}" type="sibTrans" cxnId="{CEBBC9A5-9047-4AFE-BE3C-33B360B395B8}">
      <dgm:prSet/>
      <dgm:spPr/>
      <dgm:t>
        <a:bodyPr/>
        <a:lstStyle/>
        <a:p>
          <a:endParaRPr lang="fr-FR"/>
        </a:p>
      </dgm:t>
    </dgm:pt>
    <dgm:pt modelId="{FDD26C1B-7E06-42A9-B855-640F1F9F22C8}">
      <dgm:prSet/>
      <dgm:spPr/>
      <dgm:t>
        <a:bodyPr/>
        <a:lstStyle/>
        <a:p>
          <a:pPr rtl="1"/>
          <a:r>
            <a:rPr lang="ar-DZ" dirty="0" smtClean="0"/>
            <a:t>مشروعات تنموية </a:t>
          </a:r>
          <a:r>
            <a:rPr lang="ar-DZ" dirty="0" smtClean="0"/>
            <a:t>محضة تأخذ بعين الاعتبار البعد البيئي</a:t>
          </a:r>
          <a:endParaRPr lang="fr-FR" dirty="0"/>
        </a:p>
      </dgm:t>
    </dgm:pt>
    <dgm:pt modelId="{8F4A6E96-AE00-4266-A1FA-6F8C84B01C97}" type="parTrans" cxnId="{1010CD01-A16C-40C6-B79C-0FB63B23FFFF}">
      <dgm:prSet/>
      <dgm:spPr/>
      <dgm:t>
        <a:bodyPr/>
        <a:lstStyle/>
        <a:p>
          <a:endParaRPr lang="fr-FR"/>
        </a:p>
      </dgm:t>
    </dgm:pt>
    <dgm:pt modelId="{50C592E8-BE23-42ED-A844-4F6E67C90DED}" type="sibTrans" cxnId="{1010CD01-A16C-40C6-B79C-0FB63B23FFFF}">
      <dgm:prSet/>
      <dgm:spPr/>
      <dgm:t>
        <a:bodyPr/>
        <a:lstStyle/>
        <a:p>
          <a:endParaRPr lang="fr-FR"/>
        </a:p>
      </dgm:t>
    </dgm:pt>
    <dgm:pt modelId="{6FB8372A-7E3B-4956-8F05-108C7477877A}" type="pres">
      <dgm:prSet presAssocID="{061E1EEB-78A9-4684-8BF5-8E9D4E3CAEAD}" presName="Name0" presStyleCnt="0">
        <dgm:presLayoutVars>
          <dgm:dir val="rev"/>
          <dgm:animLvl val="lvl"/>
          <dgm:resizeHandles val="exact"/>
        </dgm:presLayoutVars>
      </dgm:prSet>
      <dgm:spPr/>
      <dgm:t>
        <a:bodyPr/>
        <a:lstStyle/>
        <a:p>
          <a:endParaRPr lang="fr-FR"/>
        </a:p>
      </dgm:t>
    </dgm:pt>
    <dgm:pt modelId="{B2FDAF81-6DC3-44B0-ACE9-102F2B694579}" type="pres">
      <dgm:prSet presAssocID="{042A8E2B-3844-4FD1-8668-3286A1758935}" presName="linNode" presStyleCnt="0"/>
      <dgm:spPr/>
    </dgm:pt>
    <dgm:pt modelId="{90EC40FD-C645-4D11-8AC9-81D904BA94EB}" type="pres">
      <dgm:prSet presAssocID="{042A8E2B-3844-4FD1-8668-3286A1758935}" presName="parentText" presStyleLbl="node1" presStyleIdx="0" presStyleCnt="1" custScaleX="71717">
        <dgm:presLayoutVars>
          <dgm:chMax val="1"/>
          <dgm:bulletEnabled val="1"/>
        </dgm:presLayoutVars>
      </dgm:prSet>
      <dgm:spPr/>
      <dgm:t>
        <a:bodyPr/>
        <a:lstStyle/>
        <a:p>
          <a:endParaRPr lang="fr-FR"/>
        </a:p>
      </dgm:t>
    </dgm:pt>
    <dgm:pt modelId="{D7FFDFDD-A2E3-4AD5-ABB6-D45FFC95D8F6}" type="pres">
      <dgm:prSet presAssocID="{042A8E2B-3844-4FD1-8668-3286A1758935}" presName="descendantText" presStyleLbl="alignAccFollowNode1" presStyleIdx="0" presStyleCnt="1" custScaleX="115909">
        <dgm:presLayoutVars>
          <dgm:bulletEnabled val="1"/>
        </dgm:presLayoutVars>
      </dgm:prSet>
      <dgm:spPr/>
      <dgm:t>
        <a:bodyPr/>
        <a:lstStyle/>
        <a:p>
          <a:endParaRPr lang="fr-FR"/>
        </a:p>
      </dgm:t>
    </dgm:pt>
  </dgm:ptLst>
  <dgm:cxnLst>
    <dgm:cxn modelId="{3B37257F-383A-420E-9802-7C11A1EE522D}" type="presOf" srcId="{0E37F1BD-9BDE-4B87-A4A0-BC346548969B}" destId="{D7FFDFDD-A2E3-4AD5-ABB6-D45FFC95D8F6}" srcOrd="0" destOrd="0" presId="urn:microsoft.com/office/officeart/2005/8/layout/vList5"/>
    <dgm:cxn modelId="{03C0ED2B-CD3A-482F-ADFC-12140A546DBA}" type="presOf" srcId="{FDD26C1B-7E06-42A9-B855-640F1F9F22C8}" destId="{D7FFDFDD-A2E3-4AD5-ABB6-D45FFC95D8F6}" srcOrd="0" destOrd="2" presId="urn:microsoft.com/office/officeart/2005/8/layout/vList5"/>
    <dgm:cxn modelId="{CEBBC9A5-9047-4AFE-BE3C-33B360B395B8}" srcId="{042A8E2B-3844-4FD1-8668-3286A1758935}" destId="{FDD1DB90-4AEC-430C-9F72-573BFD53A738}" srcOrd="1" destOrd="0" parTransId="{5E4D2EB3-2EEB-4538-978B-C2F1B37CE728}" sibTransId="{79625CD8-C5E7-4212-9B8C-B2FA1A4A250C}"/>
    <dgm:cxn modelId="{F4197A67-7033-4785-87AD-E4D758565027}" srcId="{042A8E2B-3844-4FD1-8668-3286A1758935}" destId="{0E37F1BD-9BDE-4B87-A4A0-BC346548969B}" srcOrd="0" destOrd="0" parTransId="{6D587575-BAD4-47B8-B2B5-1A480E47CBA1}" sibTransId="{72C052CB-B2D9-4BAD-810F-966A1BA80BC6}"/>
    <dgm:cxn modelId="{62D7BB6B-EDAE-4BEC-9E5C-5660A1F1A5E9}" srcId="{061E1EEB-78A9-4684-8BF5-8E9D4E3CAEAD}" destId="{042A8E2B-3844-4FD1-8668-3286A1758935}" srcOrd="0" destOrd="0" parTransId="{DD7C424C-A6CD-4237-B404-2B4140B46981}" sibTransId="{56B9B2E0-BCA4-4966-8B19-C5744289493A}"/>
    <dgm:cxn modelId="{1FA88A57-4A1E-4D4C-BD9C-DB322BE14233}" type="presOf" srcId="{042A8E2B-3844-4FD1-8668-3286A1758935}" destId="{90EC40FD-C645-4D11-8AC9-81D904BA94EB}" srcOrd="0" destOrd="0" presId="urn:microsoft.com/office/officeart/2005/8/layout/vList5"/>
    <dgm:cxn modelId="{1010CD01-A16C-40C6-B79C-0FB63B23FFFF}" srcId="{042A8E2B-3844-4FD1-8668-3286A1758935}" destId="{FDD26C1B-7E06-42A9-B855-640F1F9F22C8}" srcOrd="2" destOrd="0" parTransId="{8F4A6E96-AE00-4266-A1FA-6F8C84B01C97}" sibTransId="{50C592E8-BE23-42ED-A844-4F6E67C90DED}"/>
    <dgm:cxn modelId="{24731C86-E083-43A3-BA82-99AC9AFFB4B5}" type="presOf" srcId="{061E1EEB-78A9-4684-8BF5-8E9D4E3CAEAD}" destId="{6FB8372A-7E3B-4956-8F05-108C7477877A}" srcOrd="0" destOrd="0" presId="urn:microsoft.com/office/officeart/2005/8/layout/vList5"/>
    <dgm:cxn modelId="{45F098DC-016E-41AF-AD8E-EBF4752AC6F5}" type="presOf" srcId="{FDD1DB90-4AEC-430C-9F72-573BFD53A738}" destId="{D7FFDFDD-A2E3-4AD5-ABB6-D45FFC95D8F6}" srcOrd="0" destOrd="1" presId="urn:microsoft.com/office/officeart/2005/8/layout/vList5"/>
    <dgm:cxn modelId="{44FEB141-B122-4D65-82ED-45E2F54191E9}" type="presParOf" srcId="{6FB8372A-7E3B-4956-8F05-108C7477877A}" destId="{B2FDAF81-6DC3-44B0-ACE9-102F2B694579}" srcOrd="0" destOrd="0" presId="urn:microsoft.com/office/officeart/2005/8/layout/vList5"/>
    <dgm:cxn modelId="{26C0507F-C61F-419D-8F94-4B0C2FD63B1A}" type="presParOf" srcId="{B2FDAF81-6DC3-44B0-ACE9-102F2B694579}" destId="{90EC40FD-C645-4D11-8AC9-81D904BA94EB}" srcOrd="0" destOrd="0" presId="urn:microsoft.com/office/officeart/2005/8/layout/vList5"/>
    <dgm:cxn modelId="{9437624B-DB58-4891-B05B-A6DB14DEED5B}" type="presParOf" srcId="{B2FDAF81-6DC3-44B0-ACE9-102F2B694579}" destId="{D7FFDFDD-A2E3-4AD5-ABB6-D45FFC95D8F6}"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3C48D57-286F-4D46-A88A-8A3921B3F6C2}"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fr-FR"/>
        </a:p>
      </dgm:t>
    </dgm:pt>
    <dgm:pt modelId="{6B1B3FED-1540-4AE9-85CF-7A011C265B7F}">
      <dgm:prSet phldrT="[Texte]"/>
      <dgm:spPr/>
      <dgm:t>
        <a:bodyPr/>
        <a:lstStyle/>
        <a:p>
          <a:pPr rtl="1"/>
          <a:r>
            <a:rPr lang="ar-DZ" dirty="0" smtClean="0"/>
            <a:t>الأهمية البيئية للتخطيط البيئي</a:t>
          </a:r>
          <a:endParaRPr lang="fr-FR" dirty="0"/>
        </a:p>
      </dgm:t>
    </dgm:pt>
    <dgm:pt modelId="{D164D87B-11B3-4CBE-92B0-C114737379F1}" type="parTrans" cxnId="{82953B9E-4BE6-4AD0-9046-658185C421C4}">
      <dgm:prSet/>
      <dgm:spPr/>
      <dgm:t>
        <a:bodyPr/>
        <a:lstStyle/>
        <a:p>
          <a:endParaRPr lang="fr-FR"/>
        </a:p>
      </dgm:t>
    </dgm:pt>
    <dgm:pt modelId="{BF70E481-9D91-4235-81BF-DE7713BB41F5}" type="sibTrans" cxnId="{82953B9E-4BE6-4AD0-9046-658185C421C4}">
      <dgm:prSet/>
      <dgm:spPr/>
      <dgm:t>
        <a:bodyPr/>
        <a:lstStyle/>
        <a:p>
          <a:endParaRPr lang="fr-FR"/>
        </a:p>
      </dgm:t>
    </dgm:pt>
    <dgm:pt modelId="{6DD4EA22-3B1F-46B5-A86B-7949084122ED}">
      <dgm:prSet phldrT="[Texte]"/>
      <dgm:spPr/>
      <dgm:t>
        <a:bodyPr/>
        <a:lstStyle/>
        <a:p>
          <a:pPr rtl="1"/>
          <a:r>
            <a:rPr lang="ar-DZ" dirty="0" smtClean="0"/>
            <a:t>ضمان سير الجهود البيئية المبذولة بشكل مخطط ومنظم</a:t>
          </a:r>
          <a:endParaRPr lang="fr-FR" dirty="0"/>
        </a:p>
      </dgm:t>
    </dgm:pt>
    <dgm:pt modelId="{2A39F04E-DA00-411B-8ACC-3BC9931DBA05}" type="parTrans" cxnId="{8A3B8EB6-3743-4AC8-8BDD-E3890E802EA5}">
      <dgm:prSet/>
      <dgm:spPr/>
      <dgm:t>
        <a:bodyPr/>
        <a:lstStyle/>
        <a:p>
          <a:endParaRPr lang="fr-FR"/>
        </a:p>
      </dgm:t>
    </dgm:pt>
    <dgm:pt modelId="{3EC81C56-AFA6-4625-AD83-A11B529482C6}" type="sibTrans" cxnId="{8A3B8EB6-3743-4AC8-8BDD-E3890E802EA5}">
      <dgm:prSet/>
      <dgm:spPr/>
      <dgm:t>
        <a:bodyPr/>
        <a:lstStyle/>
        <a:p>
          <a:endParaRPr lang="fr-FR"/>
        </a:p>
      </dgm:t>
    </dgm:pt>
    <dgm:pt modelId="{E063FAB6-EAAB-47D0-BF64-28366984F8BF}">
      <dgm:prSet phldrT="[Texte]"/>
      <dgm:spPr/>
      <dgm:t>
        <a:bodyPr/>
        <a:lstStyle/>
        <a:p>
          <a:pPr rtl="1"/>
          <a:r>
            <a:rPr lang="ar-DZ" dirty="0" smtClean="0"/>
            <a:t>الأهمية الصحية للتخطيط البيئي</a:t>
          </a:r>
          <a:endParaRPr lang="fr-FR" dirty="0"/>
        </a:p>
      </dgm:t>
    </dgm:pt>
    <dgm:pt modelId="{456671C9-C7EE-4956-833B-FE7473EF6DE1}" type="parTrans" cxnId="{C3AE9CC1-170F-4A15-84A8-9B585DC0D333}">
      <dgm:prSet/>
      <dgm:spPr/>
      <dgm:t>
        <a:bodyPr/>
        <a:lstStyle/>
        <a:p>
          <a:endParaRPr lang="fr-FR"/>
        </a:p>
      </dgm:t>
    </dgm:pt>
    <dgm:pt modelId="{7DC96E24-8F29-464A-B60B-B4D3570C31B4}" type="sibTrans" cxnId="{C3AE9CC1-170F-4A15-84A8-9B585DC0D333}">
      <dgm:prSet/>
      <dgm:spPr/>
      <dgm:t>
        <a:bodyPr/>
        <a:lstStyle/>
        <a:p>
          <a:endParaRPr lang="fr-FR"/>
        </a:p>
      </dgm:t>
    </dgm:pt>
    <dgm:pt modelId="{13D13BC9-3202-4222-B97B-4CA2287E385A}">
      <dgm:prSet/>
      <dgm:spPr/>
      <dgm:t>
        <a:bodyPr/>
        <a:lstStyle/>
        <a:p>
          <a:pPr rtl="1"/>
          <a:r>
            <a:rPr lang="ar-DZ" dirty="0" smtClean="0"/>
            <a:t>حماية الأوساط البيئية ومكوناتها من خطر التلوث و التدهور.</a:t>
          </a:r>
          <a:endParaRPr lang="fr-FR" dirty="0"/>
        </a:p>
      </dgm:t>
    </dgm:pt>
    <dgm:pt modelId="{B3E7371C-46AA-49ED-82CE-9CD4A9185453}" type="parTrans" cxnId="{CACB50A9-1938-45A5-BD68-0EA02B956DCF}">
      <dgm:prSet/>
      <dgm:spPr/>
      <dgm:t>
        <a:bodyPr/>
        <a:lstStyle/>
        <a:p>
          <a:endParaRPr lang="fr-FR"/>
        </a:p>
      </dgm:t>
    </dgm:pt>
    <dgm:pt modelId="{6248E51C-223E-415E-AC17-1970615DBF55}" type="sibTrans" cxnId="{CACB50A9-1938-45A5-BD68-0EA02B956DCF}">
      <dgm:prSet/>
      <dgm:spPr/>
      <dgm:t>
        <a:bodyPr/>
        <a:lstStyle/>
        <a:p>
          <a:endParaRPr lang="fr-FR"/>
        </a:p>
      </dgm:t>
    </dgm:pt>
    <dgm:pt modelId="{FF12305A-8005-40A9-9F4C-D329D48C3790}">
      <dgm:prSet/>
      <dgm:spPr/>
      <dgm:t>
        <a:bodyPr/>
        <a:lstStyle/>
        <a:p>
          <a:pPr rtl="1"/>
          <a:r>
            <a:rPr lang="ar-DZ" dirty="0" smtClean="0"/>
            <a:t>الاستغلال العقلاني للفضاء الوطني و الموارد الطبيعية و تثمينها</a:t>
          </a:r>
          <a:endParaRPr lang="fr-FR" dirty="0"/>
        </a:p>
      </dgm:t>
    </dgm:pt>
    <dgm:pt modelId="{6D5E4462-FC42-45A0-9EEA-F9C808C78CD0}" type="parTrans" cxnId="{F0BA83A8-5187-4DAC-A26C-A8661D5B4568}">
      <dgm:prSet/>
      <dgm:spPr/>
      <dgm:t>
        <a:bodyPr/>
        <a:lstStyle/>
        <a:p>
          <a:endParaRPr lang="fr-FR"/>
        </a:p>
      </dgm:t>
    </dgm:pt>
    <dgm:pt modelId="{BD686159-A999-468B-9FB8-2DC1CA8BFA31}" type="sibTrans" cxnId="{F0BA83A8-5187-4DAC-A26C-A8661D5B4568}">
      <dgm:prSet/>
      <dgm:spPr/>
      <dgm:t>
        <a:bodyPr/>
        <a:lstStyle/>
        <a:p>
          <a:endParaRPr lang="fr-FR"/>
        </a:p>
      </dgm:t>
    </dgm:pt>
    <dgm:pt modelId="{8CDB3095-D553-40BE-AB87-81226F49C43B}" type="pres">
      <dgm:prSet presAssocID="{43C48D57-286F-4D46-A88A-8A3921B3F6C2}" presName="Name0" presStyleCnt="0">
        <dgm:presLayoutVars>
          <dgm:dir val="rev"/>
          <dgm:animLvl val="lvl"/>
          <dgm:resizeHandles/>
        </dgm:presLayoutVars>
      </dgm:prSet>
      <dgm:spPr/>
      <dgm:t>
        <a:bodyPr/>
        <a:lstStyle/>
        <a:p>
          <a:endParaRPr lang="fr-FR"/>
        </a:p>
      </dgm:t>
    </dgm:pt>
    <dgm:pt modelId="{4B595300-7E3C-49C3-90FF-89032DB1BFBF}" type="pres">
      <dgm:prSet presAssocID="{6B1B3FED-1540-4AE9-85CF-7A011C265B7F}" presName="linNode" presStyleCnt="0"/>
      <dgm:spPr/>
    </dgm:pt>
    <dgm:pt modelId="{ABAF3851-B4DB-4A74-90D1-6D5F1E6D0BE4}" type="pres">
      <dgm:prSet presAssocID="{6B1B3FED-1540-4AE9-85CF-7A011C265B7F}" presName="parentShp" presStyleLbl="node1" presStyleIdx="0" presStyleCnt="2" custScaleX="56813" custScaleY="136537">
        <dgm:presLayoutVars>
          <dgm:bulletEnabled val="1"/>
        </dgm:presLayoutVars>
      </dgm:prSet>
      <dgm:spPr/>
      <dgm:t>
        <a:bodyPr/>
        <a:lstStyle/>
        <a:p>
          <a:endParaRPr lang="fr-FR"/>
        </a:p>
      </dgm:t>
    </dgm:pt>
    <dgm:pt modelId="{F1852FCA-BBA7-42E6-8F4D-428FD53FE8F0}" type="pres">
      <dgm:prSet presAssocID="{6B1B3FED-1540-4AE9-85CF-7A011C265B7F}" presName="childShp" presStyleLbl="bgAccFollowNode1" presStyleIdx="0" presStyleCnt="2" custScaleX="117252" custScaleY="146735">
        <dgm:presLayoutVars>
          <dgm:bulletEnabled val="1"/>
        </dgm:presLayoutVars>
      </dgm:prSet>
      <dgm:spPr/>
      <dgm:t>
        <a:bodyPr/>
        <a:lstStyle/>
        <a:p>
          <a:endParaRPr lang="fr-FR"/>
        </a:p>
      </dgm:t>
    </dgm:pt>
    <dgm:pt modelId="{E4D95B7F-B896-40E7-8A99-DF4CA0147351}" type="pres">
      <dgm:prSet presAssocID="{BF70E481-9D91-4235-81BF-DE7713BB41F5}" presName="spacing" presStyleCnt="0"/>
      <dgm:spPr/>
    </dgm:pt>
    <dgm:pt modelId="{E82BBCB2-D04F-4367-9637-6B1A5C4907E0}" type="pres">
      <dgm:prSet presAssocID="{E063FAB6-EAAB-47D0-BF64-28366984F8BF}" presName="linNode" presStyleCnt="0"/>
      <dgm:spPr/>
    </dgm:pt>
    <dgm:pt modelId="{A707E8A3-A61A-4B39-B2B8-C173F094E21F}" type="pres">
      <dgm:prSet presAssocID="{E063FAB6-EAAB-47D0-BF64-28366984F8BF}" presName="parentShp" presStyleLbl="node1" presStyleIdx="1" presStyleCnt="2" custScaleX="69768" custScaleY="63411">
        <dgm:presLayoutVars>
          <dgm:bulletEnabled val="1"/>
        </dgm:presLayoutVars>
      </dgm:prSet>
      <dgm:spPr/>
      <dgm:t>
        <a:bodyPr/>
        <a:lstStyle/>
        <a:p>
          <a:endParaRPr lang="fr-FR"/>
        </a:p>
      </dgm:t>
    </dgm:pt>
    <dgm:pt modelId="{ACE98286-1290-4B07-9DF0-FCFF626E88F9}" type="pres">
      <dgm:prSet presAssocID="{E063FAB6-EAAB-47D0-BF64-28366984F8BF}" presName="childShp" presStyleLbl="bgAccFollowNode1" presStyleIdx="1" presStyleCnt="2" custFlipVert="1" custScaleX="108786" custScaleY="27045">
        <dgm:presLayoutVars>
          <dgm:bulletEnabled val="1"/>
        </dgm:presLayoutVars>
      </dgm:prSet>
      <dgm:spPr/>
      <dgm:t>
        <a:bodyPr/>
        <a:lstStyle/>
        <a:p>
          <a:endParaRPr lang="fr-FR"/>
        </a:p>
      </dgm:t>
    </dgm:pt>
  </dgm:ptLst>
  <dgm:cxnLst>
    <dgm:cxn modelId="{C3AE9CC1-170F-4A15-84A8-9B585DC0D333}" srcId="{43C48D57-286F-4D46-A88A-8A3921B3F6C2}" destId="{E063FAB6-EAAB-47D0-BF64-28366984F8BF}" srcOrd="1" destOrd="0" parTransId="{456671C9-C7EE-4956-833B-FE7473EF6DE1}" sibTransId="{7DC96E24-8F29-464A-B60B-B4D3570C31B4}"/>
    <dgm:cxn modelId="{788D61D2-1B39-4AA8-BBC5-784538BD79D2}" type="presOf" srcId="{6DD4EA22-3B1F-46B5-A86B-7949084122ED}" destId="{F1852FCA-BBA7-42E6-8F4D-428FD53FE8F0}" srcOrd="0" destOrd="0" presId="urn:microsoft.com/office/officeart/2005/8/layout/vList6"/>
    <dgm:cxn modelId="{CA79C473-C1A9-4524-8571-44E3A57F4931}" type="presOf" srcId="{43C48D57-286F-4D46-A88A-8A3921B3F6C2}" destId="{8CDB3095-D553-40BE-AB87-81226F49C43B}" srcOrd="0" destOrd="0" presId="urn:microsoft.com/office/officeart/2005/8/layout/vList6"/>
    <dgm:cxn modelId="{5F075CF0-34E6-436B-B82E-1275456A36CD}" type="presOf" srcId="{6B1B3FED-1540-4AE9-85CF-7A011C265B7F}" destId="{ABAF3851-B4DB-4A74-90D1-6D5F1E6D0BE4}" srcOrd="0" destOrd="0" presId="urn:microsoft.com/office/officeart/2005/8/layout/vList6"/>
    <dgm:cxn modelId="{8A3B8EB6-3743-4AC8-8BDD-E3890E802EA5}" srcId="{6B1B3FED-1540-4AE9-85CF-7A011C265B7F}" destId="{6DD4EA22-3B1F-46B5-A86B-7949084122ED}" srcOrd="0" destOrd="0" parTransId="{2A39F04E-DA00-411B-8ACC-3BC9931DBA05}" sibTransId="{3EC81C56-AFA6-4625-AD83-A11B529482C6}"/>
    <dgm:cxn modelId="{F0BA83A8-5187-4DAC-A26C-A8661D5B4568}" srcId="{6B1B3FED-1540-4AE9-85CF-7A011C265B7F}" destId="{FF12305A-8005-40A9-9F4C-D329D48C3790}" srcOrd="2" destOrd="0" parTransId="{6D5E4462-FC42-45A0-9EEA-F9C808C78CD0}" sibTransId="{BD686159-A999-468B-9FB8-2DC1CA8BFA31}"/>
    <dgm:cxn modelId="{CACB50A9-1938-45A5-BD68-0EA02B956DCF}" srcId="{6B1B3FED-1540-4AE9-85CF-7A011C265B7F}" destId="{13D13BC9-3202-4222-B97B-4CA2287E385A}" srcOrd="1" destOrd="0" parTransId="{B3E7371C-46AA-49ED-82CE-9CD4A9185453}" sibTransId="{6248E51C-223E-415E-AC17-1970615DBF55}"/>
    <dgm:cxn modelId="{82953B9E-4BE6-4AD0-9046-658185C421C4}" srcId="{43C48D57-286F-4D46-A88A-8A3921B3F6C2}" destId="{6B1B3FED-1540-4AE9-85CF-7A011C265B7F}" srcOrd="0" destOrd="0" parTransId="{D164D87B-11B3-4CBE-92B0-C114737379F1}" sibTransId="{BF70E481-9D91-4235-81BF-DE7713BB41F5}"/>
    <dgm:cxn modelId="{B194CC14-4BB0-4065-BB84-4755047D2AC6}" type="presOf" srcId="{E063FAB6-EAAB-47D0-BF64-28366984F8BF}" destId="{A707E8A3-A61A-4B39-B2B8-C173F094E21F}" srcOrd="0" destOrd="0" presId="urn:microsoft.com/office/officeart/2005/8/layout/vList6"/>
    <dgm:cxn modelId="{C8294617-AA94-4EBC-8D27-571577911744}" type="presOf" srcId="{FF12305A-8005-40A9-9F4C-D329D48C3790}" destId="{F1852FCA-BBA7-42E6-8F4D-428FD53FE8F0}" srcOrd="0" destOrd="2" presId="urn:microsoft.com/office/officeart/2005/8/layout/vList6"/>
    <dgm:cxn modelId="{91B6A112-9F54-4981-9F90-9383FB792BAE}" type="presOf" srcId="{13D13BC9-3202-4222-B97B-4CA2287E385A}" destId="{F1852FCA-BBA7-42E6-8F4D-428FD53FE8F0}" srcOrd="0" destOrd="1" presId="urn:microsoft.com/office/officeart/2005/8/layout/vList6"/>
    <dgm:cxn modelId="{B4175CBD-5905-468D-A9C9-5ED2238D09BF}" type="presParOf" srcId="{8CDB3095-D553-40BE-AB87-81226F49C43B}" destId="{4B595300-7E3C-49C3-90FF-89032DB1BFBF}" srcOrd="0" destOrd="0" presId="urn:microsoft.com/office/officeart/2005/8/layout/vList6"/>
    <dgm:cxn modelId="{574D2260-26F8-4C41-BDD0-AF577F894335}" type="presParOf" srcId="{4B595300-7E3C-49C3-90FF-89032DB1BFBF}" destId="{ABAF3851-B4DB-4A74-90D1-6D5F1E6D0BE4}" srcOrd="0" destOrd="0" presId="urn:microsoft.com/office/officeart/2005/8/layout/vList6"/>
    <dgm:cxn modelId="{A3E1C95F-ED78-45ED-9140-A36662991D57}" type="presParOf" srcId="{4B595300-7E3C-49C3-90FF-89032DB1BFBF}" destId="{F1852FCA-BBA7-42E6-8F4D-428FD53FE8F0}" srcOrd="1" destOrd="0" presId="urn:microsoft.com/office/officeart/2005/8/layout/vList6"/>
    <dgm:cxn modelId="{755B1004-FC0E-4B8D-BF51-AF15DAF94C53}" type="presParOf" srcId="{8CDB3095-D553-40BE-AB87-81226F49C43B}" destId="{E4D95B7F-B896-40E7-8A99-DF4CA0147351}" srcOrd="1" destOrd="0" presId="urn:microsoft.com/office/officeart/2005/8/layout/vList6"/>
    <dgm:cxn modelId="{13B2F7E9-A22B-4942-BC05-F394514FFEF8}" type="presParOf" srcId="{8CDB3095-D553-40BE-AB87-81226F49C43B}" destId="{E82BBCB2-D04F-4367-9637-6B1A5C4907E0}" srcOrd="2" destOrd="0" presId="urn:microsoft.com/office/officeart/2005/8/layout/vList6"/>
    <dgm:cxn modelId="{22BE69FD-D61C-402D-96F4-2677FB70F53D}" type="presParOf" srcId="{E82BBCB2-D04F-4367-9637-6B1A5C4907E0}" destId="{A707E8A3-A61A-4B39-B2B8-C173F094E21F}" srcOrd="0" destOrd="0" presId="urn:microsoft.com/office/officeart/2005/8/layout/vList6"/>
    <dgm:cxn modelId="{7EF2C622-62E7-49C0-90AF-C0E958E69DF6}" type="presParOf" srcId="{E82BBCB2-D04F-4367-9637-6B1A5C4907E0}" destId="{ACE98286-1290-4B07-9DF0-FCFF626E88F9}"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3326FD-6980-4765-9AB8-7CD6FB777F55}" type="doc">
      <dgm:prSet loTypeId="urn:microsoft.com/office/officeart/2005/8/layout/vList6" loCatId="process" qsTypeId="urn:microsoft.com/office/officeart/2005/8/quickstyle/simple1" qsCatId="simple" csTypeId="urn:microsoft.com/office/officeart/2005/8/colors/accent1_2" csCatId="accent1" phldr="1"/>
      <dgm:spPr/>
      <dgm:t>
        <a:bodyPr/>
        <a:lstStyle/>
        <a:p>
          <a:endParaRPr lang="fr-FR"/>
        </a:p>
      </dgm:t>
    </dgm:pt>
    <dgm:pt modelId="{CA878909-04C1-44FE-BA6B-D1E27423CE6C}">
      <dgm:prSet phldrT="[Texte]"/>
      <dgm:spPr/>
      <dgm:t>
        <a:bodyPr/>
        <a:lstStyle/>
        <a:p>
          <a:pPr rtl="1"/>
          <a:r>
            <a:rPr lang="ar-DZ" dirty="0" smtClean="0"/>
            <a:t>الأهمية الاقتصادية للتخطيط البيئي</a:t>
          </a:r>
          <a:endParaRPr lang="fr-FR" dirty="0"/>
        </a:p>
      </dgm:t>
    </dgm:pt>
    <dgm:pt modelId="{7138E23F-8094-4B71-AE1E-F0114DC1BCF8}" type="parTrans" cxnId="{81D451C6-24D2-43FA-AEBF-B8D5BB5EFE48}">
      <dgm:prSet/>
      <dgm:spPr/>
      <dgm:t>
        <a:bodyPr/>
        <a:lstStyle/>
        <a:p>
          <a:endParaRPr lang="fr-FR"/>
        </a:p>
      </dgm:t>
    </dgm:pt>
    <dgm:pt modelId="{E889A66A-0A1C-4716-A4B3-220BA8BB159A}" type="sibTrans" cxnId="{81D451C6-24D2-43FA-AEBF-B8D5BB5EFE48}">
      <dgm:prSet/>
      <dgm:spPr/>
      <dgm:t>
        <a:bodyPr/>
        <a:lstStyle/>
        <a:p>
          <a:endParaRPr lang="fr-FR"/>
        </a:p>
      </dgm:t>
    </dgm:pt>
    <dgm:pt modelId="{4A31CF9E-1EE0-4363-97B2-6597F0487CD8}">
      <dgm:prSet phldrT="[Texte]"/>
      <dgm:spPr/>
      <dgm:t>
        <a:bodyPr/>
        <a:lstStyle/>
        <a:p>
          <a:pPr rtl="1"/>
          <a:r>
            <a:rPr lang="ar-DZ" dirty="0" smtClean="0"/>
            <a:t>خلق البيئة الصحية يجعل الأفراد أكثر إنتاجية و أكثر قدرة على العمل</a:t>
          </a:r>
          <a:endParaRPr lang="fr-FR" dirty="0"/>
        </a:p>
      </dgm:t>
    </dgm:pt>
    <dgm:pt modelId="{6D2D82FA-17B7-48D4-A2FF-FE0ECBDD976B}" type="parTrans" cxnId="{4526660A-00F6-439D-A53E-2D88193324D9}">
      <dgm:prSet/>
      <dgm:spPr/>
      <dgm:t>
        <a:bodyPr/>
        <a:lstStyle/>
        <a:p>
          <a:endParaRPr lang="fr-FR"/>
        </a:p>
      </dgm:t>
    </dgm:pt>
    <dgm:pt modelId="{0C86D128-445E-4A18-88A7-EC75BE403C1B}" type="sibTrans" cxnId="{4526660A-00F6-439D-A53E-2D88193324D9}">
      <dgm:prSet/>
      <dgm:spPr/>
      <dgm:t>
        <a:bodyPr/>
        <a:lstStyle/>
        <a:p>
          <a:endParaRPr lang="fr-FR"/>
        </a:p>
      </dgm:t>
    </dgm:pt>
    <dgm:pt modelId="{0751C072-11C4-4545-BFFC-B93F7C61A08E}">
      <dgm:prSet phldrT="[Texte]"/>
      <dgm:spPr/>
      <dgm:t>
        <a:bodyPr/>
        <a:lstStyle/>
        <a:p>
          <a:pPr rtl="1"/>
          <a:r>
            <a:rPr lang="ar-DZ" dirty="0" smtClean="0"/>
            <a:t>الأهمية الاجتماعية للتخطيط البيئي</a:t>
          </a:r>
          <a:endParaRPr lang="fr-FR" dirty="0"/>
        </a:p>
      </dgm:t>
    </dgm:pt>
    <dgm:pt modelId="{43FDC458-368B-4DC2-B301-68D7DA8C0B85}" type="parTrans" cxnId="{1D50B8C3-C4DB-40E0-818D-1C7200823D6D}">
      <dgm:prSet/>
      <dgm:spPr/>
      <dgm:t>
        <a:bodyPr/>
        <a:lstStyle/>
        <a:p>
          <a:endParaRPr lang="fr-FR"/>
        </a:p>
      </dgm:t>
    </dgm:pt>
    <dgm:pt modelId="{F1C2DE98-A040-42A7-8E12-8CEE12963F9D}" type="sibTrans" cxnId="{1D50B8C3-C4DB-40E0-818D-1C7200823D6D}">
      <dgm:prSet/>
      <dgm:spPr/>
      <dgm:t>
        <a:bodyPr/>
        <a:lstStyle/>
        <a:p>
          <a:endParaRPr lang="fr-FR"/>
        </a:p>
      </dgm:t>
    </dgm:pt>
    <dgm:pt modelId="{DADC326A-25C2-4657-8EAF-5B69D768EC8F}">
      <dgm:prSet phldrT="[Texte]"/>
      <dgm:spPr/>
      <dgm:t>
        <a:bodyPr/>
        <a:lstStyle/>
        <a:p>
          <a:pPr rtl="1"/>
          <a:r>
            <a:rPr lang="ar-DZ" dirty="0" smtClean="0"/>
            <a:t>تحقيق العدالة في توزيع الموارد الطبيعية بين الجيل الحالي و الأجيال المستقبلية</a:t>
          </a:r>
          <a:endParaRPr lang="fr-FR" dirty="0"/>
        </a:p>
      </dgm:t>
    </dgm:pt>
    <dgm:pt modelId="{2E5F7007-88F0-408A-81C3-B413C24328D7}" type="parTrans" cxnId="{34D5B5E3-8895-456B-BB59-30321EFEE9AF}">
      <dgm:prSet/>
      <dgm:spPr/>
      <dgm:t>
        <a:bodyPr/>
        <a:lstStyle/>
        <a:p>
          <a:endParaRPr lang="fr-FR"/>
        </a:p>
      </dgm:t>
    </dgm:pt>
    <dgm:pt modelId="{F70CDCCF-154D-4EDC-B4C9-9DBAE3119A74}" type="sibTrans" cxnId="{34D5B5E3-8895-456B-BB59-30321EFEE9AF}">
      <dgm:prSet/>
      <dgm:spPr/>
      <dgm:t>
        <a:bodyPr/>
        <a:lstStyle/>
        <a:p>
          <a:endParaRPr lang="fr-FR"/>
        </a:p>
      </dgm:t>
    </dgm:pt>
    <dgm:pt modelId="{CC41D522-A989-4E86-8666-9B1938823BA4}">
      <dgm:prSet/>
      <dgm:spPr/>
      <dgm:t>
        <a:bodyPr/>
        <a:lstStyle/>
        <a:p>
          <a:pPr rtl="1"/>
          <a:r>
            <a:rPr lang="ar-DZ" dirty="0" smtClean="0"/>
            <a:t>خلق فرص اقتصادية</a:t>
          </a:r>
          <a:endParaRPr lang="fr-FR" dirty="0"/>
        </a:p>
      </dgm:t>
    </dgm:pt>
    <dgm:pt modelId="{F47A050C-0FAC-44C0-8C7C-C2BD6F303595}" type="parTrans" cxnId="{62EDB455-789A-4706-A76D-DC8186C8D403}">
      <dgm:prSet/>
      <dgm:spPr/>
      <dgm:t>
        <a:bodyPr/>
        <a:lstStyle/>
        <a:p>
          <a:endParaRPr lang="fr-FR"/>
        </a:p>
      </dgm:t>
    </dgm:pt>
    <dgm:pt modelId="{737AFCF0-5976-40E6-863E-70CD39AEF35A}" type="sibTrans" cxnId="{62EDB455-789A-4706-A76D-DC8186C8D403}">
      <dgm:prSet/>
      <dgm:spPr/>
      <dgm:t>
        <a:bodyPr/>
        <a:lstStyle/>
        <a:p>
          <a:endParaRPr lang="fr-FR"/>
        </a:p>
      </dgm:t>
    </dgm:pt>
    <dgm:pt modelId="{667D8518-4DA1-4DC2-A257-73C058F0E7F9}">
      <dgm:prSet/>
      <dgm:spPr/>
      <dgm:t>
        <a:bodyPr/>
        <a:lstStyle/>
        <a:p>
          <a:pPr rtl="1"/>
          <a:r>
            <a:rPr lang="ar-DZ" dirty="0" smtClean="0"/>
            <a:t>تحقيق </a:t>
          </a:r>
          <a:r>
            <a:rPr lang="ar-DZ" dirty="0" err="1" smtClean="0"/>
            <a:t>الوفورات</a:t>
          </a:r>
          <a:r>
            <a:rPr lang="ar-DZ" dirty="0" smtClean="0"/>
            <a:t> الاقتصادية</a:t>
          </a:r>
          <a:endParaRPr lang="fr-FR" dirty="0"/>
        </a:p>
      </dgm:t>
    </dgm:pt>
    <dgm:pt modelId="{40D02C57-0702-406F-ACFF-1CEECDCE85F0}" type="parTrans" cxnId="{B265027D-775B-481A-845E-64252AA563D4}">
      <dgm:prSet/>
      <dgm:spPr/>
      <dgm:t>
        <a:bodyPr/>
        <a:lstStyle/>
        <a:p>
          <a:endParaRPr lang="fr-FR"/>
        </a:p>
      </dgm:t>
    </dgm:pt>
    <dgm:pt modelId="{5A80130C-2399-4AFB-869D-EFA7789168E8}" type="sibTrans" cxnId="{B265027D-775B-481A-845E-64252AA563D4}">
      <dgm:prSet/>
      <dgm:spPr/>
      <dgm:t>
        <a:bodyPr/>
        <a:lstStyle/>
        <a:p>
          <a:endParaRPr lang="fr-FR"/>
        </a:p>
      </dgm:t>
    </dgm:pt>
    <dgm:pt modelId="{E187CEF4-1125-4B92-9375-6C4D23EDB4F4}">
      <dgm:prSet/>
      <dgm:spPr/>
      <dgm:t>
        <a:bodyPr/>
        <a:lstStyle/>
        <a:p>
          <a:pPr rtl="1"/>
          <a:r>
            <a:rPr lang="ar-DZ" smtClean="0"/>
            <a:t>التخفيف من حدة المشاكل السكانية</a:t>
          </a:r>
          <a:endParaRPr lang="fr-FR"/>
        </a:p>
      </dgm:t>
    </dgm:pt>
    <dgm:pt modelId="{8B9D9819-6DC8-423D-A5C3-86CCC44B0CD5}" type="parTrans" cxnId="{33121527-96C0-41A7-A2CF-AFD7EA56DC48}">
      <dgm:prSet/>
      <dgm:spPr/>
      <dgm:t>
        <a:bodyPr/>
        <a:lstStyle/>
        <a:p>
          <a:endParaRPr lang="fr-FR"/>
        </a:p>
      </dgm:t>
    </dgm:pt>
    <dgm:pt modelId="{4DD82082-87A8-453A-8840-69A85713837E}" type="sibTrans" cxnId="{33121527-96C0-41A7-A2CF-AFD7EA56DC48}">
      <dgm:prSet/>
      <dgm:spPr/>
      <dgm:t>
        <a:bodyPr/>
        <a:lstStyle/>
        <a:p>
          <a:endParaRPr lang="fr-FR"/>
        </a:p>
      </dgm:t>
    </dgm:pt>
    <dgm:pt modelId="{A47CEAC4-2BBA-4D07-96EE-9A3049B5AB47}">
      <dgm:prSet/>
      <dgm:spPr/>
      <dgm:t>
        <a:bodyPr/>
        <a:lstStyle/>
        <a:p>
          <a:pPr rtl="1"/>
          <a:r>
            <a:rPr lang="ar-DZ" dirty="0" smtClean="0"/>
            <a:t>تخطيط المدن يساهم في القضاء على المساكن العشوائية و بالتالي خفض نسبة الإجرام و المشاكل الاجتماعية</a:t>
          </a:r>
          <a:endParaRPr lang="fr-FR" dirty="0"/>
        </a:p>
      </dgm:t>
    </dgm:pt>
    <dgm:pt modelId="{7E91657A-BAA3-46C8-A142-5C364954CAE0}" type="parTrans" cxnId="{4A53E6F8-DD43-4B29-8207-79D8F0100ECA}">
      <dgm:prSet/>
      <dgm:spPr/>
      <dgm:t>
        <a:bodyPr/>
        <a:lstStyle/>
        <a:p>
          <a:endParaRPr lang="fr-FR"/>
        </a:p>
      </dgm:t>
    </dgm:pt>
    <dgm:pt modelId="{91D128AB-1370-4952-9A45-6E9AFC626822}" type="sibTrans" cxnId="{4A53E6F8-DD43-4B29-8207-79D8F0100ECA}">
      <dgm:prSet/>
      <dgm:spPr/>
      <dgm:t>
        <a:bodyPr/>
        <a:lstStyle/>
        <a:p>
          <a:endParaRPr lang="fr-FR"/>
        </a:p>
      </dgm:t>
    </dgm:pt>
    <dgm:pt modelId="{740B6131-0B39-4221-9690-E5B87D697AFC}">
      <dgm:prSet/>
      <dgm:spPr/>
      <dgm:t>
        <a:bodyPr/>
        <a:lstStyle/>
        <a:p>
          <a:pPr rtl="1"/>
          <a:r>
            <a:rPr lang="ar-DZ" dirty="0" smtClean="0"/>
            <a:t>خلق منشئات اجتماعية و تطوير الموجود منها يساهم في حل المشكلات الاجتماعية.</a:t>
          </a:r>
          <a:endParaRPr lang="fr-FR" dirty="0"/>
        </a:p>
      </dgm:t>
    </dgm:pt>
    <dgm:pt modelId="{59C0AD68-779F-4E10-B9EA-AA65D6B1CC6C}" type="parTrans" cxnId="{06EBED28-035D-4021-B8A5-FFF2C23BCBF8}">
      <dgm:prSet/>
      <dgm:spPr/>
      <dgm:t>
        <a:bodyPr/>
        <a:lstStyle/>
        <a:p>
          <a:endParaRPr lang="fr-FR"/>
        </a:p>
      </dgm:t>
    </dgm:pt>
    <dgm:pt modelId="{AD9ED457-9B18-4568-AD51-2736F2B50D8B}" type="sibTrans" cxnId="{06EBED28-035D-4021-B8A5-FFF2C23BCBF8}">
      <dgm:prSet/>
      <dgm:spPr/>
      <dgm:t>
        <a:bodyPr/>
        <a:lstStyle/>
        <a:p>
          <a:endParaRPr lang="fr-FR"/>
        </a:p>
      </dgm:t>
    </dgm:pt>
    <dgm:pt modelId="{50F881CE-2BE5-41F8-81DE-3E7299E43BFE}" type="pres">
      <dgm:prSet presAssocID="{6A3326FD-6980-4765-9AB8-7CD6FB777F55}" presName="Name0" presStyleCnt="0">
        <dgm:presLayoutVars>
          <dgm:dir val="rev"/>
          <dgm:animLvl val="lvl"/>
          <dgm:resizeHandles/>
        </dgm:presLayoutVars>
      </dgm:prSet>
      <dgm:spPr/>
      <dgm:t>
        <a:bodyPr/>
        <a:lstStyle/>
        <a:p>
          <a:endParaRPr lang="fr-FR"/>
        </a:p>
      </dgm:t>
    </dgm:pt>
    <dgm:pt modelId="{F20737B5-B3F6-4684-98A4-348C57BB7DCE}" type="pres">
      <dgm:prSet presAssocID="{CA878909-04C1-44FE-BA6B-D1E27423CE6C}" presName="linNode" presStyleCnt="0"/>
      <dgm:spPr/>
    </dgm:pt>
    <dgm:pt modelId="{DD2E5BBF-F00B-427D-9AF0-BE876F184A63}" type="pres">
      <dgm:prSet presAssocID="{CA878909-04C1-44FE-BA6B-D1E27423CE6C}" presName="parentShp" presStyleLbl="node1" presStyleIdx="0" presStyleCnt="2" custScaleX="69519">
        <dgm:presLayoutVars>
          <dgm:bulletEnabled val="1"/>
        </dgm:presLayoutVars>
      </dgm:prSet>
      <dgm:spPr/>
      <dgm:t>
        <a:bodyPr/>
        <a:lstStyle/>
        <a:p>
          <a:endParaRPr lang="fr-FR"/>
        </a:p>
      </dgm:t>
    </dgm:pt>
    <dgm:pt modelId="{D4A3AA31-4C2B-470A-856D-78D82DB63936}" type="pres">
      <dgm:prSet presAssocID="{CA878909-04C1-44FE-BA6B-D1E27423CE6C}" presName="childShp" presStyleLbl="bgAccFollowNode1" presStyleIdx="0" presStyleCnt="2" custScaleX="118747" custScaleY="86002">
        <dgm:presLayoutVars>
          <dgm:bulletEnabled val="1"/>
        </dgm:presLayoutVars>
      </dgm:prSet>
      <dgm:spPr/>
      <dgm:t>
        <a:bodyPr/>
        <a:lstStyle/>
        <a:p>
          <a:endParaRPr lang="fr-FR"/>
        </a:p>
      </dgm:t>
    </dgm:pt>
    <dgm:pt modelId="{DC440B89-6725-490E-8118-35266AB44AD0}" type="pres">
      <dgm:prSet presAssocID="{E889A66A-0A1C-4716-A4B3-220BA8BB159A}" presName="spacing" presStyleCnt="0"/>
      <dgm:spPr/>
    </dgm:pt>
    <dgm:pt modelId="{DB456BCB-9D1C-4565-AD6D-519C2E8A35FF}" type="pres">
      <dgm:prSet presAssocID="{0751C072-11C4-4545-BFFC-B93F7C61A08E}" presName="linNode" presStyleCnt="0"/>
      <dgm:spPr/>
    </dgm:pt>
    <dgm:pt modelId="{429EE571-BF4D-448A-8849-D32F37358ED6}" type="pres">
      <dgm:prSet presAssocID="{0751C072-11C4-4545-BFFC-B93F7C61A08E}" presName="parentShp" presStyleLbl="node1" presStyleIdx="1" presStyleCnt="2" custScaleX="71251">
        <dgm:presLayoutVars>
          <dgm:bulletEnabled val="1"/>
        </dgm:presLayoutVars>
      </dgm:prSet>
      <dgm:spPr/>
      <dgm:t>
        <a:bodyPr/>
        <a:lstStyle/>
        <a:p>
          <a:endParaRPr lang="fr-FR"/>
        </a:p>
      </dgm:t>
    </dgm:pt>
    <dgm:pt modelId="{3D8AB6A0-CD76-46EF-B163-E154FCF34721}" type="pres">
      <dgm:prSet presAssocID="{0751C072-11C4-4545-BFFC-B93F7C61A08E}" presName="childShp" presStyleLbl="bgAccFollowNode1" presStyleIdx="1" presStyleCnt="2" custScaleX="133330" custScaleY="143617">
        <dgm:presLayoutVars>
          <dgm:bulletEnabled val="1"/>
        </dgm:presLayoutVars>
      </dgm:prSet>
      <dgm:spPr/>
      <dgm:t>
        <a:bodyPr/>
        <a:lstStyle/>
        <a:p>
          <a:endParaRPr lang="fr-FR"/>
        </a:p>
      </dgm:t>
    </dgm:pt>
  </dgm:ptLst>
  <dgm:cxnLst>
    <dgm:cxn modelId="{B265027D-775B-481A-845E-64252AA563D4}" srcId="{CA878909-04C1-44FE-BA6B-D1E27423CE6C}" destId="{667D8518-4DA1-4DC2-A257-73C058F0E7F9}" srcOrd="2" destOrd="0" parTransId="{40D02C57-0702-406F-ACFF-1CEECDCE85F0}" sibTransId="{5A80130C-2399-4AFB-869D-EFA7789168E8}"/>
    <dgm:cxn modelId="{FF32CEA5-BCC0-4AFB-9C33-D2594CB01BA1}" type="presOf" srcId="{CC41D522-A989-4E86-8666-9B1938823BA4}" destId="{D4A3AA31-4C2B-470A-856D-78D82DB63936}" srcOrd="0" destOrd="1" presId="urn:microsoft.com/office/officeart/2005/8/layout/vList6"/>
    <dgm:cxn modelId="{853E1A08-C4D2-4D54-9672-EB5A29935C96}" type="presOf" srcId="{740B6131-0B39-4221-9690-E5B87D697AFC}" destId="{3D8AB6A0-CD76-46EF-B163-E154FCF34721}" srcOrd="0" destOrd="3" presId="urn:microsoft.com/office/officeart/2005/8/layout/vList6"/>
    <dgm:cxn modelId="{06EBED28-035D-4021-B8A5-FFF2C23BCBF8}" srcId="{0751C072-11C4-4545-BFFC-B93F7C61A08E}" destId="{740B6131-0B39-4221-9690-E5B87D697AFC}" srcOrd="3" destOrd="0" parTransId="{59C0AD68-779F-4E10-B9EA-AA65D6B1CC6C}" sibTransId="{AD9ED457-9B18-4568-AD51-2736F2B50D8B}"/>
    <dgm:cxn modelId="{A3411231-FC37-4B41-A868-D8DE7770CE31}" type="presOf" srcId="{6A3326FD-6980-4765-9AB8-7CD6FB777F55}" destId="{50F881CE-2BE5-41F8-81DE-3E7299E43BFE}" srcOrd="0" destOrd="0" presId="urn:microsoft.com/office/officeart/2005/8/layout/vList6"/>
    <dgm:cxn modelId="{33121527-96C0-41A7-A2CF-AFD7EA56DC48}" srcId="{0751C072-11C4-4545-BFFC-B93F7C61A08E}" destId="{E187CEF4-1125-4B92-9375-6C4D23EDB4F4}" srcOrd="1" destOrd="0" parTransId="{8B9D9819-6DC8-423D-A5C3-86CCC44B0CD5}" sibTransId="{4DD82082-87A8-453A-8840-69A85713837E}"/>
    <dgm:cxn modelId="{B81F9C0E-319C-4CE7-B344-6C0D1ACC1690}" type="presOf" srcId="{4A31CF9E-1EE0-4363-97B2-6597F0487CD8}" destId="{D4A3AA31-4C2B-470A-856D-78D82DB63936}" srcOrd="0" destOrd="0" presId="urn:microsoft.com/office/officeart/2005/8/layout/vList6"/>
    <dgm:cxn modelId="{62EDB455-789A-4706-A76D-DC8186C8D403}" srcId="{CA878909-04C1-44FE-BA6B-D1E27423CE6C}" destId="{CC41D522-A989-4E86-8666-9B1938823BA4}" srcOrd="1" destOrd="0" parTransId="{F47A050C-0FAC-44C0-8C7C-C2BD6F303595}" sibTransId="{737AFCF0-5976-40E6-863E-70CD39AEF35A}"/>
    <dgm:cxn modelId="{6B899462-D676-4DC2-9054-F63D0B0C2BF0}" type="presOf" srcId="{DADC326A-25C2-4657-8EAF-5B69D768EC8F}" destId="{3D8AB6A0-CD76-46EF-B163-E154FCF34721}" srcOrd="0" destOrd="0" presId="urn:microsoft.com/office/officeart/2005/8/layout/vList6"/>
    <dgm:cxn modelId="{303DF56C-87BD-4B63-9AA0-F92AC45EA42E}" type="presOf" srcId="{CA878909-04C1-44FE-BA6B-D1E27423CE6C}" destId="{DD2E5BBF-F00B-427D-9AF0-BE876F184A63}" srcOrd="0" destOrd="0" presId="urn:microsoft.com/office/officeart/2005/8/layout/vList6"/>
    <dgm:cxn modelId="{4A53E6F8-DD43-4B29-8207-79D8F0100ECA}" srcId="{0751C072-11C4-4545-BFFC-B93F7C61A08E}" destId="{A47CEAC4-2BBA-4D07-96EE-9A3049B5AB47}" srcOrd="2" destOrd="0" parTransId="{7E91657A-BAA3-46C8-A142-5C364954CAE0}" sibTransId="{91D128AB-1370-4952-9A45-6E9AFC626822}"/>
    <dgm:cxn modelId="{81D451C6-24D2-43FA-AEBF-B8D5BB5EFE48}" srcId="{6A3326FD-6980-4765-9AB8-7CD6FB777F55}" destId="{CA878909-04C1-44FE-BA6B-D1E27423CE6C}" srcOrd="0" destOrd="0" parTransId="{7138E23F-8094-4B71-AE1E-F0114DC1BCF8}" sibTransId="{E889A66A-0A1C-4716-A4B3-220BA8BB159A}"/>
    <dgm:cxn modelId="{37569393-7A10-4AB1-8FC3-D0CD6C33AAF7}" type="presOf" srcId="{0751C072-11C4-4545-BFFC-B93F7C61A08E}" destId="{429EE571-BF4D-448A-8849-D32F37358ED6}" srcOrd="0" destOrd="0" presId="urn:microsoft.com/office/officeart/2005/8/layout/vList6"/>
    <dgm:cxn modelId="{D102510D-5441-4E0D-AA5C-B09477D03A3B}" type="presOf" srcId="{E187CEF4-1125-4B92-9375-6C4D23EDB4F4}" destId="{3D8AB6A0-CD76-46EF-B163-E154FCF34721}" srcOrd="0" destOrd="1" presId="urn:microsoft.com/office/officeart/2005/8/layout/vList6"/>
    <dgm:cxn modelId="{1D50B8C3-C4DB-40E0-818D-1C7200823D6D}" srcId="{6A3326FD-6980-4765-9AB8-7CD6FB777F55}" destId="{0751C072-11C4-4545-BFFC-B93F7C61A08E}" srcOrd="1" destOrd="0" parTransId="{43FDC458-368B-4DC2-B301-68D7DA8C0B85}" sibTransId="{F1C2DE98-A040-42A7-8E12-8CEE12963F9D}"/>
    <dgm:cxn modelId="{34D5B5E3-8895-456B-BB59-30321EFEE9AF}" srcId="{0751C072-11C4-4545-BFFC-B93F7C61A08E}" destId="{DADC326A-25C2-4657-8EAF-5B69D768EC8F}" srcOrd="0" destOrd="0" parTransId="{2E5F7007-88F0-408A-81C3-B413C24328D7}" sibTransId="{F70CDCCF-154D-4EDC-B4C9-9DBAE3119A74}"/>
    <dgm:cxn modelId="{4526660A-00F6-439D-A53E-2D88193324D9}" srcId="{CA878909-04C1-44FE-BA6B-D1E27423CE6C}" destId="{4A31CF9E-1EE0-4363-97B2-6597F0487CD8}" srcOrd="0" destOrd="0" parTransId="{6D2D82FA-17B7-48D4-A2FF-FE0ECBDD976B}" sibTransId="{0C86D128-445E-4A18-88A7-EC75BE403C1B}"/>
    <dgm:cxn modelId="{59C57986-8DD9-46BF-BAA4-65304B22C02E}" type="presOf" srcId="{A47CEAC4-2BBA-4D07-96EE-9A3049B5AB47}" destId="{3D8AB6A0-CD76-46EF-B163-E154FCF34721}" srcOrd="0" destOrd="2" presId="urn:microsoft.com/office/officeart/2005/8/layout/vList6"/>
    <dgm:cxn modelId="{A10E2722-DE6B-441B-BE0C-0D883DB6A988}" type="presOf" srcId="{667D8518-4DA1-4DC2-A257-73C058F0E7F9}" destId="{D4A3AA31-4C2B-470A-856D-78D82DB63936}" srcOrd="0" destOrd="2" presId="urn:microsoft.com/office/officeart/2005/8/layout/vList6"/>
    <dgm:cxn modelId="{715591EF-426E-4AF7-99B5-356E1A5FB235}" type="presParOf" srcId="{50F881CE-2BE5-41F8-81DE-3E7299E43BFE}" destId="{F20737B5-B3F6-4684-98A4-348C57BB7DCE}" srcOrd="0" destOrd="0" presId="urn:microsoft.com/office/officeart/2005/8/layout/vList6"/>
    <dgm:cxn modelId="{428829EE-AEB0-423F-B8D0-F48D3CCB1BC8}" type="presParOf" srcId="{F20737B5-B3F6-4684-98A4-348C57BB7DCE}" destId="{DD2E5BBF-F00B-427D-9AF0-BE876F184A63}" srcOrd="0" destOrd="0" presId="urn:microsoft.com/office/officeart/2005/8/layout/vList6"/>
    <dgm:cxn modelId="{9A47EE0C-2393-4F97-956D-02D25D93FECC}" type="presParOf" srcId="{F20737B5-B3F6-4684-98A4-348C57BB7DCE}" destId="{D4A3AA31-4C2B-470A-856D-78D82DB63936}" srcOrd="1" destOrd="0" presId="urn:microsoft.com/office/officeart/2005/8/layout/vList6"/>
    <dgm:cxn modelId="{6844E52E-4535-40D5-BFC6-14D658801927}" type="presParOf" srcId="{50F881CE-2BE5-41F8-81DE-3E7299E43BFE}" destId="{DC440B89-6725-490E-8118-35266AB44AD0}" srcOrd="1" destOrd="0" presId="urn:microsoft.com/office/officeart/2005/8/layout/vList6"/>
    <dgm:cxn modelId="{37E27967-F18A-4AD8-8B6B-CBB297F1AC4C}" type="presParOf" srcId="{50F881CE-2BE5-41F8-81DE-3E7299E43BFE}" destId="{DB456BCB-9D1C-4565-AD6D-519C2E8A35FF}" srcOrd="2" destOrd="0" presId="urn:microsoft.com/office/officeart/2005/8/layout/vList6"/>
    <dgm:cxn modelId="{FE7A8667-4B0B-4D28-841D-90C313160B5C}" type="presParOf" srcId="{DB456BCB-9D1C-4565-AD6D-519C2E8A35FF}" destId="{429EE571-BF4D-448A-8849-D32F37358ED6}" srcOrd="0" destOrd="0" presId="urn:microsoft.com/office/officeart/2005/8/layout/vList6"/>
    <dgm:cxn modelId="{D3094E78-B26B-4D4B-8A84-384969BF0A71}" type="presParOf" srcId="{DB456BCB-9D1C-4565-AD6D-519C2E8A35FF}" destId="{3D8AB6A0-CD76-46EF-B163-E154FCF34721}" srcOrd="1" destOrd="0" presId="urn:microsoft.com/office/officeart/2005/8/layout/v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D02E0780-7571-44FA-B43C-D3D9F2DC11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E2AEC9F-D974-4DE6-94BF-513EA8F5565C}">
      <dgm:prSet phldrT="[Texte]"/>
      <dgm:spPr/>
      <dgm:t>
        <a:bodyPr/>
        <a:lstStyle/>
        <a:p>
          <a:pPr rtl="1"/>
          <a:r>
            <a:rPr lang="ar-DZ" dirty="0" smtClean="0"/>
            <a:t>1/ تقييم الأثر البيئي: </a:t>
          </a:r>
          <a:endParaRPr lang="fr-FR" dirty="0"/>
        </a:p>
      </dgm:t>
    </dgm:pt>
    <dgm:pt modelId="{711C099A-EA57-421C-A06F-02A9B18ECFF4}" type="parTrans" cxnId="{D01C3EB4-D00B-466E-B2E9-824B0CE8BC98}">
      <dgm:prSet/>
      <dgm:spPr/>
      <dgm:t>
        <a:bodyPr/>
        <a:lstStyle/>
        <a:p>
          <a:endParaRPr lang="fr-FR"/>
        </a:p>
      </dgm:t>
    </dgm:pt>
    <dgm:pt modelId="{EFDA031C-224B-4F91-9388-1F268F600089}" type="sibTrans" cxnId="{D01C3EB4-D00B-466E-B2E9-824B0CE8BC98}">
      <dgm:prSet/>
      <dgm:spPr/>
      <dgm:t>
        <a:bodyPr/>
        <a:lstStyle/>
        <a:p>
          <a:endParaRPr lang="fr-FR"/>
        </a:p>
      </dgm:t>
    </dgm:pt>
    <dgm:pt modelId="{A00EA77B-7357-4056-9F3E-FCA0BA0AA86D}">
      <dgm:prSet phldrT="[Texte]"/>
      <dgm:spPr/>
      <dgm:t>
        <a:bodyPr/>
        <a:lstStyle/>
        <a:p>
          <a:pPr algn="just" rtl="1"/>
          <a:r>
            <a:rPr lang="ar-DZ" dirty="0" smtClean="0"/>
            <a:t>«يعني تقييم الأثر البيئي أن يتم دراسة وتحليل المشروعات المقترحة التي تؤثر إقامتها أو ممارستها لنشاطها على سلامة البيئة، وذلك بهدف التنبؤ مبكرا بالعواقب البيئية المحتملة عن إنشائها، ومن ثم التخطيط لتجنب تلك العواقب» </a:t>
          </a:r>
          <a:endParaRPr lang="fr-FR" dirty="0"/>
        </a:p>
      </dgm:t>
    </dgm:pt>
    <dgm:pt modelId="{46B0D12A-B3A1-4EC5-903E-1DA41D4F8FD4}" type="parTrans" cxnId="{6169ED15-7FBE-4752-9E67-8D97A6B0E13F}">
      <dgm:prSet/>
      <dgm:spPr/>
      <dgm:t>
        <a:bodyPr/>
        <a:lstStyle/>
        <a:p>
          <a:endParaRPr lang="fr-FR"/>
        </a:p>
      </dgm:t>
    </dgm:pt>
    <dgm:pt modelId="{F0B0C4C7-0DD3-4214-AE28-22E547F4AC77}" type="sibTrans" cxnId="{6169ED15-7FBE-4752-9E67-8D97A6B0E13F}">
      <dgm:prSet/>
      <dgm:spPr/>
      <dgm:t>
        <a:bodyPr/>
        <a:lstStyle/>
        <a:p>
          <a:endParaRPr lang="fr-FR"/>
        </a:p>
      </dgm:t>
    </dgm:pt>
    <dgm:pt modelId="{F93D5B51-530B-4902-9461-2F909BD2E041}" type="pres">
      <dgm:prSet presAssocID="{D02E0780-7571-44FA-B43C-D3D9F2DC110F}" presName="linear" presStyleCnt="0">
        <dgm:presLayoutVars>
          <dgm:animLvl val="lvl"/>
          <dgm:resizeHandles val="exact"/>
        </dgm:presLayoutVars>
      </dgm:prSet>
      <dgm:spPr/>
      <dgm:t>
        <a:bodyPr/>
        <a:lstStyle/>
        <a:p>
          <a:endParaRPr lang="fr-FR"/>
        </a:p>
      </dgm:t>
    </dgm:pt>
    <dgm:pt modelId="{B5316CD8-E596-4177-9218-B08799B84D31}" type="pres">
      <dgm:prSet presAssocID="{AE2AEC9F-D974-4DE6-94BF-513EA8F5565C}" presName="parentText" presStyleLbl="node1" presStyleIdx="0" presStyleCnt="1">
        <dgm:presLayoutVars>
          <dgm:chMax val="0"/>
          <dgm:bulletEnabled val="1"/>
        </dgm:presLayoutVars>
      </dgm:prSet>
      <dgm:spPr/>
      <dgm:t>
        <a:bodyPr/>
        <a:lstStyle/>
        <a:p>
          <a:endParaRPr lang="fr-FR"/>
        </a:p>
      </dgm:t>
    </dgm:pt>
    <dgm:pt modelId="{671717CA-39FB-4ED2-ACDA-8507342E2148}" type="pres">
      <dgm:prSet presAssocID="{AE2AEC9F-D974-4DE6-94BF-513EA8F5565C}" presName="childText" presStyleLbl="revTx" presStyleIdx="0" presStyleCnt="1">
        <dgm:presLayoutVars>
          <dgm:bulletEnabled val="1"/>
        </dgm:presLayoutVars>
      </dgm:prSet>
      <dgm:spPr/>
      <dgm:t>
        <a:bodyPr/>
        <a:lstStyle/>
        <a:p>
          <a:endParaRPr lang="fr-FR"/>
        </a:p>
      </dgm:t>
    </dgm:pt>
  </dgm:ptLst>
  <dgm:cxnLst>
    <dgm:cxn modelId="{6169ED15-7FBE-4752-9E67-8D97A6B0E13F}" srcId="{AE2AEC9F-D974-4DE6-94BF-513EA8F5565C}" destId="{A00EA77B-7357-4056-9F3E-FCA0BA0AA86D}" srcOrd="0" destOrd="0" parTransId="{46B0D12A-B3A1-4EC5-903E-1DA41D4F8FD4}" sibTransId="{F0B0C4C7-0DD3-4214-AE28-22E547F4AC77}"/>
    <dgm:cxn modelId="{729D9142-E9F5-4765-8F77-697F92669AFE}" type="presOf" srcId="{A00EA77B-7357-4056-9F3E-FCA0BA0AA86D}" destId="{671717CA-39FB-4ED2-ACDA-8507342E2148}" srcOrd="0" destOrd="0" presId="urn:microsoft.com/office/officeart/2005/8/layout/vList2"/>
    <dgm:cxn modelId="{682E2003-4C01-462C-92AB-6E58E3411B88}" type="presOf" srcId="{AE2AEC9F-D974-4DE6-94BF-513EA8F5565C}" destId="{B5316CD8-E596-4177-9218-B08799B84D31}" srcOrd="0" destOrd="0" presId="urn:microsoft.com/office/officeart/2005/8/layout/vList2"/>
    <dgm:cxn modelId="{F397ADE1-E4FD-485C-B196-0127FCACC4CE}" type="presOf" srcId="{D02E0780-7571-44FA-B43C-D3D9F2DC110F}" destId="{F93D5B51-530B-4902-9461-2F909BD2E041}" srcOrd="0" destOrd="0" presId="urn:microsoft.com/office/officeart/2005/8/layout/vList2"/>
    <dgm:cxn modelId="{D01C3EB4-D00B-466E-B2E9-824B0CE8BC98}" srcId="{D02E0780-7571-44FA-B43C-D3D9F2DC110F}" destId="{AE2AEC9F-D974-4DE6-94BF-513EA8F5565C}" srcOrd="0" destOrd="0" parTransId="{711C099A-EA57-421C-A06F-02A9B18ECFF4}" sibTransId="{EFDA031C-224B-4F91-9388-1F268F600089}"/>
    <dgm:cxn modelId="{F8EC6A1A-519B-4C7F-87FC-AA216981E5F0}" type="presParOf" srcId="{F93D5B51-530B-4902-9461-2F909BD2E041}" destId="{B5316CD8-E596-4177-9218-B08799B84D31}" srcOrd="0" destOrd="0" presId="urn:microsoft.com/office/officeart/2005/8/layout/vList2"/>
    <dgm:cxn modelId="{2F4939A4-0426-4FDD-9D50-8285218F1820}" type="presParOf" srcId="{F93D5B51-530B-4902-9461-2F909BD2E041}" destId="{671717CA-39FB-4ED2-ACDA-8507342E214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02E0780-7571-44FA-B43C-D3D9F2DC11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E2AEC9F-D974-4DE6-94BF-513EA8F5565C}">
      <dgm:prSet phldrT="[Texte]"/>
      <dgm:spPr/>
      <dgm:t>
        <a:bodyPr/>
        <a:lstStyle/>
        <a:p>
          <a:pPr rtl="1"/>
          <a:r>
            <a:rPr lang="ar-DZ" dirty="0" smtClean="0"/>
            <a:t>2/ نظام الإدارة البيئية: </a:t>
          </a:r>
          <a:endParaRPr lang="fr-FR" dirty="0"/>
        </a:p>
      </dgm:t>
    </dgm:pt>
    <dgm:pt modelId="{711C099A-EA57-421C-A06F-02A9B18ECFF4}" type="parTrans" cxnId="{D01C3EB4-D00B-466E-B2E9-824B0CE8BC98}">
      <dgm:prSet/>
      <dgm:spPr/>
      <dgm:t>
        <a:bodyPr/>
        <a:lstStyle/>
        <a:p>
          <a:endParaRPr lang="fr-FR"/>
        </a:p>
      </dgm:t>
    </dgm:pt>
    <dgm:pt modelId="{EFDA031C-224B-4F91-9388-1F268F600089}" type="sibTrans" cxnId="{D01C3EB4-D00B-466E-B2E9-824B0CE8BC98}">
      <dgm:prSet/>
      <dgm:spPr/>
      <dgm:t>
        <a:bodyPr/>
        <a:lstStyle/>
        <a:p>
          <a:endParaRPr lang="fr-FR"/>
        </a:p>
      </dgm:t>
    </dgm:pt>
    <dgm:pt modelId="{A00EA77B-7357-4056-9F3E-FCA0BA0AA86D}">
      <dgm:prSet phldrT="[Texte]"/>
      <dgm:spPr/>
      <dgm:t>
        <a:bodyPr/>
        <a:lstStyle/>
        <a:p>
          <a:pPr algn="just" rtl="1"/>
          <a:r>
            <a:rPr lang="ar-DZ" dirty="0" smtClean="0"/>
            <a:t>«نظام الإدارة البيئية هو مجموعة القواعد والسياسات والإجراءات التي تتبناها المؤسسة للتمشي مع المعايير الدولية الرسمية... حيث تنظر المؤسسة إلى المشاكل البيئية كفرص لتقوية مركزها التنافسي تجاريا أو الاستفادة من المزايا الحكومية المشجعة للاقتصاد البيئي» فنظام الإدارة البيئية يهدف إلى جعل البيئة وظيفة من وظائف الشركة كوظائفها الأخرى من إنتاج و تسويق ومالية. </a:t>
          </a:r>
          <a:endParaRPr lang="fr-FR" dirty="0"/>
        </a:p>
      </dgm:t>
    </dgm:pt>
    <dgm:pt modelId="{46B0D12A-B3A1-4EC5-903E-1DA41D4F8FD4}" type="parTrans" cxnId="{6169ED15-7FBE-4752-9E67-8D97A6B0E13F}">
      <dgm:prSet/>
      <dgm:spPr/>
      <dgm:t>
        <a:bodyPr/>
        <a:lstStyle/>
        <a:p>
          <a:endParaRPr lang="fr-FR"/>
        </a:p>
      </dgm:t>
    </dgm:pt>
    <dgm:pt modelId="{F0B0C4C7-0DD3-4214-AE28-22E547F4AC77}" type="sibTrans" cxnId="{6169ED15-7FBE-4752-9E67-8D97A6B0E13F}">
      <dgm:prSet/>
      <dgm:spPr/>
      <dgm:t>
        <a:bodyPr/>
        <a:lstStyle/>
        <a:p>
          <a:endParaRPr lang="fr-FR"/>
        </a:p>
      </dgm:t>
    </dgm:pt>
    <dgm:pt modelId="{F93D5B51-530B-4902-9461-2F909BD2E041}" type="pres">
      <dgm:prSet presAssocID="{D02E0780-7571-44FA-B43C-D3D9F2DC110F}" presName="linear" presStyleCnt="0">
        <dgm:presLayoutVars>
          <dgm:animLvl val="lvl"/>
          <dgm:resizeHandles val="exact"/>
        </dgm:presLayoutVars>
      </dgm:prSet>
      <dgm:spPr/>
      <dgm:t>
        <a:bodyPr/>
        <a:lstStyle/>
        <a:p>
          <a:endParaRPr lang="fr-FR"/>
        </a:p>
      </dgm:t>
    </dgm:pt>
    <dgm:pt modelId="{B5316CD8-E596-4177-9218-B08799B84D31}" type="pres">
      <dgm:prSet presAssocID="{AE2AEC9F-D974-4DE6-94BF-513EA8F5565C}" presName="parentText" presStyleLbl="node1" presStyleIdx="0" presStyleCnt="1">
        <dgm:presLayoutVars>
          <dgm:chMax val="0"/>
          <dgm:bulletEnabled val="1"/>
        </dgm:presLayoutVars>
      </dgm:prSet>
      <dgm:spPr/>
      <dgm:t>
        <a:bodyPr/>
        <a:lstStyle/>
        <a:p>
          <a:endParaRPr lang="fr-FR"/>
        </a:p>
      </dgm:t>
    </dgm:pt>
    <dgm:pt modelId="{671717CA-39FB-4ED2-ACDA-8507342E2148}" type="pres">
      <dgm:prSet presAssocID="{AE2AEC9F-D974-4DE6-94BF-513EA8F5565C}" presName="childText" presStyleLbl="revTx" presStyleIdx="0" presStyleCnt="1">
        <dgm:presLayoutVars>
          <dgm:bulletEnabled val="1"/>
        </dgm:presLayoutVars>
      </dgm:prSet>
      <dgm:spPr/>
      <dgm:t>
        <a:bodyPr/>
        <a:lstStyle/>
        <a:p>
          <a:endParaRPr lang="fr-FR"/>
        </a:p>
      </dgm:t>
    </dgm:pt>
  </dgm:ptLst>
  <dgm:cxnLst>
    <dgm:cxn modelId="{58BA9062-54D5-4A78-90A7-30DF54F37769}" type="presOf" srcId="{AE2AEC9F-D974-4DE6-94BF-513EA8F5565C}" destId="{B5316CD8-E596-4177-9218-B08799B84D31}" srcOrd="0" destOrd="0" presId="urn:microsoft.com/office/officeart/2005/8/layout/vList2"/>
    <dgm:cxn modelId="{67E4E9D9-75E7-4E00-8D25-79C7FDA04D6D}" type="presOf" srcId="{D02E0780-7571-44FA-B43C-D3D9F2DC110F}" destId="{F93D5B51-530B-4902-9461-2F909BD2E041}" srcOrd="0" destOrd="0" presId="urn:microsoft.com/office/officeart/2005/8/layout/vList2"/>
    <dgm:cxn modelId="{6169ED15-7FBE-4752-9E67-8D97A6B0E13F}" srcId="{AE2AEC9F-D974-4DE6-94BF-513EA8F5565C}" destId="{A00EA77B-7357-4056-9F3E-FCA0BA0AA86D}" srcOrd="0" destOrd="0" parTransId="{46B0D12A-B3A1-4EC5-903E-1DA41D4F8FD4}" sibTransId="{F0B0C4C7-0DD3-4214-AE28-22E547F4AC77}"/>
    <dgm:cxn modelId="{1340BF78-97D2-42B2-B1EC-87062408749A}" type="presOf" srcId="{A00EA77B-7357-4056-9F3E-FCA0BA0AA86D}" destId="{671717CA-39FB-4ED2-ACDA-8507342E2148}" srcOrd="0" destOrd="0" presId="urn:microsoft.com/office/officeart/2005/8/layout/vList2"/>
    <dgm:cxn modelId="{D01C3EB4-D00B-466E-B2E9-824B0CE8BC98}" srcId="{D02E0780-7571-44FA-B43C-D3D9F2DC110F}" destId="{AE2AEC9F-D974-4DE6-94BF-513EA8F5565C}" srcOrd="0" destOrd="0" parTransId="{711C099A-EA57-421C-A06F-02A9B18ECFF4}" sibTransId="{EFDA031C-224B-4F91-9388-1F268F600089}"/>
    <dgm:cxn modelId="{3E7485CA-3DD9-4996-9E23-C80EFFA9D88D}" type="presParOf" srcId="{F93D5B51-530B-4902-9461-2F909BD2E041}" destId="{B5316CD8-E596-4177-9218-B08799B84D31}" srcOrd="0" destOrd="0" presId="urn:microsoft.com/office/officeart/2005/8/layout/vList2"/>
    <dgm:cxn modelId="{CE69FCD6-1CE5-4D26-8B48-6DF200BA9F18}" type="presParOf" srcId="{F93D5B51-530B-4902-9461-2F909BD2E041}" destId="{671717CA-39FB-4ED2-ACDA-8507342E214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02E0780-7571-44FA-B43C-D3D9F2DC110F}"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fr-FR"/>
        </a:p>
      </dgm:t>
    </dgm:pt>
    <dgm:pt modelId="{AE2AEC9F-D974-4DE6-94BF-513EA8F5565C}">
      <dgm:prSet phldrT="[Texte]" custT="1"/>
      <dgm:spPr/>
      <dgm:t>
        <a:bodyPr/>
        <a:lstStyle/>
        <a:p>
          <a:pPr rtl="1"/>
          <a:r>
            <a:rPr lang="ar-DZ" sz="4800" dirty="0" smtClean="0"/>
            <a:t>2/ قاعدة المعلومات الجغرافية: </a:t>
          </a:r>
          <a:endParaRPr lang="fr-FR" sz="4800" dirty="0"/>
        </a:p>
      </dgm:t>
    </dgm:pt>
    <dgm:pt modelId="{711C099A-EA57-421C-A06F-02A9B18ECFF4}" type="parTrans" cxnId="{D01C3EB4-D00B-466E-B2E9-824B0CE8BC98}">
      <dgm:prSet/>
      <dgm:spPr/>
      <dgm:t>
        <a:bodyPr/>
        <a:lstStyle/>
        <a:p>
          <a:endParaRPr lang="fr-FR"/>
        </a:p>
      </dgm:t>
    </dgm:pt>
    <dgm:pt modelId="{EFDA031C-224B-4F91-9388-1F268F600089}" type="sibTrans" cxnId="{D01C3EB4-D00B-466E-B2E9-824B0CE8BC98}">
      <dgm:prSet/>
      <dgm:spPr/>
      <dgm:t>
        <a:bodyPr/>
        <a:lstStyle/>
        <a:p>
          <a:endParaRPr lang="fr-FR"/>
        </a:p>
      </dgm:t>
    </dgm:pt>
    <dgm:pt modelId="{A00EA77B-7357-4056-9F3E-FCA0BA0AA86D}">
      <dgm:prSet phldrT="[Texte]"/>
      <dgm:spPr/>
      <dgm:t>
        <a:bodyPr/>
        <a:lstStyle/>
        <a:p>
          <a:pPr algn="just" rtl="1"/>
          <a:r>
            <a:rPr lang="ar-DZ" dirty="0" smtClean="0"/>
            <a:t>«يقصد بها توفر الدولة على مخزون متجدد للمعلومات عن مناطق البلاد من الناحية الطبيعية و السكان، وذلك لحماية مناطق النشاط من التأثيرات السلبية المهددة والمدمرة للبيئة»</a:t>
          </a:r>
          <a:endParaRPr lang="fr-FR" dirty="0"/>
        </a:p>
      </dgm:t>
    </dgm:pt>
    <dgm:pt modelId="{46B0D12A-B3A1-4EC5-903E-1DA41D4F8FD4}" type="parTrans" cxnId="{6169ED15-7FBE-4752-9E67-8D97A6B0E13F}">
      <dgm:prSet/>
      <dgm:spPr/>
      <dgm:t>
        <a:bodyPr/>
        <a:lstStyle/>
        <a:p>
          <a:endParaRPr lang="fr-FR"/>
        </a:p>
      </dgm:t>
    </dgm:pt>
    <dgm:pt modelId="{F0B0C4C7-0DD3-4214-AE28-22E547F4AC77}" type="sibTrans" cxnId="{6169ED15-7FBE-4752-9E67-8D97A6B0E13F}">
      <dgm:prSet/>
      <dgm:spPr/>
      <dgm:t>
        <a:bodyPr/>
        <a:lstStyle/>
        <a:p>
          <a:endParaRPr lang="fr-FR"/>
        </a:p>
      </dgm:t>
    </dgm:pt>
    <dgm:pt modelId="{F93D5B51-530B-4902-9461-2F909BD2E041}" type="pres">
      <dgm:prSet presAssocID="{D02E0780-7571-44FA-B43C-D3D9F2DC110F}" presName="linear" presStyleCnt="0">
        <dgm:presLayoutVars>
          <dgm:animLvl val="lvl"/>
          <dgm:resizeHandles val="exact"/>
        </dgm:presLayoutVars>
      </dgm:prSet>
      <dgm:spPr/>
      <dgm:t>
        <a:bodyPr/>
        <a:lstStyle/>
        <a:p>
          <a:endParaRPr lang="fr-FR"/>
        </a:p>
      </dgm:t>
    </dgm:pt>
    <dgm:pt modelId="{B5316CD8-E596-4177-9218-B08799B84D31}" type="pres">
      <dgm:prSet presAssocID="{AE2AEC9F-D974-4DE6-94BF-513EA8F5565C}" presName="parentText" presStyleLbl="node1" presStyleIdx="0" presStyleCnt="1">
        <dgm:presLayoutVars>
          <dgm:chMax val="0"/>
          <dgm:bulletEnabled val="1"/>
        </dgm:presLayoutVars>
      </dgm:prSet>
      <dgm:spPr/>
      <dgm:t>
        <a:bodyPr/>
        <a:lstStyle/>
        <a:p>
          <a:endParaRPr lang="fr-FR"/>
        </a:p>
      </dgm:t>
    </dgm:pt>
    <dgm:pt modelId="{671717CA-39FB-4ED2-ACDA-8507342E2148}" type="pres">
      <dgm:prSet presAssocID="{AE2AEC9F-D974-4DE6-94BF-513EA8F5565C}" presName="childText" presStyleLbl="revTx" presStyleIdx="0" presStyleCnt="1">
        <dgm:presLayoutVars>
          <dgm:bulletEnabled val="1"/>
        </dgm:presLayoutVars>
      </dgm:prSet>
      <dgm:spPr/>
      <dgm:t>
        <a:bodyPr/>
        <a:lstStyle/>
        <a:p>
          <a:endParaRPr lang="fr-FR"/>
        </a:p>
      </dgm:t>
    </dgm:pt>
  </dgm:ptLst>
  <dgm:cxnLst>
    <dgm:cxn modelId="{43BB7CEF-11D9-4DB3-82B7-4D47294994B5}" type="presOf" srcId="{A00EA77B-7357-4056-9F3E-FCA0BA0AA86D}" destId="{671717CA-39FB-4ED2-ACDA-8507342E2148}" srcOrd="0" destOrd="0" presId="urn:microsoft.com/office/officeart/2005/8/layout/vList2"/>
    <dgm:cxn modelId="{AC654318-62F1-4E59-BB84-404A1053752F}" type="presOf" srcId="{AE2AEC9F-D974-4DE6-94BF-513EA8F5565C}" destId="{B5316CD8-E596-4177-9218-B08799B84D31}" srcOrd="0" destOrd="0" presId="urn:microsoft.com/office/officeart/2005/8/layout/vList2"/>
    <dgm:cxn modelId="{6169ED15-7FBE-4752-9E67-8D97A6B0E13F}" srcId="{AE2AEC9F-D974-4DE6-94BF-513EA8F5565C}" destId="{A00EA77B-7357-4056-9F3E-FCA0BA0AA86D}" srcOrd="0" destOrd="0" parTransId="{46B0D12A-B3A1-4EC5-903E-1DA41D4F8FD4}" sibTransId="{F0B0C4C7-0DD3-4214-AE28-22E547F4AC77}"/>
    <dgm:cxn modelId="{2A5502FC-07C0-4CDF-9F66-9281C0ED4458}" type="presOf" srcId="{D02E0780-7571-44FA-B43C-D3D9F2DC110F}" destId="{F93D5B51-530B-4902-9461-2F909BD2E041}" srcOrd="0" destOrd="0" presId="urn:microsoft.com/office/officeart/2005/8/layout/vList2"/>
    <dgm:cxn modelId="{D01C3EB4-D00B-466E-B2E9-824B0CE8BC98}" srcId="{D02E0780-7571-44FA-B43C-D3D9F2DC110F}" destId="{AE2AEC9F-D974-4DE6-94BF-513EA8F5565C}" srcOrd="0" destOrd="0" parTransId="{711C099A-EA57-421C-A06F-02A9B18ECFF4}" sibTransId="{EFDA031C-224B-4F91-9388-1F268F600089}"/>
    <dgm:cxn modelId="{1528A968-FFEE-41D0-9B37-B073FD8D8A7C}" type="presParOf" srcId="{F93D5B51-530B-4902-9461-2F909BD2E041}" destId="{B5316CD8-E596-4177-9218-B08799B84D31}" srcOrd="0" destOrd="0" presId="urn:microsoft.com/office/officeart/2005/8/layout/vList2"/>
    <dgm:cxn modelId="{41854A39-49E6-47A8-B476-6F2986503E0C}" type="presParOf" srcId="{F93D5B51-530B-4902-9461-2F909BD2E041}" destId="{671717CA-39FB-4ED2-ACDA-8507342E214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FFDFDD-A2E3-4AD5-ABB6-D45FFC95D8F6}">
      <dsp:nvSpPr>
        <dsp:cNvPr id="0" name=""/>
        <dsp:cNvSpPr/>
      </dsp:nvSpPr>
      <dsp:spPr>
        <a:xfrm rot="16200000">
          <a:off x="1312328" y="-905924"/>
          <a:ext cx="3251200" cy="5875848"/>
        </a:xfrm>
        <a:prstGeom prst="round2SameRect">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9540" tIns="64770" rIns="129540" bIns="64770" numCol="1" spcCol="1270" anchor="ctr" anchorCtr="0">
          <a:noAutofit/>
        </a:bodyPr>
        <a:lstStyle/>
        <a:p>
          <a:pPr marL="285750" lvl="1" indent="-285750" algn="r" defTabSz="1511300" rtl="1">
            <a:lnSpc>
              <a:spcPct val="90000"/>
            </a:lnSpc>
            <a:spcBef>
              <a:spcPct val="0"/>
            </a:spcBef>
            <a:spcAft>
              <a:spcPct val="15000"/>
            </a:spcAft>
            <a:buChar char="••"/>
          </a:pPr>
          <a:r>
            <a:rPr lang="ar-DZ" sz="3400" kern="1200" dirty="0" smtClean="0"/>
            <a:t>مشروعات ذات صبغة بيئية محضة</a:t>
          </a:r>
          <a:endParaRPr lang="fr-FR" sz="3400" kern="1200" dirty="0"/>
        </a:p>
        <a:p>
          <a:pPr marL="285750" lvl="1" indent="-285750" algn="r" defTabSz="1511300" rtl="1">
            <a:lnSpc>
              <a:spcPct val="90000"/>
            </a:lnSpc>
            <a:spcBef>
              <a:spcPct val="0"/>
            </a:spcBef>
            <a:spcAft>
              <a:spcPct val="15000"/>
            </a:spcAft>
            <a:buChar char="••"/>
          </a:pPr>
          <a:r>
            <a:rPr lang="ar-DZ" sz="3400" kern="1200" smtClean="0"/>
            <a:t>مشروعات تنموية بيئية.</a:t>
          </a:r>
          <a:endParaRPr lang="fr-FR" sz="3400" kern="1200"/>
        </a:p>
        <a:p>
          <a:pPr marL="285750" lvl="1" indent="-285750" algn="r" defTabSz="1511300" rtl="1">
            <a:lnSpc>
              <a:spcPct val="90000"/>
            </a:lnSpc>
            <a:spcBef>
              <a:spcPct val="0"/>
            </a:spcBef>
            <a:spcAft>
              <a:spcPct val="15000"/>
            </a:spcAft>
            <a:buChar char="••"/>
          </a:pPr>
          <a:r>
            <a:rPr lang="ar-DZ" sz="3400" kern="1200" dirty="0" smtClean="0"/>
            <a:t>مشروعات تنموية </a:t>
          </a:r>
          <a:r>
            <a:rPr lang="ar-DZ" sz="3400" kern="1200" dirty="0" smtClean="0"/>
            <a:t>محضة تأخذ بعين الاعتبار البعد البيئي</a:t>
          </a:r>
          <a:endParaRPr lang="fr-FR" sz="3400" kern="1200" dirty="0"/>
        </a:p>
      </dsp:txBody>
      <dsp:txXfrm rot="5400000">
        <a:off x="158716" y="565110"/>
        <a:ext cx="5717137" cy="2933778"/>
      </dsp:txXfrm>
    </dsp:sp>
    <dsp:sp modelId="{90EC40FD-C645-4D11-8AC9-81D904BA94EB}">
      <dsp:nvSpPr>
        <dsp:cNvPr id="0" name=""/>
        <dsp:cNvSpPr/>
      </dsp:nvSpPr>
      <dsp:spPr>
        <a:xfrm>
          <a:off x="5875852" y="0"/>
          <a:ext cx="2045022" cy="40640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7160" tIns="68580" rIns="137160" bIns="68580" numCol="1" spcCol="1270" anchor="ctr" anchorCtr="0">
          <a:noAutofit/>
        </a:bodyPr>
        <a:lstStyle/>
        <a:p>
          <a:pPr lvl="0" algn="ctr" defTabSz="1600200">
            <a:lnSpc>
              <a:spcPct val="90000"/>
            </a:lnSpc>
            <a:spcBef>
              <a:spcPct val="0"/>
            </a:spcBef>
            <a:spcAft>
              <a:spcPct val="35000"/>
            </a:spcAft>
          </a:pPr>
          <a:r>
            <a:rPr lang="ar-DZ" sz="3600" kern="1200" dirty="0" smtClean="0"/>
            <a:t>مخرجات التخطيط البيئي</a:t>
          </a:r>
          <a:endParaRPr lang="fr-FR" sz="3600" kern="1200" dirty="0"/>
        </a:p>
      </dsp:txBody>
      <dsp:txXfrm>
        <a:off x="5975682" y="99830"/>
        <a:ext cx="1845362" cy="386434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1852FCA-BBA7-42E6-8F4D-428FD53FE8F0}">
      <dsp:nvSpPr>
        <dsp:cNvPr id="0" name=""/>
        <dsp:cNvSpPr/>
      </dsp:nvSpPr>
      <dsp:spPr>
        <a:xfrm rot="10800000">
          <a:off x="298371" y="693"/>
          <a:ext cx="5979134" cy="2948728"/>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 tIns="15240" rIns="15240" bIns="15240" numCol="1" spcCol="1270" anchor="t" anchorCtr="0">
          <a:noAutofit/>
        </a:bodyPr>
        <a:lstStyle/>
        <a:p>
          <a:pPr marL="228600" lvl="1" indent="-228600" algn="r" defTabSz="1066800" rtl="1">
            <a:lnSpc>
              <a:spcPct val="90000"/>
            </a:lnSpc>
            <a:spcBef>
              <a:spcPct val="0"/>
            </a:spcBef>
            <a:spcAft>
              <a:spcPct val="15000"/>
            </a:spcAft>
            <a:buChar char="••"/>
          </a:pPr>
          <a:r>
            <a:rPr lang="ar-DZ" sz="2400" kern="1200" dirty="0" smtClean="0"/>
            <a:t>ضمان سير الجهود البيئية المبذولة بشكل مخطط ومنظم</a:t>
          </a:r>
          <a:endParaRPr lang="fr-FR" sz="2400" kern="1200" dirty="0"/>
        </a:p>
        <a:p>
          <a:pPr marL="228600" lvl="1" indent="-228600" algn="r" defTabSz="1066800" rtl="1">
            <a:lnSpc>
              <a:spcPct val="90000"/>
            </a:lnSpc>
            <a:spcBef>
              <a:spcPct val="0"/>
            </a:spcBef>
            <a:spcAft>
              <a:spcPct val="15000"/>
            </a:spcAft>
            <a:buChar char="••"/>
          </a:pPr>
          <a:r>
            <a:rPr lang="ar-DZ" sz="2400" kern="1200" dirty="0" smtClean="0"/>
            <a:t>حماية الأوساط البيئية ومكوناتها من خطر التلوث و التدهور.</a:t>
          </a:r>
          <a:endParaRPr lang="fr-FR" sz="2400" kern="1200" dirty="0"/>
        </a:p>
        <a:p>
          <a:pPr marL="228600" lvl="1" indent="-228600" algn="r" defTabSz="1066800" rtl="1">
            <a:lnSpc>
              <a:spcPct val="90000"/>
            </a:lnSpc>
            <a:spcBef>
              <a:spcPct val="0"/>
            </a:spcBef>
            <a:spcAft>
              <a:spcPct val="15000"/>
            </a:spcAft>
            <a:buChar char="••"/>
          </a:pPr>
          <a:r>
            <a:rPr lang="ar-DZ" sz="2400" kern="1200" dirty="0" smtClean="0"/>
            <a:t>الاستغلال العقلاني للفضاء الوطني و الموارد الطبيعية و تثمينها</a:t>
          </a:r>
          <a:endParaRPr lang="fr-FR" sz="2400" kern="1200" dirty="0"/>
        </a:p>
      </dsp:txBody>
      <dsp:txXfrm rot="10800000">
        <a:off x="1404144" y="369284"/>
        <a:ext cx="4873361" cy="2211546"/>
      </dsp:txXfrm>
    </dsp:sp>
    <dsp:sp modelId="{ABAF3851-B4DB-4A74-90D1-6D5F1E6D0BE4}">
      <dsp:nvSpPr>
        <dsp:cNvPr id="0" name=""/>
        <dsp:cNvSpPr/>
      </dsp:nvSpPr>
      <dsp:spPr>
        <a:xfrm>
          <a:off x="6277506" y="103161"/>
          <a:ext cx="1931410" cy="2743793"/>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1">
            <a:lnSpc>
              <a:spcPct val="90000"/>
            </a:lnSpc>
            <a:spcBef>
              <a:spcPct val="0"/>
            </a:spcBef>
            <a:spcAft>
              <a:spcPct val="35000"/>
            </a:spcAft>
          </a:pPr>
          <a:r>
            <a:rPr lang="ar-DZ" sz="2500" kern="1200" dirty="0" smtClean="0"/>
            <a:t>الأهمية البيئية للتخطيط البيئي</a:t>
          </a:r>
          <a:endParaRPr lang="fr-FR" sz="2500" kern="1200" dirty="0"/>
        </a:p>
      </dsp:txBody>
      <dsp:txXfrm>
        <a:off x="6371790" y="197445"/>
        <a:ext cx="1742842" cy="2555225"/>
      </dsp:txXfrm>
    </dsp:sp>
    <dsp:sp modelId="{ACE98286-1290-4B07-9DF0-FCFF626E88F9}">
      <dsp:nvSpPr>
        <dsp:cNvPr id="0" name=""/>
        <dsp:cNvSpPr/>
      </dsp:nvSpPr>
      <dsp:spPr>
        <a:xfrm rot="10800000" flipV="1">
          <a:off x="290149" y="3515777"/>
          <a:ext cx="5552842" cy="543485"/>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07E8A3-A61A-4B39-B2B8-C173F094E21F}">
      <dsp:nvSpPr>
        <dsp:cNvPr id="0" name=""/>
        <dsp:cNvSpPr/>
      </dsp:nvSpPr>
      <dsp:spPr>
        <a:xfrm>
          <a:off x="5842992" y="3150378"/>
          <a:ext cx="2374145" cy="1274282"/>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rtl="1">
            <a:lnSpc>
              <a:spcPct val="90000"/>
            </a:lnSpc>
            <a:spcBef>
              <a:spcPct val="0"/>
            </a:spcBef>
            <a:spcAft>
              <a:spcPct val="35000"/>
            </a:spcAft>
          </a:pPr>
          <a:r>
            <a:rPr lang="ar-DZ" sz="2500" kern="1200" dirty="0" smtClean="0"/>
            <a:t>الأهمية الصحية للتخطيط البيئي</a:t>
          </a:r>
          <a:endParaRPr lang="fr-FR" sz="2500" kern="1200" dirty="0"/>
        </a:p>
      </dsp:txBody>
      <dsp:txXfrm>
        <a:off x="5905197" y="3212583"/>
        <a:ext cx="2249735" cy="114987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A3AA31-4C2B-470A-856D-78D82DB63936}">
      <dsp:nvSpPr>
        <dsp:cNvPr id="0" name=""/>
        <dsp:cNvSpPr/>
      </dsp:nvSpPr>
      <dsp:spPr>
        <a:xfrm rot="10800000">
          <a:off x="38851" y="151588"/>
          <a:ext cx="5863441" cy="1841319"/>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r" defTabSz="844550" rtl="1">
            <a:lnSpc>
              <a:spcPct val="90000"/>
            </a:lnSpc>
            <a:spcBef>
              <a:spcPct val="0"/>
            </a:spcBef>
            <a:spcAft>
              <a:spcPct val="15000"/>
            </a:spcAft>
            <a:buChar char="••"/>
          </a:pPr>
          <a:r>
            <a:rPr lang="ar-DZ" sz="1900" kern="1200" dirty="0" smtClean="0"/>
            <a:t>خلق البيئة الصحية يجعل الأفراد أكثر إنتاجية و أكثر قدرة على العمل</a:t>
          </a:r>
          <a:endParaRPr lang="fr-FR" sz="1900" kern="1200" dirty="0"/>
        </a:p>
        <a:p>
          <a:pPr marL="171450" lvl="1" indent="-171450" algn="r" defTabSz="844550" rtl="1">
            <a:lnSpc>
              <a:spcPct val="90000"/>
            </a:lnSpc>
            <a:spcBef>
              <a:spcPct val="0"/>
            </a:spcBef>
            <a:spcAft>
              <a:spcPct val="15000"/>
            </a:spcAft>
            <a:buChar char="••"/>
          </a:pPr>
          <a:r>
            <a:rPr lang="ar-DZ" sz="1900" kern="1200" dirty="0" smtClean="0"/>
            <a:t>خلق فرص اقتصادية</a:t>
          </a:r>
          <a:endParaRPr lang="fr-FR" sz="1900" kern="1200" dirty="0"/>
        </a:p>
        <a:p>
          <a:pPr marL="171450" lvl="1" indent="-171450" algn="r" defTabSz="844550" rtl="1">
            <a:lnSpc>
              <a:spcPct val="90000"/>
            </a:lnSpc>
            <a:spcBef>
              <a:spcPct val="0"/>
            </a:spcBef>
            <a:spcAft>
              <a:spcPct val="15000"/>
            </a:spcAft>
            <a:buChar char="••"/>
          </a:pPr>
          <a:r>
            <a:rPr lang="ar-DZ" sz="1900" kern="1200" dirty="0" smtClean="0"/>
            <a:t>تحقيق </a:t>
          </a:r>
          <a:r>
            <a:rPr lang="ar-DZ" sz="1900" kern="1200" dirty="0" err="1" smtClean="0"/>
            <a:t>الوفورات</a:t>
          </a:r>
          <a:r>
            <a:rPr lang="ar-DZ" sz="1900" kern="1200" dirty="0" smtClean="0"/>
            <a:t> الاقتصادية</a:t>
          </a:r>
          <a:endParaRPr lang="fr-FR" sz="1900" kern="1200" dirty="0"/>
        </a:p>
      </dsp:txBody>
      <dsp:txXfrm rot="10800000">
        <a:off x="729346" y="381753"/>
        <a:ext cx="5172946" cy="1380989"/>
      </dsp:txXfrm>
    </dsp:sp>
    <dsp:sp modelId="{DD2E5BBF-F00B-427D-9AF0-BE876F184A63}">
      <dsp:nvSpPr>
        <dsp:cNvPr id="0" name=""/>
        <dsp:cNvSpPr/>
      </dsp:nvSpPr>
      <dsp:spPr>
        <a:xfrm>
          <a:off x="5902293" y="1738"/>
          <a:ext cx="2288454" cy="214101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1">
            <a:lnSpc>
              <a:spcPct val="90000"/>
            </a:lnSpc>
            <a:spcBef>
              <a:spcPct val="0"/>
            </a:spcBef>
            <a:spcAft>
              <a:spcPct val="35000"/>
            </a:spcAft>
          </a:pPr>
          <a:r>
            <a:rPr lang="ar-DZ" sz="3000" kern="1200" dirty="0" smtClean="0"/>
            <a:t>الأهمية الاقتصادية للتخطيط البيئي</a:t>
          </a:r>
          <a:endParaRPr lang="fr-FR" sz="3000" kern="1200" dirty="0"/>
        </a:p>
      </dsp:txBody>
      <dsp:txXfrm>
        <a:off x="6006809" y="106254"/>
        <a:ext cx="2079422" cy="1931987"/>
      </dsp:txXfrm>
    </dsp:sp>
    <dsp:sp modelId="{3D8AB6A0-CD76-46EF-B163-E154FCF34721}">
      <dsp:nvSpPr>
        <dsp:cNvPr id="0" name=""/>
        <dsp:cNvSpPr/>
      </dsp:nvSpPr>
      <dsp:spPr>
        <a:xfrm rot="10800000">
          <a:off x="3456" y="2356860"/>
          <a:ext cx="6062749" cy="3074867"/>
        </a:xfrm>
        <a:prstGeom prst="rightArrow">
          <a:avLst>
            <a:gd name="adj1" fmla="val 75000"/>
            <a:gd name="adj2" fmla="val 50000"/>
          </a:avLst>
        </a:prstGeom>
        <a:solidFill>
          <a:schemeClr val="accent1">
            <a:alpha val="90000"/>
            <a:tint val="40000"/>
            <a:hueOff val="0"/>
            <a:satOff val="0"/>
            <a:lumOff val="0"/>
            <a:alphaOff val="0"/>
          </a:schemeClr>
        </a:solidFill>
        <a:ln w="15875"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065" tIns="12065" rIns="12065" bIns="12065" numCol="1" spcCol="1270" anchor="t" anchorCtr="0">
          <a:noAutofit/>
        </a:bodyPr>
        <a:lstStyle/>
        <a:p>
          <a:pPr marL="171450" lvl="1" indent="-171450" algn="r" defTabSz="844550" rtl="1">
            <a:lnSpc>
              <a:spcPct val="90000"/>
            </a:lnSpc>
            <a:spcBef>
              <a:spcPct val="0"/>
            </a:spcBef>
            <a:spcAft>
              <a:spcPct val="15000"/>
            </a:spcAft>
            <a:buChar char="••"/>
          </a:pPr>
          <a:r>
            <a:rPr lang="ar-DZ" sz="1900" kern="1200" dirty="0" smtClean="0"/>
            <a:t>تحقيق العدالة في توزيع الموارد الطبيعية بين الجيل الحالي و الأجيال المستقبلية</a:t>
          </a:r>
          <a:endParaRPr lang="fr-FR" sz="1900" kern="1200" dirty="0"/>
        </a:p>
        <a:p>
          <a:pPr marL="171450" lvl="1" indent="-171450" algn="r" defTabSz="844550" rtl="1">
            <a:lnSpc>
              <a:spcPct val="90000"/>
            </a:lnSpc>
            <a:spcBef>
              <a:spcPct val="0"/>
            </a:spcBef>
            <a:spcAft>
              <a:spcPct val="15000"/>
            </a:spcAft>
            <a:buChar char="••"/>
          </a:pPr>
          <a:r>
            <a:rPr lang="ar-DZ" sz="1900" kern="1200" smtClean="0"/>
            <a:t>التخفيف من حدة المشاكل السكانية</a:t>
          </a:r>
          <a:endParaRPr lang="fr-FR" sz="1900" kern="1200"/>
        </a:p>
        <a:p>
          <a:pPr marL="171450" lvl="1" indent="-171450" algn="r" defTabSz="844550" rtl="1">
            <a:lnSpc>
              <a:spcPct val="90000"/>
            </a:lnSpc>
            <a:spcBef>
              <a:spcPct val="0"/>
            </a:spcBef>
            <a:spcAft>
              <a:spcPct val="15000"/>
            </a:spcAft>
            <a:buChar char="••"/>
          </a:pPr>
          <a:r>
            <a:rPr lang="ar-DZ" sz="1900" kern="1200" dirty="0" smtClean="0"/>
            <a:t>تخطيط المدن يساهم في القضاء على المساكن العشوائية و بالتالي خفض نسبة الإجرام و المشاكل الاجتماعية</a:t>
          </a:r>
          <a:endParaRPr lang="fr-FR" sz="1900" kern="1200" dirty="0"/>
        </a:p>
        <a:p>
          <a:pPr marL="171450" lvl="1" indent="-171450" algn="r" defTabSz="844550" rtl="1">
            <a:lnSpc>
              <a:spcPct val="90000"/>
            </a:lnSpc>
            <a:spcBef>
              <a:spcPct val="0"/>
            </a:spcBef>
            <a:spcAft>
              <a:spcPct val="15000"/>
            </a:spcAft>
            <a:buChar char="••"/>
          </a:pPr>
          <a:r>
            <a:rPr lang="ar-DZ" sz="1900" kern="1200" dirty="0" smtClean="0"/>
            <a:t>خلق منشئات اجتماعية و تطوير الموجود منها يساهم في حل المشكلات الاجتماعية.</a:t>
          </a:r>
          <a:endParaRPr lang="fr-FR" sz="1900" kern="1200" dirty="0"/>
        </a:p>
      </dsp:txBody>
      <dsp:txXfrm rot="10800000">
        <a:off x="1156531" y="2741218"/>
        <a:ext cx="4909674" cy="2306151"/>
      </dsp:txXfrm>
    </dsp:sp>
    <dsp:sp modelId="{429EE571-BF4D-448A-8849-D32F37358ED6}">
      <dsp:nvSpPr>
        <dsp:cNvPr id="0" name=""/>
        <dsp:cNvSpPr/>
      </dsp:nvSpPr>
      <dsp:spPr>
        <a:xfrm>
          <a:off x="6066205" y="2823784"/>
          <a:ext cx="2159938" cy="2141019"/>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lvl="0" algn="ctr" defTabSz="1333500" rtl="1">
            <a:lnSpc>
              <a:spcPct val="90000"/>
            </a:lnSpc>
            <a:spcBef>
              <a:spcPct val="0"/>
            </a:spcBef>
            <a:spcAft>
              <a:spcPct val="35000"/>
            </a:spcAft>
          </a:pPr>
          <a:r>
            <a:rPr lang="ar-DZ" sz="3000" kern="1200" dirty="0" smtClean="0"/>
            <a:t>الأهمية الاجتماعية للتخطيط البيئي</a:t>
          </a:r>
          <a:endParaRPr lang="fr-FR" sz="3000" kern="1200" dirty="0"/>
        </a:p>
      </dsp:txBody>
      <dsp:txXfrm>
        <a:off x="6170721" y="2928300"/>
        <a:ext cx="1950906" cy="193198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16CD8-E596-4177-9218-B08799B84D31}">
      <dsp:nvSpPr>
        <dsp:cNvPr id="0" name=""/>
        <dsp:cNvSpPr/>
      </dsp:nvSpPr>
      <dsp:spPr>
        <a:xfrm>
          <a:off x="0" y="33618"/>
          <a:ext cx="6777037" cy="983384"/>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210" tIns="156210" rIns="156210" bIns="156210" numCol="1" spcCol="1270" anchor="ctr" anchorCtr="0">
          <a:noAutofit/>
        </a:bodyPr>
        <a:lstStyle/>
        <a:p>
          <a:pPr lvl="0" algn="r" defTabSz="1822450" rtl="1">
            <a:lnSpc>
              <a:spcPct val="90000"/>
            </a:lnSpc>
            <a:spcBef>
              <a:spcPct val="0"/>
            </a:spcBef>
            <a:spcAft>
              <a:spcPct val="35000"/>
            </a:spcAft>
          </a:pPr>
          <a:r>
            <a:rPr lang="ar-DZ" sz="4100" kern="1200" dirty="0" smtClean="0"/>
            <a:t>1/ تقييم الأثر البيئي: </a:t>
          </a:r>
          <a:endParaRPr lang="fr-FR" sz="4100" kern="1200" dirty="0"/>
        </a:p>
      </dsp:txBody>
      <dsp:txXfrm>
        <a:off x="48005" y="81623"/>
        <a:ext cx="6681027" cy="887374"/>
      </dsp:txXfrm>
    </dsp:sp>
    <dsp:sp modelId="{671717CA-39FB-4ED2-ACDA-8507342E2148}">
      <dsp:nvSpPr>
        <dsp:cNvPr id="0" name=""/>
        <dsp:cNvSpPr/>
      </dsp:nvSpPr>
      <dsp:spPr>
        <a:xfrm>
          <a:off x="0" y="1017003"/>
          <a:ext cx="6777037" cy="32250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15171" tIns="52070" rIns="291592" bIns="52070" numCol="1" spcCol="1270" anchor="t" anchorCtr="0">
          <a:noAutofit/>
        </a:bodyPr>
        <a:lstStyle/>
        <a:p>
          <a:pPr marL="285750" lvl="1" indent="-285750" algn="just" defTabSz="1422400" rtl="1">
            <a:lnSpc>
              <a:spcPct val="90000"/>
            </a:lnSpc>
            <a:spcBef>
              <a:spcPct val="0"/>
            </a:spcBef>
            <a:spcAft>
              <a:spcPct val="20000"/>
            </a:spcAft>
            <a:buChar char="••"/>
          </a:pPr>
          <a:r>
            <a:rPr lang="ar-DZ" sz="3200" kern="1200" dirty="0" smtClean="0"/>
            <a:t>«يعني تقييم الأثر البيئي أن يتم دراسة وتحليل المشروعات المقترحة التي تؤثر إقامتها أو ممارستها لنشاطها على سلامة البيئة، وذلك بهدف التنبؤ مبكرا بالعواقب البيئية المحتملة عن إنشائها، ومن ثم التخطيط لتجنب تلك العواقب» </a:t>
          </a:r>
          <a:endParaRPr lang="fr-FR" sz="3200" kern="1200" dirty="0"/>
        </a:p>
      </dsp:txBody>
      <dsp:txXfrm>
        <a:off x="0" y="1017003"/>
        <a:ext cx="6777037" cy="32250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16CD8-E596-4177-9218-B08799B84D31}">
      <dsp:nvSpPr>
        <dsp:cNvPr id="0" name=""/>
        <dsp:cNvSpPr/>
      </dsp:nvSpPr>
      <dsp:spPr>
        <a:xfrm>
          <a:off x="0" y="213829"/>
          <a:ext cx="8229600" cy="95940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r" defTabSz="1778000" rtl="1">
            <a:lnSpc>
              <a:spcPct val="90000"/>
            </a:lnSpc>
            <a:spcBef>
              <a:spcPct val="0"/>
            </a:spcBef>
            <a:spcAft>
              <a:spcPct val="35000"/>
            </a:spcAft>
          </a:pPr>
          <a:r>
            <a:rPr lang="ar-DZ" sz="4000" kern="1200" dirty="0" smtClean="0"/>
            <a:t>2/ نظام الإدارة البيئية: </a:t>
          </a:r>
          <a:endParaRPr lang="fr-FR" sz="4000" kern="1200" dirty="0"/>
        </a:p>
      </dsp:txBody>
      <dsp:txXfrm>
        <a:off x="46834" y="260663"/>
        <a:ext cx="8135932" cy="865732"/>
      </dsp:txXfrm>
    </dsp:sp>
    <dsp:sp modelId="{671717CA-39FB-4ED2-ACDA-8507342E2148}">
      <dsp:nvSpPr>
        <dsp:cNvPr id="0" name=""/>
        <dsp:cNvSpPr/>
      </dsp:nvSpPr>
      <dsp:spPr>
        <a:xfrm>
          <a:off x="0" y="1173229"/>
          <a:ext cx="8229600" cy="39744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0800" rIns="284480" bIns="50800" numCol="1" spcCol="1270" anchor="t" anchorCtr="0">
          <a:noAutofit/>
        </a:bodyPr>
        <a:lstStyle/>
        <a:p>
          <a:pPr marL="285750" lvl="1" indent="-285750" algn="just" defTabSz="1377950" rtl="1">
            <a:lnSpc>
              <a:spcPct val="90000"/>
            </a:lnSpc>
            <a:spcBef>
              <a:spcPct val="0"/>
            </a:spcBef>
            <a:spcAft>
              <a:spcPct val="20000"/>
            </a:spcAft>
            <a:buChar char="••"/>
          </a:pPr>
          <a:r>
            <a:rPr lang="ar-DZ" sz="3100" kern="1200" dirty="0" smtClean="0"/>
            <a:t>«نظام الإدارة البيئية هو مجموعة القواعد والسياسات والإجراءات التي تتبناها المؤسسة للتمشي مع المعايير الدولية الرسمية... حيث تنظر المؤسسة إلى المشاكل البيئية كفرص لتقوية مركزها التنافسي تجاريا أو الاستفادة من المزايا الحكومية المشجعة للاقتصاد البيئي» فنظام الإدارة البيئية يهدف إلى جعل البيئة وظيفة من وظائف الشركة كوظائفها الأخرى من إنتاج و تسويق ومالية. </a:t>
          </a:r>
          <a:endParaRPr lang="fr-FR" sz="3100" kern="1200" dirty="0"/>
        </a:p>
      </dsp:txBody>
      <dsp:txXfrm>
        <a:off x="0" y="1173229"/>
        <a:ext cx="8229600" cy="39744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16CD8-E596-4177-9218-B08799B84D31}">
      <dsp:nvSpPr>
        <dsp:cNvPr id="0" name=""/>
        <dsp:cNvSpPr/>
      </dsp:nvSpPr>
      <dsp:spPr>
        <a:xfrm>
          <a:off x="0" y="107928"/>
          <a:ext cx="8229600" cy="1168830"/>
        </a:xfrm>
        <a:prstGeom prst="round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r" defTabSz="2133600" rtl="1">
            <a:lnSpc>
              <a:spcPct val="90000"/>
            </a:lnSpc>
            <a:spcBef>
              <a:spcPct val="0"/>
            </a:spcBef>
            <a:spcAft>
              <a:spcPct val="35000"/>
            </a:spcAft>
          </a:pPr>
          <a:r>
            <a:rPr lang="ar-DZ" sz="4800" kern="1200" dirty="0" smtClean="0"/>
            <a:t>2/ قاعدة المعلومات الجغرافية: </a:t>
          </a:r>
          <a:endParaRPr lang="fr-FR" sz="4800" kern="1200" dirty="0"/>
        </a:p>
      </dsp:txBody>
      <dsp:txXfrm>
        <a:off x="57058" y="164986"/>
        <a:ext cx="8115484" cy="1054714"/>
      </dsp:txXfrm>
    </dsp:sp>
    <dsp:sp modelId="{671717CA-39FB-4ED2-ACDA-8507342E2148}">
      <dsp:nvSpPr>
        <dsp:cNvPr id="0" name=""/>
        <dsp:cNvSpPr/>
      </dsp:nvSpPr>
      <dsp:spPr>
        <a:xfrm>
          <a:off x="0" y="1276758"/>
          <a:ext cx="8229600" cy="36887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68580" rIns="384048" bIns="68580" numCol="1" spcCol="1270" anchor="t" anchorCtr="0">
          <a:noAutofit/>
        </a:bodyPr>
        <a:lstStyle/>
        <a:p>
          <a:pPr marL="285750" lvl="1" indent="-285750" algn="just" defTabSz="1866900" rtl="1">
            <a:lnSpc>
              <a:spcPct val="90000"/>
            </a:lnSpc>
            <a:spcBef>
              <a:spcPct val="0"/>
            </a:spcBef>
            <a:spcAft>
              <a:spcPct val="20000"/>
            </a:spcAft>
            <a:buChar char="••"/>
          </a:pPr>
          <a:r>
            <a:rPr lang="ar-DZ" sz="4200" kern="1200" dirty="0" smtClean="0"/>
            <a:t>«يقصد بها توفر الدولة على مخزون متجدد للمعلومات عن مناطق البلاد من الناحية الطبيعية و السكان، وذلك لحماية مناطق النشاط من التأثيرات السلبية المهددة والمدمرة للبيئة»</a:t>
          </a:r>
          <a:endParaRPr lang="fr-FR" sz="4200" kern="1200" dirty="0"/>
        </a:p>
      </dsp:txBody>
      <dsp:txXfrm>
        <a:off x="0" y="1276758"/>
        <a:ext cx="8229600" cy="3688739"/>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fr-FR" smtClean="0"/>
              <a:t>Modifiez le style du titre</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6ACC52EE-0B15-42F3-A866-3CE856B77B49}" type="datetimeFigureOut">
              <a:rPr lang="fr-FR" smtClean="0"/>
              <a:t>31/10/2022</a:t>
            </a:fld>
            <a:endParaRPr lang="fr-F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fr-F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8248DD7A-ED6D-4E62-8A63-C2A74BDB5BF9}" type="slidenum">
              <a:rPr lang="fr-FR" smtClean="0"/>
              <a:t>‹N°›</a:t>
            </a:fld>
            <a:endParaRPr lang="fr-F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ACC52EE-0B15-42F3-A866-3CE856B77B49}" type="datetimeFigureOut">
              <a:rPr lang="fr-FR" smtClean="0"/>
              <a:t>31/10/2022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fr-FR" smtClean="0"/>
              <a:t>Modifiez le style du titre</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6ACC52EE-0B15-42F3-A866-3CE856B77B49}" type="datetimeFigureOut">
              <a:rPr lang="fr-FR" smtClean="0"/>
              <a:t>31/10/2022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6ACC52EE-0B15-42F3-A866-3CE856B77B49}" type="datetimeFigureOut">
              <a:rPr lang="fr-FR" smtClean="0"/>
              <a:t>31/10/2022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fr-FR" smtClean="0"/>
              <a:t>Modifiez le style du titre</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6ACC52EE-0B15-42F3-A866-3CE856B77B49}" type="datetimeFigureOut">
              <a:rPr lang="fr-FR" smtClean="0"/>
              <a:t>31/10/2022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5" name="Date Placeholder 4"/>
          <p:cNvSpPr>
            <a:spLocks noGrp="1"/>
          </p:cNvSpPr>
          <p:nvPr>
            <p:ph type="dt" sz="half" idx="10"/>
          </p:nvPr>
        </p:nvSpPr>
        <p:spPr/>
        <p:txBody>
          <a:bodyPr/>
          <a:lstStyle/>
          <a:p>
            <a:fld id="{6ACC52EE-0B15-42F3-A866-3CE856B77B49}" type="datetimeFigureOut">
              <a:rPr lang="fr-FR" smtClean="0"/>
              <a:t>31/10/2022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248DD7A-ED6D-4E62-8A63-C2A74BDB5BF9}" type="slidenum">
              <a:rPr lang="fr-FR" smtClean="0"/>
              <a:t>‹N°›</a:t>
            </a:fld>
            <a:endParaRPr lang="fr-FR"/>
          </a:p>
        </p:txBody>
      </p:sp>
      <p:sp>
        <p:nvSpPr>
          <p:cNvPr id="9" name="Content Placeholder 8"/>
          <p:cNvSpPr>
            <a:spLocks noGrp="1"/>
          </p:cNvSpPr>
          <p:nvPr>
            <p:ph sz="quarter" idx="13"/>
          </p:nvPr>
        </p:nvSpPr>
        <p:spPr>
          <a:xfrm>
            <a:off x="1042416" y="2313432"/>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6ACC52EE-0B15-42F3-A866-3CE856B77B49}" type="datetimeFigureOut">
              <a:rPr lang="fr-FR" smtClean="0"/>
              <a:t>31/10/2022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Date Placeholder 2"/>
          <p:cNvSpPr>
            <a:spLocks noGrp="1"/>
          </p:cNvSpPr>
          <p:nvPr>
            <p:ph type="dt" sz="half" idx="10"/>
          </p:nvPr>
        </p:nvSpPr>
        <p:spPr/>
        <p:txBody>
          <a:bodyPr/>
          <a:lstStyle/>
          <a:p>
            <a:fld id="{6ACC52EE-0B15-42F3-A866-3CE856B77B49}" type="datetimeFigureOut">
              <a:rPr lang="fr-FR" smtClean="0"/>
              <a:t>31/10/2022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CC52EE-0B15-42F3-A866-3CE856B77B49}" type="datetimeFigureOut">
              <a:rPr lang="fr-FR" smtClean="0"/>
              <a:t>31/10/2022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6ACC52EE-0B15-42F3-A866-3CE856B77B49}" type="datetimeFigureOut">
              <a:rPr lang="fr-FR" smtClean="0"/>
              <a:t>31/10/2022</a:t>
            </a:fld>
            <a:endParaRPr lang="fr-FR"/>
          </a:p>
        </p:txBody>
      </p:sp>
      <p:sp>
        <p:nvSpPr>
          <p:cNvPr id="7" name="Slide Number Placeholder 6"/>
          <p:cNvSpPr>
            <a:spLocks noGrp="1"/>
          </p:cNvSpPr>
          <p:nvPr>
            <p:ph type="sldNum" sz="quarter" idx="12"/>
          </p:nvPr>
        </p:nvSpPr>
        <p:spPr/>
        <p:txBody>
          <a:bodyPr/>
          <a:lstStyle/>
          <a:p>
            <a:fld id="{8248DD7A-ED6D-4E62-8A63-C2A74BDB5BF9}" type="slidenum">
              <a:rPr lang="fr-FR" smtClean="0"/>
              <a:t>‹N°›</a:t>
            </a:fld>
            <a:endParaRPr lang="fr-F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fr-FR" smtClean="0"/>
              <a:t>Modifiez le style du titre</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fr-FR" smtClean="0"/>
              <a:t>Modifiez le style du titre</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6ACC52EE-0B15-42F3-A866-3CE856B77B49}" type="datetimeFigureOut">
              <a:rPr lang="fr-FR" smtClean="0"/>
              <a:t>31/10/2022</a:t>
            </a:fld>
            <a:endParaRPr lang="fr-F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fr-FR"/>
          </a:p>
        </p:txBody>
      </p:sp>
      <p:sp>
        <p:nvSpPr>
          <p:cNvPr id="7" name="Slide Number Placeholder 6"/>
          <p:cNvSpPr>
            <a:spLocks noGrp="1"/>
          </p:cNvSpPr>
          <p:nvPr>
            <p:ph type="sldNum" sz="quarter" idx="12"/>
          </p:nvPr>
        </p:nvSpPr>
        <p:spPr/>
        <p:txBody>
          <a:bodyPr/>
          <a:lstStyle/>
          <a:p>
            <a:fld id="{8248DD7A-ED6D-4E62-8A63-C2A74BDB5BF9}" type="slidenum">
              <a:rPr lang="fr-FR" smtClean="0"/>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fr-FR" smtClean="0"/>
              <a:t>Modifiez le style du titre</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6ACC52EE-0B15-42F3-A866-3CE856B77B49}" type="datetimeFigureOut">
              <a:rPr lang="fr-FR" smtClean="0"/>
              <a:t>31/10/2022</a:t>
            </a:fld>
            <a:endParaRPr lang="fr-F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fr-F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8248DD7A-ED6D-4E62-8A63-C2A74BDB5BF9}" type="slidenum">
              <a:rPr lang="fr-FR" smtClean="0"/>
              <a:t>‹N°›</a:t>
            </a:fld>
            <a:endParaRPr lang="fr-FR"/>
          </a:p>
        </p:txBody>
      </p:sp>
    </p:spTree>
  </p:cSld>
  <p:clrMap bg1="lt1" tx1="dk1" bg2="lt2" tx2="dk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pPr algn="ctr"/>
            <a:r>
              <a:rPr lang="ar-DZ"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مفهوم التخطيط البيئي</a:t>
            </a:r>
            <a:endParaRPr lang="fr-FR"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
        <p:nvSpPr>
          <p:cNvPr id="3" name="Sous-titre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3209553854"/>
      </p:ext>
    </p:extLst>
  </p:cSld>
  <p:clrMapOvr>
    <a:masterClrMapping/>
  </p:clrMapOvr>
  <p:transition spd="slow">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74042"/>
          </a:xfrm>
        </p:spPr>
        <p:txBody>
          <a:bodyPr>
            <a:normAutofit fontScale="90000"/>
          </a:bodyPr>
          <a:lstStyle/>
          <a:p>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542793357"/>
              </p:ext>
            </p:extLst>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8992572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418058"/>
          </a:xfrm>
        </p:spPr>
        <p:txBody>
          <a:bodyPr>
            <a:normAutofit fontScale="90000"/>
          </a:bodyPr>
          <a:lstStyle/>
          <a:p>
            <a:endParaRPr lang="fr-FR" dirty="0"/>
          </a:p>
        </p:txBody>
      </p:sp>
      <p:graphicFrame>
        <p:nvGraphicFramePr>
          <p:cNvPr id="5" name="Espace réservé du contenu 3"/>
          <p:cNvGraphicFramePr>
            <a:graphicFrameLocks noGrp="1"/>
          </p:cNvGraphicFramePr>
          <p:nvPr>
            <p:ph idx="1"/>
            <p:extLst>
              <p:ext uri="{D42A27DB-BD31-4B8C-83A1-F6EECF244321}">
                <p14:modId xmlns:p14="http://schemas.microsoft.com/office/powerpoint/2010/main" val="1206509949"/>
              </p:ext>
            </p:extLst>
          </p:nvPr>
        </p:nvGraphicFramePr>
        <p:xfrm>
          <a:off x="457200" y="1052736"/>
          <a:ext cx="8229600" cy="50734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166856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692696"/>
            <a:ext cx="7024744" cy="1152128"/>
          </a:xfrm>
        </p:spPr>
        <p:txBody>
          <a:bodyPr>
            <a:normAutofit fontScale="90000"/>
          </a:bodyPr>
          <a:lstStyle/>
          <a:p>
            <a:pPr algn="ctr" rtl="1"/>
            <a:r>
              <a:rPr lang="ar-DZ" b="1" dirty="0"/>
              <a:t>رابعا: مقومات نجاح التخطيط </a:t>
            </a:r>
            <a:r>
              <a:rPr lang="ar-DZ" b="1" dirty="0" smtClean="0"/>
              <a:t>البيئي</a:t>
            </a:r>
            <a:endParaRPr lang="fr-FR" b="1" dirty="0"/>
          </a:p>
        </p:txBody>
      </p:sp>
      <p:sp>
        <p:nvSpPr>
          <p:cNvPr id="3" name="Espace réservé du contenu 2"/>
          <p:cNvSpPr>
            <a:spLocks noGrp="1"/>
          </p:cNvSpPr>
          <p:nvPr>
            <p:ph idx="1"/>
          </p:nvPr>
        </p:nvSpPr>
        <p:spPr/>
        <p:txBody>
          <a:bodyPr/>
          <a:lstStyle/>
          <a:p>
            <a:pPr lvl="0" algn="r" rtl="1"/>
            <a:r>
              <a:rPr lang="ar-DZ" dirty="0"/>
              <a:t>توفر معلومات بيئية شاملة وتفصيلية.</a:t>
            </a:r>
            <a:endParaRPr lang="fr-FR" dirty="0"/>
          </a:p>
          <a:p>
            <a:pPr lvl="0" algn="r" rtl="1"/>
            <a:r>
              <a:rPr lang="ar-DZ" dirty="0"/>
              <a:t>المخطط البيئي</a:t>
            </a:r>
            <a:endParaRPr lang="fr-FR" dirty="0"/>
          </a:p>
          <a:p>
            <a:pPr lvl="0" algn="r" rtl="1"/>
            <a:r>
              <a:rPr lang="ar-DZ" dirty="0"/>
              <a:t>الرقابة البيئية</a:t>
            </a:r>
            <a:endParaRPr lang="fr-FR" dirty="0"/>
          </a:p>
          <a:p>
            <a:pPr lvl="0" algn="r" rtl="1"/>
            <a:r>
              <a:rPr lang="ar-DZ" dirty="0"/>
              <a:t>التوعية البيئية</a:t>
            </a:r>
            <a:endParaRPr lang="fr-FR" dirty="0"/>
          </a:p>
          <a:p>
            <a:pPr lvl="0" algn="r" rtl="1"/>
            <a:r>
              <a:rPr lang="ar-DZ" dirty="0"/>
              <a:t>المشاركة </a:t>
            </a:r>
            <a:r>
              <a:rPr lang="ar-DZ" dirty="0" smtClean="0"/>
              <a:t>المجتمعية</a:t>
            </a:r>
            <a:endParaRPr lang="fr-FR" dirty="0"/>
          </a:p>
        </p:txBody>
      </p:sp>
    </p:spTree>
    <p:extLst>
      <p:ext uri="{BB962C8B-B14F-4D97-AF65-F5344CB8AC3E}">
        <p14:creationId xmlns:p14="http://schemas.microsoft.com/office/powerpoint/2010/main" val="54870031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animEffect transition="in" filter="fade">
                                      <p:cBhvr>
                                        <p:cTn id="21" dur="1000"/>
                                        <p:tgtEl>
                                          <p:spTgt spid="3">
                                            <p:txEl>
                                              <p:pRg st="1" end="1"/>
                                            </p:txEl>
                                          </p:spTgt>
                                        </p:tgtEl>
                                      </p:cBhvr>
                                    </p:animEffect>
                                    <p:anim calcmode="lin" valueType="num">
                                      <p:cBhvr>
                                        <p:cTn id="22"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pPr marL="68580" indent="0" algn="ctr" rtl="1">
              <a:buNone/>
            </a:pPr>
            <a:endParaRPr lang="ar-DZ" b="1" dirty="0" smtClean="0"/>
          </a:p>
          <a:p>
            <a:pPr marL="68580" indent="0" algn="ctr" rtl="1">
              <a:buNone/>
            </a:pPr>
            <a:endParaRPr lang="ar-DZ" b="1" dirty="0" smtClean="0"/>
          </a:p>
          <a:p>
            <a:pPr marL="68580" indent="0" algn="ctr" rtl="1">
              <a:buNone/>
            </a:pPr>
            <a:r>
              <a:rPr lang="ar-DZ" sz="3600" b="1" dirty="0" smtClean="0">
                <a:solidFill>
                  <a:schemeClr val="accent1">
                    <a:lumMod val="75000"/>
                  </a:schemeClr>
                </a:solidFill>
              </a:rPr>
              <a:t>تمنياتي بالتوفيق للجميع</a:t>
            </a:r>
            <a:endParaRPr lang="fr-FR" sz="3600" b="1" dirty="0">
              <a:solidFill>
                <a:schemeClr val="accent1">
                  <a:lumMod val="75000"/>
                </a:schemeClr>
              </a:solidFill>
            </a:endParaRPr>
          </a:p>
        </p:txBody>
      </p:sp>
    </p:spTree>
    <p:extLst>
      <p:ext uri="{BB962C8B-B14F-4D97-AF65-F5344CB8AC3E}">
        <p14:creationId xmlns:p14="http://schemas.microsoft.com/office/powerpoint/2010/main" val="1527104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80">
                                          <p:stCondLst>
                                            <p:cond delay="0"/>
                                          </p:stCondLst>
                                        </p:cTn>
                                        <p:tgtEl>
                                          <p:spTgt spid="3">
                                            <p:txEl>
                                              <p:pRg st="2" end="2"/>
                                            </p:txEl>
                                          </p:spTgt>
                                        </p:tgtEl>
                                      </p:cBhvr>
                                    </p:animEffect>
                                    <p:anim calcmode="lin" valueType="num">
                                      <p:cBhvr>
                                        <p:cTn id="8" dur="1822"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3">
                                            <p:txEl>
                                              <p:pRg st="2" end="2"/>
                                            </p:txEl>
                                          </p:spTgt>
                                        </p:tgtEl>
                                        <p:attrNameLst>
                                          <p:attrName>ppt_y</p:attrName>
                                        </p:attrNameLst>
                                      </p:cBhvr>
                                      <p:tavLst>
                                        <p:tav tm="0" fmla="#ppt_y-sin(pi*$)/81">
                                          <p:val>
                                            <p:fltVal val="0"/>
                                          </p:val>
                                        </p:tav>
                                        <p:tav tm="100000">
                                          <p:val>
                                            <p:fltVal val="1"/>
                                          </p:val>
                                        </p:tav>
                                      </p:tavLst>
                                    </p:anim>
                                    <p:animScale>
                                      <p:cBhvr>
                                        <p:cTn id="13" dur="26">
                                          <p:stCondLst>
                                            <p:cond delay="650"/>
                                          </p:stCondLst>
                                        </p:cTn>
                                        <p:tgtEl>
                                          <p:spTgt spid="3">
                                            <p:txEl>
                                              <p:pRg st="2" end="2"/>
                                            </p:txEl>
                                          </p:spTgt>
                                        </p:tgtEl>
                                      </p:cBhvr>
                                      <p:to x="100000" y="60000"/>
                                    </p:animScale>
                                    <p:animScale>
                                      <p:cBhvr>
                                        <p:cTn id="14" dur="166" decel="50000">
                                          <p:stCondLst>
                                            <p:cond delay="676"/>
                                          </p:stCondLst>
                                        </p:cTn>
                                        <p:tgtEl>
                                          <p:spTgt spid="3">
                                            <p:txEl>
                                              <p:pRg st="2" end="2"/>
                                            </p:txEl>
                                          </p:spTgt>
                                        </p:tgtEl>
                                      </p:cBhvr>
                                      <p:to x="100000" y="100000"/>
                                    </p:animScale>
                                    <p:animScale>
                                      <p:cBhvr>
                                        <p:cTn id="15" dur="26">
                                          <p:stCondLst>
                                            <p:cond delay="1312"/>
                                          </p:stCondLst>
                                        </p:cTn>
                                        <p:tgtEl>
                                          <p:spTgt spid="3">
                                            <p:txEl>
                                              <p:pRg st="2" end="2"/>
                                            </p:txEl>
                                          </p:spTgt>
                                        </p:tgtEl>
                                      </p:cBhvr>
                                      <p:to x="100000" y="80000"/>
                                    </p:animScale>
                                    <p:animScale>
                                      <p:cBhvr>
                                        <p:cTn id="16" dur="166" decel="50000">
                                          <p:stCondLst>
                                            <p:cond delay="1338"/>
                                          </p:stCondLst>
                                        </p:cTn>
                                        <p:tgtEl>
                                          <p:spTgt spid="3">
                                            <p:txEl>
                                              <p:pRg st="2" end="2"/>
                                            </p:txEl>
                                          </p:spTgt>
                                        </p:tgtEl>
                                      </p:cBhvr>
                                      <p:to x="100000" y="100000"/>
                                    </p:animScale>
                                    <p:animScale>
                                      <p:cBhvr>
                                        <p:cTn id="17" dur="26">
                                          <p:stCondLst>
                                            <p:cond delay="1642"/>
                                          </p:stCondLst>
                                        </p:cTn>
                                        <p:tgtEl>
                                          <p:spTgt spid="3">
                                            <p:txEl>
                                              <p:pRg st="2" end="2"/>
                                            </p:txEl>
                                          </p:spTgt>
                                        </p:tgtEl>
                                      </p:cBhvr>
                                      <p:to x="100000" y="90000"/>
                                    </p:animScale>
                                    <p:animScale>
                                      <p:cBhvr>
                                        <p:cTn id="18" dur="166" decel="50000">
                                          <p:stCondLst>
                                            <p:cond delay="1668"/>
                                          </p:stCondLst>
                                        </p:cTn>
                                        <p:tgtEl>
                                          <p:spTgt spid="3">
                                            <p:txEl>
                                              <p:pRg st="2" end="2"/>
                                            </p:txEl>
                                          </p:spTgt>
                                        </p:tgtEl>
                                      </p:cBhvr>
                                      <p:to x="100000" y="100000"/>
                                    </p:animScale>
                                    <p:animScale>
                                      <p:cBhvr>
                                        <p:cTn id="19" dur="26">
                                          <p:stCondLst>
                                            <p:cond delay="1808"/>
                                          </p:stCondLst>
                                        </p:cTn>
                                        <p:tgtEl>
                                          <p:spTgt spid="3">
                                            <p:txEl>
                                              <p:pRg st="2" end="2"/>
                                            </p:txEl>
                                          </p:spTgt>
                                        </p:tgtEl>
                                      </p:cBhvr>
                                      <p:to x="100000" y="95000"/>
                                    </p:animScale>
                                    <p:animScale>
                                      <p:cBhvr>
                                        <p:cTn id="20" dur="166" decel="50000">
                                          <p:stCondLst>
                                            <p:cond delay="1834"/>
                                          </p:stCondLst>
                                        </p:cTn>
                                        <p:tgtEl>
                                          <p:spTgt spid="3">
                                            <p:txEl>
                                              <p:pRg st="2" end="2"/>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b="1" dirty="0" smtClean="0"/>
              <a:t>أولا: تعريف التخطيط البيئي</a:t>
            </a:r>
            <a:endParaRPr lang="fr-FR" b="1" dirty="0"/>
          </a:p>
        </p:txBody>
      </p:sp>
      <p:sp>
        <p:nvSpPr>
          <p:cNvPr id="3" name="Espace réservé du contenu 2"/>
          <p:cNvSpPr>
            <a:spLocks noGrp="1"/>
          </p:cNvSpPr>
          <p:nvPr>
            <p:ph idx="1"/>
          </p:nvPr>
        </p:nvSpPr>
        <p:spPr/>
        <p:txBody>
          <a:bodyPr>
            <a:normAutofit/>
          </a:bodyPr>
          <a:lstStyle/>
          <a:p>
            <a:pPr marL="68580" indent="0" algn="r" rtl="1">
              <a:buNone/>
            </a:pPr>
            <a:endParaRPr lang="ar-DZ" b="1" dirty="0" smtClean="0"/>
          </a:p>
          <a:p>
            <a:pPr algn="r" rtl="1"/>
            <a:r>
              <a:rPr lang="ar-DZ" b="1" dirty="0" smtClean="0"/>
              <a:t>تعريف التخطيط: </a:t>
            </a:r>
          </a:p>
          <a:p>
            <a:pPr marL="68580" indent="0" algn="just" rtl="1">
              <a:buNone/>
            </a:pPr>
            <a:r>
              <a:rPr lang="ar-DZ" dirty="0" smtClean="0"/>
              <a:t>«</a:t>
            </a:r>
            <a:r>
              <a:rPr lang="ar-DZ" dirty="0"/>
              <a:t>مجهود ذهني يتعلق بإنجازات مستقبلية ويتضمن تحديد الأهداف المراد إدراكها والوسائل اللازمة لتحقيقها والمدة المستقبلية التي يتم فيها الإنجاز</a:t>
            </a:r>
            <a:r>
              <a:rPr lang="ar-DZ" dirty="0" smtClean="0"/>
              <a:t>»</a:t>
            </a:r>
          </a:p>
          <a:p>
            <a:pPr algn="r" rtl="1"/>
            <a:endParaRPr lang="fr-FR" dirty="0"/>
          </a:p>
          <a:p>
            <a:pPr algn="r" rtl="1"/>
            <a:endParaRPr lang="fr-FR" dirty="0"/>
          </a:p>
        </p:txBody>
      </p:sp>
    </p:spTree>
    <p:extLst>
      <p:ext uri="{BB962C8B-B14F-4D97-AF65-F5344CB8AC3E}">
        <p14:creationId xmlns:p14="http://schemas.microsoft.com/office/powerpoint/2010/main" val="2105667194"/>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fade">
                                      <p:cBhvr>
                                        <p:cTn id="20" dur="1000"/>
                                        <p:tgtEl>
                                          <p:spTgt spid="3">
                                            <p:txEl>
                                              <p:pRg st="2" end="2"/>
                                            </p:txEl>
                                          </p:spTgt>
                                        </p:tgtEl>
                                      </p:cBhvr>
                                    </p:animEffect>
                                    <p:anim calcmode="lin" valueType="num">
                                      <p:cBhvr>
                                        <p:cTn id="21"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1027664"/>
            <a:ext cx="7024744" cy="169088"/>
          </a:xfrm>
        </p:spPr>
        <p:txBody>
          <a:bodyPr>
            <a:normAutofit fontScale="90000"/>
          </a:bodyPr>
          <a:lstStyle/>
          <a:p>
            <a:endParaRPr lang="fr-FR" dirty="0"/>
          </a:p>
        </p:txBody>
      </p:sp>
      <p:sp>
        <p:nvSpPr>
          <p:cNvPr id="3" name="Espace réservé du contenu 2"/>
          <p:cNvSpPr>
            <a:spLocks noGrp="1"/>
          </p:cNvSpPr>
          <p:nvPr>
            <p:ph idx="1"/>
          </p:nvPr>
        </p:nvSpPr>
        <p:spPr>
          <a:xfrm>
            <a:off x="1043492" y="1484784"/>
            <a:ext cx="6777317" cy="4347845"/>
          </a:xfrm>
        </p:spPr>
        <p:txBody>
          <a:bodyPr/>
          <a:lstStyle/>
          <a:p>
            <a:pPr algn="just" rtl="1"/>
            <a:r>
              <a:rPr lang="ar-DZ" sz="2800" b="1" dirty="0"/>
              <a:t>تعريف البيئة : </a:t>
            </a:r>
            <a:endParaRPr lang="ar-DZ" sz="2800" b="1" dirty="0" smtClean="0"/>
          </a:p>
          <a:p>
            <a:pPr marL="68580" indent="0" algn="just" rtl="1">
              <a:buNone/>
            </a:pPr>
            <a:r>
              <a:rPr lang="ar-DZ" dirty="0" smtClean="0"/>
              <a:t>تنص </a:t>
            </a:r>
            <a:r>
              <a:rPr lang="ar-DZ" dirty="0"/>
              <a:t>المادة </a:t>
            </a:r>
            <a:r>
              <a:rPr lang="ar-DZ" sz="2800" dirty="0"/>
              <a:t>4 /7 </a:t>
            </a:r>
            <a:r>
              <a:rPr lang="ar-DZ" dirty="0"/>
              <a:t>من القانون </a:t>
            </a:r>
            <a:r>
              <a:rPr lang="ar-DZ" dirty="0" smtClean="0"/>
              <a:t>رقم 03 </a:t>
            </a:r>
            <a:r>
              <a:rPr lang="ar-DZ" smtClean="0"/>
              <a:t>/10 المتعلق </a:t>
            </a:r>
            <a:r>
              <a:rPr lang="ar-DZ" dirty="0"/>
              <a:t>بحماية البيئة في إطار التنمية المستدامة على: «البيئة: تتكون البيئة من الموارد الطبيعية اللاحيوية والحيوية كالهواء والجو والماء والأرض وباطن الأرض والنبات والحيوان، بما في ذلك التراث الوراثي، وأشكال التفاعل بين هذه الموارد، </a:t>
            </a:r>
            <a:r>
              <a:rPr lang="ar-DZ" dirty="0" smtClean="0"/>
              <a:t>وكذا </a:t>
            </a:r>
            <a:r>
              <a:rPr lang="ar-DZ" dirty="0"/>
              <a:t>الأماكن والمناظر والمعالم الطبيعية».</a:t>
            </a:r>
            <a:endParaRPr lang="fr-FR" dirty="0"/>
          </a:p>
          <a:p>
            <a:pPr algn="r"/>
            <a:endParaRPr lang="fr-FR" dirty="0"/>
          </a:p>
        </p:txBody>
      </p:sp>
    </p:spTree>
    <p:extLst>
      <p:ext uri="{BB962C8B-B14F-4D97-AF65-F5344CB8AC3E}">
        <p14:creationId xmlns:p14="http://schemas.microsoft.com/office/powerpoint/2010/main" val="4029695288"/>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74042"/>
          </a:xfrm>
        </p:spPr>
        <p:txBody>
          <a:bodyPr>
            <a:normAutofit fontScale="90000"/>
          </a:bodyPr>
          <a:lstStyle/>
          <a:p>
            <a:endParaRPr lang="fr-FR" dirty="0"/>
          </a:p>
        </p:txBody>
      </p:sp>
      <p:sp>
        <p:nvSpPr>
          <p:cNvPr id="3" name="Espace réservé du contenu 2"/>
          <p:cNvSpPr>
            <a:spLocks noGrp="1"/>
          </p:cNvSpPr>
          <p:nvPr>
            <p:ph idx="1"/>
          </p:nvPr>
        </p:nvSpPr>
        <p:spPr>
          <a:xfrm>
            <a:off x="457200" y="1196752"/>
            <a:ext cx="8229600" cy="4929411"/>
          </a:xfrm>
        </p:spPr>
        <p:txBody>
          <a:bodyPr/>
          <a:lstStyle/>
          <a:p>
            <a:pPr algn="r" rtl="1"/>
            <a:r>
              <a:rPr lang="ar-DZ" b="1" dirty="0"/>
              <a:t>التخطيط </a:t>
            </a:r>
            <a:r>
              <a:rPr lang="ar-DZ" b="1" dirty="0" smtClean="0"/>
              <a:t>البيئي: </a:t>
            </a:r>
          </a:p>
          <a:p>
            <a:pPr marL="68580" indent="0" algn="just" rtl="1">
              <a:buNone/>
            </a:pPr>
            <a:r>
              <a:rPr lang="ar-DZ" dirty="0" smtClean="0"/>
              <a:t>«</a:t>
            </a:r>
            <a:r>
              <a:rPr lang="ar-DZ" dirty="0"/>
              <a:t>أسلوب علمي منظم يستهدف التوصل إلى أفضل الوسائل لاستغلال موارد البيئة الطبيعية والقدرات البشرية في تكامل </a:t>
            </a:r>
            <a:r>
              <a:rPr lang="ar-DZ" dirty="0" smtClean="0"/>
              <a:t>وتناسق </a:t>
            </a:r>
            <a:r>
              <a:rPr lang="ar-DZ" dirty="0"/>
              <a:t>شاملين وفق جدول زمني معين من خلال مجموعة من المشروعات المقترحة» </a:t>
            </a:r>
            <a:endParaRPr lang="ar-DZ" dirty="0" smtClean="0"/>
          </a:p>
          <a:p>
            <a:pPr marL="68580" indent="0" algn="r" rtl="1">
              <a:buNone/>
            </a:pPr>
            <a:endParaRPr lang="ar-DZ" dirty="0" smtClean="0"/>
          </a:p>
          <a:p>
            <a:pPr marL="68580" indent="0" algn="just" rtl="1">
              <a:buNone/>
            </a:pPr>
            <a:r>
              <a:rPr lang="ar-DZ" dirty="0" smtClean="0"/>
              <a:t>و </a:t>
            </a:r>
            <a:r>
              <a:rPr lang="ar-DZ" dirty="0"/>
              <a:t>هو: «التخطيط الذي يسعى إلى تحقيق التنمية المستدامة من خلال إجراء موازنة تخطيطية بين احتياجات المجتمع و قدرات البيئة</a:t>
            </a:r>
            <a:r>
              <a:rPr lang="ar-DZ" dirty="0" smtClean="0"/>
              <a:t>»</a:t>
            </a:r>
            <a:endParaRPr lang="fr-FR" dirty="0"/>
          </a:p>
        </p:txBody>
      </p:sp>
    </p:spTree>
    <p:extLst>
      <p:ext uri="{BB962C8B-B14F-4D97-AF65-F5344CB8AC3E}">
        <p14:creationId xmlns:p14="http://schemas.microsoft.com/office/powerpoint/2010/main" val="1090833681"/>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1000"/>
                                        <p:tgtEl>
                                          <p:spTgt spid="3">
                                            <p:txEl>
                                              <p:pRg st="1" end="1"/>
                                            </p:txEl>
                                          </p:spTgt>
                                        </p:tgtEl>
                                      </p:cBhvr>
                                    </p:animEffect>
                                    <p:anim calcmode="lin" valueType="num">
                                      <p:cBhvr>
                                        <p:cTn id="14"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1000"/>
                                        <p:tgtEl>
                                          <p:spTgt spid="3">
                                            <p:txEl>
                                              <p:pRg st="3" end="3"/>
                                            </p:txEl>
                                          </p:spTgt>
                                        </p:tgtEl>
                                      </p:cBhvr>
                                    </p:animEffect>
                                    <p:anim calcmode="lin" valueType="num">
                                      <p:cBhvr>
                                        <p:cTn id="21"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dirty="0"/>
          </a:p>
        </p:txBody>
      </p:sp>
      <p:sp>
        <p:nvSpPr>
          <p:cNvPr id="3" name="Espace réservé du contenu 2"/>
          <p:cNvSpPr>
            <a:spLocks noGrp="1"/>
          </p:cNvSpPr>
          <p:nvPr>
            <p:ph idx="1"/>
          </p:nvPr>
        </p:nvSpPr>
        <p:spPr>
          <a:xfrm>
            <a:off x="457200" y="692696"/>
            <a:ext cx="8229600" cy="5433467"/>
          </a:xfrm>
        </p:spPr>
        <p:txBody>
          <a:bodyPr/>
          <a:lstStyle/>
          <a:p>
            <a:pPr marL="0" indent="0" algn="r" rtl="1">
              <a:buNone/>
            </a:pPr>
            <a:endParaRPr lang="fr-FR" dirty="0"/>
          </a:p>
        </p:txBody>
      </p:sp>
      <p:graphicFrame>
        <p:nvGraphicFramePr>
          <p:cNvPr id="5" name="Diagramme 4"/>
          <p:cNvGraphicFramePr/>
          <p:nvPr>
            <p:extLst>
              <p:ext uri="{D42A27DB-BD31-4B8C-83A1-F6EECF244321}">
                <p14:modId xmlns:p14="http://schemas.microsoft.com/office/powerpoint/2010/main" val="297015322"/>
              </p:ext>
            </p:extLst>
          </p:nvPr>
        </p:nvGraphicFramePr>
        <p:xfrm>
          <a:off x="755576" y="1397000"/>
          <a:ext cx="792088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73187499"/>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764704"/>
            <a:ext cx="7024744" cy="864096"/>
          </a:xfrm>
        </p:spPr>
        <p:txBody>
          <a:bodyPr>
            <a:normAutofit/>
          </a:bodyPr>
          <a:lstStyle/>
          <a:p>
            <a:r>
              <a:rPr lang="ar-DZ" b="1" dirty="0"/>
              <a:t>ثانيا: أهمية التخطيط </a:t>
            </a:r>
            <a:r>
              <a:rPr lang="ar-DZ" b="1" dirty="0" smtClean="0"/>
              <a:t>البيئي</a:t>
            </a:r>
            <a:endParaRPr lang="fr-FR" b="1"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642467316"/>
              </p:ext>
            </p:extLst>
          </p:nvPr>
        </p:nvGraphicFramePr>
        <p:xfrm>
          <a:off x="457200" y="1700808"/>
          <a:ext cx="8507288" cy="442535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3221439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7"/>
                                        </p:tgtEl>
                                        <p:attrNameLst>
                                          <p:attrName>style.visibility</p:attrName>
                                        </p:attrNameLst>
                                      </p:cBhvr>
                                      <p:to>
                                        <p:strVal val="visible"/>
                                      </p:to>
                                    </p:set>
                                    <p:animEffect transition="in" filter="fade">
                                      <p:cBhvr>
                                        <p:cTn id="14" dur="1000"/>
                                        <p:tgtEl>
                                          <p:spTgt spid="7"/>
                                        </p:tgtEl>
                                      </p:cBhvr>
                                    </p:animEffect>
                                    <p:anim calcmode="lin" valueType="num">
                                      <p:cBhvr>
                                        <p:cTn id="15" dur="1000" fill="hold"/>
                                        <p:tgtEl>
                                          <p:spTgt spid="7"/>
                                        </p:tgtEl>
                                        <p:attrNameLst>
                                          <p:attrName>ppt_x</p:attrName>
                                        </p:attrNameLst>
                                      </p:cBhvr>
                                      <p:tavLst>
                                        <p:tav tm="0">
                                          <p:val>
                                            <p:strVal val="#ppt_x"/>
                                          </p:val>
                                        </p:tav>
                                        <p:tav tm="100000">
                                          <p:val>
                                            <p:strVal val="#ppt_x"/>
                                          </p:val>
                                        </p:tav>
                                      </p:tavLst>
                                    </p:anim>
                                    <p:anim calcmode="lin" valueType="num">
                                      <p:cBhvr>
                                        <p:cTn id="1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7" grpId="0">
        <p:bldAsOne/>
      </p:bldGraphic>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75383128"/>
              </p:ext>
            </p:extLst>
          </p:nvPr>
        </p:nvGraphicFramePr>
        <p:xfrm>
          <a:off x="457200" y="692696"/>
          <a:ext cx="8229600" cy="54334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35315995"/>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02034"/>
          </a:xfrm>
        </p:spPr>
        <p:txBody>
          <a:bodyPr>
            <a:normAutofit fontScale="90000"/>
          </a:bodyPr>
          <a:lstStyle/>
          <a:p>
            <a:endParaRPr lang="fr-FR" dirty="0"/>
          </a:p>
        </p:txBody>
      </p:sp>
      <p:sp>
        <p:nvSpPr>
          <p:cNvPr id="3" name="Espace réservé du contenu 2"/>
          <p:cNvSpPr>
            <a:spLocks noGrp="1"/>
          </p:cNvSpPr>
          <p:nvPr>
            <p:ph idx="1"/>
          </p:nvPr>
        </p:nvSpPr>
        <p:spPr>
          <a:xfrm>
            <a:off x="457200" y="836712"/>
            <a:ext cx="8229600" cy="5289451"/>
          </a:xfrm>
        </p:spPr>
        <p:txBody>
          <a:bodyPr/>
          <a:lstStyle/>
          <a:p>
            <a:endParaRPr lang="ar-DZ" dirty="0" smtClean="0"/>
          </a:p>
          <a:p>
            <a:endParaRPr lang="ar-DZ" dirty="0"/>
          </a:p>
          <a:p>
            <a:pPr marL="0" indent="0" algn="ctr" rtl="1">
              <a:buNone/>
            </a:pPr>
            <a:r>
              <a:rPr lang="ar-DZ" b="1" dirty="0" smtClean="0"/>
              <a:t>خلاصة </a:t>
            </a:r>
            <a:r>
              <a:rPr lang="ar-DZ" b="1" dirty="0"/>
              <a:t>أهمية التخطيط البيئي: </a:t>
            </a:r>
            <a:endParaRPr lang="ar-DZ" b="1" dirty="0" smtClean="0"/>
          </a:p>
          <a:p>
            <a:pPr marL="0" indent="0" algn="ctr" rtl="1">
              <a:buNone/>
            </a:pPr>
            <a:r>
              <a:rPr lang="ar-DZ" dirty="0" smtClean="0"/>
              <a:t>«</a:t>
            </a:r>
            <a:r>
              <a:rPr lang="ar-DZ" dirty="0"/>
              <a:t>التخطيط البيئي يساهم في تقديم صورة واقعية للموارد الطبيعية المتاحة و كيفية استغلالها بكفاءة و عدم استنزافها، وتفادي حدوث المخاطر والمشكلات البيئية، وتحقيق التكامل بين كافة السياسات التي تطبقها الأجهزة والمؤسسات التي لها علاقة بحماية البيئة»</a:t>
            </a:r>
            <a:endParaRPr lang="fr-FR" dirty="0"/>
          </a:p>
          <a:p>
            <a:endParaRPr lang="fr-FR" dirty="0"/>
          </a:p>
        </p:txBody>
      </p:sp>
    </p:spTree>
    <p:extLst>
      <p:ext uri="{BB962C8B-B14F-4D97-AF65-F5344CB8AC3E}">
        <p14:creationId xmlns:p14="http://schemas.microsoft.com/office/powerpoint/2010/main" val="922629292"/>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fade">
                                      <p:cBhvr>
                                        <p:cTn id="13" dur="1000"/>
                                        <p:tgtEl>
                                          <p:spTgt spid="3">
                                            <p:txEl>
                                              <p:pRg st="3" end="3"/>
                                            </p:txEl>
                                          </p:spTgt>
                                        </p:tgtEl>
                                      </p:cBhvr>
                                    </p:animEffect>
                                    <p:anim calcmode="lin" valueType="num">
                                      <p:cBhvr>
                                        <p:cTn id="1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490" y="620688"/>
            <a:ext cx="7024744" cy="720080"/>
          </a:xfrm>
        </p:spPr>
        <p:txBody>
          <a:bodyPr>
            <a:normAutofit/>
          </a:bodyPr>
          <a:lstStyle/>
          <a:p>
            <a:pPr rtl="1"/>
            <a:r>
              <a:rPr lang="ar-DZ" b="1" dirty="0" smtClean="0"/>
              <a:t>ثالثا</a:t>
            </a:r>
            <a:r>
              <a:rPr lang="ar-DZ" b="1" dirty="0"/>
              <a:t>: أدوات التخطيط </a:t>
            </a:r>
            <a:r>
              <a:rPr lang="ar-DZ" b="1" dirty="0" smtClean="0"/>
              <a:t>البيئي</a:t>
            </a:r>
            <a:endParaRPr lang="fr-FR" b="1" dirty="0"/>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043376346"/>
              </p:ext>
            </p:extLst>
          </p:nvPr>
        </p:nvGraphicFramePr>
        <p:xfrm>
          <a:off x="1042988" y="1556792"/>
          <a:ext cx="6777037" cy="42756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293954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Graphic spid="4" grpId="0">
        <p:bldAsOne/>
      </p:bldGraphic>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64</TotalTime>
  <Words>495</Words>
  <Application>Microsoft Office PowerPoint</Application>
  <PresentationFormat>Affichage à l'écran (4:3)</PresentationFormat>
  <Paragraphs>50</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Austin</vt:lpstr>
      <vt:lpstr>مفهوم التخطيط البيئي</vt:lpstr>
      <vt:lpstr>أولا: تعريف التخطيط البيئي</vt:lpstr>
      <vt:lpstr>Présentation PowerPoint</vt:lpstr>
      <vt:lpstr>Présentation PowerPoint</vt:lpstr>
      <vt:lpstr>Présentation PowerPoint</vt:lpstr>
      <vt:lpstr>ثانيا: أهمية التخطيط البيئي</vt:lpstr>
      <vt:lpstr>Présentation PowerPoint</vt:lpstr>
      <vt:lpstr>Présentation PowerPoint</vt:lpstr>
      <vt:lpstr>ثالثا: أدوات التخطيط البيئي</vt:lpstr>
      <vt:lpstr>Présentation PowerPoint</vt:lpstr>
      <vt:lpstr>Présentation PowerPoint</vt:lpstr>
      <vt:lpstr>رابعا: مقومات نجاح التخطيط البيئي</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مفهوم التخطيط البيئي</dc:title>
  <dc:creator>user</dc:creator>
  <cp:lastModifiedBy>user</cp:lastModifiedBy>
  <cp:revision>9</cp:revision>
  <dcterms:created xsi:type="dcterms:W3CDTF">2022-10-30T00:12:45Z</dcterms:created>
  <dcterms:modified xsi:type="dcterms:W3CDTF">2022-10-31T20:48:57Z</dcterms:modified>
</cp:coreProperties>
</file>