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3" r:id="rId1"/>
  </p:sldMasterIdLst>
  <p:sldIdLst>
    <p:sldId id="266" r:id="rId2"/>
    <p:sldId id="267" r:id="rId3"/>
    <p:sldId id="256" r:id="rId4"/>
    <p:sldId id="307" r:id="rId5"/>
    <p:sldId id="308" r:id="rId6"/>
    <p:sldId id="257" r:id="rId7"/>
    <p:sldId id="310" r:id="rId8"/>
    <p:sldId id="258" r:id="rId9"/>
    <p:sldId id="259" r:id="rId10"/>
    <p:sldId id="312"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3858311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2142199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5501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16005339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304670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27333218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8261632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26201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865882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533080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1994361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3783729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1898691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777328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1267824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842879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4B1608A-6540-45B2-B04A-8B545354FBF1}" type="datetimeFigureOut">
              <a:rPr lang="fr-FR" smtClean="0"/>
              <a:pPr/>
              <a:t>08/06/2025</a:t>
            </a:fld>
            <a:endParaRPr lang="fr-FR"/>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0409977E-EC32-4E43-AC90-1FD2359435ED}" type="slidenum">
              <a:rPr lang="fr-FR" smtClean="0"/>
              <a:pPr/>
              <a:t>‹#›</a:t>
            </a:fld>
            <a:endParaRPr lang="fr-FR"/>
          </a:p>
        </p:txBody>
      </p:sp>
    </p:spTree>
    <p:extLst>
      <p:ext uri="{BB962C8B-B14F-4D97-AF65-F5344CB8AC3E}">
        <p14:creationId xmlns:p14="http://schemas.microsoft.com/office/powerpoint/2010/main" val="4009140856"/>
      </p:ext>
    </p:extLst>
  </p:cSld>
  <p:clrMap bg1="lt1" tx1="dk1" bg2="lt2" tx2="dk2" accent1="accent1" accent2="accent2" accent3="accent3" accent4="accent4" accent5="accent5" accent6="accent6" hlink="hlink" folHlink="folHlink"/>
  <p:sldLayoutIdLst>
    <p:sldLayoutId id="2147483854" r:id="rId1"/>
    <p:sldLayoutId id="2147483855" r:id="rId2"/>
    <p:sldLayoutId id="2147483856" r:id="rId3"/>
    <p:sldLayoutId id="2147483857" r:id="rId4"/>
    <p:sldLayoutId id="2147483858" r:id="rId5"/>
    <p:sldLayoutId id="2147483859" r:id="rId6"/>
    <p:sldLayoutId id="2147483860" r:id="rId7"/>
    <p:sldLayoutId id="2147483861" r:id="rId8"/>
    <p:sldLayoutId id="2147483862" r:id="rId9"/>
    <p:sldLayoutId id="2147483863" r:id="rId10"/>
    <p:sldLayoutId id="2147483864" r:id="rId11"/>
    <p:sldLayoutId id="2147483865" r:id="rId12"/>
    <p:sldLayoutId id="2147483866" r:id="rId13"/>
    <p:sldLayoutId id="2147483867" r:id="rId14"/>
    <p:sldLayoutId id="2147483868" r:id="rId15"/>
    <p:sldLayoutId id="214748386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2483768" y="2276872"/>
            <a:ext cx="3479488" cy="707886"/>
          </a:xfrm>
          <a:prstGeom prst="rect">
            <a:avLst/>
          </a:prstGeom>
          <a:noFill/>
        </p:spPr>
        <p:txBody>
          <a:bodyPr wrap="square" rtlCol="0">
            <a:spAutoFit/>
          </a:bodyPr>
          <a:lstStyle/>
          <a:p>
            <a:pPr algn="ctr" rtl="1"/>
            <a:r>
              <a:rPr lang="ar-DZ" sz="4000" b="1" dirty="0">
                <a:solidFill>
                  <a:srgbClr val="FF0000"/>
                </a:solidFill>
                <a:effectLst>
                  <a:outerShdw blurRad="38100" dist="38100" dir="2700000" algn="tl">
                    <a:srgbClr val="000000">
                      <a:alpha val="43137"/>
                    </a:srgbClr>
                  </a:outerShdw>
                </a:effectLst>
                <a:latin typeface="Arabic Typesetting" pitchFamily="66" charset="-78"/>
                <a:cs typeface="Arabic Typesetting" pitchFamily="66" charset="-78"/>
              </a:rPr>
              <a:t>درس على الخط تحت عنوان:</a:t>
            </a:r>
            <a:endParaRPr lang="fr-FR" sz="4000" b="1" dirty="0">
              <a:solidFill>
                <a:srgbClr val="FF0000"/>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sp>
        <p:nvSpPr>
          <p:cNvPr id="7" name="Rectangle 6"/>
          <p:cNvSpPr/>
          <p:nvPr/>
        </p:nvSpPr>
        <p:spPr>
          <a:xfrm>
            <a:off x="1583668" y="2917292"/>
            <a:ext cx="5279689" cy="769441"/>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ar-DZ" sz="4400" b="1" cap="all" dirty="0">
                <a:ln w="0"/>
                <a:effectLst>
                  <a:outerShdw blurRad="38100" dist="38100" dir="2700000" algn="tl">
                    <a:srgbClr val="000000">
                      <a:alpha val="43137"/>
                    </a:srgbClr>
                  </a:outerShdw>
                  <a:reflection blurRad="12700" stA="50000" endPos="50000" dist="5000" dir="5400000" sy="-100000" rotWithShape="0"/>
                </a:effectLst>
                <a:latin typeface="Sakkal Majalla" panose="02000000000000000000" pitchFamily="2" charset="-78"/>
                <a:cs typeface="Sakkal Majalla" panose="02000000000000000000" pitchFamily="2" charset="-78"/>
              </a:rPr>
              <a:t>الرقابة على تنفيذ المــــــيــــــــزانيــــــــــة</a:t>
            </a:r>
          </a:p>
        </p:txBody>
      </p:sp>
      <p:sp>
        <p:nvSpPr>
          <p:cNvPr id="9" name="ZoneTexte 8"/>
          <p:cNvSpPr txBox="1"/>
          <p:nvPr/>
        </p:nvSpPr>
        <p:spPr>
          <a:xfrm>
            <a:off x="179512" y="5013176"/>
            <a:ext cx="3218815" cy="1077218"/>
          </a:xfrm>
          <a:prstGeom prst="rect">
            <a:avLst/>
          </a:prstGeom>
          <a:noFill/>
        </p:spPr>
        <p:txBody>
          <a:bodyPr wrap="square" rtlCol="0">
            <a:spAutoFit/>
          </a:bodyPr>
          <a:lstStyle/>
          <a:p>
            <a:pPr algn="ctr" rtl="1"/>
            <a:r>
              <a:rPr lang="ar-DZ" sz="3200" b="1" dirty="0">
                <a:solidFill>
                  <a:schemeClr val="accent2">
                    <a:lumMod val="75000"/>
                  </a:schemeClr>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تقديم الدكتور:</a:t>
            </a:r>
          </a:p>
          <a:p>
            <a:pPr algn="ctr" rtl="1"/>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صغيري الميلود</a:t>
            </a:r>
            <a:endParaRPr lang="fr-FR"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11" name="TextBox 10">
            <a:extLst>
              <a:ext uri="{FF2B5EF4-FFF2-40B4-BE49-F238E27FC236}">
                <a16:creationId xmlns:a16="http://schemas.microsoft.com/office/drawing/2014/main" id="{13D62ACE-7EC4-EBA6-A922-3D19D42E9F07}"/>
              </a:ext>
            </a:extLst>
          </p:cNvPr>
          <p:cNvSpPr txBox="1"/>
          <p:nvPr/>
        </p:nvSpPr>
        <p:spPr>
          <a:xfrm>
            <a:off x="2033924" y="404664"/>
            <a:ext cx="5130363" cy="1938992"/>
          </a:xfrm>
          <a:prstGeom prst="rect">
            <a:avLst/>
          </a:prstGeom>
          <a:noFill/>
        </p:spPr>
        <p:txBody>
          <a:bodyPr wrap="square">
            <a:spAutoFit/>
          </a:bodyPr>
          <a:lstStyle/>
          <a:p>
            <a:pPr algn="ctr" rtl="1"/>
            <a:r>
              <a:rPr lang="ar-DZ"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وزارة التعليم العالي والبحث العلمي </a:t>
            </a:r>
          </a:p>
          <a:p>
            <a:pPr algn="ctr" rtl="1"/>
            <a:r>
              <a:rPr lang="ar-DZ"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جــــــامعــــة محمد خيضر بسكرة</a:t>
            </a:r>
          </a:p>
          <a:p>
            <a:pPr algn="ctr" rtl="1"/>
            <a:r>
              <a:rPr lang="ar-DZ"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كلية العلوم الانسانية والإجتماعية</a:t>
            </a:r>
          </a:p>
          <a:p>
            <a:pPr algn="ctr" rtl="1"/>
            <a:r>
              <a:rPr lang="ar-DZ"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قسم العلوم الإنسانية</a:t>
            </a:r>
          </a:p>
          <a:p>
            <a:pPr algn="ctr" rtl="1"/>
            <a:r>
              <a:rPr lang="ar-DZ"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شعبة علم المكتبات</a:t>
            </a:r>
          </a:p>
        </p:txBody>
      </p:sp>
      <p:sp>
        <p:nvSpPr>
          <p:cNvPr id="2" name="ZoneTexte 8">
            <a:extLst>
              <a:ext uri="{FF2B5EF4-FFF2-40B4-BE49-F238E27FC236}">
                <a16:creationId xmlns:a16="http://schemas.microsoft.com/office/drawing/2014/main" id="{D4D0E6E0-D7EA-151D-6FB2-2314A5E80F76}"/>
              </a:ext>
            </a:extLst>
          </p:cNvPr>
          <p:cNvSpPr txBox="1"/>
          <p:nvPr/>
        </p:nvSpPr>
        <p:spPr>
          <a:xfrm>
            <a:off x="3180743" y="6191726"/>
            <a:ext cx="4104455" cy="523220"/>
          </a:xfrm>
          <a:prstGeom prst="rect">
            <a:avLst/>
          </a:prstGeom>
          <a:noFill/>
        </p:spPr>
        <p:txBody>
          <a:bodyPr wrap="square" rtlCol="0">
            <a:spAutoFit/>
          </a:bodyPr>
          <a:lstStyle/>
          <a:p>
            <a:pPr algn="ctr" rtl="1"/>
            <a:r>
              <a:rPr lang="ar-DZ" sz="2800" b="1" dirty="0">
                <a:solidFill>
                  <a:srgbClr val="FF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السنة الجامعية: 2022 /2023</a:t>
            </a:r>
          </a:p>
        </p:txBody>
      </p:sp>
    </p:spTree>
    <p:custDataLst>
      <p:tags r:id="rId1"/>
    </p:custDataLst>
    <p:extLst>
      <p:ext uri="{BB962C8B-B14F-4D97-AF65-F5344CB8AC3E}">
        <p14:creationId xmlns:p14="http://schemas.microsoft.com/office/powerpoint/2010/main" val="4081496847"/>
      </p:ext>
    </p:extLst>
  </p:cSld>
  <p:clrMapOvr>
    <a:masterClrMapping/>
  </p:clrMapOvr>
  <mc:AlternateContent xmlns:mc="http://schemas.openxmlformats.org/markup-compatibility/2006" xmlns:p14="http://schemas.microsoft.com/office/powerpoint/2010/main">
    <mc:Choice Requires="p14">
      <p:transition spd="slow" p14:dur="1500" advTm="84019">
        <p:split orient="vert"/>
      </p:transition>
    </mc:Choice>
    <mc:Fallback xmlns="">
      <p:transition spd="slow" advTm="84019">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randombar(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randombar(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randombar(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randombar(horizontal)">
                                      <p:cBhvr>
                                        <p:cTn id="2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P spid="11" grpId="0"/>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B11B42B-0282-F84B-C068-966D0607693A}"/>
              </a:ext>
            </a:extLst>
          </p:cNvPr>
          <p:cNvSpPr txBox="1"/>
          <p:nvPr/>
        </p:nvSpPr>
        <p:spPr>
          <a:xfrm>
            <a:off x="107504" y="116632"/>
            <a:ext cx="8424936" cy="7048083"/>
          </a:xfrm>
          <a:prstGeom prst="rect">
            <a:avLst/>
          </a:prstGeom>
          <a:noFill/>
        </p:spPr>
        <p:txBody>
          <a:bodyPr wrap="square">
            <a:spAutoFit/>
          </a:bodyPr>
          <a:lstStyle/>
          <a:p>
            <a:pPr marL="457200" indent="-457200" algn="justLow" rtl="1">
              <a:buFont typeface="Wingdings" pitchFamily="2" charset="2"/>
              <a:buChar char="q"/>
            </a:pPr>
            <a:r>
              <a:rPr lang="ar-DZ" sz="32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المفتشية العامة للمالية: </a:t>
            </a:r>
          </a:p>
          <a:p>
            <a:pPr marL="457200" indent="-457200" algn="justLow" rtl="1">
              <a:buFont typeface="Wingdings" pitchFamily="2" charset="2"/>
              <a:buChar char="q"/>
            </a:pPr>
            <a:r>
              <a:rPr lang="ar-DZ" sz="30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تختص هذه الهيئة بمراقبة التسيير المالي لكل المرافق والمؤسسات والجماعات العامة والمحلية أو الوحدات الإقتصادية، والتي للدولة نصيب في رأسمالها، وهي تعمل تحت إشراف وزير المالية.</a:t>
            </a:r>
          </a:p>
          <a:p>
            <a:pPr marL="457200" indent="-457200" algn="justLow" rtl="1">
              <a:buFont typeface="Wingdings" pitchFamily="2" charset="2"/>
              <a:buChar char="q"/>
            </a:pPr>
            <a:r>
              <a:rPr lang="ar-DZ" sz="30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تقوم بمراقبة الصفقات العمومية التي تبرمها المصلحة المتعاقدة بدراسة و فحص الصفقة العمومية من الناحية الشكلية و الموضوعية، و تتم تدخلاتها في مجال الرقابة المالية بمساعدة المفتشيات الجهوية التابعة لها.</a:t>
            </a:r>
          </a:p>
          <a:p>
            <a:pPr marL="457200" indent="-457200" algn="justLow" rtl="1">
              <a:buFont typeface="Wingdings" pitchFamily="2" charset="2"/>
              <a:buChar char="q"/>
            </a:pPr>
            <a:r>
              <a:rPr lang="ar-DZ" sz="30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فمن الناحية الشكلية : تدرس طريقة تحديد احتياجات المصلحة المتعاقدة و طرق إبرام الصفقات العمومية و المبررات التي لجأت إليها المصلحة المتعاقدة في اختيار إجراء إبرام الصفقات العمومية مثل طلب العروض أو التراضي كما نص عليه المرسوم </a:t>
            </a:r>
          </a:p>
          <a:p>
            <a:pPr marL="457200" indent="-457200" algn="justLow" rtl="1">
              <a:buFont typeface="Wingdings" pitchFamily="2" charset="2"/>
              <a:buChar char="q"/>
            </a:pPr>
            <a:r>
              <a:rPr lang="ar-DZ" sz="30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15 -247 الساري المفعول.</a:t>
            </a:r>
          </a:p>
          <a:p>
            <a:pPr marL="457200" indent="-457200" algn="justLow" rtl="1">
              <a:buFont typeface="Wingdings" pitchFamily="2" charset="2"/>
              <a:buChar char="q"/>
            </a:pPr>
            <a:r>
              <a:rPr lang="ar-DZ" sz="30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أما من الناحية الموضوعية : فتقوم بالتحقق من شرعية تشكيل لجنة فتح  و تقييم العروض و قرارات تعيين أعضاء هذه اللجنة </a:t>
            </a:r>
          </a:p>
        </p:txBody>
      </p:sp>
    </p:spTree>
    <p:extLst>
      <p:ext uri="{BB962C8B-B14F-4D97-AF65-F5344CB8AC3E}">
        <p14:creationId xmlns:p14="http://schemas.microsoft.com/office/powerpoint/2010/main" val="4179972340"/>
      </p:ext>
    </p:extLst>
  </p:cSld>
  <p:clrMapOvr>
    <a:masterClrMapping/>
  </p:clrMapOvr>
  <mc:AlternateContent xmlns:mc="http://schemas.openxmlformats.org/markup-compatibility/2006" xmlns:p14="http://schemas.microsoft.com/office/powerpoint/2010/main">
    <mc:Choice Requires="p14">
      <p:transition spd="slow" p14:dur="2000" advTm="71228"/>
    </mc:Choice>
    <mc:Fallback xmlns="">
      <p:transition spd="slow" advTm="71228"/>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788024" y="116632"/>
            <a:ext cx="2304256" cy="720080"/>
          </a:xfrm>
          <a:solidFill>
            <a:schemeClr val="bg1"/>
          </a:solidFill>
        </p:spPr>
        <p:style>
          <a:lnRef idx="0">
            <a:schemeClr val="accent2"/>
          </a:lnRef>
          <a:fillRef idx="3">
            <a:schemeClr val="accent2"/>
          </a:fillRef>
          <a:effectRef idx="3">
            <a:schemeClr val="accent2"/>
          </a:effectRef>
          <a:fontRef idx="minor">
            <a:schemeClr val="lt1"/>
          </a:fontRef>
        </p:style>
        <p:txBody>
          <a:bodyPr>
            <a:normAutofit/>
          </a:bodyPr>
          <a:lstStyle/>
          <a:p>
            <a:pPr algn="ctr" rtl="1"/>
            <a:r>
              <a:rPr lang="ar-DZ" sz="40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مقدمة:</a:t>
            </a:r>
            <a:endParaRPr lang="fr-FR" sz="40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3" name="Sous-titre 2"/>
          <p:cNvSpPr>
            <a:spLocks noGrp="1"/>
          </p:cNvSpPr>
          <p:nvPr>
            <p:ph type="subTitle" idx="1"/>
          </p:nvPr>
        </p:nvSpPr>
        <p:spPr>
          <a:xfrm>
            <a:off x="395536" y="1052736"/>
            <a:ext cx="7920881" cy="5688632"/>
          </a:xfrm>
        </p:spPr>
        <p:txBody>
          <a:bodyPr>
            <a:noAutofit/>
          </a:bodyPr>
          <a:lstStyle/>
          <a:p>
            <a:pPr marL="457200" indent="-457200" algn="justLow" rtl="1">
              <a:lnSpc>
                <a:spcPct val="150000"/>
              </a:lnSpc>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تعتبر الرقابة إحدى الوظائف الأساسية التي تقوم بها أجهزة متعددة بغية التأكد من تحقيق النشاط المالي للدولة</a:t>
            </a:r>
            <a:r>
              <a:rPr lang="fr-FR"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a:t>
            </a: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غاياته، حسبما تحدد في الميزانية العامة، دون إسراف أو تقصير،حفاظا على حسن سير الإدارة الحكومية عن الحدود التي  رسمتها لها السلطة التشريعية حسب موافقتها على الموازنة العامة.</a:t>
            </a:r>
          </a:p>
        </p:txBody>
      </p:sp>
    </p:spTree>
    <p:custDataLst>
      <p:tags r:id="rId1"/>
    </p:custDataLst>
    <p:extLst>
      <p:ext uri="{BB962C8B-B14F-4D97-AF65-F5344CB8AC3E}">
        <p14:creationId xmlns:p14="http://schemas.microsoft.com/office/powerpoint/2010/main" val="927491250"/>
      </p:ext>
    </p:extLst>
  </p:cSld>
  <p:clrMapOvr>
    <a:masterClrMapping/>
  </p:clrMapOvr>
  <mc:AlternateContent xmlns:mc="http://schemas.openxmlformats.org/markup-compatibility/2006" xmlns:p14="http://schemas.microsoft.com/office/powerpoint/2010/main">
    <mc:Choice Requires="p14">
      <p:transition spd="slow" p14:dur="1500" advTm="84672">
        <p:split orient="vert"/>
      </p:transition>
    </mc:Choice>
    <mc:Fallback xmlns="">
      <p:transition spd="slow" advTm="84672">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131840" y="23748"/>
            <a:ext cx="3913312" cy="720080"/>
          </a:xfrm>
          <a:solidFill>
            <a:schemeClr val="bg1"/>
          </a:solidFill>
        </p:spPr>
        <p:style>
          <a:lnRef idx="0">
            <a:schemeClr val="accent2"/>
          </a:lnRef>
          <a:fillRef idx="3">
            <a:schemeClr val="accent2"/>
          </a:fillRef>
          <a:effectRef idx="3">
            <a:schemeClr val="accent2"/>
          </a:effectRef>
          <a:fontRef idx="minor">
            <a:schemeClr val="lt1"/>
          </a:fontRef>
        </p:style>
        <p:txBody>
          <a:bodyPr>
            <a:normAutofit/>
          </a:bodyPr>
          <a:lstStyle/>
          <a:p>
            <a:pPr rtl="1"/>
            <a:r>
              <a:rPr lang="ar-DZ" sz="40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أنواع الرقابة:</a:t>
            </a:r>
            <a:endParaRPr lang="fr-FR" sz="40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3" name="Sous-titre 2"/>
          <p:cNvSpPr>
            <a:spLocks noGrp="1"/>
          </p:cNvSpPr>
          <p:nvPr>
            <p:ph type="subTitle" idx="1"/>
          </p:nvPr>
        </p:nvSpPr>
        <p:spPr>
          <a:xfrm>
            <a:off x="179512" y="692696"/>
            <a:ext cx="8418134" cy="5733256"/>
          </a:xfrm>
        </p:spPr>
        <p:txBody>
          <a:bodyPr>
            <a:noAutofit/>
          </a:bodyPr>
          <a:lstStyle/>
          <a:p>
            <a:pPr marL="457200" indent="-457200" algn="justLow" rtl="1">
              <a:lnSpc>
                <a:spcPct val="150000"/>
              </a:lnSpc>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يمكن التمييز بين أشكال متنوعة للرقابة على تنفيذ الميزانية حسب الزاوية التي ننظر منها الرقابة، وحسب الأشخاص الذين يقومون بعملية الرقابة وحسب توقيت الرقابة، وفيما يلي أهم هذه الأنواع:</a:t>
            </a:r>
          </a:p>
          <a:p>
            <a:pPr marL="457200" indent="-457200" algn="justLow" rtl="1">
              <a:lnSpc>
                <a:spcPct val="150000"/>
              </a:lnSpc>
              <a:buFont typeface="Wingdings" pitchFamily="2" charset="2"/>
              <a:buChar char="q"/>
            </a:pPr>
            <a:r>
              <a:rPr lang="ar-DZ" sz="32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الرقابة القبلية: </a:t>
            </a:r>
          </a:p>
          <a:p>
            <a:pPr marL="457200" indent="-457200" algn="justLow" rtl="1">
              <a:lnSpc>
                <a:spcPct val="150000"/>
              </a:lnSpc>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يقصد بها كل عملية رقابة، تتم قبل خروج الأموال من الخزينة العمومية، أي قبل تنفيذ الميزانية العامة، وهي رقابة وقائية تقي وقوع الخطأ، وتقع على عاتق المراقب المالي للدولة، والمحاسب العمومي.</a:t>
            </a:r>
          </a:p>
          <a:p>
            <a:pPr marL="457200" indent="-457200" algn="justLow" rtl="1">
              <a:lnSpc>
                <a:spcPct val="150000"/>
              </a:lnSpc>
              <a:buFont typeface="Wingdings" pitchFamily="2" charset="2"/>
              <a:buChar char="q"/>
            </a:pPr>
            <a:endPar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Tree>
    <p:custDataLst>
      <p:tags r:id="rId1"/>
    </p:custDataLst>
    <p:extLst>
      <p:ext uri="{BB962C8B-B14F-4D97-AF65-F5344CB8AC3E}">
        <p14:creationId xmlns:p14="http://schemas.microsoft.com/office/powerpoint/2010/main" val="2522665391"/>
      </p:ext>
    </p:extLst>
  </p:cSld>
  <p:clrMapOvr>
    <a:masterClrMapping/>
  </p:clrMapOvr>
  <mc:AlternateContent xmlns:mc="http://schemas.openxmlformats.org/markup-compatibility/2006" xmlns:p14="http://schemas.microsoft.com/office/powerpoint/2010/main">
    <mc:Choice Requires="p14">
      <p:transition spd="slow" p14:dur="1500" advTm="225952">
        <p:split orient="vert"/>
      </p:transition>
    </mc:Choice>
    <mc:Fallback xmlns="">
      <p:transition spd="slow" advTm="225952">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p:cTn id="30"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6C7FB6B-C0A1-41CD-9940-BBDD39A62A19}"/>
              </a:ext>
            </a:extLst>
          </p:cNvPr>
          <p:cNvSpPr txBox="1"/>
          <p:nvPr/>
        </p:nvSpPr>
        <p:spPr>
          <a:xfrm>
            <a:off x="4283968" y="188640"/>
            <a:ext cx="2808312" cy="646331"/>
          </a:xfrm>
          <a:prstGeom prst="rect">
            <a:avLst/>
          </a:prstGeom>
          <a:noFill/>
        </p:spPr>
        <p:txBody>
          <a:bodyPr wrap="square">
            <a:spAutoFit/>
          </a:bodyPr>
          <a:lstStyle/>
          <a:p>
            <a:pPr algn="r" rtl="1"/>
            <a:r>
              <a:rPr lang="ar-DZ" sz="36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1- الرقابة القبلية:</a:t>
            </a:r>
          </a:p>
        </p:txBody>
      </p:sp>
      <p:sp>
        <p:nvSpPr>
          <p:cNvPr id="5" name="TextBox 4">
            <a:extLst>
              <a:ext uri="{FF2B5EF4-FFF2-40B4-BE49-F238E27FC236}">
                <a16:creationId xmlns:a16="http://schemas.microsoft.com/office/drawing/2014/main" id="{26A2750D-61E4-54BF-D412-6CB292B94436}"/>
              </a:ext>
            </a:extLst>
          </p:cNvPr>
          <p:cNvSpPr txBox="1"/>
          <p:nvPr/>
        </p:nvSpPr>
        <p:spPr>
          <a:xfrm>
            <a:off x="251519" y="906979"/>
            <a:ext cx="7478717" cy="5209118"/>
          </a:xfrm>
          <a:prstGeom prst="rect">
            <a:avLst/>
          </a:prstGeom>
          <a:noFill/>
        </p:spPr>
        <p:txBody>
          <a:bodyPr wrap="square">
            <a:spAutoFit/>
          </a:bodyPr>
          <a:lstStyle/>
          <a:p>
            <a:pPr algn="justLow" rtl="1">
              <a:lnSpc>
                <a:spcPct val="150000"/>
              </a:lnSpc>
            </a:pPr>
            <a:r>
              <a:rPr lang="ar-DZ" sz="2800" b="1" i="1" dirty="0">
                <a:solidFill>
                  <a:srgbClr val="FF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1_الرقابة الداخلية: </a:t>
            </a:r>
          </a:p>
          <a:p>
            <a:pPr algn="justLow" rtl="1">
              <a:lnSpc>
                <a:spcPct val="150000"/>
              </a:lnSpc>
            </a:pPr>
            <a:r>
              <a:rPr lang="ar-DZ" sz="2800" b="1" dirty="0">
                <a:solidFill>
                  <a:srgbClr val="00206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تمارس الرقابة الداخلية من السلطة الإدارية بنفسها على نفسها ويستوي في ذلك أن تكون، الرقابة شاملة ترد على كل أعمال الإدارة أو تكون تخصيصية تنصب على جانب من جوانب أعمالها وقد نصت المادة 160 من المرسوم 15-247 «تحدث المصلحة المتعاقدة في إطار الرقابة الداخلية لجنة دائمة واحدة أو أكثر مكلفة بفتح الأظرفة وتحليل العروض والبدائل والأسعار الاختيارية عند الاقتضاء تدعى في صلب النص لجنة فتح الأظرفة وتقييم العروض.</a:t>
            </a:r>
          </a:p>
        </p:txBody>
      </p:sp>
    </p:spTree>
    <p:extLst>
      <p:ext uri="{BB962C8B-B14F-4D97-AF65-F5344CB8AC3E}">
        <p14:creationId xmlns:p14="http://schemas.microsoft.com/office/powerpoint/2010/main" val="2568294819"/>
      </p:ext>
    </p:extLst>
  </p:cSld>
  <p:clrMapOvr>
    <a:masterClrMapping/>
  </p:clrMapOvr>
  <mc:AlternateContent xmlns:mc="http://schemas.openxmlformats.org/markup-compatibility/2006" xmlns:p14="http://schemas.microsoft.com/office/powerpoint/2010/main">
    <mc:Choice Requires="p14">
      <p:transition spd="slow" p14:dur="2000" advTm="141462"/>
    </mc:Choice>
    <mc:Fallback xmlns="">
      <p:transition spd="slow" advTm="141462"/>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6D8F134-8479-08EF-D8DA-8986699E570D}"/>
              </a:ext>
            </a:extLst>
          </p:cNvPr>
          <p:cNvSpPr txBox="1"/>
          <p:nvPr/>
        </p:nvSpPr>
        <p:spPr>
          <a:xfrm>
            <a:off x="251519" y="269365"/>
            <a:ext cx="8119893" cy="6555641"/>
          </a:xfrm>
          <a:prstGeom prst="rect">
            <a:avLst/>
          </a:prstGeom>
          <a:noFill/>
        </p:spPr>
        <p:txBody>
          <a:bodyPr wrap="square">
            <a:spAutoFit/>
          </a:bodyPr>
          <a:lstStyle/>
          <a:p>
            <a:pPr algn="justLow" rtl="1"/>
            <a:r>
              <a:rPr lang="ar-DZ" sz="30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2</a:t>
            </a:r>
            <a:r>
              <a:rPr lang="ar-DZ" sz="3000" b="1" i="1" dirty="0">
                <a:solidFill>
                  <a:srgbClr val="FF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_الرقابة الخارجية: </a:t>
            </a:r>
          </a:p>
          <a:p>
            <a:pPr algn="justLow" rtl="1"/>
            <a:r>
              <a:rPr lang="ar-DZ" sz="30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لإضفاء أكثر فاعلية للرقابة الإدارية على الصفقات العمومية كان لزاما فرض رقابة أخرى خارجية وعدم الاكتفاء بالرقابة الداخلية القبلية كونها تتم داخل المصالح المتعاقدة من طرف أشخاص معينين من قبلها وتابعين لها، عكس الرقابة الخارجية التي تتم من طرف أشخاص لا علاقة لهم بالمصالح المتعاقدة يتدرجون من المستوى المحلي إلى المستوى المركزي، حيث يهدف هذا النوع من الرقابة حسب المادة 163 من المرسوم 15 -247 إلى التحقق من مطابقة الصفقات العمومية للتشريع والتنظيم المعمول بهما والتحقق من مطابقة المصلحة المتعاقدة للعمل المبرمج بطريقة نظامية </a:t>
            </a:r>
          </a:p>
          <a:p>
            <a:pPr algn="justLow" rtl="1"/>
            <a:r>
              <a:rPr lang="ar-DZ" sz="30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حيث جاء في المادة 165 من المرسوم 15- 247 «تحدث لدى كل مصلحة متعاقدة مذكورة في المادة 6 من هذا المرسوم لجنة للصفقات تكلف بالرقابة القبلية الخارجية للصفقات العمومية في حدود مستويات</a:t>
            </a:r>
          </a:p>
          <a:p>
            <a:pPr algn="justLow" rtl="1"/>
            <a:r>
              <a:rPr lang="ar-DZ" sz="30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الاختصاص»</a:t>
            </a:r>
          </a:p>
        </p:txBody>
      </p:sp>
    </p:spTree>
    <p:extLst>
      <p:ext uri="{BB962C8B-B14F-4D97-AF65-F5344CB8AC3E}">
        <p14:creationId xmlns:p14="http://schemas.microsoft.com/office/powerpoint/2010/main" val="3271399178"/>
      </p:ext>
    </p:extLst>
  </p:cSld>
  <p:clrMapOvr>
    <a:masterClrMapping/>
  </p:clrMapOvr>
  <mc:AlternateContent xmlns:mc="http://schemas.openxmlformats.org/markup-compatibility/2006" xmlns:p14="http://schemas.microsoft.com/office/powerpoint/2010/main">
    <mc:Choice Requires="p14">
      <p:transition spd="slow" p14:dur="2000" advTm="134407"/>
    </mc:Choice>
    <mc:Fallback xmlns="">
      <p:transition spd="slow" advTm="134407"/>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95536" y="1016732"/>
            <a:ext cx="7848872" cy="2268252"/>
          </a:xfrm>
        </p:spPr>
        <p:txBody>
          <a:bodyPr>
            <a:noAutofit/>
          </a:bodyPr>
          <a:lstStyle/>
          <a:p>
            <a:pPr marL="457200" indent="-457200" algn="justLow" rtl="1">
              <a:buFont typeface="Wingdings" pitchFamily="2" charset="2"/>
              <a:buChar char="q"/>
            </a:pPr>
            <a:r>
              <a:rPr lang="ar-DZ" sz="32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الرقابة البعدية:</a:t>
            </a:r>
          </a:p>
          <a:p>
            <a:pPr marL="457200" indent="-457200" algn="justLow" rtl="1">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كل عملية رقابة تتم بعد خروج الأموال من الخزينة العمومية، أي بعد تنفيذ الميزانية العامة، وهي رقابة علاجية</a:t>
            </a:r>
          </a:p>
        </p:txBody>
      </p:sp>
    </p:spTree>
    <p:custDataLst>
      <p:tags r:id="rId1"/>
    </p:custDataLst>
    <p:extLst>
      <p:ext uri="{BB962C8B-B14F-4D97-AF65-F5344CB8AC3E}">
        <p14:creationId xmlns:p14="http://schemas.microsoft.com/office/powerpoint/2010/main" val="2718211390"/>
      </p:ext>
    </p:extLst>
  </p:cSld>
  <p:clrMapOvr>
    <a:masterClrMapping/>
  </p:clrMapOvr>
  <mc:AlternateContent xmlns:mc="http://schemas.openxmlformats.org/markup-compatibility/2006" xmlns:p14="http://schemas.microsoft.com/office/powerpoint/2010/main">
    <mc:Choice Requires="p14">
      <p:transition spd="slow" p14:dur="2000" advTm="93238"/>
    </mc:Choice>
    <mc:Fallback xmlns="">
      <p:transition spd="slow" advTm="9323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Document 3">
            <a:extLst>
              <a:ext uri="{FF2B5EF4-FFF2-40B4-BE49-F238E27FC236}">
                <a16:creationId xmlns:a16="http://schemas.microsoft.com/office/drawing/2014/main" id="{2DBA155F-BF93-826B-FD8B-464DB32254A2}"/>
              </a:ext>
            </a:extLst>
          </p:cNvPr>
          <p:cNvSpPr/>
          <p:nvPr/>
        </p:nvSpPr>
        <p:spPr>
          <a:xfrm rot="10800000" flipV="1">
            <a:off x="1835696" y="116632"/>
            <a:ext cx="5177562" cy="693525"/>
          </a:xfrm>
          <a:prstGeom prst="flowChartDocument">
            <a:avLst/>
          </a:prstGeom>
          <a:solidFill>
            <a:schemeClr val="accent1">
              <a:lumMod val="40000"/>
              <a:lumOff val="6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ar-DZ" sz="32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الرقابة البعدية</a:t>
            </a:r>
            <a:endParaRPr lang="en-US" sz="32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5" name="Arrow: Down 4">
            <a:extLst>
              <a:ext uri="{FF2B5EF4-FFF2-40B4-BE49-F238E27FC236}">
                <a16:creationId xmlns:a16="http://schemas.microsoft.com/office/drawing/2014/main" id="{03504F46-4AFE-17B7-D33F-C71A2F6E6E4D}"/>
              </a:ext>
            </a:extLst>
          </p:cNvPr>
          <p:cNvSpPr/>
          <p:nvPr/>
        </p:nvSpPr>
        <p:spPr>
          <a:xfrm>
            <a:off x="4355976" y="810157"/>
            <a:ext cx="432048" cy="458603"/>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lowchart: Document 9">
            <a:extLst>
              <a:ext uri="{FF2B5EF4-FFF2-40B4-BE49-F238E27FC236}">
                <a16:creationId xmlns:a16="http://schemas.microsoft.com/office/drawing/2014/main" id="{3543A3D0-5527-BC1C-5101-96F951ACD088}"/>
              </a:ext>
            </a:extLst>
          </p:cNvPr>
          <p:cNvSpPr/>
          <p:nvPr/>
        </p:nvSpPr>
        <p:spPr>
          <a:xfrm>
            <a:off x="179512" y="1395671"/>
            <a:ext cx="8568952" cy="1025217"/>
          </a:xfrm>
          <a:prstGeom prst="flowChartDocumen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800" b="1" i="1" dirty="0">
                <a:solidFill>
                  <a:srgbClr val="00206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رقابة الوصاية الممثلة في الوزارات وغيرها من المؤسسات الوصية</a:t>
            </a:r>
            <a:endParaRPr lang="en-US" sz="2800" dirty="0">
              <a:solidFill>
                <a:srgbClr val="00206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12" name="Flowchart: Document 11">
            <a:extLst>
              <a:ext uri="{FF2B5EF4-FFF2-40B4-BE49-F238E27FC236}">
                <a16:creationId xmlns:a16="http://schemas.microsoft.com/office/drawing/2014/main" id="{FA3DB6DF-CDE0-709B-FCE8-EA608A8D325D}"/>
              </a:ext>
            </a:extLst>
          </p:cNvPr>
          <p:cNvSpPr/>
          <p:nvPr/>
        </p:nvSpPr>
        <p:spPr>
          <a:xfrm>
            <a:off x="179512" y="3195871"/>
            <a:ext cx="8568952" cy="1025217"/>
          </a:xfrm>
          <a:prstGeom prst="flowChartDocumen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800" b="1" i="1" dirty="0">
                <a:solidFill>
                  <a:srgbClr val="00206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رقابة مجلس المحاسبة</a:t>
            </a:r>
            <a:endParaRPr lang="en-US" sz="2800" dirty="0">
              <a:solidFill>
                <a:srgbClr val="00206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13" name="Flowchart: Document 12">
            <a:extLst>
              <a:ext uri="{FF2B5EF4-FFF2-40B4-BE49-F238E27FC236}">
                <a16:creationId xmlns:a16="http://schemas.microsoft.com/office/drawing/2014/main" id="{453AEBA3-E9C2-6F69-0A4D-8EE5363FA921}"/>
              </a:ext>
            </a:extLst>
          </p:cNvPr>
          <p:cNvSpPr/>
          <p:nvPr/>
        </p:nvSpPr>
        <p:spPr>
          <a:xfrm>
            <a:off x="179512" y="4996071"/>
            <a:ext cx="8568952" cy="1025217"/>
          </a:xfrm>
          <a:prstGeom prst="flowChartDocumen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800" b="1" i="1" dirty="0">
                <a:solidFill>
                  <a:srgbClr val="00206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رقابة المفتشية العامة للمالية</a:t>
            </a:r>
            <a:endParaRPr lang="en-US" sz="2800" dirty="0">
              <a:solidFill>
                <a:srgbClr val="00206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14" name="Arrow: Down 13">
            <a:extLst>
              <a:ext uri="{FF2B5EF4-FFF2-40B4-BE49-F238E27FC236}">
                <a16:creationId xmlns:a16="http://schemas.microsoft.com/office/drawing/2014/main" id="{EE8EE9F4-76CE-4806-16CE-E3E0DE4147BA}"/>
              </a:ext>
            </a:extLst>
          </p:cNvPr>
          <p:cNvSpPr/>
          <p:nvPr/>
        </p:nvSpPr>
        <p:spPr>
          <a:xfrm>
            <a:off x="4247964" y="2579078"/>
            <a:ext cx="432048" cy="458603"/>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rrow: Down 14">
            <a:extLst>
              <a:ext uri="{FF2B5EF4-FFF2-40B4-BE49-F238E27FC236}">
                <a16:creationId xmlns:a16="http://schemas.microsoft.com/office/drawing/2014/main" id="{C68F8CD7-D47D-E401-98CD-047D1D5752B6}"/>
              </a:ext>
            </a:extLst>
          </p:cNvPr>
          <p:cNvSpPr/>
          <p:nvPr/>
        </p:nvSpPr>
        <p:spPr>
          <a:xfrm>
            <a:off x="4247964" y="4391072"/>
            <a:ext cx="432048" cy="458603"/>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2832823"/>
      </p:ext>
    </p:extLst>
  </p:cSld>
  <p:clrMapOvr>
    <a:masterClrMapping/>
  </p:clrMapOvr>
  <mc:AlternateContent xmlns:mc="http://schemas.openxmlformats.org/markup-compatibility/2006" xmlns:p14="http://schemas.microsoft.com/office/powerpoint/2010/main">
    <mc:Choice Requires="p14">
      <p:transition spd="slow" p14:dur="2000" advTm="413000"/>
    </mc:Choice>
    <mc:Fallback xmlns="">
      <p:transition spd="slow" advTm="413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51520" y="764704"/>
            <a:ext cx="7992888" cy="5184576"/>
          </a:xfrm>
        </p:spPr>
        <p:txBody>
          <a:bodyPr>
            <a:noAutofit/>
          </a:bodyPr>
          <a:lstStyle/>
          <a:p>
            <a:pPr algn="justLow" rtl="1">
              <a:lnSpc>
                <a:spcPct val="150000"/>
              </a:lnSpc>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تتمثل الرقابة على تنفيذ الميزانية من إختصاصات الهيئات التالية:</a:t>
            </a:r>
          </a:p>
          <a:p>
            <a:pPr algn="justLow" rtl="1">
              <a:lnSpc>
                <a:spcPct val="150000"/>
              </a:lnSpc>
            </a:pPr>
            <a:r>
              <a:rPr lang="ar-DZ" sz="32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البرلمان: </a:t>
            </a:r>
          </a:p>
          <a:p>
            <a:pPr algn="justLow" rtl="1">
              <a:lnSpc>
                <a:spcPct val="150000"/>
              </a:lnSpc>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وتتم الرقابة عنطريق تشكيل لجنة رقابية، من بين أعضاء اللجنة المالية للمجلس ويمكن لأعضاء هذه اللجنة أن ينتقلوا إلى أي مرفق أو مؤسسة ليراقبوا تسييرها المالي في أي وقت من السنة، غير أن هذا الإجراء لا يتسنى للمجلس إلا إذا وصله تقرير من المواطنين.</a:t>
            </a:r>
          </a:p>
        </p:txBody>
      </p:sp>
      <p:sp>
        <p:nvSpPr>
          <p:cNvPr id="2" name="Titre 1">
            <a:extLst>
              <a:ext uri="{FF2B5EF4-FFF2-40B4-BE49-F238E27FC236}">
                <a16:creationId xmlns:a16="http://schemas.microsoft.com/office/drawing/2014/main" id="{CDA663B9-C79C-5508-6F5B-E9849617BC6A}"/>
              </a:ext>
            </a:extLst>
          </p:cNvPr>
          <p:cNvSpPr txBox="1">
            <a:spLocks/>
          </p:cNvSpPr>
          <p:nvPr/>
        </p:nvSpPr>
        <p:spPr>
          <a:xfrm>
            <a:off x="1835696" y="12253"/>
            <a:ext cx="5281464" cy="720080"/>
          </a:xfrm>
          <a:prstGeom prst="rect">
            <a:avLst/>
          </a:prstGeom>
          <a:solidFill>
            <a:schemeClr val="bg1"/>
          </a:solidFill>
        </p:spPr>
        <p:style>
          <a:lnRef idx="0">
            <a:schemeClr val="accent2"/>
          </a:lnRef>
          <a:fillRef idx="3">
            <a:schemeClr val="accent2"/>
          </a:fillRef>
          <a:effectRef idx="3">
            <a:schemeClr val="accent2"/>
          </a:effectRef>
          <a:fontRef idx="minor">
            <a:schemeClr val="lt1"/>
          </a:fontRef>
        </p:style>
        <p:txBody>
          <a:bodyPr vert="horz" lIns="91440" tIns="45720" rIns="91440" bIns="45720" rtlCol="0" anchor="b">
            <a:noAutofit/>
          </a:bodyPr>
          <a:lstStyle>
            <a:lvl1pPr algn="ctr" defTabSz="914400" rtl="0" eaLnBrk="1" latinLnBrk="0" hangingPunct="1">
              <a:lnSpc>
                <a:spcPct val="90000"/>
              </a:lnSpc>
              <a:spcBef>
                <a:spcPct val="0"/>
              </a:spcBef>
              <a:buNone/>
              <a:defRPr sz="4800" kern="1200" cap="all" baseline="0">
                <a:solidFill>
                  <a:schemeClr val="lt1"/>
                </a:solidFill>
                <a:effectLst/>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rtl="1"/>
            <a:r>
              <a:rPr lang="ar-DZ" sz="36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مؤسسات الرقابة على تنفيذ الميزانية: </a:t>
            </a:r>
            <a:endParaRPr lang="fr-FR" sz="36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Tree>
    <p:custDataLst>
      <p:tags r:id="rId1"/>
    </p:custDataLst>
    <p:extLst>
      <p:ext uri="{BB962C8B-B14F-4D97-AF65-F5344CB8AC3E}">
        <p14:creationId xmlns:p14="http://schemas.microsoft.com/office/powerpoint/2010/main" val="1325974168"/>
      </p:ext>
    </p:extLst>
  </p:cSld>
  <p:clrMapOvr>
    <a:masterClrMapping/>
  </p:clrMapOvr>
  <mc:AlternateContent xmlns:mc="http://schemas.openxmlformats.org/markup-compatibility/2006" xmlns:p14="http://schemas.microsoft.com/office/powerpoint/2010/main">
    <mc:Choice Requires="p14">
      <p:transition spd="slow" p14:dur="2000" advTm="108238"/>
    </mc:Choice>
    <mc:Fallback xmlns="">
      <p:transition spd="slow" advTm="10823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anim calcmode="lin" valueType="num">
                                      <p:cBhvr>
                                        <p:cTn id="31" dur="500" fill="hold"/>
                                        <p:tgtEl>
                                          <p:spTgt spid="2"/>
                                        </p:tgtEl>
                                        <p:attrNameLst>
                                          <p:attrName>ppt_w</p:attrName>
                                        </p:attrNameLst>
                                      </p:cBhvr>
                                      <p:tavLst>
                                        <p:tav tm="0">
                                          <p:val>
                                            <p:fltVal val="0"/>
                                          </p:val>
                                        </p:tav>
                                        <p:tav tm="100000">
                                          <p:val>
                                            <p:strVal val="#ppt_w"/>
                                          </p:val>
                                        </p:tav>
                                      </p:tavLst>
                                    </p:anim>
                                    <p:anim calcmode="lin" valueType="num">
                                      <p:cBhvr>
                                        <p:cTn id="32" dur="500" fill="hold"/>
                                        <p:tgtEl>
                                          <p:spTgt spid="2"/>
                                        </p:tgtEl>
                                        <p:attrNameLst>
                                          <p:attrName>ppt_h</p:attrName>
                                        </p:attrNameLst>
                                      </p:cBhvr>
                                      <p:tavLst>
                                        <p:tav tm="0">
                                          <p:val>
                                            <p:fltVal val="0"/>
                                          </p:val>
                                        </p:tav>
                                        <p:tav tm="100000">
                                          <p:val>
                                            <p:strVal val="#ppt_h"/>
                                          </p:val>
                                        </p:tav>
                                      </p:tavLst>
                                    </p:anim>
                                    <p:animEffect transition="in" filter="fade">
                                      <p:cBhvr>
                                        <p:cTn id="3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467543" y="-12118"/>
            <a:ext cx="8305937" cy="6120680"/>
          </a:xfrm>
        </p:spPr>
        <p:txBody>
          <a:bodyPr>
            <a:noAutofit/>
          </a:bodyPr>
          <a:lstStyle/>
          <a:p>
            <a:pPr marL="457200" indent="-457200" algn="justLow" rtl="1">
              <a:buFont typeface="Wingdings" pitchFamily="2" charset="2"/>
              <a:buChar char="q"/>
            </a:pPr>
            <a:r>
              <a:rPr lang="ar-DZ" sz="32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مجلس المحاسبة: </a:t>
            </a:r>
          </a:p>
          <a:p>
            <a:pPr marL="457200" indent="-457200" algn="justLow" rtl="1">
              <a:buFont typeface="Wingdings" pitchFamily="2" charset="2"/>
              <a:buChar char="q"/>
            </a:pPr>
            <a:r>
              <a:rPr lang="ar-DZ" sz="28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يكلّف مجلس المحاسبة برقابة مدى نظامية وفعالية تسيير الأموال العمومية بصفة عامة، والنفقات محل الصفقات العمومية، وعلى هذا الأساس يقوم برقابة حسن استعمال الهيئات الخاضعة لرقابته للموارد والأموال والقيم والوسائل المادية العمومية ، ويسعى للتأكد من مطابقة عمليات الهيئات المالية والمحاسبية للقوانين والتنظيمات المعمول بها، وفي نفس السياق يقيم نوعية تسيير الأموال والوسائل المادية من حيث الفعالية و الأداء و الاقتصاد  والهدف الأساسي الذي يسعى مجلس المحاسبة إلى بلوغه من خلال ممارسة المهام السابقة الذكر، هو تشجيع الاستعمال الفعال والصارم للأموال العمومية والوسائل المادية مع ترقية إجبارية تقديم الحسابات وتطوير شفافية تسيير المالية العمومية، طبقا لما نصت عليه المادة 2 من الأمر 10/_ 02 المؤرخ في 26_08_2010 المتعلق بمجلس المحاسبة.</a:t>
            </a:r>
          </a:p>
        </p:txBody>
      </p:sp>
    </p:spTree>
    <p:custDataLst>
      <p:tags r:id="rId1"/>
    </p:custDataLst>
    <p:extLst>
      <p:ext uri="{BB962C8B-B14F-4D97-AF65-F5344CB8AC3E}">
        <p14:creationId xmlns:p14="http://schemas.microsoft.com/office/powerpoint/2010/main" val="1066423052"/>
      </p:ext>
    </p:extLst>
  </p:cSld>
  <p:clrMapOvr>
    <a:masterClrMapping/>
  </p:clrMapOvr>
  <mc:AlternateContent xmlns:mc="http://schemas.openxmlformats.org/markup-compatibility/2006" xmlns:p14="http://schemas.microsoft.com/office/powerpoint/2010/main">
    <mc:Choice Requires="p14">
      <p:transition spd="slow" p14:dur="2000" advTm="148107"/>
    </mc:Choice>
    <mc:Fallback xmlns="">
      <p:transition spd="slow" advTm="14810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TIMING" val="|5.8|26.6|0.6|46.8|1.4"/>
</p:tagLst>
</file>

<file path=ppt/tags/tag2.xml><?xml version="1.0" encoding="utf-8"?>
<p:tagLst xmlns:a="http://schemas.openxmlformats.org/drawingml/2006/main" xmlns:r="http://schemas.openxmlformats.org/officeDocument/2006/relationships" xmlns:p="http://schemas.openxmlformats.org/presentationml/2006/main">
  <p:tag name="TIMING" val="|0.7|1.1"/>
</p:tagLst>
</file>

<file path=ppt/tags/tag3.xml><?xml version="1.0" encoding="utf-8"?>
<p:tagLst xmlns:a="http://schemas.openxmlformats.org/drawingml/2006/main" xmlns:r="http://schemas.openxmlformats.org/officeDocument/2006/relationships" xmlns:p="http://schemas.openxmlformats.org/presentationml/2006/main">
  <p:tag name="TIMING" val="|0.6|1.3|1.9|1.5"/>
</p:tagLst>
</file>

<file path=ppt/tags/tag4.xml><?xml version="1.0" encoding="utf-8"?>
<p:tagLst xmlns:a="http://schemas.openxmlformats.org/drawingml/2006/main" xmlns:r="http://schemas.openxmlformats.org/officeDocument/2006/relationships" xmlns:p="http://schemas.openxmlformats.org/presentationml/2006/main">
  <p:tag name="TIMING" val="|2.7|1.2"/>
</p:tagLst>
</file>

<file path=ppt/tags/tag5.xml><?xml version="1.0" encoding="utf-8"?>
<p:tagLst xmlns:a="http://schemas.openxmlformats.org/drawingml/2006/main" xmlns:r="http://schemas.openxmlformats.org/officeDocument/2006/relationships" xmlns:p="http://schemas.openxmlformats.org/presentationml/2006/main">
  <p:tag name="TIMING" val="|0.5|1.7|1.9|102.5"/>
</p:tagLst>
</file>

<file path=ppt/tags/tag6.xml><?xml version="1.0" encoding="utf-8"?>
<p:tagLst xmlns:a="http://schemas.openxmlformats.org/drawingml/2006/main" xmlns:r="http://schemas.openxmlformats.org/officeDocument/2006/relationships" xmlns:p="http://schemas.openxmlformats.org/presentationml/2006/main">
  <p:tag name="TIMING" val="|146.7"/>
</p:tagLst>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14775</TotalTime>
  <Words>736</Words>
  <Application>Microsoft Office PowerPoint</Application>
  <PresentationFormat>On-screen Show (4:3)</PresentationFormat>
  <Paragraphs>41</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Arabic Typesetting</vt:lpstr>
      <vt:lpstr>Arial</vt:lpstr>
      <vt:lpstr>Sakkal Majalla</vt:lpstr>
      <vt:lpstr>Trebuchet MS</vt:lpstr>
      <vt:lpstr>Wingdings</vt:lpstr>
      <vt:lpstr>Wingdings 3</vt:lpstr>
      <vt:lpstr>Facet</vt:lpstr>
      <vt:lpstr>PowerPoint Presentation</vt:lpstr>
      <vt:lpstr>مقدمة:</vt:lpstr>
      <vt:lpstr>أنواع الرقابة:</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Blue Ocean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علم المخطوطات Codicologie</dc:title>
  <dc:creator>ghano</dc:creator>
  <cp:lastModifiedBy>Dell</cp:lastModifiedBy>
  <cp:revision>70</cp:revision>
  <dcterms:created xsi:type="dcterms:W3CDTF">2013-02-18T22:24:56Z</dcterms:created>
  <dcterms:modified xsi:type="dcterms:W3CDTF">2025-06-08T15:46:16Z</dcterms:modified>
</cp:coreProperties>
</file>