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91" r:id="rId2"/>
    <p:sldId id="277" r:id="rId3"/>
    <p:sldId id="278" r:id="rId4"/>
    <p:sldId id="279" r:id="rId5"/>
    <p:sldId id="280" r:id="rId6"/>
    <p:sldId id="281" r:id="rId7"/>
    <p:sldId id="282" r:id="rId8"/>
    <p:sldId id="283" r:id="rId9"/>
    <p:sldId id="289" r:id="rId10"/>
    <p:sldId id="258" r:id="rId11"/>
    <p:sldId id="259" r:id="rId12"/>
    <p:sldId id="260" r:id="rId13"/>
    <p:sldId id="261" r:id="rId14"/>
    <p:sldId id="262" r:id="rId15"/>
    <p:sldId id="263" r:id="rId16"/>
    <p:sldId id="264" r:id="rId17"/>
    <p:sldId id="265" r:id="rId18"/>
    <p:sldId id="266" r:id="rId19"/>
    <p:sldId id="267" r:id="rId20"/>
    <p:sldId id="270" r:id="rId21"/>
    <p:sldId id="286" r:id="rId22"/>
    <p:sldId id="268" r:id="rId23"/>
    <p:sldId id="269" r:id="rId24"/>
    <p:sldId id="288" r:id="rId25"/>
    <p:sldId id="275" r:id="rId26"/>
    <p:sldId id="272" r:id="rId27"/>
    <p:sldId id="276" r:id="rId28"/>
    <p:sldId id="285" r:id="rId29"/>
    <p:sldId id="290"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FF66FF"/>
    <a:srgbClr val="9900CC"/>
    <a:srgbClr val="FF6600"/>
    <a:srgbClr val="FF3300"/>
    <a:srgbClr val="00FFCC"/>
    <a:srgbClr val="00CCFF"/>
    <a:srgbClr val="FE905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202B0CA-FC54-4496-8BCA-5EF66A818D29}" styleName="Style foncé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6" d="100"/>
          <a:sy n="66" d="100"/>
        </p:scale>
        <p:origin x="-87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DZ"/>
          </a:p>
        </p:txBody>
      </p:sp>
      <p:sp>
        <p:nvSpPr>
          <p:cNvPr id="3" name="Espace réservé de la date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12F2F05-57EB-489C-922F-29D2484B1629}" type="datetimeFigureOut">
              <a:rPr lang="ar-DZ" smtClean="0"/>
              <a:pPr/>
              <a:t>04-11-1444</a:t>
            </a:fld>
            <a:endParaRPr lang="ar-DZ"/>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ar-DZ"/>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6" name="Espace réservé du pied de page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DZ"/>
          </a:p>
        </p:txBody>
      </p:sp>
      <p:sp>
        <p:nvSpPr>
          <p:cNvPr id="7" name="Espace réservé du numéro de diapositive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5817ABA-AEE1-4E71-B4CE-3D89BABD8E5C}" type="slidenum">
              <a:rPr lang="ar-DZ" smtClean="0"/>
              <a:pPr/>
              <a:t>‹N°›</a:t>
            </a:fld>
            <a:endParaRPr lang="ar-DZ"/>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ar-DZ" dirty="0"/>
          </a:p>
        </p:txBody>
      </p:sp>
      <p:sp>
        <p:nvSpPr>
          <p:cNvPr id="4" name="Espace réservé du numéro de diapositive 3"/>
          <p:cNvSpPr>
            <a:spLocks noGrp="1"/>
          </p:cNvSpPr>
          <p:nvPr>
            <p:ph type="sldNum" sz="quarter" idx="10"/>
          </p:nvPr>
        </p:nvSpPr>
        <p:spPr/>
        <p:txBody>
          <a:bodyPr/>
          <a:lstStyle/>
          <a:p>
            <a:fld id="{B5817ABA-AEE1-4E71-B4CE-3D89BABD8E5C}" type="slidenum">
              <a:rPr lang="ar-DZ" smtClean="0"/>
              <a:pPr/>
              <a:t>4</a:t>
            </a:fld>
            <a:endParaRPr lang="ar-D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A72BAF3-C426-498D-BF9D-FBC57156DD4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29F65104-67EE-4940-8999-E6FC5181BC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5378C4E4-BA7E-4653-B448-36BB0FAFB47B}"/>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5" name="Espace réservé du pied de page 4">
            <a:extLst>
              <a:ext uri="{FF2B5EF4-FFF2-40B4-BE49-F238E27FC236}">
                <a16:creationId xmlns:a16="http://schemas.microsoft.com/office/drawing/2014/main" xmlns="" id="{7C95D010-2890-4FB1-9DF4-E5156EB587F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EF9BFE2-BACC-410E-B020-A83B71469040}"/>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343750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0A9DC0B-4618-4B9F-8741-72AF20185A2C}"/>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1E6E0BA8-2C22-4193-B521-ED8BFDB0F26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716B895-2404-4F50-AE71-3DBA0B5E15C1}"/>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5" name="Espace réservé du pied de page 4">
            <a:extLst>
              <a:ext uri="{FF2B5EF4-FFF2-40B4-BE49-F238E27FC236}">
                <a16:creationId xmlns:a16="http://schemas.microsoft.com/office/drawing/2014/main" xmlns="" id="{A1A93E2F-2730-40D2-96EB-09BD9D2DABF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B7C6A414-185A-42EC-A314-1E5DA8BB1026}"/>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852931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E2E7862D-FF39-49A2-BD23-349A0FD30486}"/>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86B9F997-7348-42A8-A26E-8023C011656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6D0709A1-8302-48DF-A7D9-9E5C6EF5A19D}"/>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5" name="Espace réservé du pied de page 4">
            <a:extLst>
              <a:ext uri="{FF2B5EF4-FFF2-40B4-BE49-F238E27FC236}">
                <a16:creationId xmlns:a16="http://schemas.microsoft.com/office/drawing/2014/main" xmlns="" id="{C82A5A1C-B7F4-4E97-9A71-356E06F39C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41C0D303-96CA-4D06-8BF9-0C8D3432D63A}"/>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662732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92E796D-7A26-4F70-92D2-A6FF9E6E2A9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52DDCCD6-BB58-4671-B3CE-231F8A64B1B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87CD9719-F16E-407E-A578-B05F43F280B0}"/>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5" name="Espace réservé du pied de page 4">
            <a:extLst>
              <a:ext uri="{FF2B5EF4-FFF2-40B4-BE49-F238E27FC236}">
                <a16:creationId xmlns:a16="http://schemas.microsoft.com/office/drawing/2014/main" xmlns="" id="{BBC1D305-8327-4016-B3EF-2F0BC9D3D15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D78FB5B7-3936-488B-95F8-F6F081481E8E}"/>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2922960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039AC33-28BC-4851-A382-1803CF5B440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F5283A34-BC89-4EAE-80A5-86F4ECE262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B1B79DC5-3512-4333-94A8-7A61137B9809}"/>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5" name="Espace réservé du pied de page 4">
            <a:extLst>
              <a:ext uri="{FF2B5EF4-FFF2-40B4-BE49-F238E27FC236}">
                <a16:creationId xmlns:a16="http://schemas.microsoft.com/office/drawing/2014/main" xmlns="" id="{6D737973-9D83-40F9-BA78-FD29727A6D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733F1A1D-91A5-4177-9736-BED383EF965D}"/>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329352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68C8D5C-44B9-4DED-A6F5-D44A1505536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BBECA3F0-C937-4329-A6BA-2DA740437FB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291983DE-99D2-49F1-BE3E-A142DC0EA1A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CE499CB5-2B50-4CCF-8C4D-B71D2EF9B201}"/>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6" name="Espace réservé du pied de page 5">
            <a:extLst>
              <a:ext uri="{FF2B5EF4-FFF2-40B4-BE49-F238E27FC236}">
                <a16:creationId xmlns:a16="http://schemas.microsoft.com/office/drawing/2014/main" xmlns="" id="{2770FA4F-7622-41E7-88D3-11E8B45A632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D610BF03-3DFE-4042-A869-2DB36E59AA8C}"/>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87091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0D5C8B0-3129-4DB1-903F-87638F54378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0EA7D2AF-5745-4699-87EB-269F7693F4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FC221D8F-ADB5-4E5C-A2CA-E518D8BCFCA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88A953EF-5FFE-4DCB-B178-2A8F28197E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0B995E8A-42D3-4302-9BDB-C511BC10194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97291224-8D10-4FF0-81DB-68C2DE566BBF}"/>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8" name="Espace réservé du pied de page 7">
            <a:extLst>
              <a:ext uri="{FF2B5EF4-FFF2-40B4-BE49-F238E27FC236}">
                <a16:creationId xmlns:a16="http://schemas.microsoft.com/office/drawing/2014/main" xmlns="" id="{9256605A-AAA7-4C0F-86CD-D425DAB27BD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A053703E-C267-49CA-A7C2-43328B9E242D}"/>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347094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431EED2-78F4-4ECC-8DE0-D87F06A89C7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EA174B57-668C-4819-AA63-08488DAF1998}"/>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4" name="Espace réservé du pied de page 3">
            <a:extLst>
              <a:ext uri="{FF2B5EF4-FFF2-40B4-BE49-F238E27FC236}">
                <a16:creationId xmlns:a16="http://schemas.microsoft.com/office/drawing/2014/main" xmlns="" id="{1DA44E1E-FACD-49B4-ABDF-C3E1C75D2E5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915D2071-E689-46DD-8466-67BF43BF09EE}"/>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1883981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32A81575-916C-4FC5-BAA1-C1A0AE1D365C}"/>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3" name="Espace réservé du pied de page 2">
            <a:extLst>
              <a:ext uri="{FF2B5EF4-FFF2-40B4-BE49-F238E27FC236}">
                <a16:creationId xmlns:a16="http://schemas.microsoft.com/office/drawing/2014/main" xmlns="" id="{A89A7729-A985-45FD-81FE-2699EB861D2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8FEB3075-3FE3-424E-975E-218582DBC702}"/>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660538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4481F8B-B275-42FC-B335-2F99BCD222F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EE7E4C7C-4D20-46E8-8DA4-DE0C113E70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233D94CA-2567-4EB4-BEAC-E1DD926BE2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1DF888A6-AA59-4BB6-9CC7-3F671E9DC38D}"/>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6" name="Espace réservé du pied de page 5">
            <a:extLst>
              <a:ext uri="{FF2B5EF4-FFF2-40B4-BE49-F238E27FC236}">
                <a16:creationId xmlns:a16="http://schemas.microsoft.com/office/drawing/2014/main" xmlns="" id="{A94E7F4A-8FFA-4D87-98DE-2F1626E1E3D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6A15C5AA-D6E6-437D-8FEB-E8D8D3F740D3}"/>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287114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9BCA47B-51F3-49FD-AB38-8C1BF6E3C84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BD15CD4F-BAEC-45FC-9376-AE7C5EECE1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441297C7-4728-4BDB-9E83-32B8097867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A3333AE0-0C3F-4871-8F51-14F69C4FC38A}"/>
              </a:ext>
            </a:extLst>
          </p:cNvPr>
          <p:cNvSpPr>
            <a:spLocks noGrp="1"/>
          </p:cNvSpPr>
          <p:nvPr>
            <p:ph type="dt" sz="half" idx="10"/>
          </p:nvPr>
        </p:nvSpPr>
        <p:spPr/>
        <p:txBody>
          <a:bodyPr/>
          <a:lstStyle/>
          <a:p>
            <a:fld id="{B2E7A2A7-3A3B-492F-B8D3-19C463A0ED46}" type="datetimeFigureOut">
              <a:rPr lang="fr-FR" smtClean="0"/>
              <a:pPr/>
              <a:t>23/05/2023</a:t>
            </a:fld>
            <a:endParaRPr lang="fr-FR"/>
          </a:p>
        </p:txBody>
      </p:sp>
      <p:sp>
        <p:nvSpPr>
          <p:cNvPr id="6" name="Espace réservé du pied de page 5">
            <a:extLst>
              <a:ext uri="{FF2B5EF4-FFF2-40B4-BE49-F238E27FC236}">
                <a16:creationId xmlns:a16="http://schemas.microsoft.com/office/drawing/2014/main" xmlns="" id="{718F93ED-3934-4E2A-9DC2-11D66EAF8D4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84C3222F-3691-48D4-8AF8-63D707A8CF71}"/>
              </a:ext>
            </a:extLst>
          </p:cNvPr>
          <p:cNvSpPr>
            <a:spLocks noGrp="1"/>
          </p:cNvSpPr>
          <p:nvPr>
            <p:ph type="sldNum" sz="quarter" idx="12"/>
          </p:nvPr>
        </p:nvSpPr>
        <p:spPr/>
        <p:txBody>
          <a:body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3985148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l="-9000" r="-9000"/>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3A4219F0-D5EC-4E4A-BB5E-EEEAEF2593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0BB3F09C-60C3-4FA6-AAED-A98EA52D5B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65B698D-7480-4F58-B36C-90728D75D4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7A2A7-3A3B-492F-B8D3-19C463A0ED46}" type="datetimeFigureOut">
              <a:rPr lang="fr-FR" smtClean="0"/>
              <a:pPr/>
              <a:t>23/05/2023</a:t>
            </a:fld>
            <a:endParaRPr lang="fr-FR"/>
          </a:p>
        </p:txBody>
      </p:sp>
      <p:sp>
        <p:nvSpPr>
          <p:cNvPr id="5" name="Espace réservé du pied de page 4">
            <a:extLst>
              <a:ext uri="{FF2B5EF4-FFF2-40B4-BE49-F238E27FC236}">
                <a16:creationId xmlns:a16="http://schemas.microsoft.com/office/drawing/2014/main" xmlns="" id="{57DF5917-2220-441E-ABFC-30B6FF9507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852A6A75-748F-403C-AC4E-1FB5F73245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505B1-95CF-4928-9516-DCC0D76D68EC}" type="slidenum">
              <a:rPr lang="fr-FR" smtClean="0"/>
              <a:pPr/>
              <a:t>‹N°›</a:t>
            </a:fld>
            <a:endParaRPr lang="fr-FR"/>
          </a:p>
        </p:txBody>
      </p:sp>
    </p:spTree>
    <p:extLst>
      <p:ext uri="{BB962C8B-B14F-4D97-AF65-F5344CB8AC3E}">
        <p14:creationId xmlns:p14="http://schemas.microsoft.com/office/powerpoint/2010/main" xmlns="" val="1358283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chemeClr val="accent2">
                    <a:lumMod val="75000"/>
                  </a:schemeClr>
                </a:solidFill>
              </a:rPr>
              <a:t>Lecture 4: </a:t>
            </a:r>
            <a:r>
              <a:rPr lang="fr-FR" b="1" dirty="0" err="1" smtClean="0">
                <a:solidFill>
                  <a:schemeClr val="accent2">
                    <a:lumMod val="75000"/>
                  </a:schemeClr>
                </a:solidFill>
              </a:rPr>
              <a:t>Wages</a:t>
            </a:r>
            <a:r>
              <a:rPr lang="fr-FR" b="1" dirty="0" smtClean="0">
                <a:solidFill>
                  <a:schemeClr val="accent2">
                    <a:lumMod val="75000"/>
                  </a:schemeClr>
                </a:solidFill>
              </a:rPr>
              <a:t> structure in the </a:t>
            </a:r>
            <a:r>
              <a:rPr lang="fr-FR" b="1" dirty="0" err="1" smtClean="0">
                <a:solidFill>
                  <a:schemeClr val="accent2">
                    <a:lumMod val="75000"/>
                  </a:schemeClr>
                </a:solidFill>
              </a:rPr>
              <a:t>Algerian</a:t>
            </a:r>
            <a:r>
              <a:rPr lang="fr-FR" b="1" dirty="0" smtClean="0">
                <a:solidFill>
                  <a:schemeClr val="accent2">
                    <a:lumMod val="75000"/>
                  </a:schemeClr>
                </a:solidFill>
              </a:rPr>
              <a:t> public </a:t>
            </a:r>
            <a:r>
              <a:rPr lang="fr-FR" b="1" dirty="0" err="1" smtClean="0">
                <a:solidFill>
                  <a:schemeClr val="accent2">
                    <a:lumMod val="75000"/>
                  </a:schemeClr>
                </a:solidFill>
              </a:rPr>
              <a:t>sector</a:t>
            </a:r>
            <a:endParaRPr lang="ar-DZ" dirty="0">
              <a:solidFill>
                <a:schemeClr val="accent2">
                  <a:lumMod val="75000"/>
                </a:schemeClr>
              </a:solidFill>
            </a:endParaRPr>
          </a:p>
        </p:txBody>
      </p:sp>
      <p:sp>
        <p:nvSpPr>
          <p:cNvPr id="3" name="Espace réservé du texte 2"/>
          <p:cNvSpPr>
            <a:spLocks noGrp="1"/>
          </p:cNvSpPr>
          <p:nvPr>
            <p:ph type="body" idx="1"/>
          </p:nvPr>
        </p:nvSpPr>
        <p:spPr/>
        <p:txBody>
          <a:bodyPr/>
          <a:lstStyle/>
          <a:p>
            <a:r>
              <a:rPr lang="fr-FR" dirty="0" err="1" smtClean="0">
                <a:solidFill>
                  <a:schemeClr val="accent4">
                    <a:lumMod val="75000"/>
                  </a:schemeClr>
                </a:solidFill>
              </a:rPr>
              <a:t>Pr</a:t>
            </a:r>
            <a:r>
              <a:rPr lang="fr-FR" b="1" dirty="0" err="1" smtClean="0">
                <a:solidFill>
                  <a:schemeClr val="accent4">
                    <a:lumMod val="75000"/>
                  </a:schemeClr>
                </a:solidFill>
              </a:rPr>
              <a:t>epared</a:t>
            </a:r>
            <a:r>
              <a:rPr lang="fr-FR" b="1" dirty="0" smtClean="0">
                <a:solidFill>
                  <a:schemeClr val="accent4">
                    <a:lumMod val="75000"/>
                  </a:schemeClr>
                </a:solidFill>
              </a:rPr>
              <a:t> by: Pr </a:t>
            </a:r>
            <a:r>
              <a:rPr lang="fr-FR" b="1" dirty="0" err="1" smtClean="0">
                <a:solidFill>
                  <a:schemeClr val="accent4">
                    <a:lumMod val="75000"/>
                  </a:schemeClr>
                </a:solidFill>
              </a:rPr>
              <a:t>Djouhara</a:t>
            </a:r>
            <a:r>
              <a:rPr lang="fr-FR" b="1" dirty="0" smtClean="0">
                <a:solidFill>
                  <a:schemeClr val="accent4">
                    <a:lumMod val="75000"/>
                  </a:schemeClr>
                </a:solidFill>
              </a:rPr>
              <a:t> AGTI</a:t>
            </a:r>
          </a:p>
          <a:p>
            <a:r>
              <a:rPr lang="ar-DZ" b="1" dirty="0" smtClean="0">
                <a:solidFill>
                  <a:schemeClr val="accent4">
                    <a:lumMod val="75000"/>
                  </a:schemeClr>
                </a:solidFill>
              </a:rPr>
              <a:t> </a:t>
            </a:r>
            <a:r>
              <a:rPr lang="fr-FR" b="1" dirty="0" smtClean="0">
                <a:solidFill>
                  <a:schemeClr val="accent4">
                    <a:lumMod val="75000"/>
                  </a:schemeClr>
                </a:solidFill>
              </a:rPr>
              <a:t> For </a:t>
            </a:r>
            <a:r>
              <a:rPr lang="fr-FR" b="1" dirty="0" err="1" smtClean="0">
                <a:solidFill>
                  <a:schemeClr val="accent4">
                    <a:lumMod val="75000"/>
                  </a:schemeClr>
                </a:solidFill>
              </a:rPr>
              <a:t>Students</a:t>
            </a:r>
            <a:r>
              <a:rPr lang="fr-FR" b="1" dirty="0" smtClean="0">
                <a:solidFill>
                  <a:schemeClr val="accent4">
                    <a:lumMod val="75000"/>
                  </a:schemeClr>
                </a:solidFill>
              </a:rPr>
              <a:t> of 1 Master, HRM</a:t>
            </a:r>
          </a:p>
          <a:p>
            <a:r>
              <a:rPr lang="en-US" b="1" dirty="0" smtClean="0">
                <a:solidFill>
                  <a:schemeClr val="accent4">
                    <a:lumMod val="75000"/>
                  </a:schemeClr>
                </a:solidFill>
              </a:rPr>
              <a:t>Course: Wages and incentives systems</a:t>
            </a:r>
          </a:p>
          <a:p>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4">
            <a:extLst>
              <a:ext uri="{FF2B5EF4-FFF2-40B4-BE49-F238E27FC236}">
                <a16:creationId xmlns:a16="http://schemas.microsoft.com/office/drawing/2014/main" xmlns="" id="{3F11642A-4145-4667-81FD-F97AFEE8E356}"/>
              </a:ext>
            </a:extLst>
          </p:cNvPr>
          <p:cNvGraphicFramePr>
            <a:graphicFrameLocks noGrp="1"/>
          </p:cNvGraphicFramePr>
          <p:nvPr>
            <p:ph idx="1"/>
            <p:extLst>
              <p:ext uri="{D42A27DB-BD31-4B8C-83A1-F6EECF244321}">
                <p14:modId xmlns:p14="http://schemas.microsoft.com/office/powerpoint/2010/main" xmlns="" val="3313143943"/>
              </p:ext>
            </p:extLst>
          </p:nvPr>
        </p:nvGraphicFramePr>
        <p:xfrm>
          <a:off x="1525656" y="2316478"/>
          <a:ext cx="4570344" cy="3815744"/>
        </p:xfrm>
        <a:graphic>
          <a:graphicData uri="http://schemas.openxmlformats.org/drawingml/2006/table">
            <a:tbl>
              <a:tblPr firstRow="1" bandRow="1">
                <a:tableStyleId>{5202B0CA-FC54-4496-8BCA-5EF66A818D29}</a:tableStyleId>
              </a:tblPr>
              <a:tblGrid>
                <a:gridCol w="4570344">
                  <a:extLst>
                    <a:ext uri="{9D8B030D-6E8A-4147-A177-3AD203B41FA5}">
                      <a16:colId xmlns:a16="http://schemas.microsoft.com/office/drawing/2014/main" xmlns="" val="56845636"/>
                    </a:ext>
                  </a:extLst>
                </a:gridCol>
              </a:tblGrid>
              <a:tr h="627712">
                <a:tc>
                  <a:txBody>
                    <a:bodyPr/>
                    <a:lstStyle/>
                    <a:p>
                      <a:pPr algn="ctr" rtl="1"/>
                      <a:r>
                        <a:rPr lang="fr-FR" dirty="0" smtClean="0"/>
                        <a:t>Rank</a:t>
                      </a:r>
                      <a:endParaRPr lang="fr-FR" dirty="0"/>
                    </a:p>
                  </a:txBody>
                  <a:tcPr anchor="ctr"/>
                </a:tc>
                <a:extLst>
                  <a:ext uri="{0D108BD9-81ED-4DB2-BD59-A6C34878D82A}">
                    <a16:rowId xmlns:a16="http://schemas.microsoft.com/office/drawing/2014/main" xmlns="" val="3396888588"/>
                  </a:ext>
                </a:extLst>
              </a:tr>
              <a:tr h="627712">
                <a:tc>
                  <a:txBody>
                    <a:bodyPr/>
                    <a:lstStyle/>
                    <a:p>
                      <a:r>
                        <a:rPr lang="fr-FR" dirty="0" smtClean="0"/>
                        <a:t>Assistant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88358114"/>
                  </a:ext>
                </a:extLst>
              </a:tr>
              <a:tr h="627712">
                <a:tc>
                  <a:txBody>
                    <a:bodyPr/>
                    <a:lstStyle/>
                    <a:p>
                      <a:r>
                        <a:rPr lang="fr-FR" dirty="0" smtClean="0"/>
                        <a:t>Assistant </a:t>
                      </a:r>
                      <a:r>
                        <a:rPr lang="fr-FR" dirty="0" err="1" smtClean="0"/>
                        <a:t>Professor</a:t>
                      </a:r>
                      <a:r>
                        <a:rPr lang="fr-FR" dirty="0" smtClean="0"/>
                        <a:t> A (fading </a:t>
                      </a:r>
                      <a:r>
                        <a:rPr lang="fr-FR" dirty="0" err="1" smtClean="0"/>
                        <a:t>away</a:t>
                      </a:r>
                      <a:r>
                        <a:rPr lang="fr-FR" dirty="0" smtClean="0"/>
                        <a:t>)</a:t>
                      </a:r>
                    </a:p>
                    <a:p>
                      <a:endParaRPr lang="fr-FR" dirty="0"/>
                    </a:p>
                  </a:txBody>
                  <a:tcPr anchor="ctr"/>
                </a:tc>
                <a:extLst>
                  <a:ext uri="{0D108BD9-81ED-4DB2-BD59-A6C34878D82A}">
                    <a16:rowId xmlns:a16="http://schemas.microsoft.com/office/drawing/2014/main" xmlns="" val="3219784305"/>
                  </a:ext>
                </a:extLst>
              </a:tr>
              <a:tr h="627712">
                <a:tc>
                  <a:txBody>
                    <a:bodyPr/>
                    <a:lstStyle/>
                    <a:p>
                      <a:r>
                        <a:rPr lang="fr-FR" dirty="0" err="1" smtClean="0"/>
                        <a:t>Associate</a:t>
                      </a:r>
                      <a:r>
                        <a:rPr lang="fr-FR" dirty="0" smtClean="0"/>
                        <a: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2017603579"/>
                  </a:ext>
                </a:extLst>
              </a:tr>
              <a:tr h="627712">
                <a:tc>
                  <a:txBody>
                    <a:bodyPr/>
                    <a:lstStyle/>
                    <a:p>
                      <a:r>
                        <a:rPr lang="fr-FR" dirty="0" err="1" smtClean="0"/>
                        <a:t>Associate</a:t>
                      </a:r>
                      <a:r>
                        <a:rPr lang="fr-FR" dirty="0" smtClean="0"/>
                        <a:t> </a:t>
                      </a:r>
                      <a:r>
                        <a:rPr lang="fr-FR" dirty="0" err="1" smtClean="0"/>
                        <a:t>Professor</a:t>
                      </a:r>
                      <a:r>
                        <a:rPr lang="fr-FR" baseline="0" dirty="0" smtClean="0"/>
                        <a:t> A</a:t>
                      </a:r>
                      <a:endParaRPr lang="fr-FR" dirty="0" smtClean="0"/>
                    </a:p>
                  </a:txBody>
                  <a:tcPr anchor="ctr"/>
                </a:tc>
                <a:extLst>
                  <a:ext uri="{0D108BD9-81ED-4DB2-BD59-A6C34878D82A}">
                    <a16:rowId xmlns:a16="http://schemas.microsoft.com/office/drawing/2014/main" xmlns="" val="3852159933"/>
                  </a:ext>
                </a:extLst>
              </a:tr>
              <a:tr h="627712">
                <a:tc>
                  <a:txBody>
                    <a:bodyPr/>
                    <a:lstStyle/>
                    <a:p>
                      <a:r>
                        <a:rPr lang="fr-FR" dirty="0" err="1" smtClean="0"/>
                        <a:t>Professor</a:t>
                      </a:r>
                      <a:endParaRPr lang="fr-FR" dirty="0" smtClean="0"/>
                    </a:p>
                    <a:p>
                      <a:endParaRPr lang="fr-FR" dirty="0"/>
                    </a:p>
                  </a:txBody>
                  <a:tcPr anchor="ctr"/>
                </a:tc>
                <a:extLst>
                  <a:ext uri="{0D108BD9-81ED-4DB2-BD59-A6C34878D82A}">
                    <a16:rowId xmlns:a16="http://schemas.microsoft.com/office/drawing/2014/main" xmlns="" val="2210576264"/>
                  </a:ext>
                </a:extLst>
              </a:tr>
            </a:tbl>
          </a:graphicData>
        </a:graphic>
      </p:graphicFrame>
      <p:sp>
        <p:nvSpPr>
          <p:cNvPr id="5" name="Titre 4"/>
          <p:cNvSpPr>
            <a:spLocks noGrp="1"/>
          </p:cNvSpPr>
          <p:nvPr>
            <p:ph type="title"/>
          </p:nvPr>
        </p:nvSpPr>
        <p:spPr>
          <a:solidFill>
            <a:schemeClr val="tx1">
              <a:lumMod val="75000"/>
              <a:lumOff val="25000"/>
            </a:schemeClr>
          </a:solidFill>
        </p:spPr>
        <p:txBody>
          <a:bodyPr>
            <a:normAutofit/>
          </a:bodyPr>
          <a:lstStyle/>
          <a:p>
            <a:r>
              <a:rPr lang="en-US" dirty="0" smtClean="0">
                <a:solidFill>
                  <a:schemeClr val="bg1"/>
                </a:solidFill>
              </a:rPr>
              <a:t>University </a:t>
            </a:r>
            <a:r>
              <a:rPr lang="fr-FR" dirty="0" err="1" smtClean="0">
                <a:solidFill>
                  <a:schemeClr val="bg1"/>
                </a:solidFill>
              </a:rPr>
              <a:t>teachers</a:t>
            </a:r>
            <a:r>
              <a:rPr lang="fr-FR" dirty="0" smtClean="0">
                <a:solidFill>
                  <a:schemeClr val="bg1"/>
                </a:solidFill>
              </a:rPr>
              <a:t> </a:t>
            </a:r>
            <a:r>
              <a:rPr lang="en-US" dirty="0" smtClean="0">
                <a:solidFill>
                  <a:schemeClr val="bg1"/>
                </a:solidFill>
              </a:rPr>
              <a:t>promotions in ranks</a:t>
            </a:r>
            <a:endParaRPr lang="ar-DZ" dirty="0">
              <a:solidFill>
                <a:schemeClr val="bg1"/>
              </a:solidFill>
            </a:endParaRPr>
          </a:p>
        </p:txBody>
      </p:sp>
      <p:graphicFrame>
        <p:nvGraphicFramePr>
          <p:cNvPr id="6" name="Tableau 5"/>
          <p:cNvGraphicFramePr>
            <a:graphicFrameLocks noGrp="1"/>
          </p:cNvGraphicFramePr>
          <p:nvPr/>
        </p:nvGraphicFramePr>
        <p:xfrm>
          <a:off x="6075884" y="2323735"/>
          <a:ext cx="4570344" cy="3766272"/>
        </p:xfrm>
        <a:graphic>
          <a:graphicData uri="http://schemas.openxmlformats.org/drawingml/2006/table">
            <a:tbl>
              <a:tblPr firstRow="1" bandRow="1">
                <a:tableStyleId>{5202B0CA-FC54-4496-8BCA-5EF66A818D29}</a:tableStyleId>
              </a:tblPr>
              <a:tblGrid>
                <a:gridCol w="4570344"/>
              </a:tblGrid>
              <a:tr h="627712">
                <a:tc>
                  <a:txBody>
                    <a:bodyPr/>
                    <a:lstStyle/>
                    <a:p>
                      <a:pPr algn="ctr"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b="1" dirty="0" smtClean="0"/>
                        <a:t>Minimum index</a:t>
                      </a:r>
                      <a:endParaRPr lang="en-US" sz="1800" b="1" dirty="0">
                        <a:latin typeface="+mn-lt"/>
                        <a:ea typeface="Calibri"/>
                        <a:cs typeface="Arial"/>
                      </a:endParaRPr>
                    </a:p>
                  </a:txBody>
                  <a:tcPr anchor="ctr"/>
                </a:tc>
              </a:tr>
              <a:tr h="627712">
                <a:tc>
                  <a:txBody>
                    <a:bodyPr/>
                    <a:lstStyle/>
                    <a:p>
                      <a:pPr algn="ctr" rtl="1"/>
                      <a:r>
                        <a:rPr lang="ar-DZ" dirty="0" smtClean="0"/>
                        <a:t>1055</a:t>
                      </a:r>
                      <a:endParaRPr lang="ar-DZ" dirty="0"/>
                    </a:p>
                  </a:txBody>
                  <a:tcPr anchor="ctr"/>
                </a:tc>
              </a:tr>
              <a:tr h="627712">
                <a:tc>
                  <a:txBody>
                    <a:bodyPr/>
                    <a:lstStyle/>
                    <a:p>
                      <a:pPr algn="ctr" rtl="1"/>
                      <a:r>
                        <a:rPr lang="ar-DZ" dirty="0" smtClean="0"/>
                        <a:t>1180</a:t>
                      </a:r>
                      <a:endParaRPr lang="fr-FR" dirty="0"/>
                    </a:p>
                  </a:txBody>
                  <a:tcPr anchor="ctr"/>
                </a:tc>
              </a:tr>
              <a:tr h="627712">
                <a:tc>
                  <a:txBody>
                    <a:bodyPr/>
                    <a:lstStyle/>
                    <a:p>
                      <a:pPr algn="ctr" rtl="1"/>
                      <a:r>
                        <a:rPr lang="ar-DZ" dirty="0" smtClean="0"/>
                        <a:t>1250</a:t>
                      </a:r>
                      <a:endParaRPr lang="fr-FR" dirty="0"/>
                    </a:p>
                  </a:txBody>
                  <a:tcPr anchor="ctr"/>
                </a:tc>
              </a:tr>
              <a:tr h="627712">
                <a:tc>
                  <a:txBody>
                    <a:bodyPr/>
                    <a:lstStyle/>
                    <a:p>
                      <a:pPr algn="ctr" rtl="1"/>
                      <a:r>
                        <a:rPr lang="ar-DZ" dirty="0" smtClean="0"/>
                        <a:t>1405</a:t>
                      </a:r>
                      <a:endParaRPr lang="fr-FR" dirty="0"/>
                    </a:p>
                  </a:txBody>
                  <a:tcPr anchor="ctr"/>
                </a:tc>
              </a:tr>
              <a:tr h="627712">
                <a:tc>
                  <a:txBody>
                    <a:bodyPr/>
                    <a:lstStyle/>
                    <a:p>
                      <a:pPr algn="ctr" rtl="1"/>
                      <a:r>
                        <a:rPr lang="ar-DZ" dirty="0" smtClean="0"/>
                        <a:t>1605</a:t>
                      </a:r>
                      <a:endParaRPr lang="fr-FR" dirty="0"/>
                    </a:p>
                  </a:txBody>
                  <a:tcPr anchor="ctr"/>
                </a:tc>
              </a:tr>
            </a:tbl>
          </a:graphicData>
        </a:graphic>
      </p:graphicFrame>
    </p:spTree>
    <p:extLst>
      <p:ext uri="{BB962C8B-B14F-4D97-AF65-F5344CB8AC3E}">
        <p14:creationId xmlns:p14="http://schemas.microsoft.com/office/powerpoint/2010/main" xmlns="" val="2268820330"/>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D84CF867-ADD0-4357-8C89-805B9687784C}"/>
              </a:ext>
            </a:extLst>
          </p:cNvPr>
          <p:cNvSpPr>
            <a:spLocks noGrp="1"/>
          </p:cNvSpPr>
          <p:nvPr>
            <p:ph idx="1"/>
          </p:nvPr>
        </p:nvSpPr>
        <p:spPr>
          <a:xfrm>
            <a:off x="838200" y="1825624"/>
            <a:ext cx="10515600" cy="5032375"/>
          </a:xfrm>
        </p:spPr>
        <p:txBody>
          <a:bodyPr>
            <a:normAutofit fontScale="92500" lnSpcReduction="10000"/>
          </a:bodyPr>
          <a:lstStyle/>
          <a:p>
            <a:pPr marL="514350" indent="-514350">
              <a:buAutoNum type="arabicPeriod"/>
            </a:pPr>
            <a:r>
              <a:rPr lang="fr-FR" dirty="0" smtClean="0"/>
              <a:t>Basic </a:t>
            </a:r>
            <a:r>
              <a:rPr lang="fr-FR" dirty="0" err="1" smtClean="0"/>
              <a:t>salary</a:t>
            </a:r>
            <a:endParaRPr lang="fr-FR" dirty="0" smtClean="0"/>
          </a:p>
          <a:p>
            <a:pPr marL="514350" indent="-514350">
              <a:buAutoNum type="arabicPeriod"/>
            </a:pPr>
            <a:r>
              <a:rPr lang="fr-FR" dirty="0" smtClean="0"/>
              <a:t>Professional </a:t>
            </a:r>
            <a:r>
              <a:rPr lang="fr-FR" dirty="0" err="1" smtClean="0"/>
              <a:t>experience</a:t>
            </a:r>
            <a:r>
              <a:rPr lang="fr-FR" dirty="0" smtClean="0"/>
              <a:t> </a:t>
            </a:r>
            <a:r>
              <a:rPr lang="fr-FR" dirty="0" err="1" smtClean="0"/>
              <a:t>allowance</a:t>
            </a:r>
            <a:endParaRPr lang="fr-FR" dirty="0" smtClean="0"/>
          </a:p>
          <a:p>
            <a:pPr marL="514350" indent="-514350">
              <a:buAutoNum type="arabicPeriod"/>
            </a:pPr>
            <a:r>
              <a:rPr lang="fr-FR" dirty="0" err="1" smtClean="0"/>
              <a:t>Pedagogical</a:t>
            </a:r>
            <a:r>
              <a:rPr lang="fr-FR" dirty="0" smtClean="0"/>
              <a:t> </a:t>
            </a:r>
            <a:r>
              <a:rPr lang="fr-FR" dirty="0" err="1" smtClean="0"/>
              <a:t>experience</a:t>
            </a:r>
            <a:r>
              <a:rPr lang="fr-FR" dirty="0" smtClean="0"/>
              <a:t> </a:t>
            </a:r>
            <a:r>
              <a:rPr lang="fr-FR" dirty="0" err="1" smtClean="0"/>
              <a:t>allowance</a:t>
            </a:r>
            <a:endParaRPr lang="fr-FR" dirty="0" smtClean="0"/>
          </a:p>
          <a:p>
            <a:pPr marL="514350" indent="-514350">
              <a:buAutoNum type="arabicPeriod"/>
            </a:pPr>
            <a:r>
              <a:rPr lang="fr-FR" dirty="0" err="1" smtClean="0"/>
              <a:t>Framing</a:t>
            </a:r>
            <a:r>
              <a:rPr lang="fr-FR" dirty="0" smtClean="0"/>
              <a:t> </a:t>
            </a:r>
            <a:r>
              <a:rPr lang="fr-FR" dirty="0" err="1" smtClean="0"/>
              <a:t>allowance</a:t>
            </a:r>
            <a:endParaRPr lang="fr-FR" dirty="0" smtClean="0"/>
          </a:p>
          <a:p>
            <a:pPr marL="514350" indent="-514350">
              <a:buAutoNum type="arabicPeriod"/>
            </a:pPr>
            <a:r>
              <a:rPr lang="fr-FR" dirty="0" smtClean="0"/>
              <a:t>Qualification </a:t>
            </a:r>
            <a:r>
              <a:rPr lang="fr-FR" dirty="0" err="1" smtClean="0"/>
              <a:t>allowance</a:t>
            </a:r>
            <a:endParaRPr lang="fr-FR" dirty="0" smtClean="0"/>
          </a:p>
          <a:p>
            <a:pPr marL="514350" indent="-514350">
              <a:buAutoNum type="arabicPeriod"/>
            </a:pPr>
            <a:r>
              <a:rPr lang="fr-FR" dirty="0" smtClean="0"/>
              <a:t>Documentation </a:t>
            </a:r>
            <a:r>
              <a:rPr lang="fr-FR" dirty="0" err="1" smtClean="0"/>
              <a:t>allowance</a:t>
            </a:r>
            <a:endParaRPr lang="fr-FR" dirty="0" smtClean="0"/>
          </a:p>
          <a:p>
            <a:pPr marL="514350" indent="-514350">
              <a:buAutoNum type="arabicPeriod"/>
            </a:pPr>
            <a:r>
              <a:rPr lang="fr-FR" dirty="0" smtClean="0"/>
              <a:t>South </a:t>
            </a:r>
            <a:r>
              <a:rPr lang="fr-FR" dirty="0" err="1" smtClean="0"/>
              <a:t>Allowance</a:t>
            </a:r>
            <a:r>
              <a:rPr lang="fr-FR" dirty="0" smtClean="0"/>
              <a:t> (position qualitative </a:t>
            </a:r>
            <a:r>
              <a:rPr lang="fr-FR" dirty="0" err="1" smtClean="0"/>
              <a:t>allowance</a:t>
            </a:r>
            <a:r>
              <a:rPr lang="fr-FR" dirty="0" smtClean="0"/>
              <a:t>/Franchise </a:t>
            </a:r>
            <a:r>
              <a:rPr lang="fr-FR" dirty="0" err="1" smtClean="0"/>
              <a:t>Allowance</a:t>
            </a:r>
            <a:r>
              <a:rPr lang="fr-FR" dirty="0" smtClean="0"/>
              <a:t>)</a:t>
            </a:r>
          </a:p>
          <a:p>
            <a:pPr marL="514350" indent="-514350">
              <a:buAutoNum type="arabicPeriod"/>
            </a:pPr>
            <a:r>
              <a:rPr lang="fr-FR" dirty="0" smtClean="0"/>
              <a:t>Zone </a:t>
            </a:r>
            <a:r>
              <a:rPr lang="fr-FR" dirty="0" err="1" smtClean="0"/>
              <a:t>allowance</a:t>
            </a:r>
            <a:endParaRPr lang="fr-FR" dirty="0" smtClean="0"/>
          </a:p>
          <a:p>
            <a:pPr marL="514350" indent="-514350">
              <a:buAutoNum type="arabicPeriod"/>
            </a:pPr>
            <a:r>
              <a:rPr lang="fr-FR" dirty="0" err="1" smtClean="0"/>
              <a:t>Housing</a:t>
            </a:r>
            <a:r>
              <a:rPr lang="fr-FR" dirty="0" smtClean="0"/>
              <a:t> </a:t>
            </a:r>
            <a:r>
              <a:rPr lang="fr-FR" dirty="0" err="1" smtClean="0"/>
              <a:t>grant</a:t>
            </a:r>
            <a:endParaRPr lang="fr-FR" dirty="0" smtClean="0"/>
          </a:p>
          <a:p>
            <a:pPr marL="514350" indent="-514350">
              <a:buAutoNum type="arabicPeriod"/>
            </a:pPr>
            <a:r>
              <a:rPr lang="fr-FR" dirty="0" err="1" smtClean="0"/>
              <a:t>family</a:t>
            </a:r>
            <a:r>
              <a:rPr lang="fr-FR" dirty="0" smtClean="0"/>
              <a:t> </a:t>
            </a:r>
            <a:r>
              <a:rPr lang="fr-FR" dirty="0" err="1" smtClean="0"/>
              <a:t>grants</a:t>
            </a:r>
            <a:endParaRPr lang="fr-FR" dirty="0" smtClean="0"/>
          </a:p>
          <a:p>
            <a:pPr marL="514350" indent="-514350">
              <a:buAutoNum type="arabicPeriod"/>
            </a:pPr>
            <a:r>
              <a:rPr lang="fr-FR" dirty="0" err="1" smtClean="0"/>
              <a:t>Specific</a:t>
            </a:r>
            <a:r>
              <a:rPr lang="fr-FR" dirty="0" smtClean="0"/>
              <a:t> position </a:t>
            </a:r>
            <a:r>
              <a:rPr lang="fr-FR" dirty="0" err="1" smtClean="0"/>
              <a:t>allowance</a:t>
            </a:r>
            <a:endParaRPr lang="fr-FR" dirty="0" smtClean="0"/>
          </a:p>
        </p:txBody>
      </p:sp>
      <p:sp>
        <p:nvSpPr>
          <p:cNvPr id="4" name="Titre 3"/>
          <p:cNvSpPr>
            <a:spLocks noGrp="1"/>
          </p:cNvSpPr>
          <p:nvPr>
            <p:ph type="title"/>
          </p:nvPr>
        </p:nvSpPr>
        <p:spPr>
          <a:solidFill>
            <a:schemeClr val="tx1"/>
          </a:solidFill>
        </p:spPr>
        <p:txBody>
          <a:bodyPr>
            <a:normAutofit/>
          </a:bodyPr>
          <a:lstStyle/>
          <a:p>
            <a:r>
              <a:rPr lang="en-US" dirty="0" smtClean="0">
                <a:solidFill>
                  <a:schemeClr val="bg1"/>
                </a:solidFill>
              </a:rPr>
              <a:t>Components of a</a:t>
            </a:r>
            <a:r>
              <a:rPr lang="fr-FR" dirty="0" smtClean="0">
                <a:solidFill>
                  <a:schemeClr val="bg1"/>
                </a:solidFill>
              </a:rPr>
              <a:t>n</a:t>
            </a:r>
            <a:r>
              <a:rPr lang="en-US" dirty="0" smtClean="0">
                <a:solidFill>
                  <a:schemeClr val="bg1"/>
                </a:solidFill>
              </a:rPr>
              <a:t> university teacher's salary</a:t>
            </a:r>
            <a:endParaRPr lang="ar-DZ" dirty="0">
              <a:solidFill>
                <a:schemeClr val="bg1"/>
              </a:solidFill>
            </a:endParaRPr>
          </a:p>
        </p:txBody>
      </p:sp>
    </p:spTree>
    <p:extLst>
      <p:ext uri="{BB962C8B-B14F-4D97-AF65-F5344CB8AC3E}">
        <p14:creationId xmlns:p14="http://schemas.microsoft.com/office/powerpoint/2010/main" xmlns="" val="1738787991"/>
      </p:ext>
    </p:extLst>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additive="base">
                                        <p:cTn id="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additive="base">
                                        <p:cTn id="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3">
                                            <p:txEl>
                                              <p:pRg st="10" end="10"/>
                                            </p:txEl>
                                          </p:spTgt>
                                        </p:tgtEl>
                                        <p:attrNameLst>
                                          <p:attrName>style.visibility</p:attrName>
                                        </p:attrNameLst>
                                      </p:cBhvr>
                                      <p:to>
                                        <p:strVal val="visible"/>
                                      </p:to>
                                    </p:set>
                                    <p:anim calcmode="lin" valueType="num">
                                      <p:cBhvr additive="base">
                                        <p:cTn id="7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0018B05-B684-4D83-B792-347A1945C3E9}"/>
              </a:ext>
            </a:extLst>
          </p:cNvPr>
          <p:cNvSpPr>
            <a:spLocks noGrp="1"/>
          </p:cNvSpPr>
          <p:nvPr>
            <p:ph type="title"/>
          </p:nvPr>
        </p:nvSpPr>
        <p:spPr>
          <a:solidFill>
            <a:schemeClr val="accent6">
              <a:lumMod val="40000"/>
              <a:lumOff val="60000"/>
            </a:schemeClr>
          </a:solidFill>
        </p:spPr>
        <p:txBody>
          <a:bodyPr>
            <a:normAutofit/>
          </a:bodyPr>
          <a:lstStyle/>
          <a:p>
            <a:pPr algn="ctr"/>
            <a:r>
              <a:rPr lang="fr-FR" b="1" dirty="0" smtClean="0"/>
              <a:t>1- Basic </a:t>
            </a:r>
            <a:r>
              <a:rPr lang="fr-FR" b="1" dirty="0" err="1" smtClean="0"/>
              <a:t>salary</a:t>
            </a:r>
            <a:endParaRPr lang="fr-FR" b="1" dirty="0"/>
          </a:p>
        </p:txBody>
      </p:sp>
      <p:sp>
        <p:nvSpPr>
          <p:cNvPr id="3" name="Espace réservé du contenu 2">
            <a:extLst>
              <a:ext uri="{FF2B5EF4-FFF2-40B4-BE49-F238E27FC236}">
                <a16:creationId xmlns:a16="http://schemas.microsoft.com/office/drawing/2014/main" xmlns="" id="{F853996C-746F-4A3A-97D0-FB8B0FCDB6E9}"/>
              </a:ext>
            </a:extLst>
          </p:cNvPr>
          <p:cNvSpPr>
            <a:spLocks noGrp="1"/>
          </p:cNvSpPr>
          <p:nvPr>
            <p:ph idx="1"/>
          </p:nvPr>
        </p:nvSpPr>
        <p:spPr>
          <a:xfrm>
            <a:off x="838200" y="1690688"/>
            <a:ext cx="10515600" cy="1207398"/>
          </a:xfrm>
        </p:spPr>
        <p:txBody>
          <a:bodyPr anchor="ctr">
            <a:normAutofit/>
          </a:bodyPr>
          <a:lstStyle/>
          <a:p>
            <a:pPr algn="ctr">
              <a:buNone/>
            </a:pPr>
            <a:r>
              <a:rPr lang="en-US" b="1" dirty="0" smtClean="0"/>
              <a:t>“Basic salary = the minimum </a:t>
            </a:r>
            <a:r>
              <a:rPr lang="fr-FR" b="1" dirty="0" smtClean="0"/>
              <a:t>index </a:t>
            </a:r>
            <a:r>
              <a:rPr lang="en-US" b="1" dirty="0" smtClean="0"/>
              <a:t> of the rank * the value index (45 DZD)"</a:t>
            </a:r>
          </a:p>
        </p:txBody>
      </p:sp>
      <p:graphicFrame>
        <p:nvGraphicFramePr>
          <p:cNvPr id="5" name="Tableau 4">
            <a:extLst>
              <a:ext uri="{FF2B5EF4-FFF2-40B4-BE49-F238E27FC236}">
                <a16:creationId xmlns:a16="http://schemas.microsoft.com/office/drawing/2014/main" xmlns="" id="{3F11642A-4145-4667-81FD-F97AFEE8E356}"/>
              </a:ext>
            </a:extLst>
          </p:cNvPr>
          <p:cNvGraphicFramePr>
            <a:graphicFrameLocks/>
          </p:cNvGraphicFramePr>
          <p:nvPr>
            <p:extLst>
              <p:ext uri="{D42A27DB-BD31-4B8C-83A1-F6EECF244321}">
                <p14:modId xmlns:p14="http://schemas.microsoft.com/office/powerpoint/2010/main" xmlns="" val="3313143943"/>
              </p:ext>
            </p:extLst>
          </p:nvPr>
        </p:nvGraphicFramePr>
        <p:xfrm>
          <a:off x="1540171" y="2737392"/>
          <a:ext cx="3539829" cy="3815744"/>
        </p:xfrm>
        <a:graphic>
          <a:graphicData uri="http://schemas.openxmlformats.org/drawingml/2006/table">
            <a:tbl>
              <a:tblPr firstRow="1" bandRow="1">
                <a:tableStyleId>{46F890A9-2807-4EBB-B81D-B2AA78EC7F39}</a:tableStyleId>
              </a:tblPr>
              <a:tblGrid>
                <a:gridCol w="3539829">
                  <a:extLst>
                    <a:ext uri="{9D8B030D-6E8A-4147-A177-3AD203B41FA5}">
                      <a16:colId xmlns:a16="http://schemas.microsoft.com/office/drawing/2014/main" xmlns="" val="56845636"/>
                    </a:ext>
                  </a:extLst>
                </a:gridCol>
              </a:tblGrid>
              <a:tr h="627712">
                <a:tc>
                  <a:txBody>
                    <a:bodyPr/>
                    <a:lstStyle/>
                    <a:p>
                      <a:pPr algn="ctr" rtl="1"/>
                      <a:r>
                        <a:rPr lang="fr-FR" dirty="0" smtClean="0"/>
                        <a:t>Rank</a:t>
                      </a:r>
                      <a:endParaRPr lang="fr-FR" dirty="0"/>
                    </a:p>
                  </a:txBody>
                  <a:tcPr anchor="ctr"/>
                </a:tc>
                <a:extLst>
                  <a:ext uri="{0D108BD9-81ED-4DB2-BD59-A6C34878D82A}">
                    <a16:rowId xmlns:a16="http://schemas.microsoft.com/office/drawing/2014/main" xmlns="" val="3396888588"/>
                  </a:ext>
                </a:extLst>
              </a:tr>
              <a:tr h="627712">
                <a:tc>
                  <a:txBody>
                    <a:bodyPr/>
                    <a:lstStyle/>
                    <a:p>
                      <a:r>
                        <a:rPr lang="fr-FR" dirty="0" smtClean="0"/>
                        <a:t>Assistant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88358114"/>
                  </a:ext>
                </a:extLst>
              </a:tr>
              <a:tr h="627712">
                <a:tc>
                  <a:txBody>
                    <a:bodyPr/>
                    <a:lstStyle/>
                    <a:p>
                      <a:r>
                        <a:rPr lang="fr-FR" dirty="0" smtClean="0"/>
                        <a:t>Assistant </a:t>
                      </a:r>
                      <a:r>
                        <a:rPr lang="fr-FR" dirty="0" err="1" smtClean="0"/>
                        <a:t>Professor</a:t>
                      </a:r>
                      <a:r>
                        <a:rPr lang="fr-FR" dirty="0" smtClean="0"/>
                        <a:t> A (fading </a:t>
                      </a:r>
                      <a:r>
                        <a:rPr lang="fr-FR" dirty="0" err="1" smtClean="0"/>
                        <a:t>away</a:t>
                      </a:r>
                      <a:r>
                        <a:rPr lang="fr-FR" dirty="0" smtClean="0"/>
                        <a:t>)</a:t>
                      </a:r>
                    </a:p>
                    <a:p>
                      <a:endParaRPr lang="fr-FR" dirty="0"/>
                    </a:p>
                  </a:txBody>
                  <a:tcPr anchor="ctr"/>
                </a:tc>
                <a:extLst>
                  <a:ext uri="{0D108BD9-81ED-4DB2-BD59-A6C34878D82A}">
                    <a16:rowId xmlns:a16="http://schemas.microsoft.com/office/drawing/2014/main" xmlns="" val="3219784305"/>
                  </a:ext>
                </a:extLst>
              </a:tr>
              <a:tr h="627712">
                <a:tc>
                  <a:txBody>
                    <a:bodyPr/>
                    <a:lstStyle/>
                    <a:p>
                      <a:r>
                        <a:rPr lang="fr-FR" dirty="0" err="1" smtClean="0"/>
                        <a:t>Associate</a:t>
                      </a:r>
                      <a:r>
                        <a:rPr lang="fr-FR" dirty="0" smtClean="0"/>
                        <a:t> </a:t>
                      </a:r>
                      <a:r>
                        <a:rPr lang="fr-FR" dirty="0" err="1" smtClean="0"/>
                        <a:t>Professor</a:t>
                      </a:r>
                      <a:r>
                        <a:rPr lang="fr-FR" dirty="0" smtClean="0"/>
                        <a:t> B</a:t>
                      </a:r>
                    </a:p>
                    <a:p>
                      <a:endParaRPr lang="fr-FR" dirty="0"/>
                    </a:p>
                  </a:txBody>
                  <a:tcPr anchor="ctr"/>
                </a:tc>
                <a:extLst>
                  <a:ext uri="{0D108BD9-81ED-4DB2-BD59-A6C34878D82A}">
                    <a16:rowId xmlns:a16="http://schemas.microsoft.com/office/drawing/2014/main" xmlns="" val="2017603579"/>
                  </a:ext>
                </a:extLst>
              </a:tr>
              <a:tr h="627712">
                <a:tc>
                  <a:txBody>
                    <a:bodyPr/>
                    <a:lstStyle/>
                    <a:p>
                      <a:r>
                        <a:rPr lang="fr-FR" dirty="0" err="1" smtClean="0"/>
                        <a:t>Associate</a:t>
                      </a:r>
                      <a:r>
                        <a:rPr lang="fr-FR" dirty="0" smtClean="0"/>
                        <a:t> </a:t>
                      </a:r>
                      <a:r>
                        <a:rPr lang="fr-FR" dirty="0" err="1" smtClean="0"/>
                        <a:t>Professor</a:t>
                      </a:r>
                      <a:r>
                        <a:rPr lang="fr-FR" baseline="0" dirty="0" smtClean="0"/>
                        <a:t> A</a:t>
                      </a:r>
                      <a:endParaRPr lang="fr-FR" dirty="0" smtClean="0"/>
                    </a:p>
                  </a:txBody>
                  <a:tcPr anchor="ctr"/>
                </a:tc>
                <a:extLst>
                  <a:ext uri="{0D108BD9-81ED-4DB2-BD59-A6C34878D82A}">
                    <a16:rowId xmlns:a16="http://schemas.microsoft.com/office/drawing/2014/main" xmlns="" val="3852159933"/>
                  </a:ext>
                </a:extLst>
              </a:tr>
              <a:tr h="627712">
                <a:tc>
                  <a:txBody>
                    <a:bodyPr/>
                    <a:lstStyle/>
                    <a:p>
                      <a:r>
                        <a:rPr lang="fr-FR" dirty="0" err="1" smtClean="0"/>
                        <a:t>Professor</a:t>
                      </a:r>
                      <a:endParaRPr lang="fr-FR" dirty="0" smtClean="0"/>
                    </a:p>
                    <a:p>
                      <a:endParaRPr lang="fr-FR" dirty="0"/>
                    </a:p>
                  </a:txBody>
                  <a:tcPr anchor="ctr"/>
                </a:tc>
                <a:extLst>
                  <a:ext uri="{0D108BD9-81ED-4DB2-BD59-A6C34878D82A}">
                    <a16:rowId xmlns:a16="http://schemas.microsoft.com/office/drawing/2014/main" xmlns="" val="2210576264"/>
                  </a:ext>
                </a:extLst>
              </a:tr>
            </a:tbl>
          </a:graphicData>
        </a:graphic>
      </p:graphicFrame>
      <p:graphicFrame>
        <p:nvGraphicFramePr>
          <p:cNvPr id="6" name="Tableau 5"/>
          <p:cNvGraphicFramePr>
            <a:graphicFrameLocks noGrp="1"/>
          </p:cNvGraphicFramePr>
          <p:nvPr/>
        </p:nvGraphicFramePr>
        <p:xfrm>
          <a:off x="5074398" y="2759165"/>
          <a:ext cx="3358402" cy="3766272"/>
        </p:xfrm>
        <a:graphic>
          <a:graphicData uri="http://schemas.openxmlformats.org/drawingml/2006/table">
            <a:tbl>
              <a:tblPr firstRow="1" bandRow="1">
                <a:tableStyleId>{46F890A9-2807-4EBB-B81D-B2AA78EC7F39}</a:tableStyleId>
              </a:tblPr>
              <a:tblGrid>
                <a:gridCol w="3358402"/>
              </a:tblGrid>
              <a:tr h="627712">
                <a:tc>
                  <a:txBody>
                    <a:bodyPr/>
                    <a:lstStyle/>
                    <a:p>
                      <a:pPr algn="ctr"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smtClean="0"/>
                        <a:t>Minimum index</a:t>
                      </a:r>
                      <a:endParaRPr lang="en-US" sz="1800" b="1" dirty="0">
                        <a:latin typeface="+mn-lt"/>
                        <a:ea typeface="Calibri"/>
                        <a:cs typeface="Arial"/>
                      </a:endParaRPr>
                    </a:p>
                  </a:txBody>
                  <a:tcPr anchor="ctr"/>
                </a:tc>
              </a:tr>
              <a:tr h="627712">
                <a:tc>
                  <a:txBody>
                    <a:bodyPr/>
                    <a:lstStyle/>
                    <a:p>
                      <a:pPr algn="ctr" rtl="1"/>
                      <a:r>
                        <a:rPr lang="ar-DZ" dirty="0" smtClean="0"/>
                        <a:t>1055</a:t>
                      </a:r>
                      <a:endParaRPr lang="ar-DZ" dirty="0"/>
                    </a:p>
                  </a:txBody>
                  <a:tcPr anchor="ctr"/>
                </a:tc>
              </a:tr>
              <a:tr h="627712">
                <a:tc>
                  <a:txBody>
                    <a:bodyPr/>
                    <a:lstStyle/>
                    <a:p>
                      <a:pPr algn="ctr" rtl="1"/>
                      <a:r>
                        <a:rPr lang="ar-DZ" dirty="0" smtClean="0"/>
                        <a:t>1180</a:t>
                      </a:r>
                      <a:endParaRPr lang="fr-FR" dirty="0"/>
                    </a:p>
                  </a:txBody>
                  <a:tcPr anchor="ctr"/>
                </a:tc>
              </a:tr>
              <a:tr h="627712">
                <a:tc>
                  <a:txBody>
                    <a:bodyPr/>
                    <a:lstStyle/>
                    <a:p>
                      <a:pPr algn="ctr" rtl="1"/>
                      <a:r>
                        <a:rPr lang="ar-DZ" dirty="0" smtClean="0"/>
                        <a:t>1250</a:t>
                      </a:r>
                      <a:endParaRPr lang="fr-FR" dirty="0"/>
                    </a:p>
                  </a:txBody>
                  <a:tcPr anchor="ctr"/>
                </a:tc>
              </a:tr>
              <a:tr h="627712">
                <a:tc>
                  <a:txBody>
                    <a:bodyPr/>
                    <a:lstStyle/>
                    <a:p>
                      <a:pPr algn="ctr" rtl="1"/>
                      <a:r>
                        <a:rPr lang="ar-DZ" dirty="0" smtClean="0"/>
                        <a:t>1405</a:t>
                      </a:r>
                      <a:endParaRPr lang="fr-FR" dirty="0"/>
                    </a:p>
                  </a:txBody>
                  <a:tcPr anchor="ctr"/>
                </a:tc>
              </a:tr>
              <a:tr h="627712">
                <a:tc>
                  <a:txBody>
                    <a:bodyPr/>
                    <a:lstStyle/>
                    <a:p>
                      <a:pPr algn="ctr" rtl="1"/>
                      <a:r>
                        <a:rPr lang="ar-DZ" dirty="0" smtClean="0"/>
                        <a:t>1605</a:t>
                      </a:r>
                      <a:endParaRPr lang="fr-FR" dirty="0"/>
                    </a:p>
                  </a:txBody>
                  <a:tcPr anchor="ctr"/>
                </a:tc>
              </a:tr>
            </a:tbl>
          </a:graphicData>
        </a:graphic>
      </p:graphicFrame>
      <p:graphicFrame>
        <p:nvGraphicFramePr>
          <p:cNvPr id="7" name="Tableau 6"/>
          <p:cNvGraphicFramePr>
            <a:graphicFrameLocks noGrp="1"/>
          </p:cNvGraphicFramePr>
          <p:nvPr/>
        </p:nvGraphicFramePr>
        <p:xfrm>
          <a:off x="8318340" y="2766422"/>
          <a:ext cx="3358402" cy="3766272"/>
        </p:xfrm>
        <a:graphic>
          <a:graphicData uri="http://schemas.openxmlformats.org/drawingml/2006/table">
            <a:tbl>
              <a:tblPr firstRow="1" bandRow="1">
                <a:tableStyleId>{46F890A9-2807-4EBB-B81D-B2AA78EC7F39}</a:tableStyleId>
              </a:tblPr>
              <a:tblGrid>
                <a:gridCol w="3358402"/>
              </a:tblGrid>
              <a:tr h="627712">
                <a:tc>
                  <a:txBody>
                    <a:bodyPr/>
                    <a:lstStyle/>
                    <a:p>
                      <a:pPr algn="ctr"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dirty="0" smtClean="0"/>
                        <a:t>Basic </a:t>
                      </a:r>
                      <a:r>
                        <a:rPr lang="fr-FR" dirty="0" err="1" smtClean="0"/>
                        <a:t>salary</a:t>
                      </a:r>
                      <a:endParaRPr lang="en-US" sz="1800" b="1" dirty="0">
                        <a:latin typeface="+mn-lt"/>
                        <a:ea typeface="Calibri"/>
                        <a:cs typeface="Arial"/>
                      </a:endParaRPr>
                    </a:p>
                  </a:txBody>
                  <a:tcPr anchor="ctr"/>
                </a:tc>
              </a:tr>
              <a:tr h="627712">
                <a:tc>
                  <a:txBody>
                    <a:bodyPr/>
                    <a:lstStyle/>
                    <a:p>
                      <a:pPr algn="ctr" rtl="1"/>
                      <a:r>
                        <a:rPr lang="fr-FR" dirty="0" smtClean="0"/>
                        <a:t>47475</a:t>
                      </a:r>
                      <a:endParaRPr lang="ar-DZ" dirty="0"/>
                    </a:p>
                  </a:txBody>
                  <a:tcPr anchor="ctr"/>
                </a:tc>
              </a:tr>
              <a:tr h="627712">
                <a:tc>
                  <a:txBody>
                    <a:bodyPr/>
                    <a:lstStyle/>
                    <a:p>
                      <a:pPr algn="ctr" rtl="1"/>
                      <a:r>
                        <a:rPr lang="ar-DZ" dirty="0" smtClean="0"/>
                        <a:t>53100</a:t>
                      </a:r>
                      <a:endParaRPr lang="fr-FR" dirty="0"/>
                    </a:p>
                  </a:txBody>
                  <a:tcPr anchor="ctr"/>
                </a:tc>
              </a:tr>
              <a:tr h="627712">
                <a:tc>
                  <a:txBody>
                    <a:bodyPr/>
                    <a:lstStyle/>
                    <a:p>
                      <a:pPr algn="ctr" rtl="1"/>
                      <a:r>
                        <a:rPr lang="ar-DZ" dirty="0" smtClean="0"/>
                        <a:t>56250</a:t>
                      </a:r>
                      <a:endParaRPr lang="fr-FR" dirty="0"/>
                    </a:p>
                  </a:txBody>
                  <a:tcPr anchor="ctr"/>
                </a:tc>
              </a:tr>
              <a:tr h="627712">
                <a:tc>
                  <a:txBody>
                    <a:bodyPr/>
                    <a:lstStyle/>
                    <a:p>
                      <a:pPr algn="ctr" rtl="1"/>
                      <a:r>
                        <a:rPr lang="ar-DZ" dirty="0" smtClean="0"/>
                        <a:t>63225</a:t>
                      </a:r>
                      <a:endParaRPr lang="fr-FR" dirty="0"/>
                    </a:p>
                  </a:txBody>
                  <a:tcPr anchor="ctr"/>
                </a:tc>
              </a:tr>
              <a:tr h="627712">
                <a:tc>
                  <a:txBody>
                    <a:bodyPr/>
                    <a:lstStyle/>
                    <a:p>
                      <a:pPr algn="ctr" rtl="1"/>
                      <a:r>
                        <a:rPr lang="ar-DZ" dirty="0" smtClean="0"/>
                        <a:t>72225</a:t>
                      </a:r>
                      <a:endParaRPr lang="fr-FR" dirty="0"/>
                    </a:p>
                  </a:txBody>
                  <a:tcPr anchor="ctr"/>
                </a:tc>
              </a:tr>
            </a:tbl>
          </a:graphicData>
        </a:graphic>
      </p:graphicFrame>
    </p:spTree>
    <p:extLst>
      <p:ext uri="{BB962C8B-B14F-4D97-AF65-F5344CB8AC3E}">
        <p14:creationId xmlns:p14="http://schemas.microsoft.com/office/powerpoint/2010/main" xmlns="" val="4253572446"/>
      </p:ext>
    </p:extLst>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heckerboard(across)">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96CE8DD-0A80-4158-936F-2FF9474E9428}"/>
              </a:ext>
            </a:extLst>
          </p:cNvPr>
          <p:cNvSpPr>
            <a:spLocks noGrp="1"/>
          </p:cNvSpPr>
          <p:nvPr>
            <p:ph type="title"/>
          </p:nvPr>
        </p:nvSpPr>
        <p:spPr>
          <a:xfrm>
            <a:off x="838200" y="365125"/>
            <a:ext cx="10515600" cy="1173389"/>
          </a:xfrm>
          <a:solidFill>
            <a:schemeClr val="accent6">
              <a:lumMod val="40000"/>
              <a:lumOff val="60000"/>
            </a:schemeClr>
          </a:solidFill>
        </p:spPr>
        <p:txBody>
          <a:bodyPr/>
          <a:lstStyle/>
          <a:p>
            <a:pPr marL="514350" indent="-514350" algn="ctr"/>
            <a:r>
              <a:rPr lang="fr-FR" b="1" dirty="0" smtClean="0"/>
              <a:t>2. Professional </a:t>
            </a:r>
            <a:r>
              <a:rPr lang="fr-FR" b="1" dirty="0" err="1" smtClean="0"/>
              <a:t>experience</a:t>
            </a:r>
            <a:r>
              <a:rPr lang="fr-FR" b="1" dirty="0" smtClean="0"/>
              <a:t>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A6E12C35-E031-4EC4-BC6F-0272940C4F7D}"/>
              </a:ext>
            </a:extLst>
          </p:cNvPr>
          <p:cNvSpPr>
            <a:spLocks noGrp="1"/>
          </p:cNvSpPr>
          <p:nvPr>
            <p:ph idx="1"/>
          </p:nvPr>
        </p:nvSpPr>
        <p:spPr>
          <a:xfrm>
            <a:off x="796785" y="1582057"/>
            <a:ext cx="10598427" cy="1959429"/>
          </a:xfrm>
        </p:spPr>
        <p:style>
          <a:lnRef idx="2">
            <a:schemeClr val="accent6"/>
          </a:lnRef>
          <a:fillRef idx="1">
            <a:schemeClr val="lt1"/>
          </a:fillRef>
          <a:effectRef idx="0">
            <a:schemeClr val="accent6"/>
          </a:effectRef>
          <a:fontRef idx="minor">
            <a:schemeClr val="dk1"/>
          </a:fontRef>
        </p:style>
        <p:txBody>
          <a:bodyPr anchor="ctr">
            <a:noAutofit/>
          </a:bodyPr>
          <a:lstStyle/>
          <a:p>
            <a:pPr algn="ctr"/>
            <a:r>
              <a:rPr lang="fr-FR" sz="2400" b="1" dirty="0" err="1" smtClean="0"/>
              <a:t>Calculated</a:t>
            </a:r>
            <a:r>
              <a:rPr lang="fr-FR" sz="2400" b="1" dirty="0" smtClean="0"/>
              <a:t> in </a:t>
            </a:r>
            <a:r>
              <a:rPr lang="fr-FR" sz="2400" b="1" dirty="0" err="1" smtClean="0"/>
              <a:t>two</a:t>
            </a:r>
            <a:r>
              <a:rPr lang="fr-FR" sz="2400" b="1" dirty="0" smtClean="0"/>
              <a:t> </a:t>
            </a:r>
            <a:r>
              <a:rPr lang="fr-FR" sz="2400" b="1" dirty="0" err="1" smtClean="0"/>
              <a:t>ways</a:t>
            </a:r>
            <a:r>
              <a:rPr lang="fr-FR" sz="2400" b="1" dirty="0" smtClean="0"/>
              <a:t>:</a:t>
            </a:r>
          </a:p>
          <a:p>
            <a:pPr algn="ctr">
              <a:buNone/>
            </a:pPr>
            <a:r>
              <a:rPr lang="fr-FR" sz="2400" b="1" dirty="0" smtClean="0"/>
              <a:t>A. </a:t>
            </a:r>
            <a:r>
              <a:rPr lang="en-US" sz="2400" b="1" dirty="0" smtClean="0"/>
              <a:t>Professional Experience Allowance = Degree Index * Index Value (45 DZD)</a:t>
            </a:r>
          </a:p>
          <a:p>
            <a:pPr algn="ctr">
              <a:buNone/>
            </a:pPr>
            <a:r>
              <a:rPr lang="fr-FR" sz="2400" b="1" dirty="0" smtClean="0"/>
              <a:t>B. </a:t>
            </a:r>
            <a:r>
              <a:rPr lang="en-US" sz="2400" b="1" dirty="0" smtClean="0"/>
              <a:t>Professional Experience Allowance </a:t>
            </a:r>
            <a:r>
              <a:rPr lang="fr-FR" sz="2400" b="1" dirty="0" smtClean="0"/>
              <a:t>= (5% * Minimum Index* </a:t>
            </a:r>
            <a:r>
              <a:rPr lang="fr-FR" sz="2400" b="1" dirty="0" err="1" smtClean="0"/>
              <a:t>Degree</a:t>
            </a:r>
            <a:r>
              <a:rPr lang="fr-FR" sz="2400" b="1" dirty="0" smtClean="0"/>
              <a:t> </a:t>
            </a:r>
            <a:r>
              <a:rPr lang="fr-FR" sz="2400" b="1" dirty="0" err="1" smtClean="0"/>
              <a:t>Number</a:t>
            </a:r>
            <a:r>
              <a:rPr lang="fr-FR" sz="2400" b="1" dirty="0" smtClean="0"/>
              <a:t>) * Index Value (45 DZD).</a:t>
            </a:r>
          </a:p>
        </p:txBody>
      </p:sp>
      <p:sp>
        <p:nvSpPr>
          <p:cNvPr id="5" name="ZoneTexte 4">
            <a:extLst>
              <a:ext uri="{FF2B5EF4-FFF2-40B4-BE49-F238E27FC236}">
                <a16:creationId xmlns:a16="http://schemas.microsoft.com/office/drawing/2014/main" xmlns="" id="{D7CA54D8-8CB0-4F30-A0EE-9C1CE704C092}"/>
              </a:ext>
            </a:extLst>
          </p:cNvPr>
          <p:cNvSpPr txBox="1"/>
          <p:nvPr/>
        </p:nvSpPr>
        <p:spPr>
          <a:xfrm>
            <a:off x="460984" y="6073170"/>
            <a:ext cx="11357113" cy="1508105"/>
          </a:xfrm>
          <a:prstGeom prst="rect">
            <a:avLst/>
          </a:prstGeom>
          <a:noFill/>
        </p:spPr>
        <p:txBody>
          <a:bodyPr wrap="square" anchor="ctr">
            <a:spAutoFit/>
          </a:bodyPr>
          <a:lstStyle/>
          <a:p>
            <a:pPr algn="ctr"/>
            <a:r>
              <a:rPr lang="en-US" sz="2800" b="1" dirty="0" smtClean="0">
                <a:solidFill>
                  <a:srgbClr val="FF0000"/>
                </a:solidFill>
              </a:rPr>
              <a:t>Principal Salary = Basic Salary + Professional Experience Allowance</a:t>
            </a:r>
          </a:p>
          <a:p>
            <a:r>
              <a:rPr lang="en-US" sz="3200" dirty="0" smtClean="0"/>
              <a:t/>
            </a:r>
            <a:br>
              <a:rPr lang="en-US" sz="3200" dirty="0" smtClean="0"/>
            </a:br>
            <a:endParaRPr lang="fr-FR" sz="3200" b="1" dirty="0">
              <a:solidFill>
                <a:srgbClr val="FF0000"/>
              </a:solidFill>
            </a:endParaRPr>
          </a:p>
        </p:txBody>
      </p:sp>
      <p:graphicFrame>
        <p:nvGraphicFramePr>
          <p:cNvPr id="7" name="Tableau 6"/>
          <p:cNvGraphicFramePr>
            <a:graphicFrameLocks noGrp="1"/>
          </p:cNvGraphicFramePr>
          <p:nvPr/>
        </p:nvGraphicFramePr>
        <p:xfrm>
          <a:off x="725717" y="3578980"/>
          <a:ext cx="11350168" cy="2407920"/>
        </p:xfrm>
        <a:graphic>
          <a:graphicData uri="http://schemas.openxmlformats.org/drawingml/2006/table">
            <a:tbl>
              <a:tblPr rtl="1">
                <a:tableStyleId>{21E4AEA4-8DFA-4A89-87EB-49C32662AFE0}</a:tableStyleId>
              </a:tblPr>
              <a:tblGrid>
                <a:gridCol w="2112119"/>
                <a:gridCol w="886647"/>
                <a:gridCol w="659779"/>
                <a:gridCol w="659779"/>
                <a:gridCol w="671352"/>
                <a:gridCol w="671352"/>
                <a:gridCol w="665565"/>
                <a:gridCol w="722283"/>
                <a:gridCol w="832246"/>
                <a:gridCol w="832246"/>
                <a:gridCol w="659779"/>
                <a:gridCol w="659779"/>
                <a:gridCol w="659779"/>
                <a:gridCol w="657463"/>
              </a:tblGrid>
              <a:tr h="279371">
                <a:tc>
                  <a:txBody>
                    <a:bodyPr/>
                    <a:lstStyle/>
                    <a:p>
                      <a:pPr algn="ctr" rtl="1">
                        <a:lnSpc>
                          <a:spcPct val="100000"/>
                        </a:lnSpc>
                        <a:spcAft>
                          <a:spcPts val="0"/>
                        </a:spcAft>
                      </a:pPr>
                      <a:r>
                        <a:rPr lang="fr-FR" sz="1600" dirty="0" smtClean="0"/>
                        <a:t>Rank</a:t>
                      </a:r>
                      <a:endParaRPr lang="en-US" sz="1600" b="1" dirty="0">
                        <a:latin typeface="Calibri"/>
                        <a:ea typeface="Calibri"/>
                        <a:cs typeface="Arial"/>
                      </a:endParaRPr>
                    </a:p>
                  </a:txBody>
                  <a:tcPr marL="39944" marR="39944"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minimum index</a:t>
                      </a:r>
                      <a:endParaRPr lang="en-US" sz="1600" b="1" dirty="0" smtClean="0">
                        <a:latin typeface="+mn-lt"/>
                        <a:ea typeface="Calibri"/>
                        <a:cs typeface="Arial"/>
                      </a:endParaRPr>
                    </a:p>
                  </a:txBody>
                  <a:tcPr marL="39944" marR="39944" marT="0" marB="0"/>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600" b="1" dirty="0"/>
                        <a:t>1st</a:t>
                      </a:r>
                      <a:endParaRPr lang="en-US" sz="1600" b="1" dirty="0">
                        <a:latin typeface="Calibri"/>
                        <a:ea typeface="Calibri"/>
                        <a:cs typeface="Arial"/>
                      </a:endParaRPr>
                    </a:p>
                  </a:txBody>
                  <a:tcPr marL="39944" marR="39944" marT="0" marB="0"/>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600" b="1" dirty="0"/>
                        <a:t>2nd</a:t>
                      </a:r>
                      <a:endParaRPr lang="en-US" sz="1600" b="1" dirty="0">
                        <a:latin typeface="Calibri"/>
                        <a:ea typeface="Calibri"/>
                        <a:cs typeface="Arial"/>
                      </a:endParaRPr>
                    </a:p>
                  </a:txBody>
                  <a:tcPr marL="39944" marR="39944" marT="0" marB="0"/>
                </a:tc>
                <a:tc>
                  <a:txBody>
                    <a:bodyPr/>
                    <a:lstStyle/>
                    <a:p>
                      <a:pPr algn="r" rtl="0">
                        <a:lnSpc>
                          <a:spcPct val="115000"/>
                        </a:lnSpc>
                        <a:spcAft>
                          <a:spcPts val="0"/>
                        </a:spcAft>
                      </a:pPr>
                      <a:r>
                        <a:rPr lang="en-US" sz="1600" b="1" dirty="0"/>
                        <a:t>3nd</a:t>
                      </a:r>
                      <a:endParaRPr lang="en-US" sz="1600" b="1" dirty="0">
                        <a:latin typeface="Calibri"/>
                        <a:ea typeface="Calibri"/>
                        <a:cs typeface="Arial"/>
                      </a:endParaRPr>
                    </a:p>
                  </a:txBody>
                  <a:tcPr marL="39944" marR="39944" marT="0" marB="0"/>
                </a:tc>
                <a:tc>
                  <a:txBody>
                    <a:bodyPr/>
                    <a:lstStyle/>
                    <a:p>
                      <a:pPr algn="r" rtl="0">
                        <a:lnSpc>
                          <a:spcPct val="115000"/>
                        </a:lnSpc>
                        <a:spcAft>
                          <a:spcPts val="0"/>
                        </a:spcAft>
                      </a:pPr>
                      <a:r>
                        <a:rPr lang="en-US" sz="1600" b="1" dirty="0"/>
                        <a:t>4th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5th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6th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7th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a:t>8th</a:t>
                      </a:r>
                      <a:endParaRPr lang="en-US" sz="1600" b="1">
                        <a:latin typeface="Calibri"/>
                        <a:ea typeface="Calibri"/>
                        <a:cs typeface="Arial"/>
                      </a:endParaRPr>
                    </a:p>
                  </a:txBody>
                  <a:tcPr marL="39944" marR="39944" marT="0" marB="0"/>
                </a:tc>
                <a:tc>
                  <a:txBody>
                    <a:bodyPr/>
                    <a:lstStyle/>
                    <a:p>
                      <a:pPr algn="r" rtl="1">
                        <a:lnSpc>
                          <a:spcPct val="115000"/>
                        </a:lnSpc>
                        <a:spcAft>
                          <a:spcPts val="0"/>
                        </a:spcAft>
                      </a:pPr>
                      <a:r>
                        <a:rPr lang="en-US" sz="1600" b="1" dirty="0"/>
                        <a:t>9th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10th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11th</a:t>
                      </a:r>
                      <a:endParaRPr lang="en-US" sz="1600" b="1" dirty="0">
                        <a:latin typeface="Calibri"/>
                        <a:ea typeface="Calibri"/>
                        <a:cs typeface="Arial"/>
                      </a:endParaRPr>
                    </a:p>
                  </a:txBody>
                  <a:tcPr marL="39944" marR="39944" marT="0" marB="0"/>
                </a:tc>
                <a:tc>
                  <a:txBody>
                    <a:bodyPr/>
                    <a:lstStyle/>
                    <a:p>
                      <a:pPr algn="r" rtl="1">
                        <a:lnSpc>
                          <a:spcPct val="115000"/>
                        </a:lnSpc>
                        <a:spcAft>
                          <a:spcPts val="0"/>
                        </a:spcAft>
                      </a:pPr>
                      <a:r>
                        <a:rPr lang="en-US" sz="1600" b="1" dirty="0"/>
                        <a:t>12th</a:t>
                      </a:r>
                      <a:endParaRPr lang="en-US" sz="1600" b="1" dirty="0">
                        <a:latin typeface="Calibri"/>
                        <a:ea typeface="Calibri"/>
                        <a:cs typeface="Arial"/>
                      </a:endParaRPr>
                    </a:p>
                  </a:txBody>
                  <a:tcPr marL="39944" marR="39944" marT="0" marB="0"/>
                </a:tc>
              </a:tr>
              <a:tr h="251418">
                <a:tc>
                  <a:txBody>
                    <a:bodyPr/>
                    <a:lstStyle/>
                    <a:p>
                      <a:r>
                        <a:rPr lang="fr-FR" sz="1600" dirty="0" smtClean="0"/>
                        <a:t>Assistant </a:t>
                      </a:r>
                      <a:r>
                        <a:rPr lang="fr-FR" sz="1600" dirty="0" err="1" smtClean="0"/>
                        <a:t>Professor</a:t>
                      </a:r>
                      <a:r>
                        <a:rPr lang="fr-FR" sz="1600" dirty="0" smtClean="0"/>
                        <a:t> B</a:t>
                      </a:r>
                    </a:p>
                  </a:txBody>
                  <a:tcPr anchor="ctr"/>
                </a:tc>
                <a:tc>
                  <a:txBody>
                    <a:bodyPr/>
                    <a:lstStyle/>
                    <a:p>
                      <a:pPr algn="ctr" rtl="0">
                        <a:lnSpc>
                          <a:spcPct val="100000"/>
                        </a:lnSpc>
                        <a:spcAft>
                          <a:spcPts val="0"/>
                        </a:spcAft>
                      </a:pPr>
                      <a:r>
                        <a:rPr lang="fr-FR" sz="1600" b="1" dirty="0"/>
                        <a:t>1055 </a:t>
                      </a:r>
                      <a:endParaRPr lang="en-US" sz="1600" b="1"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53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106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158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211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264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317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369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422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475 </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fr-FR" sz="1600" b="0" dirty="0"/>
                        <a:t>528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580 </a:t>
                      </a:r>
                      <a:endParaRPr lang="en-US" sz="1600" b="0" dirty="0">
                        <a:latin typeface="Calibri"/>
                        <a:ea typeface="Calibri"/>
                        <a:cs typeface="Arial"/>
                      </a:endParaRPr>
                    </a:p>
                  </a:txBody>
                  <a:tcPr marL="39944" marR="39944" marT="0" marB="0"/>
                </a:tc>
                <a:tc>
                  <a:txBody>
                    <a:bodyPr/>
                    <a:lstStyle/>
                    <a:p>
                      <a:pPr algn="ctr" rtl="0">
                        <a:lnSpc>
                          <a:spcPct val="100000"/>
                        </a:lnSpc>
                        <a:spcAft>
                          <a:spcPts val="0"/>
                        </a:spcAft>
                      </a:pPr>
                      <a:r>
                        <a:rPr lang="fr-FR" sz="1600" b="0" dirty="0"/>
                        <a:t>633 </a:t>
                      </a:r>
                      <a:endParaRPr lang="en-US" sz="1600" b="0" dirty="0">
                        <a:latin typeface="Calibri"/>
                        <a:ea typeface="Calibri"/>
                        <a:cs typeface="Arial"/>
                      </a:endParaRPr>
                    </a:p>
                  </a:txBody>
                  <a:tcPr marL="39944" marR="39944" marT="0" marB="0"/>
                </a:tc>
              </a:tr>
              <a:tr h="202440">
                <a:tc>
                  <a:txBody>
                    <a:bodyPr/>
                    <a:lstStyle/>
                    <a:p>
                      <a:r>
                        <a:rPr lang="fr-FR" sz="1600" dirty="0" smtClean="0"/>
                        <a:t>Assistant </a:t>
                      </a:r>
                      <a:r>
                        <a:rPr lang="fr-FR" sz="1600" dirty="0" err="1" smtClean="0"/>
                        <a:t>Professor</a:t>
                      </a:r>
                      <a:r>
                        <a:rPr lang="fr-FR" sz="1600" dirty="0" smtClean="0"/>
                        <a:t> A (fading </a:t>
                      </a:r>
                      <a:r>
                        <a:rPr lang="fr-FR" sz="1600" dirty="0" err="1" smtClean="0"/>
                        <a:t>away</a:t>
                      </a:r>
                      <a:r>
                        <a:rPr lang="fr-FR" sz="1600" dirty="0" smtClean="0"/>
                        <a:t>)</a:t>
                      </a:r>
                    </a:p>
                  </a:txBody>
                  <a:tcPr anchor="ctr"/>
                </a:tc>
                <a:tc>
                  <a:txBody>
                    <a:bodyPr/>
                    <a:lstStyle/>
                    <a:p>
                      <a:pPr algn="ctr" rtl="1">
                        <a:lnSpc>
                          <a:spcPct val="100000"/>
                        </a:lnSpc>
                        <a:spcAft>
                          <a:spcPts val="0"/>
                        </a:spcAft>
                      </a:pPr>
                      <a:r>
                        <a:rPr lang="ar-DZ" sz="1600" b="1" dirty="0"/>
                        <a:t>1180</a:t>
                      </a:r>
                      <a:endParaRPr lang="en-US" sz="1600" b="1" dirty="0">
                        <a:latin typeface="Calibri"/>
                        <a:ea typeface="Calibri"/>
                        <a:cs typeface="Arial"/>
                      </a:endParaRPr>
                    </a:p>
                  </a:txBody>
                  <a:tcPr marL="39944" marR="39944" marT="0" marB="0"/>
                </a:tc>
                <a:tc>
                  <a:txBody>
                    <a:bodyPr/>
                    <a:lstStyle/>
                    <a:p>
                      <a:pPr algn="ctr" rtl="1">
                        <a:lnSpc>
                          <a:spcPct val="100000"/>
                        </a:lnSpc>
                        <a:spcAft>
                          <a:spcPts val="0"/>
                        </a:spcAft>
                      </a:pPr>
                      <a:r>
                        <a:rPr lang="ar-DZ" sz="1600" b="0"/>
                        <a:t>59</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a:t>118</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a:t>177</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236</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a:t>295</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354</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416</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472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531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590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649</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708</a:t>
                      </a:r>
                      <a:endParaRPr lang="en-US" sz="1600" b="0" dirty="0">
                        <a:latin typeface="Calibri"/>
                        <a:ea typeface="Calibri"/>
                        <a:cs typeface="Arial"/>
                      </a:endParaRPr>
                    </a:p>
                  </a:txBody>
                  <a:tcPr marL="39944" marR="39944" marT="0" marB="0"/>
                </a:tc>
              </a:tr>
              <a:tr h="251417">
                <a:tc>
                  <a:txBody>
                    <a:bodyPr/>
                    <a:lstStyle/>
                    <a:p>
                      <a:r>
                        <a:rPr lang="fr-FR" sz="1600" dirty="0" err="1" smtClean="0"/>
                        <a:t>Lecturer</a:t>
                      </a:r>
                      <a:r>
                        <a:rPr lang="fr-FR" sz="1600" dirty="0" smtClean="0"/>
                        <a:t> </a:t>
                      </a:r>
                      <a:r>
                        <a:rPr lang="fr-FR" sz="1600" dirty="0" err="1" smtClean="0"/>
                        <a:t>Professor</a:t>
                      </a:r>
                      <a:r>
                        <a:rPr lang="fr-FR" sz="1600" dirty="0" smtClean="0"/>
                        <a:t> B</a:t>
                      </a:r>
                    </a:p>
                  </a:txBody>
                  <a:tcPr anchor="ctr"/>
                </a:tc>
                <a:tc>
                  <a:txBody>
                    <a:bodyPr/>
                    <a:lstStyle/>
                    <a:p>
                      <a:pPr algn="ctr" rtl="1">
                        <a:lnSpc>
                          <a:spcPct val="100000"/>
                        </a:lnSpc>
                        <a:spcAft>
                          <a:spcPts val="0"/>
                        </a:spcAft>
                      </a:pPr>
                      <a:r>
                        <a:rPr lang="ar-DZ" sz="1600" b="1" dirty="0"/>
                        <a:t>1250</a:t>
                      </a:r>
                      <a:endParaRPr lang="en-US" sz="1600" b="1"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125</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188</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250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a:t>313</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a:t>375</a:t>
                      </a:r>
                      <a:endParaRPr lang="en-US" sz="1600" b="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438</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500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563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625</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688</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750</a:t>
                      </a:r>
                      <a:endParaRPr lang="en-US" sz="1600" b="0" dirty="0">
                        <a:latin typeface="Calibri"/>
                        <a:ea typeface="Calibri"/>
                        <a:cs typeface="Arial"/>
                      </a:endParaRPr>
                    </a:p>
                  </a:txBody>
                  <a:tcPr marL="39944" marR="39944" marT="0" marB="0"/>
                </a:tc>
              </a:tr>
              <a:tr h="284939">
                <a:tc>
                  <a:txBody>
                    <a:bodyPr/>
                    <a:lstStyle/>
                    <a:p>
                      <a:r>
                        <a:rPr lang="fr-FR" sz="1600" dirty="0" err="1" smtClean="0"/>
                        <a:t>Lecturer</a:t>
                      </a:r>
                      <a:r>
                        <a:rPr lang="fr-FR" sz="1600" dirty="0" smtClean="0"/>
                        <a:t> </a:t>
                      </a:r>
                      <a:r>
                        <a:rPr lang="fr-FR" sz="1600" dirty="0" err="1" smtClean="0"/>
                        <a:t>Professor</a:t>
                      </a:r>
                      <a:r>
                        <a:rPr lang="fr-FR" sz="1600" baseline="0" dirty="0"/>
                        <a:t> </a:t>
                      </a:r>
                      <a:r>
                        <a:rPr lang="fr-FR" sz="1600" baseline="0" dirty="0" smtClean="0"/>
                        <a:t>A</a:t>
                      </a:r>
                      <a:endParaRPr lang="fr-FR" sz="1600" dirty="0" smtClean="0"/>
                    </a:p>
                  </a:txBody>
                  <a:tcPr anchor="ctr"/>
                </a:tc>
                <a:tc>
                  <a:txBody>
                    <a:bodyPr/>
                    <a:lstStyle/>
                    <a:p>
                      <a:pPr algn="ctr" rtl="1">
                        <a:lnSpc>
                          <a:spcPct val="100000"/>
                        </a:lnSpc>
                        <a:spcAft>
                          <a:spcPts val="0"/>
                        </a:spcAft>
                      </a:pPr>
                      <a:r>
                        <a:rPr lang="ar-DZ" sz="1600" b="1"/>
                        <a:t>1405</a:t>
                      </a:r>
                      <a:endParaRPr lang="en-US" sz="1600" b="1">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141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211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281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351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422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492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562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632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703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773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843</a:t>
                      </a:r>
                      <a:endParaRPr lang="en-US" sz="1600" b="0" dirty="0">
                        <a:latin typeface="Calibri"/>
                        <a:ea typeface="Calibri"/>
                        <a:cs typeface="Arial"/>
                      </a:endParaRPr>
                    </a:p>
                  </a:txBody>
                  <a:tcPr marL="39944" marR="39944" marT="0" marB="0"/>
                </a:tc>
              </a:tr>
              <a:tr h="251418">
                <a:tc>
                  <a:txBody>
                    <a:bodyPr/>
                    <a:lstStyle/>
                    <a:p>
                      <a:r>
                        <a:rPr lang="fr-FR" sz="1600" dirty="0" err="1" smtClean="0"/>
                        <a:t>Professor</a:t>
                      </a:r>
                      <a:endParaRPr lang="fr-FR" sz="1600" dirty="0" smtClean="0"/>
                    </a:p>
                  </a:txBody>
                  <a:tcPr anchor="ctr"/>
                </a:tc>
                <a:tc>
                  <a:txBody>
                    <a:bodyPr/>
                    <a:lstStyle/>
                    <a:p>
                      <a:pPr algn="ctr" rtl="1">
                        <a:lnSpc>
                          <a:spcPct val="100000"/>
                        </a:lnSpc>
                        <a:spcAft>
                          <a:spcPts val="0"/>
                        </a:spcAft>
                      </a:pPr>
                      <a:r>
                        <a:rPr lang="ar-DZ" sz="1600" b="1" dirty="0"/>
                        <a:t>1605</a:t>
                      </a:r>
                      <a:endParaRPr lang="en-US" sz="1600" b="1"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80</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161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241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321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401</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482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562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642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722</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803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883</a:t>
                      </a:r>
                      <a:endParaRPr lang="en-US" sz="1600" b="0" dirty="0">
                        <a:latin typeface="Calibri"/>
                        <a:ea typeface="Calibri"/>
                        <a:cs typeface="Arial"/>
                      </a:endParaRPr>
                    </a:p>
                  </a:txBody>
                  <a:tcPr marL="39944" marR="39944" marT="0" marB="0"/>
                </a:tc>
                <a:tc>
                  <a:txBody>
                    <a:bodyPr/>
                    <a:lstStyle/>
                    <a:p>
                      <a:pPr algn="ctr" rtl="1">
                        <a:lnSpc>
                          <a:spcPct val="100000"/>
                        </a:lnSpc>
                        <a:spcAft>
                          <a:spcPts val="0"/>
                        </a:spcAft>
                      </a:pPr>
                      <a:r>
                        <a:rPr lang="ar-DZ" sz="1600" b="0" dirty="0"/>
                        <a:t>963</a:t>
                      </a:r>
                      <a:endParaRPr lang="en-US" sz="1600" b="0" dirty="0">
                        <a:latin typeface="Calibri"/>
                        <a:ea typeface="Calibri"/>
                        <a:cs typeface="Arial"/>
                      </a:endParaRPr>
                    </a:p>
                  </a:txBody>
                  <a:tcPr marL="39944" marR="39944" marT="0" marB="0"/>
                </a:tc>
              </a:tr>
            </a:tbl>
          </a:graphicData>
        </a:graphic>
      </p:graphicFrame>
    </p:spTree>
    <p:extLst>
      <p:ext uri="{BB962C8B-B14F-4D97-AF65-F5344CB8AC3E}">
        <p14:creationId xmlns:p14="http://schemas.microsoft.com/office/powerpoint/2010/main" xmlns="" val="3307174784"/>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9BD8BBE-54CD-471B-9E53-5CC4EDDCA8E3}"/>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3. </a:t>
            </a:r>
            <a:r>
              <a:rPr lang="fr-FR" b="1" dirty="0" err="1" smtClean="0"/>
              <a:t>Pedagogical</a:t>
            </a:r>
            <a:r>
              <a:rPr lang="fr-FR" b="1" dirty="0" smtClean="0"/>
              <a:t> </a:t>
            </a:r>
            <a:r>
              <a:rPr lang="fr-FR" b="1" dirty="0" err="1" smtClean="0"/>
              <a:t>experience</a:t>
            </a:r>
            <a:r>
              <a:rPr lang="fr-FR" b="1" dirty="0" smtClean="0"/>
              <a:t>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FC9F9C4F-CC25-4412-B5AA-0A812315F11A}"/>
              </a:ext>
            </a:extLst>
          </p:cNvPr>
          <p:cNvSpPr>
            <a:spLocks noGrp="1"/>
          </p:cNvSpPr>
          <p:nvPr>
            <p:ph idx="1"/>
          </p:nvPr>
        </p:nvSpPr>
        <p:spPr>
          <a:xfrm>
            <a:off x="823686" y="4351111"/>
            <a:ext cx="10515600" cy="2110271"/>
          </a:xfrm>
        </p:spPr>
        <p:style>
          <a:lnRef idx="2">
            <a:schemeClr val="accent6"/>
          </a:lnRef>
          <a:fillRef idx="1">
            <a:schemeClr val="lt1"/>
          </a:fillRef>
          <a:effectRef idx="0">
            <a:schemeClr val="accent6"/>
          </a:effectRef>
          <a:fontRef idx="minor">
            <a:schemeClr val="dk1"/>
          </a:fontRef>
        </p:style>
        <p:txBody>
          <a:bodyPr anchor="ctr">
            <a:normAutofit/>
          </a:bodyPr>
          <a:lstStyle/>
          <a:p>
            <a:pPr algn="ctr">
              <a:buNone/>
            </a:pPr>
            <a:r>
              <a:rPr lang="fr-FR" sz="4400" dirty="0" err="1" smtClean="0"/>
              <a:t>Pedagogical</a:t>
            </a:r>
            <a:r>
              <a:rPr lang="fr-FR" sz="4400" dirty="0" smtClean="0"/>
              <a:t> </a:t>
            </a:r>
            <a:r>
              <a:rPr lang="fr-FR" sz="4400" dirty="0" err="1" smtClean="0"/>
              <a:t>experience</a:t>
            </a:r>
            <a:r>
              <a:rPr lang="fr-FR" sz="4400" dirty="0" smtClean="0"/>
              <a:t> </a:t>
            </a:r>
            <a:r>
              <a:rPr lang="fr-FR" sz="4400" dirty="0" err="1" smtClean="0"/>
              <a:t>allowance</a:t>
            </a:r>
            <a:r>
              <a:rPr lang="fr-FR" sz="4400" dirty="0" smtClean="0"/>
              <a:t>  = </a:t>
            </a:r>
            <a:r>
              <a:rPr lang="en-US" sz="4400" dirty="0" smtClean="0"/>
              <a:t>4% * Degree Number * Basic Salary</a:t>
            </a:r>
          </a:p>
          <a:p>
            <a:pPr>
              <a:buNone/>
            </a:pPr>
            <a:endParaRPr lang="fr-FR" sz="4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84432568"/>
      </p:ext>
    </p:extLst>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E4373E20-7F28-49BF-B339-DB9AAEA173F4}"/>
              </a:ext>
            </a:extLst>
          </p:cNvPr>
          <p:cNvSpPr>
            <a:spLocks noGrp="1"/>
          </p:cNvSpPr>
          <p:nvPr>
            <p:ph type="title"/>
          </p:nvPr>
        </p:nvSpPr>
        <p:spPr>
          <a:xfrm>
            <a:off x="838200" y="338620"/>
            <a:ext cx="10515600" cy="1325563"/>
          </a:xfrm>
          <a:solidFill>
            <a:schemeClr val="accent6">
              <a:lumMod val="40000"/>
              <a:lumOff val="60000"/>
            </a:schemeClr>
          </a:solidFill>
        </p:spPr>
        <p:txBody>
          <a:bodyPr/>
          <a:lstStyle/>
          <a:p>
            <a:pPr marL="514350" indent="-514350" algn="ctr"/>
            <a:r>
              <a:rPr lang="fr-FR" b="1" dirty="0" smtClean="0"/>
              <a:t>4. </a:t>
            </a:r>
            <a:r>
              <a:rPr lang="fr-FR" b="1" dirty="0" err="1" smtClean="0"/>
              <a:t>Framing</a:t>
            </a:r>
            <a:r>
              <a:rPr lang="fr-FR" b="1" dirty="0" smtClean="0"/>
              <a:t> </a:t>
            </a:r>
            <a:r>
              <a:rPr lang="fr-FR" b="1" dirty="0" err="1" smtClean="0"/>
              <a:t>allowance</a:t>
            </a:r>
            <a:endParaRPr lang="fr-FR" b="1" dirty="0" smtClean="0"/>
          </a:p>
        </p:txBody>
      </p:sp>
      <p:graphicFrame>
        <p:nvGraphicFramePr>
          <p:cNvPr id="4" name="Tableau 4">
            <a:extLst>
              <a:ext uri="{FF2B5EF4-FFF2-40B4-BE49-F238E27FC236}">
                <a16:creationId xmlns:a16="http://schemas.microsoft.com/office/drawing/2014/main" xmlns="" id="{DC602D9C-6BCE-4A03-9DF8-08450065FDB3}"/>
              </a:ext>
            </a:extLst>
          </p:cNvPr>
          <p:cNvGraphicFramePr>
            <a:graphicFrameLocks noGrp="1"/>
          </p:cNvGraphicFramePr>
          <p:nvPr>
            <p:ph idx="1"/>
            <p:extLst>
              <p:ext uri="{D42A27DB-BD31-4B8C-83A1-F6EECF244321}">
                <p14:modId xmlns:p14="http://schemas.microsoft.com/office/powerpoint/2010/main" xmlns="" val="961246970"/>
              </p:ext>
            </p:extLst>
          </p:nvPr>
        </p:nvGraphicFramePr>
        <p:xfrm>
          <a:off x="3585028" y="4122056"/>
          <a:ext cx="4531534" cy="2468880"/>
        </p:xfrm>
        <a:graphic>
          <a:graphicData uri="http://schemas.openxmlformats.org/drawingml/2006/table">
            <a:tbl>
              <a:tblPr firstRow="1" bandRow="1">
                <a:tableStyleId>{00A15C55-8517-42AA-B614-E9B94910E393}</a:tableStyleId>
              </a:tblPr>
              <a:tblGrid>
                <a:gridCol w="2265767">
                  <a:extLst>
                    <a:ext uri="{9D8B030D-6E8A-4147-A177-3AD203B41FA5}">
                      <a16:colId xmlns:a16="http://schemas.microsoft.com/office/drawing/2014/main" xmlns="" val="4024192554"/>
                    </a:ext>
                  </a:extLst>
                </a:gridCol>
                <a:gridCol w="2265767">
                  <a:extLst>
                    <a:ext uri="{9D8B030D-6E8A-4147-A177-3AD203B41FA5}">
                      <a16:colId xmlns:a16="http://schemas.microsoft.com/office/drawing/2014/main" xmlns="" val="3895048154"/>
                    </a:ext>
                  </a:extLst>
                </a:gridCol>
              </a:tblGrid>
              <a:tr h="364470">
                <a:tc>
                  <a:txBody>
                    <a:bodyPr/>
                    <a:lstStyle/>
                    <a:p>
                      <a:pPr algn="ctr" rtl="1"/>
                      <a:r>
                        <a:rPr lang="fr-FR" sz="1800" baseline="0" dirty="0" smtClean="0"/>
                        <a:t>Rank</a:t>
                      </a:r>
                      <a:endParaRPr lang="fr-FR" sz="1800" dirty="0"/>
                    </a:p>
                  </a:txBody>
                  <a:tcPr anchor="ctr"/>
                </a:tc>
                <a:tc>
                  <a:txBody>
                    <a:bodyPr/>
                    <a:lstStyle/>
                    <a:p>
                      <a:pPr algn="ctr" rtl="1"/>
                      <a:r>
                        <a:rPr lang="fr-FR" sz="1800" dirty="0" err="1" smtClean="0"/>
                        <a:t>Percentage</a:t>
                      </a:r>
                      <a:endParaRPr lang="fr-FR" sz="1800" dirty="0"/>
                    </a:p>
                  </a:txBody>
                  <a:tcPr anchor="ctr"/>
                </a:tc>
                <a:extLst>
                  <a:ext uri="{0D108BD9-81ED-4DB2-BD59-A6C34878D82A}">
                    <a16:rowId xmlns:a16="http://schemas.microsoft.com/office/drawing/2014/main" xmlns="" val="3215122296"/>
                  </a:ext>
                </a:extLst>
              </a:tr>
              <a:tr h="364470">
                <a:tc>
                  <a:txBody>
                    <a:bodyPr/>
                    <a:lstStyle/>
                    <a:p>
                      <a:r>
                        <a:rPr lang="fr-FR" sz="1800" dirty="0" smtClean="0"/>
                        <a:t>Assistant </a:t>
                      </a:r>
                      <a:r>
                        <a:rPr lang="fr-FR" sz="1800" dirty="0" err="1" smtClean="0"/>
                        <a:t>Professor</a:t>
                      </a:r>
                      <a:r>
                        <a:rPr lang="fr-FR" sz="1800" dirty="0" smtClean="0"/>
                        <a:t> B</a:t>
                      </a:r>
                    </a:p>
                  </a:txBody>
                  <a:tcPr anchor="ctr"/>
                </a:tc>
                <a:tc>
                  <a:txBody>
                    <a:bodyPr/>
                    <a:lstStyle/>
                    <a:p>
                      <a:pPr algn="ctr" rtl="1"/>
                      <a:r>
                        <a:rPr lang="fr-FR" sz="1800" dirty="0"/>
                        <a:t>25%</a:t>
                      </a:r>
                    </a:p>
                  </a:txBody>
                  <a:tcPr anchor="ctr"/>
                </a:tc>
                <a:extLst>
                  <a:ext uri="{0D108BD9-81ED-4DB2-BD59-A6C34878D82A}">
                    <a16:rowId xmlns:a16="http://schemas.microsoft.com/office/drawing/2014/main" xmlns="" val="4038579703"/>
                  </a:ext>
                </a:extLst>
              </a:tr>
              <a:tr h="637823">
                <a:tc>
                  <a:txBody>
                    <a:bodyPr/>
                    <a:lstStyle/>
                    <a:p>
                      <a:r>
                        <a:rPr lang="fr-FR" sz="1800" dirty="0" smtClean="0"/>
                        <a:t>Assistant </a:t>
                      </a:r>
                      <a:r>
                        <a:rPr lang="fr-FR" sz="1800" dirty="0" err="1" smtClean="0"/>
                        <a:t>Professor</a:t>
                      </a:r>
                      <a:r>
                        <a:rPr lang="fr-FR" sz="1800" dirty="0" smtClean="0"/>
                        <a:t> A (fading </a:t>
                      </a:r>
                      <a:r>
                        <a:rPr lang="fr-FR" sz="1800" dirty="0" err="1" smtClean="0"/>
                        <a:t>away</a:t>
                      </a:r>
                      <a:r>
                        <a:rPr lang="fr-FR" sz="1800" dirty="0" smtClean="0"/>
                        <a:t>)</a:t>
                      </a:r>
                    </a:p>
                  </a:txBody>
                  <a:tcPr anchor="ctr"/>
                </a:tc>
                <a:tc>
                  <a:txBody>
                    <a:bodyPr/>
                    <a:lstStyle/>
                    <a:p>
                      <a:pPr algn="ctr" rtl="1"/>
                      <a:r>
                        <a:rPr lang="fr-FR" sz="1800" dirty="0"/>
                        <a:t>30%</a:t>
                      </a:r>
                    </a:p>
                  </a:txBody>
                  <a:tcPr anchor="ctr"/>
                </a:tc>
                <a:extLst>
                  <a:ext uri="{0D108BD9-81ED-4DB2-BD59-A6C34878D82A}">
                    <a16:rowId xmlns:a16="http://schemas.microsoft.com/office/drawing/2014/main" xmlns="" val="3896262727"/>
                  </a:ext>
                </a:extLst>
              </a:tr>
              <a:tr h="364470">
                <a:tc>
                  <a:txBody>
                    <a:bodyPr/>
                    <a:lstStyle/>
                    <a:p>
                      <a:r>
                        <a:rPr lang="fr-FR" sz="1800" dirty="0" err="1" smtClean="0"/>
                        <a:t>Associate</a:t>
                      </a:r>
                      <a:r>
                        <a:rPr lang="fr-FR" sz="1800" dirty="0" smtClean="0"/>
                        <a:t> </a:t>
                      </a:r>
                      <a:r>
                        <a:rPr lang="fr-FR" sz="1800" dirty="0" err="1" smtClean="0"/>
                        <a:t>Professor</a:t>
                      </a:r>
                      <a:r>
                        <a:rPr lang="fr-FR" sz="1800" dirty="0" smtClean="0"/>
                        <a:t> B</a:t>
                      </a:r>
                    </a:p>
                  </a:txBody>
                  <a:tcPr anchor="ctr"/>
                </a:tc>
                <a:tc>
                  <a:txBody>
                    <a:bodyPr/>
                    <a:lstStyle/>
                    <a:p>
                      <a:pPr algn="ctr" rtl="1"/>
                      <a:r>
                        <a:rPr lang="fr-FR" sz="1800" dirty="0"/>
                        <a:t>45%</a:t>
                      </a:r>
                    </a:p>
                  </a:txBody>
                  <a:tcPr anchor="ctr"/>
                </a:tc>
                <a:extLst>
                  <a:ext uri="{0D108BD9-81ED-4DB2-BD59-A6C34878D82A}">
                    <a16:rowId xmlns:a16="http://schemas.microsoft.com/office/drawing/2014/main" xmlns="" val="3571921064"/>
                  </a:ext>
                </a:extLst>
              </a:tr>
              <a:tr h="364470">
                <a:tc>
                  <a:txBody>
                    <a:bodyPr/>
                    <a:lstStyle/>
                    <a:p>
                      <a:r>
                        <a:rPr lang="fr-FR" sz="1800" dirty="0" err="1" smtClean="0"/>
                        <a:t>Associate</a:t>
                      </a:r>
                      <a:r>
                        <a:rPr lang="fr-FR" sz="1800" dirty="0" smtClean="0"/>
                        <a:t> </a:t>
                      </a:r>
                      <a:r>
                        <a:rPr lang="fr-FR" sz="1800" dirty="0" err="1" smtClean="0"/>
                        <a:t>Professor</a:t>
                      </a:r>
                      <a:r>
                        <a:rPr lang="fr-FR" sz="1800" baseline="0" dirty="0" smtClean="0"/>
                        <a:t> A</a:t>
                      </a:r>
                      <a:endParaRPr lang="fr-FR" sz="1800" dirty="0" smtClean="0"/>
                    </a:p>
                  </a:txBody>
                  <a:tcPr anchor="ctr"/>
                </a:tc>
                <a:tc>
                  <a:txBody>
                    <a:bodyPr/>
                    <a:lstStyle/>
                    <a:p>
                      <a:pPr algn="ctr" rtl="1"/>
                      <a:r>
                        <a:rPr lang="fr-FR" sz="1800" dirty="0"/>
                        <a:t>50%</a:t>
                      </a:r>
                    </a:p>
                  </a:txBody>
                  <a:tcPr anchor="ctr"/>
                </a:tc>
                <a:extLst>
                  <a:ext uri="{0D108BD9-81ED-4DB2-BD59-A6C34878D82A}">
                    <a16:rowId xmlns:a16="http://schemas.microsoft.com/office/drawing/2014/main" xmlns="" val="3172842482"/>
                  </a:ext>
                </a:extLst>
              </a:tr>
              <a:tr h="364470">
                <a:tc>
                  <a:txBody>
                    <a:bodyPr/>
                    <a:lstStyle/>
                    <a:p>
                      <a:r>
                        <a:rPr lang="fr-FR" sz="1800" dirty="0" err="1" smtClean="0"/>
                        <a:t>Professor</a:t>
                      </a:r>
                      <a:endParaRPr lang="fr-FR" sz="1800" dirty="0" smtClean="0"/>
                    </a:p>
                  </a:txBody>
                  <a:tcPr anchor="ctr"/>
                </a:tc>
                <a:tc>
                  <a:txBody>
                    <a:bodyPr/>
                    <a:lstStyle/>
                    <a:p>
                      <a:pPr algn="ctr" rtl="1"/>
                      <a:r>
                        <a:rPr lang="fr-FR" sz="1800" dirty="0"/>
                        <a:t>60%</a:t>
                      </a:r>
                    </a:p>
                  </a:txBody>
                  <a:tcPr anchor="ctr"/>
                </a:tc>
                <a:extLst>
                  <a:ext uri="{0D108BD9-81ED-4DB2-BD59-A6C34878D82A}">
                    <a16:rowId xmlns:a16="http://schemas.microsoft.com/office/drawing/2014/main" xmlns="" val="521951992"/>
                  </a:ext>
                </a:extLst>
              </a:tr>
            </a:tbl>
          </a:graphicData>
        </a:graphic>
      </p:graphicFrame>
      <p:sp>
        <p:nvSpPr>
          <p:cNvPr id="6" name="ZoneTexte 5">
            <a:extLst>
              <a:ext uri="{FF2B5EF4-FFF2-40B4-BE49-F238E27FC236}">
                <a16:creationId xmlns:a16="http://schemas.microsoft.com/office/drawing/2014/main" xmlns="" id="{55DEB329-9E7A-4444-9510-1C54B7D5EA7E}"/>
              </a:ext>
            </a:extLst>
          </p:cNvPr>
          <p:cNvSpPr txBox="1"/>
          <p:nvPr/>
        </p:nvSpPr>
        <p:spPr>
          <a:xfrm>
            <a:off x="1165875" y="1640113"/>
            <a:ext cx="9952068" cy="224676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n-US" sz="2800" b="1" dirty="0" smtClean="0"/>
              <a:t>A percentage of the principal salary (the percentage is determined according to the rank)</a:t>
            </a:r>
            <a:endParaRPr lang="ar-DZ" sz="2800" b="1" i="0" dirty="0">
              <a:effectLst>
                <a:outerShdw blurRad="38100" dist="38100" dir="2700000" algn="tl">
                  <a:srgbClr val="000000">
                    <a:alpha val="43137"/>
                  </a:srgbClr>
                </a:outerShdw>
              </a:effectLst>
              <a:latin typeface="Segoe UI Historic" panose="020B0502040204020203" pitchFamily="34" charset="0"/>
            </a:endParaRPr>
          </a:p>
          <a:p>
            <a:pPr algn="ctr"/>
            <a:r>
              <a:rPr lang="en-US" sz="2800" dirty="0" smtClean="0"/>
              <a:t>Framing </a:t>
            </a:r>
            <a:r>
              <a:rPr lang="fr-FR" sz="2800" dirty="0" err="1" smtClean="0"/>
              <a:t>Allowance</a:t>
            </a:r>
            <a:r>
              <a:rPr lang="en-US" sz="2800" dirty="0" smtClean="0"/>
              <a:t>= 25%/30%/45%/50%/60% * Principal Salary</a:t>
            </a:r>
          </a:p>
          <a:p>
            <a:r>
              <a:rPr lang="en-US" sz="2800" dirty="0" smtClean="0"/>
              <a:t/>
            </a:r>
            <a:br>
              <a:rPr lang="en-US" sz="2800" dirty="0" smtClean="0"/>
            </a:br>
            <a:endParaRPr lang="fr-FR" sz="28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488191195"/>
      </p:ext>
    </p:extLst>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F597006-74C8-4C98-B3BB-5EA3690A5A4C}"/>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5. Qualification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A4B56D95-447A-415C-B6BB-8EAF04D0FC1F}"/>
              </a:ext>
            </a:extLst>
          </p:cNvPr>
          <p:cNvSpPr>
            <a:spLocks noGrp="1"/>
          </p:cNvSpPr>
          <p:nvPr>
            <p:ph idx="1"/>
          </p:nvPr>
        </p:nvSpPr>
        <p:spPr>
          <a:xfrm>
            <a:off x="838200" y="1825625"/>
            <a:ext cx="10515600" cy="1884984"/>
          </a:xfrm>
          <a:ln/>
        </p:spPr>
        <p:style>
          <a:lnRef idx="2">
            <a:schemeClr val="accent5"/>
          </a:lnRef>
          <a:fillRef idx="1">
            <a:schemeClr val="lt1"/>
          </a:fillRef>
          <a:effectRef idx="0">
            <a:schemeClr val="accent5"/>
          </a:effectRef>
          <a:fontRef idx="minor">
            <a:schemeClr val="dk1"/>
          </a:fontRef>
        </p:style>
        <p:txBody>
          <a:bodyPr anchor="ctr">
            <a:normAutofit/>
          </a:bodyPr>
          <a:lstStyle/>
          <a:p>
            <a:pPr algn="ctr"/>
            <a:r>
              <a:rPr lang="en-US" b="1" dirty="0" smtClean="0"/>
              <a:t>A percentage of the </a:t>
            </a:r>
            <a:r>
              <a:rPr lang="en-US" b="1" dirty="0" err="1" smtClean="0"/>
              <a:t>printipal</a:t>
            </a:r>
            <a:r>
              <a:rPr lang="en-US" b="1" dirty="0" smtClean="0"/>
              <a:t> salary (the percentage is determined according to the rank)</a:t>
            </a:r>
            <a:endParaRPr lang="ar-DZ" b="1" dirty="0" smtClean="0">
              <a:effectLst>
                <a:outerShdw blurRad="38100" dist="38100" dir="2700000" algn="tl">
                  <a:srgbClr val="000000">
                    <a:alpha val="43137"/>
                  </a:srgbClr>
                </a:outerShdw>
              </a:effectLst>
              <a:latin typeface="Segoe UI Historic" panose="020B0502040204020203" pitchFamily="34" charset="0"/>
            </a:endParaRPr>
          </a:p>
          <a:p>
            <a:pPr algn="ctr"/>
            <a:r>
              <a:rPr lang="en-US" dirty="0" smtClean="0"/>
              <a:t> Qualification </a:t>
            </a:r>
            <a:r>
              <a:rPr lang="fr-FR" dirty="0" err="1" smtClean="0"/>
              <a:t>Allowance</a:t>
            </a:r>
            <a:r>
              <a:rPr lang="fr-FR" dirty="0" smtClean="0"/>
              <a:t> </a:t>
            </a:r>
            <a:r>
              <a:rPr lang="en-US" dirty="0" smtClean="0"/>
              <a:t>= 10%/15%/25%/30%/40% * Principal Salary</a:t>
            </a:r>
          </a:p>
        </p:txBody>
      </p:sp>
      <p:graphicFrame>
        <p:nvGraphicFramePr>
          <p:cNvPr id="5" name="Tableau 4">
            <a:extLst>
              <a:ext uri="{FF2B5EF4-FFF2-40B4-BE49-F238E27FC236}">
                <a16:creationId xmlns:a16="http://schemas.microsoft.com/office/drawing/2014/main" xmlns="" id="{DC602D9C-6BCE-4A03-9DF8-08450065FDB3}"/>
              </a:ext>
            </a:extLst>
          </p:cNvPr>
          <p:cNvGraphicFramePr>
            <a:graphicFrameLocks/>
          </p:cNvGraphicFramePr>
          <p:nvPr>
            <p:extLst>
              <p:ext uri="{D42A27DB-BD31-4B8C-83A1-F6EECF244321}">
                <p14:modId xmlns:p14="http://schemas.microsoft.com/office/powerpoint/2010/main" xmlns="" val="961246970"/>
              </p:ext>
            </p:extLst>
          </p:nvPr>
        </p:nvGraphicFramePr>
        <p:xfrm>
          <a:off x="3759200" y="3875313"/>
          <a:ext cx="4531534" cy="2468880"/>
        </p:xfrm>
        <a:graphic>
          <a:graphicData uri="http://schemas.openxmlformats.org/drawingml/2006/table">
            <a:tbl>
              <a:tblPr firstRow="1" bandRow="1">
                <a:tableStyleId>{00A15C55-8517-42AA-B614-E9B94910E393}</a:tableStyleId>
              </a:tblPr>
              <a:tblGrid>
                <a:gridCol w="2265767">
                  <a:extLst>
                    <a:ext uri="{9D8B030D-6E8A-4147-A177-3AD203B41FA5}">
                      <a16:colId xmlns:a16="http://schemas.microsoft.com/office/drawing/2014/main" xmlns="" val="4024192554"/>
                    </a:ext>
                  </a:extLst>
                </a:gridCol>
                <a:gridCol w="2265767">
                  <a:extLst>
                    <a:ext uri="{9D8B030D-6E8A-4147-A177-3AD203B41FA5}">
                      <a16:colId xmlns:a16="http://schemas.microsoft.com/office/drawing/2014/main" xmlns="" val="3895048154"/>
                    </a:ext>
                  </a:extLst>
                </a:gridCol>
              </a:tblGrid>
              <a:tr h="364470">
                <a:tc>
                  <a:txBody>
                    <a:bodyPr/>
                    <a:lstStyle/>
                    <a:p>
                      <a:pPr algn="ctr" rtl="1"/>
                      <a:r>
                        <a:rPr lang="fr-FR" sz="1800" b="1" i="1" baseline="0" dirty="0" smtClean="0">
                          <a:solidFill>
                            <a:schemeClr val="tx1"/>
                          </a:solidFill>
                        </a:rPr>
                        <a:t>Rank</a:t>
                      </a:r>
                      <a:endParaRPr lang="fr-FR" sz="1800" b="1" i="1" dirty="0">
                        <a:solidFill>
                          <a:schemeClr val="tx1"/>
                        </a:solidFill>
                      </a:endParaRPr>
                    </a:p>
                  </a:txBody>
                  <a:tcPr anchor="ctr">
                    <a:solidFill>
                      <a:srgbClr val="00FFCC"/>
                    </a:solidFill>
                  </a:tcPr>
                </a:tc>
                <a:tc>
                  <a:txBody>
                    <a:bodyPr/>
                    <a:lstStyle/>
                    <a:p>
                      <a:pPr algn="ctr" rtl="1"/>
                      <a:r>
                        <a:rPr lang="fr-FR" sz="1800" b="1" i="1" dirty="0" err="1" smtClean="0">
                          <a:solidFill>
                            <a:schemeClr val="tx1"/>
                          </a:solidFill>
                        </a:rPr>
                        <a:t>Percentage</a:t>
                      </a:r>
                      <a:endParaRPr lang="fr-FR" sz="1800" b="1" i="1" dirty="0">
                        <a:solidFill>
                          <a:schemeClr val="tx1"/>
                        </a:solidFill>
                      </a:endParaRPr>
                    </a:p>
                  </a:txBody>
                  <a:tcPr anchor="ctr">
                    <a:solidFill>
                      <a:srgbClr val="00FFCC"/>
                    </a:solidFill>
                  </a:tcPr>
                </a:tc>
                <a:extLst>
                  <a:ext uri="{0D108BD9-81ED-4DB2-BD59-A6C34878D82A}">
                    <a16:rowId xmlns:a16="http://schemas.microsoft.com/office/drawing/2014/main" xmlns="" val="3215122296"/>
                  </a:ext>
                </a:extLst>
              </a:tr>
              <a:tr h="364470">
                <a:tc>
                  <a:txBody>
                    <a:bodyPr/>
                    <a:lstStyle/>
                    <a:p>
                      <a:r>
                        <a:rPr lang="fr-FR" sz="1800" dirty="0" smtClean="0"/>
                        <a:t>Assistant </a:t>
                      </a:r>
                      <a:r>
                        <a:rPr lang="fr-FR" sz="1800" dirty="0" err="1" smtClean="0"/>
                        <a:t>Professor</a:t>
                      </a:r>
                      <a:r>
                        <a:rPr lang="fr-FR" sz="1800" dirty="0" smtClean="0"/>
                        <a:t> B</a:t>
                      </a:r>
                    </a:p>
                  </a:txBody>
                  <a:tcPr anchor="ctr">
                    <a:solidFill>
                      <a:srgbClr val="00FFCC"/>
                    </a:solidFill>
                  </a:tcPr>
                </a:tc>
                <a:tc>
                  <a:txBody>
                    <a:bodyPr/>
                    <a:lstStyle/>
                    <a:p>
                      <a:pPr algn="ctr" rtl="1"/>
                      <a:r>
                        <a:rPr lang="fr-FR" sz="1800" dirty="0" smtClean="0"/>
                        <a:t>10%</a:t>
                      </a:r>
                      <a:endParaRPr lang="fr-FR" sz="1800" dirty="0"/>
                    </a:p>
                  </a:txBody>
                  <a:tcPr anchor="ctr">
                    <a:solidFill>
                      <a:srgbClr val="00FFCC"/>
                    </a:solidFill>
                  </a:tcPr>
                </a:tc>
                <a:extLst>
                  <a:ext uri="{0D108BD9-81ED-4DB2-BD59-A6C34878D82A}">
                    <a16:rowId xmlns:a16="http://schemas.microsoft.com/office/drawing/2014/main" xmlns="" val="4038579703"/>
                  </a:ext>
                </a:extLst>
              </a:tr>
              <a:tr h="637823">
                <a:tc>
                  <a:txBody>
                    <a:bodyPr/>
                    <a:lstStyle/>
                    <a:p>
                      <a:r>
                        <a:rPr lang="fr-FR" sz="1800" dirty="0" smtClean="0"/>
                        <a:t>Assistant </a:t>
                      </a:r>
                      <a:r>
                        <a:rPr lang="fr-FR" sz="1800" dirty="0" err="1" smtClean="0"/>
                        <a:t>Professor</a:t>
                      </a:r>
                      <a:r>
                        <a:rPr lang="fr-FR" sz="1800" dirty="0" smtClean="0"/>
                        <a:t> A (fading </a:t>
                      </a:r>
                      <a:r>
                        <a:rPr lang="fr-FR" sz="1800" dirty="0" err="1" smtClean="0"/>
                        <a:t>away</a:t>
                      </a:r>
                      <a:r>
                        <a:rPr lang="fr-FR" sz="1800" dirty="0" smtClean="0"/>
                        <a:t>)</a:t>
                      </a:r>
                    </a:p>
                  </a:txBody>
                  <a:tcPr anchor="ctr">
                    <a:solidFill>
                      <a:srgbClr val="00FFCC"/>
                    </a:solidFill>
                  </a:tcPr>
                </a:tc>
                <a:tc>
                  <a:txBody>
                    <a:bodyPr/>
                    <a:lstStyle/>
                    <a:p>
                      <a:pPr algn="ctr" rtl="1"/>
                      <a:r>
                        <a:rPr lang="fr-FR" sz="1800" dirty="0" smtClean="0"/>
                        <a:t>15%</a:t>
                      </a:r>
                      <a:endParaRPr lang="fr-FR" sz="1800" dirty="0"/>
                    </a:p>
                  </a:txBody>
                  <a:tcPr anchor="ctr">
                    <a:solidFill>
                      <a:srgbClr val="00FFCC"/>
                    </a:solidFill>
                  </a:tcPr>
                </a:tc>
                <a:extLst>
                  <a:ext uri="{0D108BD9-81ED-4DB2-BD59-A6C34878D82A}">
                    <a16:rowId xmlns:a16="http://schemas.microsoft.com/office/drawing/2014/main" xmlns="" val="3896262727"/>
                  </a:ext>
                </a:extLst>
              </a:tr>
              <a:tr h="364470">
                <a:tc>
                  <a:txBody>
                    <a:bodyPr/>
                    <a:lstStyle/>
                    <a:p>
                      <a:r>
                        <a:rPr lang="fr-FR" sz="1800" dirty="0" err="1" smtClean="0"/>
                        <a:t>Associate</a:t>
                      </a:r>
                      <a:r>
                        <a:rPr lang="fr-FR" sz="1800" dirty="0" smtClean="0"/>
                        <a:t> </a:t>
                      </a:r>
                      <a:r>
                        <a:rPr lang="fr-FR" sz="1800" dirty="0" err="1" smtClean="0"/>
                        <a:t>Professor</a:t>
                      </a:r>
                      <a:r>
                        <a:rPr lang="fr-FR" sz="1800" dirty="0" smtClean="0"/>
                        <a:t> B</a:t>
                      </a:r>
                    </a:p>
                  </a:txBody>
                  <a:tcPr anchor="ctr">
                    <a:solidFill>
                      <a:srgbClr val="00FFCC"/>
                    </a:solidFill>
                  </a:tcPr>
                </a:tc>
                <a:tc>
                  <a:txBody>
                    <a:bodyPr/>
                    <a:lstStyle/>
                    <a:p>
                      <a:pPr algn="ctr" rtl="1"/>
                      <a:r>
                        <a:rPr lang="fr-FR" sz="1800" dirty="0" smtClean="0"/>
                        <a:t>25%</a:t>
                      </a:r>
                      <a:endParaRPr lang="fr-FR" sz="1800" dirty="0"/>
                    </a:p>
                  </a:txBody>
                  <a:tcPr anchor="ctr">
                    <a:solidFill>
                      <a:srgbClr val="00FFCC"/>
                    </a:solidFill>
                  </a:tcPr>
                </a:tc>
                <a:extLst>
                  <a:ext uri="{0D108BD9-81ED-4DB2-BD59-A6C34878D82A}">
                    <a16:rowId xmlns:a16="http://schemas.microsoft.com/office/drawing/2014/main" xmlns="" val="3571921064"/>
                  </a:ext>
                </a:extLst>
              </a:tr>
              <a:tr h="364470">
                <a:tc>
                  <a:txBody>
                    <a:bodyPr/>
                    <a:lstStyle/>
                    <a:p>
                      <a:r>
                        <a:rPr lang="fr-FR" sz="1800" dirty="0" err="1" smtClean="0"/>
                        <a:t>Associate</a:t>
                      </a:r>
                      <a:r>
                        <a:rPr lang="fr-FR" sz="1800" dirty="0" smtClean="0"/>
                        <a:t> </a:t>
                      </a:r>
                      <a:r>
                        <a:rPr lang="fr-FR" sz="1800" dirty="0" err="1" smtClean="0"/>
                        <a:t>Professor</a:t>
                      </a:r>
                      <a:r>
                        <a:rPr lang="fr-FR" sz="1800" baseline="0" dirty="0" smtClean="0"/>
                        <a:t> A</a:t>
                      </a:r>
                      <a:endParaRPr lang="fr-FR" sz="1800" dirty="0" smtClean="0"/>
                    </a:p>
                  </a:txBody>
                  <a:tcPr anchor="ctr">
                    <a:solidFill>
                      <a:srgbClr val="00FFCC"/>
                    </a:solidFill>
                  </a:tcPr>
                </a:tc>
                <a:tc>
                  <a:txBody>
                    <a:bodyPr/>
                    <a:lstStyle/>
                    <a:p>
                      <a:pPr algn="ctr" rtl="1"/>
                      <a:r>
                        <a:rPr lang="fr-FR" sz="1800" dirty="0" smtClean="0"/>
                        <a:t>30%</a:t>
                      </a:r>
                      <a:endParaRPr lang="fr-FR" sz="1800" dirty="0"/>
                    </a:p>
                  </a:txBody>
                  <a:tcPr anchor="ctr">
                    <a:solidFill>
                      <a:srgbClr val="00FFCC"/>
                    </a:solidFill>
                  </a:tcPr>
                </a:tc>
                <a:extLst>
                  <a:ext uri="{0D108BD9-81ED-4DB2-BD59-A6C34878D82A}">
                    <a16:rowId xmlns:a16="http://schemas.microsoft.com/office/drawing/2014/main" xmlns="" val="3172842482"/>
                  </a:ext>
                </a:extLst>
              </a:tr>
              <a:tr h="364470">
                <a:tc>
                  <a:txBody>
                    <a:bodyPr/>
                    <a:lstStyle/>
                    <a:p>
                      <a:r>
                        <a:rPr lang="fr-FR" sz="1800" dirty="0" err="1" smtClean="0"/>
                        <a:t>Professor</a:t>
                      </a:r>
                      <a:endParaRPr lang="fr-FR" sz="1800" dirty="0" smtClean="0"/>
                    </a:p>
                  </a:txBody>
                  <a:tcPr anchor="ctr">
                    <a:solidFill>
                      <a:srgbClr val="00FFCC"/>
                    </a:solidFill>
                  </a:tcPr>
                </a:tc>
                <a:tc>
                  <a:txBody>
                    <a:bodyPr/>
                    <a:lstStyle/>
                    <a:p>
                      <a:pPr algn="ctr" rtl="1"/>
                      <a:r>
                        <a:rPr lang="fr-FR" sz="1800" dirty="0" smtClean="0"/>
                        <a:t>40</a:t>
                      </a:r>
                      <a:r>
                        <a:rPr lang="fr-FR" sz="1800" dirty="0"/>
                        <a:t>%</a:t>
                      </a:r>
                    </a:p>
                  </a:txBody>
                  <a:tcPr anchor="ctr">
                    <a:solidFill>
                      <a:srgbClr val="00FFCC"/>
                    </a:solidFill>
                  </a:tcPr>
                </a:tc>
                <a:extLst>
                  <a:ext uri="{0D108BD9-81ED-4DB2-BD59-A6C34878D82A}">
                    <a16:rowId xmlns:a16="http://schemas.microsoft.com/office/drawing/2014/main" xmlns="" val="521951992"/>
                  </a:ext>
                </a:extLst>
              </a:tr>
            </a:tbl>
          </a:graphicData>
        </a:graphic>
      </p:graphicFrame>
    </p:spTree>
    <p:extLst>
      <p:ext uri="{BB962C8B-B14F-4D97-AF65-F5344CB8AC3E}">
        <p14:creationId xmlns:p14="http://schemas.microsoft.com/office/powerpoint/2010/main" xmlns="" val="2185008831"/>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additive="base">
                                        <p:cTn id="30" dur="500" fill="hold"/>
                                        <p:tgtEl>
                                          <p:spTgt spid="5"/>
                                        </p:tgtEl>
                                        <p:attrNameLst>
                                          <p:attrName>ppt_x</p:attrName>
                                        </p:attrNameLst>
                                      </p:cBhvr>
                                      <p:tavLst>
                                        <p:tav tm="0">
                                          <p:val>
                                            <p:strVal val="#ppt_x"/>
                                          </p:val>
                                        </p:tav>
                                        <p:tav tm="100000">
                                          <p:val>
                                            <p:strVal val="#ppt_x"/>
                                          </p:val>
                                        </p:tav>
                                      </p:tavLst>
                                    </p:anim>
                                    <p:anim calcmode="lin" valueType="num">
                                      <p:cBhvr additive="base">
                                        <p:cTn id="3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BC89018-65BA-45BC-B8A6-C4CF51C7CD45}"/>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6. Documentation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96B393BA-D7D7-4B9A-BCFB-7383296BDD63}"/>
              </a:ext>
            </a:extLst>
          </p:cNvPr>
          <p:cNvSpPr>
            <a:spLocks noGrp="1"/>
          </p:cNvSpPr>
          <p:nvPr>
            <p:ph idx="1"/>
          </p:nvPr>
        </p:nvSpPr>
        <p:spPr>
          <a:xfrm>
            <a:off x="2075543" y="1825625"/>
            <a:ext cx="8403772" cy="1309461"/>
          </a:xfrm>
          <a:solidFill>
            <a:srgbClr val="00CCFF"/>
          </a:solidFill>
        </p:spPr>
        <p:txBody>
          <a:bodyPr anchor="ctr">
            <a:normAutofit/>
          </a:bodyPr>
          <a:lstStyle/>
          <a:p>
            <a:pPr algn="ctr"/>
            <a:r>
              <a:rPr lang="en-US" sz="4000" dirty="0" smtClean="0"/>
              <a:t>Fixed amount according to rank</a:t>
            </a:r>
            <a:br>
              <a:rPr lang="en-US" sz="4000" dirty="0" smtClean="0"/>
            </a:br>
            <a:endParaRPr lang="fr-FR" sz="4000" b="1" dirty="0">
              <a:effectLst>
                <a:outerShdw blurRad="38100" dist="38100" dir="2700000" algn="tl">
                  <a:srgbClr val="000000">
                    <a:alpha val="43137"/>
                  </a:srgbClr>
                </a:outerShdw>
              </a:effectLst>
            </a:endParaRPr>
          </a:p>
        </p:txBody>
      </p:sp>
      <p:graphicFrame>
        <p:nvGraphicFramePr>
          <p:cNvPr id="4" name="Tableau 4">
            <a:extLst>
              <a:ext uri="{FF2B5EF4-FFF2-40B4-BE49-F238E27FC236}">
                <a16:creationId xmlns:a16="http://schemas.microsoft.com/office/drawing/2014/main" xmlns="" id="{1179D068-05EA-4D7F-9D0C-1B91841B5663}"/>
              </a:ext>
            </a:extLst>
          </p:cNvPr>
          <p:cNvGraphicFramePr>
            <a:graphicFrameLocks/>
          </p:cNvGraphicFramePr>
          <p:nvPr>
            <p:extLst>
              <p:ext uri="{D42A27DB-BD31-4B8C-83A1-F6EECF244321}">
                <p14:modId xmlns:p14="http://schemas.microsoft.com/office/powerpoint/2010/main" xmlns="" val="1484125112"/>
              </p:ext>
            </p:extLst>
          </p:nvPr>
        </p:nvGraphicFramePr>
        <p:xfrm>
          <a:off x="3614058" y="3555998"/>
          <a:ext cx="4487991" cy="3109565"/>
        </p:xfrm>
        <a:graphic>
          <a:graphicData uri="http://schemas.openxmlformats.org/drawingml/2006/table">
            <a:tbl>
              <a:tblPr firstRow="1" bandRow="1">
                <a:tableStyleId>{5C22544A-7EE6-4342-B048-85BDC9FD1C3A}</a:tableStyleId>
              </a:tblPr>
              <a:tblGrid>
                <a:gridCol w="2656114">
                  <a:extLst>
                    <a:ext uri="{9D8B030D-6E8A-4147-A177-3AD203B41FA5}">
                      <a16:colId xmlns:a16="http://schemas.microsoft.com/office/drawing/2014/main" xmlns="" val="4024192554"/>
                    </a:ext>
                  </a:extLst>
                </a:gridCol>
                <a:gridCol w="1831877">
                  <a:extLst>
                    <a:ext uri="{9D8B030D-6E8A-4147-A177-3AD203B41FA5}">
                      <a16:colId xmlns:a16="http://schemas.microsoft.com/office/drawing/2014/main" xmlns="" val="3895048154"/>
                    </a:ext>
                  </a:extLst>
                </a:gridCol>
              </a:tblGrid>
              <a:tr h="493897">
                <a:tc>
                  <a:txBody>
                    <a:bodyPr/>
                    <a:lstStyle/>
                    <a:p>
                      <a:pPr algn="ctr" rtl="1"/>
                      <a:r>
                        <a:rPr lang="fr-FR" dirty="0" smtClean="0"/>
                        <a:t>Rank</a:t>
                      </a:r>
                      <a:endParaRPr lang="fr-FR" dirty="0"/>
                    </a:p>
                  </a:txBody>
                  <a:tcPr anchor="ctr">
                    <a:solidFill>
                      <a:srgbClr val="00CCFF"/>
                    </a:solidFill>
                  </a:tcPr>
                </a:tc>
                <a:tc>
                  <a:txBody>
                    <a:bodyPr/>
                    <a:lstStyle/>
                    <a:p>
                      <a:pPr algn="ctr" rtl="1"/>
                      <a:r>
                        <a:rPr lang="fr-FR" dirty="0" err="1" smtClean="0"/>
                        <a:t>Pay</a:t>
                      </a:r>
                      <a:endParaRPr lang="fr-FR" dirty="0"/>
                    </a:p>
                  </a:txBody>
                  <a:tcPr anchor="ctr">
                    <a:solidFill>
                      <a:srgbClr val="00CCFF"/>
                    </a:solidFill>
                  </a:tcPr>
                </a:tc>
                <a:extLst>
                  <a:ext uri="{0D108BD9-81ED-4DB2-BD59-A6C34878D82A}">
                    <a16:rowId xmlns:a16="http://schemas.microsoft.com/office/drawing/2014/main" xmlns="" val="3215122296"/>
                  </a:ext>
                </a:extLst>
              </a:tr>
              <a:tr h="493897">
                <a:tc>
                  <a:txBody>
                    <a:bodyPr/>
                    <a:lstStyle/>
                    <a:p>
                      <a:r>
                        <a:rPr lang="fr-FR" sz="1800" dirty="0" smtClean="0"/>
                        <a:t>Assistant </a:t>
                      </a:r>
                      <a:r>
                        <a:rPr lang="fr-FR" sz="1800" dirty="0" err="1" smtClean="0"/>
                        <a:t>Professor</a:t>
                      </a:r>
                      <a:r>
                        <a:rPr lang="fr-FR" sz="1800" dirty="0" smtClean="0"/>
                        <a:t> B</a:t>
                      </a:r>
                    </a:p>
                  </a:txBody>
                  <a:tcPr anchor="ctr">
                    <a:solidFill>
                      <a:srgbClr val="00CCFF"/>
                    </a:solidFill>
                  </a:tcPr>
                </a:tc>
                <a:tc>
                  <a:txBody>
                    <a:bodyPr/>
                    <a:lstStyle/>
                    <a:p>
                      <a:pPr algn="ctr" rtl="1"/>
                      <a:r>
                        <a:rPr lang="fr-FR" dirty="0" smtClean="0"/>
                        <a:t>6000 DZD</a:t>
                      </a:r>
                      <a:endParaRPr lang="fr-FR" dirty="0"/>
                    </a:p>
                  </a:txBody>
                  <a:tcPr anchor="ctr">
                    <a:solidFill>
                      <a:srgbClr val="00CCFF"/>
                    </a:solidFill>
                  </a:tcPr>
                </a:tc>
                <a:extLst>
                  <a:ext uri="{0D108BD9-81ED-4DB2-BD59-A6C34878D82A}">
                    <a16:rowId xmlns:a16="http://schemas.microsoft.com/office/drawing/2014/main" xmlns="" val="4038579703"/>
                  </a:ext>
                </a:extLst>
              </a:tr>
              <a:tr h="493897">
                <a:tc>
                  <a:txBody>
                    <a:bodyPr/>
                    <a:lstStyle/>
                    <a:p>
                      <a:r>
                        <a:rPr lang="fr-FR" sz="1800" dirty="0" smtClean="0"/>
                        <a:t>Assistant </a:t>
                      </a:r>
                      <a:r>
                        <a:rPr lang="fr-FR" sz="1800" dirty="0" err="1" smtClean="0"/>
                        <a:t>Professor</a:t>
                      </a:r>
                      <a:r>
                        <a:rPr lang="fr-FR" sz="1800" dirty="0" smtClean="0"/>
                        <a:t> A (fading </a:t>
                      </a:r>
                      <a:r>
                        <a:rPr lang="fr-FR" sz="1800" dirty="0" err="1" smtClean="0"/>
                        <a:t>away</a:t>
                      </a:r>
                      <a:r>
                        <a:rPr lang="fr-FR" sz="1800" dirty="0" smtClean="0"/>
                        <a:t>)</a:t>
                      </a:r>
                    </a:p>
                  </a:txBody>
                  <a:tcPr anchor="ctr">
                    <a:solidFill>
                      <a:srgbClr val="00CCFF"/>
                    </a:solidFill>
                  </a:tcPr>
                </a:tc>
                <a:tc>
                  <a:txBody>
                    <a:bodyPr/>
                    <a:lstStyle/>
                    <a:p>
                      <a:pPr algn="ctr" rtl="1"/>
                      <a:r>
                        <a:rPr lang="fr-FR" dirty="0" smtClean="0"/>
                        <a:t>8000</a:t>
                      </a:r>
                      <a:r>
                        <a:rPr lang="fr-FR" baseline="0" dirty="0" smtClean="0"/>
                        <a:t> DZD</a:t>
                      </a:r>
                      <a:endParaRPr lang="fr-FR" dirty="0"/>
                    </a:p>
                  </a:txBody>
                  <a:tcPr anchor="ctr">
                    <a:solidFill>
                      <a:srgbClr val="00CCFF"/>
                    </a:solidFill>
                  </a:tcPr>
                </a:tc>
                <a:extLst>
                  <a:ext uri="{0D108BD9-81ED-4DB2-BD59-A6C34878D82A}">
                    <a16:rowId xmlns:a16="http://schemas.microsoft.com/office/drawing/2014/main" xmlns="" val="3896262727"/>
                  </a:ext>
                </a:extLst>
              </a:tr>
              <a:tr h="493897">
                <a:tc>
                  <a:txBody>
                    <a:bodyPr/>
                    <a:lstStyle/>
                    <a:p>
                      <a:r>
                        <a:rPr lang="fr-FR" sz="1800" dirty="0" err="1" smtClean="0"/>
                        <a:t>Associate</a:t>
                      </a:r>
                      <a:r>
                        <a:rPr lang="fr-FR" sz="1800" dirty="0" smtClean="0"/>
                        <a:t> </a:t>
                      </a:r>
                      <a:r>
                        <a:rPr lang="fr-FR" sz="1800" dirty="0" err="1" smtClean="0"/>
                        <a:t>Professor</a:t>
                      </a:r>
                      <a:r>
                        <a:rPr lang="fr-FR" sz="1800" dirty="0" smtClean="0"/>
                        <a:t> B</a:t>
                      </a:r>
                    </a:p>
                  </a:txBody>
                  <a:tcPr anchor="ctr">
                    <a:solidFill>
                      <a:srgbClr val="00CCFF"/>
                    </a:solidFill>
                  </a:tcPr>
                </a:tc>
                <a:tc>
                  <a:txBody>
                    <a:bodyPr/>
                    <a:lstStyle/>
                    <a:p>
                      <a:pPr algn="ctr" rtl="1"/>
                      <a:r>
                        <a:rPr lang="fr-FR" dirty="0" smtClean="0"/>
                        <a:t>12000 DZD</a:t>
                      </a:r>
                      <a:endParaRPr lang="fr-FR" dirty="0"/>
                    </a:p>
                  </a:txBody>
                  <a:tcPr anchor="ctr">
                    <a:solidFill>
                      <a:srgbClr val="00CCFF"/>
                    </a:solidFill>
                  </a:tcPr>
                </a:tc>
                <a:extLst>
                  <a:ext uri="{0D108BD9-81ED-4DB2-BD59-A6C34878D82A}">
                    <a16:rowId xmlns:a16="http://schemas.microsoft.com/office/drawing/2014/main" xmlns="" val="3571921064"/>
                  </a:ext>
                </a:extLst>
              </a:tr>
              <a:tr h="493897">
                <a:tc>
                  <a:txBody>
                    <a:bodyPr/>
                    <a:lstStyle/>
                    <a:p>
                      <a:r>
                        <a:rPr lang="fr-FR" sz="1800" dirty="0" err="1" smtClean="0"/>
                        <a:t>Associate</a:t>
                      </a:r>
                      <a:r>
                        <a:rPr lang="fr-FR" sz="1800" dirty="0" smtClean="0"/>
                        <a:t> </a:t>
                      </a:r>
                      <a:r>
                        <a:rPr lang="fr-FR" sz="1800" dirty="0" err="1" smtClean="0"/>
                        <a:t>Professor</a:t>
                      </a:r>
                      <a:r>
                        <a:rPr lang="fr-FR" sz="1800" baseline="0" dirty="0" smtClean="0"/>
                        <a:t> A</a:t>
                      </a:r>
                      <a:endParaRPr lang="fr-FR" sz="1800" dirty="0" smtClean="0"/>
                    </a:p>
                  </a:txBody>
                  <a:tcPr anchor="ctr">
                    <a:solidFill>
                      <a:srgbClr val="00CCFF"/>
                    </a:solidFill>
                  </a:tcPr>
                </a:tc>
                <a:tc>
                  <a:txBody>
                    <a:bodyPr/>
                    <a:lstStyle/>
                    <a:p>
                      <a:pPr algn="ctr" rtl="1"/>
                      <a:r>
                        <a:rPr lang="fr-FR" dirty="0" smtClean="0"/>
                        <a:t>14000 DZD</a:t>
                      </a:r>
                      <a:endParaRPr lang="fr-FR" dirty="0"/>
                    </a:p>
                  </a:txBody>
                  <a:tcPr anchor="ctr">
                    <a:solidFill>
                      <a:srgbClr val="00CCFF"/>
                    </a:solidFill>
                  </a:tcPr>
                </a:tc>
                <a:extLst>
                  <a:ext uri="{0D108BD9-81ED-4DB2-BD59-A6C34878D82A}">
                    <a16:rowId xmlns:a16="http://schemas.microsoft.com/office/drawing/2014/main" xmlns="" val="3172842482"/>
                  </a:ext>
                </a:extLst>
              </a:tr>
              <a:tr h="493897">
                <a:tc>
                  <a:txBody>
                    <a:bodyPr/>
                    <a:lstStyle/>
                    <a:p>
                      <a:r>
                        <a:rPr lang="fr-FR" sz="1800" dirty="0" err="1" smtClean="0"/>
                        <a:t>Professor</a:t>
                      </a:r>
                      <a:endParaRPr lang="fr-FR" sz="1800" dirty="0" smtClean="0"/>
                    </a:p>
                  </a:txBody>
                  <a:tcPr anchor="ctr">
                    <a:solidFill>
                      <a:srgbClr val="00CCFF"/>
                    </a:solidFill>
                  </a:tcPr>
                </a:tc>
                <a:tc>
                  <a:txBody>
                    <a:bodyPr/>
                    <a:lstStyle/>
                    <a:p>
                      <a:pPr algn="ctr" rtl="1"/>
                      <a:r>
                        <a:rPr lang="fr-FR" dirty="0" smtClean="0"/>
                        <a:t>16000 DZD</a:t>
                      </a:r>
                      <a:endParaRPr lang="fr-FR" dirty="0"/>
                    </a:p>
                  </a:txBody>
                  <a:tcPr anchor="ctr">
                    <a:solidFill>
                      <a:srgbClr val="00CCFF"/>
                    </a:solidFill>
                  </a:tcPr>
                </a:tc>
                <a:extLst>
                  <a:ext uri="{0D108BD9-81ED-4DB2-BD59-A6C34878D82A}">
                    <a16:rowId xmlns:a16="http://schemas.microsoft.com/office/drawing/2014/main" xmlns="" val="521951992"/>
                  </a:ext>
                </a:extLst>
              </a:tr>
            </a:tbl>
          </a:graphicData>
        </a:graphic>
      </p:graphicFrame>
    </p:spTree>
    <p:extLst>
      <p:ext uri="{BB962C8B-B14F-4D97-AF65-F5344CB8AC3E}">
        <p14:creationId xmlns:p14="http://schemas.microsoft.com/office/powerpoint/2010/main" xmlns="" val="1477421000"/>
      </p:ext>
    </p:extLst>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 fill="hold"/>
                                        <p:tgtEl>
                                          <p:spTgt spid="3">
                                            <p:bg/>
                                          </p:spTgt>
                                        </p:tgtEl>
                                        <p:attrNameLst>
                                          <p:attrName>ppt_w</p:attrName>
                                        </p:attrNameLst>
                                      </p:cBhvr>
                                      <p:tavLst>
                                        <p:tav tm="0">
                                          <p:val>
                                            <p:fltVal val="0"/>
                                          </p:val>
                                        </p:tav>
                                        <p:tav tm="100000">
                                          <p:val>
                                            <p:strVal val="#ppt_w"/>
                                          </p:val>
                                        </p:tav>
                                      </p:tavLst>
                                    </p:anim>
                                    <p:anim calcmode="lin" valueType="num">
                                      <p:cBhvr>
                                        <p:cTn id="13" dur="500" fill="hold"/>
                                        <p:tgtEl>
                                          <p:spTgt spid="3">
                                            <p:bg/>
                                          </p:spTgt>
                                        </p:tgtEl>
                                        <p:attrNameLst>
                                          <p:attrName>ppt_h</p:attrName>
                                        </p:attrNameLst>
                                      </p:cBhvr>
                                      <p:tavLst>
                                        <p:tav tm="0">
                                          <p:val>
                                            <p:fltVal val="0"/>
                                          </p:val>
                                        </p:tav>
                                        <p:tav tm="100000">
                                          <p:val>
                                            <p:strVal val="#ppt_h"/>
                                          </p:val>
                                        </p:tav>
                                      </p:tavLst>
                                    </p:anim>
                                    <p:animEffect transition="in" filter="fad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6"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arn(inHorizontal)">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4DD4737-F5C8-4E83-9967-4356189CA8E5}"/>
              </a:ext>
            </a:extLst>
          </p:cNvPr>
          <p:cNvSpPr>
            <a:spLocks noGrp="1"/>
          </p:cNvSpPr>
          <p:nvPr>
            <p:ph type="title"/>
          </p:nvPr>
        </p:nvSpPr>
        <p:spPr>
          <a:xfrm>
            <a:off x="478735" y="365125"/>
            <a:ext cx="11234530" cy="1325563"/>
          </a:xfrm>
          <a:solidFill>
            <a:schemeClr val="accent6">
              <a:lumMod val="40000"/>
              <a:lumOff val="60000"/>
            </a:schemeClr>
          </a:solidFill>
        </p:spPr>
        <p:txBody>
          <a:bodyPr>
            <a:normAutofit/>
          </a:bodyPr>
          <a:lstStyle/>
          <a:p>
            <a:pPr marL="514350" indent="-514350" algn="ctr"/>
            <a:r>
              <a:rPr lang="fr-FR" b="1" dirty="0" smtClean="0"/>
              <a:t>7. South </a:t>
            </a:r>
            <a:r>
              <a:rPr lang="fr-FR" b="1" dirty="0" err="1" smtClean="0"/>
              <a:t>Allowance</a:t>
            </a:r>
            <a:r>
              <a:rPr lang="fr-FR" b="1" dirty="0" smtClean="0"/>
              <a:t> (position qualitative </a:t>
            </a:r>
            <a:r>
              <a:rPr lang="fr-FR" b="1" dirty="0" err="1" smtClean="0"/>
              <a:t>allowance</a:t>
            </a:r>
            <a:r>
              <a:rPr lang="fr-FR" b="1" dirty="0" smtClean="0"/>
              <a:t> /Franchise </a:t>
            </a:r>
            <a:r>
              <a:rPr lang="fr-FR" b="1" dirty="0" err="1" smtClean="0"/>
              <a:t>Allowance</a:t>
            </a:r>
            <a:r>
              <a:rPr lang="fr-FR" b="1" dirty="0" smtClean="0"/>
              <a:t>)</a:t>
            </a:r>
          </a:p>
        </p:txBody>
      </p:sp>
      <p:sp>
        <p:nvSpPr>
          <p:cNvPr id="3" name="Espace réservé du contenu 2">
            <a:extLst>
              <a:ext uri="{FF2B5EF4-FFF2-40B4-BE49-F238E27FC236}">
                <a16:creationId xmlns:a16="http://schemas.microsoft.com/office/drawing/2014/main" xmlns="" id="{1A12A984-8BB5-4083-BC02-3D01E50ED787}"/>
              </a:ext>
            </a:extLst>
          </p:cNvPr>
          <p:cNvSpPr>
            <a:spLocks noGrp="1"/>
          </p:cNvSpPr>
          <p:nvPr>
            <p:ph idx="1"/>
          </p:nvPr>
        </p:nvSpPr>
        <p:spPr>
          <a:xfrm>
            <a:off x="246743" y="1825624"/>
            <a:ext cx="11669486" cy="5032375"/>
          </a:xfrm>
        </p:spPr>
        <p:txBody>
          <a:bodyPr>
            <a:normAutofit/>
          </a:bodyPr>
          <a:lstStyle/>
          <a:p>
            <a:pPr marL="0" indent="0" algn="ctr">
              <a:buNone/>
            </a:pPr>
            <a:r>
              <a:rPr lang="en-US" dirty="0" smtClean="0"/>
              <a:t>It is a percentage of the principal salary according to the geographical regions</a:t>
            </a:r>
            <a:r>
              <a:rPr lang="fr-FR" dirty="0" smtClean="0"/>
              <a:t>.</a:t>
            </a:r>
            <a:r>
              <a:rPr lang="en-US" dirty="0" smtClean="0"/>
              <a:t> For example, for the University of </a:t>
            </a:r>
            <a:r>
              <a:rPr lang="en-US" dirty="0" err="1" smtClean="0"/>
              <a:t>Biskra</a:t>
            </a:r>
            <a:r>
              <a:rPr lang="en-US" dirty="0" smtClean="0"/>
              <a:t>, </a:t>
            </a:r>
            <a:r>
              <a:rPr lang="en-US" b="1" dirty="0" smtClean="0">
                <a:solidFill>
                  <a:srgbClr val="CC0099"/>
                </a:solidFill>
              </a:rPr>
              <a:t>the South allowance = 80% * principal salary.</a:t>
            </a:r>
            <a:r>
              <a:rPr lang="en-US" dirty="0" smtClean="0">
                <a:solidFill>
                  <a:srgbClr val="CC0099"/>
                </a:solidFill>
              </a:rPr>
              <a:t> </a:t>
            </a:r>
            <a:r>
              <a:rPr lang="en-US" dirty="0" smtClean="0"/>
              <a:t>The south </a:t>
            </a:r>
            <a:r>
              <a:rPr lang="fr-FR" dirty="0" err="1" smtClean="0"/>
              <a:t>allowance</a:t>
            </a:r>
            <a:r>
              <a:rPr lang="fr-FR" dirty="0" smtClean="0"/>
              <a:t> </a:t>
            </a:r>
            <a:r>
              <a:rPr lang="en-US" dirty="0" smtClean="0"/>
              <a:t>percentage is determined according to the regions as following:</a:t>
            </a:r>
          </a:p>
          <a:p>
            <a:pPr marL="0" indent="0" algn="ctr">
              <a:buNone/>
            </a:pPr>
            <a:endParaRPr lang="ar-DZ" dirty="0" smtClean="0"/>
          </a:p>
          <a:p>
            <a:pPr marL="0" indent="0" algn="ctr" rtl="1">
              <a:buNone/>
            </a:pPr>
            <a:endParaRPr lang="ar-DZ" b="0" i="0" dirty="0" smtClean="0">
              <a:effectLst/>
              <a:latin typeface="Segoe UI Historic" panose="020B0502040204020203" pitchFamily="34" charset="0"/>
            </a:endParaRPr>
          </a:p>
          <a:p>
            <a:pPr marL="0" indent="0" algn="ctr" rtl="1">
              <a:buNone/>
            </a:pPr>
            <a:endParaRPr lang="ar-DZ" dirty="0" smtClean="0">
              <a:latin typeface="Segoe UI Historic" panose="020B0502040204020203" pitchFamily="34" charset="0"/>
            </a:endParaRPr>
          </a:p>
        </p:txBody>
      </p:sp>
      <p:graphicFrame>
        <p:nvGraphicFramePr>
          <p:cNvPr id="4" name="Tableau 3"/>
          <p:cNvGraphicFramePr>
            <a:graphicFrameLocks noGrp="1"/>
          </p:cNvGraphicFramePr>
          <p:nvPr/>
        </p:nvGraphicFramePr>
        <p:xfrm>
          <a:off x="1436913" y="3439885"/>
          <a:ext cx="8723086" cy="3390020"/>
        </p:xfrm>
        <a:graphic>
          <a:graphicData uri="http://schemas.openxmlformats.org/drawingml/2006/table">
            <a:tbl>
              <a:tblPr rtl="1" firstRow="1" bandRow="1">
                <a:tableStyleId>{5C22544A-7EE6-4342-B048-85BDC9FD1C3A}</a:tableStyleId>
              </a:tblPr>
              <a:tblGrid>
                <a:gridCol w="1495386"/>
                <a:gridCol w="4844429"/>
                <a:gridCol w="2383271"/>
              </a:tblGrid>
              <a:tr h="489365">
                <a:tc>
                  <a:txBody>
                    <a:bodyPr/>
                    <a:lstStyle/>
                    <a:p>
                      <a:pPr algn="ctr" rtl="1"/>
                      <a:r>
                        <a:rPr lang="fr-FR" sz="2200" b="1" i="1" u="sng" dirty="0" err="1" smtClean="0">
                          <a:solidFill>
                            <a:schemeClr val="bg1"/>
                          </a:solidFill>
                        </a:rPr>
                        <a:t>Percentage</a:t>
                      </a:r>
                      <a:endParaRPr lang="ar-DZ" sz="2200" b="1" i="1" u="sng" dirty="0">
                        <a:solidFill>
                          <a:schemeClr val="bg1"/>
                        </a:solidFill>
                      </a:endParaRPr>
                    </a:p>
                  </a:txBody>
                  <a:tcPr>
                    <a:solidFill>
                      <a:srgbClr val="CC0099"/>
                    </a:solidFill>
                  </a:tcPr>
                </a:tc>
                <a:tc>
                  <a:txBody>
                    <a:bodyPr/>
                    <a:lstStyle/>
                    <a:p>
                      <a:pPr algn="ctr" rtl="1"/>
                      <a:r>
                        <a:rPr lang="fr-FR" sz="2200" b="1" i="1" u="sng" dirty="0" smtClean="0">
                          <a:solidFill>
                            <a:schemeClr val="bg1"/>
                          </a:solidFill>
                        </a:rPr>
                        <a:t>The States</a:t>
                      </a:r>
                      <a:endParaRPr lang="ar-DZ" sz="2200" b="1" i="1" u="sng" dirty="0">
                        <a:solidFill>
                          <a:schemeClr val="bg1"/>
                        </a:solidFill>
                      </a:endParaRPr>
                    </a:p>
                  </a:txBody>
                  <a:tcPr>
                    <a:solidFill>
                      <a:srgbClr val="CC0099"/>
                    </a:solidFill>
                  </a:tcPr>
                </a:tc>
                <a:tc>
                  <a:txBody>
                    <a:bodyPr/>
                    <a:lstStyle/>
                    <a:p>
                      <a:pPr algn="ctr" rtl="1"/>
                      <a:r>
                        <a:rPr lang="fr-FR" sz="2200" b="1" i="1" u="sng" dirty="0" smtClean="0">
                          <a:solidFill>
                            <a:schemeClr val="bg1"/>
                          </a:solidFill>
                        </a:rPr>
                        <a:t>The</a:t>
                      </a:r>
                      <a:r>
                        <a:rPr lang="fr-FR" sz="2200" b="1" i="1" u="sng" baseline="0" dirty="0" smtClean="0">
                          <a:solidFill>
                            <a:schemeClr val="bg1"/>
                          </a:solidFill>
                        </a:rPr>
                        <a:t> </a:t>
                      </a:r>
                      <a:r>
                        <a:rPr lang="fr-FR" sz="2200" b="1" i="1" u="sng" baseline="0" dirty="0" err="1" smtClean="0">
                          <a:solidFill>
                            <a:schemeClr val="bg1"/>
                          </a:solidFill>
                        </a:rPr>
                        <a:t>Region</a:t>
                      </a:r>
                      <a:endParaRPr lang="ar-DZ" sz="2200" b="1" i="1" u="sng" dirty="0">
                        <a:solidFill>
                          <a:schemeClr val="bg1"/>
                        </a:solidFill>
                      </a:endParaRPr>
                    </a:p>
                  </a:txBody>
                  <a:tcPr>
                    <a:solidFill>
                      <a:srgbClr val="CC0099"/>
                    </a:solidFill>
                  </a:tcPr>
                </a:tc>
              </a:tr>
              <a:tr h="489365">
                <a:tc>
                  <a:txBody>
                    <a:bodyPr/>
                    <a:lstStyle/>
                    <a:p>
                      <a:pPr rtl="1"/>
                      <a:r>
                        <a:rPr lang="fr-FR" sz="2200" b="1" dirty="0" smtClean="0">
                          <a:solidFill>
                            <a:schemeClr val="bg1"/>
                          </a:solidFill>
                        </a:rPr>
                        <a:t>150%</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Adrar, Tindouf, Illizi, and Tamanrasset</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First </a:t>
                      </a:r>
                      <a:r>
                        <a:rPr lang="fr-FR" sz="2200" b="1" dirty="0" err="1" smtClean="0">
                          <a:solidFill>
                            <a:schemeClr val="bg1"/>
                          </a:solidFill>
                        </a:rPr>
                        <a:t>region</a:t>
                      </a:r>
                      <a:endParaRPr lang="ar-DZ" sz="2200" b="1" dirty="0">
                        <a:solidFill>
                          <a:schemeClr val="bg1"/>
                        </a:solidFill>
                      </a:endParaRPr>
                    </a:p>
                  </a:txBody>
                  <a:tcPr>
                    <a:solidFill>
                      <a:srgbClr val="CC0099"/>
                    </a:solidFill>
                  </a:tcPr>
                </a:tc>
              </a:tr>
              <a:tr h="489365">
                <a:tc>
                  <a:txBody>
                    <a:bodyPr/>
                    <a:lstStyle/>
                    <a:p>
                      <a:pPr rtl="1"/>
                      <a:r>
                        <a:rPr lang="fr-FR" sz="2200" b="1" dirty="0" smtClean="0">
                          <a:solidFill>
                            <a:schemeClr val="bg1"/>
                          </a:solidFill>
                        </a:rPr>
                        <a:t>120%</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Bechar, El </a:t>
                      </a:r>
                      <a:r>
                        <a:rPr lang="fr-FR" sz="2200" b="1" dirty="0" err="1" smtClean="0">
                          <a:solidFill>
                            <a:schemeClr val="bg1"/>
                          </a:solidFill>
                        </a:rPr>
                        <a:t>Beidh</a:t>
                      </a:r>
                      <a:r>
                        <a:rPr lang="fr-FR" sz="2200" b="1" dirty="0" smtClean="0">
                          <a:solidFill>
                            <a:schemeClr val="bg1"/>
                          </a:solidFill>
                        </a:rPr>
                        <a:t>, Ouargla, and </a:t>
                      </a:r>
                      <a:r>
                        <a:rPr lang="fr-FR" sz="2200" b="1" dirty="0" err="1" smtClean="0">
                          <a:solidFill>
                            <a:schemeClr val="bg1"/>
                          </a:solidFill>
                        </a:rPr>
                        <a:t>Ghardaia</a:t>
                      </a:r>
                      <a:endParaRPr lang="ar-DZ" sz="2200" b="1" dirty="0">
                        <a:solidFill>
                          <a:schemeClr val="bg1"/>
                        </a:solidFill>
                      </a:endParaRPr>
                    </a:p>
                  </a:txBody>
                  <a:tcPr>
                    <a:solidFill>
                      <a:srgbClr val="CC0099"/>
                    </a:solidFill>
                  </a:tcPr>
                </a:tc>
                <a:tc>
                  <a:txBody>
                    <a:bodyPr/>
                    <a:lstStyle/>
                    <a:p>
                      <a:pPr rtl="1"/>
                      <a:r>
                        <a:rPr lang="fr-FR" sz="2200" b="1" dirty="0" smtClean="0">
                          <a:solidFill>
                            <a:schemeClr val="bg1"/>
                          </a:solidFill>
                        </a:rPr>
                        <a:t>Second </a:t>
                      </a:r>
                      <a:r>
                        <a:rPr lang="fr-FR" sz="2200" b="1" dirty="0" err="1" smtClean="0">
                          <a:solidFill>
                            <a:schemeClr val="bg1"/>
                          </a:solidFill>
                        </a:rPr>
                        <a:t>region</a:t>
                      </a:r>
                      <a:endParaRPr lang="ar-DZ" sz="2200" b="1" dirty="0">
                        <a:solidFill>
                          <a:schemeClr val="bg1"/>
                        </a:solidFill>
                      </a:endParaRPr>
                    </a:p>
                  </a:txBody>
                  <a:tcPr>
                    <a:solidFill>
                      <a:srgbClr val="CC0099"/>
                    </a:solidFill>
                  </a:tcPr>
                </a:tc>
              </a:tr>
              <a:tr h="489365">
                <a:tc>
                  <a:txBody>
                    <a:bodyPr/>
                    <a:lstStyle/>
                    <a:p>
                      <a:pPr rtl="1"/>
                      <a:r>
                        <a:rPr lang="fr-FR" sz="2200" b="1" dirty="0" smtClean="0">
                          <a:solidFill>
                            <a:schemeClr val="bg1"/>
                          </a:solidFill>
                        </a:rPr>
                        <a:t>100%</a:t>
                      </a:r>
                      <a:endParaRPr lang="ar-DZ" sz="2200" b="1" dirty="0">
                        <a:solidFill>
                          <a:schemeClr val="bg1"/>
                        </a:solidFill>
                      </a:endParaRPr>
                    </a:p>
                  </a:txBody>
                  <a:tcPr>
                    <a:solidFill>
                      <a:srgbClr val="CC0099"/>
                    </a:solidFill>
                  </a:tcPr>
                </a:tc>
                <a:tc>
                  <a:txBody>
                    <a:bodyPr/>
                    <a:lstStyle/>
                    <a:p>
                      <a:pPr rtl="1"/>
                      <a:r>
                        <a:rPr lang="en-US" sz="2200" b="1" dirty="0" err="1" smtClean="0">
                          <a:solidFill>
                            <a:schemeClr val="bg1"/>
                          </a:solidFill>
                        </a:rPr>
                        <a:t>Naama</a:t>
                      </a:r>
                      <a:r>
                        <a:rPr lang="en-US" sz="2200" b="1" dirty="0" smtClean="0">
                          <a:solidFill>
                            <a:schemeClr val="bg1"/>
                          </a:solidFill>
                        </a:rPr>
                        <a:t>, </a:t>
                      </a:r>
                      <a:r>
                        <a:rPr lang="en-US" sz="2200" b="1" dirty="0" err="1" smtClean="0">
                          <a:solidFill>
                            <a:schemeClr val="bg1"/>
                          </a:solidFill>
                        </a:rPr>
                        <a:t>Laghouat</a:t>
                      </a:r>
                      <a:r>
                        <a:rPr lang="en-US" sz="2200" b="1" dirty="0" smtClean="0">
                          <a:solidFill>
                            <a:schemeClr val="bg1"/>
                          </a:solidFill>
                        </a:rPr>
                        <a:t>, and El </a:t>
                      </a:r>
                      <a:r>
                        <a:rPr lang="en-US" sz="2200" b="1" dirty="0" err="1" smtClean="0">
                          <a:solidFill>
                            <a:schemeClr val="bg1"/>
                          </a:solidFill>
                        </a:rPr>
                        <a:t>Oued</a:t>
                      </a:r>
                      <a:endParaRPr lang="ar-DZ" sz="2200" b="1" dirty="0">
                        <a:solidFill>
                          <a:schemeClr val="bg1"/>
                        </a:solidFill>
                      </a:endParaRPr>
                    </a:p>
                  </a:txBody>
                  <a:tcPr>
                    <a:solidFill>
                      <a:srgbClr val="CC0099"/>
                    </a:solidFill>
                  </a:tcPr>
                </a:tc>
                <a:tc>
                  <a:txBody>
                    <a:bodyPr/>
                    <a:lstStyle/>
                    <a:p>
                      <a:pPr rtl="1"/>
                      <a:r>
                        <a:rPr lang="fr-FR" sz="2200" b="1" dirty="0" err="1" smtClean="0">
                          <a:solidFill>
                            <a:schemeClr val="bg1"/>
                          </a:solidFill>
                        </a:rPr>
                        <a:t>Third</a:t>
                      </a:r>
                      <a:r>
                        <a:rPr lang="fr-FR" sz="2200" b="1" baseline="0" dirty="0" smtClean="0">
                          <a:solidFill>
                            <a:schemeClr val="bg1"/>
                          </a:solidFill>
                        </a:rPr>
                        <a:t> </a:t>
                      </a:r>
                      <a:r>
                        <a:rPr lang="fr-FR" sz="2200" b="1" baseline="0" dirty="0" err="1" smtClean="0">
                          <a:solidFill>
                            <a:schemeClr val="bg1"/>
                          </a:solidFill>
                        </a:rPr>
                        <a:t>region</a:t>
                      </a:r>
                      <a:endParaRPr lang="ar-DZ" sz="2200" b="1" dirty="0">
                        <a:solidFill>
                          <a:schemeClr val="bg1"/>
                        </a:solidFill>
                      </a:endParaRPr>
                    </a:p>
                  </a:txBody>
                  <a:tcPr>
                    <a:solidFill>
                      <a:srgbClr val="CC0099"/>
                    </a:solidFill>
                  </a:tcPr>
                </a:tc>
              </a:tr>
              <a:tr h="1206654">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200" b="1" dirty="0" smtClean="0">
                          <a:solidFill>
                            <a:schemeClr val="bg1"/>
                          </a:solidFill>
                        </a:rPr>
                        <a:t>80%</a:t>
                      </a:r>
                      <a:endParaRPr lang="ar-DZ" sz="2200" b="1" dirty="0" smtClean="0">
                        <a:solidFill>
                          <a:schemeClr val="bg1"/>
                        </a:solidFill>
                      </a:endParaRPr>
                    </a:p>
                  </a:txBody>
                  <a:tcPr>
                    <a:solidFill>
                      <a:srgbClr val="CC0099"/>
                    </a:solidFill>
                  </a:tcPr>
                </a:tc>
                <a:tc>
                  <a:txBody>
                    <a:bodyPr/>
                    <a:lstStyle/>
                    <a:p>
                      <a:pPr rtl="1"/>
                      <a:r>
                        <a:rPr lang="fr-FR" sz="2200" b="1" dirty="0" err="1" smtClean="0">
                          <a:solidFill>
                            <a:schemeClr val="bg1"/>
                          </a:solidFill>
                        </a:rPr>
                        <a:t>Khenchela</a:t>
                      </a:r>
                      <a:r>
                        <a:rPr lang="fr-FR" sz="2200" b="1" dirty="0" smtClean="0">
                          <a:solidFill>
                            <a:schemeClr val="bg1"/>
                          </a:solidFill>
                        </a:rPr>
                        <a:t>, </a:t>
                      </a:r>
                      <a:r>
                        <a:rPr lang="fr-FR" sz="2200" b="1" dirty="0" err="1" smtClean="0">
                          <a:solidFill>
                            <a:schemeClr val="bg1"/>
                          </a:solidFill>
                        </a:rPr>
                        <a:t>Tebessa</a:t>
                      </a:r>
                      <a:r>
                        <a:rPr lang="fr-FR" sz="2200" b="1" dirty="0" smtClean="0">
                          <a:solidFill>
                            <a:schemeClr val="bg1"/>
                          </a:solidFill>
                        </a:rPr>
                        <a:t>, M'</a:t>
                      </a:r>
                      <a:r>
                        <a:rPr lang="fr-FR" sz="2200" b="1" dirty="0" err="1" smtClean="0">
                          <a:solidFill>
                            <a:schemeClr val="bg1"/>
                          </a:solidFill>
                        </a:rPr>
                        <a:t>sila</a:t>
                      </a:r>
                      <a:r>
                        <a:rPr lang="fr-FR" sz="2200" b="1" dirty="0" smtClean="0">
                          <a:solidFill>
                            <a:schemeClr val="bg1"/>
                          </a:solidFill>
                        </a:rPr>
                        <a:t>, Saida, Guelma, Tiaret, Batna, Oum El-</a:t>
                      </a:r>
                      <a:r>
                        <a:rPr lang="fr-FR" sz="2200" b="1" dirty="0" err="1" smtClean="0">
                          <a:solidFill>
                            <a:schemeClr val="bg1"/>
                          </a:solidFill>
                        </a:rPr>
                        <a:t>Bouaghi</a:t>
                      </a:r>
                      <a:r>
                        <a:rPr lang="fr-FR" sz="2200" b="1" dirty="0" smtClean="0">
                          <a:solidFill>
                            <a:schemeClr val="bg1"/>
                          </a:solidFill>
                        </a:rPr>
                        <a:t>, </a:t>
                      </a:r>
                      <a:r>
                        <a:rPr lang="fr-FR" sz="2200" b="1" dirty="0" err="1" smtClean="0">
                          <a:solidFill>
                            <a:schemeClr val="bg1"/>
                          </a:solidFill>
                        </a:rPr>
                        <a:t>Tissemsilt</a:t>
                      </a:r>
                      <a:r>
                        <a:rPr lang="fr-FR" sz="2200" b="1" dirty="0" smtClean="0">
                          <a:solidFill>
                            <a:schemeClr val="bg1"/>
                          </a:solidFill>
                        </a:rPr>
                        <a:t>, Souk </a:t>
                      </a:r>
                      <a:r>
                        <a:rPr lang="fr-FR" sz="2200" b="1" dirty="0" err="1" smtClean="0">
                          <a:solidFill>
                            <a:schemeClr val="bg1"/>
                          </a:solidFill>
                        </a:rPr>
                        <a:t>Ahras</a:t>
                      </a:r>
                      <a:r>
                        <a:rPr lang="fr-FR" sz="2200" b="1" dirty="0" smtClean="0">
                          <a:solidFill>
                            <a:schemeClr val="bg1"/>
                          </a:solidFill>
                        </a:rPr>
                        <a:t>, Biskra, and Djelfa</a:t>
                      </a:r>
                      <a:endParaRPr lang="ar-DZ" sz="2200" b="1" dirty="0">
                        <a:solidFill>
                          <a:schemeClr val="bg1"/>
                        </a:solidFill>
                      </a:endParaRPr>
                    </a:p>
                  </a:txBody>
                  <a:tcPr>
                    <a:solidFill>
                      <a:srgbClr val="CC0099"/>
                    </a:solidFill>
                  </a:tcPr>
                </a:tc>
                <a:tc>
                  <a:txBody>
                    <a:bodyPr/>
                    <a:lstStyle/>
                    <a:p>
                      <a:pPr rtl="1"/>
                      <a:r>
                        <a:rPr lang="fr-FR" sz="2200" b="1" dirty="0" err="1" smtClean="0">
                          <a:solidFill>
                            <a:schemeClr val="bg1"/>
                          </a:solidFill>
                        </a:rPr>
                        <a:t>Fourth</a:t>
                      </a:r>
                      <a:r>
                        <a:rPr lang="fr-FR" sz="2200" b="1" dirty="0" smtClean="0">
                          <a:solidFill>
                            <a:schemeClr val="bg1"/>
                          </a:solidFill>
                        </a:rPr>
                        <a:t> </a:t>
                      </a:r>
                      <a:r>
                        <a:rPr lang="fr-FR" sz="2200" b="1" dirty="0" err="1" smtClean="0">
                          <a:solidFill>
                            <a:schemeClr val="bg1"/>
                          </a:solidFill>
                        </a:rPr>
                        <a:t>region</a:t>
                      </a:r>
                      <a:endParaRPr lang="ar-DZ" sz="2200" b="1" dirty="0">
                        <a:solidFill>
                          <a:schemeClr val="bg1"/>
                        </a:solidFill>
                      </a:endParaRPr>
                    </a:p>
                  </a:txBody>
                  <a:tcPr>
                    <a:solidFill>
                      <a:srgbClr val="CC0099"/>
                    </a:solidFill>
                  </a:tcPr>
                </a:tc>
              </a:tr>
            </a:tbl>
          </a:graphicData>
        </a:graphic>
      </p:graphicFrame>
    </p:spTree>
    <p:extLst>
      <p:ext uri="{BB962C8B-B14F-4D97-AF65-F5344CB8AC3E}">
        <p14:creationId xmlns:p14="http://schemas.microsoft.com/office/powerpoint/2010/main" xmlns="" val="2549229289"/>
      </p:ext>
    </p:extLst>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xmlns="" id="{D6557C0A-5B8E-44BE-ADEB-6D960BB5BD11}"/>
              </a:ext>
            </a:extLst>
          </p:cNvPr>
          <p:cNvSpPr>
            <a:spLocks noGrp="1"/>
          </p:cNvSpPr>
          <p:nvPr>
            <p:ph type="title"/>
          </p:nvPr>
        </p:nvSpPr>
        <p:spPr>
          <a:xfrm>
            <a:off x="838200" y="217714"/>
            <a:ext cx="10515600" cy="1045030"/>
          </a:xfrm>
          <a:solidFill>
            <a:schemeClr val="accent6">
              <a:lumMod val="40000"/>
              <a:lumOff val="60000"/>
            </a:schemeClr>
          </a:solidFill>
        </p:spPr>
        <p:txBody>
          <a:bodyPr/>
          <a:lstStyle/>
          <a:p>
            <a:pPr marL="514350" indent="-514350" algn="ctr"/>
            <a:r>
              <a:rPr lang="fr-FR" b="1" dirty="0" smtClean="0"/>
              <a:t>8. Zone </a:t>
            </a:r>
            <a:r>
              <a:rPr lang="fr-FR" b="1" dirty="0" err="1" smtClean="0"/>
              <a:t>allowance</a:t>
            </a:r>
            <a:endParaRPr lang="fr-FR" b="1" dirty="0" smtClean="0"/>
          </a:p>
        </p:txBody>
      </p:sp>
      <p:sp>
        <p:nvSpPr>
          <p:cNvPr id="12" name="ZoneTexte 11">
            <a:extLst>
              <a:ext uri="{FF2B5EF4-FFF2-40B4-BE49-F238E27FC236}">
                <a16:creationId xmlns:a16="http://schemas.microsoft.com/office/drawing/2014/main" xmlns="" id="{5AD44B6B-A8F5-413D-A93E-0F42C05C428D}"/>
              </a:ext>
            </a:extLst>
          </p:cNvPr>
          <p:cNvSpPr txBox="1"/>
          <p:nvPr/>
        </p:nvSpPr>
        <p:spPr>
          <a:xfrm>
            <a:off x="5675086" y="1225689"/>
            <a:ext cx="6299199" cy="280076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2200" b="1" dirty="0" smtClean="0">
                <a:solidFill>
                  <a:srgbClr val="FF0000"/>
                </a:solidFill>
              </a:rPr>
              <a:t>Zone Allowance is a percentage of the basic salary in 1989. The percentage is determined according to the geographical area, and it does not mean all areas, but only the difficult, isolated and remote areas, which are confined between 7% and 35%, for example the state of </a:t>
            </a:r>
            <a:r>
              <a:rPr lang="en-US" sz="2200" b="1" dirty="0" err="1" smtClean="0">
                <a:solidFill>
                  <a:srgbClr val="FF0000"/>
                </a:solidFill>
              </a:rPr>
              <a:t>Biskra</a:t>
            </a:r>
            <a:r>
              <a:rPr lang="en-US" sz="2200" b="1" dirty="0" smtClean="0">
                <a:solidFill>
                  <a:srgbClr val="FF0000"/>
                </a:solidFill>
              </a:rPr>
              <a:t> is 21%.</a:t>
            </a:r>
            <a:r>
              <a:rPr lang="ar-DZ" sz="2200" b="1" i="0" dirty="0" smtClean="0">
                <a:solidFill>
                  <a:srgbClr val="FF0000"/>
                </a:solidFill>
                <a:effectLst/>
                <a:latin typeface="Segoe UI Historic" panose="020B0502040204020203" pitchFamily="34" charset="0"/>
              </a:rPr>
              <a:t> </a:t>
            </a:r>
          </a:p>
          <a:p>
            <a:pPr algn="just"/>
            <a:r>
              <a:rPr lang="fr-FR" sz="2200" b="1" dirty="0" smtClean="0"/>
              <a:t>Zone</a:t>
            </a:r>
            <a:r>
              <a:rPr lang="en-US" sz="2200" b="1" dirty="0" smtClean="0"/>
              <a:t> allowance for a teacher at the University of </a:t>
            </a:r>
            <a:r>
              <a:rPr lang="en-US" sz="2200" b="1" dirty="0" err="1" smtClean="0"/>
              <a:t>Biskra</a:t>
            </a:r>
            <a:r>
              <a:rPr lang="en-US" sz="2200" b="1" dirty="0" smtClean="0"/>
              <a:t> = 21% * the basic salary  of 1989</a:t>
            </a:r>
          </a:p>
        </p:txBody>
      </p:sp>
      <p:sp>
        <p:nvSpPr>
          <p:cNvPr id="14" name="ZoneTexte 13">
            <a:extLst>
              <a:ext uri="{FF2B5EF4-FFF2-40B4-BE49-F238E27FC236}">
                <a16:creationId xmlns:a16="http://schemas.microsoft.com/office/drawing/2014/main" xmlns="" id="{C8617A88-09B4-458F-8F1A-79557A2F2FFF}"/>
              </a:ext>
            </a:extLst>
          </p:cNvPr>
          <p:cNvSpPr txBox="1"/>
          <p:nvPr/>
        </p:nvSpPr>
        <p:spPr>
          <a:xfrm>
            <a:off x="225288" y="1407886"/>
            <a:ext cx="5217569" cy="1200329"/>
          </a:xfrm>
          <a:prstGeom prst="rect">
            <a:avLst/>
          </a:prstGeom>
          <a:noFill/>
        </p:spPr>
        <p:txBody>
          <a:bodyPr wrap="square">
            <a:spAutoFit/>
          </a:bodyPr>
          <a:lstStyle/>
          <a:p>
            <a:r>
              <a:rPr lang="en-US" b="1" dirty="0" smtClean="0"/>
              <a:t>The following is a presentation of the basic salary for the different ranks of an university teacher </a:t>
            </a:r>
            <a:r>
              <a:rPr lang="fr-FR" b="1" dirty="0" smtClean="0"/>
              <a:t>in </a:t>
            </a:r>
            <a:r>
              <a:rPr lang="en-US" b="1" dirty="0" smtClean="0"/>
              <a:t>1989:</a:t>
            </a:r>
          </a:p>
          <a:p>
            <a:r>
              <a:rPr lang="en-US" dirty="0" smtClean="0"/>
              <a:t/>
            </a:r>
            <a:br>
              <a:rPr lang="en-US" dirty="0" smtClean="0"/>
            </a:br>
            <a:endParaRPr lang="fr-FR" sz="1800" dirty="0"/>
          </a:p>
        </p:txBody>
      </p:sp>
      <p:graphicFrame>
        <p:nvGraphicFramePr>
          <p:cNvPr id="15" name="Tableau 15">
            <a:extLst>
              <a:ext uri="{FF2B5EF4-FFF2-40B4-BE49-F238E27FC236}">
                <a16:creationId xmlns:a16="http://schemas.microsoft.com/office/drawing/2014/main" xmlns="" id="{291EFB14-C66A-4737-98C7-FBDD1CCCE35E}"/>
              </a:ext>
            </a:extLst>
          </p:cNvPr>
          <p:cNvGraphicFramePr>
            <a:graphicFrameLocks noGrp="1"/>
          </p:cNvGraphicFramePr>
          <p:nvPr>
            <p:extLst>
              <p:ext uri="{D42A27DB-BD31-4B8C-83A1-F6EECF244321}">
                <p14:modId xmlns:p14="http://schemas.microsoft.com/office/powerpoint/2010/main" xmlns="" val="1025567744"/>
              </p:ext>
            </p:extLst>
          </p:nvPr>
        </p:nvGraphicFramePr>
        <p:xfrm>
          <a:off x="0" y="2316480"/>
          <a:ext cx="5660572" cy="4404182"/>
        </p:xfrm>
        <a:graphic>
          <a:graphicData uri="http://schemas.openxmlformats.org/drawingml/2006/table">
            <a:tbl>
              <a:tblPr firstRow="1" bandRow="1">
                <a:tableStyleId>{5C22544A-7EE6-4342-B048-85BDC9FD1C3A}</a:tableStyleId>
              </a:tblPr>
              <a:tblGrid>
                <a:gridCol w="2002971">
                  <a:extLst>
                    <a:ext uri="{9D8B030D-6E8A-4147-A177-3AD203B41FA5}">
                      <a16:colId xmlns:a16="http://schemas.microsoft.com/office/drawing/2014/main" xmlns="" val="1787068774"/>
                    </a:ext>
                  </a:extLst>
                </a:gridCol>
                <a:gridCol w="827315">
                  <a:extLst>
                    <a:ext uri="{9D8B030D-6E8A-4147-A177-3AD203B41FA5}">
                      <a16:colId xmlns:a16="http://schemas.microsoft.com/office/drawing/2014/main" xmlns="" val="605580546"/>
                    </a:ext>
                  </a:extLst>
                </a:gridCol>
                <a:gridCol w="1415143">
                  <a:extLst>
                    <a:ext uri="{9D8B030D-6E8A-4147-A177-3AD203B41FA5}">
                      <a16:colId xmlns:a16="http://schemas.microsoft.com/office/drawing/2014/main" xmlns="" val="950684060"/>
                    </a:ext>
                  </a:extLst>
                </a:gridCol>
                <a:gridCol w="1415143">
                  <a:extLst>
                    <a:ext uri="{9D8B030D-6E8A-4147-A177-3AD203B41FA5}">
                      <a16:colId xmlns:a16="http://schemas.microsoft.com/office/drawing/2014/main" xmlns="" val="3067424751"/>
                    </a:ext>
                  </a:extLst>
                </a:gridCol>
              </a:tblGrid>
              <a:tr h="920206">
                <a:tc>
                  <a:txBody>
                    <a:bodyPr/>
                    <a:lstStyle/>
                    <a:p>
                      <a:pPr algn="ctr" rtl="1"/>
                      <a:r>
                        <a:rPr lang="fr-FR" sz="1600" b="1" dirty="0" smtClean="0">
                          <a:solidFill>
                            <a:schemeClr val="tx1"/>
                          </a:solidFill>
                        </a:rPr>
                        <a:t>Rank</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index</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Index</a:t>
                      </a:r>
                      <a:r>
                        <a:rPr lang="fr-FR" sz="1600" b="1" baseline="0" dirty="0" smtClean="0">
                          <a:solidFill>
                            <a:schemeClr val="tx1"/>
                          </a:solidFill>
                        </a:rPr>
                        <a:t> value</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Basic </a:t>
                      </a:r>
                      <a:r>
                        <a:rPr lang="fr-FR" sz="1600" b="1" dirty="0" err="1" smtClean="0">
                          <a:solidFill>
                            <a:schemeClr val="tx1"/>
                          </a:solidFill>
                        </a:rPr>
                        <a:t>salary</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1018890643"/>
                  </a:ext>
                </a:extLst>
              </a:tr>
              <a:tr h="688342">
                <a:tc>
                  <a:txBody>
                    <a:bodyPr/>
                    <a:lstStyle/>
                    <a:p>
                      <a:r>
                        <a:rPr lang="fr-FR" sz="1600" b="1" dirty="0" smtClean="0">
                          <a:solidFill>
                            <a:schemeClr val="tx1"/>
                          </a:solidFill>
                        </a:rPr>
                        <a:t>Assistant </a:t>
                      </a:r>
                      <a:r>
                        <a:rPr lang="fr-FR" sz="1600" b="1" dirty="0" err="1" smtClean="0">
                          <a:solidFill>
                            <a:schemeClr val="tx1"/>
                          </a:solidFill>
                        </a:rPr>
                        <a:t>Professor</a:t>
                      </a:r>
                      <a:r>
                        <a:rPr lang="fr-FR" sz="1600" b="1" dirty="0" smtClean="0">
                          <a:solidFill>
                            <a:schemeClr val="tx1"/>
                          </a:solidFill>
                        </a:rPr>
                        <a:t> B</a:t>
                      </a:r>
                    </a:p>
                  </a:txBody>
                  <a:tcPr anchor="ctr">
                    <a:solidFill>
                      <a:schemeClr val="accent4">
                        <a:lumMod val="20000"/>
                        <a:lumOff val="80000"/>
                      </a:schemeClr>
                    </a:solidFill>
                  </a:tcPr>
                </a:tc>
                <a:tc>
                  <a:txBody>
                    <a:bodyPr/>
                    <a:lstStyle/>
                    <a:p>
                      <a:pPr algn="ctr" rtl="1"/>
                      <a:r>
                        <a:rPr lang="ar-DZ" sz="1600" b="1" dirty="0" smtClean="0">
                          <a:solidFill>
                            <a:schemeClr val="tx1"/>
                          </a:solidFill>
                        </a:rPr>
                        <a:t>880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8800</a:t>
                      </a:r>
                      <a:r>
                        <a:rPr lang="fr-FR" sz="1600" b="1" baseline="0" dirty="0" smtClean="0">
                          <a:solidFill>
                            <a:schemeClr val="tx1"/>
                          </a:solidFill>
                        </a:rPr>
                        <a:t>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3417370322"/>
                  </a:ext>
                </a:extLst>
              </a:tr>
              <a:tr h="978170">
                <a:tc>
                  <a:txBody>
                    <a:bodyPr/>
                    <a:lstStyle/>
                    <a:p>
                      <a:r>
                        <a:rPr lang="fr-FR" sz="1600" b="1" dirty="0" smtClean="0">
                          <a:solidFill>
                            <a:schemeClr val="tx1"/>
                          </a:solidFill>
                        </a:rPr>
                        <a:t>Assistant </a:t>
                      </a:r>
                      <a:r>
                        <a:rPr lang="fr-FR" sz="1600" b="1" dirty="0" err="1" smtClean="0">
                          <a:solidFill>
                            <a:schemeClr val="tx1"/>
                          </a:solidFill>
                        </a:rPr>
                        <a:t>Professor</a:t>
                      </a:r>
                      <a:r>
                        <a:rPr lang="fr-FR" sz="1600" b="1" dirty="0" smtClean="0">
                          <a:solidFill>
                            <a:schemeClr val="tx1"/>
                          </a:solidFill>
                        </a:rPr>
                        <a:t> A (fading </a:t>
                      </a:r>
                      <a:r>
                        <a:rPr lang="fr-FR" sz="1600" b="1" dirty="0" err="1" smtClean="0">
                          <a:solidFill>
                            <a:schemeClr val="tx1"/>
                          </a:solidFill>
                        </a:rPr>
                        <a:t>away</a:t>
                      </a:r>
                      <a:r>
                        <a:rPr lang="fr-FR" sz="1600" b="1" dirty="0" smtClean="0">
                          <a:solidFill>
                            <a:schemeClr val="tx1"/>
                          </a:solidFill>
                        </a:rPr>
                        <a:t>)</a:t>
                      </a:r>
                    </a:p>
                  </a:txBody>
                  <a:tcPr anchor="ctr">
                    <a:solidFill>
                      <a:schemeClr val="accent4">
                        <a:lumMod val="20000"/>
                        <a:lumOff val="80000"/>
                      </a:schemeClr>
                    </a:solidFill>
                  </a:tcPr>
                </a:tc>
                <a:tc>
                  <a:txBody>
                    <a:bodyPr/>
                    <a:lstStyle/>
                    <a:p>
                      <a:pPr algn="ctr" rtl="1"/>
                      <a:r>
                        <a:rPr lang="fr-FR" sz="1600" b="1" dirty="0" smtClean="0">
                          <a:solidFill>
                            <a:schemeClr val="tx1"/>
                          </a:solidFill>
                        </a:rPr>
                        <a:t>960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9600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392958272"/>
                  </a:ext>
                </a:extLst>
              </a:tr>
              <a:tr h="688342">
                <a:tc>
                  <a:txBody>
                    <a:bodyPr/>
                    <a:lstStyle/>
                    <a:p>
                      <a:r>
                        <a:rPr lang="fr-FR" sz="1600" b="1" dirty="0" err="1" smtClean="0">
                          <a:solidFill>
                            <a:schemeClr val="tx1"/>
                          </a:solidFill>
                        </a:rPr>
                        <a:t>Associale</a:t>
                      </a:r>
                      <a:r>
                        <a:rPr lang="fr-FR" sz="1600" b="1" dirty="0" smtClean="0">
                          <a:solidFill>
                            <a:schemeClr val="tx1"/>
                          </a:solidFill>
                        </a:rPr>
                        <a:t> </a:t>
                      </a:r>
                      <a:r>
                        <a:rPr lang="fr-FR" sz="1600" b="1" dirty="0" err="1" smtClean="0">
                          <a:solidFill>
                            <a:schemeClr val="tx1"/>
                          </a:solidFill>
                        </a:rPr>
                        <a:t>Professor</a:t>
                      </a:r>
                      <a:r>
                        <a:rPr lang="fr-FR" sz="1600" b="1" dirty="0" smtClean="0">
                          <a:solidFill>
                            <a:schemeClr val="tx1"/>
                          </a:solidFill>
                        </a:rPr>
                        <a:t> B</a:t>
                      </a:r>
                    </a:p>
                  </a:txBody>
                  <a:tcPr anchor="ctr">
                    <a:solidFill>
                      <a:schemeClr val="accent4">
                        <a:lumMod val="20000"/>
                        <a:lumOff val="80000"/>
                      </a:schemeClr>
                    </a:solidFill>
                  </a:tcPr>
                </a:tc>
                <a:tc>
                  <a:txBody>
                    <a:bodyPr/>
                    <a:lstStyle/>
                    <a:p>
                      <a:pPr algn="ctr" rtl="1"/>
                      <a:r>
                        <a:rPr lang="ar-DZ" sz="1600" b="1" dirty="0" smtClean="0">
                          <a:solidFill>
                            <a:schemeClr val="tx1"/>
                          </a:solidFill>
                        </a:rPr>
                        <a:t>960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9600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2204976131"/>
                  </a:ext>
                </a:extLst>
              </a:tr>
              <a:tr h="688342">
                <a:tc>
                  <a:txBody>
                    <a:bodyPr/>
                    <a:lstStyle/>
                    <a:p>
                      <a:r>
                        <a:rPr lang="fr-FR" sz="1600" b="1" dirty="0" err="1" smtClean="0">
                          <a:solidFill>
                            <a:schemeClr val="tx1"/>
                          </a:solidFill>
                        </a:rPr>
                        <a:t>Associate</a:t>
                      </a:r>
                      <a:r>
                        <a:rPr lang="fr-FR" sz="1600" b="1" dirty="0" smtClean="0">
                          <a:solidFill>
                            <a:schemeClr val="tx1"/>
                          </a:solidFill>
                        </a:rPr>
                        <a:t> </a:t>
                      </a:r>
                      <a:r>
                        <a:rPr lang="fr-FR" sz="1600" b="1" dirty="0" err="1" smtClean="0">
                          <a:solidFill>
                            <a:schemeClr val="tx1"/>
                          </a:solidFill>
                        </a:rPr>
                        <a:t>Professor</a:t>
                      </a:r>
                      <a:r>
                        <a:rPr lang="fr-FR" sz="1600" b="1" baseline="0" dirty="0" smtClean="0">
                          <a:solidFill>
                            <a:schemeClr val="tx1"/>
                          </a:solidFill>
                        </a:rPr>
                        <a:t> A</a:t>
                      </a:r>
                      <a:endParaRPr lang="fr-FR" sz="1600" b="1" dirty="0" smtClean="0">
                        <a:solidFill>
                          <a:schemeClr val="tx1"/>
                        </a:solidFill>
                      </a:endParaRPr>
                    </a:p>
                  </a:txBody>
                  <a:tcPr anchor="ctr">
                    <a:solidFill>
                      <a:schemeClr val="accent4">
                        <a:lumMod val="20000"/>
                        <a:lumOff val="80000"/>
                      </a:schemeClr>
                    </a:solidFill>
                  </a:tcPr>
                </a:tc>
                <a:tc>
                  <a:txBody>
                    <a:bodyPr/>
                    <a:lstStyle/>
                    <a:p>
                      <a:pPr algn="ctr" rtl="1"/>
                      <a:r>
                        <a:rPr lang="ar-DZ" sz="1600" b="1" dirty="0" smtClean="0">
                          <a:solidFill>
                            <a:schemeClr val="tx1"/>
                          </a:solidFill>
                        </a:rPr>
                        <a:t>1120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11200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1780147628"/>
                  </a:ext>
                </a:extLst>
              </a:tr>
              <a:tr h="440780">
                <a:tc>
                  <a:txBody>
                    <a:bodyPr/>
                    <a:lstStyle/>
                    <a:p>
                      <a:r>
                        <a:rPr lang="fr-FR" sz="1600" b="1" dirty="0" err="1" smtClean="0">
                          <a:solidFill>
                            <a:schemeClr val="tx1"/>
                          </a:solidFill>
                        </a:rPr>
                        <a:t>Professor</a:t>
                      </a:r>
                      <a:endParaRPr lang="fr-FR" sz="1600" b="1" dirty="0" smtClean="0">
                        <a:solidFill>
                          <a:schemeClr val="tx1"/>
                        </a:solidFill>
                      </a:endParaRPr>
                    </a:p>
                  </a:txBody>
                  <a:tcPr anchor="ctr">
                    <a:solidFill>
                      <a:schemeClr val="accent4">
                        <a:lumMod val="20000"/>
                        <a:lumOff val="80000"/>
                      </a:schemeClr>
                    </a:solidFill>
                  </a:tcPr>
                </a:tc>
                <a:tc>
                  <a:txBody>
                    <a:bodyPr/>
                    <a:lstStyle/>
                    <a:p>
                      <a:pPr algn="ctr" rtl="1"/>
                      <a:r>
                        <a:rPr lang="ar-DZ" sz="1600" b="1" dirty="0" smtClean="0">
                          <a:solidFill>
                            <a:schemeClr val="tx1"/>
                          </a:solidFill>
                        </a:rPr>
                        <a:t>1280</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10 </a:t>
                      </a:r>
                      <a:r>
                        <a:rPr lang="fr-FR" sz="1600" b="1"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tc>
                  <a:txBody>
                    <a:bodyPr/>
                    <a:lstStyle/>
                    <a:p>
                      <a:pPr algn="ctr" rtl="1"/>
                      <a:r>
                        <a:rPr lang="fr-FR" sz="1600" b="1" dirty="0" smtClean="0">
                          <a:solidFill>
                            <a:schemeClr val="tx1"/>
                          </a:solidFill>
                        </a:rPr>
                        <a:t>12800 </a:t>
                      </a:r>
                      <a:r>
                        <a:rPr lang="fr-FR" sz="1600" b="1" baseline="0" dirty="0" err="1" smtClean="0">
                          <a:solidFill>
                            <a:schemeClr val="tx1"/>
                          </a:solidFill>
                        </a:rPr>
                        <a:t>dzd</a:t>
                      </a:r>
                      <a:endParaRPr lang="fr-FR" sz="1600" b="1" dirty="0">
                        <a:solidFill>
                          <a:schemeClr val="tx1"/>
                        </a:solidFill>
                      </a:endParaRPr>
                    </a:p>
                  </a:txBody>
                  <a:tcPr anchor="ctr">
                    <a:solidFill>
                      <a:schemeClr val="accent4">
                        <a:lumMod val="20000"/>
                        <a:lumOff val="80000"/>
                      </a:schemeClr>
                    </a:solidFill>
                  </a:tcPr>
                </a:tc>
                <a:extLst>
                  <a:ext uri="{0D108BD9-81ED-4DB2-BD59-A6C34878D82A}">
                    <a16:rowId xmlns:a16="http://schemas.microsoft.com/office/drawing/2014/main" xmlns="" val="1197287432"/>
                  </a:ext>
                </a:extLst>
              </a:tr>
            </a:tbl>
          </a:graphicData>
        </a:graphic>
      </p:graphicFrame>
      <p:sp>
        <p:nvSpPr>
          <p:cNvPr id="7" name="Rectangle 6"/>
          <p:cNvSpPr/>
          <p:nvPr/>
        </p:nvSpPr>
        <p:spPr>
          <a:xfrm>
            <a:off x="5718629" y="3976914"/>
            <a:ext cx="6473371" cy="288108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fr-FR" sz="2000" b="1" dirty="0" smtClean="0"/>
              <a:t>Zones </a:t>
            </a:r>
            <a:r>
              <a:rPr lang="en-US" sz="2000" b="1" dirty="0" smtClean="0"/>
              <a:t>were divided into 3 sections, which in turn were divided into 3 sections, as follows:</a:t>
            </a:r>
          </a:p>
          <a:p>
            <a:pPr marL="342900" indent="-342900" algn="just">
              <a:buFont typeface="Courier New" panose="02070309020205020404" pitchFamily="49" charset="0"/>
              <a:buChar char="o"/>
            </a:pPr>
            <a:r>
              <a:rPr lang="fr-FR" sz="2000" b="1" dirty="0" smtClean="0"/>
              <a:t>section One: A1 = 35% (Adrar, Illizi and Tindouf) A2 = 31.5% (Tamanrasset, Ouargla, and El </a:t>
            </a:r>
            <a:r>
              <a:rPr lang="fr-FR" sz="2000" b="1" dirty="0" err="1" smtClean="0"/>
              <a:t>Bayadh</a:t>
            </a:r>
            <a:r>
              <a:rPr lang="fr-FR" sz="2000" b="1" dirty="0" smtClean="0"/>
              <a:t>) A3 = 28.5% (El-</a:t>
            </a:r>
            <a:r>
              <a:rPr lang="fr-FR" sz="2000" b="1" dirty="0" err="1" smtClean="0"/>
              <a:t>Naama</a:t>
            </a:r>
            <a:r>
              <a:rPr lang="fr-FR" sz="2000" b="1" dirty="0" smtClean="0"/>
              <a:t>).</a:t>
            </a:r>
          </a:p>
          <a:p>
            <a:pPr marL="342900" indent="-342900" algn="just">
              <a:buFont typeface="Courier New" panose="02070309020205020404" pitchFamily="49" charset="0"/>
              <a:buChar char="o"/>
            </a:pPr>
            <a:r>
              <a:rPr lang="en-US" sz="2000" b="1" dirty="0" smtClean="0"/>
              <a:t>Section Two: B1 24.5% (</a:t>
            </a:r>
            <a:r>
              <a:rPr lang="en-US" sz="2000" b="1" dirty="0" err="1" smtClean="0"/>
              <a:t>Laghouat</a:t>
            </a:r>
            <a:r>
              <a:rPr lang="en-US" sz="2000" b="1" dirty="0" smtClean="0"/>
              <a:t>) B2 21% (</a:t>
            </a:r>
            <a:r>
              <a:rPr lang="en-US" sz="2000" b="1" dirty="0" err="1" smtClean="0"/>
              <a:t>Biskra</a:t>
            </a:r>
            <a:r>
              <a:rPr lang="en-US" sz="2000" b="1" dirty="0" smtClean="0"/>
              <a:t>, </a:t>
            </a:r>
            <a:r>
              <a:rPr lang="en-US" sz="2000" b="1" dirty="0" err="1" smtClean="0"/>
              <a:t>Bechar</a:t>
            </a:r>
            <a:r>
              <a:rPr lang="en-US" sz="2000" b="1" dirty="0" smtClean="0"/>
              <a:t>, </a:t>
            </a:r>
            <a:r>
              <a:rPr lang="en-US" sz="2000" b="1" dirty="0" err="1" smtClean="0"/>
              <a:t>Djelfa</a:t>
            </a:r>
            <a:r>
              <a:rPr lang="en-US" sz="2000" b="1" dirty="0" smtClean="0"/>
              <a:t>, and El </a:t>
            </a:r>
            <a:r>
              <a:rPr lang="en-US" sz="2000" b="1" dirty="0" err="1" smtClean="0"/>
              <a:t>Oued</a:t>
            </a:r>
            <a:r>
              <a:rPr lang="en-US" sz="2000" b="1" dirty="0" smtClean="0"/>
              <a:t>) B3 = 17.5%.</a:t>
            </a:r>
            <a:endParaRPr lang="ar-DZ" sz="2000" b="1" dirty="0" smtClean="0"/>
          </a:p>
          <a:p>
            <a:pPr marL="342900" indent="-342900" algn="just">
              <a:buFont typeface="Courier New" panose="02070309020205020404" pitchFamily="49" charset="0"/>
              <a:buChar char="o"/>
            </a:pPr>
            <a:r>
              <a:rPr lang="en-US" sz="2000" b="1" dirty="0" smtClean="0"/>
              <a:t>Section Three: C1 = 14% C2 = 10.5% C3 = 7%</a:t>
            </a:r>
            <a:endParaRPr lang="fr-FR" sz="2000" b="1" dirty="0" smtClean="0">
              <a:latin typeface="Segoe UI Historic" panose="020B0502040204020203" pitchFamily="34" charset="0"/>
            </a:endParaRPr>
          </a:p>
          <a:p>
            <a:pPr algn="ctr"/>
            <a:endParaRPr lang="ar-DZ" dirty="0"/>
          </a:p>
        </p:txBody>
      </p:sp>
    </p:spTree>
    <p:extLst>
      <p:ext uri="{BB962C8B-B14F-4D97-AF65-F5344CB8AC3E}">
        <p14:creationId xmlns:p14="http://schemas.microsoft.com/office/powerpoint/2010/main" xmlns="" val="4131710850"/>
      </p:ext>
    </p:extLst>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additive="base">
                                        <p:cTn id="12" dur="500" fill="hold"/>
                                        <p:tgtEl>
                                          <p:spTgt spid="12"/>
                                        </p:tgtEl>
                                        <p:attrNameLst>
                                          <p:attrName>ppt_x</p:attrName>
                                        </p:attrNameLst>
                                      </p:cBhvr>
                                      <p:tavLst>
                                        <p:tav tm="0">
                                          <p:val>
                                            <p:strVal val="#ppt_x"/>
                                          </p:val>
                                        </p:tav>
                                        <p:tav tm="100000">
                                          <p:val>
                                            <p:strVal val="#ppt_x"/>
                                          </p:val>
                                        </p:tav>
                                      </p:tavLst>
                                    </p:anim>
                                    <p:anim calcmode="lin" valueType="num">
                                      <p:cBhvr additive="base">
                                        <p:cTn id="1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amond(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1" presetClass="entr" presetSubtype="4"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heel(4)">
                                      <p:cBhvr>
                                        <p:cTn id="29"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P spid="14" grpId="0"/>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solidFill>
                  <a:srgbClr val="C00000"/>
                </a:solidFill>
              </a:rPr>
              <a:t>Learning Objectives</a:t>
            </a:r>
            <a:endParaRPr lang="ar-DZ" dirty="0">
              <a:solidFill>
                <a:srgbClr val="C00000"/>
              </a:solidFill>
            </a:endParaRPr>
          </a:p>
        </p:txBody>
      </p:sp>
      <p:sp>
        <p:nvSpPr>
          <p:cNvPr id="3" name="Espace réservé du contenu 2"/>
          <p:cNvSpPr>
            <a:spLocks noGrp="1"/>
          </p:cNvSpPr>
          <p:nvPr>
            <p:ph idx="1"/>
          </p:nvPr>
        </p:nvSpPr>
        <p:spPr/>
        <p:txBody>
          <a:bodyPr>
            <a:normAutofit fontScale="77500" lnSpcReduction="20000"/>
          </a:bodyPr>
          <a:lstStyle/>
          <a:p>
            <a:pPr algn="just"/>
            <a:r>
              <a:rPr lang="fr-FR" sz="3600" dirty="0" smtClean="0">
                <a:solidFill>
                  <a:srgbClr val="C00000"/>
                </a:solidFill>
              </a:rPr>
              <a:t>To u</a:t>
            </a:r>
            <a:r>
              <a:rPr lang="en-US" sz="3600" dirty="0" err="1" smtClean="0">
                <a:solidFill>
                  <a:srgbClr val="C00000"/>
                </a:solidFill>
              </a:rPr>
              <a:t>nderstand</a:t>
            </a:r>
            <a:r>
              <a:rPr lang="en-US" sz="3600" dirty="0" smtClean="0">
                <a:solidFill>
                  <a:srgbClr val="C00000"/>
                </a:solidFill>
              </a:rPr>
              <a:t> how to calculate the basic salary for jobs in the Algerian public sector.</a:t>
            </a:r>
          </a:p>
          <a:p>
            <a:pPr algn="just"/>
            <a:r>
              <a:rPr lang="en-US" sz="3600" dirty="0" smtClean="0">
                <a:solidFill>
                  <a:srgbClr val="C00000"/>
                </a:solidFill>
              </a:rPr>
              <a:t>To differentiate between the basic and principal pay, the position pay, and the most important </a:t>
            </a:r>
            <a:r>
              <a:rPr lang="fr-FR" sz="3600" dirty="0" err="1" smtClean="0">
                <a:solidFill>
                  <a:srgbClr val="C00000"/>
                </a:solidFill>
              </a:rPr>
              <a:t>allowances</a:t>
            </a:r>
            <a:r>
              <a:rPr lang="fr-FR" sz="3600" dirty="0" smtClean="0">
                <a:solidFill>
                  <a:srgbClr val="C00000"/>
                </a:solidFill>
              </a:rPr>
              <a:t> </a:t>
            </a:r>
            <a:r>
              <a:rPr lang="en-US" sz="3600" dirty="0" smtClean="0">
                <a:solidFill>
                  <a:srgbClr val="C00000"/>
                </a:solidFill>
              </a:rPr>
              <a:t>and grants that make up the salary of an university teacher in Algeria.</a:t>
            </a:r>
          </a:p>
          <a:p>
            <a:pPr algn="just"/>
            <a:r>
              <a:rPr lang="en-US" sz="3600" dirty="0" smtClean="0">
                <a:solidFill>
                  <a:srgbClr val="C00000"/>
                </a:solidFill>
              </a:rPr>
              <a:t>To track the evolution of guaranteed national minimum wage levels.</a:t>
            </a:r>
          </a:p>
          <a:p>
            <a:pPr algn="just"/>
            <a:r>
              <a:rPr lang="en-US" sz="3600" dirty="0" smtClean="0">
                <a:solidFill>
                  <a:srgbClr val="C00000"/>
                </a:solidFill>
              </a:rPr>
              <a:t>To understand tax deductions and how to calculate it.</a:t>
            </a:r>
          </a:p>
          <a:p>
            <a:pPr>
              <a:buNone/>
            </a:pP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a:extLst>
              <a:ext uri="{FF2B5EF4-FFF2-40B4-BE49-F238E27FC236}">
                <a16:creationId xmlns:a16="http://schemas.microsoft.com/office/drawing/2014/main" xmlns="" id="{1A012843-7722-4CF0-A850-3A52439FA39E}"/>
              </a:ext>
            </a:extLst>
          </p:cNvPr>
          <p:cNvSpPr>
            <a:spLocks noGrp="1"/>
          </p:cNvSpPr>
          <p:nvPr>
            <p:ph type="title"/>
          </p:nvPr>
        </p:nvSpPr>
        <p:spPr>
          <a:solidFill>
            <a:schemeClr val="accent6">
              <a:lumMod val="40000"/>
              <a:lumOff val="60000"/>
            </a:schemeClr>
          </a:solidFill>
        </p:spPr>
        <p:txBody>
          <a:bodyPr/>
          <a:lstStyle/>
          <a:p>
            <a:pPr marL="514350" indent="-514350" algn="ctr"/>
            <a:r>
              <a:rPr lang="fr-FR" b="1" dirty="0" smtClean="0"/>
              <a:t>9. </a:t>
            </a:r>
            <a:r>
              <a:rPr lang="fr-FR" b="1" dirty="0" err="1" smtClean="0"/>
              <a:t>Housing</a:t>
            </a:r>
            <a:r>
              <a:rPr lang="fr-FR" b="1" dirty="0" smtClean="0"/>
              <a:t> </a:t>
            </a:r>
            <a:r>
              <a:rPr lang="fr-FR" b="1" dirty="0" err="1" smtClean="0"/>
              <a:t>grant</a:t>
            </a:r>
            <a:endParaRPr lang="fr-FR" b="1" dirty="0" smtClean="0"/>
          </a:p>
        </p:txBody>
      </p:sp>
      <p:graphicFrame>
        <p:nvGraphicFramePr>
          <p:cNvPr id="9" name="Tableau 9">
            <a:extLst>
              <a:ext uri="{FF2B5EF4-FFF2-40B4-BE49-F238E27FC236}">
                <a16:creationId xmlns:a16="http://schemas.microsoft.com/office/drawing/2014/main" xmlns="" id="{9ED3E9E4-BBE0-4E34-A9F0-AE03A210573C}"/>
              </a:ext>
            </a:extLst>
          </p:cNvPr>
          <p:cNvGraphicFramePr>
            <a:graphicFrameLocks noGrp="1"/>
          </p:cNvGraphicFramePr>
          <p:nvPr>
            <p:extLst>
              <p:ext uri="{D42A27DB-BD31-4B8C-83A1-F6EECF244321}">
                <p14:modId xmlns:p14="http://schemas.microsoft.com/office/powerpoint/2010/main" xmlns="" val="793421127"/>
              </p:ext>
            </p:extLst>
          </p:nvPr>
        </p:nvGraphicFramePr>
        <p:xfrm>
          <a:off x="986971" y="2932779"/>
          <a:ext cx="10145486" cy="3481972"/>
        </p:xfrm>
        <a:graphic>
          <a:graphicData uri="http://schemas.openxmlformats.org/drawingml/2006/table">
            <a:tbl>
              <a:tblPr firstRow="1" bandRow="1">
                <a:tableStyleId>{8A107856-5554-42FB-B03E-39F5DBC370BA}</a:tableStyleId>
              </a:tblPr>
              <a:tblGrid>
                <a:gridCol w="2971179">
                  <a:extLst>
                    <a:ext uri="{9D8B030D-6E8A-4147-A177-3AD203B41FA5}">
                      <a16:colId xmlns:a16="http://schemas.microsoft.com/office/drawing/2014/main" xmlns="" val="2294363309"/>
                    </a:ext>
                  </a:extLst>
                </a:gridCol>
                <a:gridCol w="7174307">
                  <a:extLst>
                    <a:ext uri="{9D8B030D-6E8A-4147-A177-3AD203B41FA5}">
                      <a16:colId xmlns:a16="http://schemas.microsoft.com/office/drawing/2014/main" xmlns="" val="2150570436"/>
                    </a:ext>
                  </a:extLst>
                </a:gridCol>
              </a:tblGrid>
              <a:tr h="1561732">
                <a:tc>
                  <a:txBody>
                    <a:bodyPr/>
                    <a:lstStyle/>
                    <a:p>
                      <a:pPr algn="ctr" rtl="1"/>
                      <a:r>
                        <a:rPr lang="fr-FR" sz="2400" kern="1200" dirty="0" smtClean="0">
                          <a:effectLst>
                            <a:outerShdw blurRad="38100" dist="38100" dir="2700000" algn="tl">
                              <a:srgbClr val="000000">
                                <a:alpha val="43137"/>
                              </a:srgbClr>
                            </a:outerShdw>
                          </a:effectLst>
                        </a:rPr>
                        <a:t>2000 (DZD)</a:t>
                      </a:r>
                      <a:endParaRPr lang="fr-FR" sz="2400" b="1" dirty="0">
                        <a:solidFill>
                          <a:schemeClr val="tx1"/>
                        </a:solidFill>
                        <a:effectLst>
                          <a:outerShdw blurRad="38100" dist="38100" dir="2700000" algn="tl">
                            <a:srgbClr val="000000">
                              <a:alpha val="43137"/>
                            </a:srgbClr>
                          </a:outerShdw>
                        </a:effectLst>
                      </a:endParaRPr>
                    </a:p>
                  </a:txBody>
                  <a:tcPr anchor="ctr"/>
                </a:tc>
                <a:tc>
                  <a:txBody>
                    <a:bodyPr/>
                    <a:lstStyle/>
                    <a:p>
                      <a:r>
                        <a:rPr lang="en-US" sz="2400" dirty="0" smtClean="0"/>
                        <a:t>For the </a:t>
                      </a:r>
                      <a:r>
                        <a:rPr lang="en-US" sz="2400" dirty="0" err="1" smtClean="0"/>
                        <a:t>satates</a:t>
                      </a:r>
                      <a:r>
                        <a:rPr lang="en-US" sz="2400" baseline="0" dirty="0" smtClean="0"/>
                        <a:t> </a:t>
                      </a:r>
                      <a:r>
                        <a:rPr lang="en-US" sz="2400" dirty="0" smtClean="0"/>
                        <a:t>of </a:t>
                      </a:r>
                      <a:r>
                        <a:rPr lang="en-US" sz="2400" dirty="0" err="1" smtClean="0"/>
                        <a:t>Adrar</a:t>
                      </a:r>
                      <a:r>
                        <a:rPr lang="en-US" sz="2400" dirty="0" smtClean="0"/>
                        <a:t>, </a:t>
                      </a:r>
                      <a:r>
                        <a:rPr lang="en-US" sz="2400" dirty="0" err="1" smtClean="0"/>
                        <a:t>Tindouf</a:t>
                      </a:r>
                      <a:r>
                        <a:rPr lang="en-US" sz="2400" dirty="0" smtClean="0"/>
                        <a:t>, </a:t>
                      </a:r>
                      <a:r>
                        <a:rPr lang="en-US" sz="2400" dirty="0" err="1" smtClean="0"/>
                        <a:t>Tamanrasset</a:t>
                      </a:r>
                      <a:r>
                        <a:rPr lang="en-US" sz="2400" dirty="0" smtClean="0"/>
                        <a:t> and </a:t>
                      </a:r>
                      <a:r>
                        <a:rPr lang="en-US" sz="2400" dirty="0" err="1" smtClean="0"/>
                        <a:t>Illizi</a:t>
                      </a:r>
                      <a:endParaRPr lang="en-US" sz="2400" dirty="0" smtClean="0"/>
                    </a:p>
                    <a:p>
                      <a:r>
                        <a:rPr lang="en-US" sz="2400" kern="1200" dirty="0" smtClean="0"/>
                        <a:t/>
                      </a:r>
                      <a:br>
                        <a:rPr lang="en-US" sz="2400" kern="1200" dirty="0" smtClean="0"/>
                      </a:br>
                      <a:endParaRPr lang="fr-FR" sz="2400" dirty="0">
                        <a:solidFill>
                          <a:schemeClr val="tx1"/>
                        </a:solidFill>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xmlns="" val="729446487"/>
                  </a:ext>
                </a:extLst>
              </a:tr>
              <a:tr h="1561732">
                <a:tc>
                  <a:txBody>
                    <a:bodyPr/>
                    <a:lstStyle/>
                    <a:p>
                      <a:pPr algn="ctr" rtl="1"/>
                      <a:r>
                        <a:rPr lang="fr-FR" sz="2400" b="1" dirty="0" smtClean="0">
                          <a:effectLst>
                            <a:outerShdw blurRad="38100" dist="38100" dir="2700000" algn="tl">
                              <a:srgbClr val="000000">
                                <a:alpha val="43137"/>
                              </a:srgbClr>
                            </a:outerShdw>
                          </a:effectLst>
                        </a:rPr>
                        <a:t>1500 (DZD)</a:t>
                      </a:r>
                      <a:endParaRPr lang="fr-FR" sz="2400" b="1" dirty="0">
                        <a:effectLst>
                          <a:outerShdw blurRad="38100" dist="38100" dir="2700000" algn="tl">
                            <a:srgbClr val="000000">
                              <a:alpha val="43137"/>
                            </a:srgbClr>
                          </a:outerShdw>
                        </a:effectLst>
                      </a:endParaRPr>
                    </a:p>
                  </a:txBody>
                  <a:tcPr anchor="ctr"/>
                </a:tc>
                <a:tc>
                  <a:txBody>
                    <a:bodyPr/>
                    <a:lstStyle/>
                    <a:p>
                      <a:pPr algn="ctr" rtl="1"/>
                      <a:r>
                        <a:rPr lang="fr-FR" sz="2400" b="1" dirty="0" smtClean="0"/>
                        <a:t>For the </a:t>
                      </a:r>
                      <a:r>
                        <a:rPr lang="fr-FR" sz="2400" b="1" dirty="0" err="1" smtClean="0"/>
                        <a:t>rest</a:t>
                      </a:r>
                      <a:r>
                        <a:rPr lang="fr-FR" sz="2400" b="1" dirty="0" smtClean="0"/>
                        <a:t> states </a:t>
                      </a:r>
                      <a:r>
                        <a:rPr lang="fr-FR" sz="2400" b="1" dirty="0" err="1" smtClean="0"/>
                        <a:t>concerned</a:t>
                      </a:r>
                      <a:r>
                        <a:rPr lang="fr-FR" sz="2400" b="1" dirty="0" smtClean="0"/>
                        <a:t> </a:t>
                      </a:r>
                      <a:r>
                        <a:rPr lang="fr-FR" sz="2400" b="1" dirty="0" err="1" smtClean="0"/>
                        <a:t>with</a:t>
                      </a:r>
                      <a:r>
                        <a:rPr lang="fr-FR" sz="2400" b="1" dirty="0" smtClean="0"/>
                        <a:t> the </a:t>
                      </a:r>
                      <a:r>
                        <a:rPr lang="fr-FR" sz="2400" b="1" dirty="0" err="1" smtClean="0"/>
                        <a:t>south</a:t>
                      </a:r>
                      <a:r>
                        <a:rPr lang="fr-FR" sz="2400" b="1" dirty="0" smtClean="0"/>
                        <a:t> </a:t>
                      </a:r>
                      <a:r>
                        <a:rPr lang="fr-FR" sz="2400" b="1" dirty="0" err="1" smtClean="0"/>
                        <a:t>allowance</a:t>
                      </a:r>
                      <a:r>
                        <a:rPr lang="fr-FR" sz="2400" b="1" dirty="0" smtClean="0"/>
                        <a:t>: Bechar, El </a:t>
                      </a:r>
                      <a:r>
                        <a:rPr lang="fr-FR" sz="2400" b="1" dirty="0" err="1" smtClean="0"/>
                        <a:t>Bayadh</a:t>
                      </a:r>
                      <a:r>
                        <a:rPr lang="fr-FR" sz="2400" b="1" dirty="0" smtClean="0"/>
                        <a:t>, Ouargla, </a:t>
                      </a:r>
                      <a:r>
                        <a:rPr lang="fr-FR" sz="2400" b="1" dirty="0" err="1" smtClean="0"/>
                        <a:t>Ghardaia</a:t>
                      </a:r>
                      <a:r>
                        <a:rPr lang="fr-FR" sz="2400" b="1" dirty="0" smtClean="0"/>
                        <a:t>, </a:t>
                      </a:r>
                      <a:r>
                        <a:rPr lang="fr-FR" sz="2400" b="1" dirty="0" err="1" smtClean="0"/>
                        <a:t>Naama</a:t>
                      </a:r>
                      <a:r>
                        <a:rPr lang="fr-FR" sz="2400" b="1" dirty="0" smtClean="0"/>
                        <a:t>, Laghouat, El Oued, </a:t>
                      </a:r>
                      <a:r>
                        <a:rPr lang="fr-FR" sz="2400" b="1" dirty="0" err="1" smtClean="0"/>
                        <a:t>Khenchela</a:t>
                      </a:r>
                      <a:r>
                        <a:rPr lang="fr-FR" sz="2400" b="1" dirty="0" smtClean="0"/>
                        <a:t>, </a:t>
                      </a:r>
                      <a:r>
                        <a:rPr lang="fr-FR" sz="2400" b="1" dirty="0" err="1" smtClean="0"/>
                        <a:t>Tebessa</a:t>
                      </a:r>
                      <a:r>
                        <a:rPr lang="fr-FR" sz="2400" b="1" dirty="0" smtClean="0"/>
                        <a:t>, M'</a:t>
                      </a:r>
                      <a:r>
                        <a:rPr lang="fr-FR" sz="2400" b="1" dirty="0" err="1" smtClean="0"/>
                        <a:t>sila</a:t>
                      </a:r>
                      <a:r>
                        <a:rPr lang="fr-FR" sz="2400" b="1" dirty="0" smtClean="0"/>
                        <a:t>, Saida, Guelma, Tiaret, Batna, Oum El </a:t>
                      </a:r>
                      <a:r>
                        <a:rPr lang="fr-FR" sz="2400" b="1" dirty="0" err="1" smtClean="0"/>
                        <a:t>Bouaghi</a:t>
                      </a:r>
                      <a:r>
                        <a:rPr lang="fr-FR" sz="2400" b="1" dirty="0" smtClean="0"/>
                        <a:t>, </a:t>
                      </a:r>
                      <a:r>
                        <a:rPr lang="fr-FR" sz="2400" b="1" dirty="0" err="1" smtClean="0"/>
                        <a:t>Tissemsilt</a:t>
                      </a:r>
                      <a:r>
                        <a:rPr lang="fr-FR" sz="2400" b="1" dirty="0" smtClean="0"/>
                        <a:t>, Souk </a:t>
                      </a:r>
                      <a:r>
                        <a:rPr lang="fr-FR" sz="2400" b="1" dirty="0" err="1" smtClean="0"/>
                        <a:t>Ahras</a:t>
                      </a:r>
                      <a:r>
                        <a:rPr lang="fr-FR" sz="2400" b="1" dirty="0" smtClean="0"/>
                        <a:t>, Biskra, and Djelfa.</a:t>
                      </a:r>
                      <a:endParaRPr lang="fr-FR" sz="2400" b="1" dirty="0">
                        <a:effectLst>
                          <a:outerShdw blurRad="38100" dist="38100" dir="2700000" algn="tl">
                            <a:srgbClr val="000000">
                              <a:alpha val="43137"/>
                            </a:srgbClr>
                          </a:outerShdw>
                        </a:effectLst>
                      </a:endParaRPr>
                    </a:p>
                  </a:txBody>
                  <a:tcPr anchor="ctr"/>
                </a:tc>
                <a:extLst>
                  <a:ext uri="{0D108BD9-81ED-4DB2-BD59-A6C34878D82A}">
                    <a16:rowId xmlns:a16="http://schemas.microsoft.com/office/drawing/2014/main" xmlns="" val="2386070642"/>
                  </a:ext>
                </a:extLst>
              </a:tr>
            </a:tbl>
          </a:graphicData>
        </a:graphic>
      </p:graphicFrame>
      <p:sp>
        <p:nvSpPr>
          <p:cNvPr id="4" name="Rectangle 3"/>
          <p:cNvSpPr/>
          <p:nvPr/>
        </p:nvSpPr>
        <p:spPr>
          <a:xfrm>
            <a:off x="1030513" y="1843314"/>
            <a:ext cx="10072915" cy="1088572"/>
          </a:xfrm>
          <a:prstGeom prst="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endParaRPr lang="en-US" sz="2800" b="1" dirty="0" smtClean="0"/>
          </a:p>
          <a:p>
            <a:pPr algn="ctr"/>
            <a:r>
              <a:rPr lang="en-US" sz="3200" b="1" dirty="0" smtClean="0"/>
              <a:t>When the employee does not benefit from </a:t>
            </a:r>
            <a:r>
              <a:rPr lang="fr-FR" sz="3200" b="1" dirty="0" err="1" smtClean="0"/>
              <a:t>Functional</a:t>
            </a:r>
            <a:r>
              <a:rPr lang="fr-FR" sz="3200" b="1" dirty="0" smtClean="0"/>
              <a:t> </a:t>
            </a:r>
            <a:r>
              <a:rPr lang="fr-FR" sz="3200" b="1" dirty="0" err="1" smtClean="0"/>
              <a:t>housing</a:t>
            </a:r>
            <a:endParaRPr lang="en-US" sz="3200" b="1" dirty="0" smtClean="0"/>
          </a:p>
          <a:p>
            <a:r>
              <a:rPr lang="en-US" dirty="0" smtClean="0"/>
              <a:t/>
            </a:r>
            <a:br>
              <a:rPr lang="en-US" dirty="0" smtClean="0"/>
            </a:br>
            <a:endParaRPr lang="ar-DZ" dirty="0"/>
          </a:p>
        </p:txBody>
      </p:sp>
    </p:spTree>
    <p:extLst>
      <p:ext uri="{BB962C8B-B14F-4D97-AF65-F5344CB8AC3E}">
        <p14:creationId xmlns:p14="http://schemas.microsoft.com/office/powerpoint/2010/main" xmlns="" val="4256001369"/>
      </p:ext>
    </p:extLst>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2192000" cy="1028246"/>
          </a:xfrm>
          <a:solidFill>
            <a:schemeClr val="accent6">
              <a:lumMod val="40000"/>
              <a:lumOff val="60000"/>
            </a:schemeClr>
          </a:solidFill>
        </p:spPr>
        <p:txBody>
          <a:bodyPr/>
          <a:lstStyle/>
          <a:p>
            <a:pPr algn="ctr"/>
            <a:r>
              <a:rPr lang="fr-FR" b="1" dirty="0" smtClean="0"/>
              <a:t>10. </a:t>
            </a:r>
            <a:r>
              <a:rPr lang="fr-FR" b="1" dirty="0" err="1" smtClean="0"/>
              <a:t>family</a:t>
            </a:r>
            <a:r>
              <a:rPr lang="fr-FR" b="1" dirty="0" smtClean="0"/>
              <a:t> </a:t>
            </a:r>
            <a:r>
              <a:rPr lang="fr-FR" b="1" dirty="0" err="1" smtClean="0"/>
              <a:t>grants</a:t>
            </a:r>
            <a:endParaRPr lang="ar-DZ" dirty="0"/>
          </a:p>
        </p:txBody>
      </p:sp>
      <p:graphicFrame>
        <p:nvGraphicFramePr>
          <p:cNvPr id="4" name="Espace réservé du contenu 3"/>
          <p:cNvGraphicFramePr>
            <a:graphicFrameLocks noGrp="1"/>
          </p:cNvGraphicFramePr>
          <p:nvPr>
            <p:ph idx="1"/>
          </p:nvPr>
        </p:nvGraphicFramePr>
        <p:xfrm>
          <a:off x="1" y="1041854"/>
          <a:ext cx="12191999" cy="5816144"/>
        </p:xfrm>
        <a:graphic>
          <a:graphicData uri="http://schemas.openxmlformats.org/drawingml/2006/table">
            <a:tbl>
              <a:tblPr rtl="1" firstRow="1" bandRow="1">
                <a:tableStyleId>{2A488322-F2BA-4B5B-9748-0D474271808F}</a:tableStyleId>
              </a:tblPr>
              <a:tblGrid>
                <a:gridCol w="2074070"/>
                <a:gridCol w="6950029"/>
                <a:gridCol w="3167900"/>
              </a:tblGrid>
              <a:tr h="794555">
                <a:tc>
                  <a:txBody>
                    <a:bodyPr/>
                    <a:lstStyle/>
                    <a:p>
                      <a:pPr rtl="1"/>
                      <a:r>
                        <a:rPr lang="fr-FR" sz="2200" dirty="0" err="1" smtClean="0"/>
                        <a:t>Pay</a:t>
                      </a:r>
                      <a:endParaRPr lang="ar-DZ" sz="2200" dirty="0"/>
                    </a:p>
                  </a:txBody>
                  <a:tcPr/>
                </a:tc>
                <a:tc>
                  <a:txBody>
                    <a:bodyPr/>
                    <a:lstStyle/>
                    <a:p>
                      <a:r>
                        <a:rPr lang="fr-FR" sz="2200" dirty="0" err="1" smtClean="0"/>
                        <a:t>Beneficiaries</a:t>
                      </a:r>
                      <a:endParaRPr lang="fr-FR" sz="2200" dirty="0" smtClean="0"/>
                    </a:p>
                    <a:p>
                      <a:endParaRPr lang="ar-DZ" sz="2200" dirty="0"/>
                    </a:p>
                  </a:txBody>
                  <a:tcPr/>
                </a:tc>
                <a:tc>
                  <a:txBody>
                    <a:bodyPr/>
                    <a:lstStyle/>
                    <a:p>
                      <a:pPr rtl="1"/>
                      <a:r>
                        <a:rPr lang="fr-FR" sz="2200" dirty="0" smtClean="0"/>
                        <a:t>Grants</a:t>
                      </a:r>
                      <a:endParaRPr lang="ar-DZ" sz="2200" dirty="0"/>
                    </a:p>
                  </a:txBody>
                  <a:tcPr/>
                </a:tc>
              </a:tr>
              <a:tr h="2192973">
                <a:tc>
                  <a:txBody>
                    <a:bodyPr/>
                    <a:lstStyle/>
                    <a:p>
                      <a:pPr rtl="1"/>
                      <a:r>
                        <a:rPr lang="fr-FR" sz="2200" b="1" dirty="0" smtClean="0"/>
                        <a:t>800 (DZD)</a:t>
                      </a:r>
                      <a:endParaRPr lang="ar-DZ" sz="2200" b="1" dirty="0"/>
                    </a:p>
                  </a:txBody>
                  <a:tcPr/>
                </a:tc>
                <a:tc>
                  <a:txBody>
                    <a:bodyPr/>
                    <a:lstStyle/>
                    <a:p>
                      <a:r>
                        <a:rPr lang="en-US" sz="2200" dirty="0" smtClean="0"/>
                        <a:t>1. For an</a:t>
                      </a:r>
                      <a:r>
                        <a:rPr lang="en-US" sz="2200" baseline="0" dirty="0" smtClean="0"/>
                        <a:t> employee </a:t>
                      </a:r>
                      <a:r>
                        <a:rPr lang="en-US" sz="2200" dirty="0" smtClean="0"/>
                        <a:t>whose partner does not work and </a:t>
                      </a:r>
                      <a:r>
                        <a:rPr lang="en-US" sz="2200" smtClean="0"/>
                        <a:t>they </a:t>
                      </a:r>
                      <a:r>
                        <a:rPr lang="en-US" sz="2200" smtClean="0"/>
                        <a:t>have </a:t>
                      </a:r>
                      <a:r>
                        <a:rPr lang="en-US" sz="2200" dirty="0" smtClean="0"/>
                        <a:t>children.</a:t>
                      </a:r>
                    </a:p>
                    <a:p>
                      <a:r>
                        <a:rPr lang="en-US" sz="2200" dirty="0" smtClean="0"/>
                        <a:t>2. A divorced </a:t>
                      </a:r>
                      <a:r>
                        <a:rPr lang="en-US" sz="2200" dirty="0" err="1" smtClean="0"/>
                        <a:t>emplyee</a:t>
                      </a:r>
                      <a:r>
                        <a:rPr lang="en-US" sz="2200" dirty="0" smtClean="0"/>
                        <a:t> with children (women)</a:t>
                      </a:r>
                    </a:p>
                    <a:p>
                      <a:r>
                        <a:rPr lang="fr-FR" sz="2200" dirty="0" smtClean="0"/>
                        <a:t>3. </a:t>
                      </a:r>
                      <a:r>
                        <a:rPr lang="fr-FR" sz="2200" dirty="0" err="1" smtClean="0"/>
                        <a:t>Widow</a:t>
                      </a:r>
                      <a:r>
                        <a:rPr lang="fr-FR" sz="2200" dirty="0" smtClean="0"/>
                        <a:t> </a:t>
                      </a:r>
                      <a:r>
                        <a:rPr lang="fr-FR" sz="2200" dirty="0" err="1" smtClean="0"/>
                        <a:t>with</a:t>
                      </a:r>
                      <a:r>
                        <a:rPr lang="fr-FR" sz="2200" dirty="0" smtClean="0"/>
                        <a:t> </a:t>
                      </a:r>
                      <a:r>
                        <a:rPr lang="fr-FR" sz="2200" dirty="0" err="1" smtClean="0"/>
                        <a:t>children</a:t>
                      </a:r>
                      <a:endParaRPr lang="fr-FR" sz="2200" dirty="0" smtClean="0"/>
                    </a:p>
                    <a:p>
                      <a:r>
                        <a:rPr lang="en-US" sz="2200" dirty="0" smtClean="0"/>
                        <a:t>4. The worker whose partner does not work and they adopt a child by</a:t>
                      </a:r>
                      <a:r>
                        <a:rPr lang="en-US" sz="2200" baseline="0" dirty="0" smtClean="0"/>
                        <a:t> </a:t>
                      </a:r>
                      <a:r>
                        <a:rPr lang="fr-FR" sz="2200" dirty="0" smtClean="0"/>
                        <a:t>a</a:t>
                      </a:r>
                      <a:r>
                        <a:rPr lang="fr-FR" sz="2200" baseline="0" dirty="0" smtClean="0"/>
                        <a:t> </a:t>
                      </a:r>
                      <a:r>
                        <a:rPr lang="fr-FR" sz="2200" dirty="0" err="1" smtClean="0"/>
                        <a:t>judicial</a:t>
                      </a:r>
                      <a:r>
                        <a:rPr lang="fr-FR" sz="2200" dirty="0" smtClean="0"/>
                        <a:t> </a:t>
                      </a:r>
                      <a:r>
                        <a:rPr lang="fr-FR" sz="2200" dirty="0" err="1" smtClean="0"/>
                        <a:t>ruling</a:t>
                      </a:r>
                      <a:r>
                        <a:rPr lang="fr-FR" sz="2200" dirty="0" smtClean="0"/>
                        <a:t>.</a:t>
                      </a:r>
                      <a:endParaRPr lang="en-US" sz="2200" b="0" dirty="0" smtClean="0"/>
                    </a:p>
                  </a:txBody>
                  <a:tcPr/>
                </a:tc>
                <a:tc>
                  <a:txBody>
                    <a:bodyPr/>
                    <a:lstStyle/>
                    <a:p>
                      <a:pPr rtl="1"/>
                      <a:r>
                        <a:rPr lang="fr-FR" sz="2200" b="1" dirty="0" smtClean="0"/>
                        <a:t> Single </a:t>
                      </a:r>
                      <a:r>
                        <a:rPr lang="fr-FR" sz="2200" b="1" dirty="0" err="1" smtClean="0"/>
                        <a:t>pay</a:t>
                      </a:r>
                      <a:r>
                        <a:rPr lang="fr-FR" sz="2200" b="1" dirty="0" smtClean="0"/>
                        <a:t> </a:t>
                      </a:r>
                      <a:r>
                        <a:rPr lang="fr-FR" sz="2200" b="1" dirty="0" err="1" smtClean="0"/>
                        <a:t>grant</a:t>
                      </a:r>
                      <a:r>
                        <a:rPr lang="fr-FR" sz="2200" b="1" dirty="0" smtClean="0"/>
                        <a:t> (ISU)</a:t>
                      </a:r>
                      <a:endParaRPr lang="ar-DZ" sz="2200" b="1" dirty="0"/>
                    </a:p>
                  </a:txBody>
                  <a:tcPr/>
                </a:tc>
              </a:tr>
              <a:tr h="794555">
                <a:tc>
                  <a:txBody>
                    <a:bodyPr/>
                    <a:lstStyle/>
                    <a:p>
                      <a:pPr rtl="1"/>
                      <a:r>
                        <a:rPr lang="fr-FR" sz="2200" b="1" dirty="0" smtClean="0"/>
                        <a:t>5.50 (DZD)</a:t>
                      </a:r>
                      <a:endParaRPr lang="ar-DZ" sz="2200" b="1" dirty="0"/>
                    </a:p>
                  </a:txBody>
                  <a:tcPr/>
                </a:tc>
                <a:tc>
                  <a:txBody>
                    <a:bodyPr/>
                    <a:lstStyle/>
                    <a:p>
                      <a:r>
                        <a:rPr lang="en-US" sz="2200" dirty="0" smtClean="0"/>
                        <a:t>For an</a:t>
                      </a:r>
                      <a:r>
                        <a:rPr lang="en-US" sz="2200" baseline="0" dirty="0" smtClean="0"/>
                        <a:t> employee </a:t>
                      </a:r>
                      <a:r>
                        <a:rPr lang="en-US" sz="2200" dirty="0" smtClean="0"/>
                        <a:t>whose wife does not work and has no children</a:t>
                      </a:r>
                      <a:endParaRPr lang="en-US" sz="2200" b="0" dirty="0" smtClean="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200" b="1" dirty="0" err="1" smtClean="0"/>
                        <a:t>Family</a:t>
                      </a:r>
                      <a:r>
                        <a:rPr lang="fr-FR" sz="2200" b="1" dirty="0" smtClean="0"/>
                        <a:t> </a:t>
                      </a:r>
                      <a:r>
                        <a:rPr lang="fr-FR" sz="2200" b="1" dirty="0" err="1" smtClean="0"/>
                        <a:t>status</a:t>
                      </a:r>
                      <a:r>
                        <a:rPr lang="fr-FR" sz="2200" b="1" dirty="0" smtClean="0"/>
                        <a:t> </a:t>
                      </a:r>
                      <a:r>
                        <a:rPr lang="fr-FR" sz="2200" b="1" dirty="0" err="1" smtClean="0"/>
                        <a:t>grant</a:t>
                      </a:r>
                      <a:r>
                        <a:rPr lang="fr-FR" sz="2200" b="1" dirty="0" smtClean="0"/>
                        <a:t> (ISF)</a:t>
                      </a:r>
                    </a:p>
                  </a:txBody>
                  <a:tcPr/>
                </a:tc>
              </a:tr>
              <a:tr h="794555">
                <a:tc>
                  <a:txBody>
                    <a:bodyPr/>
                    <a:lstStyle/>
                    <a:p>
                      <a:pPr rtl="1"/>
                      <a:r>
                        <a:rPr lang="fr-FR" sz="2200" b="1" dirty="0" smtClean="0"/>
                        <a:t>300 (DZD)</a:t>
                      </a:r>
                      <a:endParaRPr lang="ar-DZ" sz="2200" b="1" dirty="0"/>
                    </a:p>
                  </a:txBody>
                  <a:tcPr/>
                </a:tc>
                <a:tc>
                  <a:txBody>
                    <a:bodyPr/>
                    <a:lstStyle/>
                    <a:p>
                      <a:pPr rtl="1"/>
                      <a:r>
                        <a:rPr lang="en-US" sz="2200" dirty="0" smtClean="0"/>
                        <a:t>Children under 17 years old, children must be </a:t>
                      </a:r>
                      <a:r>
                        <a:rPr lang="en-US" sz="2200" dirty="0" err="1" smtClean="0"/>
                        <a:t>studing</a:t>
                      </a:r>
                      <a:r>
                        <a:rPr lang="en-US" sz="2200" dirty="0" smtClean="0"/>
                        <a:t> between 17 to 21 years old</a:t>
                      </a:r>
                      <a:endParaRPr lang="ar-DZ" sz="2200" b="0" dirty="0"/>
                    </a:p>
                  </a:txBody>
                  <a:tcPr/>
                </a:tc>
                <a:tc rowSpan="2">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200" b="1" dirty="0" err="1" smtClean="0"/>
                        <a:t>Children's</a:t>
                      </a:r>
                      <a:r>
                        <a:rPr lang="fr-FR" sz="2200" b="1" dirty="0" smtClean="0"/>
                        <a:t> </a:t>
                      </a:r>
                      <a:r>
                        <a:rPr lang="fr-FR" sz="2200" b="1" dirty="0" err="1" smtClean="0"/>
                        <a:t>scholarship</a:t>
                      </a:r>
                      <a:endParaRPr lang="fr-FR" sz="2200" b="1" dirty="0" smtClean="0"/>
                    </a:p>
                  </a:txBody>
                  <a:tcPr/>
                </a:tc>
              </a:tr>
              <a:tr h="444951">
                <a:tc>
                  <a:txBody>
                    <a:bodyPr/>
                    <a:lstStyle/>
                    <a:p>
                      <a:pPr rtl="1"/>
                      <a:r>
                        <a:rPr lang="fr-FR" sz="2200" b="1" dirty="0" smtClean="0"/>
                        <a:t>+ 11.25 (DZD)</a:t>
                      </a:r>
                      <a:endParaRPr lang="ar-DZ" sz="2200" b="1" dirty="0"/>
                    </a:p>
                  </a:txBody>
                  <a:tcPr/>
                </a:tc>
                <a:tc>
                  <a:txBody>
                    <a:bodyPr/>
                    <a:lstStyle/>
                    <a:p>
                      <a:r>
                        <a:rPr lang="en-US" sz="2200" dirty="0" smtClean="0"/>
                        <a:t>Children over 10 years old  (Not more than 3 children)</a:t>
                      </a:r>
                      <a:endParaRPr lang="en-US" sz="2200" b="0" dirty="0" smtClean="0"/>
                    </a:p>
                  </a:txBody>
                  <a:tcPr/>
                </a:tc>
                <a:tc vMerge="1">
                  <a:txBody>
                    <a:bodyPr/>
                    <a:lstStyle/>
                    <a:p>
                      <a:pPr rtl="1"/>
                      <a:endParaRPr lang="ar-DZ" dirty="0"/>
                    </a:p>
                  </a:txBody>
                  <a:tcPr/>
                </a:tc>
              </a:tr>
              <a:tr h="794555">
                <a:tc>
                  <a:txBody>
                    <a:bodyPr/>
                    <a:lstStyle/>
                    <a:p>
                      <a:pPr rtl="1"/>
                      <a:r>
                        <a:rPr lang="fr-FR" sz="2200" b="1" dirty="0" smtClean="0"/>
                        <a:t>5000 (DZD) « Once a </a:t>
                      </a:r>
                      <a:r>
                        <a:rPr lang="fr-FR" sz="2200" b="1" dirty="0" err="1" smtClean="0"/>
                        <a:t>Year</a:t>
                      </a:r>
                      <a:r>
                        <a:rPr lang="fr-FR" sz="2200" b="1" dirty="0" smtClean="0"/>
                        <a:t> »</a:t>
                      </a:r>
                      <a:endParaRPr lang="ar-DZ" sz="2200" b="1" dirty="0"/>
                    </a:p>
                  </a:txBody>
                  <a:tcPr/>
                </a:tc>
                <a:tc>
                  <a:txBody>
                    <a:bodyPr/>
                    <a:lstStyle/>
                    <a:p>
                      <a:r>
                        <a:rPr lang="fr-FR" sz="2200" dirty="0" err="1" smtClean="0"/>
                        <a:t>Schooled</a:t>
                      </a:r>
                      <a:r>
                        <a:rPr lang="fr-FR" sz="2200" dirty="0" smtClean="0"/>
                        <a:t> </a:t>
                      </a:r>
                      <a:r>
                        <a:rPr lang="fr-FR" sz="2200" dirty="0" err="1" smtClean="0"/>
                        <a:t>children</a:t>
                      </a:r>
                      <a:endParaRPr lang="fr-FR" sz="2200" b="0" dirty="0" smtClean="0"/>
                    </a:p>
                  </a:txBody>
                  <a:tcPr/>
                </a:tc>
                <a:tc>
                  <a:txBody>
                    <a:bodyPr/>
                    <a:lstStyle/>
                    <a:p>
                      <a:r>
                        <a:rPr lang="fr-FR" sz="2200" b="1" dirty="0" err="1" smtClean="0"/>
                        <a:t>Study</a:t>
                      </a:r>
                      <a:r>
                        <a:rPr lang="fr-FR" sz="2200" b="1" dirty="0" smtClean="0"/>
                        <a:t> </a:t>
                      </a:r>
                      <a:r>
                        <a:rPr lang="fr-FR" sz="2200" b="1" dirty="0" err="1" smtClean="0"/>
                        <a:t>grant</a:t>
                      </a:r>
                      <a:endParaRPr lang="fr-FR" sz="2200" b="1" dirty="0" smtClean="0"/>
                    </a:p>
                  </a:txBody>
                  <a:tcPr/>
                </a:tc>
              </a:tr>
            </a:tbl>
          </a:graphicData>
        </a:graphic>
      </p:graphicFrame>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70A94E8-0C5A-4FBB-B9AE-8890067E2277}"/>
              </a:ext>
            </a:extLst>
          </p:cNvPr>
          <p:cNvSpPr>
            <a:spLocks noGrp="1"/>
          </p:cNvSpPr>
          <p:nvPr>
            <p:ph type="title"/>
          </p:nvPr>
        </p:nvSpPr>
        <p:spPr>
          <a:xfrm>
            <a:off x="838200" y="365125"/>
            <a:ext cx="10515600" cy="1144361"/>
          </a:xfrm>
          <a:solidFill>
            <a:schemeClr val="accent6">
              <a:lumMod val="40000"/>
              <a:lumOff val="60000"/>
            </a:schemeClr>
          </a:solidFill>
        </p:spPr>
        <p:txBody>
          <a:bodyPr/>
          <a:lstStyle/>
          <a:p>
            <a:pPr marL="514350" indent="-514350" algn="ctr"/>
            <a:r>
              <a:rPr lang="fr-FR" b="1" dirty="0" smtClean="0"/>
              <a:t>11. </a:t>
            </a:r>
            <a:r>
              <a:rPr lang="fr-FR" b="1" dirty="0" err="1" smtClean="0"/>
              <a:t>Specific</a:t>
            </a:r>
            <a:r>
              <a:rPr lang="fr-FR" b="1" dirty="0" smtClean="0"/>
              <a:t> position </a:t>
            </a:r>
            <a:r>
              <a:rPr lang="fr-FR" b="1" dirty="0" err="1" smtClean="0"/>
              <a:t>allowance</a:t>
            </a:r>
            <a:endParaRPr lang="fr-FR" b="1" dirty="0" smtClean="0"/>
          </a:p>
        </p:txBody>
      </p:sp>
      <p:sp>
        <p:nvSpPr>
          <p:cNvPr id="3" name="Espace réservé du contenu 2">
            <a:extLst>
              <a:ext uri="{FF2B5EF4-FFF2-40B4-BE49-F238E27FC236}">
                <a16:creationId xmlns:a16="http://schemas.microsoft.com/office/drawing/2014/main" xmlns="" id="{D4C89522-4921-4293-A523-1149E916FF8F}"/>
              </a:ext>
            </a:extLst>
          </p:cNvPr>
          <p:cNvSpPr>
            <a:spLocks noGrp="1"/>
          </p:cNvSpPr>
          <p:nvPr>
            <p:ph idx="1"/>
          </p:nvPr>
        </p:nvSpPr>
        <p:spPr>
          <a:xfrm>
            <a:off x="838200" y="1538514"/>
            <a:ext cx="10515600" cy="1059543"/>
          </a:xfrm>
        </p:spPr>
        <p:style>
          <a:lnRef idx="2">
            <a:schemeClr val="accent2"/>
          </a:lnRef>
          <a:fillRef idx="1">
            <a:schemeClr val="lt1"/>
          </a:fillRef>
          <a:effectRef idx="0">
            <a:schemeClr val="accent2"/>
          </a:effectRef>
          <a:fontRef idx="minor">
            <a:schemeClr val="dk1"/>
          </a:fontRef>
        </p:style>
        <p:txBody>
          <a:bodyPr anchor="ctr">
            <a:normAutofit/>
          </a:bodyPr>
          <a:lstStyle/>
          <a:p>
            <a:pPr algn="ctr"/>
            <a:r>
              <a:rPr lang="fr-FR" b="1" dirty="0" err="1" smtClean="0"/>
              <a:t>Specific</a:t>
            </a:r>
            <a:r>
              <a:rPr lang="fr-FR" b="1" dirty="0" smtClean="0"/>
              <a:t> position </a:t>
            </a:r>
            <a:r>
              <a:rPr lang="fr-FR" b="1" dirty="0" err="1" smtClean="0"/>
              <a:t>allowance</a:t>
            </a:r>
            <a:r>
              <a:rPr lang="fr-FR" b="1" dirty="0" smtClean="0"/>
              <a:t>  = </a:t>
            </a:r>
            <a:r>
              <a:rPr lang="en-US" b="1" dirty="0" smtClean="0"/>
              <a:t>position index * index value (45 DZD).</a:t>
            </a:r>
          </a:p>
        </p:txBody>
      </p:sp>
      <p:graphicFrame>
        <p:nvGraphicFramePr>
          <p:cNvPr id="5" name="Tableau 5">
            <a:extLst>
              <a:ext uri="{FF2B5EF4-FFF2-40B4-BE49-F238E27FC236}">
                <a16:creationId xmlns:a16="http://schemas.microsoft.com/office/drawing/2014/main" xmlns="" id="{438CBC09-5D3B-4494-9366-068B370474E1}"/>
              </a:ext>
            </a:extLst>
          </p:cNvPr>
          <p:cNvGraphicFramePr>
            <a:graphicFrameLocks noGrp="1"/>
          </p:cNvGraphicFramePr>
          <p:nvPr>
            <p:extLst>
              <p:ext uri="{D42A27DB-BD31-4B8C-83A1-F6EECF244321}">
                <p14:modId xmlns:p14="http://schemas.microsoft.com/office/powerpoint/2010/main" xmlns="" val="1625230242"/>
              </p:ext>
            </p:extLst>
          </p:nvPr>
        </p:nvGraphicFramePr>
        <p:xfrm>
          <a:off x="185529" y="2621280"/>
          <a:ext cx="11622156" cy="4236720"/>
        </p:xfrm>
        <a:graphic>
          <a:graphicData uri="http://schemas.openxmlformats.org/drawingml/2006/table">
            <a:tbl>
              <a:tblPr firstRow="1" lastCol="1" bandRow="1">
                <a:tableStyleId>{21E4AEA4-8DFA-4A89-87EB-49C32662AFE0}</a:tableStyleId>
              </a:tblPr>
              <a:tblGrid>
                <a:gridCol w="4611757">
                  <a:extLst>
                    <a:ext uri="{9D8B030D-6E8A-4147-A177-3AD203B41FA5}">
                      <a16:colId xmlns:a16="http://schemas.microsoft.com/office/drawing/2014/main" xmlns="" val="38808747"/>
                    </a:ext>
                  </a:extLst>
                </a:gridCol>
                <a:gridCol w="3136347">
                  <a:extLst>
                    <a:ext uri="{9D8B030D-6E8A-4147-A177-3AD203B41FA5}">
                      <a16:colId xmlns:a16="http://schemas.microsoft.com/office/drawing/2014/main" xmlns="" val="223055241"/>
                    </a:ext>
                  </a:extLst>
                </a:gridCol>
                <a:gridCol w="3874052">
                  <a:extLst>
                    <a:ext uri="{9D8B030D-6E8A-4147-A177-3AD203B41FA5}">
                      <a16:colId xmlns:a16="http://schemas.microsoft.com/office/drawing/2014/main" xmlns="" val="2888825896"/>
                    </a:ext>
                  </a:extLst>
                </a:gridCol>
              </a:tblGrid>
              <a:tr h="678651">
                <a:tc>
                  <a:txBody>
                    <a:bodyPr/>
                    <a:lstStyle/>
                    <a:p>
                      <a:pPr algn="ctr"/>
                      <a:r>
                        <a:rPr lang="fr-FR" sz="2000" b="1" dirty="0" err="1" smtClean="0"/>
                        <a:t>Specific</a:t>
                      </a:r>
                      <a:r>
                        <a:rPr lang="fr-FR" sz="2000" b="1" dirty="0" smtClean="0"/>
                        <a:t> position </a:t>
                      </a:r>
                      <a:r>
                        <a:rPr lang="fr-FR" sz="2000" b="1" dirty="0" err="1" smtClean="0"/>
                        <a:t>allowance</a:t>
                      </a:r>
                      <a:r>
                        <a:rPr lang="fr-FR" sz="2000" b="1" dirty="0" smtClean="0"/>
                        <a:t>  = </a:t>
                      </a:r>
                      <a:r>
                        <a:rPr lang="en-US" sz="2000" b="1" dirty="0" smtClean="0"/>
                        <a:t>position index * index value (45 DZD).</a:t>
                      </a:r>
                    </a:p>
                  </a:txBody>
                  <a:tcPr anchor="ctr"/>
                </a:tc>
                <a:tc>
                  <a:txBody>
                    <a:bodyPr/>
                    <a:lstStyle/>
                    <a:p>
                      <a:pPr algn="ctr" rtl="1"/>
                      <a:r>
                        <a:rPr lang="fr-FR" b="1" dirty="0" smtClean="0"/>
                        <a:t>P</a:t>
                      </a:r>
                      <a:r>
                        <a:rPr lang="en-US" b="1" dirty="0" err="1" smtClean="0"/>
                        <a:t>osition</a:t>
                      </a:r>
                      <a:r>
                        <a:rPr lang="en-US" b="1" dirty="0" smtClean="0"/>
                        <a:t> Index </a:t>
                      </a:r>
                      <a:endParaRPr lang="fr-FR" dirty="0"/>
                    </a:p>
                  </a:txBody>
                  <a:tcPr anchor="ctr"/>
                </a:tc>
                <a:tc>
                  <a:txBody>
                    <a:bodyPr/>
                    <a:lstStyle/>
                    <a:p>
                      <a:pPr algn="ctr" rtl="1"/>
                      <a:r>
                        <a:rPr lang="fr-FR" b="1" dirty="0" err="1" smtClean="0"/>
                        <a:t>Specific</a:t>
                      </a:r>
                      <a:r>
                        <a:rPr lang="fr-FR" b="1" dirty="0" smtClean="0"/>
                        <a:t> Position </a:t>
                      </a:r>
                      <a:endParaRPr lang="fr-FR" dirty="0"/>
                    </a:p>
                  </a:txBody>
                  <a:tcPr anchor="ctr"/>
                </a:tc>
                <a:extLst>
                  <a:ext uri="{0D108BD9-81ED-4DB2-BD59-A6C34878D82A}">
                    <a16:rowId xmlns:a16="http://schemas.microsoft.com/office/drawing/2014/main" xmlns="" val="1780946188"/>
                  </a:ext>
                </a:extLst>
              </a:tr>
              <a:tr h="383586">
                <a:tc>
                  <a:txBody>
                    <a:bodyPr/>
                    <a:lstStyle/>
                    <a:p>
                      <a:pPr algn="ctr" rtl="1"/>
                      <a:r>
                        <a:rPr lang="en-US" sz="2000" b="1" dirty="0" smtClean="0"/>
                        <a:t>16200 DZD</a:t>
                      </a:r>
                      <a:endParaRPr lang="ar-DZ" dirty="0"/>
                    </a:p>
                  </a:txBody>
                  <a:tcPr anchor="ctr"/>
                </a:tc>
                <a:tc>
                  <a:txBody>
                    <a:bodyPr/>
                    <a:lstStyle/>
                    <a:p>
                      <a:pPr algn="ctr" rtl="1"/>
                      <a:r>
                        <a:rPr lang="ar-DZ" dirty="0" smtClean="0"/>
                        <a:t>360</a:t>
                      </a:r>
                      <a:endParaRPr lang="fr-FR" dirty="0"/>
                    </a:p>
                  </a:txBody>
                  <a:tcPr anchor="ctr"/>
                </a:tc>
                <a:tc>
                  <a:txBody>
                    <a:bodyPr/>
                    <a:lstStyle/>
                    <a:p>
                      <a:r>
                        <a:rPr lang="fr-FR" dirty="0" err="1" smtClean="0"/>
                        <a:t>Specialty</a:t>
                      </a:r>
                      <a:r>
                        <a:rPr lang="fr-FR" dirty="0" smtClean="0"/>
                        <a:t> Team </a:t>
                      </a:r>
                      <a:r>
                        <a:rPr lang="fr-FR" dirty="0" err="1" smtClean="0"/>
                        <a:t>Responsible</a:t>
                      </a:r>
                      <a:endParaRPr lang="fr-FR" dirty="0" smtClean="0"/>
                    </a:p>
                  </a:txBody>
                  <a:tcPr anchor="ctr"/>
                </a:tc>
                <a:extLst>
                  <a:ext uri="{0D108BD9-81ED-4DB2-BD59-A6C34878D82A}">
                    <a16:rowId xmlns:a16="http://schemas.microsoft.com/office/drawing/2014/main" xmlns="" val="1291301768"/>
                  </a:ext>
                </a:extLst>
              </a:tr>
              <a:tr h="383586">
                <a:tc>
                  <a:txBody>
                    <a:bodyPr/>
                    <a:lstStyle/>
                    <a:p>
                      <a:pPr algn="ctr" rtl="1"/>
                      <a:r>
                        <a:rPr lang="en-US" sz="2000" b="1" dirty="0" smtClean="0"/>
                        <a:t>18810 DZD</a:t>
                      </a:r>
                      <a:endParaRPr lang="fr-FR" dirty="0"/>
                    </a:p>
                  </a:txBody>
                  <a:tcPr anchor="ctr"/>
                </a:tc>
                <a:tc>
                  <a:txBody>
                    <a:bodyPr/>
                    <a:lstStyle/>
                    <a:p>
                      <a:pPr algn="ctr" rtl="1"/>
                      <a:r>
                        <a:rPr lang="ar-DZ" dirty="0" smtClean="0"/>
                        <a:t>418</a:t>
                      </a:r>
                      <a:endParaRPr lang="fr-FR" dirty="0"/>
                    </a:p>
                  </a:txBody>
                  <a:tcPr anchor="ctr"/>
                </a:tc>
                <a:tc>
                  <a:txBody>
                    <a:bodyPr/>
                    <a:lstStyle/>
                    <a:p>
                      <a:r>
                        <a:rPr lang="fr-FR" dirty="0" smtClean="0"/>
                        <a:t>Head </a:t>
                      </a:r>
                      <a:r>
                        <a:rPr lang="fr-FR" dirty="0" err="1" smtClean="0"/>
                        <a:t>Department</a:t>
                      </a:r>
                      <a:r>
                        <a:rPr lang="fr-FR" dirty="0" smtClean="0"/>
                        <a:t> Assistant </a:t>
                      </a:r>
                    </a:p>
                  </a:txBody>
                  <a:tcPr anchor="ctr"/>
                </a:tc>
                <a:extLst>
                  <a:ext uri="{0D108BD9-81ED-4DB2-BD59-A6C34878D82A}">
                    <a16:rowId xmlns:a16="http://schemas.microsoft.com/office/drawing/2014/main" xmlns="" val="753707485"/>
                  </a:ext>
                </a:extLst>
              </a:tr>
              <a:tr h="383586">
                <a:tc>
                  <a:txBody>
                    <a:bodyPr/>
                    <a:lstStyle/>
                    <a:p>
                      <a:pPr algn="ctr" rtl="1"/>
                      <a:r>
                        <a:rPr lang="en-US" sz="2000" b="1" dirty="0" smtClean="0"/>
                        <a:t>20700 DZD</a:t>
                      </a:r>
                      <a:endParaRPr lang="fr-FR" dirty="0"/>
                    </a:p>
                  </a:txBody>
                  <a:tcPr anchor="ctr"/>
                </a:tc>
                <a:tc>
                  <a:txBody>
                    <a:bodyPr/>
                    <a:lstStyle/>
                    <a:p>
                      <a:pPr algn="ctr" rtl="1"/>
                      <a:r>
                        <a:rPr lang="ar-DZ" dirty="0" smtClean="0"/>
                        <a:t>460</a:t>
                      </a:r>
                      <a:endParaRPr lang="fr-FR" dirty="0"/>
                    </a:p>
                  </a:txBody>
                  <a:tcPr anchor="ctr"/>
                </a:tc>
                <a:tc>
                  <a:txBody>
                    <a:bodyPr/>
                    <a:lstStyle/>
                    <a:p>
                      <a:r>
                        <a:rPr lang="en-US" dirty="0" smtClean="0"/>
                        <a:t>Formation Branch Team</a:t>
                      </a:r>
                      <a:r>
                        <a:rPr lang="fr-FR" dirty="0" smtClean="0"/>
                        <a:t> </a:t>
                      </a:r>
                      <a:r>
                        <a:rPr lang="fr-FR" dirty="0" err="1" smtClean="0"/>
                        <a:t>Responsible</a:t>
                      </a:r>
                      <a:endParaRPr lang="fr-FR" dirty="0" smtClean="0"/>
                    </a:p>
                  </a:txBody>
                  <a:tcPr anchor="ctr"/>
                </a:tc>
                <a:extLst>
                  <a:ext uri="{0D108BD9-81ED-4DB2-BD59-A6C34878D82A}">
                    <a16:rowId xmlns:a16="http://schemas.microsoft.com/office/drawing/2014/main" xmlns="" val="1099410699"/>
                  </a:ext>
                </a:extLst>
              </a:tr>
              <a:tr h="383586">
                <a:tc>
                  <a:txBody>
                    <a:bodyPr/>
                    <a:lstStyle/>
                    <a:p>
                      <a:pPr algn="ctr" rtl="1"/>
                      <a:r>
                        <a:rPr lang="en-US" sz="2000" b="1" dirty="0" smtClean="0"/>
                        <a:t>24750 DZD</a:t>
                      </a:r>
                      <a:endParaRPr lang="fr-FR" dirty="0"/>
                    </a:p>
                  </a:txBody>
                  <a:tcPr anchor="ctr"/>
                </a:tc>
                <a:tc>
                  <a:txBody>
                    <a:bodyPr/>
                    <a:lstStyle/>
                    <a:p>
                      <a:pPr algn="ctr" rtl="1"/>
                      <a:r>
                        <a:rPr lang="ar-DZ" dirty="0" smtClean="0"/>
                        <a:t>550</a:t>
                      </a:r>
                      <a:endParaRPr lang="fr-FR" dirty="0"/>
                    </a:p>
                  </a:txBody>
                  <a:tcPr anchor="ctr"/>
                </a:tc>
                <a:tc>
                  <a:txBody>
                    <a:bodyPr/>
                    <a:lstStyle/>
                    <a:p>
                      <a:r>
                        <a:rPr lang="fr-FR" dirty="0" err="1" smtClean="0"/>
                        <a:t>Formatino</a:t>
                      </a:r>
                      <a:r>
                        <a:rPr lang="fr-FR" dirty="0" smtClean="0"/>
                        <a:t> Field Team </a:t>
                      </a:r>
                      <a:r>
                        <a:rPr lang="fr-FR" dirty="0" err="1" smtClean="0"/>
                        <a:t>Responsible</a:t>
                      </a:r>
                      <a:endParaRPr lang="fr-FR" dirty="0" smtClean="0"/>
                    </a:p>
                  </a:txBody>
                  <a:tcPr anchor="ctr"/>
                </a:tc>
                <a:extLst>
                  <a:ext uri="{0D108BD9-81ED-4DB2-BD59-A6C34878D82A}">
                    <a16:rowId xmlns:a16="http://schemas.microsoft.com/office/drawing/2014/main" xmlns="" val="964627607"/>
                  </a:ext>
                </a:extLst>
              </a:tr>
              <a:tr h="383586">
                <a:tc>
                  <a:txBody>
                    <a:bodyPr/>
                    <a:lstStyle/>
                    <a:p>
                      <a:pPr algn="ctr" rtl="1"/>
                      <a:r>
                        <a:rPr lang="en-US" sz="2000" b="1" dirty="0" smtClean="0"/>
                        <a:t>29700 DZD</a:t>
                      </a:r>
                      <a:endParaRPr lang="fr-FR" dirty="0"/>
                    </a:p>
                  </a:txBody>
                  <a:tcPr anchor="ctr"/>
                </a:tc>
                <a:tc>
                  <a:txBody>
                    <a:bodyPr/>
                    <a:lstStyle/>
                    <a:p>
                      <a:pPr algn="ctr" rtl="1"/>
                      <a:r>
                        <a:rPr lang="ar-DZ" dirty="0" smtClean="0"/>
                        <a:t>660</a:t>
                      </a:r>
                      <a:endParaRPr lang="fr-FR" dirty="0"/>
                    </a:p>
                  </a:txBody>
                  <a:tcPr anchor="ct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fr-FR" dirty="0" smtClean="0"/>
                        <a:t>Head </a:t>
                      </a:r>
                      <a:r>
                        <a:rPr lang="fr-FR" dirty="0" err="1" smtClean="0"/>
                        <a:t>Department</a:t>
                      </a:r>
                      <a:r>
                        <a:rPr lang="fr-FR" dirty="0" smtClean="0"/>
                        <a:t> /</a:t>
                      </a:r>
                      <a:r>
                        <a:rPr lang="fr-FR" dirty="0" err="1" smtClean="0"/>
                        <a:t>Faculty</a:t>
                      </a:r>
                      <a:r>
                        <a:rPr lang="fr-FR" dirty="0" smtClean="0"/>
                        <a:t> Vice Dean</a:t>
                      </a:r>
                    </a:p>
                  </a:txBody>
                  <a:tcPr anchor="ctr"/>
                </a:tc>
                <a:extLst>
                  <a:ext uri="{0D108BD9-81ED-4DB2-BD59-A6C34878D82A}">
                    <a16:rowId xmlns:a16="http://schemas.microsoft.com/office/drawing/2014/main" xmlns="" val="1996389311"/>
                  </a:ext>
                </a:extLst>
              </a:tr>
              <a:tr h="383586">
                <a:tc>
                  <a:txBody>
                    <a:bodyPr/>
                    <a:lstStyle/>
                    <a:p>
                      <a:pPr algn="ctr" rtl="1"/>
                      <a:r>
                        <a:rPr lang="en-US" sz="2000" b="1" dirty="0" smtClean="0"/>
                        <a:t>34875</a:t>
                      </a:r>
                      <a:r>
                        <a:rPr lang="en-US" sz="2000" b="1" baseline="0" dirty="0" smtClean="0"/>
                        <a:t> </a:t>
                      </a:r>
                      <a:r>
                        <a:rPr lang="en-US" sz="2000" b="1" dirty="0" smtClean="0"/>
                        <a:t>DZD</a:t>
                      </a:r>
                      <a:endParaRPr lang="fr-FR" dirty="0"/>
                    </a:p>
                  </a:txBody>
                  <a:tcPr anchor="ctr"/>
                </a:tc>
                <a:tc>
                  <a:txBody>
                    <a:bodyPr/>
                    <a:lstStyle/>
                    <a:p>
                      <a:pPr algn="ctr" rtl="1"/>
                      <a:r>
                        <a:rPr lang="ar-DZ" dirty="0" smtClean="0"/>
                        <a:t>775</a:t>
                      </a:r>
                      <a:endParaRPr lang="fr-FR" dirty="0"/>
                    </a:p>
                  </a:txBody>
                  <a:tcPr anchor="ctr"/>
                </a:tc>
                <a:tc>
                  <a:txBody>
                    <a:bodyPr/>
                    <a:lstStyle/>
                    <a:p>
                      <a:pPr algn="ctr" rtl="1"/>
                      <a:r>
                        <a:rPr lang="fr-FR" dirty="0" err="1" smtClean="0"/>
                        <a:t>University</a:t>
                      </a:r>
                      <a:r>
                        <a:rPr lang="fr-FR" baseline="0" dirty="0" smtClean="0"/>
                        <a:t> </a:t>
                      </a:r>
                      <a:r>
                        <a:rPr lang="fr-FR" dirty="0" smtClean="0"/>
                        <a:t>Vice</a:t>
                      </a:r>
                      <a:r>
                        <a:rPr lang="fr-FR" baseline="0" dirty="0" smtClean="0"/>
                        <a:t> </a:t>
                      </a:r>
                      <a:r>
                        <a:rPr lang="fr-FR" baseline="0" dirty="0" err="1" smtClean="0"/>
                        <a:t>Rector</a:t>
                      </a:r>
                      <a:endParaRPr lang="fr-FR" dirty="0"/>
                    </a:p>
                  </a:txBody>
                  <a:tcPr anchor="ctr"/>
                </a:tc>
                <a:extLst>
                  <a:ext uri="{0D108BD9-81ED-4DB2-BD59-A6C34878D82A}">
                    <a16:rowId xmlns:a16="http://schemas.microsoft.com/office/drawing/2014/main" xmlns="" val="3063125202"/>
                  </a:ext>
                </a:extLst>
              </a:tr>
              <a:tr h="383586">
                <a:tc>
                  <a:txBody>
                    <a:bodyPr/>
                    <a:lstStyle/>
                    <a:p>
                      <a:pPr algn="ctr" rtl="1"/>
                      <a:r>
                        <a:rPr lang="en-US" sz="2000" b="1" dirty="0" smtClean="0"/>
                        <a:t>47835</a:t>
                      </a:r>
                      <a:r>
                        <a:rPr lang="en-US" sz="2000" b="1" baseline="0" dirty="0" smtClean="0"/>
                        <a:t> </a:t>
                      </a:r>
                      <a:r>
                        <a:rPr lang="en-US" sz="2000" b="1" dirty="0" smtClean="0"/>
                        <a:t>DZD</a:t>
                      </a:r>
                      <a:endParaRPr lang="fr-FR" dirty="0"/>
                    </a:p>
                  </a:txBody>
                  <a:tcPr anchor="ctr"/>
                </a:tc>
                <a:tc>
                  <a:txBody>
                    <a:bodyPr/>
                    <a:lstStyle/>
                    <a:p>
                      <a:pPr algn="ctr" rtl="1"/>
                      <a:r>
                        <a:rPr lang="ar-DZ" dirty="0" smtClean="0"/>
                        <a:t>1063</a:t>
                      </a:r>
                      <a:endParaRPr lang="fr-FR" dirty="0"/>
                    </a:p>
                  </a:txBody>
                  <a:tcPr anchor="ctr"/>
                </a:tc>
                <a:tc>
                  <a:txBody>
                    <a:bodyPr/>
                    <a:lstStyle/>
                    <a:p>
                      <a:pPr algn="ctr" rtl="1"/>
                      <a:r>
                        <a:rPr lang="fr-FR" dirty="0" err="1" smtClean="0"/>
                        <a:t>Faculty</a:t>
                      </a:r>
                      <a:r>
                        <a:rPr lang="fr-FR" dirty="0" smtClean="0"/>
                        <a:t> Dean</a:t>
                      </a:r>
                      <a:endParaRPr lang="fr-FR" dirty="0"/>
                    </a:p>
                  </a:txBody>
                  <a:tcPr anchor="ctr"/>
                </a:tc>
                <a:extLst>
                  <a:ext uri="{0D108BD9-81ED-4DB2-BD59-A6C34878D82A}">
                    <a16:rowId xmlns:a16="http://schemas.microsoft.com/office/drawing/2014/main" xmlns="" val="276630530"/>
                  </a:ext>
                </a:extLst>
              </a:tr>
              <a:tr h="383586">
                <a:tc>
                  <a:txBody>
                    <a:bodyPr/>
                    <a:lstStyle/>
                    <a:p>
                      <a:pPr algn="ctr" rtl="1"/>
                      <a:r>
                        <a:rPr lang="en-US" sz="2000" b="1" dirty="0" smtClean="0"/>
                        <a:t>56475 DZD</a:t>
                      </a:r>
                      <a:endParaRPr lang="fr-FR" dirty="0"/>
                    </a:p>
                  </a:txBody>
                  <a:tcPr anchor="ctr"/>
                </a:tc>
                <a:tc>
                  <a:txBody>
                    <a:bodyPr/>
                    <a:lstStyle/>
                    <a:p>
                      <a:pPr algn="ctr" rtl="1"/>
                      <a:r>
                        <a:rPr lang="ar-DZ" dirty="0" smtClean="0"/>
                        <a:t>1255</a:t>
                      </a:r>
                      <a:endParaRPr lang="fr-FR" dirty="0"/>
                    </a:p>
                  </a:txBody>
                  <a:tcPr anchor="ctr"/>
                </a:tc>
                <a:tc>
                  <a:txBody>
                    <a:bodyPr/>
                    <a:lstStyle/>
                    <a:p>
                      <a:pPr algn="ctr" rtl="1"/>
                      <a:r>
                        <a:rPr lang="fr-FR" dirty="0" err="1" smtClean="0"/>
                        <a:t>Rector</a:t>
                      </a:r>
                      <a:endParaRPr lang="fr-FR" dirty="0"/>
                    </a:p>
                  </a:txBody>
                  <a:tcPr anchor="ctr"/>
                </a:tc>
                <a:extLst>
                  <a:ext uri="{0D108BD9-81ED-4DB2-BD59-A6C34878D82A}">
                    <a16:rowId xmlns:a16="http://schemas.microsoft.com/office/drawing/2014/main" xmlns="" val="1866126290"/>
                  </a:ext>
                </a:extLst>
              </a:tr>
              <a:tr h="357041">
                <a:tc gridSpan="3">
                  <a:txBody>
                    <a:bodyPr/>
                    <a:lstStyle/>
                    <a:p>
                      <a:pPr algn="ctr" rtl="1"/>
                      <a:endParaRPr lang="fr-FR" dirty="0"/>
                    </a:p>
                  </a:txBody>
                  <a:tcPr anchor="ctr"/>
                </a:tc>
                <a:tc hMerge="1">
                  <a:txBody>
                    <a:bodyPr/>
                    <a:lstStyle/>
                    <a:p>
                      <a:pPr algn="ctr" rtl="1"/>
                      <a:endParaRPr lang="fr-FR" dirty="0"/>
                    </a:p>
                  </a:txBody>
                  <a:tcPr anchor="ctr"/>
                </a:tc>
                <a:tc hMerge="1">
                  <a:txBody>
                    <a:bodyPr/>
                    <a:lstStyle/>
                    <a:p>
                      <a:pPr algn="ctr" rtl="1"/>
                      <a:endParaRPr lang="fr-FR" dirty="0"/>
                    </a:p>
                  </a:txBody>
                  <a:tcPr anchor="ctr"/>
                </a:tc>
                <a:extLst>
                  <a:ext uri="{0D108BD9-81ED-4DB2-BD59-A6C34878D82A}">
                    <a16:rowId xmlns:a16="http://schemas.microsoft.com/office/drawing/2014/main" xmlns="" val="2525948366"/>
                  </a:ext>
                </a:extLst>
              </a:tr>
            </a:tbl>
          </a:graphicData>
        </a:graphic>
      </p:graphicFrame>
    </p:spTree>
    <p:extLst>
      <p:ext uri="{BB962C8B-B14F-4D97-AF65-F5344CB8AC3E}">
        <p14:creationId xmlns:p14="http://schemas.microsoft.com/office/powerpoint/2010/main" xmlns="" val="2139657984"/>
      </p:ext>
    </p:extLst>
  </p:cSld>
  <p:clrMapOvr>
    <a:masterClrMapping/>
  </p:clrMapOvr>
  <p:transition>
    <p:wheel spokes="2"/>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 fill="hold"/>
                                        <p:tgtEl>
                                          <p:spTgt spid="3">
                                            <p:bg/>
                                          </p:spTgt>
                                        </p:tgtEl>
                                        <p:attrNameLst>
                                          <p:attrName>ppt_w</p:attrName>
                                        </p:attrNameLst>
                                      </p:cBhvr>
                                      <p:tavLst>
                                        <p:tav tm="0">
                                          <p:val>
                                            <p:fltVal val="0"/>
                                          </p:val>
                                        </p:tav>
                                        <p:tav tm="100000">
                                          <p:val>
                                            <p:strVal val="#ppt_w"/>
                                          </p:val>
                                        </p:tav>
                                      </p:tavLst>
                                    </p:anim>
                                    <p:anim calcmode="lin" valueType="num">
                                      <p:cBhvr>
                                        <p:cTn id="13" dur="500" fill="hold"/>
                                        <p:tgtEl>
                                          <p:spTgt spid="3">
                                            <p:bg/>
                                          </p:spTgt>
                                        </p:tgtEl>
                                        <p:attrNameLst>
                                          <p:attrName>ppt_h</p:attrName>
                                        </p:attrNameLst>
                                      </p:cBhvr>
                                      <p:tavLst>
                                        <p:tav tm="0">
                                          <p:val>
                                            <p:fltVal val="0"/>
                                          </p:val>
                                        </p:tav>
                                        <p:tav tm="100000">
                                          <p:val>
                                            <p:strVal val="#ppt_h"/>
                                          </p:val>
                                        </p:tav>
                                      </p:tavLst>
                                    </p:anim>
                                    <p:animEffect transition="in" filter="fade">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p:cTn id="19"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diamond(in)">
                                      <p:cBhvr>
                                        <p:cTn id="26"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3930659-65FB-4034-83CE-6FBB4104BC0F}"/>
              </a:ext>
            </a:extLst>
          </p:cNvPr>
          <p:cNvSpPr>
            <a:spLocks noGrp="1"/>
          </p:cNvSpPr>
          <p:nvPr>
            <p:ph type="title"/>
          </p:nvPr>
        </p:nvSpPr>
        <p:spPr>
          <a:xfrm>
            <a:off x="839788" y="174171"/>
            <a:ext cx="10515600" cy="660717"/>
          </a:xfrm>
          <a:solidFill>
            <a:schemeClr val="tx1"/>
          </a:solidFill>
        </p:spPr>
        <p:txBody>
          <a:bodyPr>
            <a:noAutofit/>
          </a:bodyPr>
          <a:lstStyle/>
          <a:p>
            <a:pPr algn="ctr" rtl="1"/>
            <a:r>
              <a:rPr lang="en-US" sz="2400" b="1" dirty="0" smtClean="0">
                <a:solidFill>
                  <a:schemeClr val="bg1"/>
                </a:solidFill>
              </a:rPr>
              <a:t>Social security subscription, income tax deduction, and items subject to and not subject to it</a:t>
            </a:r>
            <a:endParaRPr lang="fr-FR" sz="4000" b="1" dirty="0">
              <a:solidFill>
                <a:schemeClr val="bg1"/>
              </a:solidFill>
              <a:effectLst>
                <a:outerShdw blurRad="38100" dist="38100" dir="2700000" algn="tl">
                  <a:srgbClr val="000000">
                    <a:alpha val="43137"/>
                  </a:srgbClr>
                </a:outerShdw>
              </a:effectLst>
            </a:endParaRPr>
          </a:p>
        </p:txBody>
      </p:sp>
      <p:sp>
        <p:nvSpPr>
          <p:cNvPr id="4" name="Espace réservé du texte 3">
            <a:extLst>
              <a:ext uri="{FF2B5EF4-FFF2-40B4-BE49-F238E27FC236}">
                <a16:creationId xmlns:a16="http://schemas.microsoft.com/office/drawing/2014/main" xmlns="" id="{FD8EC552-8E77-4F72-8A33-3D6DDB6238EF}"/>
              </a:ext>
            </a:extLst>
          </p:cNvPr>
          <p:cNvSpPr>
            <a:spLocks noGrp="1"/>
          </p:cNvSpPr>
          <p:nvPr>
            <p:ph type="body" idx="1"/>
          </p:nvPr>
        </p:nvSpPr>
        <p:spPr>
          <a:xfrm>
            <a:off x="478972" y="1681163"/>
            <a:ext cx="5518604" cy="641123"/>
          </a:xfrm>
          <a:solidFill>
            <a:schemeClr val="bg1"/>
          </a:solidFill>
        </p:spPr>
        <p:txBody>
          <a:bodyPr anchor="ctr">
            <a:noAutofit/>
          </a:bodyPr>
          <a:lstStyle/>
          <a:p>
            <a:pPr algn="ctr"/>
            <a:r>
              <a:rPr lang="en-US" dirty="0" smtClean="0"/>
              <a:t>Items subject to income tax deduction</a:t>
            </a:r>
            <a:endParaRPr lang="ar-DZ" sz="1800" dirty="0">
              <a:solidFill>
                <a:srgbClr val="0070C0"/>
              </a:solidFill>
            </a:endParaRPr>
          </a:p>
        </p:txBody>
      </p:sp>
      <p:sp>
        <p:nvSpPr>
          <p:cNvPr id="5" name="Espace réservé du contenu 4">
            <a:extLst>
              <a:ext uri="{FF2B5EF4-FFF2-40B4-BE49-F238E27FC236}">
                <a16:creationId xmlns:a16="http://schemas.microsoft.com/office/drawing/2014/main" xmlns="" id="{4ECFA535-CC80-429E-9C8E-569AD2CE1870}"/>
              </a:ext>
            </a:extLst>
          </p:cNvPr>
          <p:cNvSpPr>
            <a:spLocks noGrp="1"/>
          </p:cNvSpPr>
          <p:nvPr>
            <p:ph sz="half" idx="2"/>
          </p:nvPr>
        </p:nvSpPr>
        <p:spPr>
          <a:xfrm>
            <a:off x="406400" y="2351315"/>
            <a:ext cx="5591176" cy="1741714"/>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chor="ctr">
            <a:normAutofit fontScale="62500" lnSpcReduction="20000"/>
          </a:bodyPr>
          <a:lstStyle/>
          <a:p>
            <a:pPr marL="0" indent="0" algn="ctr" rtl="1">
              <a:buNone/>
            </a:pPr>
            <a:r>
              <a:rPr lang="fr-FR" dirty="0" smtClean="0"/>
              <a:t>1. Basic </a:t>
            </a:r>
            <a:r>
              <a:rPr lang="fr-FR" dirty="0" err="1" smtClean="0"/>
              <a:t>salary</a:t>
            </a:r>
            <a:r>
              <a:rPr lang="fr-FR" dirty="0" smtClean="0"/>
              <a:t> </a:t>
            </a:r>
            <a:r>
              <a:rPr lang="en-US" dirty="0" smtClean="0"/>
              <a:t>, </a:t>
            </a:r>
            <a:r>
              <a:rPr lang="fr-FR" dirty="0" smtClean="0"/>
              <a:t>2. Professional </a:t>
            </a:r>
            <a:r>
              <a:rPr lang="fr-FR" dirty="0" err="1" smtClean="0"/>
              <a:t>experience</a:t>
            </a:r>
            <a:r>
              <a:rPr lang="fr-FR" dirty="0" smtClean="0"/>
              <a:t> </a:t>
            </a:r>
            <a:r>
              <a:rPr lang="fr-FR" dirty="0" err="1" smtClean="0"/>
              <a:t>allowance</a:t>
            </a:r>
            <a:r>
              <a:rPr lang="fr-FR" dirty="0" smtClean="0"/>
              <a:t> , 3. </a:t>
            </a:r>
            <a:r>
              <a:rPr lang="fr-FR" dirty="0" err="1" smtClean="0"/>
              <a:t>Pedagogical</a:t>
            </a:r>
            <a:r>
              <a:rPr lang="fr-FR" dirty="0" smtClean="0"/>
              <a:t> </a:t>
            </a:r>
            <a:r>
              <a:rPr lang="fr-FR" dirty="0" err="1" smtClean="0"/>
              <a:t>experience</a:t>
            </a:r>
            <a:r>
              <a:rPr lang="fr-FR" dirty="0" smtClean="0"/>
              <a:t> </a:t>
            </a:r>
            <a:r>
              <a:rPr lang="fr-FR" dirty="0" err="1" smtClean="0"/>
              <a:t>allowance</a:t>
            </a:r>
            <a:r>
              <a:rPr lang="fr-FR" dirty="0" smtClean="0"/>
              <a:t> , 4. </a:t>
            </a:r>
            <a:r>
              <a:rPr lang="fr-FR" dirty="0" err="1" smtClean="0"/>
              <a:t>Framing</a:t>
            </a:r>
            <a:r>
              <a:rPr lang="fr-FR" dirty="0" smtClean="0"/>
              <a:t> </a:t>
            </a:r>
            <a:r>
              <a:rPr lang="fr-FR" dirty="0" err="1" smtClean="0"/>
              <a:t>allowance</a:t>
            </a:r>
            <a:r>
              <a:rPr lang="fr-FR" dirty="0" smtClean="0"/>
              <a:t> , 5. Qualification </a:t>
            </a:r>
            <a:r>
              <a:rPr lang="fr-FR" dirty="0" err="1" smtClean="0"/>
              <a:t>allowance</a:t>
            </a:r>
            <a:r>
              <a:rPr lang="fr-FR" dirty="0" smtClean="0"/>
              <a:t> , 6. Documentation </a:t>
            </a:r>
            <a:r>
              <a:rPr lang="fr-FR" dirty="0" err="1" smtClean="0"/>
              <a:t>allowance</a:t>
            </a:r>
            <a:r>
              <a:rPr lang="fr-FR" dirty="0" smtClean="0"/>
              <a:t> , 7. South </a:t>
            </a:r>
            <a:r>
              <a:rPr lang="fr-FR" dirty="0" err="1" smtClean="0"/>
              <a:t>Allowance</a:t>
            </a:r>
            <a:r>
              <a:rPr lang="fr-FR" dirty="0" smtClean="0"/>
              <a:t>,  11. </a:t>
            </a:r>
            <a:r>
              <a:rPr lang="fr-FR" dirty="0" err="1" smtClean="0"/>
              <a:t>Specific</a:t>
            </a:r>
            <a:r>
              <a:rPr lang="fr-FR" dirty="0" smtClean="0"/>
              <a:t> position </a:t>
            </a:r>
            <a:r>
              <a:rPr lang="fr-FR" dirty="0" err="1" smtClean="0"/>
              <a:t>allowance</a:t>
            </a:r>
            <a:endParaRPr lang="en-US" dirty="0" smtClean="0"/>
          </a:p>
          <a:p>
            <a:pPr marL="0" indent="0" algn="ctr" rtl="1">
              <a:buNone/>
            </a:pPr>
            <a:r>
              <a:rPr lang="en-US" sz="3200" b="1" dirty="0" smtClean="0"/>
              <a:t>The sum of these items is called the taxable salary</a:t>
            </a:r>
            <a:r>
              <a:rPr lang="fr-FR" sz="3200" b="1" dirty="0" smtClean="0"/>
              <a:t> TS</a:t>
            </a:r>
            <a:r>
              <a:rPr lang="en-US" sz="3200" b="1" dirty="0" smtClean="0"/>
              <a:t> </a:t>
            </a:r>
            <a:endParaRPr lang="fr-FR" sz="3200" b="1" dirty="0">
              <a:solidFill>
                <a:srgbClr val="FF0000"/>
              </a:solidFill>
              <a:effectLst>
                <a:outerShdw blurRad="38100" dist="38100" dir="2700000" algn="tl">
                  <a:srgbClr val="000000">
                    <a:alpha val="43137"/>
                  </a:srgbClr>
                </a:outerShdw>
              </a:effectLst>
            </a:endParaRPr>
          </a:p>
        </p:txBody>
      </p:sp>
      <p:sp>
        <p:nvSpPr>
          <p:cNvPr id="6" name="Espace réservé du texte 5">
            <a:extLst>
              <a:ext uri="{FF2B5EF4-FFF2-40B4-BE49-F238E27FC236}">
                <a16:creationId xmlns:a16="http://schemas.microsoft.com/office/drawing/2014/main" xmlns="" id="{33F6F619-E2F1-4BF7-8F2C-53B9EA727491}"/>
              </a:ext>
            </a:extLst>
          </p:cNvPr>
          <p:cNvSpPr>
            <a:spLocks noGrp="1"/>
          </p:cNvSpPr>
          <p:nvPr>
            <p:ph type="body" sz="quarter" idx="3"/>
          </p:nvPr>
        </p:nvSpPr>
        <p:spPr>
          <a:xfrm>
            <a:off x="6270170" y="1681163"/>
            <a:ext cx="5297715" cy="699180"/>
          </a:xfrm>
          <a:solidFill>
            <a:schemeClr val="bg1"/>
          </a:solidFill>
        </p:spPr>
        <p:txBody>
          <a:bodyPr anchor="ctr">
            <a:noAutofit/>
          </a:bodyPr>
          <a:lstStyle/>
          <a:p>
            <a:pPr algn="ctr"/>
            <a:r>
              <a:rPr lang="en-US" dirty="0" smtClean="0"/>
              <a:t>Items subject to a Social Security subscription</a:t>
            </a:r>
          </a:p>
        </p:txBody>
      </p:sp>
      <p:sp>
        <p:nvSpPr>
          <p:cNvPr id="7" name="Espace réservé du contenu 6">
            <a:extLst>
              <a:ext uri="{FF2B5EF4-FFF2-40B4-BE49-F238E27FC236}">
                <a16:creationId xmlns:a16="http://schemas.microsoft.com/office/drawing/2014/main" xmlns="" id="{25C55E3D-06D0-4A7A-AF3B-D13846BD0BBE}"/>
              </a:ext>
            </a:extLst>
          </p:cNvPr>
          <p:cNvSpPr>
            <a:spLocks noGrp="1"/>
          </p:cNvSpPr>
          <p:nvPr>
            <p:ph sz="quarter" idx="4"/>
          </p:nvPr>
        </p:nvSpPr>
        <p:spPr>
          <a:xfrm>
            <a:off x="6255657" y="2336801"/>
            <a:ext cx="5355772" cy="1814286"/>
          </a:xfr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anchor="ctr">
            <a:normAutofit fontScale="55000" lnSpcReduction="20000"/>
          </a:bodyPr>
          <a:lstStyle/>
          <a:p>
            <a:pPr marL="0" indent="0" algn="ctr" rtl="1">
              <a:buNone/>
            </a:pPr>
            <a:r>
              <a:rPr lang="en-US" dirty="0" smtClean="0"/>
              <a:t/>
            </a:r>
            <a:br>
              <a:rPr lang="en-US" dirty="0" smtClean="0"/>
            </a:br>
            <a:r>
              <a:rPr lang="fr-FR" dirty="0" smtClean="0"/>
              <a:t>1. Basic </a:t>
            </a:r>
            <a:r>
              <a:rPr lang="fr-FR" dirty="0" err="1" smtClean="0"/>
              <a:t>salary</a:t>
            </a:r>
            <a:r>
              <a:rPr lang="fr-FR" dirty="0" smtClean="0"/>
              <a:t> </a:t>
            </a:r>
            <a:r>
              <a:rPr lang="en-US" dirty="0" smtClean="0"/>
              <a:t>, </a:t>
            </a:r>
            <a:r>
              <a:rPr lang="fr-FR" dirty="0" smtClean="0"/>
              <a:t>2. Professional </a:t>
            </a:r>
            <a:r>
              <a:rPr lang="fr-FR" dirty="0" err="1" smtClean="0"/>
              <a:t>experience</a:t>
            </a:r>
            <a:r>
              <a:rPr lang="fr-FR" dirty="0" smtClean="0"/>
              <a:t> </a:t>
            </a:r>
            <a:r>
              <a:rPr lang="fr-FR" dirty="0" err="1" smtClean="0"/>
              <a:t>allowance</a:t>
            </a:r>
            <a:r>
              <a:rPr lang="fr-FR" dirty="0" smtClean="0"/>
              <a:t> , 3. </a:t>
            </a:r>
            <a:r>
              <a:rPr lang="fr-FR" dirty="0" err="1" smtClean="0"/>
              <a:t>Pedagogical</a:t>
            </a:r>
            <a:r>
              <a:rPr lang="fr-FR" dirty="0" smtClean="0"/>
              <a:t> </a:t>
            </a:r>
            <a:r>
              <a:rPr lang="fr-FR" dirty="0" err="1" smtClean="0"/>
              <a:t>experience</a:t>
            </a:r>
            <a:r>
              <a:rPr lang="fr-FR" dirty="0" smtClean="0"/>
              <a:t> </a:t>
            </a:r>
            <a:r>
              <a:rPr lang="fr-FR" dirty="0" err="1" smtClean="0"/>
              <a:t>allowance</a:t>
            </a:r>
            <a:r>
              <a:rPr lang="fr-FR" dirty="0" smtClean="0"/>
              <a:t> , 4. </a:t>
            </a:r>
            <a:r>
              <a:rPr lang="fr-FR" dirty="0" err="1" smtClean="0"/>
              <a:t>Framing</a:t>
            </a:r>
            <a:r>
              <a:rPr lang="fr-FR" dirty="0" smtClean="0"/>
              <a:t> </a:t>
            </a:r>
            <a:r>
              <a:rPr lang="fr-FR" dirty="0" err="1" smtClean="0"/>
              <a:t>allowance</a:t>
            </a:r>
            <a:r>
              <a:rPr lang="fr-FR" dirty="0" smtClean="0"/>
              <a:t> , 5. Qualification </a:t>
            </a:r>
            <a:r>
              <a:rPr lang="fr-FR" dirty="0" err="1" smtClean="0"/>
              <a:t>allowance</a:t>
            </a:r>
            <a:r>
              <a:rPr lang="fr-FR" dirty="0" smtClean="0"/>
              <a:t> , 6. Documentation </a:t>
            </a:r>
            <a:r>
              <a:rPr lang="fr-FR" dirty="0" err="1" smtClean="0"/>
              <a:t>allowance</a:t>
            </a:r>
            <a:r>
              <a:rPr lang="fr-FR" dirty="0" smtClean="0"/>
              <a:t> , 7. South </a:t>
            </a:r>
            <a:r>
              <a:rPr lang="fr-FR" dirty="0" err="1" smtClean="0"/>
              <a:t>Allowance</a:t>
            </a:r>
            <a:r>
              <a:rPr lang="fr-FR" dirty="0" smtClean="0"/>
              <a:t>, 8. Zone </a:t>
            </a:r>
            <a:r>
              <a:rPr lang="fr-FR" dirty="0" err="1" smtClean="0"/>
              <a:t>allowance</a:t>
            </a:r>
            <a:r>
              <a:rPr lang="fr-FR" dirty="0" smtClean="0"/>
              <a:t>,  11. </a:t>
            </a:r>
            <a:r>
              <a:rPr lang="fr-FR" dirty="0" err="1" smtClean="0"/>
              <a:t>Specific</a:t>
            </a:r>
            <a:r>
              <a:rPr lang="fr-FR" dirty="0" smtClean="0"/>
              <a:t> position </a:t>
            </a:r>
            <a:r>
              <a:rPr lang="fr-FR" dirty="0" err="1" smtClean="0"/>
              <a:t>allowance</a:t>
            </a:r>
            <a:endParaRPr lang="en-US" dirty="0" smtClean="0"/>
          </a:p>
          <a:p>
            <a:pPr marL="0" indent="0" algn="ctr" rtl="1">
              <a:buNone/>
            </a:pPr>
            <a:r>
              <a:rPr lang="en-US" sz="3300" b="1" dirty="0" smtClean="0"/>
              <a:t>The sum of these elements is f the position</a:t>
            </a:r>
            <a:r>
              <a:rPr lang="fr-FR" sz="3300" b="1" dirty="0" smtClean="0"/>
              <a:t> </a:t>
            </a:r>
            <a:r>
              <a:rPr lang="fr-FR" sz="3300" b="1" dirty="0" err="1" smtClean="0"/>
              <a:t>salar</a:t>
            </a:r>
            <a:r>
              <a:rPr lang="en-US" sz="3300" b="1" dirty="0" smtClean="0"/>
              <a:t>y PS</a:t>
            </a:r>
            <a:endParaRPr lang="fr-FR" sz="3300" b="1" dirty="0">
              <a:solidFill>
                <a:srgbClr val="FF0000"/>
              </a:solidFill>
              <a:effectLst>
                <a:outerShdw blurRad="38100" dist="38100" dir="2700000" algn="tl">
                  <a:srgbClr val="000000">
                    <a:alpha val="43137"/>
                  </a:srgbClr>
                </a:outerShdw>
              </a:effectLst>
            </a:endParaRPr>
          </a:p>
        </p:txBody>
      </p:sp>
      <p:sp>
        <p:nvSpPr>
          <p:cNvPr id="9" name="Espace réservé du texte 5">
            <a:extLst>
              <a:ext uri="{FF2B5EF4-FFF2-40B4-BE49-F238E27FC236}">
                <a16:creationId xmlns:a16="http://schemas.microsoft.com/office/drawing/2014/main" xmlns="" id="{CBA8A2AD-2A8B-43F8-A4B6-7894F3AC13DF}"/>
              </a:ext>
            </a:extLst>
          </p:cNvPr>
          <p:cNvSpPr txBox="1">
            <a:spLocks/>
          </p:cNvSpPr>
          <p:nvPr/>
        </p:nvSpPr>
        <p:spPr>
          <a:xfrm>
            <a:off x="6172200" y="4317931"/>
            <a:ext cx="5410200" cy="858906"/>
          </a:xfrm>
          <a:prstGeom prst="rect">
            <a:avLst/>
          </a:prstGeom>
          <a:solidFill>
            <a:schemeClr val="bg1"/>
          </a:solidFill>
        </p:spPr>
        <p:txBody>
          <a:bodyPr vert="horz" lIns="91440" tIns="45720" rIns="91440" bIns="45720" rtlCol="0" anchor="ctr">
            <a:normAutofit fontScale="5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en-US" dirty="0" smtClean="0"/>
          </a:p>
          <a:p>
            <a:pPr algn="ctr"/>
            <a:r>
              <a:rPr lang="en-US" sz="3100" dirty="0" smtClean="0"/>
              <a:t>Items that don’t subject to a Social Security subscription and </a:t>
            </a:r>
            <a:r>
              <a:rPr lang="fr-FR" sz="3100" dirty="0" smtClean="0"/>
              <a:t>do</a:t>
            </a:r>
            <a:r>
              <a:rPr lang="en-US" sz="3100" dirty="0" err="1" smtClean="0"/>
              <a:t>n’t</a:t>
            </a:r>
            <a:r>
              <a:rPr lang="en-US" sz="3100" dirty="0" smtClean="0"/>
              <a:t> subject to income tax deduction</a:t>
            </a:r>
          </a:p>
          <a:p>
            <a:endParaRPr lang="ar-DZ" dirty="0">
              <a:solidFill>
                <a:srgbClr val="0070C0"/>
              </a:solidFill>
            </a:endParaRPr>
          </a:p>
        </p:txBody>
      </p:sp>
      <p:sp>
        <p:nvSpPr>
          <p:cNvPr id="11" name="ZoneTexte 10">
            <a:extLst>
              <a:ext uri="{FF2B5EF4-FFF2-40B4-BE49-F238E27FC236}">
                <a16:creationId xmlns:a16="http://schemas.microsoft.com/office/drawing/2014/main" xmlns="" id="{DAB5EF76-50A7-4937-A9AD-CF135F918FE3}"/>
              </a:ext>
            </a:extLst>
          </p:cNvPr>
          <p:cNvSpPr txBox="1"/>
          <p:nvPr/>
        </p:nvSpPr>
        <p:spPr>
          <a:xfrm>
            <a:off x="145773" y="917219"/>
            <a:ext cx="11635409" cy="646331"/>
          </a:xfrm>
          <a:prstGeom prst="rect">
            <a:avLst/>
          </a:prstGeom>
          <a:noFill/>
        </p:spPr>
        <p:txBody>
          <a:bodyPr wrap="square">
            <a:spAutoFit/>
          </a:bodyPr>
          <a:lstStyle/>
          <a:p>
            <a:pPr algn="ctr" rtl="1"/>
            <a:r>
              <a:rPr lang="en-US" b="1" dirty="0" smtClean="0"/>
              <a:t>The </a:t>
            </a:r>
            <a:r>
              <a:rPr lang="fr-FR" b="1" dirty="0" err="1" smtClean="0"/>
              <a:t>following</a:t>
            </a:r>
            <a:r>
              <a:rPr lang="fr-FR" b="1" dirty="0" smtClean="0"/>
              <a:t> </a:t>
            </a:r>
            <a:r>
              <a:rPr lang="en-US" b="1" dirty="0" smtClean="0"/>
              <a:t>items may be subject to either Social Security subscription (SS) or income tax deduction (IRGs),  or may be exempt from it:</a:t>
            </a:r>
            <a:endParaRPr lang="fr-FR" b="1" dirty="0"/>
          </a:p>
        </p:txBody>
      </p:sp>
      <p:sp>
        <p:nvSpPr>
          <p:cNvPr id="16" name="Espace réservé du texte 5">
            <a:extLst>
              <a:ext uri="{FF2B5EF4-FFF2-40B4-BE49-F238E27FC236}">
                <a16:creationId xmlns:a16="http://schemas.microsoft.com/office/drawing/2014/main" xmlns="" id="{A9C24C5C-B8E3-4059-AE99-FC70311F50D5}"/>
              </a:ext>
            </a:extLst>
          </p:cNvPr>
          <p:cNvSpPr txBox="1">
            <a:spLocks/>
          </p:cNvSpPr>
          <p:nvPr/>
        </p:nvSpPr>
        <p:spPr>
          <a:xfrm>
            <a:off x="420914" y="4198248"/>
            <a:ext cx="5542563" cy="858906"/>
          </a:xfrm>
          <a:prstGeom prst="rect">
            <a:avLst/>
          </a:prstGeom>
          <a:solidFill>
            <a:schemeClr val="bg1"/>
          </a:solidFill>
        </p:spPr>
        <p:txBody>
          <a:bodyPr vert="horz" lIns="91440" tIns="45720" rIns="91440" bIns="45720" rtlCol="0" anchor="ctr">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r>
              <a:rPr lang="en-US" dirty="0" smtClean="0"/>
              <a:t>Items subject to a Social Security subscription and </a:t>
            </a:r>
            <a:r>
              <a:rPr lang="fr-FR" dirty="0" smtClean="0"/>
              <a:t>do</a:t>
            </a:r>
            <a:r>
              <a:rPr lang="en-US" dirty="0" err="1" smtClean="0"/>
              <a:t>n’t</a:t>
            </a:r>
            <a:r>
              <a:rPr lang="en-US" dirty="0" smtClean="0"/>
              <a:t> subject to income tax deduction</a:t>
            </a:r>
          </a:p>
        </p:txBody>
      </p:sp>
      <p:sp>
        <p:nvSpPr>
          <p:cNvPr id="21" name="Espace réservé du contenu 4">
            <a:extLst>
              <a:ext uri="{FF2B5EF4-FFF2-40B4-BE49-F238E27FC236}">
                <a16:creationId xmlns:a16="http://schemas.microsoft.com/office/drawing/2014/main" xmlns="" id="{C927EDBF-E525-4B0C-94D7-737D833DC62A}"/>
              </a:ext>
            </a:extLst>
          </p:cNvPr>
          <p:cNvSpPr txBox="1">
            <a:spLocks/>
          </p:cNvSpPr>
          <p:nvPr/>
        </p:nvSpPr>
        <p:spPr>
          <a:xfrm>
            <a:off x="435430" y="5074306"/>
            <a:ext cx="5529942" cy="479667"/>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b="1" dirty="0" smtClean="0">
                <a:solidFill>
                  <a:schemeClr val="bg1"/>
                </a:solidFill>
              </a:rPr>
              <a:t>8. Zone </a:t>
            </a:r>
            <a:r>
              <a:rPr lang="fr-FR" b="1" dirty="0" err="1" smtClean="0">
                <a:solidFill>
                  <a:schemeClr val="bg1"/>
                </a:solidFill>
              </a:rPr>
              <a:t>allowance</a:t>
            </a:r>
            <a:endParaRPr lang="fr-FR" b="1" dirty="0" smtClean="0">
              <a:solidFill>
                <a:schemeClr val="bg1"/>
              </a:solidFill>
            </a:endParaRPr>
          </a:p>
        </p:txBody>
      </p:sp>
      <p:sp>
        <p:nvSpPr>
          <p:cNvPr id="22" name="Espace réservé du contenu 6">
            <a:extLst>
              <a:ext uri="{FF2B5EF4-FFF2-40B4-BE49-F238E27FC236}">
                <a16:creationId xmlns:a16="http://schemas.microsoft.com/office/drawing/2014/main" xmlns="" id="{A3D6708D-9A35-4800-92F5-745D7AF89900}"/>
              </a:ext>
            </a:extLst>
          </p:cNvPr>
          <p:cNvSpPr txBox="1">
            <a:spLocks/>
          </p:cNvSpPr>
          <p:nvPr/>
        </p:nvSpPr>
        <p:spPr>
          <a:xfrm>
            <a:off x="6183086" y="5175906"/>
            <a:ext cx="5413828" cy="479667"/>
          </a:xfrm>
          <a:prstGeom prst="rect">
            <a:avLst/>
          </a:prstGeom>
          <a:solidFill>
            <a:schemeClr val="dk1">
              <a:alpha val="50000"/>
            </a:schemeClr>
          </a:solidFill>
          <a:ln>
            <a:noFill/>
          </a:ln>
        </p:spPr>
        <p:style>
          <a:lnRef idx="0">
            <a:scrgbClr r="0" g="0" b="0"/>
          </a:lnRef>
          <a:fillRef idx="0">
            <a:scrgbClr r="0" g="0" b="0"/>
          </a:fillRef>
          <a:effectRef idx="0">
            <a:scrgbClr r="0" g="0" b="0"/>
          </a:effectRef>
          <a:fontRef idx="minor">
            <a:schemeClr val="lt1"/>
          </a:fontRef>
        </p:style>
        <p:txBody>
          <a:bodyPr vert="horz" lIns="91440" tIns="45720" rIns="91440" bIns="45720" rtlCol="0" anchor="ctr">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b="1" dirty="0" smtClean="0">
                <a:solidFill>
                  <a:schemeClr val="bg1"/>
                </a:solidFill>
              </a:rPr>
              <a:t>9. </a:t>
            </a:r>
            <a:r>
              <a:rPr lang="en-US" b="1" dirty="0" smtClean="0">
                <a:solidFill>
                  <a:schemeClr val="bg1"/>
                </a:solidFill>
              </a:rPr>
              <a:t>Housing grant and 10. family grant</a:t>
            </a:r>
          </a:p>
        </p:txBody>
      </p:sp>
      <p:sp>
        <p:nvSpPr>
          <p:cNvPr id="28" name="ZoneTexte 27">
            <a:extLst>
              <a:ext uri="{FF2B5EF4-FFF2-40B4-BE49-F238E27FC236}">
                <a16:creationId xmlns:a16="http://schemas.microsoft.com/office/drawing/2014/main" xmlns="" id="{28B6AB71-2651-4922-AAF2-DC66F66E8C9A}"/>
              </a:ext>
            </a:extLst>
          </p:cNvPr>
          <p:cNvSpPr txBox="1"/>
          <p:nvPr/>
        </p:nvSpPr>
        <p:spPr>
          <a:xfrm>
            <a:off x="218661" y="5790178"/>
            <a:ext cx="11754678" cy="830997"/>
          </a:xfrm>
          <a:prstGeom prst="rect">
            <a:avLst/>
          </a:prstGeom>
          <a:solidFill>
            <a:schemeClr val="bg1"/>
          </a:solidFill>
        </p:spPr>
        <p:txBody>
          <a:bodyPr wrap="square">
            <a:spAutoFit/>
          </a:bodyPr>
          <a:lstStyle/>
          <a:p>
            <a:pPr algn="ctr"/>
            <a:r>
              <a:rPr lang="en-US" sz="2400" b="1" dirty="0" smtClean="0">
                <a:solidFill>
                  <a:srgbClr val="CC0099"/>
                </a:solidFill>
              </a:rPr>
              <a:t>The sum total of the components of salary is called raw salary</a:t>
            </a:r>
            <a:endParaRPr lang="ar-DZ" sz="2400" b="1" i="0" dirty="0" smtClean="0">
              <a:solidFill>
                <a:srgbClr val="CC0099"/>
              </a:solidFill>
              <a:effectLst>
                <a:outerShdw blurRad="38100" dist="38100" dir="2700000" algn="tl">
                  <a:srgbClr val="000000">
                    <a:alpha val="43137"/>
                  </a:srgbClr>
                </a:outerShdw>
              </a:effectLst>
              <a:latin typeface="Segoe UI Historic" panose="020B0502040204020203" pitchFamily="34" charset="0"/>
            </a:endParaRPr>
          </a:p>
          <a:p>
            <a:pPr algn="ctr"/>
            <a:r>
              <a:rPr lang="en-US" sz="2400" b="1" dirty="0" smtClean="0">
                <a:solidFill>
                  <a:schemeClr val="accent5">
                    <a:lumMod val="75000"/>
                  </a:schemeClr>
                </a:solidFill>
              </a:rPr>
              <a:t>Net salary = raw salary - social security subscription SS - income tax deduction IRGs.</a:t>
            </a:r>
          </a:p>
        </p:txBody>
      </p:sp>
    </p:spTree>
    <p:extLst>
      <p:ext uri="{BB962C8B-B14F-4D97-AF65-F5344CB8AC3E}">
        <p14:creationId xmlns:p14="http://schemas.microsoft.com/office/powerpoint/2010/main" xmlns="" val="93441372"/>
      </p:ext>
    </p:extLst>
  </p:cSld>
  <p:clrMapOvr>
    <a:masterClrMapping/>
  </p:clrMapOvr>
  <p:transition>
    <p:whee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20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6">
                                            <p:bg/>
                                          </p:spTgt>
                                        </p:tgtEl>
                                        <p:attrNameLst>
                                          <p:attrName>style.visibility</p:attrName>
                                        </p:attrNameLst>
                                      </p:cBhvr>
                                      <p:to>
                                        <p:strVal val="visible"/>
                                      </p:to>
                                    </p:set>
                                    <p:animEffect transition="in" filter="box(in)">
                                      <p:cBhvr>
                                        <p:cTn id="18" dur="500"/>
                                        <p:tgtEl>
                                          <p:spTgt spid="6">
                                            <p:bg/>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box(in)">
                                      <p:cBhvr>
                                        <p:cTn id="23" dur="500"/>
                                        <p:tgtEl>
                                          <p:spTgt spid="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7">
                                            <p:bg/>
                                          </p:spTgt>
                                        </p:tgtEl>
                                        <p:attrNameLst>
                                          <p:attrName>style.visibility</p:attrName>
                                        </p:attrNameLst>
                                      </p:cBhvr>
                                      <p:to>
                                        <p:strVal val="visible"/>
                                      </p:to>
                                    </p:set>
                                    <p:animEffect transition="in" filter="box(in)">
                                      <p:cBhvr>
                                        <p:cTn id="28" dur="500"/>
                                        <p:tgtEl>
                                          <p:spTgt spid="7">
                                            <p:bg/>
                                          </p:spTgt>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7">
                                            <p:txEl>
                                              <p:pRg st="0" end="0"/>
                                            </p:txEl>
                                          </p:spTgt>
                                        </p:tgtEl>
                                        <p:attrNameLst>
                                          <p:attrName>style.visibility</p:attrName>
                                        </p:attrNameLst>
                                      </p:cBhvr>
                                      <p:to>
                                        <p:strVal val="visible"/>
                                      </p:to>
                                    </p:set>
                                    <p:animEffect transition="in" filter="box(in)">
                                      <p:cBhvr>
                                        <p:cTn id="33" dur="500"/>
                                        <p:tgtEl>
                                          <p:spTgt spid="7">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7">
                                            <p:txEl>
                                              <p:pRg st="1" end="1"/>
                                            </p:txEl>
                                          </p:spTgt>
                                        </p:tgtEl>
                                        <p:attrNameLst>
                                          <p:attrName>style.visibility</p:attrName>
                                        </p:attrNameLst>
                                      </p:cBhvr>
                                      <p:to>
                                        <p:strVal val="visible"/>
                                      </p:to>
                                    </p:set>
                                    <p:animEffect transition="in" filter="box(in)">
                                      <p:cBhvr>
                                        <p:cTn id="38" dur="500"/>
                                        <p:tgtEl>
                                          <p:spTgt spid="7">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bg/>
                                          </p:spTgt>
                                        </p:tgtEl>
                                        <p:attrNameLst>
                                          <p:attrName>style.visibility</p:attrName>
                                        </p:attrNameLst>
                                      </p:cBhvr>
                                      <p:to>
                                        <p:strVal val="visible"/>
                                      </p:to>
                                    </p:set>
                                    <p:anim calcmode="lin" valueType="num">
                                      <p:cBhvr additive="base">
                                        <p:cTn id="43" dur="500" fill="hold"/>
                                        <p:tgtEl>
                                          <p:spTgt spid="4">
                                            <p:bg/>
                                          </p:spTgt>
                                        </p:tgtEl>
                                        <p:attrNameLst>
                                          <p:attrName>ppt_x</p:attrName>
                                        </p:attrNameLst>
                                      </p:cBhvr>
                                      <p:tavLst>
                                        <p:tav tm="0">
                                          <p:val>
                                            <p:strVal val="#ppt_x"/>
                                          </p:val>
                                        </p:tav>
                                        <p:tav tm="100000">
                                          <p:val>
                                            <p:strVal val="#ppt_x"/>
                                          </p:val>
                                        </p:tav>
                                      </p:tavLst>
                                    </p:anim>
                                    <p:anim calcmode="lin" valueType="num">
                                      <p:cBhvr additive="base">
                                        <p:cTn id="44"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 calcmode="lin" valueType="num">
                                      <p:cBhvr additive="base">
                                        <p:cTn id="4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5">
                                            <p:bg/>
                                          </p:spTgt>
                                        </p:tgtEl>
                                        <p:attrNameLst>
                                          <p:attrName>style.visibility</p:attrName>
                                        </p:attrNameLst>
                                      </p:cBhvr>
                                      <p:to>
                                        <p:strVal val="visible"/>
                                      </p:to>
                                    </p:set>
                                    <p:animEffect transition="in" filter="box(in)">
                                      <p:cBhvr>
                                        <p:cTn id="55" dur="500"/>
                                        <p:tgtEl>
                                          <p:spTgt spid="5">
                                            <p:bg/>
                                          </p:spTgt>
                                        </p:tgtEl>
                                      </p:cBhvr>
                                    </p:animEffect>
                                  </p:childTnLst>
                                </p:cTn>
                              </p:par>
                            </p:childTnLst>
                          </p:cTn>
                        </p:par>
                      </p:childTnLst>
                    </p:cTn>
                  </p:par>
                  <p:par>
                    <p:cTn id="56" fill="hold">
                      <p:stCondLst>
                        <p:cond delay="indefinite"/>
                      </p:stCondLst>
                      <p:childTnLst>
                        <p:par>
                          <p:cTn id="57" fill="hold">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5">
                                            <p:txEl>
                                              <p:pRg st="0" end="0"/>
                                            </p:txEl>
                                          </p:spTgt>
                                        </p:tgtEl>
                                        <p:attrNameLst>
                                          <p:attrName>style.visibility</p:attrName>
                                        </p:attrNameLst>
                                      </p:cBhvr>
                                      <p:to>
                                        <p:strVal val="visible"/>
                                      </p:to>
                                    </p:set>
                                    <p:animEffect transition="in" filter="box(in)">
                                      <p:cBhvr>
                                        <p:cTn id="60" dur="500"/>
                                        <p:tgtEl>
                                          <p:spTgt spid="5">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5">
                                            <p:txEl>
                                              <p:pRg st="1" end="1"/>
                                            </p:txEl>
                                          </p:spTgt>
                                        </p:tgtEl>
                                        <p:attrNameLst>
                                          <p:attrName>style.visibility</p:attrName>
                                        </p:attrNameLst>
                                      </p:cBhvr>
                                      <p:to>
                                        <p:strVal val="visible"/>
                                      </p:to>
                                    </p:set>
                                    <p:animEffect transition="in" filter="box(in)">
                                      <p:cBhvr>
                                        <p:cTn id="65" dur="500"/>
                                        <p:tgtEl>
                                          <p:spTgt spid="5">
                                            <p:txEl>
                                              <p:pRg st="1" end="1"/>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0" fill="hold" grpId="0" nodeType="clickEffect">
                                  <p:stCondLst>
                                    <p:cond delay="0"/>
                                  </p:stCondLst>
                                  <p:childTnLst>
                                    <p:set>
                                      <p:cBhvr>
                                        <p:cTn id="69" dur="1" fill="hold">
                                          <p:stCondLst>
                                            <p:cond delay="0"/>
                                          </p:stCondLst>
                                        </p:cTn>
                                        <p:tgtEl>
                                          <p:spTgt spid="9"/>
                                        </p:tgtEl>
                                        <p:attrNameLst>
                                          <p:attrName>style.visibility</p:attrName>
                                        </p:attrNameLst>
                                      </p:cBhvr>
                                      <p:to>
                                        <p:strVal val="visible"/>
                                      </p:to>
                                    </p:set>
                                    <p:anim calcmode="lin" valueType="num">
                                      <p:cBhvr>
                                        <p:cTn id="70" dur="500" fill="hold"/>
                                        <p:tgtEl>
                                          <p:spTgt spid="9"/>
                                        </p:tgtEl>
                                        <p:attrNameLst>
                                          <p:attrName>ppt_w</p:attrName>
                                        </p:attrNameLst>
                                      </p:cBhvr>
                                      <p:tavLst>
                                        <p:tav tm="0">
                                          <p:val>
                                            <p:fltVal val="0"/>
                                          </p:val>
                                        </p:tav>
                                        <p:tav tm="100000">
                                          <p:val>
                                            <p:strVal val="#ppt_w"/>
                                          </p:val>
                                        </p:tav>
                                      </p:tavLst>
                                    </p:anim>
                                    <p:anim calcmode="lin" valueType="num">
                                      <p:cBhvr>
                                        <p:cTn id="71" dur="500" fill="hold"/>
                                        <p:tgtEl>
                                          <p:spTgt spid="9"/>
                                        </p:tgtEl>
                                        <p:attrNameLst>
                                          <p:attrName>ppt_h</p:attrName>
                                        </p:attrNameLst>
                                      </p:cBhvr>
                                      <p:tavLst>
                                        <p:tav tm="0">
                                          <p:val>
                                            <p:fltVal val="0"/>
                                          </p:val>
                                        </p:tav>
                                        <p:tav tm="100000">
                                          <p:val>
                                            <p:strVal val="#ppt_h"/>
                                          </p:val>
                                        </p:tav>
                                      </p:tavLst>
                                    </p:anim>
                                    <p:animEffect transition="in" filter="fade">
                                      <p:cBhvr>
                                        <p:cTn id="72" dur="500"/>
                                        <p:tgtEl>
                                          <p:spTgt spid="9"/>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22"/>
                                        </p:tgtEl>
                                        <p:attrNameLst>
                                          <p:attrName>style.visibility</p:attrName>
                                        </p:attrNameLst>
                                      </p:cBhvr>
                                      <p:to>
                                        <p:strVal val="visible"/>
                                      </p:to>
                                    </p:set>
                                    <p:anim calcmode="lin" valueType="num">
                                      <p:cBhvr>
                                        <p:cTn id="77" dur="500" fill="hold"/>
                                        <p:tgtEl>
                                          <p:spTgt spid="22"/>
                                        </p:tgtEl>
                                        <p:attrNameLst>
                                          <p:attrName>ppt_w</p:attrName>
                                        </p:attrNameLst>
                                      </p:cBhvr>
                                      <p:tavLst>
                                        <p:tav tm="0">
                                          <p:val>
                                            <p:fltVal val="0"/>
                                          </p:val>
                                        </p:tav>
                                        <p:tav tm="100000">
                                          <p:val>
                                            <p:strVal val="#ppt_w"/>
                                          </p:val>
                                        </p:tav>
                                      </p:tavLst>
                                    </p:anim>
                                    <p:anim calcmode="lin" valueType="num">
                                      <p:cBhvr>
                                        <p:cTn id="78" dur="500" fill="hold"/>
                                        <p:tgtEl>
                                          <p:spTgt spid="22"/>
                                        </p:tgtEl>
                                        <p:attrNameLst>
                                          <p:attrName>ppt_h</p:attrName>
                                        </p:attrNameLst>
                                      </p:cBhvr>
                                      <p:tavLst>
                                        <p:tav tm="0">
                                          <p:val>
                                            <p:fltVal val="0"/>
                                          </p:val>
                                        </p:tav>
                                        <p:tav tm="100000">
                                          <p:val>
                                            <p:strVal val="#ppt_h"/>
                                          </p:val>
                                        </p:tav>
                                      </p:tavLst>
                                    </p:anim>
                                    <p:animEffect transition="in" filter="fade">
                                      <p:cBhvr>
                                        <p:cTn id="79" dur="500"/>
                                        <p:tgtEl>
                                          <p:spTgt spid="22"/>
                                        </p:tgtEl>
                                      </p:cBhvr>
                                    </p:animEffect>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 calcmode="lin" valueType="num">
                                      <p:cBhvr additive="base">
                                        <p:cTn id="84" dur="500" fill="hold"/>
                                        <p:tgtEl>
                                          <p:spTgt spid="16"/>
                                        </p:tgtEl>
                                        <p:attrNameLst>
                                          <p:attrName>ppt_x</p:attrName>
                                        </p:attrNameLst>
                                      </p:cBhvr>
                                      <p:tavLst>
                                        <p:tav tm="0">
                                          <p:val>
                                            <p:strVal val="#ppt_x"/>
                                          </p:val>
                                        </p:tav>
                                        <p:tav tm="100000">
                                          <p:val>
                                            <p:strVal val="#ppt_x"/>
                                          </p:val>
                                        </p:tav>
                                      </p:tavLst>
                                    </p:anim>
                                    <p:anim calcmode="lin" valueType="num">
                                      <p:cBhvr additive="base">
                                        <p:cTn id="8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grpId="0" nodeType="clickEffect">
                                  <p:stCondLst>
                                    <p:cond delay="0"/>
                                  </p:stCondLst>
                                  <p:childTnLst>
                                    <p:set>
                                      <p:cBhvr>
                                        <p:cTn id="89" dur="1" fill="hold">
                                          <p:stCondLst>
                                            <p:cond delay="0"/>
                                          </p:stCondLst>
                                        </p:cTn>
                                        <p:tgtEl>
                                          <p:spTgt spid="21"/>
                                        </p:tgtEl>
                                        <p:attrNameLst>
                                          <p:attrName>style.visibility</p:attrName>
                                        </p:attrNameLst>
                                      </p:cBhvr>
                                      <p:to>
                                        <p:strVal val="visible"/>
                                      </p:to>
                                    </p:set>
                                    <p:animEffect transition="in" filter="fade">
                                      <p:cBhvr>
                                        <p:cTn id="90" dur="2000"/>
                                        <p:tgtEl>
                                          <p:spTgt spid="21"/>
                                        </p:tgtEl>
                                      </p:cBhvr>
                                    </p:animEffect>
                                  </p:childTnLst>
                                </p:cTn>
                              </p:par>
                            </p:childTnLst>
                          </p:cTn>
                        </p:par>
                      </p:childTnLst>
                    </p:cTn>
                  </p:par>
                  <p:par>
                    <p:cTn id="91" fill="hold">
                      <p:stCondLst>
                        <p:cond delay="indefinite"/>
                      </p:stCondLst>
                      <p:childTnLst>
                        <p:par>
                          <p:cTn id="92" fill="hold">
                            <p:stCondLst>
                              <p:cond delay="0"/>
                            </p:stCondLst>
                            <p:childTnLst>
                              <p:par>
                                <p:cTn id="93" presetID="53" presetClass="entr" presetSubtype="0" fill="hold" grpId="0" nodeType="click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p:cTn id="95" dur="500" fill="hold"/>
                                        <p:tgtEl>
                                          <p:spTgt spid="28"/>
                                        </p:tgtEl>
                                        <p:attrNameLst>
                                          <p:attrName>ppt_w</p:attrName>
                                        </p:attrNameLst>
                                      </p:cBhvr>
                                      <p:tavLst>
                                        <p:tav tm="0">
                                          <p:val>
                                            <p:fltVal val="0"/>
                                          </p:val>
                                        </p:tav>
                                        <p:tav tm="100000">
                                          <p:val>
                                            <p:strVal val="#ppt_w"/>
                                          </p:val>
                                        </p:tav>
                                      </p:tavLst>
                                    </p:anim>
                                    <p:anim calcmode="lin" valueType="num">
                                      <p:cBhvr>
                                        <p:cTn id="96" dur="500" fill="hold"/>
                                        <p:tgtEl>
                                          <p:spTgt spid="28"/>
                                        </p:tgtEl>
                                        <p:attrNameLst>
                                          <p:attrName>ppt_h</p:attrName>
                                        </p:attrNameLst>
                                      </p:cBhvr>
                                      <p:tavLst>
                                        <p:tav tm="0">
                                          <p:val>
                                            <p:fltVal val="0"/>
                                          </p:val>
                                        </p:tav>
                                        <p:tav tm="100000">
                                          <p:val>
                                            <p:strVal val="#ppt_h"/>
                                          </p:val>
                                        </p:tav>
                                      </p:tavLst>
                                    </p:anim>
                                    <p:animEffect transition="in" filter="fade">
                                      <p:cBhvr>
                                        <p:cTn id="9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P spid="5" grpId="0" build="p" animBg="1"/>
      <p:bldP spid="6" grpId="0" build="p" animBg="1"/>
      <p:bldP spid="7" grpId="0" build="p" animBg="1"/>
      <p:bldP spid="9" grpId="0" animBg="1"/>
      <p:bldP spid="11" grpId="0"/>
      <p:bldP spid="16" grpId="0" animBg="1"/>
      <p:bldP spid="21" grpId="0" animBg="1"/>
      <p:bldP spid="22" grpId="0" animBg="1"/>
      <p:bldP spid="2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ln>
            <a:solidFill>
              <a:srgbClr val="9900CC"/>
            </a:solidFill>
          </a:ln>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smtClean="0"/>
              <a:t>Social Security subscription (SS) account</a:t>
            </a:r>
            <a:endParaRPr lang="ar-DZ" dirty="0"/>
          </a:p>
        </p:txBody>
      </p:sp>
      <p:sp>
        <p:nvSpPr>
          <p:cNvPr id="4" name="Espace réservé du contenu 3"/>
          <p:cNvSpPr>
            <a:spLocks noGrp="1"/>
          </p:cNvSpPr>
          <p:nvPr>
            <p:ph sz="half" idx="2"/>
          </p:nvPr>
        </p:nvSpPr>
        <p:spPr/>
        <p:txBody>
          <a:bodyPr/>
          <a:lstStyle/>
          <a:p>
            <a:r>
              <a:rPr lang="en-US" b="1" dirty="0" smtClean="0"/>
              <a:t>Social Security subscription (SS) = 9% PS</a:t>
            </a:r>
            <a:endParaRPr lang="ar-DZ" dirty="0"/>
          </a:p>
        </p:txBody>
      </p:sp>
      <p:sp>
        <p:nvSpPr>
          <p:cNvPr id="5" name="Espace réservé du texte 4"/>
          <p:cNvSpPr>
            <a:spLocks noGrp="1"/>
          </p:cNvSpPr>
          <p:nvPr>
            <p:ph type="body" sz="quarter" idx="3"/>
          </p:nvPr>
        </p:nvSpPr>
        <p:spPr>
          <a:ln>
            <a:solidFill>
              <a:srgbClr val="9900CC"/>
            </a:solidFill>
          </a:ln>
        </p:spPr>
        <p:style>
          <a:lnRef idx="2">
            <a:schemeClr val="accent1"/>
          </a:lnRef>
          <a:fillRef idx="1">
            <a:schemeClr val="lt1"/>
          </a:fillRef>
          <a:effectRef idx="0">
            <a:schemeClr val="accent1"/>
          </a:effectRef>
          <a:fontRef idx="minor">
            <a:schemeClr val="dk1"/>
          </a:fontRef>
        </p:style>
        <p:txBody>
          <a:bodyPr>
            <a:normAutofit/>
          </a:bodyPr>
          <a:lstStyle/>
          <a:p>
            <a:pPr algn="ctr"/>
            <a:r>
              <a:rPr lang="en-US" dirty="0" smtClean="0"/>
              <a:t>Income tax deduction IRGs account</a:t>
            </a:r>
            <a:endParaRPr lang="ar-DZ" dirty="0" smtClean="0"/>
          </a:p>
        </p:txBody>
      </p:sp>
      <p:graphicFrame>
        <p:nvGraphicFramePr>
          <p:cNvPr id="7" name="Tableau 6"/>
          <p:cNvGraphicFramePr>
            <a:graphicFrameLocks noGrp="1"/>
          </p:cNvGraphicFramePr>
          <p:nvPr/>
        </p:nvGraphicFramePr>
        <p:xfrm>
          <a:off x="6487886" y="2554517"/>
          <a:ext cx="4915853" cy="4303484"/>
        </p:xfrm>
        <a:graphic>
          <a:graphicData uri="http://schemas.openxmlformats.org/drawingml/2006/table">
            <a:tbl>
              <a:tblPr rtl="1"/>
              <a:tblGrid>
                <a:gridCol w="1733726"/>
                <a:gridCol w="3182127"/>
              </a:tblGrid>
              <a:tr h="617661">
                <a:tc>
                  <a:txBody>
                    <a:bodyPr/>
                    <a:lstStyle/>
                    <a:p>
                      <a:pPr algn="ctr"/>
                      <a:r>
                        <a:rPr lang="fr-FR" sz="1600" b="1" dirty="0" err="1" smtClean="0">
                          <a:solidFill>
                            <a:schemeClr val="bg1"/>
                          </a:solidFill>
                        </a:rPr>
                        <a:t>Tax</a:t>
                      </a:r>
                      <a:r>
                        <a:rPr lang="fr-FR" sz="1600" b="1" dirty="0" smtClean="0">
                          <a:solidFill>
                            <a:schemeClr val="bg1"/>
                          </a:solidFill>
                        </a:rPr>
                        <a:t> </a:t>
                      </a:r>
                      <a:r>
                        <a:rPr lang="fr-FR" sz="1600" b="1" dirty="0" err="1" smtClean="0">
                          <a:solidFill>
                            <a:schemeClr val="bg1"/>
                          </a:solidFill>
                        </a:rPr>
                        <a:t>deduction</a:t>
                      </a:r>
                      <a:r>
                        <a:rPr lang="fr-FR" sz="1600" b="1" dirty="0" smtClean="0">
                          <a:solidFill>
                            <a:schemeClr val="bg1"/>
                          </a:solidFill>
                        </a:rPr>
                        <a:t> rate</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pPr algn="ctr" rtl="0">
                        <a:lnSpc>
                          <a:spcPct val="115000"/>
                        </a:lnSpc>
                        <a:spcAft>
                          <a:spcPts val="0"/>
                        </a:spcAft>
                      </a:pPr>
                      <a:r>
                        <a:rPr lang="en-US" sz="1600" b="1" dirty="0" smtClean="0">
                          <a:solidFill>
                            <a:schemeClr val="bg1"/>
                          </a:solidFill>
                        </a:rPr>
                        <a:t>Salary taxable portion</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ar-DZ" sz="1600" b="1" dirty="0" smtClean="0">
                          <a:solidFill>
                            <a:schemeClr val="bg1"/>
                          </a:solidFill>
                          <a:latin typeface="Calibri"/>
                          <a:ea typeface="Times New Roman"/>
                          <a:cs typeface="Simplified Arabic"/>
                        </a:rPr>
                        <a:t>0%</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Less</a:t>
                      </a:r>
                      <a:r>
                        <a:rPr lang="fr-FR" sz="1600" b="1" dirty="0" smtClean="0">
                          <a:solidFill>
                            <a:schemeClr val="bg1"/>
                          </a:solidFill>
                        </a:rPr>
                        <a:t> </a:t>
                      </a:r>
                      <a:r>
                        <a:rPr lang="fr-FR" sz="1600" b="1" dirty="0" err="1" smtClean="0">
                          <a:solidFill>
                            <a:schemeClr val="bg1"/>
                          </a:solidFill>
                        </a:rPr>
                        <a:t>than</a:t>
                      </a:r>
                      <a:r>
                        <a:rPr lang="fr-FR" sz="1600" b="1" dirty="0" smtClean="0">
                          <a:solidFill>
                            <a:schemeClr val="bg1"/>
                          </a:solidFill>
                        </a:rPr>
                        <a:t> 20,000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ar-DZ" sz="1600" b="1" dirty="0" smtClean="0">
                          <a:solidFill>
                            <a:schemeClr val="bg1"/>
                          </a:solidFill>
                          <a:latin typeface="Calibri"/>
                          <a:ea typeface="Times New Roman"/>
                          <a:cs typeface="Simplified Arabic"/>
                        </a:rPr>
                        <a:t>23%</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20,001 DZD to 40,000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fr-FR" sz="1600" b="1" dirty="0" smtClean="0">
                          <a:solidFill>
                            <a:schemeClr val="bg1"/>
                          </a:solidFill>
                          <a:latin typeface="Calibri"/>
                          <a:ea typeface="Times New Roman"/>
                          <a:cs typeface="Simplified Arabic"/>
                        </a:rPr>
                        <a:t>27%</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40,001 DZD to 80,000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fr-FR" sz="1600" b="1" dirty="0" smtClean="0">
                          <a:solidFill>
                            <a:schemeClr val="bg1"/>
                          </a:solidFill>
                          <a:latin typeface="Calibri"/>
                          <a:ea typeface="Times New Roman"/>
                          <a:cs typeface="Simplified Arabic"/>
                        </a:rPr>
                        <a:t>30%</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80,001 DZD to 160,000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617661">
                <a:tc>
                  <a:txBody>
                    <a:bodyPr/>
                    <a:lstStyle/>
                    <a:p>
                      <a:pPr algn="just" rtl="1">
                        <a:lnSpc>
                          <a:spcPct val="115000"/>
                        </a:lnSpc>
                        <a:spcAft>
                          <a:spcPts val="0"/>
                        </a:spcAft>
                      </a:pPr>
                      <a:r>
                        <a:rPr lang="fr-FR" sz="1600" b="1" dirty="0" smtClean="0">
                          <a:solidFill>
                            <a:schemeClr val="bg1"/>
                          </a:solidFill>
                          <a:latin typeface="Calibri"/>
                          <a:ea typeface="Times New Roman"/>
                          <a:cs typeface="Simplified Arabic"/>
                        </a:rPr>
                        <a:t>33%</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err="1" smtClean="0">
                          <a:solidFill>
                            <a:schemeClr val="bg1"/>
                          </a:solidFill>
                        </a:rPr>
                        <a:t>From</a:t>
                      </a:r>
                      <a:r>
                        <a:rPr lang="fr-FR" sz="1600" b="1" dirty="0" smtClean="0">
                          <a:solidFill>
                            <a:schemeClr val="bg1"/>
                          </a:solidFill>
                        </a:rPr>
                        <a:t> 160,001 DZD to 320,000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r h="597518">
                <a:tc>
                  <a:txBody>
                    <a:bodyPr/>
                    <a:lstStyle/>
                    <a:p>
                      <a:pPr algn="just" rtl="1">
                        <a:lnSpc>
                          <a:spcPct val="115000"/>
                        </a:lnSpc>
                        <a:spcAft>
                          <a:spcPts val="0"/>
                        </a:spcAft>
                      </a:pPr>
                      <a:r>
                        <a:rPr lang="ar-DZ" sz="1600" b="1" dirty="0" smtClean="0">
                          <a:solidFill>
                            <a:schemeClr val="bg1"/>
                          </a:solidFill>
                          <a:latin typeface="Calibri"/>
                          <a:ea typeface="Times New Roman"/>
                          <a:cs typeface="Simplified Arabic"/>
                        </a:rPr>
                        <a:t>35%</a:t>
                      </a:r>
                      <a:endParaRPr lang="en-US" sz="1600" b="1" dirty="0">
                        <a:solidFill>
                          <a:schemeClr val="bg1"/>
                        </a:solidFill>
                        <a:latin typeface="Calibri"/>
                        <a:ea typeface="Calibri"/>
                        <a:cs typeface="Arial"/>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c>
                  <a:txBody>
                    <a:bodyPr/>
                    <a:lstStyle/>
                    <a:p>
                      <a:r>
                        <a:rPr lang="fr-FR" sz="1600" b="1" dirty="0" smtClean="0">
                          <a:solidFill>
                            <a:schemeClr val="bg1"/>
                          </a:solidFill>
                        </a:rPr>
                        <a:t>More </a:t>
                      </a:r>
                      <a:r>
                        <a:rPr lang="fr-FR" sz="1600" b="1" dirty="0" err="1" smtClean="0">
                          <a:solidFill>
                            <a:schemeClr val="bg1"/>
                          </a:solidFill>
                        </a:rPr>
                        <a:t>than</a:t>
                      </a:r>
                      <a:r>
                        <a:rPr lang="fr-FR" sz="1600" b="1" dirty="0" smtClean="0">
                          <a:solidFill>
                            <a:schemeClr val="bg1"/>
                          </a:solidFill>
                        </a:rPr>
                        <a:t> 320,000 DZD</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00CC"/>
                    </a:solidFill>
                  </a:tcPr>
                </a:tc>
              </a:tr>
            </a:tbl>
          </a:graphicData>
        </a:graphic>
      </p:graphicFrame>
      <p:sp>
        <p:nvSpPr>
          <p:cNvPr id="8" name="Rectangle 7"/>
          <p:cNvSpPr/>
          <p:nvPr/>
        </p:nvSpPr>
        <p:spPr>
          <a:xfrm>
            <a:off x="275771" y="4847771"/>
            <a:ext cx="6183086" cy="2010229"/>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smtClean="0"/>
              <a:t>Reductions applicable to IRGs: The incomes mentioned in Article 66 of the Direct Taxes and Similar Fees Law benefit from a relative reduction in the total tax at a rate equal to 40%. However, this reduction cannot be less than 1000 DZD or more than 1500 DZD per month.</a:t>
            </a:r>
            <a:endParaRPr lang="ar-DZ" sz="2000" b="1" dirty="0"/>
          </a:p>
        </p:txBody>
      </p:sp>
      <p:sp>
        <p:nvSpPr>
          <p:cNvPr id="9" name="Rectangle 8"/>
          <p:cNvSpPr/>
          <p:nvPr/>
        </p:nvSpPr>
        <p:spPr>
          <a:xfrm>
            <a:off x="464457" y="3222171"/>
            <a:ext cx="5776686" cy="1524000"/>
          </a:xfrm>
          <a:prstGeom prst="rect">
            <a:avLst/>
          </a:prstGeom>
          <a:solidFill>
            <a:srgbClr val="9900CC"/>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en-US" sz="2000" b="1" dirty="0" smtClean="0"/>
              <a:t>If the taxable salary is less than 30,000 DZD, the IRGs = 0, if the taxable wage is greater than 30,000 DZD, the amount is deducted according to the following table:</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ox(i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5">
                                            <p:bg/>
                                          </p:spTgt>
                                        </p:tgtEl>
                                        <p:attrNameLst>
                                          <p:attrName>style.visibility</p:attrName>
                                        </p:attrNameLst>
                                      </p:cBhvr>
                                      <p:to>
                                        <p:strVal val="visible"/>
                                      </p:to>
                                    </p:set>
                                    <p:animEffect transition="in" filter="box(in)">
                                      <p:cBhvr>
                                        <p:cTn id="23" dur="500"/>
                                        <p:tgtEl>
                                          <p:spTgt spid="5">
                                            <p:bg/>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box(in)">
                                      <p:cBhvr>
                                        <p:cTn id="28" dur="500"/>
                                        <p:tgtEl>
                                          <p:spTgt spid="5">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checkerboard(across)">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fade">
                                      <p:cBhvr>
                                        <p:cTn id="38" dur="20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p:bldP spid="5" grpId="0" build="p" animBg="1"/>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8EF7BF9-5C35-4164-B5C7-94103E4DFAB7}"/>
              </a:ext>
            </a:extLst>
          </p:cNvPr>
          <p:cNvSpPr>
            <a:spLocks noGrp="1"/>
          </p:cNvSpPr>
          <p:nvPr>
            <p:ph type="title"/>
          </p:nvPr>
        </p:nvSpPr>
        <p:spPr>
          <a:xfrm>
            <a:off x="835024" y="0"/>
            <a:ext cx="10515600" cy="624114"/>
          </a:xfrm>
        </p:spPr>
        <p:txBody>
          <a:bodyPr>
            <a:normAutofit fontScale="90000"/>
          </a:bodyPr>
          <a:lstStyle/>
          <a:p>
            <a:pPr algn="ctr"/>
            <a:r>
              <a:rPr lang="fr-FR" b="1" dirty="0" smtClean="0"/>
              <a:t>Application </a:t>
            </a:r>
            <a:r>
              <a:rPr lang="fr-FR" b="1" dirty="0" err="1" smtClean="0"/>
              <a:t>example</a:t>
            </a:r>
            <a:endParaRPr lang="fr-FR" b="1" dirty="0"/>
          </a:p>
        </p:txBody>
      </p:sp>
      <p:sp>
        <p:nvSpPr>
          <p:cNvPr id="3" name="Espace réservé du texte 2">
            <a:extLst>
              <a:ext uri="{FF2B5EF4-FFF2-40B4-BE49-F238E27FC236}">
                <a16:creationId xmlns:a16="http://schemas.microsoft.com/office/drawing/2014/main" xmlns="" id="{31DDAEA8-91B3-40AC-AF49-193EFC23DA9A}"/>
              </a:ext>
            </a:extLst>
          </p:cNvPr>
          <p:cNvSpPr>
            <a:spLocks noGrp="1"/>
          </p:cNvSpPr>
          <p:nvPr>
            <p:ph type="body" idx="1"/>
          </p:nvPr>
        </p:nvSpPr>
        <p:spPr>
          <a:xfrm>
            <a:off x="116093" y="711200"/>
            <a:ext cx="11953461" cy="661004"/>
          </a:xfrm>
        </p:spPr>
        <p:style>
          <a:lnRef idx="2">
            <a:schemeClr val="accent1"/>
          </a:lnRef>
          <a:fillRef idx="1">
            <a:schemeClr val="lt1"/>
          </a:fillRef>
          <a:effectRef idx="0">
            <a:schemeClr val="accent1"/>
          </a:effectRef>
          <a:fontRef idx="minor">
            <a:schemeClr val="dk1"/>
          </a:fontRef>
        </p:style>
        <p:txBody>
          <a:bodyPr anchor="ctr">
            <a:normAutofit/>
          </a:bodyPr>
          <a:lstStyle/>
          <a:p>
            <a:r>
              <a:rPr lang="en-US" sz="1600" dirty="0" err="1" smtClean="0"/>
              <a:t>Calculat</a:t>
            </a:r>
            <a:r>
              <a:rPr lang="ar-DZ" sz="1600" dirty="0" smtClean="0"/>
              <a:t> </a:t>
            </a:r>
            <a:r>
              <a:rPr lang="en-US" sz="1600" dirty="0" smtClean="0"/>
              <a:t>the salary of a professor at </a:t>
            </a:r>
            <a:r>
              <a:rPr lang="fr-FR" sz="1600" dirty="0" smtClean="0"/>
              <a:t>Biskra </a:t>
            </a:r>
            <a:r>
              <a:rPr lang="en-US" sz="1600" dirty="0" smtClean="0"/>
              <a:t>University, degree 5, </a:t>
            </a:r>
            <a:r>
              <a:rPr lang="en-US" sz="1600" smtClean="0"/>
              <a:t>who doesn’t </a:t>
            </a:r>
            <a:r>
              <a:rPr lang="en-US" sz="1600" dirty="0" smtClean="0"/>
              <a:t>benefit from a functional housing, works as a Faculty vice dean,  he is married and his wife is an employee, he has 3 children under 10 years old.</a:t>
            </a:r>
          </a:p>
        </p:txBody>
      </p:sp>
      <p:sp>
        <p:nvSpPr>
          <p:cNvPr id="4" name="Espace réservé du contenu 4">
            <a:extLst>
              <a:ext uri="{FF2B5EF4-FFF2-40B4-BE49-F238E27FC236}">
                <a16:creationId xmlns:a16="http://schemas.microsoft.com/office/drawing/2014/main" xmlns="" id="{5914CA4C-8FF4-4276-A325-276742CE448F}"/>
              </a:ext>
            </a:extLst>
          </p:cNvPr>
          <p:cNvSpPr>
            <a:spLocks noGrp="1"/>
          </p:cNvSpPr>
          <p:nvPr>
            <p:ph sz="half" idx="2"/>
          </p:nvPr>
        </p:nvSpPr>
        <p:spPr>
          <a:xfrm>
            <a:off x="0" y="1586706"/>
            <a:ext cx="6188765" cy="5271294"/>
          </a:xfrm>
        </p:spPr>
        <p:style>
          <a:lnRef idx="2">
            <a:schemeClr val="accent2"/>
          </a:lnRef>
          <a:fillRef idx="1">
            <a:schemeClr val="lt1"/>
          </a:fillRef>
          <a:effectRef idx="0">
            <a:schemeClr val="accent2"/>
          </a:effectRef>
          <a:fontRef idx="minor">
            <a:schemeClr val="dk1"/>
          </a:fontRef>
        </p:style>
        <p:txBody>
          <a:bodyPr anchor="t">
            <a:normAutofit fontScale="55000" lnSpcReduction="20000"/>
          </a:bodyPr>
          <a:lstStyle/>
          <a:p>
            <a:pPr algn="l">
              <a:lnSpc>
                <a:spcPct val="120000"/>
              </a:lnSpc>
              <a:buNone/>
            </a:pPr>
            <a:r>
              <a:rPr lang="fr-FR" sz="2100" b="1" dirty="0" smtClean="0"/>
              <a:t>- </a:t>
            </a:r>
            <a:r>
              <a:rPr lang="fr-FR" sz="3100" b="1" dirty="0" err="1" smtClean="0"/>
              <a:t>Raw</a:t>
            </a:r>
            <a:r>
              <a:rPr lang="fr-FR" sz="3100" b="1" dirty="0" smtClean="0"/>
              <a:t> </a:t>
            </a:r>
            <a:r>
              <a:rPr lang="fr-FR" sz="3100" b="1" dirty="0" err="1" smtClean="0"/>
              <a:t>salary</a:t>
            </a:r>
            <a:r>
              <a:rPr lang="fr-FR" sz="3100" b="1" dirty="0" smtClean="0"/>
              <a:t> = 1+2+3+4+5+6+7+8+9+10+11 = 317989 DZD</a:t>
            </a:r>
            <a:endParaRPr lang="ar-DZ" sz="3100" b="1" dirty="0"/>
          </a:p>
          <a:p>
            <a:pPr algn="l">
              <a:lnSpc>
                <a:spcPct val="120000"/>
              </a:lnSpc>
              <a:buNone/>
            </a:pPr>
            <a:r>
              <a:rPr lang="fr-FR" sz="3100" dirty="0" smtClean="0">
                <a:solidFill>
                  <a:srgbClr val="9900CC"/>
                </a:solidFill>
              </a:rPr>
              <a:t>- Position </a:t>
            </a:r>
            <a:r>
              <a:rPr lang="fr-FR" sz="3100" dirty="0" err="1" smtClean="0">
                <a:solidFill>
                  <a:srgbClr val="9900CC"/>
                </a:solidFill>
              </a:rPr>
              <a:t>salary</a:t>
            </a:r>
            <a:r>
              <a:rPr lang="fr-FR" sz="3100" dirty="0" smtClean="0">
                <a:solidFill>
                  <a:srgbClr val="9900CC"/>
                </a:solidFill>
              </a:rPr>
              <a:t> (PS) = 1+2+3+4+5+6+7+8+11 = 315589</a:t>
            </a:r>
            <a:endParaRPr lang="ar-DZ" sz="3100" dirty="0">
              <a:solidFill>
                <a:srgbClr val="9900CC"/>
              </a:solidFill>
            </a:endParaRPr>
          </a:p>
          <a:p>
            <a:pPr algn="l">
              <a:lnSpc>
                <a:spcPct val="120000"/>
              </a:lnSpc>
            </a:pPr>
            <a:r>
              <a:rPr lang="fr-FR" sz="3100" dirty="0" smtClean="0">
                <a:solidFill>
                  <a:srgbClr val="9900CC"/>
                </a:solidFill>
              </a:rPr>
              <a:t>Social Security </a:t>
            </a:r>
            <a:r>
              <a:rPr lang="fr-FR" sz="3100" dirty="0" err="1" smtClean="0">
                <a:solidFill>
                  <a:srgbClr val="9900CC"/>
                </a:solidFill>
              </a:rPr>
              <a:t>Subsicreption</a:t>
            </a:r>
            <a:r>
              <a:rPr lang="fr-FR" sz="3100" dirty="0" smtClean="0">
                <a:solidFill>
                  <a:srgbClr val="9900CC"/>
                </a:solidFill>
              </a:rPr>
              <a:t>  (SS) = 9%* PS = 0.09 * 315589 = 28403.01 DZD </a:t>
            </a:r>
            <a:endParaRPr lang="ar-DZ" sz="3100" dirty="0" smtClean="0">
              <a:solidFill>
                <a:srgbClr val="9900CC"/>
              </a:solidFill>
            </a:endParaRPr>
          </a:p>
          <a:p>
            <a:pPr algn="l">
              <a:lnSpc>
                <a:spcPct val="120000"/>
              </a:lnSpc>
            </a:pPr>
            <a:r>
              <a:rPr lang="fr-FR" sz="3100" b="1" dirty="0" smtClean="0">
                <a:solidFill>
                  <a:srgbClr val="FF6600"/>
                </a:solidFill>
              </a:rPr>
              <a:t>Taxable </a:t>
            </a:r>
            <a:r>
              <a:rPr lang="fr-FR" sz="3100" b="1" dirty="0" err="1" smtClean="0">
                <a:solidFill>
                  <a:srgbClr val="FF6600"/>
                </a:solidFill>
              </a:rPr>
              <a:t>Salary</a:t>
            </a:r>
            <a:r>
              <a:rPr lang="fr-FR" sz="3100" b="1" dirty="0" smtClean="0">
                <a:solidFill>
                  <a:srgbClr val="FF6600"/>
                </a:solidFill>
              </a:rPr>
              <a:t> (TS) = 1+2+3+4+5+6+7+11-SS (28403.01) = 284497.99 DZD (284490 DZD)</a:t>
            </a:r>
            <a:endParaRPr lang="ar-DZ" sz="3100" b="1" dirty="0">
              <a:solidFill>
                <a:srgbClr val="FF6600"/>
              </a:solidFill>
            </a:endParaRPr>
          </a:p>
          <a:p>
            <a:pPr algn="l">
              <a:lnSpc>
                <a:spcPct val="120000"/>
              </a:lnSpc>
            </a:pPr>
            <a:r>
              <a:rPr lang="fr-FR" sz="3100" b="1" dirty="0" err="1" smtClean="0">
                <a:solidFill>
                  <a:srgbClr val="FF6600"/>
                </a:solidFill>
                <a:latin typeface="Segoe UI Historic" panose="020B0502040204020203" pitchFamily="34" charset="0"/>
              </a:rPr>
              <a:t>Income</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tax</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deduction</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IRGs</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befor</a:t>
            </a:r>
            <a:r>
              <a:rPr lang="fr-FR" sz="3100" b="1" dirty="0" smtClean="0">
                <a:solidFill>
                  <a:srgbClr val="FF6600"/>
                </a:solidFill>
                <a:latin typeface="Segoe UI Historic" panose="020B0502040204020203" pitchFamily="34" charset="0"/>
              </a:rPr>
              <a:t> discount= 0*20000+0.23*20000+ 0.27*40000+ 0.30*80000 + 124490*0.33 = 80481.7 DZD</a:t>
            </a:r>
            <a:endParaRPr lang="ar-DZ" sz="3100" b="1" i="0" dirty="0">
              <a:solidFill>
                <a:srgbClr val="FF6600"/>
              </a:solidFill>
              <a:latin typeface="Segoe UI Historic" panose="020B0502040204020203" pitchFamily="34" charset="0"/>
            </a:endParaRPr>
          </a:p>
          <a:p>
            <a:pPr algn="l">
              <a:lnSpc>
                <a:spcPct val="120000"/>
              </a:lnSpc>
              <a:buNone/>
            </a:pPr>
            <a:r>
              <a:rPr lang="fr-FR" sz="3100" b="1" dirty="0" err="1" smtClean="0">
                <a:solidFill>
                  <a:srgbClr val="FF6600"/>
                </a:solidFill>
                <a:latin typeface="Segoe UI Historic" panose="020B0502040204020203" pitchFamily="34" charset="0"/>
              </a:rPr>
              <a:t>Income</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tax</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deduction</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IRGs</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after</a:t>
            </a:r>
            <a:r>
              <a:rPr lang="fr-FR" sz="3100" b="1" dirty="0" smtClean="0">
                <a:solidFill>
                  <a:srgbClr val="FF6600"/>
                </a:solidFill>
                <a:latin typeface="Segoe UI Historic" panose="020B0502040204020203" pitchFamily="34" charset="0"/>
              </a:rPr>
              <a:t> discount:</a:t>
            </a:r>
          </a:p>
          <a:p>
            <a:r>
              <a:rPr lang="en-US" sz="3100" b="1" dirty="0" smtClean="0">
                <a:solidFill>
                  <a:srgbClr val="FF6600"/>
                </a:solidFill>
              </a:rPr>
              <a:t>We have 80481.7*0.4= 32192.68 DZD greater than 1500 DZD,  so the discount value = 1500 DZD</a:t>
            </a:r>
          </a:p>
          <a:p>
            <a:r>
              <a:rPr lang="fr-FR" sz="3100" b="1" dirty="0" err="1" smtClean="0">
                <a:solidFill>
                  <a:srgbClr val="FF6600"/>
                </a:solidFill>
                <a:latin typeface="Segoe UI Historic" panose="020B0502040204020203" pitchFamily="34" charset="0"/>
              </a:rPr>
              <a:t>Income</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tax</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deduction</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IRGs</a:t>
            </a:r>
            <a:r>
              <a:rPr lang="fr-FR" sz="3100" b="1" dirty="0" smtClean="0">
                <a:solidFill>
                  <a:srgbClr val="FF6600"/>
                </a:solidFill>
                <a:latin typeface="Segoe UI Historic" panose="020B0502040204020203" pitchFamily="34" charset="0"/>
              </a:rPr>
              <a:t>)  </a:t>
            </a:r>
            <a:r>
              <a:rPr lang="fr-FR" sz="3100" b="1" dirty="0" err="1" smtClean="0">
                <a:solidFill>
                  <a:srgbClr val="FF6600"/>
                </a:solidFill>
                <a:latin typeface="Segoe UI Historic" panose="020B0502040204020203" pitchFamily="34" charset="0"/>
              </a:rPr>
              <a:t>after</a:t>
            </a:r>
            <a:r>
              <a:rPr lang="fr-FR" sz="3100" b="1" dirty="0" smtClean="0">
                <a:solidFill>
                  <a:srgbClr val="FF6600"/>
                </a:solidFill>
                <a:latin typeface="Segoe UI Historic" panose="020B0502040204020203" pitchFamily="34" charset="0"/>
              </a:rPr>
              <a:t> discount = 80481.7-1500 = 78981.7DZD</a:t>
            </a:r>
          </a:p>
          <a:p>
            <a:r>
              <a:rPr lang="en-US" sz="3400" b="1" dirty="0" smtClean="0">
                <a:solidFill>
                  <a:srgbClr val="00B050"/>
                </a:solidFill>
              </a:rPr>
              <a:t>Net salary = raw salary - social security </a:t>
            </a:r>
            <a:r>
              <a:rPr lang="en-US" sz="3400" b="1" dirty="0" err="1" smtClean="0">
                <a:solidFill>
                  <a:srgbClr val="00B050"/>
                </a:solidFill>
              </a:rPr>
              <a:t>subscriptionSS</a:t>
            </a:r>
            <a:r>
              <a:rPr lang="en-US" sz="3400" b="1" dirty="0" smtClean="0">
                <a:solidFill>
                  <a:srgbClr val="00B050"/>
                </a:solidFill>
              </a:rPr>
              <a:t> - income tax deduction IRGs = 317989-28403.01-78981.7 = 210604.29 DZD </a:t>
            </a:r>
            <a:r>
              <a:rPr lang="en-US" sz="3400" dirty="0" smtClean="0"/>
              <a:t/>
            </a:r>
            <a:br>
              <a:rPr lang="en-US" sz="3400" dirty="0" smtClean="0"/>
            </a:br>
            <a:endParaRPr lang="ar-DZ" sz="3400" dirty="0"/>
          </a:p>
          <a:p>
            <a:pPr marL="0" indent="0" algn="r" rtl="1">
              <a:buNone/>
            </a:pPr>
            <a:endParaRPr lang="ar-DZ" sz="1800" dirty="0"/>
          </a:p>
          <a:p>
            <a:pPr marL="0" indent="0" algn="r" rtl="1">
              <a:buNone/>
            </a:pPr>
            <a:endParaRPr lang="fr-FR" sz="1800" dirty="0"/>
          </a:p>
        </p:txBody>
      </p:sp>
      <p:graphicFrame>
        <p:nvGraphicFramePr>
          <p:cNvPr id="6" name="Espace réservé du contenu 5"/>
          <p:cNvGraphicFramePr>
            <a:graphicFrameLocks noGrp="1"/>
          </p:cNvGraphicFramePr>
          <p:nvPr>
            <p:ph sz="quarter" idx="4"/>
          </p:nvPr>
        </p:nvGraphicFramePr>
        <p:xfrm>
          <a:off x="6150881" y="1585913"/>
          <a:ext cx="6041119" cy="4988560"/>
        </p:xfrm>
        <a:graphic>
          <a:graphicData uri="http://schemas.openxmlformats.org/drawingml/2006/table">
            <a:tbl>
              <a:tblPr rtl="1" firstRow="1" bandRow="1">
                <a:tableStyleId>{5C22544A-7EE6-4342-B048-85BDC9FD1C3A}</a:tableStyleId>
              </a:tblPr>
              <a:tblGrid>
                <a:gridCol w="2859314"/>
                <a:gridCol w="3181805"/>
              </a:tblGrid>
              <a:tr h="370840">
                <a:tc>
                  <a:txBody>
                    <a:bodyPr/>
                    <a:lstStyle/>
                    <a:p>
                      <a:pPr rtl="1"/>
                      <a:r>
                        <a:rPr lang="fr-FR" dirty="0" smtClean="0">
                          <a:solidFill>
                            <a:schemeClr val="tx1"/>
                          </a:solidFill>
                        </a:rPr>
                        <a:t>1605</a:t>
                      </a:r>
                      <a:r>
                        <a:rPr lang="fr-FR" baseline="0" dirty="0" smtClean="0">
                          <a:solidFill>
                            <a:schemeClr val="tx1"/>
                          </a:solidFill>
                        </a:rPr>
                        <a:t> * 45 = 72225 </a:t>
                      </a:r>
                      <a:r>
                        <a:rPr lang="fr-FR" baseline="0" dirty="0" err="1" smtClean="0">
                          <a:solidFill>
                            <a:schemeClr val="tx1"/>
                          </a:solidFill>
                        </a:rPr>
                        <a:t>dzd</a:t>
                      </a:r>
                      <a:endParaRPr lang="ar-DZ" dirty="0">
                        <a:solidFill>
                          <a:schemeClr val="tx1"/>
                        </a:solidFill>
                      </a:endParaRPr>
                    </a:p>
                  </a:txBody>
                  <a:tcPr>
                    <a:solidFill>
                      <a:srgbClr val="FF66FF"/>
                    </a:solidFill>
                  </a:tcPr>
                </a:tc>
                <a:tc>
                  <a:txBody>
                    <a:bodyPr/>
                    <a:lstStyle/>
                    <a:p>
                      <a:pPr marL="514350" indent="-514350">
                        <a:buAutoNum type="arabicPeriod"/>
                      </a:pPr>
                      <a:r>
                        <a:rPr lang="fr-FR" dirty="0" smtClean="0">
                          <a:solidFill>
                            <a:schemeClr val="tx1"/>
                          </a:solidFill>
                        </a:rPr>
                        <a:t>Basic </a:t>
                      </a:r>
                      <a:r>
                        <a:rPr lang="fr-FR" dirty="0" err="1" smtClean="0">
                          <a:solidFill>
                            <a:schemeClr val="tx1"/>
                          </a:solidFill>
                        </a:rPr>
                        <a:t>salary</a:t>
                      </a:r>
                      <a:endParaRPr lang="fr-FR" dirty="0" smtClean="0">
                        <a:solidFill>
                          <a:schemeClr val="tx1"/>
                        </a:solidFill>
                      </a:endParaRPr>
                    </a:p>
                  </a:txBody>
                  <a:tcPr>
                    <a:solidFill>
                      <a:srgbClr val="FF66FF"/>
                    </a:solidFill>
                  </a:tcPr>
                </a:tc>
              </a:tr>
              <a:tr h="370840">
                <a:tc>
                  <a:txBody>
                    <a:bodyPr/>
                    <a:lstStyle/>
                    <a:p>
                      <a:pPr rtl="1"/>
                      <a:r>
                        <a:rPr lang="fr-FR" b="1" dirty="0" smtClean="0"/>
                        <a:t> 401*45 = 18045 </a:t>
                      </a:r>
                      <a:r>
                        <a:rPr lang="fr-FR" b="1" dirty="0" err="1" smtClean="0"/>
                        <a:t>dzd</a:t>
                      </a:r>
                      <a:r>
                        <a:rPr lang="fr-FR" b="1" dirty="0" smtClean="0"/>
                        <a:t> </a:t>
                      </a:r>
                      <a:endParaRPr lang="ar-DZ" b="1" dirty="0"/>
                    </a:p>
                  </a:txBody>
                  <a:tcPr>
                    <a:solidFill>
                      <a:srgbClr val="FF66FF"/>
                    </a:solidFill>
                  </a:tcPr>
                </a:tc>
                <a:tc>
                  <a:txBody>
                    <a:bodyPr/>
                    <a:lstStyle/>
                    <a:p>
                      <a:pPr marL="514350" indent="-514350">
                        <a:buNone/>
                      </a:pPr>
                      <a:r>
                        <a:rPr lang="fr-FR" b="1" dirty="0" smtClean="0"/>
                        <a:t>2. </a:t>
                      </a:r>
                      <a:r>
                        <a:rPr lang="fr-FR" b="1" dirty="0" err="1" smtClean="0"/>
                        <a:t>experience</a:t>
                      </a:r>
                      <a:r>
                        <a:rPr lang="fr-FR" b="1" dirty="0" smtClean="0"/>
                        <a:t> </a:t>
                      </a:r>
                      <a:r>
                        <a:rPr lang="fr-FR" b="1" dirty="0" err="1" smtClean="0"/>
                        <a:t>allowance</a:t>
                      </a:r>
                      <a:endParaRPr lang="fr-FR" b="1" dirty="0" smtClean="0"/>
                    </a:p>
                  </a:txBody>
                  <a:tcPr>
                    <a:solidFill>
                      <a:srgbClr val="FF66FF"/>
                    </a:solidFill>
                  </a:tcPr>
                </a:tc>
              </a:tr>
              <a:tr h="370840">
                <a:tc>
                  <a:txBody>
                    <a:bodyPr/>
                    <a:lstStyle/>
                    <a:p>
                      <a:pPr rtl="1"/>
                      <a:r>
                        <a:rPr lang="fr-FR" b="1" dirty="0" smtClean="0"/>
                        <a:t>0.04*5* 72225 = 14445 </a:t>
                      </a:r>
                      <a:r>
                        <a:rPr lang="fr-FR" b="1" dirty="0" err="1" smtClean="0"/>
                        <a:t>dzd</a:t>
                      </a:r>
                      <a:endParaRPr lang="ar-DZ" b="1" dirty="0"/>
                    </a:p>
                  </a:txBody>
                  <a:tcPr>
                    <a:solidFill>
                      <a:srgbClr val="FF66FF"/>
                    </a:solidFill>
                  </a:tcPr>
                </a:tc>
                <a:tc>
                  <a:txBody>
                    <a:bodyPr/>
                    <a:lstStyle/>
                    <a:p>
                      <a:pPr marL="514350" indent="-514350">
                        <a:buNone/>
                      </a:pPr>
                      <a:r>
                        <a:rPr lang="fr-FR" b="1" dirty="0" smtClean="0"/>
                        <a:t>3. </a:t>
                      </a:r>
                      <a:r>
                        <a:rPr lang="fr-FR" b="1" dirty="0" err="1" smtClean="0"/>
                        <a:t>Pedagogical</a:t>
                      </a:r>
                      <a:r>
                        <a:rPr lang="fr-FR" b="1" dirty="0" smtClean="0"/>
                        <a:t> </a:t>
                      </a:r>
                      <a:r>
                        <a:rPr lang="fr-FR" b="1" dirty="0" err="1" smtClean="0"/>
                        <a:t>experience</a:t>
                      </a:r>
                      <a:r>
                        <a:rPr lang="fr-FR" b="1" dirty="0" smtClean="0"/>
                        <a:t> </a:t>
                      </a:r>
                      <a:r>
                        <a:rPr lang="fr-FR" b="1" dirty="0" err="1" smtClean="0"/>
                        <a:t>allowance</a:t>
                      </a:r>
                      <a:endParaRPr lang="fr-FR" b="1" dirty="0" smtClean="0"/>
                    </a:p>
                  </a:txBody>
                  <a:tcPr>
                    <a:solidFill>
                      <a:srgbClr val="FF66FF"/>
                    </a:solidFill>
                  </a:tcPr>
                </a:tc>
              </a:tr>
              <a:tr h="370840">
                <a:tc>
                  <a:txBody>
                    <a:bodyPr/>
                    <a:lstStyle/>
                    <a:p>
                      <a:pPr rtl="1"/>
                      <a:r>
                        <a:rPr lang="fr-FR" b="1" dirty="0" smtClean="0"/>
                        <a:t>0.6 * (72225+18045) = 54162 </a:t>
                      </a:r>
                      <a:r>
                        <a:rPr lang="fr-FR" b="1" dirty="0" err="1" smtClean="0"/>
                        <a:t>dzd</a:t>
                      </a:r>
                      <a:endParaRPr lang="ar-DZ" b="1" dirty="0"/>
                    </a:p>
                  </a:txBody>
                  <a:tcPr>
                    <a:solidFill>
                      <a:srgbClr val="FF66FF"/>
                    </a:solidFill>
                  </a:tcPr>
                </a:tc>
                <a:tc>
                  <a:txBody>
                    <a:bodyPr/>
                    <a:lstStyle/>
                    <a:p>
                      <a:pPr marL="514350" indent="-514350">
                        <a:buNone/>
                      </a:pPr>
                      <a:r>
                        <a:rPr lang="fr-FR" b="1" dirty="0" smtClean="0"/>
                        <a:t>4. </a:t>
                      </a:r>
                      <a:r>
                        <a:rPr lang="fr-FR" b="1" dirty="0" err="1" smtClean="0"/>
                        <a:t>Framing</a:t>
                      </a:r>
                      <a:r>
                        <a:rPr lang="fr-FR" b="1" dirty="0" smtClean="0"/>
                        <a:t> </a:t>
                      </a:r>
                      <a:r>
                        <a:rPr lang="fr-FR" b="1" dirty="0" err="1" smtClean="0"/>
                        <a:t>allowance</a:t>
                      </a:r>
                      <a:endParaRPr lang="fr-FR" b="1" dirty="0" smtClean="0"/>
                    </a:p>
                  </a:txBody>
                  <a:tcPr>
                    <a:solidFill>
                      <a:srgbClr val="FF66FF"/>
                    </a:solidFill>
                  </a:tcPr>
                </a:tc>
              </a:tr>
              <a:tr h="370840">
                <a:tc>
                  <a:txBody>
                    <a:bodyPr/>
                    <a:lstStyle/>
                    <a:p>
                      <a:pPr rtl="1"/>
                      <a:r>
                        <a:rPr lang="fr-FR" b="1" dirty="0" smtClean="0"/>
                        <a:t>0.4 *</a:t>
                      </a:r>
                      <a:r>
                        <a:rPr lang="fr-FR" b="1" baseline="0" dirty="0" smtClean="0"/>
                        <a:t> 90270 = 36108 </a:t>
                      </a:r>
                      <a:r>
                        <a:rPr lang="fr-FR" b="1" baseline="0" dirty="0" err="1" smtClean="0"/>
                        <a:t>dzd</a:t>
                      </a:r>
                      <a:endParaRPr lang="ar-DZ" b="1" dirty="0"/>
                    </a:p>
                  </a:txBody>
                  <a:tcPr>
                    <a:solidFill>
                      <a:srgbClr val="FF66FF"/>
                    </a:solidFill>
                  </a:tcPr>
                </a:tc>
                <a:tc>
                  <a:txBody>
                    <a:bodyPr/>
                    <a:lstStyle/>
                    <a:p>
                      <a:pPr marL="514350" indent="-514350">
                        <a:buNone/>
                      </a:pPr>
                      <a:r>
                        <a:rPr lang="fr-FR" b="1" dirty="0" smtClean="0"/>
                        <a:t>5. Qualification </a:t>
                      </a:r>
                      <a:r>
                        <a:rPr lang="fr-FR" b="1" dirty="0" err="1" smtClean="0"/>
                        <a:t>allowance</a:t>
                      </a:r>
                      <a:endParaRPr lang="fr-FR" b="1" dirty="0" smtClean="0"/>
                    </a:p>
                  </a:txBody>
                  <a:tcPr>
                    <a:solidFill>
                      <a:srgbClr val="FF66FF"/>
                    </a:solidFill>
                  </a:tcPr>
                </a:tc>
              </a:tr>
              <a:tr h="370840">
                <a:tc>
                  <a:txBody>
                    <a:bodyPr/>
                    <a:lstStyle/>
                    <a:p>
                      <a:pPr rtl="1"/>
                      <a:r>
                        <a:rPr lang="fr-FR" b="1" dirty="0" smtClean="0"/>
                        <a:t>16000 </a:t>
                      </a:r>
                      <a:r>
                        <a:rPr lang="fr-FR" b="1" dirty="0" err="1" smtClean="0"/>
                        <a:t>dzd</a:t>
                      </a:r>
                      <a:endParaRPr lang="ar-DZ" b="1" dirty="0"/>
                    </a:p>
                  </a:txBody>
                  <a:tcPr>
                    <a:solidFill>
                      <a:srgbClr val="FF66FF"/>
                    </a:solidFill>
                  </a:tcPr>
                </a:tc>
                <a:tc>
                  <a:txBody>
                    <a:bodyPr/>
                    <a:lstStyle/>
                    <a:p>
                      <a:pPr marL="514350" indent="-514350">
                        <a:buNone/>
                      </a:pPr>
                      <a:r>
                        <a:rPr lang="fr-FR" b="1" dirty="0" smtClean="0"/>
                        <a:t>6. Documentation </a:t>
                      </a:r>
                      <a:r>
                        <a:rPr lang="fr-FR" b="1" dirty="0" err="1" smtClean="0"/>
                        <a:t>allowance</a:t>
                      </a:r>
                      <a:endParaRPr lang="fr-FR" b="1" dirty="0" smtClean="0"/>
                    </a:p>
                  </a:txBody>
                  <a:tcPr>
                    <a:solidFill>
                      <a:srgbClr val="FF66FF"/>
                    </a:solidFill>
                  </a:tcPr>
                </a:tc>
              </a:tr>
              <a:tr h="370840">
                <a:tc>
                  <a:txBody>
                    <a:bodyPr/>
                    <a:lstStyle/>
                    <a:p>
                      <a:pPr rtl="1"/>
                      <a:r>
                        <a:rPr lang="fr-FR" b="1" dirty="0" smtClean="0"/>
                        <a:t>0.80 * 90270 = 72216 </a:t>
                      </a:r>
                      <a:r>
                        <a:rPr lang="fr-FR" b="1" dirty="0" err="1" smtClean="0"/>
                        <a:t>dzd</a:t>
                      </a:r>
                      <a:endParaRPr lang="ar-DZ" b="1" dirty="0"/>
                    </a:p>
                  </a:txBody>
                  <a:tcPr>
                    <a:solidFill>
                      <a:srgbClr val="FF66FF"/>
                    </a:solidFill>
                  </a:tcPr>
                </a:tc>
                <a:tc>
                  <a:txBody>
                    <a:bodyPr/>
                    <a:lstStyle/>
                    <a:p>
                      <a:pPr marL="514350" indent="-514350">
                        <a:buNone/>
                      </a:pPr>
                      <a:r>
                        <a:rPr lang="fr-FR" b="1" dirty="0" smtClean="0"/>
                        <a:t>7. South </a:t>
                      </a:r>
                      <a:r>
                        <a:rPr lang="fr-FR" b="1" dirty="0" err="1" smtClean="0"/>
                        <a:t>Allowance</a:t>
                      </a:r>
                      <a:endParaRPr lang="fr-FR" b="1" dirty="0" smtClean="0"/>
                    </a:p>
                  </a:txBody>
                  <a:tcPr>
                    <a:solidFill>
                      <a:srgbClr val="FF66FF"/>
                    </a:solidFill>
                  </a:tcPr>
                </a:tc>
              </a:tr>
              <a:tr h="370840">
                <a:tc>
                  <a:txBody>
                    <a:bodyPr/>
                    <a:lstStyle/>
                    <a:p>
                      <a:pPr rtl="1"/>
                      <a:r>
                        <a:rPr lang="fr-FR" b="1" dirty="0" smtClean="0"/>
                        <a:t>0.21* 1280 * 10 = 2688 </a:t>
                      </a:r>
                      <a:r>
                        <a:rPr lang="fr-FR" b="1" dirty="0" err="1" smtClean="0"/>
                        <a:t>dzd</a:t>
                      </a:r>
                      <a:endParaRPr lang="ar-DZ" b="1" dirty="0"/>
                    </a:p>
                  </a:txBody>
                  <a:tcPr>
                    <a:solidFill>
                      <a:srgbClr val="FF66FF"/>
                    </a:solidFill>
                  </a:tcPr>
                </a:tc>
                <a:tc>
                  <a:txBody>
                    <a:bodyPr/>
                    <a:lstStyle/>
                    <a:p>
                      <a:pPr marL="514350" indent="-514350">
                        <a:buNone/>
                      </a:pPr>
                      <a:r>
                        <a:rPr lang="fr-FR" b="1" dirty="0" smtClean="0"/>
                        <a:t>8. Zone </a:t>
                      </a:r>
                      <a:r>
                        <a:rPr lang="fr-FR" b="1" dirty="0" err="1" smtClean="0"/>
                        <a:t>allowance</a:t>
                      </a:r>
                      <a:endParaRPr lang="fr-FR" b="1" dirty="0" smtClean="0"/>
                    </a:p>
                  </a:txBody>
                  <a:tcPr>
                    <a:solidFill>
                      <a:srgbClr val="FF66FF"/>
                    </a:solidFill>
                  </a:tcPr>
                </a:tc>
              </a:tr>
              <a:tr h="370840">
                <a:tc>
                  <a:txBody>
                    <a:bodyPr/>
                    <a:lstStyle/>
                    <a:p>
                      <a:pPr rtl="1"/>
                      <a:r>
                        <a:rPr lang="fr-FR" b="1" dirty="0" smtClean="0"/>
                        <a:t>1500 </a:t>
                      </a:r>
                      <a:r>
                        <a:rPr lang="fr-FR" b="1" dirty="0" err="1" smtClean="0"/>
                        <a:t>dzd</a:t>
                      </a:r>
                      <a:endParaRPr lang="ar-DZ" b="1" dirty="0"/>
                    </a:p>
                  </a:txBody>
                  <a:tcPr>
                    <a:solidFill>
                      <a:srgbClr val="FF66FF"/>
                    </a:solidFill>
                  </a:tcPr>
                </a:tc>
                <a:tc>
                  <a:txBody>
                    <a:bodyPr/>
                    <a:lstStyle/>
                    <a:p>
                      <a:pPr marL="514350" indent="-514350">
                        <a:buNone/>
                      </a:pPr>
                      <a:r>
                        <a:rPr lang="fr-FR" b="1" dirty="0" smtClean="0"/>
                        <a:t>9.</a:t>
                      </a:r>
                      <a:r>
                        <a:rPr lang="fr-FR" b="1" baseline="0" dirty="0" smtClean="0"/>
                        <a:t> </a:t>
                      </a:r>
                      <a:r>
                        <a:rPr lang="fr-FR" b="1" dirty="0" err="1" smtClean="0"/>
                        <a:t>Housing</a:t>
                      </a:r>
                      <a:r>
                        <a:rPr lang="fr-FR" b="1" dirty="0" smtClean="0"/>
                        <a:t> </a:t>
                      </a:r>
                      <a:r>
                        <a:rPr lang="fr-FR" b="1" dirty="0" err="1" smtClean="0"/>
                        <a:t>grant</a:t>
                      </a:r>
                      <a:endParaRPr lang="fr-FR" b="1" dirty="0" smtClean="0"/>
                    </a:p>
                  </a:txBody>
                  <a:tcPr>
                    <a:solidFill>
                      <a:srgbClr val="FF66FF"/>
                    </a:solidFill>
                  </a:tcPr>
                </a:tc>
              </a:tr>
              <a:tr h="370840">
                <a:tc>
                  <a:txBody>
                    <a:bodyPr/>
                    <a:lstStyle/>
                    <a:p>
                      <a:pPr rtl="1"/>
                      <a:r>
                        <a:rPr lang="fr-FR" b="1" dirty="0" smtClean="0"/>
                        <a:t>300 * 3 = 900</a:t>
                      </a:r>
                      <a:r>
                        <a:rPr lang="fr-FR" b="1" baseline="0" dirty="0" smtClean="0"/>
                        <a:t> </a:t>
                      </a:r>
                      <a:r>
                        <a:rPr lang="fr-FR" b="1" baseline="0" dirty="0" err="1" smtClean="0"/>
                        <a:t>dzd</a:t>
                      </a:r>
                      <a:endParaRPr lang="ar-DZ" b="1" dirty="0"/>
                    </a:p>
                  </a:txBody>
                  <a:tcPr>
                    <a:solidFill>
                      <a:srgbClr val="FF66FF"/>
                    </a:solidFill>
                  </a:tcPr>
                </a:tc>
                <a:tc>
                  <a:txBody>
                    <a:bodyPr/>
                    <a:lstStyle/>
                    <a:p>
                      <a:pPr marL="514350" indent="-514350">
                        <a:buNone/>
                      </a:pPr>
                      <a:r>
                        <a:rPr lang="fr-FR" b="1" dirty="0" smtClean="0"/>
                        <a:t>10. </a:t>
                      </a:r>
                      <a:r>
                        <a:rPr lang="fr-FR" b="1" dirty="0" err="1" smtClean="0"/>
                        <a:t>family</a:t>
                      </a:r>
                      <a:r>
                        <a:rPr lang="fr-FR" b="1" dirty="0" smtClean="0"/>
                        <a:t> </a:t>
                      </a:r>
                      <a:r>
                        <a:rPr lang="fr-FR" b="1" dirty="0" err="1" smtClean="0"/>
                        <a:t>grants</a:t>
                      </a:r>
                      <a:endParaRPr lang="fr-FR" b="1" dirty="0" smtClean="0"/>
                    </a:p>
                  </a:txBody>
                  <a:tcPr>
                    <a:solidFill>
                      <a:srgbClr val="FF66FF"/>
                    </a:solidFill>
                  </a:tcPr>
                </a:tc>
              </a:tr>
              <a:tr h="370840">
                <a:tc>
                  <a:txBody>
                    <a:bodyPr/>
                    <a:lstStyle/>
                    <a:p>
                      <a:pPr rtl="1"/>
                      <a:r>
                        <a:rPr lang="fr-FR" b="1" dirty="0" smtClean="0"/>
                        <a:t>660 * 45 = </a:t>
                      </a:r>
                      <a:r>
                        <a:rPr lang="en-US" sz="1800" b="1" dirty="0" smtClean="0"/>
                        <a:t>29700 </a:t>
                      </a:r>
                      <a:r>
                        <a:rPr lang="en-US" sz="1800" b="1" dirty="0" err="1" smtClean="0"/>
                        <a:t>dzd</a:t>
                      </a:r>
                      <a:endParaRPr lang="ar-DZ" b="1" dirty="0"/>
                    </a:p>
                  </a:txBody>
                  <a:tcPr>
                    <a:solidFill>
                      <a:srgbClr val="FF66FF"/>
                    </a:solidFill>
                  </a:tcPr>
                </a:tc>
                <a:tc>
                  <a:txBody>
                    <a:bodyPr/>
                    <a:lstStyle/>
                    <a:p>
                      <a:pPr marL="514350" indent="-514350">
                        <a:buNone/>
                      </a:pPr>
                      <a:r>
                        <a:rPr lang="fr-FR" b="1" dirty="0" smtClean="0"/>
                        <a:t>11. </a:t>
                      </a:r>
                      <a:r>
                        <a:rPr lang="fr-FR" b="1" dirty="0" err="1" smtClean="0"/>
                        <a:t>Specific</a:t>
                      </a:r>
                      <a:r>
                        <a:rPr lang="fr-FR" b="1" dirty="0" smtClean="0"/>
                        <a:t> position </a:t>
                      </a:r>
                      <a:r>
                        <a:rPr lang="fr-FR" b="1" dirty="0" err="1" smtClean="0"/>
                        <a:t>allowance</a:t>
                      </a:r>
                      <a:endParaRPr lang="ar-DZ" b="1" dirty="0"/>
                    </a:p>
                  </a:txBody>
                  <a:tcPr>
                    <a:solidFill>
                      <a:srgbClr val="FF66FF"/>
                    </a:solidFill>
                  </a:tcPr>
                </a:tc>
              </a:tr>
              <a:tr h="370840">
                <a:tc>
                  <a:txBody>
                    <a:bodyPr/>
                    <a:lstStyle/>
                    <a:p>
                      <a:pPr rtl="1"/>
                      <a:r>
                        <a:rPr lang="fr-FR" b="1" dirty="0" smtClean="0"/>
                        <a:t>317989 DZD</a:t>
                      </a:r>
                      <a:endParaRPr lang="ar-DZ" b="1" dirty="0"/>
                    </a:p>
                  </a:txBody>
                  <a:tcPr>
                    <a:solidFill>
                      <a:srgbClr val="FF66FF"/>
                    </a:solidFill>
                  </a:tcPr>
                </a:tc>
                <a:tc>
                  <a:txBody>
                    <a:bodyPr/>
                    <a:lstStyle/>
                    <a:p>
                      <a:pPr rtl="1"/>
                      <a:r>
                        <a:rPr lang="fr-FR" b="1" dirty="0" err="1" smtClean="0"/>
                        <a:t>Sum</a:t>
                      </a:r>
                      <a:r>
                        <a:rPr lang="fr-FR" b="1" baseline="0" dirty="0" smtClean="0"/>
                        <a:t> (</a:t>
                      </a:r>
                      <a:r>
                        <a:rPr lang="fr-FR" b="1" baseline="0" dirty="0" err="1" smtClean="0"/>
                        <a:t>Salaty</a:t>
                      </a:r>
                      <a:r>
                        <a:rPr lang="fr-FR" b="1" baseline="0" dirty="0" smtClean="0"/>
                        <a:t> </a:t>
                      </a:r>
                      <a:r>
                        <a:rPr lang="fr-FR" b="1" baseline="0" dirty="0" err="1" smtClean="0"/>
                        <a:t>Raw</a:t>
                      </a:r>
                      <a:r>
                        <a:rPr lang="fr-FR" b="1" baseline="0" dirty="0" smtClean="0"/>
                        <a:t>)</a:t>
                      </a:r>
                      <a:endParaRPr lang="ar-DZ" b="1" dirty="0"/>
                    </a:p>
                  </a:txBody>
                  <a:tcPr>
                    <a:solidFill>
                      <a:srgbClr val="FF66FF"/>
                    </a:solidFill>
                  </a:tcPr>
                </a:tc>
              </a:tr>
            </a:tbl>
          </a:graphicData>
        </a:graphic>
      </p:graphicFrame>
    </p:spTree>
    <p:extLst>
      <p:ext uri="{BB962C8B-B14F-4D97-AF65-F5344CB8AC3E}">
        <p14:creationId xmlns:p14="http://schemas.microsoft.com/office/powerpoint/2010/main" xmlns="" val="13022319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fade">
                                      <p:cBhvr>
                                        <p:cTn id="13" dur="20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2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heel(4)">
                                      <p:cBhvr>
                                        <p:cTn id="23" dur="20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bg/>
                                          </p:spTgt>
                                        </p:tgtEl>
                                        <p:attrNameLst>
                                          <p:attrName>style.visibility</p:attrName>
                                        </p:attrNameLst>
                                      </p:cBhvr>
                                      <p:to>
                                        <p:strVal val="visible"/>
                                      </p:to>
                                    </p:set>
                                    <p:animEffect transition="in" filter="fade">
                                      <p:cBhvr>
                                        <p:cTn id="28" dur="2000"/>
                                        <p:tgtEl>
                                          <p:spTgt spid="4">
                                            <p:bg/>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Effect transition="in" filter="fade">
                                      <p:cBhvr>
                                        <p:cTn id="33" dur="2000"/>
                                        <p:tgtEl>
                                          <p:spTgt spid="4">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
                                            <p:txEl>
                                              <p:pRg st="1" end="1"/>
                                            </p:txEl>
                                          </p:spTgt>
                                        </p:tgtEl>
                                        <p:attrNameLst>
                                          <p:attrName>style.visibility</p:attrName>
                                        </p:attrNameLst>
                                      </p:cBhvr>
                                      <p:to>
                                        <p:strVal val="visible"/>
                                      </p:to>
                                    </p:set>
                                    <p:animEffect transition="in" filter="fade">
                                      <p:cBhvr>
                                        <p:cTn id="38" dur="2000"/>
                                        <p:tgtEl>
                                          <p:spTgt spid="4">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animEffect transition="in" filter="fade">
                                      <p:cBhvr>
                                        <p:cTn id="43" dur="2000"/>
                                        <p:tgtEl>
                                          <p:spTgt spid="4">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4">
                                            <p:txEl>
                                              <p:pRg st="3" end="3"/>
                                            </p:txEl>
                                          </p:spTgt>
                                        </p:tgtEl>
                                        <p:attrNameLst>
                                          <p:attrName>style.visibility</p:attrName>
                                        </p:attrNameLst>
                                      </p:cBhvr>
                                      <p:to>
                                        <p:strVal val="visible"/>
                                      </p:to>
                                    </p:set>
                                    <p:animEffect transition="in" filter="fade">
                                      <p:cBhvr>
                                        <p:cTn id="48" dur="2000"/>
                                        <p:tgtEl>
                                          <p:spTgt spid="4">
                                            <p:txEl>
                                              <p:pRg st="3" end="3"/>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4">
                                            <p:txEl>
                                              <p:pRg st="4" end="4"/>
                                            </p:txEl>
                                          </p:spTgt>
                                        </p:tgtEl>
                                        <p:attrNameLst>
                                          <p:attrName>style.visibility</p:attrName>
                                        </p:attrNameLst>
                                      </p:cBhvr>
                                      <p:to>
                                        <p:strVal val="visible"/>
                                      </p:to>
                                    </p:set>
                                    <p:animEffect transition="in" filter="fade">
                                      <p:cBhvr>
                                        <p:cTn id="53" dur="2000"/>
                                        <p:tgtEl>
                                          <p:spTgt spid="4">
                                            <p:txEl>
                                              <p:pRg st="4" end="4"/>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4">
                                            <p:txEl>
                                              <p:pRg st="5" end="5"/>
                                            </p:txEl>
                                          </p:spTgt>
                                        </p:tgtEl>
                                        <p:attrNameLst>
                                          <p:attrName>style.visibility</p:attrName>
                                        </p:attrNameLst>
                                      </p:cBhvr>
                                      <p:to>
                                        <p:strVal val="visible"/>
                                      </p:to>
                                    </p:set>
                                    <p:animEffect transition="in" filter="fade">
                                      <p:cBhvr>
                                        <p:cTn id="58" dur="2000"/>
                                        <p:tgtEl>
                                          <p:spTgt spid="4">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4">
                                            <p:txEl>
                                              <p:pRg st="6" end="6"/>
                                            </p:txEl>
                                          </p:spTgt>
                                        </p:tgtEl>
                                        <p:attrNameLst>
                                          <p:attrName>style.visibility</p:attrName>
                                        </p:attrNameLst>
                                      </p:cBhvr>
                                      <p:to>
                                        <p:strVal val="visible"/>
                                      </p:to>
                                    </p:set>
                                    <p:animEffect transition="in" filter="fade">
                                      <p:cBhvr>
                                        <p:cTn id="63" dur="2000"/>
                                        <p:tgtEl>
                                          <p:spTgt spid="4">
                                            <p:txEl>
                                              <p:pRg st="6" end="6"/>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4">
                                            <p:txEl>
                                              <p:pRg st="7" end="7"/>
                                            </p:txEl>
                                          </p:spTgt>
                                        </p:tgtEl>
                                        <p:attrNameLst>
                                          <p:attrName>style.visibility</p:attrName>
                                        </p:attrNameLst>
                                      </p:cBhvr>
                                      <p:to>
                                        <p:strVal val="visible"/>
                                      </p:to>
                                    </p:set>
                                    <p:animEffect transition="in" filter="fade">
                                      <p:cBhvr>
                                        <p:cTn id="68" dur="2000"/>
                                        <p:tgtEl>
                                          <p:spTgt spid="4">
                                            <p:txEl>
                                              <p:pRg st="7" end="7"/>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4">
                                            <p:txEl>
                                              <p:pRg st="8" end="8"/>
                                            </p:txEl>
                                          </p:spTgt>
                                        </p:tgtEl>
                                        <p:attrNameLst>
                                          <p:attrName>style.visibility</p:attrName>
                                        </p:attrNameLst>
                                      </p:cBhvr>
                                      <p:to>
                                        <p:strVal val="visible"/>
                                      </p:to>
                                    </p:set>
                                    <p:animEffect transition="in" filter="fade">
                                      <p:cBhvr>
                                        <p:cTn id="73"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49A0057-1A81-4043-80BD-CE05467D6E1B}"/>
              </a:ext>
            </a:extLst>
          </p:cNvPr>
          <p:cNvSpPr>
            <a:spLocks noGrp="1"/>
          </p:cNvSpPr>
          <p:nvPr>
            <p:ph type="title"/>
          </p:nvPr>
        </p:nvSpPr>
        <p:spPr>
          <a:solidFill>
            <a:schemeClr val="tx1"/>
          </a:solidFill>
        </p:spPr>
        <p:txBody>
          <a:bodyPr anchor="ctr">
            <a:normAutofit/>
          </a:bodyPr>
          <a:lstStyle/>
          <a:p>
            <a:pPr algn="ctr"/>
            <a:r>
              <a:rPr lang="en-US" b="1" dirty="0" smtClean="0">
                <a:solidFill>
                  <a:schemeClr val="bg1"/>
                </a:solidFill>
              </a:rPr>
              <a:t>Calculating the </a:t>
            </a:r>
            <a:r>
              <a:rPr lang="fr-FR" b="1" dirty="0" smtClean="0">
                <a:solidFill>
                  <a:schemeClr val="bg1"/>
                </a:solidFill>
              </a:rPr>
              <a:t>Return </a:t>
            </a:r>
            <a:r>
              <a:rPr lang="en-US" b="1" dirty="0" smtClean="0">
                <a:solidFill>
                  <a:schemeClr val="bg1"/>
                </a:solidFill>
              </a:rPr>
              <a:t>of University </a:t>
            </a:r>
            <a:r>
              <a:rPr lang="fr-FR" b="1" dirty="0" err="1" smtClean="0">
                <a:solidFill>
                  <a:schemeClr val="bg1"/>
                </a:solidFill>
              </a:rPr>
              <a:t>Teacher</a:t>
            </a:r>
            <a:endParaRPr lang="fr-FR" b="1" dirty="0">
              <a:solidFill>
                <a:schemeClr val="bg1"/>
              </a:solidFill>
            </a:endParaRPr>
          </a:p>
        </p:txBody>
      </p:sp>
      <p:sp>
        <p:nvSpPr>
          <p:cNvPr id="3" name="Espace réservé du contenu 2">
            <a:extLst>
              <a:ext uri="{FF2B5EF4-FFF2-40B4-BE49-F238E27FC236}">
                <a16:creationId xmlns:a16="http://schemas.microsoft.com/office/drawing/2014/main" xmlns="" id="{710CECD4-98A9-4CD6-808E-97569129064A}"/>
              </a:ext>
            </a:extLst>
          </p:cNvPr>
          <p:cNvSpPr>
            <a:spLocks noGrp="1"/>
          </p:cNvSpPr>
          <p:nvPr>
            <p:ph idx="1"/>
          </p:nvPr>
        </p:nvSpPr>
        <p:spPr/>
        <p:style>
          <a:lnRef idx="2">
            <a:schemeClr val="dk1"/>
          </a:lnRef>
          <a:fillRef idx="1">
            <a:schemeClr val="lt1"/>
          </a:fillRef>
          <a:effectRef idx="0">
            <a:schemeClr val="dk1"/>
          </a:effectRef>
          <a:fontRef idx="minor">
            <a:schemeClr val="dk1"/>
          </a:fontRef>
        </p:style>
        <p:txBody>
          <a:bodyPr anchor="ctr">
            <a:normAutofit/>
          </a:bodyPr>
          <a:lstStyle/>
          <a:p>
            <a:pPr algn="just"/>
            <a:r>
              <a:rPr lang="en-US" sz="2400" dirty="0" smtClean="0"/>
              <a:t>Net return = [earned for three months - (social security subscription + income tax deduction)] - (deduction of absences, if any).</a:t>
            </a:r>
            <a:endParaRPr lang="ar-DZ" sz="2400" b="0" i="0" dirty="0">
              <a:effectLst/>
              <a:latin typeface="Segoe UI Historic" panose="020B0502040204020203" pitchFamily="34" charset="0"/>
            </a:endParaRPr>
          </a:p>
          <a:p>
            <a:r>
              <a:rPr lang="en-US" sz="2400" dirty="0" smtClean="0"/>
              <a:t>three months' earnings = </a:t>
            </a:r>
            <a:r>
              <a:rPr lang="fr-FR" sz="2400" dirty="0" smtClean="0"/>
              <a:t>principal </a:t>
            </a:r>
            <a:r>
              <a:rPr lang="en-US" sz="2400" dirty="0" smtClean="0"/>
              <a:t>salary * </a:t>
            </a:r>
            <a:r>
              <a:rPr lang="en-US" sz="2400" smtClean="0"/>
              <a:t>the return ratio </a:t>
            </a:r>
            <a:r>
              <a:rPr lang="en-US" sz="2400" dirty="0" smtClean="0"/>
              <a:t>(ranging from 0% to 40%)* 3</a:t>
            </a:r>
            <a:endParaRPr lang="ar-DZ" sz="2400" b="0" i="0" dirty="0">
              <a:effectLst/>
              <a:latin typeface="Segoe UI Historic" panose="020B0502040204020203" pitchFamily="34" charset="0"/>
            </a:endParaRPr>
          </a:p>
          <a:p>
            <a:r>
              <a:rPr lang="en-US" sz="2400" dirty="0" smtClean="0"/>
              <a:t>Social security subscription= 9% *three months' earnings.</a:t>
            </a:r>
            <a:br>
              <a:rPr lang="en-US" sz="2400" dirty="0" smtClean="0"/>
            </a:br>
            <a:r>
              <a:rPr lang="en-US" sz="2400" dirty="0" smtClean="0"/>
              <a:t>Income tax deduction= 10%* (three months' earnings - social security subscription).</a:t>
            </a:r>
            <a:endParaRPr lang="ar-DZ" sz="2400" b="0" i="0" dirty="0">
              <a:effectLst/>
              <a:latin typeface="Segoe UI Historic" panose="020B0502040204020203" pitchFamily="34" charset="0"/>
            </a:endParaRPr>
          </a:p>
          <a:p>
            <a:r>
              <a:rPr lang="en-US" sz="2400" dirty="0" smtClean="0"/>
              <a:t>Absence deduction = number of absence days for the trimester (three months = 90 days) / 90 * Net return before absence discount.</a:t>
            </a:r>
            <a:br>
              <a:rPr lang="en-US" sz="2400" dirty="0" smtClean="0"/>
            </a:br>
            <a:endParaRPr lang="fr-FR" sz="2400" dirty="0"/>
          </a:p>
        </p:txBody>
      </p:sp>
    </p:spTree>
    <p:extLst>
      <p:ext uri="{BB962C8B-B14F-4D97-AF65-F5344CB8AC3E}">
        <p14:creationId xmlns:p14="http://schemas.microsoft.com/office/powerpoint/2010/main" xmlns="" val="151560404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arn(inHorizontal)">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arn(inHorizontal)">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barn(inHorizontal)">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arn(inHorizontal)">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6"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barn(inHorizontal)">
                                      <p:cBhvr>
                                        <p:cTn id="3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16FC64B-E2F1-4F47-988B-42487D4C9845}"/>
              </a:ext>
            </a:extLst>
          </p:cNvPr>
          <p:cNvSpPr>
            <a:spLocks noGrp="1"/>
          </p:cNvSpPr>
          <p:nvPr>
            <p:ph type="title"/>
          </p:nvPr>
        </p:nvSpPr>
        <p:spPr>
          <a:xfrm>
            <a:off x="838200" y="142599"/>
            <a:ext cx="10515600" cy="536023"/>
          </a:xfrm>
        </p:spPr>
        <p:txBody>
          <a:bodyPr>
            <a:normAutofit fontScale="90000"/>
          </a:bodyPr>
          <a:lstStyle/>
          <a:p>
            <a:pPr algn="ctr" rtl="1"/>
            <a:r>
              <a:rPr lang="fr-FR" b="1" dirty="0" smtClean="0"/>
              <a:t>Application </a:t>
            </a:r>
            <a:r>
              <a:rPr lang="fr-FR" b="1" dirty="0" err="1" smtClean="0"/>
              <a:t>example</a:t>
            </a:r>
            <a:endParaRPr lang="fr-FR" dirty="0"/>
          </a:p>
        </p:txBody>
      </p:sp>
      <p:sp>
        <p:nvSpPr>
          <p:cNvPr id="3" name="Espace réservé du contenu 2">
            <a:extLst>
              <a:ext uri="{FF2B5EF4-FFF2-40B4-BE49-F238E27FC236}">
                <a16:creationId xmlns:a16="http://schemas.microsoft.com/office/drawing/2014/main" xmlns="" id="{0639B00D-DAB9-4A8F-93AC-83C3B45AA616}"/>
              </a:ext>
            </a:extLst>
          </p:cNvPr>
          <p:cNvSpPr>
            <a:spLocks noGrp="1"/>
          </p:cNvSpPr>
          <p:nvPr>
            <p:ph idx="1"/>
          </p:nvPr>
        </p:nvSpPr>
        <p:spPr>
          <a:xfrm>
            <a:off x="838200" y="678622"/>
            <a:ext cx="10515600" cy="990521"/>
          </a:xfrm>
        </p:spPr>
        <p:txBody>
          <a:bodyPr anchor="ctr">
            <a:noAutofit/>
          </a:bodyPr>
          <a:lstStyle/>
          <a:p>
            <a:pPr algn="just"/>
            <a:r>
              <a:rPr lang="en-US" sz="2000" dirty="0" smtClean="0"/>
              <a:t>Calculation of</a:t>
            </a:r>
            <a:r>
              <a:rPr lang="fr-FR" sz="2000" dirty="0" smtClean="0"/>
              <a:t> return </a:t>
            </a:r>
            <a:r>
              <a:rPr lang="en-US" sz="2000" dirty="0" smtClean="0"/>
              <a:t>for the same case of the professor whose salary was previously calculated, assuming that he obtained the percentage of performance 40%, and an absence of 5 days was </a:t>
            </a:r>
            <a:r>
              <a:rPr lang="fr-FR" sz="2000" dirty="0" err="1" smtClean="0"/>
              <a:t>deducted</a:t>
            </a:r>
            <a:r>
              <a:rPr lang="fr-FR" sz="2000" dirty="0" smtClean="0"/>
              <a:t> </a:t>
            </a:r>
            <a:r>
              <a:rPr lang="en-US" sz="2000" dirty="0" smtClean="0"/>
              <a:t>for him during the trimester:</a:t>
            </a:r>
          </a:p>
        </p:txBody>
      </p:sp>
      <p:sp>
        <p:nvSpPr>
          <p:cNvPr id="4" name="ZoneTexte 3">
            <a:extLst>
              <a:ext uri="{FF2B5EF4-FFF2-40B4-BE49-F238E27FC236}">
                <a16:creationId xmlns:a16="http://schemas.microsoft.com/office/drawing/2014/main" xmlns="" id="{1EDDD68C-2DB8-4FEB-BCC4-7FA472941E3C}"/>
              </a:ext>
            </a:extLst>
          </p:cNvPr>
          <p:cNvSpPr txBox="1"/>
          <p:nvPr/>
        </p:nvSpPr>
        <p:spPr>
          <a:xfrm>
            <a:off x="662608" y="1973194"/>
            <a:ext cx="10164417" cy="452431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800" dirty="0" smtClean="0"/>
              <a:t>Earning for one month = principal salary * 0.4 = 90270* 0.4 = 36108DZD</a:t>
            </a:r>
          </a:p>
          <a:p>
            <a:r>
              <a:rPr lang="en-US" sz="2800" dirty="0" smtClean="0"/>
              <a:t>So </a:t>
            </a:r>
            <a:r>
              <a:rPr lang="fr-FR" sz="2800" dirty="0" err="1" smtClean="0"/>
              <a:t>Earning</a:t>
            </a:r>
            <a:r>
              <a:rPr lang="fr-FR" sz="2800" dirty="0" smtClean="0"/>
              <a:t> </a:t>
            </a:r>
            <a:r>
              <a:rPr lang="en-US" sz="2800" dirty="0" smtClean="0"/>
              <a:t>for three months = 36108* 3 = 108324 DZD</a:t>
            </a:r>
          </a:p>
          <a:p>
            <a:r>
              <a:rPr lang="en-US" sz="2800" dirty="0" smtClean="0"/>
              <a:t>Social security subscription = </a:t>
            </a:r>
            <a:r>
              <a:rPr lang="ar-DZ" sz="2800" dirty="0" smtClean="0"/>
              <a:t>108324</a:t>
            </a:r>
            <a:r>
              <a:rPr lang="en-US" sz="2800" dirty="0" smtClean="0"/>
              <a:t>* 0.09 = </a:t>
            </a:r>
            <a:r>
              <a:rPr lang="ar-DZ" sz="2800" dirty="0" smtClean="0"/>
              <a:t>9749.16 </a:t>
            </a:r>
            <a:r>
              <a:rPr lang="en-US" sz="2800" dirty="0" smtClean="0"/>
              <a:t>DZD</a:t>
            </a:r>
          </a:p>
          <a:p>
            <a:r>
              <a:rPr lang="en-US" sz="2800" dirty="0" smtClean="0"/>
              <a:t>Income tax deduction = 0.1 * (</a:t>
            </a:r>
            <a:r>
              <a:rPr lang="fr-FR" sz="2800" dirty="0" smtClean="0"/>
              <a:t>108324-9749.16</a:t>
            </a:r>
            <a:r>
              <a:rPr lang="en-US" sz="2800" dirty="0" smtClean="0"/>
              <a:t>) = 9857.484 DZD</a:t>
            </a:r>
          </a:p>
          <a:p>
            <a:r>
              <a:rPr lang="en-US" sz="2800" dirty="0" smtClean="0">
                <a:solidFill>
                  <a:srgbClr val="CC0099"/>
                </a:solidFill>
              </a:rPr>
              <a:t>Net return before absence discount = 108324-9749.16-9857.484 = 88717.356 DZD</a:t>
            </a:r>
          </a:p>
          <a:p>
            <a:r>
              <a:rPr lang="en-US" sz="2800" dirty="0" smtClean="0">
                <a:solidFill>
                  <a:srgbClr val="CC0099"/>
                </a:solidFill>
              </a:rPr>
              <a:t>Net return after absence discount= 90/85 * Net return = 0.9444 * 88717.356 = 837883.114 DZD</a:t>
            </a:r>
          </a:p>
          <a:p>
            <a:r>
              <a:rPr lang="en-US" dirty="0" smtClean="0"/>
              <a:t/>
            </a:r>
            <a:br>
              <a:rPr lang="en-US" dirty="0" smtClean="0"/>
            </a:br>
            <a:endParaRPr lang="fr-FR"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077123675"/>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References</a:t>
            </a:r>
            <a:r>
              <a:rPr lang="fr-FR" dirty="0" smtClean="0"/>
              <a:t>:</a:t>
            </a:r>
            <a:endParaRPr lang="ar-DZ" dirty="0"/>
          </a:p>
        </p:txBody>
      </p:sp>
      <p:sp>
        <p:nvSpPr>
          <p:cNvPr id="3" name="Espace réservé du contenu 2"/>
          <p:cNvSpPr>
            <a:spLocks noGrp="1"/>
          </p:cNvSpPr>
          <p:nvPr>
            <p:ph idx="1"/>
          </p:nvPr>
        </p:nvSpPr>
        <p:spPr/>
        <p:txBody>
          <a:bodyPr/>
          <a:lstStyle/>
          <a:p>
            <a:pPr marL="514350" indent="-514350">
              <a:buAutoNum type="arabicPeriod"/>
            </a:pPr>
            <a:r>
              <a:rPr lang="en-US" dirty="0" smtClean="0"/>
              <a:t>OFFICIAL JOURNALOF THE PEOPLE'S DEMOCRATIC REPUBLIC OF ALGERIA, ISSUE 03, JANUARY 10; 2014.</a:t>
            </a:r>
          </a:p>
          <a:p>
            <a:pPr marL="514350" indent="-514350">
              <a:buAutoNum type="arabicPeriod"/>
            </a:pPr>
            <a:r>
              <a:rPr lang="en-US" dirty="0" smtClean="0"/>
              <a:t>OFFICIAL JOURNALOF THE PEOPLE'S DEMOCRATIC REPUBLIC OF ALGERIA, ISSUE 03, JANUARY 17; 2023.</a:t>
            </a:r>
          </a:p>
          <a:p>
            <a:pPr marL="514350" indent="-514350">
              <a:buAutoNum type="arabicPeriod"/>
            </a:pPr>
            <a:r>
              <a:rPr lang="fr-FR" dirty="0" smtClean="0"/>
              <a:t>National Bureau of </a:t>
            </a:r>
            <a:r>
              <a:rPr lang="fr-FR" dirty="0" err="1" smtClean="0"/>
              <a:t>Statistics</a:t>
            </a:r>
            <a:r>
              <a:rPr lang="fr-FR" dirty="0" smtClean="0"/>
              <a:t>.</a:t>
            </a:r>
          </a:p>
          <a:p>
            <a:pPr marL="514350" indent="-514350">
              <a:buAutoNum type="arabicPeriod"/>
            </a:pPr>
            <a:r>
              <a:rPr lang="fr-FR" dirty="0" smtClean="0"/>
              <a:t>Finance </a:t>
            </a:r>
            <a:r>
              <a:rPr lang="fr-FR" dirty="0" err="1" smtClean="0"/>
              <a:t>Act</a:t>
            </a:r>
            <a:r>
              <a:rPr lang="fr-FR" dirty="0" smtClean="0"/>
              <a:t> 2022</a:t>
            </a:r>
          </a:p>
          <a:p>
            <a:endParaRPr lang="ar-DZ" dirty="0"/>
          </a:p>
        </p:txBody>
      </p:sp>
    </p:spTree>
  </p:cSld>
  <p:clrMapOvr>
    <a:masterClrMapping/>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7572" y="219983"/>
            <a:ext cx="8407399" cy="1325563"/>
          </a:xfrm>
        </p:spPr>
        <p:style>
          <a:lnRef idx="2">
            <a:schemeClr val="accent1"/>
          </a:lnRef>
          <a:fillRef idx="1">
            <a:schemeClr val="lt1"/>
          </a:fillRef>
          <a:effectRef idx="0">
            <a:schemeClr val="accent1"/>
          </a:effectRef>
          <a:fontRef idx="minor">
            <a:schemeClr val="dk1"/>
          </a:fontRef>
        </p:style>
        <p:txBody>
          <a:bodyPr/>
          <a:lstStyle/>
          <a:p>
            <a:pPr algn="ctr"/>
            <a:r>
              <a:rPr lang="fr-FR" b="1" dirty="0" err="1" smtClean="0"/>
              <a:t>Thank</a:t>
            </a:r>
            <a:r>
              <a:rPr lang="fr-FR" b="1" dirty="0" smtClean="0"/>
              <a:t> </a:t>
            </a:r>
            <a:r>
              <a:rPr lang="fr-FR" b="1" dirty="0" err="1" smtClean="0"/>
              <a:t>you</a:t>
            </a:r>
            <a:r>
              <a:rPr lang="fr-FR" b="1" dirty="0" smtClean="0"/>
              <a:t> for </a:t>
            </a:r>
            <a:r>
              <a:rPr lang="fr-FR" b="1" dirty="0" err="1" smtClean="0"/>
              <a:t>your</a:t>
            </a:r>
            <a:r>
              <a:rPr lang="fr-FR" b="1" dirty="0" smtClean="0"/>
              <a:t> attention</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1" nodeType="clickEffect">
                                  <p:stCondLst>
                                    <p:cond delay="0"/>
                                  </p:stCondLst>
                                  <p:childTnLst>
                                    <p:animRot by="21600000">
                                      <p:cBhvr>
                                        <p:cTn id="11"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00B050"/>
          </a:solidFill>
        </p:spPr>
        <p:txBody>
          <a:bodyPr/>
          <a:lstStyle/>
          <a:p>
            <a:pPr algn="ctr"/>
            <a:r>
              <a:rPr lang="fr-FR" b="1" dirty="0" smtClean="0"/>
              <a:t>Qualification </a:t>
            </a:r>
            <a:r>
              <a:rPr lang="fr-FR" b="1" dirty="0" err="1" smtClean="0"/>
              <a:t>levels</a:t>
            </a:r>
            <a:r>
              <a:rPr lang="fr-FR" b="1" dirty="0" smtClean="0"/>
              <a:t> </a:t>
            </a:r>
            <a:r>
              <a:rPr lang="fr-FR" b="1" dirty="0" err="1" smtClean="0"/>
              <a:t>grid</a:t>
            </a:r>
            <a:endParaRPr lang="ar-DZ" b="1" dirty="0"/>
          </a:p>
        </p:txBody>
      </p:sp>
      <p:sp>
        <p:nvSpPr>
          <p:cNvPr id="3" name="Espace réservé du contenu 2"/>
          <p:cNvSpPr>
            <a:spLocks noGrp="1"/>
          </p:cNvSpPr>
          <p:nvPr>
            <p:ph idx="1"/>
          </p:nvPr>
        </p:nvSpPr>
        <p:spPr/>
        <p:txBody>
          <a:bodyPr/>
          <a:lstStyle/>
          <a:p>
            <a:r>
              <a:rPr lang="en-US" dirty="0" smtClean="0"/>
              <a:t>The qualification levels </a:t>
            </a:r>
            <a:r>
              <a:rPr lang="fr-FR" dirty="0" err="1" smtClean="0"/>
              <a:t>grid</a:t>
            </a:r>
            <a:r>
              <a:rPr lang="fr-FR" dirty="0" smtClean="0"/>
              <a:t> </a:t>
            </a:r>
            <a:r>
              <a:rPr lang="en-US" dirty="0" smtClean="0"/>
              <a:t>includes 17 categories and 7 </a:t>
            </a:r>
            <a:r>
              <a:rPr lang="fr-FR" dirty="0" smtClean="0"/>
              <a:t>Subdivisions </a:t>
            </a:r>
            <a:r>
              <a:rPr lang="en-US" dirty="0" smtClean="0"/>
              <a:t>(outside the category) that correspond to the different qualification levels.</a:t>
            </a:r>
          </a:p>
          <a:p>
            <a:r>
              <a:rPr lang="en-US" dirty="0" smtClean="0"/>
              <a:t>The grid was divided into 4 groups A, B, C, and D, corresponding to the main qualification levels, as follows:</a:t>
            </a:r>
          </a:p>
          <a:p>
            <a:pPr>
              <a:buNone/>
            </a:pPr>
            <a:r>
              <a:rPr lang="en-US" dirty="0" smtClean="0"/>
              <a:t/>
            </a:r>
            <a:br>
              <a:rPr lang="en-US" dirty="0" smtClean="0"/>
            </a:br>
            <a:r>
              <a:rPr lang="en-US" dirty="0" smtClean="0"/>
              <a:t/>
            </a:r>
            <a:br>
              <a:rPr lang="en-US" dirty="0" smtClean="0"/>
            </a:br>
            <a:endParaRPr lang="ar-DZ" dirty="0"/>
          </a:p>
        </p:txBody>
      </p:sp>
      <p:sp>
        <p:nvSpPr>
          <p:cNvPr id="6" name="Rectangle à coins arrondis 5"/>
          <p:cNvSpPr/>
          <p:nvPr/>
        </p:nvSpPr>
        <p:spPr>
          <a:xfrm>
            <a:off x="1567543" y="4005943"/>
            <a:ext cx="9521371" cy="2090057"/>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en-US" dirty="0" smtClean="0"/>
              <a:t>-</a:t>
            </a:r>
            <a:r>
              <a:rPr lang="en-US" sz="2400" b="1" dirty="0" smtClean="0"/>
              <a:t>Group (D), implementation: compatibility of categories 1 to 6.</a:t>
            </a:r>
          </a:p>
          <a:p>
            <a:pPr>
              <a:buFontTx/>
              <a:buChar char="-"/>
            </a:pPr>
            <a:r>
              <a:rPr lang="en-US" sz="2400" b="1" dirty="0" smtClean="0"/>
              <a:t>Group (C), control: compatibility of categories 7 and 8.</a:t>
            </a:r>
          </a:p>
          <a:p>
            <a:pPr>
              <a:buFontTx/>
              <a:buChar char="-"/>
            </a:pPr>
            <a:r>
              <a:rPr lang="en-US" sz="2400" b="1" dirty="0" smtClean="0"/>
              <a:t>Group (B), Application: Compatibility with categories 9 and 10.</a:t>
            </a:r>
          </a:p>
          <a:p>
            <a:r>
              <a:rPr lang="en-US" sz="2400" b="1" dirty="0" smtClean="0"/>
              <a:t>- Group (A), design, research or studies: compatibility of categories from 11 to 17, as well as the seven </a:t>
            </a:r>
            <a:r>
              <a:rPr lang="fr-FR" sz="2400" b="1" dirty="0" smtClean="0"/>
              <a:t>Subdivisions</a:t>
            </a:r>
            <a:r>
              <a:rPr lang="fr-FR" sz="2400" dirty="0" smtClean="0"/>
              <a:t> </a:t>
            </a:r>
            <a:r>
              <a:rPr lang="en-US" sz="2400" b="1" dirty="0" smtClean="0"/>
              <a:t>outside the category.</a:t>
            </a:r>
          </a:p>
          <a:p>
            <a:pPr algn="ctr"/>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6"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Horizontal)">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0" y="0"/>
          <a:ext cx="12192000" cy="6858002"/>
        </p:xfrm>
        <a:graphic>
          <a:graphicData uri="http://schemas.openxmlformats.org/drawingml/2006/table">
            <a:tbl>
              <a:tblPr rtl="1" firstRow="1" bandRow="1">
                <a:tableStyleId>{2A488322-F2BA-4B5B-9748-0D474271808F}</a:tableStyleId>
              </a:tblPr>
              <a:tblGrid>
                <a:gridCol w="8401457"/>
                <a:gridCol w="1901582"/>
                <a:gridCol w="1888961"/>
              </a:tblGrid>
              <a:tr h="358486">
                <a:tc>
                  <a:txBody>
                    <a:bodyPr/>
                    <a:lstStyle/>
                    <a:p>
                      <a:r>
                        <a:rPr lang="fr-FR" sz="1700" b="1" dirty="0" smtClean="0"/>
                        <a:t>Qualification </a:t>
                      </a:r>
                      <a:r>
                        <a:rPr lang="fr-FR" sz="1700" b="1" dirty="0" err="1" smtClean="0"/>
                        <a:t>levels</a:t>
                      </a:r>
                      <a:endParaRPr lang="fr-FR" sz="1700" b="1" dirty="0" smtClean="0"/>
                    </a:p>
                  </a:txBody>
                  <a:tcPr/>
                </a:tc>
                <a:tc>
                  <a:txBody>
                    <a:bodyPr/>
                    <a:lstStyle/>
                    <a:p>
                      <a:pPr rtl="1"/>
                      <a:r>
                        <a:rPr lang="fr-FR" sz="1700" b="1" dirty="0" smtClean="0"/>
                        <a:t>The </a:t>
                      </a:r>
                      <a:r>
                        <a:rPr lang="fr-FR" sz="1700" b="1" dirty="0" err="1" smtClean="0"/>
                        <a:t>categories</a:t>
                      </a:r>
                      <a:endParaRPr lang="ar-DZ" sz="17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1700" b="1" dirty="0" smtClean="0"/>
                        <a:t>The Group</a:t>
                      </a:r>
                      <a:endParaRPr lang="ar-DZ" sz="1700" b="1" dirty="0" smtClean="0"/>
                    </a:p>
                  </a:txBody>
                  <a:tcPr/>
                </a:tc>
              </a:tr>
              <a:tr h="623455">
                <a:tc>
                  <a:txBody>
                    <a:bodyPr/>
                    <a:lstStyle/>
                    <a:p>
                      <a:r>
                        <a:rPr lang="en-US" sz="1700" b="1" dirty="0" smtClean="0"/>
                        <a:t>Sixth year of basic education or less.</a:t>
                      </a:r>
                    </a:p>
                  </a:txBody>
                  <a:tcPr/>
                </a:tc>
                <a:tc>
                  <a:txBody>
                    <a:bodyPr/>
                    <a:lstStyle/>
                    <a:p>
                      <a:pPr rtl="1"/>
                      <a:r>
                        <a:rPr lang="fr-FR" sz="1700" b="1" dirty="0" smtClean="0"/>
                        <a:t>1</a:t>
                      </a:r>
                      <a:endParaRPr lang="ar-DZ" sz="1700" b="1" dirty="0"/>
                    </a:p>
                  </a:txBody>
                  <a:tcPr/>
                </a:tc>
                <a:tc>
                  <a:txBody>
                    <a:bodyPr/>
                    <a:lstStyle/>
                    <a:p>
                      <a:r>
                        <a:rPr lang="fr-FR" sz="1700" b="1" dirty="0" smtClean="0"/>
                        <a:t>Group D</a:t>
                      </a:r>
                    </a:p>
                    <a:p>
                      <a:endParaRPr lang="ar-DZ" sz="1700" b="1" dirty="0"/>
                    </a:p>
                  </a:txBody>
                  <a:tcPr/>
                </a:tc>
              </a:tr>
              <a:tr h="623455">
                <a:tc>
                  <a:txBody>
                    <a:bodyPr/>
                    <a:lstStyle/>
                    <a:p>
                      <a:pPr rtl="1"/>
                      <a:r>
                        <a:rPr lang="en-US" sz="1700" b="1" dirty="0" smtClean="0"/>
                        <a:t>Seventh year of basic education.</a:t>
                      </a:r>
                    </a:p>
                    <a:p>
                      <a:pPr rtl="1"/>
                      <a:r>
                        <a:rPr lang="en-US" sz="1700" b="1" dirty="0" smtClean="0"/>
                        <a:t> Eighth year of basic education.</a:t>
                      </a:r>
                      <a:endParaRPr lang="ar-DZ" sz="1700" b="1" dirty="0"/>
                    </a:p>
                  </a:txBody>
                  <a:tcPr/>
                </a:tc>
                <a:tc>
                  <a:txBody>
                    <a:bodyPr/>
                    <a:lstStyle/>
                    <a:p>
                      <a:pPr rtl="1"/>
                      <a:r>
                        <a:rPr lang="fr-FR" sz="1700" b="1" dirty="0" smtClean="0"/>
                        <a:t>2</a:t>
                      </a:r>
                      <a:endParaRPr lang="ar-DZ" sz="1700" b="1" dirty="0"/>
                    </a:p>
                  </a:txBody>
                  <a:tcPr/>
                </a:tc>
                <a:tc>
                  <a:txBody>
                    <a:bodyPr/>
                    <a:lstStyle/>
                    <a:p>
                      <a:pPr rtl="1"/>
                      <a:endParaRPr lang="ar-DZ" sz="1700" b="1" dirty="0"/>
                    </a:p>
                  </a:txBody>
                  <a:tcPr/>
                </a:tc>
              </a:tr>
              <a:tr h="888423">
                <a:tc>
                  <a:txBody>
                    <a:bodyPr/>
                    <a:lstStyle/>
                    <a:p>
                      <a:pPr rtl="1"/>
                      <a:r>
                        <a:rPr lang="en-US" sz="1700" b="1" dirty="0" smtClean="0"/>
                        <a:t>Specialized vocational training certificate (seventh or eighth year of basic education + 12-month training). </a:t>
                      </a:r>
                    </a:p>
                    <a:p>
                      <a:pPr rtl="1"/>
                      <a:r>
                        <a:rPr lang="en-US" sz="1700" b="1" dirty="0" smtClean="0"/>
                        <a:t>The ninth year of basic education.</a:t>
                      </a:r>
                      <a:endParaRPr lang="ar-DZ" sz="1700" b="1" dirty="0"/>
                    </a:p>
                  </a:txBody>
                  <a:tcPr/>
                </a:tc>
                <a:tc>
                  <a:txBody>
                    <a:bodyPr/>
                    <a:lstStyle/>
                    <a:p>
                      <a:pPr rtl="1"/>
                      <a:r>
                        <a:rPr lang="fr-FR" sz="1700" b="1" dirty="0" smtClean="0"/>
                        <a:t>3</a:t>
                      </a:r>
                      <a:endParaRPr lang="ar-DZ" sz="1700" b="1" dirty="0"/>
                    </a:p>
                  </a:txBody>
                  <a:tcPr/>
                </a:tc>
                <a:tc>
                  <a:txBody>
                    <a:bodyPr/>
                    <a:lstStyle/>
                    <a:p>
                      <a:pPr rtl="1"/>
                      <a:endParaRPr lang="ar-DZ" sz="1700" b="1" dirty="0"/>
                    </a:p>
                  </a:txBody>
                  <a:tcPr/>
                </a:tc>
              </a:tr>
              <a:tr h="358486">
                <a:tc>
                  <a:txBody>
                    <a:bodyPr/>
                    <a:lstStyle/>
                    <a:p>
                      <a:r>
                        <a:rPr lang="en-US" sz="1700" b="1" dirty="0" smtClean="0"/>
                        <a:t>Basic Education Certificate or Intermediate Education Certificate.</a:t>
                      </a:r>
                    </a:p>
                  </a:txBody>
                  <a:tcPr/>
                </a:tc>
                <a:tc>
                  <a:txBody>
                    <a:bodyPr/>
                    <a:lstStyle/>
                    <a:p>
                      <a:pPr rtl="1"/>
                      <a:r>
                        <a:rPr lang="fr-FR" sz="1700" b="1" dirty="0" smtClean="0"/>
                        <a:t>4</a:t>
                      </a:r>
                      <a:endParaRPr lang="ar-DZ" sz="1700" b="1" dirty="0"/>
                    </a:p>
                  </a:txBody>
                  <a:tcPr/>
                </a:tc>
                <a:tc>
                  <a:txBody>
                    <a:bodyPr/>
                    <a:lstStyle/>
                    <a:p>
                      <a:pPr rtl="1"/>
                      <a:endParaRPr lang="ar-DZ" sz="1700" b="1" dirty="0"/>
                    </a:p>
                  </a:txBody>
                  <a:tcPr/>
                </a:tc>
              </a:tr>
              <a:tr h="888423">
                <a:tc>
                  <a:txBody>
                    <a:bodyPr/>
                    <a:lstStyle/>
                    <a:p>
                      <a:pPr rtl="1"/>
                      <a:r>
                        <a:rPr lang="en-US" sz="1700" b="1" dirty="0" smtClean="0"/>
                        <a:t>Certificate of Professional Competence (ninth year of basic education + 12 to 18 months of training). </a:t>
                      </a:r>
                    </a:p>
                    <a:p>
                      <a:pPr rtl="1"/>
                      <a:r>
                        <a:rPr lang="en-US" sz="1700" b="1" dirty="0" smtClean="0"/>
                        <a:t>First year of secondary education.</a:t>
                      </a:r>
                      <a:endParaRPr lang="ar-DZ" sz="1700" b="1" dirty="0"/>
                    </a:p>
                  </a:txBody>
                  <a:tcPr/>
                </a:tc>
                <a:tc>
                  <a:txBody>
                    <a:bodyPr/>
                    <a:lstStyle/>
                    <a:p>
                      <a:pPr rtl="1"/>
                      <a:r>
                        <a:rPr lang="fr-FR" sz="1700" b="1" dirty="0" smtClean="0"/>
                        <a:t>5</a:t>
                      </a:r>
                      <a:endParaRPr lang="ar-DZ" sz="1700" b="1" dirty="0"/>
                    </a:p>
                  </a:txBody>
                  <a:tcPr/>
                </a:tc>
                <a:tc>
                  <a:txBody>
                    <a:bodyPr/>
                    <a:lstStyle/>
                    <a:p>
                      <a:pPr rtl="1"/>
                      <a:endParaRPr lang="ar-DZ" sz="1700" b="1" dirty="0"/>
                    </a:p>
                  </a:txBody>
                  <a:tcPr/>
                </a:tc>
              </a:tr>
              <a:tr h="623455">
                <a:tc>
                  <a:txBody>
                    <a:bodyPr/>
                    <a:lstStyle/>
                    <a:p>
                      <a:pPr rtl="1"/>
                      <a:r>
                        <a:rPr lang="en-US" sz="1700" b="1" dirty="0" smtClean="0"/>
                        <a:t>Professional control certificate. </a:t>
                      </a:r>
                    </a:p>
                    <a:p>
                      <a:pPr rtl="1"/>
                      <a:r>
                        <a:rPr lang="en-US" sz="1700" b="1" dirty="0" smtClean="0"/>
                        <a:t>The second year of secondary education.</a:t>
                      </a:r>
                      <a:endParaRPr lang="ar-DZ" sz="1700" b="1" dirty="0"/>
                    </a:p>
                  </a:txBody>
                  <a:tcPr/>
                </a:tc>
                <a:tc>
                  <a:txBody>
                    <a:bodyPr/>
                    <a:lstStyle/>
                    <a:p>
                      <a:pPr rtl="1"/>
                      <a:r>
                        <a:rPr lang="fr-FR" sz="1700" b="1" dirty="0" smtClean="0"/>
                        <a:t>6</a:t>
                      </a:r>
                      <a:endParaRPr lang="ar-DZ" sz="1700" b="1" dirty="0"/>
                    </a:p>
                  </a:txBody>
                  <a:tcPr/>
                </a:tc>
                <a:tc>
                  <a:txBody>
                    <a:bodyPr/>
                    <a:lstStyle/>
                    <a:p>
                      <a:pPr rtl="1"/>
                      <a:endParaRPr lang="ar-DZ" sz="1700" b="1" dirty="0"/>
                    </a:p>
                  </a:txBody>
                  <a:tcPr/>
                </a:tc>
              </a:tr>
              <a:tr h="888423">
                <a:tc>
                  <a:txBody>
                    <a:bodyPr/>
                    <a:lstStyle/>
                    <a:p>
                      <a:pPr rtl="1"/>
                      <a:r>
                        <a:rPr lang="en-US" sz="1700" b="1" kern="1200" dirty="0" smtClean="0"/>
                        <a:t>Third year of secondary education.</a:t>
                      </a:r>
                      <a:endParaRPr lang="ar-DZ" sz="1700" b="1" kern="1200" dirty="0" smtClean="0"/>
                    </a:p>
                    <a:p>
                      <a:pPr rtl="1"/>
                      <a:r>
                        <a:rPr lang="en-US" sz="1700" b="1" kern="1200" dirty="0" smtClean="0"/>
                        <a:t> Second year of secondary education + 12 months of training.</a:t>
                      </a:r>
                      <a:endParaRPr lang="ar-DZ" sz="1700" b="1" kern="1200" dirty="0" smtClean="0"/>
                    </a:p>
                    <a:p>
                      <a:pPr rtl="1"/>
                      <a:r>
                        <a:rPr lang="en-US" sz="1700" b="1" kern="1200" dirty="0" smtClean="0"/>
                        <a:t> First year of secondary education + 24 months of training.</a:t>
                      </a:r>
                      <a:endParaRPr lang="ar-DZ" sz="1700" b="1" dirty="0"/>
                    </a:p>
                  </a:txBody>
                  <a:tcPr/>
                </a:tc>
                <a:tc>
                  <a:txBody>
                    <a:bodyPr/>
                    <a:lstStyle/>
                    <a:p>
                      <a:pPr rtl="1"/>
                      <a:r>
                        <a:rPr lang="fr-FR" sz="1700" b="1" dirty="0" smtClean="0"/>
                        <a:t>7</a:t>
                      </a:r>
                      <a:endParaRPr lang="ar-DZ" sz="17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1700" b="1" dirty="0" smtClean="0"/>
                        <a:t>Group C</a:t>
                      </a:r>
                    </a:p>
                  </a:txBody>
                  <a:tcPr/>
                </a:tc>
              </a:tr>
              <a:tr h="623455">
                <a:tc>
                  <a:txBody>
                    <a:bodyPr/>
                    <a:lstStyle/>
                    <a:p>
                      <a:pPr rtl="1"/>
                      <a:r>
                        <a:rPr lang="fr-FR" sz="1700" b="1" dirty="0" err="1" smtClean="0"/>
                        <a:t>Baccalaureate</a:t>
                      </a:r>
                      <a:r>
                        <a:rPr lang="fr-FR" sz="1700" b="1" dirty="0" smtClean="0"/>
                        <a:t>. </a:t>
                      </a:r>
                    </a:p>
                    <a:p>
                      <a:pPr rtl="1"/>
                      <a:r>
                        <a:rPr lang="fr-FR" sz="1700" b="1" dirty="0" err="1" smtClean="0"/>
                        <a:t>Technician</a:t>
                      </a:r>
                      <a:r>
                        <a:rPr lang="fr-FR" sz="1700" b="1" dirty="0" smtClean="0"/>
                        <a:t> </a:t>
                      </a:r>
                      <a:r>
                        <a:rPr lang="fr-FR" sz="1700" b="1" dirty="0" err="1" smtClean="0"/>
                        <a:t>certificate</a:t>
                      </a:r>
                      <a:r>
                        <a:rPr lang="fr-FR" sz="1700" b="1" dirty="0" smtClean="0"/>
                        <a:t>.</a:t>
                      </a:r>
                      <a:endParaRPr lang="ar-DZ" sz="1700" b="1" dirty="0"/>
                    </a:p>
                  </a:txBody>
                  <a:tcPr/>
                </a:tc>
                <a:tc>
                  <a:txBody>
                    <a:bodyPr/>
                    <a:lstStyle/>
                    <a:p>
                      <a:pPr rtl="1"/>
                      <a:r>
                        <a:rPr lang="fr-FR" sz="1700" b="1" dirty="0" smtClean="0"/>
                        <a:t>8</a:t>
                      </a:r>
                      <a:endParaRPr lang="ar-DZ" sz="1700" b="1" dirty="0"/>
                    </a:p>
                  </a:txBody>
                  <a:tcPr/>
                </a:tc>
                <a:tc>
                  <a:txBody>
                    <a:bodyPr/>
                    <a:lstStyle/>
                    <a:p>
                      <a:pPr rtl="1"/>
                      <a:endParaRPr lang="ar-DZ" sz="1700" b="1" dirty="0"/>
                    </a:p>
                  </a:txBody>
                  <a:tcPr/>
                </a:tc>
              </a:tr>
              <a:tr h="358486">
                <a:tc>
                  <a:txBody>
                    <a:bodyPr/>
                    <a:lstStyle/>
                    <a:p>
                      <a:r>
                        <a:rPr lang="en-US" sz="1700" b="1" dirty="0" smtClean="0"/>
                        <a:t>Baccalaureate + 24 months of training.</a:t>
                      </a:r>
                    </a:p>
                  </a:txBody>
                  <a:tcPr/>
                </a:tc>
                <a:tc>
                  <a:txBody>
                    <a:bodyPr/>
                    <a:lstStyle/>
                    <a:p>
                      <a:pPr rtl="1"/>
                      <a:r>
                        <a:rPr lang="fr-FR" sz="1700" b="1" dirty="0" smtClean="0"/>
                        <a:t>9</a:t>
                      </a:r>
                      <a:endParaRPr lang="ar-DZ" sz="17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1700" b="1" dirty="0" smtClean="0"/>
                        <a:t>Group B</a:t>
                      </a:r>
                    </a:p>
                  </a:txBody>
                  <a:tcPr/>
                </a:tc>
              </a:tr>
              <a:tr h="623455">
                <a:tc>
                  <a:txBody>
                    <a:bodyPr/>
                    <a:lstStyle/>
                    <a:p>
                      <a:pPr rtl="1"/>
                      <a:r>
                        <a:rPr lang="en-US" sz="1700" b="1" dirty="0" smtClean="0"/>
                        <a:t>Sam Tech Certificate. </a:t>
                      </a:r>
                    </a:p>
                    <a:p>
                      <a:pPr rtl="1"/>
                      <a:r>
                        <a:rPr lang="en-US" sz="1700" b="1" dirty="0" smtClean="0"/>
                        <a:t>Baccalaureate degree + 36 months of training.</a:t>
                      </a:r>
                      <a:endParaRPr lang="ar-DZ" sz="1700" b="1" dirty="0"/>
                    </a:p>
                  </a:txBody>
                  <a:tcPr/>
                </a:tc>
                <a:tc>
                  <a:txBody>
                    <a:bodyPr/>
                    <a:lstStyle/>
                    <a:p>
                      <a:pPr rtl="1"/>
                      <a:r>
                        <a:rPr lang="fr-FR" sz="1700" b="1" dirty="0" smtClean="0"/>
                        <a:t>10</a:t>
                      </a:r>
                      <a:endParaRPr lang="ar-DZ" sz="1700" b="1" dirty="0"/>
                    </a:p>
                  </a:txBody>
                  <a:tcPr/>
                </a:tc>
                <a:tc>
                  <a:txBody>
                    <a:bodyPr/>
                    <a:lstStyle/>
                    <a:p>
                      <a:pPr rtl="1"/>
                      <a:endParaRPr lang="ar-DZ" sz="1700" b="1" dirty="0"/>
                    </a:p>
                  </a:txBody>
                  <a:tcPr/>
                </a:tc>
              </a:tr>
            </a:tbl>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 y="2"/>
          <a:ext cx="12191999" cy="6857998"/>
        </p:xfrm>
        <a:graphic>
          <a:graphicData uri="http://schemas.openxmlformats.org/drawingml/2006/table">
            <a:tbl>
              <a:tblPr rtl="1" firstRow="1" bandRow="1">
                <a:tableStyleId>{2A488322-F2BA-4B5B-9748-0D474271808F}</a:tableStyleId>
              </a:tblPr>
              <a:tblGrid>
                <a:gridCol w="8783345"/>
                <a:gridCol w="1940506"/>
                <a:gridCol w="1468148"/>
              </a:tblGrid>
              <a:tr h="677475">
                <a:tc>
                  <a:txBody>
                    <a:bodyPr/>
                    <a:lstStyle/>
                    <a:p>
                      <a:r>
                        <a:rPr lang="fr-FR" sz="2000" dirty="0" smtClean="0"/>
                        <a:t>Qualification </a:t>
                      </a:r>
                      <a:r>
                        <a:rPr lang="fr-FR" sz="2000" dirty="0" err="1" smtClean="0"/>
                        <a:t>levels</a:t>
                      </a:r>
                      <a:endParaRPr lang="fr-FR" sz="2000" b="1" dirty="0" smtClean="0"/>
                    </a:p>
                  </a:txBody>
                  <a:tcPr/>
                </a:tc>
                <a:tc>
                  <a:txBody>
                    <a:bodyPr/>
                    <a:lstStyle/>
                    <a:p>
                      <a:pPr rtl="1"/>
                      <a:r>
                        <a:rPr lang="fr-FR" sz="2000" dirty="0" smtClean="0"/>
                        <a:t>The </a:t>
                      </a:r>
                      <a:r>
                        <a:rPr lang="fr-FR" sz="2000" dirty="0" err="1" smtClean="0"/>
                        <a:t>categories</a:t>
                      </a:r>
                      <a:endParaRPr lang="ar-DZ" sz="20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The Group</a:t>
                      </a:r>
                      <a:endParaRPr lang="ar-DZ" sz="2000" b="1" dirty="0" smtClean="0"/>
                    </a:p>
                  </a:txBody>
                  <a:tcPr/>
                </a:tc>
              </a:tr>
              <a:tr h="834345">
                <a:tc>
                  <a:txBody>
                    <a:bodyPr/>
                    <a:lstStyle/>
                    <a:p>
                      <a:pPr rtl="1"/>
                      <a:r>
                        <a:rPr lang="en-US" sz="2000" dirty="0" smtClean="0"/>
                        <a:t>Certificate of Applied University Education (DEUA). </a:t>
                      </a:r>
                    </a:p>
                    <a:p>
                      <a:pPr rtl="1"/>
                      <a:r>
                        <a:rPr lang="en-US" sz="2000" dirty="0" smtClean="0"/>
                        <a:t>Baccalaureate + 3 years of higher education.</a:t>
                      </a:r>
                      <a:endParaRPr lang="ar-DZ" sz="2000" b="1" dirty="0"/>
                    </a:p>
                  </a:txBody>
                  <a:tcPr/>
                </a:tc>
                <a:tc>
                  <a:txBody>
                    <a:bodyPr/>
                    <a:lstStyle/>
                    <a:p>
                      <a:pPr rtl="1"/>
                      <a:r>
                        <a:rPr lang="fr-FR" sz="2000" dirty="0" smtClean="0"/>
                        <a:t>11</a:t>
                      </a:r>
                      <a:endParaRPr lang="ar-DZ" sz="20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Group A</a:t>
                      </a:r>
                      <a:endParaRPr lang="fr-FR" sz="2000" b="1" dirty="0" smtClean="0"/>
                    </a:p>
                  </a:txBody>
                  <a:tcPr/>
                </a:tc>
              </a:tr>
              <a:tr h="1549498">
                <a:tc>
                  <a:txBody>
                    <a:bodyPr/>
                    <a:lstStyle/>
                    <a:p>
                      <a:pPr rtl="1"/>
                      <a:r>
                        <a:rPr lang="en-US" sz="2000" dirty="0" smtClean="0"/>
                        <a:t>Bachelor. </a:t>
                      </a:r>
                    </a:p>
                    <a:p>
                      <a:pPr rtl="1"/>
                      <a:r>
                        <a:rPr lang="en-US" sz="2000" dirty="0" smtClean="0"/>
                        <a:t>Bachelor's degree in "LMD" system. </a:t>
                      </a:r>
                    </a:p>
                    <a:p>
                      <a:pPr rtl="1"/>
                      <a:r>
                        <a:rPr lang="en-US" sz="2000" dirty="0" smtClean="0"/>
                        <a:t>Graduate Certificate "DES". </a:t>
                      </a:r>
                    </a:p>
                    <a:p>
                      <a:pPr rtl="1"/>
                      <a:r>
                        <a:rPr lang="en-US" sz="2000" dirty="0" smtClean="0"/>
                        <a:t>Certificate of the National School of Administration (old system).</a:t>
                      </a:r>
                      <a:endParaRPr lang="ar-DZ" sz="2000" b="1" dirty="0"/>
                    </a:p>
                  </a:txBody>
                  <a:tcPr/>
                </a:tc>
                <a:tc>
                  <a:txBody>
                    <a:bodyPr/>
                    <a:lstStyle/>
                    <a:p>
                      <a:pPr rtl="1"/>
                      <a:r>
                        <a:rPr lang="fr-FR" sz="2000" dirty="0" smtClean="0"/>
                        <a:t>12</a:t>
                      </a:r>
                      <a:endParaRPr lang="ar-DZ" sz="2000" b="1" dirty="0"/>
                    </a:p>
                  </a:txBody>
                  <a:tcPr/>
                </a:tc>
                <a:tc>
                  <a:txBody>
                    <a:bodyPr/>
                    <a:lstStyle/>
                    <a:p>
                      <a:pPr rtl="1"/>
                      <a:endParaRPr lang="ar-DZ" sz="2000" b="1" dirty="0"/>
                    </a:p>
                  </a:txBody>
                  <a:tcPr/>
                </a:tc>
              </a:tr>
              <a:tr h="1191921">
                <a:tc>
                  <a:txBody>
                    <a:bodyPr/>
                    <a:lstStyle/>
                    <a:p>
                      <a:pPr rtl="1"/>
                      <a:r>
                        <a:rPr lang="en-US" sz="2000" dirty="0" smtClean="0"/>
                        <a:t>Baccalaureate + 5 years of higher education. </a:t>
                      </a:r>
                    </a:p>
                    <a:p>
                      <a:pPr rtl="1"/>
                      <a:r>
                        <a:rPr lang="en-US" sz="2000" dirty="0" smtClean="0"/>
                        <a:t>Master ("LMD" system). </a:t>
                      </a:r>
                    </a:p>
                    <a:p>
                      <a:pPr rtl="1"/>
                      <a:r>
                        <a:rPr lang="en-US" sz="2000" dirty="0" smtClean="0"/>
                        <a:t>Bachelor's degree + post-graduation specialist.</a:t>
                      </a:r>
                      <a:endParaRPr lang="ar-DZ" sz="2000" b="1" dirty="0"/>
                    </a:p>
                  </a:txBody>
                  <a:tcPr/>
                </a:tc>
                <a:tc>
                  <a:txBody>
                    <a:bodyPr/>
                    <a:lstStyle/>
                    <a:p>
                      <a:pPr rtl="1"/>
                      <a:r>
                        <a:rPr lang="fr-FR" sz="2000" dirty="0" smtClean="0"/>
                        <a:t>13</a:t>
                      </a:r>
                      <a:endParaRPr lang="ar-DZ" sz="2000" b="1" dirty="0"/>
                    </a:p>
                  </a:txBody>
                  <a:tcPr/>
                </a:tc>
                <a:tc>
                  <a:txBody>
                    <a:bodyPr/>
                    <a:lstStyle/>
                    <a:p>
                      <a:pPr rtl="1"/>
                      <a:endParaRPr lang="ar-DZ" sz="2000" b="1" dirty="0"/>
                    </a:p>
                  </a:txBody>
                  <a:tcPr/>
                </a:tc>
              </a:tr>
              <a:tr h="834345">
                <a:tc>
                  <a:txBody>
                    <a:bodyPr/>
                    <a:lstStyle/>
                    <a:p>
                      <a:pPr rtl="1"/>
                      <a:r>
                        <a:rPr lang="en-US" sz="2000" kern="1200" dirty="0" smtClean="0"/>
                        <a:t>Master's. </a:t>
                      </a:r>
                      <a:endParaRPr lang="ar-DZ" sz="2000" kern="1200" dirty="0" smtClean="0"/>
                    </a:p>
                    <a:p>
                      <a:pPr rtl="1"/>
                      <a:r>
                        <a:rPr lang="en-US" sz="2000" kern="1200" dirty="0" smtClean="0"/>
                        <a:t>Certificate of the National School of Management (the new system).</a:t>
                      </a:r>
                      <a:endParaRPr lang="ar-DZ" sz="2000" b="1" dirty="0"/>
                    </a:p>
                  </a:txBody>
                  <a:tcPr/>
                </a:tc>
                <a:tc>
                  <a:txBody>
                    <a:bodyPr/>
                    <a:lstStyle/>
                    <a:p>
                      <a:pPr rtl="1"/>
                      <a:r>
                        <a:rPr lang="fr-FR" sz="2000" dirty="0" smtClean="0"/>
                        <a:t>14</a:t>
                      </a:r>
                      <a:endParaRPr lang="ar-DZ" sz="2000" b="1" dirty="0"/>
                    </a:p>
                  </a:txBody>
                  <a:tcPr/>
                </a:tc>
                <a:tc>
                  <a:txBody>
                    <a:bodyPr/>
                    <a:lstStyle/>
                    <a:p>
                      <a:pPr rtl="1"/>
                      <a:endParaRPr lang="ar-DZ" sz="2000" b="1" dirty="0"/>
                    </a:p>
                  </a:txBody>
                  <a:tcPr/>
                </a:tc>
              </a:tr>
              <a:tr h="590138">
                <a:tc>
                  <a:txBody>
                    <a:bodyPr/>
                    <a:lstStyle/>
                    <a:p>
                      <a:r>
                        <a:rPr lang="en-US" sz="2000" dirty="0" smtClean="0"/>
                        <a:t>Class dedicated to promotion ranks.</a:t>
                      </a:r>
                      <a:endParaRPr lang="en-US" sz="2000" b="1" dirty="0" smtClean="0"/>
                    </a:p>
                  </a:txBody>
                  <a:tcPr/>
                </a:tc>
                <a:tc>
                  <a:txBody>
                    <a:bodyPr/>
                    <a:lstStyle/>
                    <a:p>
                      <a:pPr rtl="1"/>
                      <a:r>
                        <a:rPr lang="fr-FR" sz="2000" dirty="0" smtClean="0"/>
                        <a:t>15</a:t>
                      </a:r>
                      <a:endParaRPr lang="ar-DZ" sz="2000" b="1" dirty="0"/>
                    </a:p>
                  </a:txBody>
                  <a:tcPr/>
                </a:tc>
                <a:tc>
                  <a:txBody>
                    <a:bodyPr/>
                    <a:lstStyle/>
                    <a:p>
                      <a:pPr rtl="1"/>
                      <a:endParaRPr lang="ar-DZ" sz="2000" b="1" dirty="0"/>
                    </a:p>
                  </a:txBody>
                  <a:tcPr/>
                </a:tc>
              </a:tr>
              <a:tr h="590138">
                <a:tc>
                  <a:txBody>
                    <a:bodyPr/>
                    <a:lstStyle/>
                    <a:p>
                      <a:r>
                        <a:rPr lang="fr-FR" sz="2000" dirty="0" err="1" smtClean="0"/>
                        <a:t>Doctor</a:t>
                      </a:r>
                      <a:r>
                        <a:rPr lang="fr-FR" sz="2000" dirty="0" smtClean="0"/>
                        <a:t> of General </a:t>
                      </a:r>
                      <a:r>
                        <a:rPr lang="fr-FR" sz="2000" dirty="0" err="1" smtClean="0"/>
                        <a:t>Medicine</a:t>
                      </a:r>
                      <a:r>
                        <a:rPr lang="fr-FR" sz="2000" dirty="0" smtClean="0"/>
                        <a:t>.</a:t>
                      </a:r>
                      <a:endParaRPr lang="fr-FR" sz="2000" b="1" dirty="0" smtClean="0"/>
                    </a:p>
                  </a:txBody>
                  <a:tcPr/>
                </a:tc>
                <a:tc>
                  <a:txBody>
                    <a:bodyPr/>
                    <a:lstStyle/>
                    <a:p>
                      <a:pPr rtl="1"/>
                      <a:r>
                        <a:rPr lang="fr-FR" sz="2000" dirty="0" smtClean="0"/>
                        <a:t>16</a:t>
                      </a:r>
                      <a:endParaRPr lang="ar-DZ" sz="2000" b="1" dirty="0"/>
                    </a:p>
                  </a:txBody>
                  <a:tcPr/>
                </a:tc>
                <a:tc>
                  <a:txBody>
                    <a:bodyPr/>
                    <a:lstStyle/>
                    <a:p>
                      <a:pPr rtl="1"/>
                      <a:endParaRPr lang="ar-DZ" sz="2000" b="1" dirty="0"/>
                    </a:p>
                  </a:txBody>
                  <a:tcPr/>
                </a:tc>
              </a:tr>
              <a:tr h="590138">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000" dirty="0" smtClean="0"/>
                        <a:t>Class dedicated to promotion ranks.</a:t>
                      </a:r>
                      <a:endParaRPr lang="en-US" sz="2000" b="1" dirty="0" smtClean="0"/>
                    </a:p>
                  </a:txBody>
                  <a:tcPr/>
                </a:tc>
                <a:tc>
                  <a:txBody>
                    <a:bodyPr/>
                    <a:lstStyle/>
                    <a:p>
                      <a:pPr rtl="1"/>
                      <a:r>
                        <a:rPr lang="fr-FR" sz="2000" dirty="0" smtClean="0"/>
                        <a:t>17</a:t>
                      </a:r>
                      <a:endParaRPr lang="ar-DZ" sz="2000" b="1" dirty="0"/>
                    </a:p>
                  </a:txBody>
                  <a:tcPr/>
                </a:tc>
                <a:tc>
                  <a:txBody>
                    <a:bodyPr/>
                    <a:lstStyle/>
                    <a:p>
                      <a:pPr rtl="1"/>
                      <a:endParaRPr lang="ar-DZ" sz="2000" b="1" dirty="0"/>
                    </a:p>
                  </a:txBody>
                  <a:tcPr/>
                </a:tc>
              </a:tr>
            </a:tbl>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 y="4"/>
          <a:ext cx="12191999" cy="6857995"/>
        </p:xfrm>
        <a:graphic>
          <a:graphicData uri="http://schemas.openxmlformats.org/drawingml/2006/table">
            <a:tbl>
              <a:tblPr rtl="1" firstRow="1" bandRow="1">
                <a:tableStyleId>{2A488322-F2BA-4B5B-9748-0D474271808F}</a:tableStyleId>
              </a:tblPr>
              <a:tblGrid>
                <a:gridCol w="8783345"/>
                <a:gridCol w="1940506"/>
                <a:gridCol w="1468148"/>
              </a:tblGrid>
              <a:tr h="1040523">
                <a:tc>
                  <a:txBody>
                    <a:bodyPr/>
                    <a:lstStyle/>
                    <a:p>
                      <a:r>
                        <a:rPr lang="fr-FR" sz="2000" dirty="0" smtClean="0"/>
                        <a:t>Qualification </a:t>
                      </a:r>
                      <a:r>
                        <a:rPr lang="fr-FR" sz="2000" dirty="0" err="1" smtClean="0"/>
                        <a:t>levels</a:t>
                      </a:r>
                      <a:endParaRPr lang="fr-FR" sz="2000" b="1" dirty="0" smtClean="0"/>
                    </a:p>
                  </a:txBody>
                  <a:tcPr/>
                </a:tc>
                <a:tc>
                  <a:txBody>
                    <a:bodyPr/>
                    <a:lstStyle/>
                    <a:p>
                      <a:pPr rtl="1"/>
                      <a:r>
                        <a:rPr lang="ar-DZ" sz="2000" dirty="0" smtClean="0"/>
                        <a:t> </a:t>
                      </a:r>
                      <a:r>
                        <a:rPr lang="fr-FR" sz="2000" dirty="0" smtClean="0"/>
                        <a:t> The </a:t>
                      </a:r>
                      <a:r>
                        <a:rPr lang="fr-FR" sz="2000" dirty="0" err="1" smtClean="0"/>
                        <a:t>categories</a:t>
                      </a:r>
                      <a:endParaRPr lang="ar-DZ" sz="2000" b="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The Group</a:t>
                      </a:r>
                      <a:endParaRPr lang="ar-DZ" sz="2000" b="1" dirty="0" smtClean="0"/>
                    </a:p>
                  </a:txBody>
                  <a:tcPr/>
                </a:tc>
              </a:tr>
              <a:tr h="1393216">
                <a:tc>
                  <a:txBody>
                    <a:bodyPr/>
                    <a:lstStyle/>
                    <a:p>
                      <a:pPr rtl="1"/>
                      <a:r>
                        <a:rPr lang="en-US" sz="2000" dirty="0" smtClean="0"/>
                        <a:t>Master (admission to the ranks of higher education and scientific research). </a:t>
                      </a:r>
                      <a:endParaRPr lang="ar-DZ" sz="2000" dirty="0" smtClean="0"/>
                    </a:p>
                    <a:p>
                      <a:pPr rtl="1"/>
                      <a:r>
                        <a:rPr lang="en-US" sz="2000" dirty="0" smtClean="0"/>
                        <a:t>Ph.D. </a:t>
                      </a:r>
                      <a:endParaRPr lang="ar-DZ" sz="2000" dirty="0" smtClean="0"/>
                    </a:p>
                    <a:p>
                      <a:pPr rtl="1"/>
                      <a:r>
                        <a:rPr lang="en-US" sz="2000" dirty="0" smtClean="0"/>
                        <a:t>State Ph.D.</a:t>
                      </a:r>
                      <a:endParaRPr lang="ar-DZ" sz="2000" b="1" dirty="0"/>
                    </a:p>
                  </a:txBody>
                  <a:tcPr/>
                </a:tc>
                <a:tc>
                  <a:txBody>
                    <a:bodyPr/>
                    <a:lstStyle/>
                    <a:p>
                      <a:r>
                        <a:rPr lang="fr-FR" sz="2000" dirty="0" smtClean="0"/>
                        <a:t>Subdivision 1</a:t>
                      </a:r>
                      <a:endParaRPr lang="fr-FR" sz="2000" b="1" dirty="0" smtClean="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fr-FR" sz="2000" dirty="0" smtClean="0"/>
                        <a:t>Group A</a:t>
                      </a:r>
                    </a:p>
                    <a:p>
                      <a:pPr rtl="1"/>
                      <a:r>
                        <a:rPr lang="fr-FR" sz="2000" dirty="0" smtClean="0"/>
                        <a:t>(</a:t>
                      </a:r>
                      <a:r>
                        <a:rPr lang="fr-FR" sz="2000" dirty="0" err="1" smtClean="0"/>
                        <a:t>outside</a:t>
                      </a:r>
                      <a:r>
                        <a:rPr lang="fr-FR" sz="2000" dirty="0" smtClean="0"/>
                        <a:t> </a:t>
                      </a:r>
                      <a:r>
                        <a:rPr lang="fr-FR" sz="2000" dirty="0" err="1" smtClean="0"/>
                        <a:t>category</a:t>
                      </a:r>
                      <a:r>
                        <a:rPr lang="fr-FR" sz="2000" dirty="0" smtClean="0"/>
                        <a:t>)</a:t>
                      </a:r>
                      <a:endParaRPr lang="ar-DZ" sz="2000" b="1" dirty="0"/>
                    </a:p>
                  </a:txBody>
                  <a:tcPr/>
                </a:tc>
              </a:tr>
              <a:tr h="689801">
                <a:tc>
                  <a:txBody>
                    <a:bodyPr/>
                    <a:lstStyle/>
                    <a:p>
                      <a:r>
                        <a:rPr lang="en-US" sz="2000" dirty="0" smtClean="0"/>
                        <a:t>Specialized Medical Education Certificate (DEMS).</a:t>
                      </a:r>
                      <a:endParaRPr lang="en-US" sz="2000" b="1" dirty="0" smtClean="0"/>
                    </a:p>
                  </a:txBody>
                  <a:tcPr/>
                </a:tc>
                <a:tc>
                  <a:txBody>
                    <a:bodyPr/>
                    <a:lstStyle/>
                    <a:p>
                      <a:r>
                        <a:rPr lang="fr-FR" sz="2000" dirty="0" smtClean="0"/>
                        <a:t>Subdivision 2</a:t>
                      </a:r>
                      <a:endParaRPr lang="fr-FR" sz="2000" b="1" dirty="0" smtClean="0"/>
                    </a:p>
                  </a:txBody>
                  <a:tcPr/>
                </a:tc>
                <a:tc>
                  <a:txBody>
                    <a:bodyPr/>
                    <a:lstStyle/>
                    <a:p>
                      <a:pPr rtl="1"/>
                      <a:endParaRPr lang="ar-DZ" sz="2000" b="1" dirty="0"/>
                    </a:p>
                  </a:txBody>
                  <a:tcPr/>
                </a:tc>
              </a:tr>
              <a:tr h="975251">
                <a:tc>
                  <a:txBody>
                    <a:bodyPr/>
                    <a:lstStyle/>
                    <a:p>
                      <a:r>
                        <a:rPr lang="en-US" sz="2000" dirty="0" smtClean="0"/>
                        <a:t>Specialized Medical Education Certificate (DEMS) for entry into higher education and research ranks.</a:t>
                      </a:r>
                      <a:endParaRPr lang="en-US" sz="2000" b="1" dirty="0" smtClean="0"/>
                    </a:p>
                  </a:txBody>
                  <a:tcPr/>
                </a:tc>
                <a:tc>
                  <a:txBody>
                    <a:bodyPr/>
                    <a:lstStyle/>
                    <a:p>
                      <a:r>
                        <a:rPr lang="fr-FR" sz="2000" dirty="0" smtClean="0"/>
                        <a:t>Subdivision 3</a:t>
                      </a:r>
                      <a:endParaRPr lang="fr-FR" sz="2000" b="1" dirty="0" smtClean="0"/>
                    </a:p>
                  </a:txBody>
                  <a:tcPr/>
                </a:tc>
                <a:tc>
                  <a:txBody>
                    <a:bodyPr/>
                    <a:lstStyle/>
                    <a:p>
                      <a:pPr rtl="1"/>
                      <a:endParaRPr lang="ar-DZ" sz="2000" b="1" dirty="0"/>
                    </a:p>
                  </a:txBody>
                  <a:tcPr/>
                </a:tc>
              </a:tr>
              <a:tr h="689801">
                <a:tc>
                  <a:txBody>
                    <a:bodyPr/>
                    <a:lstStyle/>
                    <a:p>
                      <a:r>
                        <a:rPr lang="en-US" sz="2000" dirty="0" smtClean="0"/>
                        <a:t>A subsection dedicated to promotion ranks.</a:t>
                      </a:r>
                      <a:endParaRPr lang="en-US" sz="2000" b="1" dirty="0" smtClean="0"/>
                    </a:p>
                  </a:txBody>
                  <a:tcPr/>
                </a:tc>
                <a:tc>
                  <a:txBody>
                    <a:bodyPr/>
                    <a:lstStyle/>
                    <a:p>
                      <a:r>
                        <a:rPr lang="fr-FR" sz="2000" dirty="0" smtClean="0"/>
                        <a:t>Subdivision 4</a:t>
                      </a:r>
                      <a:endParaRPr lang="fr-FR" sz="2000" b="1" dirty="0" smtClean="0"/>
                    </a:p>
                  </a:txBody>
                  <a:tcPr/>
                </a:tc>
                <a:tc>
                  <a:txBody>
                    <a:bodyPr/>
                    <a:lstStyle/>
                    <a:p>
                      <a:pPr rtl="1"/>
                      <a:endParaRPr lang="ar-DZ" sz="2000" b="1" dirty="0"/>
                    </a:p>
                  </a:txBody>
                  <a:tcPr/>
                </a:tc>
              </a:tr>
              <a:tr h="689801">
                <a:tc>
                  <a:txBody>
                    <a:bodyPr/>
                    <a:lstStyle/>
                    <a:p>
                      <a:r>
                        <a:rPr lang="en-US" sz="2000" dirty="0" smtClean="0"/>
                        <a:t>Doctor of Medical Sciences (MSDE).</a:t>
                      </a:r>
                      <a:endParaRPr lang="en-US" sz="2000" b="1" dirty="0" smtClean="0"/>
                    </a:p>
                  </a:txBody>
                  <a:tcPr/>
                </a:tc>
                <a:tc>
                  <a:txBody>
                    <a:bodyPr/>
                    <a:lstStyle/>
                    <a:p>
                      <a:r>
                        <a:rPr lang="fr-FR" sz="2000" dirty="0" smtClean="0"/>
                        <a:t>Subdivision 5</a:t>
                      </a:r>
                      <a:endParaRPr lang="fr-FR" sz="2000" b="1" dirty="0" smtClean="0"/>
                    </a:p>
                  </a:txBody>
                  <a:tcPr/>
                </a:tc>
                <a:tc>
                  <a:txBody>
                    <a:bodyPr/>
                    <a:lstStyle/>
                    <a:p>
                      <a:pPr rtl="1"/>
                      <a:endParaRPr lang="ar-DZ" sz="2000" b="1" dirty="0"/>
                    </a:p>
                  </a:txBody>
                  <a:tcPr/>
                </a:tc>
              </a:tr>
              <a:tr h="689801">
                <a:tc>
                  <a:txBody>
                    <a:bodyPr/>
                    <a:lstStyle/>
                    <a:p>
                      <a:r>
                        <a:rPr lang="fr-FR" sz="2000" dirty="0" err="1" smtClean="0"/>
                        <a:t>University</a:t>
                      </a:r>
                      <a:r>
                        <a:rPr lang="fr-FR" sz="2000" dirty="0" smtClean="0"/>
                        <a:t> qualification.</a:t>
                      </a:r>
                      <a:endParaRPr lang="fr-FR" sz="2000" b="1" dirty="0" smtClean="0"/>
                    </a:p>
                  </a:txBody>
                  <a:tcPr/>
                </a:tc>
                <a:tc>
                  <a:txBody>
                    <a:bodyPr/>
                    <a:lstStyle/>
                    <a:p>
                      <a:r>
                        <a:rPr lang="fr-FR" sz="2000" dirty="0" smtClean="0"/>
                        <a:t>Subdivision 6</a:t>
                      </a:r>
                      <a:endParaRPr lang="fr-FR" sz="2000" b="1" dirty="0" smtClean="0"/>
                    </a:p>
                  </a:txBody>
                  <a:tcPr/>
                </a:tc>
                <a:tc>
                  <a:txBody>
                    <a:bodyPr/>
                    <a:lstStyle/>
                    <a:p>
                      <a:pPr rtl="1"/>
                      <a:endParaRPr lang="ar-DZ" sz="2000" b="1" dirty="0"/>
                    </a:p>
                  </a:txBody>
                  <a:tcPr/>
                </a:tc>
              </a:tr>
              <a:tr h="689801">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000" dirty="0" smtClean="0"/>
                        <a:t>A subsection dedicated to promotion ranks.</a:t>
                      </a:r>
                      <a:endParaRPr lang="en-US" sz="2000" b="1" dirty="0" smtClean="0"/>
                    </a:p>
                  </a:txBody>
                  <a:tcPr/>
                </a:tc>
                <a:tc>
                  <a:txBody>
                    <a:bodyPr/>
                    <a:lstStyle/>
                    <a:p>
                      <a:r>
                        <a:rPr lang="fr-FR" sz="2000" dirty="0" smtClean="0"/>
                        <a:t>Subdivision 7</a:t>
                      </a:r>
                      <a:endParaRPr lang="fr-FR" sz="2000" b="1" dirty="0" smtClean="0"/>
                    </a:p>
                  </a:txBody>
                  <a:tcPr/>
                </a:tc>
                <a:tc>
                  <a:txBody>
                    <a:bodyPr/>
                    <a:lstStyle/>
                    <a:p>
                      <a:pPr rtl="1"/>
                      <a:endParaRPr lang="ar-DZ" sz="2000" b="1" dirty="0"/>
                    </a:p>
                  </a:txBody>
                  <a:tcPr/>
                </a:tc>
              </a:tr>
            </a:tbl>
          </a:graphicData>
        </a:graphic>
      </p:graphicFrame>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07571" y="4630057"/>
            <a:ext cx="10515600" cy="1951945"/>
          </a:xfrm>
        </p:spPr>
        <p:style>
          <a:lnRef idx="2">
            <a:schemeClr val="accent2"/>
          </a:lnRef>
          <a:fillRef idx="1">
            <a:schemeClr val="lt1"/>
          </a:fillRef>
          <a:effectRef idx="0">
            <a:schemeClr val="accent2"/>
          </a:effectRef>
          <a:fontRef idx="minor">
            <a:schemeClr val="dk1"/>
          </a:fontRef>
        </p:style>
        <p:txBody>
          <a:bodyPr>
            <a:normAutofit/>
          </a:bodyPr>
          <a:lstStyle/>
          <a:p>
            <a:pPr algn="ctr"/>
            <a:r>
              <a:rPr lang="fr-FR" sz="6600" b="1" dirty="0" smtClean="0"/>
              <a:t>The </a:t>
            </a:r>
            <a:r>
              <a:rPr lang="fr-FR" sz="6600" b="1" dirty="0" err="1" smtClean="0"/>
              <a:t>salary</a:t>
            </a:r>
            <a:r>
              <a:rPr lang="fr-FR" sz="6600" b="1" dirty="0" smtClean="0"/>
              <a:t> index </a:t>
            </a:r>
            <a:r>
              <a:rPr lang="fr-FR" sz="6600" b="1" dirty="0" err="1" smtClean="0"/>
              <a:t>grid</a:t>
            </a:r>
            <a:endParaRPr lang="ar-DZ" sz="6600" b="1" dirty="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3" y="1"/>
          <a:ext cx="12191996" cy="6858000"/>
        </p:xfrm>
        <a:graphic>
          <a:graphicData uri="http://schemas.openxmlformats.org/drawingml/2006/table">
            <a:tbl>
              <a:tblPr rtl="1">
                <a:tableStyleId>{21E4AEA4-8DFA-4A89-87EB-49C32662AFE0}</a:tableStyleId>
              </a:tblPr>
              <a:tblGrid>
                <a:gridCol w="1082264"/>
                <a:gridCol w="877164"/>
                <a:gridCol w="994519"/>
                <a:gridCol w="886647"/>
                <a:gridCol w="659779"/>
                <a:gridCol w="659779"/>
                <a:gridCol w="671352"/>
                <a:gridCol w="671352"/>
                <a:gridCol w="665565"/>
                <a:gridCol w="722283"/>
                <a:gridCol w="832246"/>
                <a:gridCol w="832246"/>
                <a:gridCol w="659779"/>
                <a:gridCol w="659779"/>
                <a:gridCol w="659779"/>
                <a:gridCol w="657463"/>
              </a:tblGrid>
              <a:tr h="246170">
                <a:tc rowSpan="2">
                  <a:txBody>
                    <a:bodyPr/>
                    <a:lstStyle/>
                    <a:p>
                      <a:pPr algn="ctr" rtl="1">
                        <a:lnSpc>
                          <a:spcPct val="115000"/>
                        </a:lnSpc>
                        <a:spcAft>
                          <a:spcPts val="0"/>
                        </a:spcAft>
                      </a:pPr>
                      <a:r>
                        <a:rPr lang="fr-FR" sz="1300" b="1" dirty="0"/>
                        <a:t>Group</a:t>
                      </a:r>
                      <a:endParaRPr lang="en-US" sz="1300" b="1" dirty="0">
                        <a:latin typeface="Calibri"/>
                        <a:ea typeface="Calibri"/>
                        <a:cs typeface="Arial"/>
                      </a:endParaRPr>
                    </a:p>
                  </a:txBody>
                  <a:tcPr marL="39944" marR="39944" marT="0" marB="0"/>
                </a:tc>
                <a:tc rowSpan="2" gridSpan="2">
                  <a:txBody>
                    <a:bodyPr/>
                    <a:lstStyle/>
                    <a:p>
                      <a:pPr algn="ctr" rtl="1">
                        <a:lnSpc>
                          <a:spcPct val="115000"/>
                        </a:lnSpc>
                        <a:spcAft>
                          <a:spcPts val="0"/>
                        </a:spcAft>
                      </a:pPr>
                      <a:r>
                        <a:rPr lang="fr-FR" sz="1300" b="1"/>
                        <a:t>Category</a:t>
                      </a:r>
                      <a:endParaRPr lang="en-US" sz="1300" b="1">
                        <a:latin typeface="Calibri"/>
                        <a:ea typeface="Calibri"/>
                        <a:cs typeface="Arial"/>
                      </a:endParaRPr>
                    </a:p>
                  </a:txBody>
                  <a:tcPr marL="39944" marR="39944" marT="0" marB="0"/>
                </a:tc>
                <a:tc rowSpan="2" hMerge="1">
                  <a:txBody>
                    <a:bodyPr/>
                    <a:lstStyle/>
                    <a:p>
                      <a:pPr rtl="1"/>
                      <a:endParaRPr lang="ar-DZ"/>
                    </a:p>
                  </a:txBody>
                  <a:tcPr/>
                </a:tc>
                <a:tc rowSpan="2">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300" b="1" dirty="0"/>
                        <a:t>Minimum index</a:t>
                      </a:r>
                      <a:endParaRPr lang="en-US" sz="1300" b="1" dirty="0">
                        <a:latin typeface="Calibri"/>
                        <a:ea typeface="Calibri"/>
                        <a:cs typeface="Arial"/>
                      </a:endParaRPr>
                    </a:p>
                  </a:txBody>
                  <a:tcPr marL="39944" marR="39944" marT="0" marB="0"/>
                </a:tc>
                <a:tc gridSpan="12">
                  <a:txBody>
                    <a:bodyPr/>
                    <a:lstStyle/>
                    <a:p>
                      <a:pPr algn="ctr" rtl="0">
                        <a:lnSpc>
                          <a:spcPct val="115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300" b="1" dirty="0" smtClean="0"/>
                        <a:t>Degrees index</a:t>
                      </a:r>
                      <a:endParaRPr lang="en-US" sz="1300" b="1" dirty="0">
                        <a:latin typeface="Calibri"/>
                        <a:ea typeface="Calibri"/>
                        <a:cs typeface="Arial"/>
                      </a:endParaRPr>
                    </a:p>
                  </a:txBody>
                  <a:tcPr marL="39944" marR="39944" marT="0" marB="0"/>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c hMerge="1">
                  <a:txBody>
                    <a:bodyPr/>
                    <a:lstStyle/>
                    <a:p>
                      <a:pPr rtl="1"/>
                      <a:endParaRPr lang="ar-DZ"/>
                    </a:p>
                  </a:txBody>
                  <a:tcPr/>
                </a:tc>
              </a:tr>
              <a:tr h="495638">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vMerge="1">
                  <a:txBody>
                    <a:bodyPr/>
                    <a:lstStyle/>
                    <a:p>
                      <a:pPr rtl="1"/>
                      <a:endParaRPr lang="ar-DZ"/>
                    </a:p>
                  </a:txBody>
                  <a:tcPr/>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fr-FR" sz="1300" b="1" dirty="0"/>
                        <a:t>1st</a:t>
                      </a:r>
                      <a:endParaRPr lang="en-US" sz="1300" b="1" dirty="0">
                        <a:latin typeface="Calibri"/>
                        <a:ea typeface="Calibri"/>
                        <a:cs typeface="Arial"/>
                      </a:endParaRPr>
                    </a:p>
                  </a:txBody>
                  <a:tcPr marL="39944" marR="39944" marT="0" marB="0"/>
                </a:tc>
                <a:tc>
                  <a:txBody>
                    <a:bodyPr/>
                    <a:lstStyle/>
                    <a:p>
                      <a:pPr algn="l" rtl="0">
                        <a:lnSpc>
                          <a:spcPts val="27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300" b="1" dirty="0"/>
                        <a:t>2nd</a:t>
                      </a:r>
                      <a:endParaRPr lang="en-US" sz="1300" b="1" dirty="0">
                        <a:latin typeface="Calibri"/>
                        <a:ea typeface="Calibri"/>
                        <a:cs typeface="Arial"/>
                      </a:endParaRPr>
                    </a:p>
                  </a:txBody>
                  <a:tcPr marL="39944" marR="39944" marT="0" marB="0"/>
                </a:tc>
                <a:tc>
                  <a:txBody>
                    <a:bodyPr/>
                    <a:lstStyle/>
                    <a:p>
                      <a:pPr algn="r" rtl="0">
                        <a:lnSpc>
                          <a:spcPct val="115000"/>
                        </a:lnSpc>
                        <a:spcAft>
                          <a:spcPts val="0"/>
                        </a:spcAft>
                      </a:pPr>
                      <a:r>
                        <a:rPr lang="en-US" sz="1300" b="1" dirty="0"/>
                        <a:t>3nd</a:t>
                      </a:r>
                      <a:endParaRPr lang="en-US" sz="1300" b="1" dirty="0">
                        <a:latin typeface="Calibri"/>
                        <a:ea typeface="Calibri"/>
                        <a:cs typeface="Arial"/>
                      </a:endParaRPr>
                    </a:p>
                  </a:txBody>
                  <a:tcPr marL="39944" marR="39944" marT="0" marB="0"/>
                </a:tc>
                <a:tc>
                  <a:txBody>
                    <a:bodyPr/>
                    <a:lstStyle/>
                    <a:p>
                      <a:pPr algn="r" rtl="0">
                        <a:lnSpc>
                          <a:spcPct val="115000"/>
                        </a:lnSpc>
                        <a:spcAft>
                          <a:spcPts val="0"/>
                        </a:spcAft>
                      </a:pPr>
                      <a:r>
                        <a:rPr lang="en-US" sz="1300" b="1" dirty="0"/>
                        <a:t>4th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5th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6th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7th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a:t>8th</a:t>
                      </a:r>
                      <a:endParaRPr lang="en-US" sz="1300" b="1">
                        <a:latin typeface="Calibri"/>
                        <a:ea typeface="Calibri"/>
                        <a:cs typeface="Arial"/>
                      </a:endParaRPr>
                    </a:p>
                  </a:txBody>
                  <a:tcPr marL="39944" marR="39944" marT="0" marB="0"/>
                </a:tc>
                <a:tc>
                  <a:txBody>
                    <a:bodyPr/>
                    <a:lstStyle/>
                    <a:p>
                      <a:pPr algn="r" rtl="1">
                        <a:lnSpc>
                          <a:spcPct val="115000"/>
                        </a:lnSpc>
                        <a:spcAft>
                          <a:spcPts val="0"/>
                        </a:spcAft>
                      </a:pPr>
                      <a:r>
                        <a:rPr lang="en-US" sz="1300" b="1"/>
                        <a:t>9th</a:t>
                      </a:r>
                      <a:endParaRPr lang="en-US" sz="1300" b="1">
                        <a:latin typeface="Calibri"/>
                        <a:ea typeface="Calibri"/>
                        <a:cs typeface="Arial"/>
                      </a:endParaRPr>
                    </a:p>
                  </a:txBody>
                  <a:tcPr marL="39944" marR="39944" marT="0" marB="0"/>
                </a:tc>
                <a:tc>
                  <a:txBody>
                    <a:bodyPr/>
                    <a:lstStyle/>
                    <a:p>
                      <a:pPr algn="r" rtl="1">
                        <a:lnSpc>
                          <a:spcPct val="115000"/>
                        </a:lnSpc>
                        <a:spcAft>
                          <a:spcPts val="0"/>
                        </a:spcAft>
                      </a:pPr>
                      <a:r>
                        <a:rPr lang="en-US" sz="1300" b="1"/>
                        <a:t>10th</a:t>
                      </a:r>
                      <a:endParaRPr lang="en-US" sz="1300" b="1">
                        <a:latin typeface="Calibri"/>
                        <a:ea typeface="Calibri"/>
                        <a:cs typeface="Arial"/>
                      </a:endParaRPr>
                    </a:p>
                  </a:txBody>
                  <a:tcPr marL="39944" marR="39944" marT="0" marB="0"/>
                </a:tc>
                <a:tc>
                  <a:txBody>
                    <a:bodyPr/>
                    <a:lstStyle/>
                    <a:p>
                      <a:pPr algn="r" rtl="1">
                        <a:lnSpc>
                          <a:spcPct val="115000"/>
                        </a:lnSpc>
                        <a:spcAft>
                          <a:spcPts val="0"/>
                        </a:spcAft>
                      </a:pPr>
                      <a:r>
                        <a:rPr lang="en-US" sz="1300" b="1" dirty="0"/>
                        <a:t>11th</a:t>
                      </a:r>
                      <a:endParaRPr lang="en-US" sz="1300" b="1" dirty="0">
                        <a:latin typeface="Calibri"/>
                        <a:ea typeface="Calibri"/>
                        <a:cs typeface="Arial"/>
                      </a:endParaRPr>
                    </a:p>
                  </a:txBody>
                  <a:tcPr marL="39944" marR="39944" marT="0" marB="0"/>
                </a:tc>
                <a:tc>
                  <a:txBody>
                    <a:bodyPr/>
                    <a:lstStyle/>
                    <a:p>
                      <a:pPr algn="r" rtl="1">
                        <a:lnSpc>
                          <a:spcPct val="115000"/>
                        </a:lnSpc>
                        <a:spcAft>
                          <a:spcPts val="0"/>
                        </a:spcAft>
                      </a:pPr>
                      <a:r>
                        <a:rPr lang="en-US" sz="1300" b="1" dirty="0"/>
                        <a:t>12th</a:t>
                      </a:r>
                      <a:endParaRPr lang="en-US" sz="1300" b="1" dirty="0">
                        <a:latin typeface="Calibri"/>
                        <a:ea typeface="Calibri"/>
                        <a:cs typeface="Arial"/>
                      </a:endParaRPr>
                    </a:p>
                  </a:txBody>
                  <a:tcPr marL="39944" marR="39944" marT="0" marB="0"/>
                </a:tc>
              </a:tr>
              <a:tr h="254530">
                <a:tc rowSpan="6">
                  <a:txBody>
                    <a:bodyPr/>
                    <a:lstStyle/>
                    <a:p>
                      <a:pPr algn="ctr" rtl="1">
                        <a:lnSpc>
                          <a:spcPct val="115000"/>
                        </a:lnSpc>
                        <a:spcAft>
                          <a:spcPts val="0"/>
                        </a:spcAft>
                      </a:pPr>
                      <a:r>
                        <a:rPr lang="fr-FR" sz="1300" b="1"/>
                        <a:t>Group D</a:t>
                      </a:r>
                      <a:endParaRPr lang="en-US" sz="1300" b="1">
                        <a:latin typeface="Calibri"/>
                        <a:ea typeface="Calibri"/>
                        <a:cs typeface="Arial"/>
                      </a:endParaRPr>
                    </a:p>
                  </a:txBody>
                  <a:tcPr marL="39944" marR="39944" marT="0" marB="0"/>
                </a:tc>
                <a:tc gridSpan="2">
                  <a:txBody>
                    <a:bodyPr/>
                    <a:lstStyle/>
                    <a:p>
                      <a:pPr algn="ctr" rtl="0">
                        <a:lnSpc>
                          <a:spcPct val="115000"/>
                        </a:lnSpc>
                        <a:spcAft>
                          <a:spcPts val="0"/>
                        </a:spcAft>
                      </a:pPr>
                      <a:r>
                        <a:rPr lang="fr-FR" sz="1300" b="1" dirty="0"/>
                        <a:t>01</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325</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98</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114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130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146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163</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179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195</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02</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344</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103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189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206</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03</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365</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18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201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219</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04</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a:t>388</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213</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233</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05</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a:t>413</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62</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83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103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207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248</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06</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dirty="0"/>
                        <a:t>440</a:t>
                      </a:r>
                      <a:endParaRPr lang="en-US" sz="1300" b="1"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22</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242</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264</a:t>
                      </a:r>
                      <a:endParaRPr lang="en-US" sz="1300" b="0">
                        <a:latin typeface="Calibri"/>
                        <a:ea typeface="Calibri"/>
                        <a:cs typeface="Arial"/>
                      </a:endParaRPr>
                    </a:p>
                  </a:txBody>
                  <a:tcPr marL="39944" marR="39944" marT="0" marB="0"/>
                </a:tc>
              </a:tr>
              <a:tr h="254530">
                <a:tc rowSpan="2">
                  <a:txBody>
                    <a:bodyPr/>
                    <a:lstStyle/>
                    <a:p>
                      <a:pPr algn="ctr" rtl="1">
                        <a:lnSpc>
                          <a:spcPct val="115000"/>
                        </a:lnSpc>
                        <a:spcAft>
                          <a:spcPts val="0"/>
                        </a:spcAft>
                      </a:pPr>
                      <a:r>
                        <a:rPr lang="fr-FR" sz="1300" b="1"/>
                        <a:t>Group C</a:t>
                      </a:r>
                      <a:endParaRPr lang="en-US" sz="1300" b="1">
                        <a:latin typeface="Calibri"/>
                        <a:ea typeface="Calibri"/>
                        <a:cs typeface="Arial"/>
                      </a:endParaRPr>
                    </a:p>
                  </a:txBody>
                  <a:tcPr marL="39944" marR="39944" marT="0" marB="0"/>
                </a:tc>
                <a:tc gridSpan="2">
                  <a:txBody>
                    <a:bodyPr/>
                    <a:lstStyle/>
                    <a:p>
                      <a:pPr algn="ctr" rtl="1">
                        <a:lnSpc>
                          <a:spcPct val="115000"/>
                        </a:lnSpc>
                        <a:spcAft>
                          <a:spcPts val="0"/>
                        </a:spcAft>
                      </a:pPr>
                      <a:r>
                        <a:rPr lang="ar-DZ" sz="1300" b="1"/>
                        <a:t>07</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473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71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95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237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260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284</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dirty="0"/>
                        <a:t>08</a:t>
                      </a:r>
                      <a:endParaRPr lang="en-US" sz="1300" b="1" dirty="0">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504</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25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50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76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101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126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202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252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277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302</a:t>
                      </a:r>
                      <a:endParaRPr lang="en-US" sz="1300" b="0">
                        <a:latin typeface="Calibri"/>
                        <a:ea typeface="Calibri"/>
                        <a:cs typeface="Arial"/>
                      </a:endParaRPr>
                    </a:p>
                  </a:txBody>
                  <a:tcPr marL="39944" marR="39944" marT="0" marB="0"/>
                </a:tc>
              </a:tr>
              <a:tr h="254530">
                <a:tc rowSpan="2">
                  <a:txBody>
                    <a:bodyPr/>
                    <a:lstStyle/>
                    <a:p>
                      <a:pPr algn="ctr" rtl="1">
                        <a:lnSpc>
                          <a:spcPct val="115000"/>
                        </a:lnSpc>
                        <a:spcAft>
                          <a:spcPts val="0"/>
                        </a:spcAft>
                      </a:pPr>
                      <a:r>
                        <a:rPr lang="fr-FR" sz="1300" b="1"/>
                        <a:t>Group B</a:t>
                      </a:r>
                      <a:endParaRPr lang="en-US" sz="1300" b="1">
                        <a:latin typeface="Calibri"/>
                        <a:ea typeface="Calibri"/>
                        <a:cs typeface="Arial"/>
                      </a:endParaRPr>
                    </a:p>
                  </a:txBody>
                  <a:tcPr marL="39944" marR="39944" marT="0" marB="0"/>
                </a:tc>
                <a:tc gridSpan="2">
                  <a:txBody>
                    <a:bodyPr/>
                    <a:lstStyle/>
                    <a:p>
                      <a:pPr algn="ctr" rtl="1">
                        <a:lnSpc>
                          <a:spcPct val="115000"/>
                        </a:lnSpc>
                        <a:spcAft>
                          <a:spcPts val="0"/>
                        </a:spcAft>
                      </a:pPr>
                      <a:r>
                        <a:rPr lang="ar-DZ" sz="1300" b="1"/>
                        <a:t>09</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543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27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54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109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136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244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272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299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326</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10</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578</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29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58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145</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173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202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231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260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289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318</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347</a:t>
                      </a:r>
                      <a:endParaRPr lang="en-US" sz="1300" b="0">
                        <a:latin typeface="Calibri"/>
                        <a:ea typeface="Calibri"/>
                        <a:cs typeface="Arial"/>
                      </a:endParaRPr>
                    </a:p>
                  </a:txBody>
                  <a:tcPr marL="39944" marR="39944" marT="0" marB="0"/>
                </a:tc>
              </a:tr>
              <a:tr h="254530">
                <a:tc rowSpan="14">
                  <a:txBody>
                    <a:bodyPr/>
                    <a:lstStyle/>
                    <a:p>
                      <a:pPr algn="ctr" rtl="1">
                        <a:lnSpc>
                          <a:spcPct val="115000"/>
                        </a:lnSpc>
                        <a:spcAft>
                          <a:spcPts val="0"/>
                        </a:spcAft>
                      </a:pPr>
                      <a:r>
                        <a:rPr lang="fr-FR" sz="1300" b="1"/>
                        <a:t>Group A</a:t>
                      </a:r>
                      <a:endParaRPr lang="en-US" sz="1300" b="1">
                        <a:latin typeface="Calibri"/>
                        <a:ea typeface="Calibri"/>
                        <a:cs typeface="Arial"/>
                      </a:endParaRPr>
                    </a:p>
                  </a:txBody>
                  <a:tcPr marL="39944" marR="39944" marT="0" marB="0"/>
                </a:tc>
                <a:tc gridSpan="2">
                  <a:txBody>
                    <a:bodyPr/>
                    <a:lstStyle/>
                    <a:p>
                      <a:pPr algn="ctr" rtl="1">
                        <a:lnSpc>
                          <a:spcPct val="115000"/>
                        </a:lnSpc>
                        <a:spcAft>
                          <a:spcPts val="0"/>
                        </a:spcAft>
                      </a:pPr>
                      <a:r>
                        <a:rPr lang="ar-DZ" sz="1300" b="1"/>
                        <a:t>11</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623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125</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156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187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249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280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312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343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374</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12</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662</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99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166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199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232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265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331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264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397</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13</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703</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105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211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246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281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316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352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387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422</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14</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746</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37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149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187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224</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261</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298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336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373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410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448</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15</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791</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40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79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119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158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198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237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277</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316</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356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396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435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475</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16</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838</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42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126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168</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210</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251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293</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335</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377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419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461</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503</a:t>
                      </a:r>
                      <a:endParaRPr lang="en-US" sz="1300" b="0">
                        <a:latin typeface="Calibri"/>
                        <a:ea typeface="Calibri"/>
                        <a:cs typeface="Arial"/>
                      </a:endParaRPr>
                    </a:p>
                  </a:txBody>
                  <a:tcPr marL="39944" marR="39944" marT="0" marB="0"/>
                </a:tc>
              </a:tr>
              <a:tr h="254530">
                <a:tc vMerge="1">
                  <a:txBody>
                    <a:bodyPr/>
                    <a:lstStyle/>
                    <a:p>
                      <a:pPr rtl="1"/>
                      <a:endParaRPr lang="ar-DZ"/>
                    </a:p>
                  </a:txBody>
                  <a:tcPr/>
                </a:tc>
                <a:tc gridSpan="2">
                  <a:txBody>
                    <a:bodyPr/>
                    <a:lstStyle/>
                    <a:p>
                      <a:pPr algn="ctr" rtl="1">
                        <a:lnSpc>
                          <a:spcPct val="115000"/>
                        </a:lnSpc>
                        <a:spcAft>
                          <a:spcPts val="0"/>
                        </a:spcAft>
                      </a:pPr>
                      <a:r>
                        <a:rPr lang="ar-DZ" sz="1300" b="1"/>
                        <a:t>17</a:t>
                      </a:r>
                      <a:endParaRPr lang="en-US" sz="1300" b="1">
                        <a:latin typeface="Calibri"/>
                        <a:ea typeface="Calibri"/>
                        <a:cs typeface="Arial"/>
                      </a:endParaRPr>
                    </a:p>
                  </a:txBody>
                  <a:tcPr marL="39944" marR="39944" marT="0" marB="0"/>
                </a:tc>
                <a:tc hMerge="1">
                  <a:txBody>
                    <a:bodyPr/>
                    <a:lstStyle/>
                    <a:p>
                      <a:pPr rtl="1"/>
                      <a:endParaRPr lang="ar-DZ"/>
                    </a:p>
                  </a:txBody>
                  <a:tcPr/>
                </a:tc>
                <a:tc>
                  <a:txBody>
                    <a:bodyPr/>
                    <a:lstStyle/>
                    <a:p>
                      <a:pPr algn="ctr" rtl="1">
                        <a:lnSpc>
                          <a:spcPct val="115000"/>
                        </a:lnSpc>
                        <a:spcAft>
                          <a:spcPts val="0"/>
                        </a:spcAft>
                      </a:pPr>
                      <a:r>
                        <a:rPr lang="ar-DZ" sz="1300" b="1"/>
                        <a:t>887</a:t>
                      </a:r>
                      <a:endParaRPr lang="en-US" sz="1300" b="1">
                        <a:latin typeface="Calibri"/>
                        <a:ea typeface="Calibri"/>
                        <a:cs typeface="Arial"/>
                      </a:endParaRPr>
                    </a:p>
                  </a:txBody>
                  <a:tcPr marL="39944" marR="39944" marT="0" marB="0"/>
                </a:tc>
                <a:tc>
                  <a:txBody>
                    <a:bodyPr/>
                    <a:lstStyle/>
                    <a:p>
                      <a:pPr algn="ctr" rtl="1">
                        <a:lnSpc>
                          <a:spcPct val="115000"/>
                        </a:lnSpc>
                        <a:spcAft>
                          <a:spcPts val="0"/>
                        </a:spcAft>
                      </a:pPr>
                      <a:r>
                        <a:rPr lang="ar-DZ" sz="1300" b="0"/>
                        <a:t>44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89</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133</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177</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222</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a:t>266</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310</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355</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399</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444</a:t>
                      </a:r>
                      <a:endParaRPr lang="en-US" sz="1300" b="0">
                        <a:latin typeface="Calibri"/>
                        <a:ea typeface="Calibri"/>
                        <a:cs typeface="Arial"/>
                      </a:endParaRPr>
                    </a:p>
                  </a:txBody>
                  <a:tcPr marL="39944" marR="39944" marT="0" marB="0"/>
                </a:tc>
                <a:tc>
                  <a:txBody>
                    <a:bodyPr/>
                    <a:lstStyle/>
                    <a:p>
                      <a:pPr algn="ctr" rtl="1">
                        <a:lnSpc>
                          <a:spcPct val="115000"/>
                        </a:lnSpc>
                        <a:spcAft>
                          <a:spcPts val="0"/>
                        </a:spcAft>
                      </a:pPr>
                      <a:r>
                        <a:rPr lang="ar-DZ" sz="1300" b="0" dirty="0"/>
                        <a:t>488</a:t>
                      </a:r>
                      <a:endParaRPr lang="en-US" sz="1300" b="0" dirty="0">
                        <a:latin typeface="Calibri"/>
                        <a:ea typeface="Calibri"/>
                        <a:cs typeface="Arial"/>
                      </a:endParaRPr>
                    </a:p>
                  </a:txBody>
                  <a:tcPr marL="39944" marR="39944" marT="0" marB="0"/>
                </a:tc>
                <a:tc>
                  <a:txBody>
                    <a:bodyPr/>
                    <a:lstStyle/>
                    <a:p>
                      <a:pPr algn="ctr" rtl="1">
                        <a:lnSpc>
                          <a:spcPct val="115000"/>
                        </a:lnSpc>
                        <a:spcAft>
                          <a:spcPts val="0"/>
                        </a:spcAft>
                      </a:pPr>
                      <a:r>
                        <a:rPr lang="ar-DZ" sz="1300" b="0"/>
                        <a:t>532</a:t>
                      </a:r>
                      <a:endParaRPr lang="en-US" sz="1300" b="0">
                        <a:latin typeface="Calibri"/>
                        <a:ea typeface="Calibri"/>
                        <a:cs typeface="Arial"/>
                      </a:endParaRPr>
                    </a:p>
                  </a:txBody>
                  <a:tcPr marL="39944" marR="39944" marT="0" marB="0"/>
                </a:tc>
              </a:tr>
              <a:tr h="279371">
                <a:tc vMerge="1">
                  <a:txBody>
                    <a:bodyPr/>
                    <a:lstStyle/>
                    <a:p>
                      <a:pPr rtl="1"/>
                      <a:endParaRPr lang="ar-DZ"/>
                    </a:p>
                  </a:txBody>
                  <a:tcPr/>
                </a:tc>
                <a:tc rowSpan="7">
                  <a:txBody>
                    <a:bodyPr/>
                    <a:lstStyle/>
                    <a:p>
                      <a:pPr algn="ctr" rtl="1">
                        <a:lnSpc>
                          <a:spcPct val="115000"/>
                        </a:lnSpc>
                        <a:spcAft>
                          <a:spcPts val="0"/>
                        </a:spcAft>
                      </a:pPr>
                      <a:r>
                        <a:rPr lang="fr-FR" sz="1300" b="1" dirty="0" err="1" smtClean="0"/>
                        <a:t>Outside</a:t>
                      </a:r>
                      <a:r>
                        <a:rPr lang="fr-FR" sz="1300" b="1" dirty="0" smtClean="0"/>
                        <a:t> </a:t>
                      </a:r>
                      <a:r>
                        <a:rPr lang="fr-FR" sz="1300" b="1" dirty="0" err="1"/>
                        <a:t>category</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fr-FR" sz="1300" b="1" dirty="0"/>
                        <a:t>Subdivision 1</a:t>
                      </a:r>
                      <a:endParaRPr lang="en-US" sz="1300" b="1" dirty="0">
                        <a:latin typeface="Calibri"/>
                        <a:ea typeface="Calibri"/>
                        <a:cs typeface="Arial"/>
                      </a:endParaRPr>
                    </a:p>
                  </a:txBody>
                  <a:tcPr marL="39944" marR="39944" marT="0" marB="0"/>
                </a:tc>
                <a:tc>
                  <a:txBody>
                    <a:bodyPr/>
                    <a:lstStyle/>
                    <a:p>
                      <a:pPr algn="ctr" rtl="0">
                        <a:lnSpc>
                          <a:spcPct val="100000"/>
                        </a:lnSpc>
                        <a:spcAft>
                          <a:spcPts val="0"/>
                        </a:spcAft>
                      </a:pPr>
                      <a:r>
                        <a:rPr lang="fr-FR" sz="1300" b="1"/>
                        <a:t>1055 </a:t>
                      </a:r>
                      <a:endParaRPr lang="en-US" sz="1300" b="1">
                        <a:latin typeface="Calibri"/>
                        <a:ea typeface="Calibri"/>
                        <a:cs typeface="Arial"/>
                      </a:endParaRPr>
                    </a:p>
                  </a:txBody>
                  <a:tcPr marL="39944" marR="39944" marT="0" marB="0"/>
                </a:tc>
                <a:tc>
                  <a:txBody>
                    <a:bodyPr/>
                    <a:lstStyle/>
                    <a:p>
                      <a:pPr algn="ctr" rtl="0">
                        <a:lnSpc>
                          <a:spcPct val="100000"/>
                        </a:lnSpc>
                        <a:spcAft>
                          <a:spcPts val="0"/>
                        </a:spcAft>
                      </a:pPr>
                      <a:r>
                        <a:rPr lang="fr-FR" sz="1300" b="0"/>
                        <a:t>53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106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158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211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264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a:t>317 </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369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422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475 </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fr-FR" sz="1300" b="0" dirty="0"/>
                        <a:t>528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580 </a:t>
                      </a:r>
                      <a:endParaRPr lang="en-US" sz="1300" b="0" dirty="0">
                        <a:latin typeface="Calibri"/>
                        <a:ea typeface="Calibri"/>
                        <a:cs typeface="Arial"/>
                      </a:endParaRPr>
                    </a:p>
                  </a:txBody>
                  <a:tcPr marL="39944" marR="39944" marT="0" marB="0"/>
                </a:tc>
                <a:tc>
                  <a:txBody>
                    <a:bodyPr/>
                    <a:lstStyle/>
                    <a:p>
                      <a:pPr algn="ctr" rtl="0">
                        <a:lnSpc>
                          <a:spcPct val="100000"/>
                        </a:lnSpc>
                        <a:spcAft>
                          <a:spcPts val="0"/>
                        </a:spcAft>
                      </a:pPr>
                      <a:r>
                        <a:rPr lang="fr-FR" sz="1300" b="0"/>
                        <a:t>633 </a:t>
                      </a:r>
                      <a:endParaRPr lang="en-US" sz="1300" b="0">
                        <a:latin typeface="Calibri"/>
                        <a:ea typeface="Calibri"/>
                        <a:cs typeface="Arial"/>
                      </a:endParaRPr>
                    </a:p>
                  </a:txBody>
                  <a:tcPr marL="39944" marR="39944" marT="0" marB="0"/>
                </a:tc>
              </a:tr>
              <a:tr h="251418">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dirty="0"/>
                        <a:t>Subdivision 2 </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1" dirty="0"/>
                        <a:t>1115</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56</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112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167</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223</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279</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335</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390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446</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502</a:t>
                      </a:r>
                      <a:endParaRPr lang="en-US" sz="1300" b="0">
                        <a:latin typeface="Calibri"/>
                        <a:ea typeface="Calibri"/>
                        <a:cs typeface="Arial"/>
                      </a:endParaRPr>
                    </a:p>
                  </a:txBody>
                  <a:tcPr marL="39944" marR="39944" marT="0" marB="0"/>
                </a:tc>
                <a:tc>
                  <a:txBody>
                    <a:bodyPr/>
                    <a:lstStyle/>
                    <a:p>
                      <a:pPr algn="ctr" rtl="0">
                        <a:lnSpc>
                          <a:spcPct val="100000"/>
                        </a:lnSpc>
                        <a:spcAft>
                          <a:spcPts val="0"/>
                        </a:spcAft>
                      </a:pPr>
                      <a:r>
                        <a:rPr lang="fr-FR" sz="1300" b="0" dirty="0"/>
                        <a:t>558</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fr-FR" sz="1300" b="0" dirty="0"/>
                        <a:t>613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fr-FR" sz="1300" b="0"/>
                        <a:t>669</a:t>
                      </a:r>
                      <a:endParaRPr lang="en-US" sz="1300" b="0">
                        <a:latin typeface="Calibri"/>
                        <a:ea typeface="Calibri"/>
                        <a:cs typeface="Arial"/>
                      </a:endParaRPr>
                    </a:p>
                  </a:txBody>
                  <a:tcPr marL="39944" marR="39944" marT="0" marB="0"/>
                </a:tc>
              </a:tr>
              <a:tr h="202440">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a:t>Subdivision 3 </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1" dirty="0"/>
                        <a:t>1180</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59</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118</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177</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236</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295</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354</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416</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472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531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590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649</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708</a:t>
                      </a:r>
                      <a:endParaRPr lang="en-US" sz="1300" b="0">
                        <a:latin typeface="Calibri"/>
                        <a:ea typeface="Calibri"/>
                        <a:cs typeface="Arial"/>
                      </a:endParaRPr>
                    </a:p>
                  </a:txBody>
                  <a:tcPr marL="39944" marR="39944" marT="0" marB="0"/>
                </a:tc>
              </a:tr>
              <a:tr h="251417">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a:t>Subdivision 4</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1" dirty="0"/>
                        <a:t>1250</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125</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188</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250</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313</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375</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438</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500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563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625</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688</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750</a:t>
                      </a:r>
                      <a:endParaRPr lang="en-US" sz="1300" b="0">
                        <a:latin typeface="Calibri"/>
                        <a:ea typeface="Calibri"/>
                        <a:cs typeface="Arial"/>
                      </a:endParaRPr>
                    </a:p>
                  </a:txBody>
                  <a:tcPr marL="39944" marR="39944" marT="0" marB="0"/>
                </a:tc>
              </a:tr>
              <a:tr h="268179">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a:t>Subdivision 5 </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1"/>
                        <a:t>1325</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0"/>
                        <a:t>66</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133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199</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265</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331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398</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464</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a:t>530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596</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663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729</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795</a:t>
                      </a:r>
                      <a:endParaRPr lang="en-US" sz="1300" b="0" dirty="0">
                        <a:latin typeface="Calibri"/>
                        <a:ea typeface="Calibri"/>
                        <a:cs typeface="Arial"/>
                      </a:endParaRPr>
                    </a:p>
                  </a:txBody>
                  <a:tcPr marL="39944" marR="39944" marT="0" marB="0"/>
                </a:tc>
              </a:tr>
              <a:tr h="284939">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dirty="0"/>
                        <a:t>Subdivision 6 </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1"/>
                        <a:t>1405</a:t>
                      </a:r>
                      <a:endParaRPr lang="en-US" sz="1300" b="1">
                        <a:latin typeface="Calibri"/>
                        <a:ea typeface="Calibri"/>
                        <a:cs typeface="Arial"/>
                      </a:endParaRPr>
                    </a:p>
                  </a:txBody>
                  <a:tcPr marL="39944" marR="39944" marT="0" marB="0"/>
                </a:tc>
                <a:tc>
                  <a:txBody>
                    <a:bodyPr/>
                    <a:lstStyle/>
                    <a:p>
                      <a:pPr algn="ctr" rtl="1">
                        <a:lnSpc>
                          <a:spcPct val="100000"/>
                        </a:lnSpc>
                        <a:spcAft>
                          <a:spcPts val="0"/>
                        </a:spcAft>
                      </a:pPr>
                      <a:r>
                        <a:rPr lang="ar-DZ" sz="1300" b="0"/>
                        <a:t>70</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141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211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281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351</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422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492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a:t>562</a:t>
                      </a:r>
                      <a:endParaRPr lang="en-US" sz="1300" b="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632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703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773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843</a:t>
                      </a:r>
                      <a:endParaRPr lang="en-US" sz="1300" b="0" dirty="0">
                        <a:latin typeface="Calibri"/>
                        <a:ea typeface="Calibri"/>
                        <a:cs typeface="Arial"/>
                      </a:endParaRPr>
                    </a:p>
                  </a:txBody>
                  <a:tcPr marL="39944" marR="39944" marT="0" marB="0"/>
                </a:tc>
              </a:tr>
              <a:tr h="251418">
                <a:tc vMerge="1">
                  <a:txBody>
                    <a:bodyPr/>
                    <a:lstStyle/>
                    <a:p>
                      <a:pPr rtl="1"/>
                      <a:endParaRPr lang="ar-DZ"/>
                    </a:p>
                  </a:txBody>
                  <a:tcPr/>
                </a:tc>
                <a:tc vMerge="1">
                  <a:txBody>
                    <a:bodyPr/>
                    <a:lstStyle/>
                    <a:p>
                      <a:pPr rtl="1"/>
                      <a:endParaRPr lang="ar-DZ"/>
                    </a:p>
                  </a:txBody>
                  <a:tcPr/>
                </a:tc>
                <a:tc>
                  <a:txBody>
                    <a:bodyPr/>
                    <a:lstStyle/>
                    <a:p>
                      <a:pPr algn="ctr" rtl="1">
                        <a:lnSpc>
                          <a:spcPct val="100000"/>
                        </a:lnSpc>
                        <a:spcAft>
                          <a:spcPts val="0"/>
                        </a:spcAft>
                      </a:pPr>
                      <a:r>
                        <a:rPr lang="fr-FR" sz="1300" b="1" dirty="0"/>
                        <a:t>Subdivision 7</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1" dirty="0"/>
                        <a:t>1605</a:t>
                      </a:r>
                      <a:endParaRPr lang="en-US" sz="1300" b="1"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80</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161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241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321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401</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482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562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642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722</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803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883</a:t>
                      </a:r>
                      <a:endParaRPr lang="en-US" sz="1300" b="0" dirty="0">
                        <a:latin typeface="Calibri"/>
                        <a:ea typeface="Calibri"/>
                        <a:cs typeface="Arial"/>
                      </a:endParaRPr>
                    </a:p>
                  </a:txBody>
                  <a:tcPr marL="39944" marR="39944" marT="0" marB="0"/>
                </a:tc>
                <a:tc>
                  <a:txBody>
                    <a:bodyPr/>
                    <a:lstStyle/>
                    <a:p>
                      <a:pPr algn="ctr" rtl="1">
                        <a:lnSpc>
                          <a:spcPct val="100000"/>
                        </a:lnSpc>
                        <a:spcAft>
                          <a:spcPts val="0"/>
                        </a:spcAft>
                      </a:pPr>
                      <a:r>
                        <a:rPr lang="ar-DZ" sz="1300" b="0" dirty="0"/>
                        <a:t>963</a:t>
                      </a:r>
                      <a:endParaRPr lang="en-US" sz="1300" b="0" dirty="0">
                        <a:latin typeface="Calibri"/>
                        <a:ea typeface="Calibri"/>
                        <a:cs typeface="Arial"/>
                      </a:endParaRPr>
                    </a:p>
                  </a:txBody>
                  <a:tcPr marL="39944" marR="39944" marT="0" marB="0"/>
                </a:tc>
              </a:tr>
            </a:tbl>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pPr algn="ctr"/>
            <a:r>
              <a:rPr lang="en-US" b="1" dirty="0" smtClean="0">
                <a:solidFill>
                  <a:schemeClr val="accent2">
                    <a:lumMod val="75000"/>
                  </a:schemeClr>
                </a:solidFill>
              </a:rPr>
              <a:t>Evolution of the Guaranteed National Minimum Wage</a:t>
            </a:r>
            <a:endParaRPr lang="ar-DZ" b="1" dirty="0">
              <a:solidFill>
                <a:schemeClr val="accent2">
                  <a:lumMod val="75000"/>
                </a:schemeClr>
              </a:solidFill>
            </a:endParaRPr>
          </a:p>
        </p:txBody>
      </p:sp>
      <p:graphicFrame>
        <p:nvGraphicFramePr>
          <p:cNvPr id="4" name="Tableau 3"/>
          <p:cNvGraphicFramePr>
            <a:graphicFrameLocks noGrp="1"/>
          </p:cNvGraphicFramePr>
          <p:nvPr/>
        </p:nvGraphicFramePr>
        <p:xfrm>
          <a:off x="667657" y="2272283"/>
          <a:ext cx="10435772" cy="3482811"/>
        </p:xfrm>
        <a:graphic>
          <a:graphicData uri="http://schemas.openxmlformats.org/drawingml/2006/table">
            <a:tbl>
              <a:tblPr rtl="1">
                <a:tableStyleId>{775DCB02-9BB8-47FD-8907-85C794F793BA}</a:tableStyleId>
              </a:tblPr>
              <a:tblGrid>
                <a:gridCol w="1740116"/>
                <a:gridCol w="1633051"/>
                <a:gridCol w="1827491"/>
                <a:gridCol w="1528446"/>
                <a:gridCol w="1863179"/>
                <a:gridCol w="1843489"/>
              </a:tblGrid>
              <a:tr h="311985">
                <a:tc>
                  <a:txBody>
                    <a:bodyPr/>
                    <a:lstStyle/>
                    <a:p>
                      <a:pPr algn="ctr" rtl="1">
                        <a:lnSpc>
                          <a:spcPct val="115000"/>
                        </a:lnSpc>
                        <a:spcAft>
                          <a:spcPts val="0"/>
                        </a:spcAft>
                      </a:pPr>
                      <a:r>
                        <a:rPr lang="fr-FR" sz="2200" b="1" dirty="0"/>
                        <a:t>Date</a:t>
                      </a:r>
                      <a:endParaRPr lang="en-US" sz="2200" b="1" dirty="0">
                        <a:latin typeface="Calibri"/>
                        <a:ea typeface="Calibri"/>
                        <a:cs typeface="Arial"/>
                      </a:endParaRPr>
                    </a:p>
                  </a:txBody>
                  <a:tcPr marL="68580" marR="68580" marT="0" marB="0"/>
                </a:tc>
                <a:tc>
                  <a:txBody>
                    <a:bodyPr/>
                    <a:lstStyle/>
                    <a:p>
                      <a:pPr algn="ctr" rtl="1">
                        <a:lnSpc>
                          <a:spcPct val="115000"/>
                        </a:lnSpc>
                        <a:spcAft>
                          <a:spcPts val="0"/>
                        </a:spcAft>
                      </a:pPr>
                      <a:r>
                        <a:rPr lang="fr-FR" sz="2200" b="1"/>
                        <a:t>GNMS</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ar-DZ" sz="2200" b="1"/>
                        <a:t>]</a:t>
                      </a:r>
                      <a:r>
                        <a:rPr lang="fr-FR" sz="2200" b="1"/>
                        <a:t>Date</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fr-FR" sz="2200" b="1"/>
                        <a:t>GNMS</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fr-FR" sz="2200" b="1"/>
                        <a:t>Date</a:t>
                      </a:r>
                      <a:endParaRPr lang="en-US" sz="2200" b="1">
                        <a:latin typeface="Calibri"/>
                        <a:ea typeface="Calibri"/>
                        <a:cs typeface="Arial"/>
                      </a:endParaRPr>
                    </a:p>
                  </a:txBody>
                  <a:tcPr marL="68580" marR="68580" marT="0" marB="0"/>
                </a:tc>
                <a:tc>
                  <a:txBody>
                    <a:bodyPr/>
                    <a:lstStyle/>
                    <a:p>
                      <a:pPr algn="ctr" rtl="1">
                        <a:lnSpc>
                          <a:spcPct val="115000"/>
                        </a:lnSpc>
                        <a:spcAft>
                          <a:spcPts val="0"/>
                        </a:spcAft>
                      </a:pPr>
                      <a:r>
                        <a:rPr lang="fr-FR" sz="2200" b="1" dirty="0"/>
                        <a:t>GNMS</a:t>
                      </a:r>
                      <a:endParaRPr lang="en-US" sz="2200" b="1" dirty="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01-01-1990</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1000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01-05-1997</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4800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01-01-2007</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12000 DZD</a:t>
                      </a:r>
                      <a:endParaRPr lang="en-US" sz="220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01-01-1991</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1800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01-01-1998</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5400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01-01-2010</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15000 DZD</a:t>
                      </a:r>
                      <a:endParaRPr lang="en-US" sz="220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01-07-1991</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2000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01-09-1998</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6000 DZD</a:t>
                      </a:r>
                      <a:endParaRPr lang="en-US" sz="2200">
                        <a:latin typeface="Calibri"/>
                        <a:ea typeface="Calibri"/>
                        <a:cs typeface="Arial"/>
                      </a:endParaRPr>
                    </a:p>
                  </a:txBody>
                  <a:tcPr marL="68580" marR="68580" marT="0" marB="0"/>
                </a:tc>
                <a:tc rowSpan="3">
                  <a:txBody>
                    <a:bodyPr/>
                    <a:lstStyle/>
                    <a:p>
                      <a:pPr algn="ctr" rtl="1">
                        <a:lnSpc>
                          <a:spcPct val="115000"/>
                        </a:lnSpc>
                        <a:spcAft>
                          <a:spcPts val="0"/>
                        </a:spcAft>
                      </a:pPr>
                      <a:r>
                        <a:rPr lang="ar-DZ" sz="2200" dirty="0"/>
                        <a:t>01-01-2012</a:t>
                      </a:r>
                      <a:endParaRPr lang="en-US" sz="2200" dirty="0"/>
                    </a:p>
                    <a:p>
                      <a:pPr algn="ctr" rtl="1">
                        <a:lnSpc>
                          <a:spcPct val="115000"/>
                        </a:lnSpc>
                        <a:spcAft>
                          <a:spcPts val="0"/>
                        </a:spcAft>
                      </a:pPr>
                      <a:r>
                        <a:rPr lang="ar-DZ" sz="2200" dirty="0"/>
                        <a:t>01-01-2020</a:t>
                      </a:r>
                      <a:endParaRPr lang="en-US" sz="2200" dirty="0">
                        <a:latin typeface="Calibri"/>
                        <a:ea typeface="Calibri"/>
                        <a:cs typeface="Arial"/>
                      </a:endParaRPr>
                    </a:p>
                  </a:txBody>
                  <a:tcPr marL="68580" marR="68580" marT="0" marB="0"/>
                </a:tc>
                <a:tc rowSpan="3">
                  <a:txBody>
                    <a:bodyPr/>
                    <a:lstStyle/>
                    <a:p>
                      <a:pPr algn="ctr" rtl="0">
                        <a:lnSpc>
                          <a:spcPct val="115000"/>
                        </a:lnSpc>
                        <a:spcAft>
                          <a:spcPts val="0"/>
                        </a:spcAft>
                      </a:pPr>
                      <a:r>
                        <a:rPr lang="fr-FR" sz="2200" dirty="0"/>
                        <a:t>18000 DZD</a:t>
                      </a:r>
                      <a:endParaRPr lang="en-US" sz="2200" dirty="0"/>
                    </a:p>
                    <a:p>
                      <a:pPr algn="ctr" rtl="1">
                        <a:lnSpc>
                          <a:spcPct val="115000"/>
                        </a:lnSpc>
                        <a:spcAft>
                          <a:spcPts val="0"/>
                        </a:spcAft>
                      </a:pPr>
                      <a:r>
                        <a:rPr lang="fr-FR" sz="2200" dirty="0"/>
                        <a:t>20000 DZD</a:t>
                      </a:r>
                      <a:endParaRPr lang="en-US" sz="2200" dirty="0">
                        <a:latin typeface="Calibri"/>
                        <a:ea typeface="Calibri"/>
                        <a:cs typeface="Arial"/>
                      </a:endParaRPr>
                    </a:p>
                  </a:txBody>
                  <a:tcPr marL="68580" marR="68580" marT="0" marB="0"/>
                </a:tc>
              </a:tr>
              <a:tr h="623969">
                <a:tc>
                  <a:txBody>
                    <a:bodyPr/>
                    <a:lstStyle/>
                    <a:p>
                      <a:pPr algn="ctr" rtl="1">
                        <a:lnSpc>
                          <a:spcPct val="115000"/>
                        </a:lnSpc>
                        <a:spcAft>
                          <a:spcPts val="0"/>
                        </a:spcAft>
                      </a:pPr>
                      <a:r>
                        <a:rPr lang="ar-DZ" sz="2200"/>
                        <a:t>01-04-1992</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2500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01-01-2001</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8000 </a:t>
                      </a:r>
                      <a:r>
                        <a:rPr lang="fr-FR" sz="2200"/>
                        <a:t>DZD</a:t>
                      </a:r>
                      <a:endParaRPr lang="en-US" sz="2200">
                        <a:latin typeface="Calibri"/>
                        <a:ea typeface="Calibri"/>
                        <a:cs typeface="Arial"/>
                      </a:endParaRPr>
                    </a:p>
                  </a:txBody>
                  <a:tcPr marL="68580" marR="68580" marT="0" marB="0"/>
                </a:tc>
                <a:tc vMerge="1">
                  <a:txBody>
                    <a:bodyPr/>
                    <a:lstStyle/>
                    <a:p>
                      <a:pPr rtl="1"/>
                      <a:endParaRPr lang="ar-DZ"/>
                    </a:p>
                  </a:txBody>
                  <a:tcPr/>
                </a:tc>
                <a:tc vMerge="1">
                  <a:txBody>
                    <a:bodyPr/>
                    <a:lstStyle/>
                    <a:p>
                      <a:pPr rtl="1"/>
                      <a:endParaRPr lang="ar-DZ"/>
                    </a:p>
                  </a:txBody>
                  <a:tcPr/>
                </a:tc>
              </a:tr>
              <a:tr h="623969">
                <a:tc>
                  <a:txBody>
                    <a:bodyPr/>
                    <a:lstStyle/>
                    <a:p>
                      <a:pPr algn="ctr" rtl="1">
                        <a:lnSpc>
                          <a:spcPct val="115000"/>
                        </a:lnSpc>
                        <a:spcAft>
                          <a:spcPts val="0"/>
                        </a:spcAft>
                      </a:pPr>
                      <a:r>
                        <a:rPr lang="ar-DZ" sz="2200"/>
                        <a:t>01-01-1994</a:t>
                      </a:r>
                      <a:endParaRPr lang="en-US" sz="2200">
                        <a:latin typeface="Calibri"/>
                        <a:ea typeface="Calibri"/>
                        <a:cs typeface="Arial"/>
                      </a:endParaRPr>
                    </a:p>
                  </a:txBody>
                  <a:tcPr marL="68580" marR="68580" marT="0" marB="0"/>
                </a:tc>
                <a:tc>
                  <a:txBody>
                    <a:bodyPr/>
                    <a:lstStyle/>
                    <a:p>
                      <a:pPr algn="ctr" rtl="0">
                        <a:lnSpc>
                          <a:spcPct val="115000"/>
                        </a:lnSpc>
                        <a:spcAft>
                          <a:spcPts val="0"/>
                        </a:spcAft>
                      </a:pPr>
                      <a:r>
                        <a:rPr lang="fr-FR" sz="2200"/>
                        <a:t>4000 DZD</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a:t>01-01-2004</a:t>
                      </a:r>
                      <a:endParaRPr lang="en-US" sz="2200">
                        <a:latin typeface="Calibri"/>
                        <a:ea typeface="Calibri"/>
                        <a:cs typeface="Arial"/>
                      </a:endParaRPr>
                    </a:p>
                  </a:txBody>
                  <a:tcPr marL="68580" marR="68580" marT="0" marB="0"/>
                </a:tc>
                <a:tc>
                  <a:txBody>
                    <a:bodyPr/>
                    <a:lstStyle/>
                    <a:p>
                      <a:pPr algn="ctr" rtl="1">
                        <a:lnSpc>
                          <a:spcPct val="115000"/>
                        </a:lnSpc>
                        <a:spcAft>
                          <a:spcPts val="0"/>
                        </a:spcAft>
                      </a:pPr>
                      <a:r>
                        <a:rPr lang="ar-DZ" sz="2200" dirty="0"/>
                        <a:t>10000 </a:t>
                      </a:r>
                      <a:r>
                        <a:rPr lang="fr-FR" sz="2200" dirty="0"/>
                        <a:t>DZD</a:t>
                      </a:r>
                      <a:endParaRPr lang="en-US" sz="2200" dirty="0">
                        <a:latin typeface="Calibri"/>
                        <a:ea typeface="Calibri"/>
                        <a:cs typeface="Arial"/>
                      </a:endParaRPr>
                    </a:p>
                  </a:txBody>
                  <a:tcPr marL="68580" marR="68580" marT="0" marB="0"/>
                </a:tc>
                <a:tc vMerge="1">
                  <a:txBody>
                    <a:bodyPr/>
                    <a:lstStyle/>
                    <a:p>
                      <a:pPr rtl="1"/>
                      <a:endParaRPr lang="ar-DZ"/>
                    </a:p>
                  </a:txBody>
                  <a:tcPr/>
                </a:tc>
                <a:tc vMerge="1">
                  <a:txBody>
                    <a:bodyPr/>
                    <a:lstStyle/>
                    <a:p>
                      <a:pPr rtl="1"/>
                      <a:endParaRPr lang="ar-DZ"/>
                    </a:p>
                  </a:txBody>
                  <a:tcPr/>
                </a:tc>
              </a:tr>
            </a:tbl>
          </a:graphicData>
        </a:graphic>
      </p:graphicFrame>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2744</TotalTime>
  <Words>3031</Words>
  <Application>Microsoft Office PowerPoint</Application>
  <PresentationFormat>Personnalisé</PresentationFormat>
  <Paragraphs>873</Paragraphs>
  <Slides>29</Slides>
  <Notes>1</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Thème Office</vt:lpstr>
      <vt:lpstr>Lecture 4: Wages structure in the Algerian public sector</vt:lpstr>
      <vt:lpstr>Learning Objectives</vt:lpstr>
      <vt:lpstr>Qualification levels grid</vt:lpstr>
      <vt:lpstr>Diapositive 4</vt:lpstr>
      <vt:lpstr>Diapositive 5</vt:lpstr>
      <vt:lpstr>Diapositive 6</vt:lpstr>
      <vt:lpstr>The salary index grid</vt:lpstr>
      <vt:lpstr>Diapositive 8</vt:lpstr>
      <vt:lpstr>Evolution of the Guaranteed National Minimum Wage</vt:lpstr>
      <vt:lpstr>University teachers promotions in ranks</vt:lpstr>
      <vt:lpstr>Components of an university teacher's salary</vt:lpstr>
      <vt:lpstr>1- Basic salary</vt:lpstr>
      <vt:lpstr>2. Professional experience allowance</vt:lpstr>
      <vt:lpstr>3. Pedagogical experience allowance</vt:lpstr>
      <vt:lpstr>4. Framing allowance</vt:lpstr>
      <vt:lpstr>5. Qualification allowance</vt:lpstr>
      <vt:lpstr>6. Documentation allowance</vt:lpstr>
      <vt:lpstr>7. South Allowance (position qualitative allowance /Franchise Allowance)</vt:lpstr>
      <vt:lpstr>8. Zone allowance</vt:lpstr>
      <vt:lpstr>9. Housing grant</vt:lpstr>
      <vt:lpstr>10. family grants</vt:lpstr>
      <vt:lpstr>11. Specific position allowance</vt:lpstr>
      <vt:lpstr>Social security subscription, income tax deduction, and items subject to and not subject to it</vt:lpstr>
      <vt:lpstr>Diapositive 24</vt:lpstr>
      <vt:lpstr>Application example</vt:lpstr>
      <vt:lpstr>Calculating the Return of University Teacher</vt:lpstr>
      <vt:lpstr>Application example</vt:lpstr>
      <vt:lpstr>References:</vt:lpstr>
      <vt:lpstr>Thank you for your attention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حساب أجر أستاذ جامعي </dc:title>
  <dc:creator>Malem Faiza</dc:creator>
  <cp:lastModifiedBy>tst</cp:lastModifiedBy>
  <cp:revision>42</cp:revision>
  <dcterms:created xsi:type="dcterms:W3CDTF">2022-04-08T14:34:27Z</dcterms:created>
  <dcterms:modified xsi:type="dcterms:W3CDTF">2023-05-23T12:04:32Z</dcterms:modified>
</cp:coreProperties>
</file>