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63" r:id="rId3"/>
    <p:sldId id="257" r:id="rId4"/>
    <p:sldId id="258" r:id="rId5"/>
    <p:sldId id="259" r:id="rId6"/>
    <p:sldId id="260" r:id="rId7"/>
    <p:sldId id="261" r:id="rId8"/>
    <p:sldId id="262" r:id="rId9"/>
    <p:sldId id="264" r:id="rId10"/>
    <p:sldId id="266" r:id="rId11"/>
    <p:sldId id="267" r:id="rId12"/>
    <p:sldId id="268" r:id="rId13"/>
    <p:sldId id="269" r:id="rId1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1F31FC-6C9B-4C81-BC7A-8FF92ACE7197}" type="doc">
      <dgm:prSet loTypeId="urn:microsoft.com/office/officeart/2005/8/layout/vList6" loCatId="process" qsTypeId="urn:microsoft.com/office/officeart/2005/8/quickstyle/3d2" qsCatId="3D" csTypeId="urn:microsoft.com/office/officeart/2005/8/colors/colorful1" csCatId="colorful" phldr="1"/>
      <dgm:spPr/>
      <dgm:t>
        <a:bodyPr/>
        <a:lstStyle/>
        <a:p>
          <a:endParaRPr lang="fr-FR"/>
        </a:p>
      </dgm:t>
    </dgm:pt>
    <dgm:pt modelId="{1C43A1A2-DCAD-4794-BC09-749BC0075B18}">
      <dgm:prSet phldrT="[Texte]" custT="1"/>
      <dgm:spPr/>
      <dgm:t>
        <a:bodyPr/>
        <a:lstStyle/>
        <a:p>
          <a:r>
            <a:rPr lang="fr-FR" sz="4000" b="1" smtClean="0"/>
            <a:t>QUI</a:t>
          </a:r>
          <a:endParaRPr lang="fr-FR" sz="4000" b="1" dirty="0"/>
        </a:p>
      </dgm:t>
    </dgm:pt>
    <dgm:pt modelId="{C94575B1-1F63-48BF-A130-B474B7A391F0}" type="parTrans" cxnId="{5FCD4C26-9096-47B5-AC0E-56961FE0D9A6}">
      <dgm:prSet/>
      <dgm:spPr/>
      <dgm:t>
        <a:bodyPr/>
        <a:lstStyle/>
        <a:p>
          <a:endParaRPr lang="fr-FR"/>
        </a:p>
      </dgm:t>
    </dgm:pt>
    <dgm:pt modelId="{F37CCBD9-B79B-4983-BBDE-3237555F2192}" type="sibTrans" cxnId="{5FCD4C26-9096-47B5-AC0E-56961FE0D9A6}">
      <dgm:prSet/>
      <dgm:spPr/>
      <dgm:t>
        <a:bodyPr/>
        <a:lstStyle/>
        <a:p>
          <a:endParaRPr lang="fr-FR"/>
        </a:p>
      </dgm:t>
    </dgm:pt>
    <dgm:pt modelId="{E5BFF35B-6732-4290-A8C6-E5BB02F292A0}">
      <dgm:prSet phldrT="[Texte]" custT="1"/>
      <dgm:spPr/>
      <dgm:t>
        <a:bodyPr/>
        <a:lstStyle/>
        <a:p>
          <a:r>
            <a:rPr lang="fr-FR" sz="4000" b="1" smtClean="0"/>
            <a:t>Dit QUOI</a:t>
          </a:r>
          <a:endParaRPr lang="fr-FR" sz="4000" b="1" dirty="0"/>
        </a:p>
      </dgm:t>
    </dgm:pt>
    <dgm:pt modelId="{ECA12D4F-0B9A-4A28-9FFD-20DB8D82BFA5}" type="parTrans" cxnId="{E8E39122-FE3A-4D05-A09F-50F230CC8080}">
      <dgm:prSet/>
      <dgm:spPr/>
      <dgm:t>
        <a:bodyPr/>
        <a:lstStyle/>
        <a:p>
          <a:endParaRPr lang="fr-FR"/>
        </a:p>
      </dgm:t>
    </dgm:pt>
    <dgm:pt modelId="{D95EF488-D5C1-4866-A653-D8B9D13B7B32}" type="sibTrans" cxnId="{E8E39122-FE3A-4D05-A09F-50F230CC8080}">
      <dgm:prSet/>
      <dgm:spPr/>
      <dgm:t>
        <a:bodyPr/>
        <a:lstStyle/>
        <a:p>
          <a:endParaRPr lang="fr-FR"/>
        </a:p>
      </dgm:t>
    </dgm:pt>
    <dgm:pt modelId="{8366C5DD-0B27-4545-BE7B-FF334ED5C984}">
      <dgm:prSet phldrT="[Texte]" custT="1"/>
      <dgm:spPr/>
      <dgm:t>
        <a:bodyPr/>
        <a:lstStyle/>
        <a:p>
          <a:r>
            <a:rPr lang="fr-FR" sz="2400" b="1" smtClean="0"/>
            <a:t>Contenu disciplinaire</a:t>
          </a:r>
          <a:endParaRPr lang="fr-FR" sz="2400" b="1" dirty="0"/>
        </a:p>
      </dgm:t>
    </dgm:pt>
    <dgm:pt modelId="{A1E41408-EEE9-4207-A9AF-5874DE78C2EB}" type="parTrans" cxnId="{C488B7BE-DB10-416F-BD53-91B2CC387B81}">
      <dgm:prSet/>
      <dgm:spPr/>
      <dgm:t>
        <a:bodyPr/>
        <a:lstStyle/>
        <a:p>
          <a:endParaRPr lang="fr-FR"/>
        </a:p>
      </dgm:t>
    </dgm:pt>
    <dgm:pt modelId="{4C9AD58B-2FF5-462E-A11F-158F6718B793}" type="sibTrans" cxnId="{C488B7BE-DB10-416F-BD53-91B2CC387B81}">
      <dgm:prSet/>
      <dgm:spPr/>
      <dgm:t>
        <a:bodyPr/>
        <a:lstStyle/>
        <a:p>
          <a:endParaRPr lang="fr-FR"/>
        </a:p>
      </dgm:t>
    </dgm:pt>
    <dgm:pt modelId="{A9C0D83B-02D4-410D-AFB9-1A6C82D26791}">
      <dgm:prSet phldrT="[Texte]" custT="1"/>
      <dgm:spPr/>
      <dgm:t>
        <a:bodyPr/>
        <a:lstStyle/>
        <a:p>
          <a:r>
            <a:rPr lang="fr-FR" sz="2400" b="1" smtClean="0"/>
            <a:t>Compétence souhaité</a:t>
          </a:r>
          <a:endParaRPr lang="fr-FR" sz="2400" b="1" dirty="0"/>
        </a:p>
      </dgm:t>
    </dgm:pt>
    <dgm:pt modelId="{7418C329-7CE8-45E6-ADF7-B0257C4791E3}" type="parTrans" cxnId="{D6060C10-3FA4-43A1-BDBD-73CDF2C53E97}">
      <dgm:prSet/>
      <dgm:spPr/>
      <dgm:t>
        <a:bodyPr/>
        <a:lstStyle/>
        <a:p>
          <a:endParaRPr lang="fr-FR"/>
        </a:p>
      </dgm:t>
    </dgm:pt>
    <dgm:pt modelId="{35B817B8-6FCC-478E-B88C-CC2B4D4711A9}" type="sibTrans" cxnId="{D6060C10-3FA4-43A1-BDBD-73CDF2C53E97}">
      <dgm:prSet/>
      <dgm:spPr/>
      <dgm:t>
        <a:bodyPr/>
        <a:lstStyle/>
        <a:p>
          <a:endParaRPr lang="fr-FR"/>
        </a:p>
      </dgm:t>
    </dgm:pt>
    <dgm:pt modelId="{D8D6D37A-D3C4-4E77-BFB6-6325BB761A2A}">
      <dgm:prSet phldrT="[Texte]" custT="1"/>
      <dgm:spPr/>
      <dgm:t>
        <a:bodyPr/>
        <a:lstStyle/>
        <a:p>
          <a:r>
            <a:rPr lang="fr-FR" sz="4000" b="1" smtClean="0"/>
            <a:t>A QUI</a:t>
          </a:r>
          <a:endParaRPr lang="fr-FR" sz="4000" b="1" dirty="0"/>
        </a:p>
      </dgm:t>
    </dgm:pt>
    <dgm:pt modelId="{7717412B-FAF3-40F6-AC7E-D0F36EDA027B}" type="parTrans" cxnId="{17395550-2974-4B1F-98CC-0FEF38F8E46B}">
      <dgm:prSet/>
      <dgm:spPr/>
      <dgm:t>
        <a:bodyPr/>
        <a:lstStyle/>
        <a:p>
          <a:endParaRPr lang="fr-FR"/>
        </a:p>
      </dgm:t>
    </dgm:pt>
    <dgm:pt modelId="{EB4E17D0-8B25-4EE0-96A5-A36A93874256}" type="sibTrans" cxnId="{17395550-2974-4B1F-98CC-0FEF38F8E46B}">
      <dgm:prSet/>
      <dgm:spPr/>
      <dgm:t>
        <a:bodyPr/>
        <a:lstStyle/>
        <a:p>
          <a:endParaRPr lang="fr-FR"/>
        </a:p>
      </dgm:t>
    </dgm:pt>
    <dgm:pt modelId="{8CFE32BF-A8C3-40E7-9246-7F50AD3BF79C}">
      <dgm:prSet phldrT="[Texte]"/>
      <dgm:spPr/>
      <dgm:t>
        <a:bodyPr/>
        <a:lstStyle/>
        <a:p>
          <a:r>
            <a:rPr lang="fr-FR" sz="2200" b="1" smtClean="0"/>
            <a:t>Les élèves</a:t>
          </a:r>
          <a:endParaRPr lang="fr-FR" sz="2200" b="1" dirty="0"/>
        </a:p>
      </dgm:t>
    </dgm:pt>
    <dgm:pt modelId="{826E663A-6197-476C-9E64-D7AC724FAE34}" type="parTrans" cxnId="{53F3B666-8A15-4A8B-8B84-AA5F0957372D}">
      <dgm:prSet/>
      <dgm:spPr/>
      <dgm:t>
        <a:bodyPr/>
        <a:lstStyle/>
        <a:p>
          <a:endParaRPr lang="fr-FR"/>
        </a:p>
      </dgm:t>
    </dgm:pt>
    <dgm:pt modelId="{C07E982A-660D-421A-A6DA-87F3E0E092E8}" type="sibTrans" cxnId="{53F3B666-8A15-4A8B-8B84-AA5F0957372D}">
      <dgm:prSet/>
      <dgm:spPr/>
      <dgm:t>
        <a:bodyPr/>
        <a:lstStyle/>
        <a:p>
          <a:endParaRPr lang="fr-FR"/>
        </a:p>
      </dgm:t>
    </dgm:pt>
    <dgm:pt modelId="{F03EAFD8-D209-492E-B600-98A339D2DB17}">
      <dgm:prSet custT="1"/>
      <dgm:spPr/>
      <dgm:t>
        <a:bodyPr/>
        <a:lstStyle/>
        <a:p>
          <a:r>
            <a:rPr lang="fr-FR" sz="3600" b="1" smtClean="0"/>
            <a:t>AVEC QUEL EFFET</a:t>
          </a:r>
          <a:r>
            <a:rPr lang="en-US" sz="3600" b="1" smtClean="0"/>
            <a:t>?</a:t>
          </a:r>
          <a:endParaRPr lang="fr-FR" sz="3600" b="1" dirty="0"/>
        </a:p>
      </dgm:t>
    </dgm:pt>
    <dgm:pt modelId="{1B2E6F3A-2A16-4E06-9AFB-51C3D69EE6EC}" type="parTrans" cxnId="{B4896D32-396F-4153-B111-40AC441977A5}">
      <dgm:prSet/>
      <dgm:spPr/>
      <dgm:t>
        <a:bodyPr/>
        <a:lstStyle/>
        <a:p>
          <a:endParaRPr lang="fr-FR"/>
        </a:p>
      </dgm:t>
    </dgm:pt>
    <dgm:pt modelId="{F5CF8822-A130-4CF5-BC95-DBC352FF3178}" type="sibTrans" cxnId="{B4896D32-396F-4153-B111-40AC441977A5}">
      <dgm:prSet/>
      <dgm:spPr/>
      <dgm:t>
        <a:bodyPr/>
        <a:lstStyle/>
        <a:p>
          <a:endParaRPr lang="fr-FR"/>
        </a:p>
      </dgm:t>
    </dgm:pt>
    <dgm:pt modelId="{02224A9E-7C6E-4694-9D49-8D9FC91E1450}">
      <dgm:prSet phldrT="[Texte]" custT="1"/>
      <dgm:spPr/>
      <dgm:t>
        <a:bodyPr/>
        <a:lstStyle/>
        <a:p>
          <a:r>
            <a:rPr lang="en-US" sz="2800" b="1" smtClean="0"/>
            <a:t>L’enseignant</a:t>
          </a:r>
          <a:endParaRPr lang="fr-FR" sz="2800" b="1" dirty="0"/>
        </a:p>
      </dgm:t>
    </dgm:pt>
    <dgm:pt modelId="{838FD1A7-4C1E-4CAA-826F-71BACB5F5675}" type="parTrans" cxnId="{F6723673-41BA-4B84-B90F-681A813E96BF}">
      <dgm:prSet/>
      <dgm:spPr/>
      <dgm:t>
        <a:bodyPr/>
        <a:lstStyle/>
        <a:p>
          <a:endParaRPr lang="fr-FR"/>
        </a:p>
      </dgm:t>
    </dgm:pt>
    <dgm:pt modelId="{5332036A-838D-4328-811E-EE7ED8368E41}" type="sibTrans" cxnId="{F6723673-41BA-4B84-B90F-681A813E96BF}">
      <dgm:prSet/>
      <dgm:spPr/>
      <dgm:t>
        <a:bodyPr/>
        <a:lstStyle/>
        <a:p>
          <a:endParaRPr lang="fr-FR"/>
        </a:p>
      </dgm:t>
    </dgm:pt>
    <dgm:pt modelId="{DA604CAD-EAA3-42D7-A7B1-8D3FC55EA926}">
      <dgm:prSet custT="1"/>
      <dgm:spPr/>
      <dgm:t>
        <a:bodyPr/>
        <a:lstStyle/>
        <a:p>
          <a:r>
            <a:rPr lang="fr-FR" sz="3600" b="1" smtClean="0"/>
            <a:t>PAR QUEL MOYEN?</a:t>
          </a:r>
          <a:endParaRPr lang="fr-FR" sz="3600" b="1" dirty="0"/>
        </a:p>
      </dgm:t>
    </dgm:pt>
    <dgm:pt modelId="{AB625A9B-82A1-420B-BBD6-E4CE2B7613A2}" type="sibTrans" cxnId="{45CB9AC6-2DC0-4BAA-B08D-BD4367704AD1}">
      <dgm:prSet/>
      <dgm:spPr/>
      <dgm:t>
        <a:bodyPr/>
        <a:lstStyle/>
        <a:p>
          <a:endParaRPr lang="fr-FR"/>
        </a:p>
      </dgm:t>
    </dgm:pt>
    <dgm:pt modelId="{F94FC606-1F8A-4554-965C-AECA072353F8}" type="parTrans" cxnId="{45CB9AC6-2DC0-4BAA-B08D-BD4367704AD1}">
      <dgm:prSet/>
      <dgm:spPr/>
      <dgm:t>
        <a:bodyPr/>
        <a:lstStyle/>
        <a:p>
          <a:endParaRPr lang="fr-FR"/>
        </a:p>
      </dgm:t>
    </dgm:pt>
    <dgm:pt modelId="{8004781C-B023-40F2-8D87-D223147D2462}">
      <dgm:prSet/>
      <dgm:spPr/>
      <dgm:t>
        <a:bodyPr/>
        <a:lstStyle/>
        <a:p>
          <a:r>
            <a:rPr lang="fr-FR" b="1" smtClean="0"/>
            <a:t>Selon quel stratégie</a:t>
          </a:r>
          <a:r>
            <a:rPr lang="en-US" b="1" smtClean="0"/>
            <a:t>?</a:t>
          </a:r>
          <a:endParaRPr lang="fr-FR" b="1" dirty="0"/>
        </a:p>
      </dgm:t>
    </dgm:pt>
    <dgm:pt modelId="{32C60AFF-9F73-468D-A2C3-B73A125F2628}" type="parTrans" cxnId="{EE19E245-70D1-4D8F-9327-266544E6E1E7}">
      <dgm:prSet/>
      <dgm:spPr/>
      <dgm:t>
        <a:bodyPr/>
        <a:lstStyle/>
        <a:p>
          <a:endParaRPr lang="fr-FR"/>
        </a:p>
      </dgm:t>
    </dgm:pt>
    <dgm:pt modelId="{A9ED485E-5314-41A0-9F9F-C507DE714821}" type="sibTrans" cxnId="{EE19E245-70D1-4D8F-9327-266544E6E1E7}">
      <dgm:prSet/>
      <dgm:spPr/>
      <dgm:t>
        <a:bodyPr/>
        <a:lstStyle/>
        <a:p>
          <a:endParaRPr lang="fr-FR"/>
        </a:p>
      </dgm:t>
    </dgm:pt>
    <dgm:pt modelId="{76C8A87B-5AC0-443E-8B68-6CD29158EB7E}">
      <dgm:prSet/>
      <dgm:spPr/>
      <dgm:t>
        <a:bodyPr/>
        <a:lstStyle/>
        <a:p>
          <a:r>
            <a:rPr lang="en-US" b="1" dirty="0" err="1" smtClean="0"/>
            <a:t>Cette</a:t>
          </a:r>
          <a:r>
            <a:rPr lang="en-US" b="1" dirty="0" smtClean="0"/>
            <a:t> </a:t>
          </a:r>
          <a:r>
            <a:rPr lang="en-US" b="1" dirty="0" err="1" smtClean="0"/>
            <a:t>etape</a:t>
          </a:r>
          <a:r>
            <a:rPr lang="en-US" b="1" dirty="0" smtClean="0"/>
            <a:t> </a:t>
          </a:r>
          <a:r>
            <a:rPr lang="en-US" b="1" dirty="0" err="1" smtClean="0"/>
            <a:t>sert</a:t>
          </a:r>
          <a:r>
            <a:rPr lang="en-US" b="1" dirty="0" smtClean="0"/>
            <a:t> a </a:t>
          </a:r>
          <a:r>
            <a:rPr lang="en-US" b="1" dirty="0" err="1" smtClean="0"/>
            <a:t>evaluer</a:t>
          </a:r>
          <a:r>
            <a:rPr lang="en-US" b="1" dirty="0" smtClean="0"/>
            <a:t> les </a:t>
          </a:r>
          <a:r>
            <a:rPr lang="en-US" b="1" dirty="0" err="1" smtClean="0"/>
            <a:t>apprentissages</a:t>
          </a:r>
          <a:r>
            <a:rPr lang="en-US" b="1" dirty="0" smtClean="0"/>
            <a:t> des </a:t>
          </a:r>
          <a:r>
            <a:rPr lang="en-US" b="1" dirty="0" err="1" smtClean="0"/>
            <a:t>eleves</a:t>
          </a:r>
          <a:r>
            <a:rPr lang="en-US" b="1" dirty="0" smtClean="0"/>
            <a:t> </a:t>
          </a:r>
          <a:r>
            <a:rPr lang="en-US" b="1" dirty="0" err="1" smtClean="0"/>
            <a:t>ainsi</a:t>
          </a:r>
          <a:r>
            <a:rPr lang="en-US" b="1" dirty="0" smtClean="0"/>
            <a:t> que  </a:t>
          </a:r>
          <a:r>
            <a:rPr lang="en-US" b="1" dirty="0" err="1" smtClean="0"/>
            <a:t>l'approche</a:t>
          </a:r>
          <a:r>
            <a:rPr lang="en-US" b="1" dirty="0" smtClean="0"/>
            <a:t> </a:t>
          </a:r>
          <a:r>
            <a:rPr lang="en-US" b="1" dirty="0" err="1" smtClean="0"/>
            <a:t>pedagogique</a:t>
          </a:r>
          <a:r>
            <a:rPr lang="en-US" b="1" dirty="0" smtClean="0"/>
            <a:t> </a:t>
          </a:r>
          <a:r>
            <a:rPr lang="en-US" b="1" dirty="0" err="1" smtClean="0"/>
            <a:t>utilise</a:t>
          </a:r>
          <a:r>
            <a:rPr lang="en-US" b="1" dirty="0" smtClean="0"/>
            <a:t> </a:t>
          </a:r>
          <a:endParaRPr lang="fr-FR" b="1" dirty="0"/>
        </a:p>
      </dgm:t>
    </dgm:pt>
    <dgm:pt modelId="{B03A8BD0-30CD-4FA4-A5B5-F549A65DEAE5}" type="sibTrans" cxnId="{2172F997-CDF3-412C-8DF1-F99D9B52DF99}">
      <dgm:prSet/>
      <dgm:spPr/>
      <dgm:t>
        <a:bodyPr/>
        <a:lstStyle/>
        <a:p>
          <a:endParaRPr lang="fr-FR"/>
        </a:p>
      </dgm:t>
    </dgm:pt>
    <dgm:pt modelId="{89B4107F-B069-40A8-9C13-5BC0F85EAA81}" type="parTrans" cxnId="{2172F997-CDF3-412C-8DF1-F99D9B52DF99}">
      <dgm:prSet/>
      <dgm:spPr/>
      <dgm:t>
        <a:bodyPr/>
        <a:lstStyle/>
        <a:p>
          <a:endParaRPr lang="fr-FR"/>
        </a:p>
      </dgm:t>
    </dgm:pt>
    <dgm:pt modelId="{AA2E183D-5071-47FB-8F14-7A069E7234CD}" type="pres">
      <dgm:prSet presAssocID="{131F31FC-6C9B-4C81-BC7A-8FF92ACE7197}" presName="Name0" presStyleCnt="0">
        <dgm:presLayoutVars>
          <dgm:dir/>
          <dgm:animLvl val="lvl"/>
          <dgm:resizeHandles/>
        </dgm:presLayoutVars>
      </dgm:prSet>
      <dgm:spPr/>
    </dgm:pt>
    <dgm:pt modelId="{B1EFB0AA-160A-4038-B413-84948DECA7E2}" type="pres">
      <dgm:prSet presAssocID="{1C43A1A2-DCAD-4794-BC09-749BC0075B18}" presName="linNode" presStyleCnt="0"/>
      <dgm:spPr/>
    </dgm:pt>
    <dgm:pt modelId="{DD80F311-A20B-4283-B73A-CABF35E127B4}" type="pres">
      <dgm:prSet presAssocID="{1C43A1A2-DCAD-4794-BC09-749BC0075B18}" presName="parentShp" presStyleLbl="node1" presStyleIdx="0" presStyleCnt="5">
        <dgm:presLayoutVars>
          <dgm:bulletEnabled val="1"/>
        </dgm:presLayoutVars>
      </dgm:prSet>
      <dgm:spPr/>
    </dgm:pt>
    <dgm:pt modelId="{2C8D45A2-EE51-45BC-B67D-9DB0A574D692}" type="pres">
      <dgm:prSet presAssocID="{1C43A1A2-DCAD-4794-BC09-749BC0075B18}" presName="childShp" presStyleLbl="bgAccFollowNode1" presStyleIdx="0" presStyleCnt="5">
        <dgm:presLayoutVars>
          <dgm:bulletEnabled val="1"/>
        </dgm:presLayoutVars>
      </dgm:prSet>
      <dgm:spPr/>
    </dgm:pt>
    <dgm:pt modelId="{4DD82E28-0A4F-44DA-942A-5C5F855E7DBE}" type="pres">
      <dgm:prSet presAssocID="{F37CCBD9-B79B-4983-BBDE-3237555F2192}" presName="spacing" presStyleCnt="0"/>
      <dgm:spPr/>
    </dgm:pt>
    <dgm:pt modelId="{F9B5CEC9-A281-45FD-BAE8-528438261A8D}" type="pres">
      <dgm:prSet presAssocID="{E5BFF35B-6732-4290-A8C6-E5BB02F292A0}" presName="linNode" presStyleCnt="0"/>
      <dgm:spPr/>
    </dgm:pt>
    <dgm:pt modelId="{27A1936B-46E5-41B8-A507-D1C589655956}" type="pres">
      <dgm:prSet presAssocID="{E5BFF35B-6732-4290-A8C6-E5BB02F292A0}" presName="parentShp" presStyleLbl="node1" presStyleIdx="1" presStyleCnt="5">
        <dgm:presLayoutVars>
          <dgm:bulletEnabled val="1"/>
        </dgm:presLayoutVars>
      </dgm:prSet>
      <dgm:spPr/>
    </dgm:pt>
    <dgm:pt modelId="{C0B954EF-189B-4984-9895-193DF21A0792}" type="pres">
      <dgm:prSet presAssocID="{E5BFF35B-6732-4290-A8C6-E5BB02F292A0}" presName="childShp" presStyleLbl="bgAccFollowNode1" presStyleIdx="1" presStyleCnt="5">
        <dgm:presLayoutVars>
          <dgm:bulletEnabled val="1"/>
        </dgm:presLayoutVars>
      </dgm:prSet>
      <dgm:spPr/>
    </dgm:pt>
    <dgm:pt modelId="{57F7993C-76EB-499A-861F-FE47A458750D}" type="pres">
      <dgm:prSet presAssocID="{D95EF488-D5C1-4866-A653-D8B9D13B7B32}" presName="spacing" presStyleCnt="0"/>
      <dgm:spPr/>
    </dgm:pt>
    <dgm:pt modelId="{8A4D57F0-59DF-441C-B0E3-30956C5BB216}" type="pres">
      <dgm:prSet presAssocID="{D8D6D37A-D3C4-4E77-BFB6-6325BB761A2A}" presName="linNode" presStyleCnt="0"/>
      <dgm:spPr/>
    </dgm:pt>
    <dgm:pt modelId="{A8FB3A13-BE49-4971-B7CA-01437D5EE73A}" type="pres">
      <dgm:prSet presAssocID="{D8D6D37A-D3C4-4E77-BFB6-6325BB761A2A}" presName="parentShp" presStyleLbl="node1" presStyleIdx="2" presStyleCnt="5">
        <dgm:presLayoutVars>
          <dgm:bulletEnabled val="1"/>
        </dgm:presLayoutVars>
      </dgm:prSet>
      <dgm:spPr/>
    </dgm:pt>
    <dgm:pt modelId="{653F0898-7676-4FE1-A746-E341A4B946A0}" type="pres">
      <dgm:prSet presAssocID="{D8D6D37A-D3C4-4E77-BFB6-6325BB761A2A}" presName="childShp" presStyleLbl="bgAccFollowNode1" presStyleIdx="2" presStyleCnt="5">
        <dgm:presLayoutVars>
          <dgm:bulletEnabled val="1"/>
        </dgm:presLayoutVars>
      </dgm:prSet>
      <dgm:spPr/>
    </dgm:pt>
    <dgm:pt modelId="{BEC1B8F1-6908-4C1D-BE33-79B453AEA5D4}" type="pres">
      <dgm:prSet presAssocID="{EB4E17D0-8B25-4EE0-96A5-A36A93874256}" presName="spacing" presStyleCnt="0"/>
      <dgm:spPr/>
    </dgm:pt>
    <dgm:pt modelId="{3615AFE5-B96C-4D18-AC1B-E6443AE4A5B3}" type="pres">
      <dgm:prSet presAssocID="{DA604CAD-EAA3-42D7-A7B1-8D3FC55EA926}" presName="linNode" presStyleCnt="0"/>
      <dgm:spPr/>
    </dgm:pt>
    <dgm:pt modelId="{157A4BB2-A468-465D-B680-0A94AFC18C6D}" type="pres">
      <dgm:prSet presAssocID="{DA604CAD-EAA3-42D7-A7B1-8D3FC55EA926}" presName="parentShp" presStyleLbl="node1" presStyleIdx="3" presStyleCnt="5">
        <dgm:presLayoutVars>
          <dgm:bulletEnabled val="1"/>
        </dgm:presLayoutVars>
      </dgm:prSet>
      <dgm:spPr/>
    </dgm:pt>
    <dgm:pt modelId="{6523448A-7CA9-49B8-97BC-6FCDB14288D2}" type="pres">
      <dgm:prSet presAssocID="{DA604CAD-EAA3-42D7-A7B1-8D3FC55EA926}" presName="childShp" presStyleLbl="bgAccFollowNode1" presStyleIdx="3" presStyleCnt="5">
        <dgm:presLayoutVars>
          <dgm:bulletEnabled val="1"/>
        </dgm:presLayoutVars>
      </dgm:prSet>
      <dgm:spPr/>
    </dgm:pt>
    <dgm:pt modelId="{A6522F32-7101-49B6-8B4E-4DFD318CE203}" type="pres">
      <dgm:prSet presAssocID="{AB625A9B-82A1-420B-BBD6-E4CE2B7613A2}" presName="spacing" presStyleCnt="0"/>
      <dgm:spPr/>
    </dgm:pt>
    <dgm:pt modelId="{6CF5A9B1-8FDB-4DD3-8495-4D1D3A5D5324}" type="pres">
      <dgm:prSet presAssocID="{F03EAFD8-D209-492E-B600-98A339D2DB17}" presName="linNode" presStyleCnt="0"/>
      <dgm:spPr/>
    </dgm:pt>
    <dgm:pt modelId="{5ECA4B8A-5C62-45FF-9B37-740CC4FA4BF1}" type="pres">
      <dgm:prSet presAssocID="{F03EAFD8-D209-492E-B600-98A339D2DB17}" presName="parentShp" presStyleLbl="node1" presStyleIdx="4" presStyleCnt="5">
        <dgm:presLayoutVars>
          <dgm:bulletEnabled val="1"/>
        </dgm:presLayoutVars>
      </dgm:prSet>
      <dgm:spPr/>
    </dgm:pt>
    <dgm:pt modelId="{F83A58D2-70CE-4637-A227-7A506540B131}" type="pres">
      <dgm:prSet presAssocID="{F03EAFD8-D209-492E-B600-98A339D2DB17}" presName="childShp" presStyleLbl="bgAccFollowNode1" presStyleIdx="4" presStyleCnt="5">
        <dgm:presLayoutVars>
          <dgm:bulletEnabled val="1"/>
        </dgm:presLayoutVars>
      </dgm:prSet>
      <dgm:spPr/>
    </dgm:pt>
  </dgm:ptLst>
  <dgm:cxnLst>
    <dgm:cxn modelId="{F6723673-41BA-4B84-B90F-681A813E96BF}" srcId="{1C43A1A2-DCAD-4794-BC09-749BC0075B18}" destId="{02224A9E-7C6E-4694-9D49-8D9FC91E1450}" srcOrd="0" destOrd="0" parTransId="{838FD1A7-4C1E-4CAA-826F-71BACB5F5675}" sibTransId="{5332036A-838D-4328-811E-EE7ED8368E41}"/>
    <dgm:cxn modelId="{E8E39122-FE3A-4D05-A09F-50F230CC8080}" srcId="{131F31FC-6C9B-4C81-BC7A-8FF92ACE7197}" destId="{E5BFF35B-6732-4290-A8C6-E5BB02F292A0}" srcOrd="1" destOrd="0" parTransId="{ECA12D4F-0B9A-4A28-9FFD-20DB8D82BFA5}" sibTransId="{D95EF488-D5C1-4866-A653-D8B9D13B7B32}"/>
    <dgm:cxn modelId="{F31FE85B-A8DA-4ABC-A396-F4BC1FC9BE19}" type="presOf" srcId="{E5BFF35B-6732-4290-A8C6-E5BB02F292A0}" destId="{27A1936B-46E5-41B8-A507-D1C589655956}" srcOrd="0" destOrd="0" presId="urn:microsoft.com/office/officeart/2005/8/layout/vList6"/>
    <dgm:cxn modelId="{432F3498-2C9D-4F59-8D92-196F906E1E94}" type="presOf" srcId="{D8D6D37A-D3C4-4E77-BFB6-6325BB761A2A}" destId="{A8FB3A13-BE49-4971-B7CA-01437D5EE73A}" srcOrd="0" destOrd="0" presId="urn:microsoft.com/office/officeart/2005/8/layout/vList6"/>
    <dgm:cxn modelId="{B632D588-CF6C-41A5-861C-736A9EC33BCA}" type="presOf" srcId="{76C8A87B-5AC0-443E-8B68-6CD29158EB7E}" destId="{F83A58D2-70CE-4637-A227-7A506540B131}" srcOrd="0" destOrd="0" presId="urn:microsoft.com/office/officeart/2005/8/layout/vList6"/>
    <dgm:cxn modelId="{53F3B666-8A15-4A8B-8B84-AA5F0957372D}" srcId="{D8D6D37A-D3C4-4E77-BFB6-6325BB761A2A}" destId="{8CFE32BF-A8C3-40E7-9246-7F50AD3BF79C}" srcOrd="0" destOrd="0" parTransId="{826E663A-6197-476C-9E64-D7AC724FAE34}" sibTransId="{C07E982A-660D-421A-A6DA-87F3E0E092E8}"/>
    <dgm:cxn modelId="{C488B7BE-DB10-416F-BD53-91B2CC387B81}" srcId="{E5BFF35B-6732-4290-A8C6-E5BB02F292A0}" destId="{8366C5DD-0B27-4545-BE7B-FF334ED5C984}" srcOrd="0" destOrd="0" parTransId="{A1E41408-EEE9-4207-A9AF-5874DE78C2EB}" sibTransId="{4C9AD58B-2FF5-462E-A11F-158F6718B793}"/>
    <dgm:cxn modelId="{EE19E245-70D1-4D8F-9327-266544E6E1E7}" srcId="{DA604CAD-EAA3-42D7-A7B1-8D3FC55EA926}" destId="{8004781C-B023-40F2-8D87-D223147D2462}" srcOrd="0" destOrd="0" parTransId="{32C60AFF-9F73-468D-A2C3-B73A125F2628}" sibTransId="{A9ED485E-5314-41A0-9F9F-C507DE714821}"/>
    <dgm:cxn modelId="{54ED5345-93FC-40AA-BEB2-B4D3CB952C35}" type="presOf" srcId="{8004781C-B023-40F2-8D87-D223147D2462}" destId="{6523448A-7CA9-49B8-97BC-6FCDB14288D2}" srcOrd="0" destOrd="0" presId="urn:microsoft.com/office/officeart/2005/8/layout/vList6"/>
    <dgm:cxn modelId="{D6C00E22-3A65-483E-95F0-9BD99B242330}" type="presOf" srcId="{F03EAFD8-D209-492E-B600-98A339D2DB17}" destId="{5ECA4B8A-5C62-45FF-9B37-740CC4FA4BF1}" srcOrd="0" destOrd="0" presId="urn:microsoft.com/office/officeart/2005/8/layout/vList6"/>
    <dgm:cxn modelId="{E8BBB79B-7239-479F-AB20-A1E77305D54D}" type="presOf" srcId="{A9C0D83B-02D4-410D-AFB9-1A6C82D26791}" destId="{C0B954EF-189B-4984-9895-193DF21A0792}" srcOrd="0" destOrd="1" presId="urn:microsoft.com/office/officeart/2005/8/layout/vList6"/>
    <dgm:cxn modelId="{B4896D32-396F-4153-B111-40AC441977A5}" srcId="{131F31FC-6C9B-4C81-BC7A-8FF92ACE7197}" destId="{F03EAFD8-D209-492E-B600-98A339D2DB17}" srcOrd="4" destOrd="0" parTransId="{1B2E6F3A-2A16-4E06-9AFB-51C3D69EE6EC}" sibTransId="{F5CF8822-A130-4CF5-BC95-DBC352FF3178}"/>
    <dgm:cxn modelId="{CF9691C9-FE7F-4F1A-A1FA-74F9E4BB510D}" type="presOf" srcId="{131F31FC-6C9B-4C81-BC7A-8FF92ACE7197}" destId="{AA2E183D-5071-47FB-8F14-7A069E7234CD}" srcOrd="0" destOrd="0" presId="urn:microsoft.com/office/officeart/2005/8/layout/vList6"/>
    <dgm:cxn modelId="{2172F997-CDF3-412C-8DF1-F99D9B52DF99}" srcId="{F03EAFD8-D209-492E-B600-98A339D2DB17}" destId="{76C8A87B-5AC0-443E-8B68-6CD29158EB7E}" srcOrd="0" destOrd="0" parTransId="{89B4107F-B069-40A8-9C13-5BC0F85EAA81}" sibTransId="{B03A8BD0-30CD-4FA4-A5B5-F549A65DEAE5}"/>
    <dgm:cxn modelId="{E76464F7-F70E-400A-BF48-D9068653DFB4}" type="presOf" srcId="{DA604CAD-EAA3-42D7-A7B1-8D3FC55EA926}" destId="{157A4BB2-A468-465D-B680-0A94AFC18C6D}" srcOrd="0" destOrd="0" presId="urn:microsoft.com/office/officeart/2005/8/layout/vList6"/>
    <dgm:cxn modelId="{4DEE979E-0F70-464E-9362-21D8AE5B7965}" type="presOf" srcId="{8366C5DD-0B27-4545-BE7B-FF334ED5C984}" destId="{C0B954EF-189B-4984-9895-193DF21A0792}" srcOrd="0" destOrd="0" presId="urn:microsoft.com/office/officeart/2005/8/layout/vList6"/>
    <dgm:cxn modelId="{45CB9AC6-2DC0-4BAA-B08D-BD4367704AD1}" srcId="{131F31FC-6C9B-4C81-BC7A-8FF92ACE7197}" destId="{DA604CAD-EAA3-42D7-A7B1-8D3FC55EA926}" srcOrd="3" destOrd="0" parTransId="{F94FC606-1F8A-4554-965C-AECA072353F8}" sibTransId="{AB625A9B-82A1-420B-BBD6-E4CE2B7613A2}"/>
    <dgm:cxn modelId="{76B81E1F-4A51-4519-8745-16A1EA84FC50}" type="presOf" srcId="{8CFE32BF-A8C3-40E7-9246-7F50AD3BF79C}" destId="{653F0898-7676-4FE1-A746-E341A4B946A0}" srcOrd="0" destOrd="0" presId="urn:microsoft.com/office/officeart/2005/8/layout/vList6"/>
    <dgm:cxn modelId="{D6060C10-3FA4-43A1-BDBD-73CDF2C53E97}" srcId="{E5BFF35B-6732-4290-A8C6-E5BB02F292A0}" destId="{A9C0D83B-02D4-410D-AFB9-1A6C82D26791}" srcOrd="1" destOrd="0" parTransId="{7418C329-7CE8-45E6-ADF7-B0257C4791E3}" sibTransId="{35B817B8-6FCC-478E-B88C-CC2B4D4711A9}"/>
    <dgm:cxn modelId="{51610B0C-906E-439A-B90B-464CFF056C6A}" type="presOf" srcId="{1C43A1A2-DCAD-4794-BC09-749BC0075B18}" destId="{DD80F311-A20B-4283-B73A-CABF35E127B4}" srcOrd="0" destOrd="0" presId="urn:microsoft.com/office/officeart/2005/8/layout/vList6"/>
    <dgm:cxn modelId="{5FCD4C26-9096-47B5-AC0E-56961FE0D9A6}" srcId="{131F31FC-6C9B-4C81-BC7A-8FF92ACE7197}" destId="{1C43A1A2-DCAD-4794-BC09-749BC0075B18}" srcOrd="0" destOrd="0" parTransId="{C94575B1-1F63-48BF-A130-B474B7A391F0}" sibTransId="{F37CCBD9-B79B-4983-BBDE-3237555F2192}"/>
    <dgm:cxn modelId="{AAAFC894-5626-40FF-90FA-99F7F5B8E7E1}" type="presOf" srcId="{02224A9E-7C6E-4694-9D49-8D9FC91E1450}" destId="{2C8D45A2-EE51-45BC-B67D-9DB0A574D692}" srcOrd="0" destOrd="0" presId="urn:microsoft.com/office/officeart/2005/8/layout/vList6"/>
    <dgm:cxn modelId="{17395550-2974-4B1F-98CC-0FEF38F8E46B}" srcId="{131F31FC-6C9B-4C81-BC7A-8FF92ACE7197}" destId="{D8D6D37A-D3C4-4E77-BFB6-6325BB761A2A}" srcOrd="2" destOrd="0" parTransId="{7717412B-FAF3-40F6-AC7E-D0F36EDA027B}" sibTransId="{EB4E17D0-8B25-4EE0-96A5-A36A93874256}"/>
    <dgm:cxn modelId="{DE2FAA93-3BC9-4E12-BB5C-8E86949A7B1D}" type="presParOf" srcId="{AA2E183D-5071-47FB-8F14-7A069E7234CD}" destId="{B1EFB0AA-160A-4038-B413-84948DECA7E2}" srcOrd="0" destOrd="0" presId="urn:microsoft.com/office/officeart/2005/8/layout/vList6"/>
    <dgm:cxn modelId="{7877A710-6ACE-4A91-A708-3DAD3EA1062D}" type="presParOf" srcId="{B1EFB0AA-160A-4038-B413-84948DECA7E2}" destId="{DD80F311-A20B-4283-B73A-CABF35E127B4}" srcOrd="0" destOrd="0" presId="urn:microsoft.com/office/officeart/2005/8/layout/vList6"/>
    <dgm:cxn modelId="{F685BDF8-F402-4723-AA01-D1C9A47E3FBB}" type="presParOf" srcId="{B1EFB0AA-160A-4038-B413-84948DECA7E2}" destId="{2C8D45A2-EE51-45BC-B67D-9DB0A574D692}" srcOrd="1" destOrd="0" presId="urn:microsoft.com/office/officeart/2005/8/layout/vList6"/>
    <dgm:cxn modelId="{D052F63E-56E2-4739-ACE4-99047764E182}" type="presParOf" srcId="{AA2E183D-5071-47FB-8F14-7A069E7234CD}" destId="{4DD82E28-0A4F-44DA-942A-5C5F855E7DBE}" srcOrd="1" destOrd="0" presId="urn:microsoft.com/office/officeart/2005/8/layout/vList6"/>
    <dgm:cxn modelId="{E60A3C80-E0FF-4A6B-8E74-9CF58233A865}" type="presParOf" srcId="{AA2E183D-5071-47FB-8F14-7A069E7234CD}" destId="{F9B5CEC9-A281-45FD-BAE8-528438261A8D}" srcOrd="2" destOrd="0" presId="urn:microsoft.com/office/officeart/2005/8/layout/vList6"/>
    <dgm:cxn modelId="{B84395F1-DE13-426E-B036-7701CF024D49}" type="presParOf" srcId="{F9B5CEC9-A281-45FD-BAE8-528438261A8D}" destId="{27A1936B-46E5-41B8-A507-D1C589655956}" srcOrd="0" destOrd="0" presId="urn:microsoft.com/office/officeart/2005/8/layout/vList6"/>
    <dgm:cxn modelId="{B18A1FF5-8D5D-424F-8631-D214345D60E7}" type="presParOf" srcId="{F9B5CEC9-A281-45FD-BAE8-528438261A8D}" destId="{C0B954EF-189B-4984-9895-193DF21A0792}" srcOrd="1" destOrd="0" presId="urn:microsoft.com/office/officeart/2005/8/layout/vList6"/>
    <dgm:cxn modelId="{CA63B0B4-26FC-48FB-91F3-C64BD2815447}" type="presParOf" srcId="{AA2E183D-5071-47FB-8F14-7A069E7234CD}" destId="{57F7993C-76EB-499A-861F-FE47A458750D}" srcOrd="3" destOrd="0" presId="urn:microsoft.com/office/officeart/2005/8/layout/vList6"/>
    <dgm:cxn modelId="{CE9B1380-CD80-4709-8C4B-FC8BED3C7D67}" type="presParOf" srcId="{AA2E183D-5071-47FB-8F14-7A069E7234CD}" destId="{8A4D57F0-59DF-441C-B0E3-30956C5BB216}" srcOrd="4" destOrd="0" presId="urn:microsoft.com/office/officeart/2005/8/layout/vList6"/>
    <dgm:cxn modelId="{E94F1DA8-B18D-401D-99BA-4B16F9028927}" type="presParOf" srcId="{8A4D57F0-59DF-441C-B0E3-30956C5BB216}" destId="{A8FB3A13-BE49-4971-B7CA-01437D5EE73A}" srcOrd="0" destOrd="0" presId="urn:microsoft.com/office/officeart/2005/8/layout/vList6"/>
    <dgm:cxn modelId="{46E56C85-90B6-4DB5-B02D-D1B13189E5B8}" type="presParOf" srcId="{8A4D57F0-59DF-441C-B0E3-30956C5BB216}" destId="{653F0898-7676-4FE1-A746-E341A4B946A0}" srcOrd="1" destOrd="0" presId="urn:microsoft.com/office/officeart/2005/8/layout/vList6"/>
    <dgm:cxn modelId="{12E25456-A299-4886-BB15-15AAE6C83C44}" type="presParOf" srcId="{AA2E183D-5071-47FB-8F14-7A069E7234CD}" destId="{BEC1B8F1-6908-4C1D-BE33-79B453AEA5D4}" srcOrd="5" destOrd="0" presId="urn:microsoft.com/office/officeart/2005/8/layout/vList6"/>
    <dgm:cxn modelId="{47ADE2AB-76D0-428F-A123-B761E9E2D69E}" type="presParOf" srcId="{AA2E183D-5071-47FB-8F14-7A069E7234CD}" destId="{3615AFE5-B96C-4D18-AC1B-E6443AE4A5B3}" srcOrd="6" destOrd="0" presId="urn:microsoft.com/office/officeart/2005/8/layout/vList6"/>
    <dgm:cxn modelId="{83E9DFF1-7A07-4527-A1A3-89BEC51CF577}" type="presParOf" srcId="{3615AFE5-B96C-4D18-AC1B-E6443AE4A5B3}" destId="{157A4BB2-A468-465D-B680-0A94AFC18C6D}" srcOrd="0" destOrd="0" presId="urn:microsoft.com/office/officeart/2005/8/layout/vList6"/>
    <dgm:cxn modelId="{20482258-E195-4FA9-9621-1382C03725E3}" type="presParOf" srcId="{3615AFE5-B96C-4D18-AC1B-E6443AE4A5B3}" destId="{6523448A-7CA9-49B8-97BC-6FCDB14288D2}" srcOrd="1" destOrd="0" presId="urn:microsoft.com/office/officeart/2005/8/layout/vList6"/>
    <dgm:cxn modelId="{F22F7B99-D377-48BA-8F5D-81689D7CB3C9}" type="presParOf" srcId="{AA2E183D-5071-47FB-8F14-7A069E7234CD}" destId="{A6522F32-7101-49B6-8B4E-4DFD318CE203}" srcOrd="7" destOrd="0" presId="urn:microsoft.com/office/officeart/2005/8/layout/vList6"/>
    <dgm:cxn modelId="{E2BF53C2-E198-4E07-A9C3-16AD52F564EB}" type="presParOf" srcId="{AA2E183D-5071-47FB-8F14-7A069E7234CD}" destId="{6CF5A9B1-8FDB-4DD3-8495-4D1D3A5D5324}" srcOrd="8" destOrd="0" presId="urn:microsoft.com/office/officeart/2005/8/layout/vList6"/>
    <dgm:cxn modelId="{617E967E-4688-4827-939A-F71A9C7ABB7C}" type="presParOf" srcId="{6CF5A9B1-8FDB-4DD3-8495-4D1D3A5D5324}" destId="{5ECA4B8A-5C62-45FF-9B37-740CC4FA4BF1}" srcOrd="0" destOrd="0" presId="urn:microsoft.com/office/officeart/2005/8/layout/vList6"/>
    <dgm:cxn modelId="{70FDBF1B-4B14-40FA-AC7D-6F1FF4E99D7A}" type="presParOf" srcId="{6CF5A9B1-8FDB-4DD3-8495-4D1D3A5D5324}" destId="{F83A58D2-70CE-4637-A227-7A506540B131}"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8D45A2-EE51-45BC-B67D-9DB0A574D692}">
      <dsp:nvSpPr>
        <dsp:cNvPr id="0" name=""/>
        <dsp:cNvSpPr/>
      </dsp:nvSpPr>
      <dsp:spPr>
        <a:xfrm>
          <a:off x="4838586" y="2344"/>
          <a:ext cx="7257879" cy="1269131"/>
        </a:xfrm>
        <a:prstGeom prst="rightArrow">
          <a:avLst>
            <a:gd name="adj1" fmla="val 75000"/>
            <a:gd name="adj2" fmla="val 50000"/>
          </a:avLst>
        </a:prstGeom>
        <a:solidFill>
          <a:schemeClr val="accent2">
            <a:tint val="40000"/>
            <a:alpha val="90000"/>
            <a:hueOff val="0"/>
            <a:satOff val="0"/>
            <a:lumOff val="0"/>
            <a:alphaOff val="0"/>
          </a:schemeClr>
        </a:solidFill>
        <a:ln w="9525" cap="rnd" cmpd="sng" algn="ctr">
          <a:solidFill>
            <a:schemeClr val="accent2">
              <a:tint val="40000"/>
              <a:alpha val="90000"/>
              <a:hueOff val="0"/>
              <a:satOff val="0"/>
              <a:lumOff val="0"/>
              <a:alphaOff val="0"/>
            </a:schemeClr>
          </a:solidFill>
          <a:prstDash val="solid"/>
        </a:ln>
        <a:effectLst>
          <a:outerShdw blurRad="38100" dist="25400" dir="5400000" rotWithShape="0">
            <a:srgbClr val="000000">
              <a:alpha val="45000"/>
            </a:srgbClr>
          </a:outerShdw>
        </a:effectLst>
        <a:scene3d>
          <a:camera prst="orthographicFront"/>
          <a:lightRig rig="threePt" dir="t">
            <a:rot lat="0" lon="0" rev="7500000"/>
          </a:lightRig>
        </a:scene3d>
        <a:sp3d z="-152400" extrusionH="63500" prstMaterial="dkEdge">
          <a:bevelT w="14445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7780" tIns="17780" rIns="17780" bIns="17780" numCol="1" spcCol="1270" anchor="t" anchorCtr="0">
          <a:noAutofit/>
        </a:bodyPr>
        <a:lstStyle/>
        <a:p>
          <a:pPr marL="285750" lvl="1" indent="-285750" algn="l" defTabSz="1244600">
            <a:lnSpc>
              <a:spcPct val="90000"/>
            </a:lnSpc>
            <a:spcBef>
              <a:spcPct val="0"/>
            </a:spcBef>
            <a:spcAft>
              <a:spcPct val="15000"/>
            </a:spcAft>
            <a:buChar char="••"/>
          </a:pPr>
          <a:r>
            <a:rPr lang="en-US" sz="2800" b="1" kern="1200" smtClean="0"/>
            <a:t>L’enseignant</a:t>
          </a:r>
          <a:endParaRPr lang="fr-FR" sz="2800" b="1" kern="1200" dirty="0"/>
        </a:p>
      </dsp:txBody>
      <dsp:txXfrm>
        <a:off x="4838586" y="160985"/>
        <a:ext cx="6781955" cy="951849"/>
      </dsp:txXfrm>
    </dsp:sp>
    <dsp:sp modelId="{DD80F311-A20B-4283-B73A-CABF35E127B4}">
      <dsp:nvSpPr>
        <dsp:cNvPr id="0" name=""/>
        <dsp:cNvSpPr/>
      </dsp:nvSpPr>
      <dsp:spPr>
        <a:xfrm>
          <a:off x="0" y="2344"/>
          <a:ext cx="4838586" cy="1269131"/>
        </a:xfrm>
        <a:prstGeom prst="roundRect">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fr-FR" sz="4000" b="1" kern="1200" smtClean="0"/>
            <a:t>QUI</a:t>
          </a:r>
          <a:endParaRPr lang="fr-FR" sz="4000" b="1" kern="1200" dirty="0"/>
        </a:p>
      </dsp:txBody>
      <dsp:txXfrm>
        <a:off x="61954" y="64298"/>
        <a:ext cx="4714678" cy="1145223"/>
      </dsp:txXfrm>
    </dsp:sp>
    <dsp:sp modelId="{C0B954EF-189B-4984-9895-193DF21A0792}">
      <dsp:nvSpPr>
        <dsp:cNvPr id="0" name=""/>
        <dsp:cNvSpPr/>
      </dsp:nvSpPr>
      <dsp:spPr>
        <a:xfrm>
          <a:off x="4838586" y="1398389"/>
          <a:ext cx="7257879" cy="1269131"/>
        </a:xfrm>
        <a:prstGeom prst="rightArrow">
          <a:avLst>
            <a:gd name="adj1" fmla="val 75000"/>
            <a:gd name="adj2" fmla="val 50000"/>
          </a:avLst>
        </a:prstGeom>
        <a:solidFill>
          <a:schemeClr val="accent3">
            <a:tint val="40000"/>
            <a:alpha val="90000"/>
            <a:hueOff val="0"/>
            <a:satOff val="0"/>
            <a:lumOff val="0"/>
            <a:alphaOff val="0"/>
          </a:schemeClr>
        </a:solidFill>
        <a:ln w="9525" cap="rnd" cmpd="sng" algn="ctr">
          <a:solidFill>
            <a:schemeClr val="accent3">
              <a:tint val="40000"/>
              <a:alpha val="90000"/>
              <a:hueOff val="0"/>
              <a:satOff val="0"/>
              <a:lumOff val="0"/>
              <a:alphaOff val="0"/>
            </a:schemeClr>
          </a:solidFill>
          <a:prstDash val="solid"/>
        </a:ln>
        <a:effectLst>
          <a:outerShdw blurRad="38100" dist="25400" dir="5400000" rotWithShape="0">
            <a:srgbClr val="000000">
              <a:alpha val="45000"/>
            </a:srgbClr>
          </a:outerShdw>
        </a:effectLst>
        <a:scene3d>
          <a:camera prst="orthographicFront"/>
          <a:lightRig rig="threePt" dir="t">
            <a:rot lat="0" lon="0" rev="7500000"/>
          </a:lightRig>
        </a:scene3d>
        <a:sp3d z="-152400" extrusionH="63500" prstMaterial="dkEdge">
          <a:bevelT w="14445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5240" tIns="15240" rIns="15240" bIns="15240" numCol="1" spcCol="1270" anchor="t" anchorCtr="0">
          <a:noAutofit/>
        </a:bodyPr>
        <a:lstStyle/>
        <a:p>
          <a:pPr marL="228600" lvl="1" indent="-228600" algn="l" defTabSz="1066800">
            <a:lnSpc>
              <a:spcPct val="90000"/>
            </a:lnSpc>
            <a:spcBef>
              <a:spcPct val="0"/>
            </a:spcBef>
            <a:spcAft>
              <a:spcPct val="15000"/>
            </a:spcAft>
            <a:buChar char="••"/>
          </a:pPr>
          <a:r>
            <a:rPr lang="fr-FR" sz="2400" b="1" kern="1200" smtClean="0"/>
            <a:t>Contenu disciplinaire</a:t>
          </a:r>
          <a:endParaRPr lang="fr-FR" sz="2400" b="1" kern="1200" dirty="0"/>
        </a:p>
        <a:p>
          <a:pPr marL="228600" lvl="1" indent="-228600" algn="l" defTabSz="1066800">
            <a:lnSpc>
              <a:spcPct val="90000"/>
            </a:lnSpc>
            <a:spcBef>
              <a:spcPct val="0"/>
            </a:spcBef>
            <a:spcAft>
              <a:spcPct val="15000"/>
            </a:spcAft>
            <a:buChar char="••"/>
          </a:pPr>
          <a:r>
            <a:rPr lang="fr-FR" sz="2400" b="1" kern="1200" smtClean="0"/>
            <a:t>Compétence souhaité</a:t>
          </a:r>
          <a:endParaRPr lang="fr-FR" sz="2400" b="1" kern="1200" dirty="0"/>
        </a:p>
      </dsp:txBody>
      <dsp:txXfrm>
        <a:off x="4838586" y="1557030"/>
        <a:ext cx="6781955" cy="951849"/>
      </dsp:txXfrm>
    </dsp:sp>
    <dsp:sp modelId="{27A1936B-46E5-41B8-A507-D1C589655956}">
      <dsp:nvSpPr>
        <dsp:cNvPr id="0" name=""/>
        <dsp:cNvSpPr/>
      </dsp:nvSpPr>
      <dsp:spPr>
        <a:xfrm>
          <a:off x="0" y="1398389"/>
          <a:ext cx="4838586" cy="1269131"/>
        </a:xfrm>
        <a:prstGeom prst="roundRect">
          <a:avLst/>
        </a:prstGeom>
        <a:gradFill rotWithShape="0">
          <a:gsLst>
            <a:gs pos="0">
              <a:schemeClr val="accent3">
                <a:hueOff val="0"/>
                <a:satOff val="0"/>
                <a:lumOff val="0"/>
                <a:alphaOff val="0"/>
                <a:tint val="98000"/>
                <a:lumMod val="114000"/>
              </a:schemeClr>
            </a:gs>
            <a:gs pos="100000">
              <a:schemeClr val="accent3">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fr-FR" sz="4000" b="1" kern="1200" smtClean="0"/>
            <a:t>Dit QUOI</a:t>
          </a:r>
          <a:endParaRPr lang="fr-FR" sz="4000" b="1" kern="1200" dirty="0"/>
        </a:p>
      </dsp:txBody>
      <dsp:txXfrm>
        <a:off x="61954" y="1460343"/>
        <a:ext cx="4714678" cy="1145223"/>
      </dsp:txXfrm>
    </dsp:sp>
    <dsp:sp modelId="{653F0898-7676-4FE1-A746-E341A4B946A0}">
      <dsp:nvSpPr>
        <dsp:cNvPr id="0" name=""/>
        <dsp:cNvSpPr/>
      </dsp:nvSpPr>
      <dsp:spPr>
        <a:xfrm>
          <a:off x="4838586" y="2794434"/>
          <a:ext cx="7257879" cy="1269131"/>
        </a:xfrm>
        <a:prstGeom prst="rightArrow">
          <a:avLst>
            <a:gd name="adj1" fmla="val 75000"/>
            <a:gd name="adj2" fmla="val 50000"/>
          </a:avLst>
        </a:prstGeom>
        <a:solidFill>
          <a:schemeClr val="accent4">
            <a:tint val="40000"/>
            <a:alpha val="90000"/>
            <a:hueOff val="0"/>
            <a:satOff val="0"/>
            <a:lumOff val="0"/>
            <a:alphaOff val="0"/>
          </a:schemeClr>
        </a:solidFill>
        <a:ln w="9525" cap="rnd" cmpd="sng" algn="ctr">
          <a:solidFill>
            <a:schemeClr val="accent4">
              <a:tint val="40000"/>
              <a:alpha val="90000"/>
              <a:hueOff val="0"/>
              <a:satOff val="0"/>
              <a:lumOff val="0"/>
              <a:alphaOff val="0"/>
            </a:schemeClr>
          </a:solidFill>
          <a:prstDash val="solid"/>
        </a:ln>
        <a:effectLst>
          <a:outerShdw blurRad="38100" dist="25400" dir="5400000" rotWithShape="0">
            <a:srgbClr val="000000">
              <a:alpha val="45000"/>
            </a:srgbClr>
          </a:outerShdw>
        </a:effectLst>
        <a:scene3d>
          <a:camera prst="orthographicFront"/>
          <a:lightRig rig="threePt" dir="t">
            <a:rot lat="0" lon="0" rev="7500000"/>
          </a:lightRig>
        </a:scene3d>
        <a:sp3d z="-152400" extrusionH="63500" prstMaterial="dkEdge">
          <a:bevelT w="14445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3335" tIns="13335" rIns="13335" bIns="13335" numCol="1" spcCol="1270" anchor="t" anchorCtr="0">
          <a:noAutofit/>
        </a:bodyPr>
        <a:lstStyle/>
        <a:p>
          <a:pPr marL="228600" lvl="1" indent="-228600" algn="l" defTabSz="933450">
            <a:lnSpc>
              <a:spcPct val="90000"/>
            </a:lnSpc>
            <a:spcBef>
              <a:spcPct val="0"/>
            </a:spcBef>
            <a:spcAft>
              <a:spcPct val="15000"/>
            </a:spcAft>
            <a:buChar char="••"/>
          </a:pPr>
          <a:r>
            <a:rPr lang="fr-FR" sz="2100" b="1" kern="1200" smtClean="0"/>
            <a:t>Les élèves</a:t>
          </a:r>
          <a:endParaRPr lang="fr-FR" sz="2100" b="1" kern="1200" dirty="0"/>
        </a:p>
      </dsp:txBody>
      <dsp:txXfrm>
        <a:off x="4838586" y="2953075"/>
        <a:ext cx="6781955" cy="951849"/>
      </dsp:txXfrm>
    </dsp:sp>
    <dsp:sp modelId="{A8FB3A13-BE49-4971-B7CA-01437D5EE73A}">
      <dsp:nvSpPr>
        <dsp:cNvPr id="0" name=""/>
        <dsp:cNvSpPr/>
      </dsp:nvSpPr>
      <dsp:spPr>
        <a:xfrm>
          <a:off x="0" y="2794434"/>
          <a:ext cx="4838586" cy="1269131"/>
        </a:xfrm>
        <a:prstGeom prst="roundRect">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fr-FR" sz="4000" b="1" kern="1200" smtClean="0"/>
            <a:t>A QUI</a:t>
          </a:r>
          <a:endParaRPr lang="fr-FR" sz="4000" b="1" kern="1200" dirty="0"/>
        </a:p>
      </dsp:txBody>
      <dsp:txXfrm>
        <a:off x="61954" y="2856388"/>
        <a:ext cx="4714678" cy="1145223"/>
      </dsp:txXfrm>
    </dsp:sp>
    <dsp:sp modelId="{6523448A-7CA9-49B8-97BC-6FCDB14288D2}">
      <dsp:nvSpPr>
        <dsp:cNvPr id="0" name=""/>
        <dsp:cNvSpPr/>
      </dsp:nvSpPr>
      <dsp:spPr>
        <a:xfrm>
          <a:off x="4838586" y="4190479"/>
          <a:ext cx="7257879" cy="1269131"/>
        </a:xfrm>
        <a:prstGeom prst="rightArrow">
          <a:avLst>
            <a:gd name="adj1" fmla="val 75000"/>
            <a:gd name="adj2" fmla="val 50000"/>
          </a:avLst>
        </a:prstGeom>
        <a:solidFill>
          <a:schemeClr val="accent5">
            <a:tint val="40000"/>
            <a:alpha val="90000"/>
            <a:hueOff val="0"/>
            <a:satOff val="0"/>
            <a:lumOff val="0"/>
            <a:alphaOff val="0"/>
          </a:schemeClr>
        </a:solidFill>
        <a:ln w="9525" cap="rnd" cmpd="sng" algn="ctr">
          <a:solidFill>
            <a:schemeClr val="accent5">
              <a:tint val="40000"/>
              <a:alpha val="90000"/>
              <a:hueOff val="0"/>
              <a:satOff val="0"/>
              <a:lumOff val="0"/>
              <a:alphaOff val="0"/>
            </a:schemeClr>
          </a:solidFill>
          <a:prstDash val="solid"/>
        </a:ln>
        <a:effectLst>
          <a:outerShdw blurRad="38100" dist="25400" dir="5400000" rotWithShape="0">
            <a:srgbClr val="000000">
              <a:alpha val="45000"/>
            </a:srgbClr>
          </a:outerShdw>
        </a:effectLst>
        <a:scene3d>
          <a:camera prst="orthographicFront"/>
          <a:lightRig rig="threePt" dir="t">
            <a:rot lat="0" lon="0" rev="7500000"/>
          </a:lightRig>
        </a:scene3d>
        <a:sp3d z="-152400" extrusionH="63500" prstMaterial="dkEdge">
          <a:bevelT w="14445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3335" tIns="13335" rIns="13335" bIns="13335" numCol="1" spcCol="1270" anchor="t" anchorCtr="0">
          <a:noAutofit/>
        </a:bodyPr>
        <a:lstStyle/>
        <a:p>
          <a:pPr marL="228600" lvl="1" indent="-228600" algn="l" defTabSz="933450">
            <a:lnSpc>
              <a:spcPct val="90000"/>
            </a:lnSpc>
            <a:spcBef>
              <a:spcPct val="0"/>
            </a:spcBef>
            <a:spcAft>
              <a:spcPct val="15000"/>
            </a:spcAft>
            <a:buChar char="••"/>
          </a:pPr>
          <a:r>
            <a:rPr lang="fr-FR" sz="2100" b="1" kern="1200" smtClean="0"/>
            <a:t>Selon quel stratégie</a:t>
          </a:r>
          <a:r>
            <a:rPr lang="en-US" sz="2100" b="1" kern="1200" smtClean="0"/>
            <a:t>?</a:t>
          </a:r>
          <a:endParaRPr lang="fr-FR" sz="2100" b="1" kern="1200" dirty="0"/>
        </a:p>
      </dsp:txBody>
      <dsp:txXfrm>
        <a:off x="4838586" y="4349120"/>
        <a:ext cx="6781955" cy="951849"/>
      </dsp:txXfrm>
    </dsp:sp>
    <dsp:sp modelId="{157A4BB2-A468-465D-B680-0A94AFC18C6D}">
      <dsp:nvSpPr>
        <dsp:cNvPr id="0" name=""/>
        <dsp:cNvSpPr/>
      </dsp:nvSpPr>
      <dsp:spPr>
        <a:xfrm>
          <a:off x="0" y="4190479"/>
          <a:ext cx="4838586" cy="1269131"/>
        </a:xfrm>
        <a:prstGeom prst="roundRect">
          <a:avLst/>
        </a:prstGeom>
        <a:gradFill rotWithShape="0">
          <a:gsLst>
            <a:gs pos="0">
              <a:schemeClr val="accent5">
                <a:hueOff val="0"/>
                <a:satOff val="0"/>
                <a:lumOff val="0"/>
                <a:alphaOff val="0"/>
                <a:tint val="98000"/>
                <a:lumMod val="114000"/>
              </a:schemeClr>
            </a:gs>
            <a:gs pos="100000">
              <a:schemeClr val="accent5">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fr-FR" sz="3600" b="1" kern="1200" smtClean="0"/>
            <a:t>PAR QUEL MOYEN?</a:t>
          </a:r>
          <a:endParaRPr lang="fr-FR" sz="3600" b="1" kern="1200" dirty="0"/>
        </a:p>
      </dsp:txBody>
      <dsp:txXfrm>
        <a:off x="61954" y="4252433"/>
        <a:ext cx="4714678" cy="1145223"/>
      </dsp:txXfrm>
    </dsp:sp>
    <dsp:sp modelId="{F83A58D2-70CE-4637-A227-7A506540B131}">
      <dsp:nvSpPr>
        <dsp:cNvPr id="0" name=""/>
        <dsp:cNvSpPr/>
      </dsp:nvSpPr>
      <dsp:spPr>
        <a:xfrm>
          <a:off x="4838586" y="5586524"/>
          <a:ext cx="7257879" cy="1269131"/>
        </a:xfrm>
        <a:prstGeom prst="rightArrow">
          <a:avLst>
            <a:gd name="adj1" fmla="val 75000"/>
            <a:gd name="adj2" fmla="val 50000"/>
          </a:avLst>
        </a:prstGeom>
        <a:solidFill>
          <a:schemeClr val="accent6">
            <a:tint val="40000"/>
            <a:alpha val="90000"/>
            <a:hueOff val="0"/>
            <a:satOff val="0"/>
            <a:lumOff val="0"/>
            <a:alphaOff val="0"/>
          </a:schemeClr>
        </a:solidFill>
        <a:ln w="9525" cap="rnd" cmpd="sng" algn="ctr">
          <a:solidFill>
            <a:schemeClr val="accent6">
              <a:tint val="40000"/>
              <a:alpha val="90000"/>
              <a:hueOff val="0"/>
              <a:satOff val="0"/>
              <a:lumOff val="0"/>
              <a:alphaOff val="0"/>
            </a:schemeClr>
          </a:solidFill>
          <a:prstDash val="solid"/>
        </a:ln>
        <a:effectLst>
          <a:outerShdw blurRad="38100" dist="25400" dir="5400000" rotWithShape="0">
            <a:srgbClr val="000000">
              <a:alpha val="45000"/>
            </a:srgbClr>
          </a:outerShdw>
        </a:effectLst>
        <a:scene3d>
          <a:camera prst="orthographicFront"/>
          <a:lightRig rig="threePt" dir="t">
            <a:rot lat="0" lon="0" rev="7500000"/>
          </a:lightRig>
        </a:scene3d>
        <a:sp3d z="-152400" extrusionH="63500" prstMaterial="dkEdge">
          <a:bevelT w="14445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3335" tIns="13335" rIns="13335" bIns="13335" numCol="1" spcCol="1270" anchor="t" anchorCtr="0">
          <a:noAutofit/>
        </a:bodyPr>
        <a:lstStyle/>
        <a:p>
          <a:pPr marL="228600" lvl="1" indent="-228600" algn="l" defTabSz="933450">
            <a:lnSpc>
              <a:spcPct val="90000"/>
            </a:lnSpc>
            <a:spcBef>
              <a:spcPct val="0"/>
            </a:spcBef>
            <a:spcAft>
              <a:spcPct val="15000"/>
            </a:spcAft>
            <a:buChar char="••"/>
          </a:pPr>
          <a:r>
            <a:rPr lang="en-US" sz="2100" b="1" kern="1200" dirty="0" err="1" smtClean="0"/>
            <a:t>Cette</a:t>
          </a:r>
          <a:r>
            <a:rPr lang="en-US" sz="2100" b="1" kern="1200" dirty="0" smtClean="0"/>
            <a:t> </a:t>
          </a:r>
          <a:r>
            <a:rPr lang="en-US" sz="2100" b="1" kern="1200" dirty="0" err="1" smtClean="0"/>
            <a:t>etape</a:t>
          </a:r>
          <a:r>
            <a:rPr lang="en-US" sz="2100" b="1" kern="1200" dirty="0" smtClean="0"/>
            <a:t> </a:t>
          </a:r>
          <a:r>
            <a:rPr lang="en-US" sz="2100" b="1" kern="1200" dirty="0" err="1" smtClean="0"/>
            <a:t>sert</a:t>
          </a:r>
          <a:r>
            <a:rPr lang="en-US" sz="2100" b="1" kern="1200" dirty="0" smtClean="0"/>
            <a:t> a </a:t>
          </a:r>
          <a:r>
            <a:rPr lang="en-US" sz="2100" b="1" kern="1200" dirty="0" err="1" smtClean="0"/>
            <a:t>evaluer</a:t>
          </a:r>
          <a:r>
            <a:rPr lang="en-US" sz="2100" b="1" kern="1200" dirty="0" smtClean="0"/>
            <a:t> les </a:t>
          </a:r>
          <a:r>
            <a:rPr lang="en-US" sz="2100" b="1" kern="1200" dirty="0" err="1" smtClean="0"/>
            <a:t>apprentissages</a:t>
          </a:r>
          <a:r>
            <a:rPr lang="en-US" sz="2100" b="1" kern="1200" dirty="0" smtClean="0"/>
            <a:t> des </a:t>
          </a:r>
          <a:r>
            <a:rPr lang="en-US" sz="2100" b="1" kern="1200" dirty="0" err="1" smtClean="0"/>
            <a:t>eleves</a:t>
          </a:r>
          <a:r>
            <a:rPr lang="en-US" sz="2100" b="1" kern="1200" dirty="0" smtClean="0"/>
            <a:t> </a:t>
          </a:r>
          <a:r>
            <a:rPr lang="en-US" sz="2100" b="1" kern="1200" dirty="0" err="1" smtClean="0"/>
            <a:t>ainsi</a:t>
          </a:r>
          <a:r>
            <a:rPr lang="en-US" sz="2100" b="1" kern="1200" dirty="0" smtClean="0"/>
            <a:t> que  </a:t>
          </a:r>
          <a:r>
            <a:rPr lang="en-US" sz="2100" b="1" kern="1200" dirty="0" err="1" smtClean="0"/>
            <a:t>l'approche</a:t>
          </a:r>
          <a:r>
            <a:rPr lang="en-US" sz="2100" b="1" kern="1200" dirty="0" smtClean="0"/>
            <a:t> </a:t>
          </a:r>
          <a:r>
            <a:rPr lang="en-US" sz="2100" b="1" kern="1200" dirty="0" err="1" smtClean="0"/>
            <a:t>pedagogique</a:t>
          </a:r>
          <a:r>
            <a:rPr lang="en-US" sz="2100" b="1" kern="1200" dirty="0" smtClean="0"/>
            <a:t> </a:t>
          </a:r>
          <a:r>
            <a:rPr lang="en-US" sz="2100" b="1" kern="1200" dirty="0" err="1" smtClean="0"/>
            <a:t>utilise</a:t>
          </a:r>
          <a:r>
            <a:rPr lang="en-US" sz="2100" b="1" kern="1200" dirty="0" smtClean="0"/>
            <a:t> </a:t>
          </a:r>
          <a:endParaRPr lang="fr-FR" sz="2100" b="1" kern="1200" dirty="0"/>
        </a:p>
      </dsp:txBody>
      <dsp:txXfrm>
        <a:off x="4838586" y="5745165"/>
        <a:ext cx="6781955" cy="951849"/>
      </dsp:txXfrm>
    </dsp:sp>
    <dsp:sp modelId="{5ECA4B8A-5C62-45FF-9B37-740CC4FA4BF1}">
      <dsp:nvSpPr>
        <dsp:cNvPr id="0" name=""/>
        <dsp:cNvSpPr/>
      </dsp:nvSpPr>
      <dsp:spPr>
        <a:xfrm>
          <a:off x="0" y="5586524"/>
          <a:ext cx="4838586" cy="1269131"/>
        </a:xfrm>
        <a:prstGeom prst="roundRect">
          <a:avLst/>
        </a:prstGeom>
        <a:gradFill rotWithShape="0">
          <a:gsLst>
            <a:gs pos="0">
              <a:schemeClr val="accent6">
                <a:hueOff val="0"/>
                <a:satOff val="0"/>
                <a:lumOff val="0"/>
                <a:alphaOff val="0"/>
                <a:tint val="98000"/>
                <a:lumMod val="114000"/>
              </a:schemeClr>
            </a:gs>
            <a:gs pos="100000">
              <a:schemeClr val="accent6">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fr-FR" sz="3600" b="1" kern="1200" smtClean="0"/>
            <a:t>AVEC QUEL EFFET</a:t>
          </a:r>
          <a:r>
            <a:rPr lang="en-US" sz="3600" b="1" kern="1200" smtClean="0"/>
            <a:t>?</a:t>
          </a:r>
          <a:endParaRPr lang="fr-FR" sz="3600" b="1" kern="1200" dirty="0"/>
        </a:p>
      </dsp:txBody>
      <dsp:txXfrm>
        <a:off x="61954" y="5648478"/>
        <a:ext cx="4714678" cy="1145223"/>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r-FR" smtClean="0"/>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DECC7B3C-195C-422D-B13E-13BB2990705E}" type="datetimeFigureOut">
              <a:rPr lang="fr-FR" smtClean="0"/>
              <a:t>28/02/2023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B7D30D8-FB8C-4C3F-B8B3-83E50E3DF342}" type="slidenum">
              <a:rPr lang="fr-FR" smtClean="0"/>
              <a:t>‹N°›</a:t>
            </a:fld>
            <a:endParaRPr lang="fr-FR"/>
          </a:p>
        </p:txBody>
      </p:sp>
    </p:spTree>
    <p:extLst>
      <p:ext uri="{BB962C8B-B14F-4D97-AF65-F5344CB8AC3E}">
        <p14:creationId xmlns:p14="http://schemas.microsoft.com/office/powerpoint/2010/main" val="1879413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DECC7B3C-195C-422D-B13E-13BB2990705E}" type="datetimeFigureOut">
              <a:rPr lang="fr-FR" smtClean="0"/>
              <a:t>28/02/2023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B7D30D8-FB8C-4C3F-B8B3-83E50E3DF342}" type="slidenum">
              <a:rPr lang="fr-FR" smtClean="0"/>
              <a:t>‹N°›</a:t>
            </a:fld>
            <a:endParaRPr lang="fr-FR"/>
          </a:p>
        </p:txBody>
      </p:sp>
    </p:spTree>
    <p:extLst>
      <p:ext uri="{BB962C8B-B14F-4D97-AF65-F5344CB8AC3E}">
        <p14:creationId xmlns:p14="http://schemas.microsoft.com/office/powerpoint/2010/main" val="1754789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DECC7B3C-195C-422D-B13E-13BB2990705E}" type="datetimeFigureOut">
              <a:rPr lang="fr-FR" smtClean="0"/>
              <a:t>28/02/2023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B7D30D8-FB8C-4C3F-B8B3-83E50E3DF342}" type="slidenum">
              <a:rPr lang="fr-FR" smtClean="0"/>
              <a:t>‹N°›</a:t>
            </a:fld>
            <a:endParaRPr lang="fr-FR"/>
          </a:p>
        </p:txBody>
      </p:sp>
    </p:spTree>
    <p:extLst>
      <p:ext uri="{BB962C8B-B14F-4D97-AF65-F5344CB8AC3E}">
        <p14:creationId xmlns:p14="http://schemas.microsoft.com/office/powerpoint/2010/main" val="6632615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r-FR" smtClean="0"/>
              <a:t>Modifiez le style du titre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r-FR" smtClean="0"/>
              <a:t>Modifiez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DECC7B3C-195C-422D-B13E-13BB2990705E}" type="datetimeFigureOut">
              <a:rPr lang="fr-FR" smtClean="0"/>
              <a:t>28/02/2023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B7D30D8-FB8C-4C3F-B8B3-83E50E3DF342}" type="slidenum">
              <a:rPr lang="fr-FR" smtClean="0"/>
              <a:t>‹N°›</a:t>
            </a:fld>
            <a:endParaRPr lang="fr-F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9819067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DECC7B3C-195C-422D-B13E-13BB2990705E}" type="datetimeFigureOut">
              <a:rPr lang="fr-FR" smtClean="0"/>
              <a:t>28/02/2023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B7D30D8-FB8C-4C3F-B8B3-83E50E3DF342}" type="slidenum">
              <a:rPr lang="fr-FR" smtClean="0"/>
              <a:t>‹N°›</a:t>
            </a:fld>
            <a:endParaRPr lang="fr-FR"/>
          </a:p>
        </p:txBody>
      </p:sp>
    </p:spTree>
    <p:extLst>
      <p:ext uri="{BB962C8B-B14F-4D97-AF65-F5344CB8AC3E}">
        <p14:creationId xmlns:p14="http://schemas.microsoft.com/office/powerpoint/2010/main" val="37726428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ECC7B3C-195C-422D-B13E-13BB2990705E}" type="datetimeFigureOut">
              <a:rPr lang="fr-FR" smtClean="0"/>
              <a:t>28/02/2023</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B7D30D8-FB8C-4C3F-B8B3-83E50E3DF342}" type="slidenum">
              <a:rPr lang="fr-FR" smtClean="0"/>
              <a:t>‹N°›</a:t>
            </a:fld>
            <a:endParaRPr lang="fr-FR"/>
          </a:p>
        </p:txBody>
      </p:sp>
    </p:spTree>
    <p:extLst>
      <p:ext uri="{BB962C8B-B14F-4D97-AF65-F5344CB8AC3E}">
        <p14:creationId xmlns:p14="http://schemas.microsoft.com/office/powerpoint/2010/main" val="26726683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ECC7B3C-195C-422D-B13E-13BB2990705E}" type="datetimeFigureOut">
              <a:rPr lang="fr-FR" smtClean="0"/>
              <a:t>28/02/2023</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B7D30D8-FB8C-4C3F-B8B3-83E50E3DF342}" type="slidenum">
              <a:rPr lang="fr-FR" smtClean="0"/>
              <a:t>‹N°›</a:t>
            </a:fld>
            <a:endParaRPr lang="fr-FR"/>
          </a:p>
        </p:txBody>
      </p:sp>
    </p:spTree>
    <p:extLst>
      <p:ext uri="{BB962C8B-B14F-4D97-AF65-F5344CB8AC3E}">
        <p14:creationId xmlns:p14="http://schemas.microsoft.com/office/powerpoint/2010/main" val="31904565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DECC7B3C-195C-422D-B13E-13BB2990705E}" type="datetimeFigureOut">
              <a:rPr lang="fr-FR" smtClean="0"/>
              <a:t>28/02/2023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B7D30D8-FB8C-4C3F-B8B3-83E50E3DF342}" type="slidenum">
              <a:rPr lang="fr-FR" smtClean="0"/>
              <a:t>‹N°›</a:t>
            </a:fld>
            <a:endParaRPr lang="fr-FR"/>
          </a:p>
        </p:txBody>
      </p:sp>
    </p:spTree>
    <p:extLst>
      <p:ext uri="{BB962C8B-B14F-4D97-AF65-F5344CB8AC3E}">
        <p14:creationId xmlns:p14="http://schemas.microsoft.com/office/powerpoint/2010/main" val="31063143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DECC7B3C-195C-422D-B13E-13BB2990705E}" type="datetimeFigureOut">
              <a:rPr lang="fr-FR" smtClean="0"/>
              <a:t>28/02/2023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B7D30D8-FB8C-4C3F-B8B3-83E50E3DF342}" type="slidenum">
              <a:rPr lang="fr-FR" smtClean="0"/>
              <a:t>‹N°›</a:t>
            </a:fld>
            <a:endParaRPr lang="fr-FR"/>
          </a:p>
        </p:txBody>
      </p:sp>
    </p:spTree>
    <p:extLst>
      <p:ext uri="{BB962C8B-B14F-4D97-AF65-F5344CB8AC3E}">
        <p14:creationId xmlns:p14="http://schemas.microsoft.com/office/powerpoint/2010/main" val="2243825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3"/>
          <p:cNvSpPr>
            <a:spLocks noGrp="1"/>
          </p:cNvSpPr>
          <p:nvPr>
            <p:ph type="dt" sz="half" idx="10"/>
          </p:nvPr>
        </p:nvSpPr>
        <p:spPr/>
        <p:txBody>
          <a:bodyPr/>
          <a:lstStyle/>
          <a:p>
            <a:fld id="{DECC7B3C-195C-422D-B13E-13BB2990705E}" type="datetimeFigureOut">
              <a:rPr lang="fr-FR" smtClean="0"/>
              <a:t>28/02/2023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B7D30D8-FB8C-4C3F-B8B3-83E50E3DF342}" type="slidenum">
              <a:rPr lang="fr-FR" smtClean="0"/>
              <a:t>‹N°›</a:t>
            </a:fld>
            <a:endParaRPr lang="fr-FR"/>
          </a:p>
        </p:txBody>
      </p:sp>
    </p:spTree>
    <p:extLst>
      <p:ext uri="{BB962C8B-B14F-4D97-AF65-F5344CB8AC3E}">
        <p14:creationId xmlns:p14="http://schemas.microsoft.com/office/powerpoint/2010/main" val="915071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DECC7B3C-195C-422D-B13E-13BB2990705E}" type="datetimeFigureOut">
              <a:rPr lang="fr-FR" smtClean="0"/>
              <a:t>28/02/2023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B7D30D8-FB8C-4C3F-B8B3-83E50E3DF342}" type="slidenum">
              <a:rPr lang="fr-FR" smtClean="0"/>
              <a:t>‹N°›</a:t>
            </a:fld>
            <a:endParaRPr lang="fr-FR"/>
          </a:p>
        </p:txBody>
      </p:sp>
    </p:spTree>
    <p:extLst>
      <p:ext uri="{BB962C8B-B14F-4D97-AF65-F5344CB8AC3E}">
        <p14:creationId xmlns:p14="http://schemas.microsoft.com/office/powerpoint/2010/main" val="1659204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DECC7B3C-195C-422D-B13E-13BB2990705E}" type="datetimeFigureOut">
              <a:rPr lang="fr-FR" smtClean="0"/>
              <a:t>28/02/2023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B7D30D8-FB8C-4C3F-B8B3-83E50E3DF342}" type="slidenum">
              <a:rPr lang="fr-FR" smtClean="0"/>
              <a:t>‹N°›</a:t>
            </a:fld>
            <a:endParaRPr lang="fr-FR"/>
          </a:p>
        </p:txBody>
      </p:sp>
    </p:spTree>
    <p:extLst>
      <p:ext uri="{BB962C8B-B14F-4D97-AF65-F5344CB8AC3E}">
        <p14:creationId xmlns:p14="http://schemas.microsoft.com/office/powerpoint/2010/main" val="2519164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ECC7B3C-195C-422D-B13E-13BB2990705E}" type="datetimeFigureOut">
              <a:rPr lang="fr-FR" smtClean="0"/>
              <a:t>28/02/2023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AB7D30D8-FB8C-4C3F-B8B3-83E50E3DF342}" type="slidenum">
              <a:rPr lang="fr-FR" smtClean="0"/>
              <a:t>‹N°›</a:t>
            </a:fld>
            <a:endParaRPr lang="fr-FR"/>
          </a:p>
        </p:txBody>
      </p:sp>
    </p:spTree>
    <p:extLst>
      <p:ext uri="{BB962C8B-B14F-4D97-AF65-F5344CB8AC3E}">
        <p14:creationId xmlns:p14="http://schemas.microsoft.com/office/powerpoint/2010/main" val="683439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7" name="Date Placeholder 2"/>
          <p:cNvSpPr>
            <a:spLocks noGrp="1"/>
          </p:cNvSpPr>
          <p:nvPr>
            <p:ph type="dt" sz="half" idx="10"/>
          </p:nvPr>
        </p:nvSpPr>
        <p:spPr/>
        <p:txBody>
          <a:bodyPr/>
          <a:lstStyle/>
          <a:p>
            <a:fld id="{DECC7B3C-195C-422D-B13E-13BB2990705E}" type="datetimeFigureOut">
              <a:rPr lang="fr-FR" smtClean="0"/>
              <a:t>28/02/2023</a:t>
            </a:fld>
            <a:endParaRPr lang="fr-FR"/>
          </a:p>
        </p:txBody>
      </p:sp>
      <p:sp>
        <p:nvSpPr>
          <p:cNvPr id="5" name="Footer Placeholder 3"/>
          <p:cNvSpPr>
            <a:spLocks noGrp="1"/>
          </p:cNvSpPr>
          <p:nvPr>
            <p:ph type="ftr" sz="quarter" idx="11"/>
          </p:nvPr>
        </p:nvSpPr>
        <p:spPr/>
        <p:txBody>
          <a:bodyPr/>
          <a:lstStyle/>
          <a:p>
            <a:endParaRPr lang="fr-FR"/>
          </a:p>
        </p:txBody>
      </p:sp>
      <p:sp>
        <p:nvSpPr>
          <p:cNvPr id="6" name="Slide Number Placeholder 4"/>
          <p:cNvSpPr>
            <a:spLocks noGrp="1"/>
          </p:cNvSpPr>
          <p:nvPr>
            <p:ph type="sldNum" sz="quarter" idx="12"/>
          </p:nvPr>
        </p:nvSpPr>
        <p:spPr/>
        <p:txBody>
          <a:bodyPr/>
          <a:lstStyle/>
          <a:p>
            <a:fld id="{AB7D30D8-FB8C-4C3F-B8B3-83E50E3DF342}" type="slidenum">
              <a:rPr lang="fr-FR" smtClean="0"/>
              <a:t>‹N°›</a:t>
            </a:fld>
            <a:endParaRPr lang="fr-FR"/>
          </a:p>
        </p:txBody>
      </p:sp>
    </p:spTree>
    <p:extLst>
      <p:ext uri="{BB962C8B-B14F-4D97-AF65-F5344CB8AC3E}">
        <p14:creationId xmlns:p14="http://schemas.microsoft.com/office/powerpoint/2010/main" val="1541474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DECC7B3C-195C-422D-B13E-13BB2990705E}" type="datetimeFigureOut">
              <a:rPr lang="fr-FR" smtClean="0"/>
              <a:t>28/02/2023</a:t>
            </a:fld>
            <a:endParaRPr lang="fr-FR"/>
          </a:p>
        </p:txBody>
      </p:sp>
      <p:sp>
        <p:nvSpPr>
          <p:cNvPr id="5" name="Footer Placeholder 2"/>
          <p:cNvSpPr>
            <a:spLocks noGrp="1"/>
          </p:cNvSpPr>
          <p:nvPr>
            <p:ph type="ftr" sz="quarter" idx="11"/>
          </p:nvPr>
        </p:nvSpPr>
        <p:spPr/>
        <p:txBody>
          <a:bodyPr/>
          <a:lstStyle/>
          <a:p>
            <a:endParaRPr lang="fr-FR"/>
          </a:p>
        </p:txBody>
      </p:sp>
      <p:sp>
        <p:nvSpPr>
          <p:cNvPr id="6" name="Slide Number Placeholder 3"/>
          <p:cNvSpPr>
            <a:spLocks noGrp="1"/>
          </p:cNvSpPr>
          <p:nvPr>
            <p:ph type="sldNum" sz="quarter" idx="12"/>
          </p:nvPr>
        </p:nvSpPr>
        <p:spPr/>
        <p:txBody>
          <a:bodyPr/>
          <a:lstStyle/>
          <a:p>
            <a:fld id="{AB7D30D8-FB8C-4C3F-B8B3-83E50E3DF342}" type="slidenum">
              <a:rPr lang="fr-FR" smtClean="0"/>
              <a:t>‹N°›</a:t>
            </a:fld>
            <a:endParaRPr lang="fr-FR"/>
          </a:p>
        </p:txBody>
      </p:sp>
    </p:spTree>
    <p:extLst>
      <p:ext uri="{BB962C8B-B14F-4D97-AF65-F5344CB8AC3E}">
        <p14:creationId xmlns:p14="http://schemas.microsoft.com/office/powerpoint/2010/main" val="3854552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7" name="Date Placeholder 4"/>
          <p:cNvSpPr>
            <a:spLocks noGrp="1"/>
          </p:cNvSpPr>
          <p:nvPr>
            <p:ph type="dt" sz="half" idx="10"/>
          </p:nvPr>
        </p:nvSpPr>
        <p:spPr/>
        <p:txBody>
          <a:bodyPr/>
          <a:lstStyle/>
          <a:p>
            <a:fld id="{DECC7B3C-195C-422D-B13E-13BB2990705E}" type="datetimeFigureOut">
              <a:rPr lang="fr-FR" smtClean="0"/>
              <a:t>28/02/2023</a:t>
            </a:fld>
            <a:endParaRPr lang="fr-FR"/>
          </a:p>
        </p:txBody>
      </p:sp>
      <p:sp>
        <p:nvSpPr>
          <p:cNvPr id="5" name="Footer Placeholder 5"/>
          <p:cNvSpPr>
            <a:spLocks noGrp="1"/>
          </p:cNvSpPr>
          <p:nvPr>
            <p:ph type="ftr" sz="quarter" idx="11"/>
          </p:nvPr>
        </p:nvSpPr>
        <p:spPr/>
        <p:txBody>
          <a:bodyPr/>
          <a:lstStyle/>
          <a:p>
            <a:endParaRPr lang="fr-FR"/>
          </a:p>
        </p:txBody>
      </p:sp>
      <p:sp>
        <p:nvSpPr>
          <p:cNvPr id="6" name="Slide Number Placeholder 6"/>
          <p:cNvSpPr>
            <a:spLocks noGrp="1"/>
          </p:cNvSpPr>
          <p:nvPr>
            <p:ph type="sldNum" sz="quarter" idx="12"/>
          </p:nvPr>
        </p:nvSpPr>
        <p:spPr/>
        <p:txBody>
          <a:bodyPr/>
          <a:lstStyle/>
          <a:p>
            <a:fld id="{AB7D30D8-FB8C-4C3F-B8B3-83E50E3DF342}" type="slidenum">
              <a:rPr lang="fr-FR" smtClean="0"/>
              <a:t>‹N°›</a:t>
            </a:fld>
            <a:endParaRPr lang="fr-FR"/>
          </a:p>
        </p:txBody>
      </p:sp>
    </p:spTree>
    <p:extLst>
      <p:ext uri="{BB962C8B-B14F-4D97-AF65-F5344CB8AC3E}">
        <p14:creationId xmlns:p14="http://schemas.microsoft.com/office/powerpoint/2010/main" val="4208746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DECC7B3C-195C-422D-B13E-13BB2990705E}" type="datetimeFigureOut">
              <a:rPr lang="fr-FR" smtClean="0"/>
              <a:t>28/02/2023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B7D30D8-FB8C-4C3F-B8B3-83E50E3DF342}" type="slidenum">
              <a:rPr lang="fr-FR" smtClean="0"/>
              <a:t>‹N°›</a:t>
            </a:fld>
            <a:endParaRPr lang="fr-FR"/>
          </a:p>
        </p:txBody>
      </p:sp>
    </p:spTree>
    <p:extLst>
      <p:ext uri="{BB962C8B-B14F-4D97-AF65-F5344CB8AC3E}">
        <p14:creationId xmlns:p14="http://schemas.microsoft.com/office/powerpoint/2010/main" val="3909085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r-FR" smtClean="0"/>
              <a:t>Modifiez le style du titre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DECC7B3C-195C-422D-B13E-13BB2990705E}" type="datetimeFigureOut">
              <a:rPr lang="fr-FR" smtClean="0"/>
              <a:t>28/02/2023</a:t>
            </a:fld>
            <a:endParaRPr lang="fr-F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fr-F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B7D30D8-FB8C-4C3F-B8B3-83E50E3DF342}" type="slidenum">
              <a:rPr lang="fr-FR" smtClean="0"/>
              <a:t>‹N°›</a:t>
            </a:fld>
            <a:endParaRPr lang="fr-FR"/>
          </a:p>
        </p:txBody>
      </p:sp>
    </p:spTree>
    <p:extLst>
      <p:ext uri="{BB962C8B-B14F-4D97-AF65-F5344CB8AC3E}">
        <p14:creationId xmlns:p14="http://schemas.microsoft.com/office/powerpoint/2010/main" val="3878014490"/>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fourweekmba.com/fr/qu'est-ce-qu'un-mod%C3%A8le-d'entrepris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fourweekmba.com/fr/analyse-commercial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fourweekmba.com/fr/analyse-commercial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fourweekmba.com/fr/analyse-commercial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fourweekmba.com/fr/analyse-commercial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fourweekmba.com/fr/construction-de-la-marque/" TargetMode="External"/><Relationship Id="rId2" Type="http://schemas.openxmlformats.org/officeDocument/2006/relationships/hyperlink" Target="https://fourweekmba.com/fr/strat%C3%A9gie-de-marketing/" TargetMode="External"/><Relationship Id="rId1" Type="http://schemas.openxmlformats.org/officeDocument/2006/relationships/slideLayout" Target="../slideLayouts/slideLayout2.xml"/><Relationship Id="rId4" Type="http://schemas.openxmlformats.org/officeDocument/2006/relationships/hyperlink" Target="https://fourweekmba.com/fr/analyse-commercial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22830" y="805219"/>
            <a:ext cx="11928143" cy="2743200"/>
          </a:xfrm>
        </p:spPr>
        <p:txBody>
          <a:bodyPr/>
          <a:lstStyle/>
          <a:p>
            <a:r>
              <a:rPr lang="en-US" sz="9600" b="1" dirty="0" smtClean="0">
                <a:solidFill>
                  <a:srgbClr val="FF0000"/>
                </a:solidFill>
              </a:rPr>
              <a:t>Modele de LASWELL</a:t>
            </a:r>
            <a:endParaRPr lang="fr-FR" sz="9600" b="1" dirty="0">
              <a:solidFill>
                <a:srgbClr val="FF0000"/>
              </a:solidFill>
            </a:endParaRPr>
          </a:p>
        </p:txBody>
      </p:sp>
      <p:sp>
        <p:nvSpPr>
          <p:cNvPr id="3" name="Sous-titre 2"/>
          <p:cNvSpPr>
            <a:spLocks noGrp="1"/>
          </p:cNvSpPr>
          <p:nvPr>
            <p:ph type="subTitle" idx="1"/>
          </p:nvPr>
        </p:nvSpPr>
        <p:spPr>
          <a:xfrm>
            <a:off x="5235636" y="5691780"/>
            <a:ext cx="8825658" cy="861420"/>
          </a:xfrm>
        </p:spPr>
        <p:txBody>
          <a:bodyPr/>
          <a:lstStyle/>
          <a:p>
            <a:r>
              <a:rPr lang="en-US" dirty="0" smtClean="0"/>
              <a:t>CHAIMA MSELLEM</a:t>
            </a:r>
            <a:endParaRPr lang="fr-FR" dirty="0"/>
          </a:p>
        </p:txBody>
      </p:sp>
    </p:spTree>
    <p:extLst>
      <p:ext uri="{BB962C8B-B14F-4D97-AF65-F5344CB8AC3E}">
        <p14:creationId xmlns:p14="http://schemas.microsoft.com/office/powerpoint/2010/main" val="40651568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3773" y="218364"/>
            <a:ext cx="11409528" cy="6496335"/>
          </a:xfrm>
        </p:spPr>
        <p:txBody>
          <a:bodyPr>
            <a:normAutofit lnSpcReduction="10000"/>
          </a:bodyPr>
          <a:lstStyle/>
          <a:p>
            <a:pPr marL="0" indent="0" fontAlgn="base">
              <a:buNone/>
            </a:pPr>
            <a:r>
              <a:rPr lang="fr-FR" sz="6000" b="1" u="sng" dirty="0">
                <a:solidFill>
                  <a:srgbClr val="FFFF00"/>
                </a:solidFill>
              </a:rPr>
              <a:t>Avantages du modèle de communication </a:t>
            </a:r>
            <a:r>
              <a:rPr lang="fr-FR" sz="6000" b="1" u="sng" dirty="0" smtClean="0">
                <a:solidFill>
                  <a:srgbClr val="FFFF00"/>
                </a:solidFill>
              </a:rPr>
              <a:t>Lasswell</a:t>
            </a:r>
            <a:endParaRPr lang="fr-FR" sz="2800" b="1" u="sng" dirty="0" smtClean="0">
              <a:solidFill>
                <a:srgbClr val="FFFF00"/>
              </a:solidFill>
            </a:endParaRPr>
          </a:p>
          <a:p>
            <a:pPr fontAlgn="base"/>
            <a:r>
              <a:rPr lang="fr-FR" sz="2800" b="1" dirty="0" smtClean="0">
                <a:solidFill>
                  <a:srgbClr val="FF0000"/>
                </a:solidFill>
              </a:rPr>
              <a:t>Versatilité</a:t>
            </a:r>
            <a:endParaRPr lang="fr-FR" sz="2800" dirty="0">
              <a:solidFill>
                <a:srgbClr val="FF0000"/>
              </a:solidFill>
            </a:endParaRPr>
          </a:p>
          <a:p>
            <a:pPr marL="0" indent="0" fontAlgn="base">
              <a:buNone/>
            </a:pPr>
            <a:r>
              <a:rPr lang="fr-FR" sz="2800" dirty="0"/>
              <a:t>de Lasswell </a:t>
            </a:r>
            <a:r>
              <a:rPr lang="fr-FR" sz="2800" dirty="0" smtClean="0"/>
              <a:t>modèle</a:t>
            </a:r>
            <a:r>
              <a:rPr lang="fr-FR" sz="2800" dirty="0"/>
              <a:t> est utile pour décrire presque tous les types de communication, quels que soient le contexte, le contenu du message, l'expéditeur et le destinataire, et le support sur lequel la communication a lieu.</a:t>
            </a:r>
          </a:p>
          <a:p>
            <a:pPr fontAlgn="base"/>
            <a:r>
              <a:rPr lang="fr-FR" sz="2800" b="1" dirty="0">
                <a:solidFill>
                  <a:srgbClr val="FF0000"/>
                </a:solidFill>
              </a:rPr>
              <a:t>Simplicité</a:t>
            </a:r>
            <a:endParaRPr lang="fr-FR" sz="2800" dirty="0">
              <a:solidFill>
                <a:srgbClr val="FF0000"/>
              </a:solidFill>
            </a:endParaRPr>
          </a:p>
          <a:p>
            <a:pPr marL="0" indent="0" fontAlgn="base">
              <a:buNone/>
            </a:pPr>
            <a:r>
              <a:rPr lang="fr-FR" sz="2800" dirty="0"/>
              <a:t>Bien qu'il n'ait pas la nuance de certains autres modèles, beaucoup apprécient l'interprétation de Lasswell car elle est simple, facile à comprendre et ne contient que cinq composants.</a:t>
            </a:r>
          </a:p>
          <a:p>
            <a:endParaRPr lang="fr-FR" dirty="0"/>
          </a:p>
        </p:txBody>
      </p:sp>
    </p:spTree>
    <p:extLst>
      <p:ext uri="{BB962C8B-B14F-4D97-AF65-F5344CB8AC3E}">
        <p14:creationId xmlns:p14="http://schemas.microsoft.com/office/powerpoint/2010/main" val="2555111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6478" y="136478"/>
            <a:ext cx="11955438" cy="6721522"/>
          </a:xfrm>
        </p:spPr>
        <p:txBody>
          <a:bodyPr>
            <a:normAutofit fontScale="77500" lnSpcReduction="20000"/>
          </a:bodyPr>
          <a:lstStyle/>
          <a:p>
            <a:pPr marL="0" indent="0" algn="just" fontAlgn="base">
              <a:buNone/>
            </a:pPr>
            <a:r>
              <a:rPr lang="fr-FR" sz="5200" b="1" u="sng" dirty="0">
                <a:solidFill>
                  <a:srgbClr val="FFFF00"/>
                </a:solidFill>
              </a:rPr>
              <a:t>Inconvénients du modèle de communication Lasswell</a:t>
            </a:r>
            <a:endParaRPr lang="fr-FR" sz="5200" u="sng" dirty="0">
              <a:solidFill>
                <a:srgbClr val="FFFF00"/>
              </a:solidFill>
            </a:endParaRPr>
          </a:p>
          <a:p>
            <a:pPr fontAlgn="base"/>
            <a:r>
              <a:rPr lang="fr-FR" sz="3200" b="1" dirty="0">
                <a:solidFill>
                  <a:srgbClr val="FF0000"/>
                </a:solidFill>
              </a:rPr>
              <a:t>Commentaires</a:t>
            </a:r>
          </a:p>
          <a:p>
            <a:pPr marL="0" indent="0" fontAlgn="base">
              <a:buNone/>
            </a:pPr>
            <a:r>
              <a:rPr lang="fr-FR" sz="2800" dirty="0"/>
              <a:t>La principale critique de Lasswell </a:t>
            </a:r>
            <a:r>
              <a:rPr lang="fr-FR" sz="2800" dirty="0" smtClean="0"/>
              <a:t> modèle c'est </a:t>
            </a:r>
            <a:r>
              <a:rPr lang="fr-FR" sz="2800" dirty="0"/>
              <a:t>qu'il ne tient pas compte du feedback.</a:t>
            </a:r>
          </a:p>
          <a:p>
            <a:pPr marL="0" indent="0" fontAlgn="base">
              <a:buNone/>
            </a:pPr>
            <a:r>
              <a:rPr lang="fr-FR" sz="2800" dirty="0"/>
              <a:t>Bien que l'effet d'un message sur le récepteur puisse être interprété comme une rétroaction, le </a:t>
            </a:r>
            <a:r>
              <a:rPr lang="fr-FR" sz="2800" dirty="0" smtClean="0"/>
              <a:t>modèle visait </a:t>
            </a:r>
            <a:r>
              <a:rPr lang="fr-FR" sz="2800" dirty="0"/>
              <a:t>à étudier la communication par les médias de masse.</a:t>
            </a:r>
          </a:p>
          <a:p>
            <a:pPr marL="0" indent="0" fontAlgn="base">
              <a:buNone/>
            </a:pPr>
            <a:r>
              <a:rPr lang="fr-FR" sz="2800" dirty="0"/>
              <a:t>En conséquence, il ne considère pas que le récepteur peut souhaiter retransmettre un message à l'expéditeur.</a:t>
            </a:r>
          </a:p>
          <a:p>
            <a:pPr fontAlgn="base"/>
            <a:r>
              <a:rPr lang="fr-FR" sz="3600" b="1" dirty="0">
                <a:solidFill>
                  <a:srgbClr val="FF0000"/>
                </a:solidFill>
              </a:rPr>
              <a:t>Bruit</a:t>
            </a:r>
          </a:p>
          <a:p>
            <a:pPr marL="0" indent="0" fontAlgn="base">
              <a:buNone/>
            </a:pPr>
            <a:r>
              <a:rPr lang="fr-FR" sz="3000" dirty="0"/>
              <a:t>De plus, Lasswell </a:t>
            </a:r>
            <a:r>
              <a:rPr lang="fr-FR" sz="3000" dirty="0" smtClean="0"/>
              <a:t>modèle</a:t>
            </a:r>
            <a:r>
              <a:rPr lang="fr-FR" sz="3000" dirty="0"/>
              <a:t> ne tient pas compte de l'impact du bruit. Cela peut être défini comme tout facteur interne ou externe qui perturbe le processus de communication.</a:t>
            </a:r>
          </a:p>
          <a:p>
            <a:pPr marL="0" indent="0" fontAlgn="base">
              <a:buNone/>
            </a:pPr>
            <a:r>
              <a:rPr lang="fr-FR" sz="3000" dirty="0"/>
              <a:t>En général, le bruit peut être physiologique (faim, fatigue), physique (interférence, statique, train qui passe), psychologique (préoccupation, inattention) et sémantique - où les mots ou les concepts ne sont pas mutuellement compris en raison de l'âge, de la culture, de l'expérience, ou un autre facteur.</a:t>
            </a:r>
          </a:p>
          <a:p>
            <a:endParaRPr lang="fr-FR" dirty="0"/>
          </a:p>
        </p:txBody>
      </p:sp>
    </p:spTree>
    <p:extLst>
      <p:ext uri="{BB962C8B-B14F-4D97-AF65-F5344CB8AC3E}">
        <p14:creationId xmlns:p14="http://schemas.microsoft.com/office/powerpoint/2010/main" val="2477325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9182" y="95534"/>
            <a:ext cx="12082818" cy="6946711"/>
          </a:xfrm>
        </p:spPr>
        <p:txBody>
          <a:bodyPr>
            <a:normAutofit/>
          </a:bodyPr>
          <a:lstStyle/>
          <a:p>
            <a:pPr marL="0" indent="0">
              <a:buNone/>
            </a:pPr>
            <a:r>
              <a:rPr lang="en-US" sz="4400" b="1" u="sng" dirty="0" smtClean="0">
                <a:solidFill>
                  <a:srgbClr val="FFFF00"/>
                </a:solidFill>
              </a:rPr>
              <a:t>Modele de LASWELL </a:t>
            </a:r>
            <a:r>
              <a:rPr lang="en-US" sz="4400" b="1" u="sng" dirty="0" err="1" smtClean="0">
                <a:solidFill>
                  <a:srgbClr val="FFFF00"/>
                </a:solidFill>
              </a:rPr>
              <a:t>en</a:t>
            </a:r>
            <a:r>
              <a:rPr lang="en-US" sz="4400" b="1" u="sng" dirty="0" smtClean="0">
                <a:solidFill>
                  <a:srgbClr val="FFFF00"/>
                </a:solidFill>
              </a:rPr>
              <a:t> didactique</a:t>
            </a:r>
          </a:p>
          <a:p>
            <a:pPr marL="0" indent="0">
              <a:buNone/>
            </a:pPr>
            <a:endParaRPr lang="en-US" sz="4400" b="1" u="sng" dirty="0">
              <a:solidFill>
                <a:srgbClr val="FFFF00"/>
              </a:solidFill>
            </a:endParaRPr>
          </a:p>
          <a:p>
            <a:pPr marL="0" indent="0">
              <a:buNone/>
            </a:pPr>
            <a:r>
              <a:rPr lang="en-US" sz="6000" dirty="0" smtClean="0">
                <a:solidFill>
                  <a:srgbClr val="FF0000"/>
                </a:solidFill>
              </a:rPr>
              <a:t>       </a:t>
            </a:r>
            <a:r>
              <a:rPr lang="en-US" sz="6000" dirty="0" err="1" smtClean="0">
                <a:solidFill>
                  <a:srgbClr val="FF0000"/>
                </a:solidFill>
              </a:rPr>
              <a:t>Enseigner</a:t>
            </a:r>
            <a:r>
              <a:rPr lang="en-US" sz="6000" b="1" u="sng" dirty="0" smtClean="0">
                <a:solidFill>
                  <a:srgbClr val="FF0000"/>
                </a:solidFill>
              </a:rPr>
              <a:t>  </a:t>
            </a:r>
          </a:p>
          <a:p>
            <a:pPr marL="0" indent="0">
              <a:buNone/>
            </a:pPr>
            <a:endParaRPr lang="en-US" sz="4400" b="1" u="sng" dirty="0">
              <a:solidFill>
                <a:srgbClr val="FFFF00"/>
              </a:solidFill>
            </a:endParaRPr>
          </a:p>
          <a:p>
            <a:pPr marL="0" indent="0">
              <a:buNone/>
            </a:pPr>
            <a:r>
              <a:rPr lang="en-US" sz="4400" dirty="0" smtClean="0"/>
              <a:t>                               c</a:t>
            </a:r>
            <a:r>
              <a:rPr lang="fr-FR" sz="4400" dirty="0" smtClean="0"/>
              <a:t>’</a:t>
            </a:r>
            <a:r>
              <a:rPr lang="en-US" sz="4400" dirty="0" err="1" smtClean="0"/>
              <a:t>est</a:t>
            </a:r>
            <a:r>
              <a:rPr lang="en-US" sz="4400" dirty="0" smtClean="0"/>
              <a:t> </a:t>
            </a:r>
          </a:p>
          <a:p>
            <a:pPr marL="0" indent="0">
              <a:buNone/>
            </a:pPr>
            <a:r>
              <a:rPr lang="en-US" sz="4400" dirty="0"/>
              <a:t> </a:t>
            </a:r>
            <a:endParaRPr lang="en-US" sz="4400" dirty="0" smtClean="0"/>
          </a:p>
          <a:p>
            <a:pPr marL="0" indent="0">
              <a:buNone/>
            </a:pPr>
            <a:r>
              <a:rPr lang="en-US" sz="6000" dirty="0"/>
              <a:t> </a:t>
            </a:r>
            <a:r>
              <a:rPr lang="en-US" sz="6000" dirty="0" smtClean="0"/>
              <a:t>                        </a:t>
            </a:r>
            <a:r>
              <a:rPr lang="en-US" sz="6000" dirty="0" smtClean="0">
                <a:solidFill>
                  <a:srgbClr val="FF0000"/>
                </a:solidFill>
              </a:rPr>
              <a:t>communiquer</a:t>
            </a:r>
          </a:p>
          <a:p>
            <a:pPr marL="0" indent="0">
              <a:buNone/>
            </a:pPr>
            <a:endParaRPr lang="fr-FR" sz="4400" b="1" u="sng" dirty="0">
              <a:solidFill>
                <a:srgbClr val="FFFF00"/>
              </a:solidFill>
            </a:endParaRPr>
          </a:p>
        </p:txBody>
      </p:sp>
    </p:spTree>
    <p:extLst>
      <p:ext uri="{BB962C8B-B14F-4D97-AF65-F5344CB8AC3E}">
        <p14:creationId xmlns:p14="http://schemas.microsoft.com/office/powerpoint/2010/main" val="2722767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anim calcmode="lin" valueType="num">
                                      <p:cBhvr>
                                        <p:cTn id="1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wipe(down)">
                                      <p:cBhvr>
                                        <p:cTn id="20" dur="5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1000"/>
                                        <p:tgtEl>
                                          <p:spTgt spid="3">
                                            <p:txEl>
                                              <p:pRg st="6" end="6"/>
                                            </p:txEl>
                                          </p:spTgt>
                                        </p:tgtEl>
                                      </p:cBhvr>
                                    </p:animEffect>
                                    <p:anim calcmode="lin" valueType="num">
                                      <p:cBhvr>
                                        <p:cTn id="2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Diagramme 9"/>
          <p:cNvGraphicFramePr/>
          <p:nvPr>
            <p:extLst>
              <p:ext uri="{D42A27DB-BD31-4B8C-83A1-F6EECF244321}">
                <p14:modId xmlns:p14="http://schemas.microsoft.com/office/powerpoint/2010/main" val="2740239352"/>
              </p:ext>
            </p:extLst>
          </p:nvPr>
        </p:nvGraphicFramePr>
        <p:xfrm>
          <a:off x="95534" y="0"/>
          <a:ext cx="12096466"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18141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graphicEl>
                                              <a:dgm id="{DD80F311-A20B-4283-B73A-CABF35E127B4}"/>
                                            </p:graphicEl>
                                          </p:spTgt>
                                        </p:tgtEl>
                                        <p:attrNameLst>
                                          <p:attrName>style.visibility</p:attrName>
                                        </p:attrNameLst>
                                      </p:cBhvr>
                                      <p:to>
                                        <p:strVal val="visible"/>
                                      </p:to>
                                    </p:set>
                                    <p:anim calcmode="lin" valueType="num">
                                      <p:cBhvr additive="base">
                                        <p:cTn id="7" dur="500" fill="hold"/>
                                        <p:tgtEl>
                                          <p:spTgt spid="10">
                                            <p:graphicEl>
                                              <a:dgm id="{DD80F311-A20B-4283-B73A-CABF35E127B4}"/>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graphicEl>
                                              <a:dgm id="{DD80F311-A20B-4283-B73A-CABF35E127B4}"/>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graphicEl>
                                              <a:dgm id="{2C8D45A2-EE51-45BC-B67D-9DB0A574D692}"/>
                                            </p:graphicEl>
                                          </p:spTgt>
                                        </p:tgtEl>
                                        <p:attrNameLst>
                                          <p:attrName>style.visibility</p:attrName>
                                        </p:attrNameLst>
                                      </p:cBhvr>
                                      <p:to>
                                        <p:strVal val="visible"/>
                                      </p:to>
                                    </p:set>
                                    <p:anim calcmode="lin" valueType="num">
                                      <p:cBhvr additive="base">
                                        <p:cTn id="13" dur="500" fill="hold"/>
                                        <p:tgtEl>
                                          <p:spTgt spid="10">
                                            <p:graphicEl>
                                              <a:dgm id="{2C8D45A2-EE51-45BC-B67D-9DB0A574D692}"/>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graphicEl>
                                              <a:dgm id="{2C8D45A2-EE51-45BC-B67D-9DB0A574D692}"/>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graphicEl>
                                              <a:dgm id="{27A1936B-46E5-41B8-A507-D1C589655956}"/>
                                            </p:graphicEl>
                                          </p:spTgt>
                                        </p:tgtEl>
                                        <p:attrNameLst>
                                          <p:attrName>style.visibility</p:attrName>
                                        </p:attrNameLst>
                                      </p:cBhvr>
                                      <p:to>
                                        <p:strVal val="visible"/>
                                      </p:to>
                                    </p:set>
                                    <p:anim calcmode="lin" valueType="num">
                                      <p:cBhvr additive="base">
                                        <p:cTn id="19" dur="500" fill="hold"/>
                                        <p:tgtEl>
                                          <p:spTgt spid="10">
                                            <p:graphicEl>
                                              <a:dgm id="{27A1936B-46E5-41B8-A507-D1C589655956}"/>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
                                            <p:graphicEl>
                                              <a:dgm id="{27A1936B-46E5-41B8-A507-D1C589655956}"/>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graphicEl>
                                              <a:dgm id="{C0B954EF-189B-4984-9895-193DF21A0792}"/>
                                            </p:graphicEl>
                                          </p:spTgt>
                                        </p:tgtEl>
                                        <p:attrNameLst>
                                          <p:attrName>style.visibility</p:attrName>
                                        </p:attrNameLst>
                                      </p:cBhvr>
                                      <p:to>
                                        <p:strVal val="visible"/>
                                      </p:to>
                                    </p:set>
                                    <p:anim calcmode="lin" valueType="num">
                                      <p:cBhvr additive="base">
                                        <p:cTn id="25" dur="500" fill="hold"/>
                                        <p:tgtEl>
                                          <p:spTgt spid="10">
                                            <p:graphicEl>
                                              <a:dgm id="{C0B954EF-189B-4984-9895-193DF21A0792}"/>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
                                            <p:graphicEl>
                                              <a:dgm id="{C0B954EF-189B-4984-9895-193DF21A0792}"/>
                                            </p:graphic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graphicEl>
                                              <a:dgm id="{A8FB3A13-BE49-4971-B7CA-01437D5EE73A}"/>
                                            </p:graphicEl>
                                          </p:spTgt>
                                        </p:tgtEl>
                                        <p:attrNameLst>
                                          <p:attrName>style.visibility</p:attrName>
                                        </p:attrNameLst>
                                      </p:cBhvr>
                                      <p:to>
                                        <p:strVal val="visible"/>
                                      </p:to>
                                    </p:set>
                                    <p:anim calcmode="lin" valueType="num">
                                      <p:cBhvr additive="base">
                                        <p:cTn id="31" dur="500" fill="hold"/>
                                        <p:tgtEl>
                                          <p:spTgt spid="10">
                                            <p:graphicEl>
                                              <a:dgm id="{A8FB3A13-BE49-4971-B7CA-01437D5EE73A}"/>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
                                            <p:graphicEl>
                                              <a:dgm id="{A8FB3A13-BE49-4971-B7CA-01437D5EE73A}"/>
                                            </p:graphic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graphicEl>
                                              <a:dgm id="{653F0898-7676-4FE1-A746-E341A4B946A0}"/>
                                            </p:graphicEl>
                                          </p:spTgt>
                                        </p:tgtEl>
                                        <p:attrNameLst>
                                          <p:attrName>style.visibility</p:attrName>
                                        </p:attrNameLst>
                                      </p:cBhvr>
                                      <p:to>
                                        <p:strVal val="visible"/>
                                      </p:to>
                                    </p:set>
                                    <p:anim calcmode="lin" valueType="num">
                                      <p:cBhvr additive="base">
                                        <p:cTn id="37" dur="500" fill="hold"/>
                                        <p:tgtEl>
                                          <p:spTgt spid="10">
                                            <p:graphicEl>
                                              <a:dgm id="{653F0898-7676-4FE1-A746-E341A4B946A0}"/>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
                                            <p:graphicEl>
                                              <a:dgm id="{653F0898-7676-4FE1-A746-E341A4B946A0}"/>
                                            </p:graphic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graphicEl>
                                              <a:dgm id="{157A4BB2-A468-465D-B680-0A94AFC18C6D}"/>
                                            </p:graphicEl>
                                          </p:spTgt>
                                        </p:tgtEl>
                                        <p:attrNameLst>
                                          <p:attrName>style.visibility</p:attrName>
                                        </p:attrNameLst>
                                      </p:cBhvr>
                                      <p:to>
                                        <p:strVal val="visible"/>
                                      </p:to>
                                    </p:set>
                                    <p:anim calcmode="lin" valueType="num">
                                      <p:cBhvr additive="base">
                                        <p:cTn id="43" dur="500" fill="hold"/>
                                        <p:tgtEl>
                                          <p:spTgt spid="10">
                                            <p:graphicEl>
                                              <a:dgm id="{157A4BB2-A468-465D-B680-0A94AFC18C6D}"/>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10">
                                            <p:graphicEl>
                                              <a:dgm id="{157A4BB2-A468-465D-B680-0A94AFC18C6D}"/>
                                            </p:graphic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graphicEl>
                                              <a:dgm id="{6523448A-7CA9-49B8-97BC-6FCDB14288D2}"/>
                                            </p:graphicEl>
                                          </p:spTgt>
                                        </p:tgtEl>
                                        <p:attrNameLst>
                                          <p:attrName>style.visibility</p:attrName>
                                        </p:attrNameLst>
                                      </p:cBhvr>
                                      <p:to>
                                        <p:strVal val="visible"/>
                                      </p:to>
                                    </p:set>
                                    <p:anim calcmode="lin" valueType="num">
                                      <p:cBhvr additive="base">
                                        <p:cTn id="49" dur="500" fill="hold"/>
                                        <p:tgtEl>
                                          <p:spTgt spid="10">
                                            <p:graphicEl>
                                              <a:dgm id="{6523448A-7CA9-49B8-97BC-6FCDB14288D2}"/>
                                            </p:graphicEl>
                                          </p:spTgt>
                                        </p:tgtEl>
                                        <p:attrNameLst>
                                          <p:attrName>ppt_x</p:attrName>
                                        </p:attrNameLst>
                                      </p:cBhvr>
                                      <p:tavLst>
                                        <p:tav tm="0">
                                          <p:val>
                                            <p:strVal val="#ppt_x"/>
                                          </p:val>
                                        </p:tav>
                                        <p:tav tm="100000">
                                          <p:val>
                                            <p:strVal val="#ppt_x"/>
                                          </p:val>
                                        </p:tav>
                                      </p:tavLst>
                                    </p:anim>
                                    <p:anim calcmode="lin" valueType="num">
                                      <p:cBhvr additive="base">
                                        <p:cTn id="50" dur="500" fill="hold"/>
                                        <p:tgtEl>
                                          <p:spTgt spid="10">
                                            <p:graphicEl>
                                              <a:dgm id="{6523448A-7CA9-49B8-97BC-6FCDB14288D2}"/>
                                            </p:graphic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0">
                                            <p:graphicEl>
                                              <a:dgm id="{5ECA4B8A-5C62-45FF-9B37-740CC4FA4BF1}"/>
                                            </p:graphicEl>
                                          </p:spTgt>
                                        </p:tgtEl>
                                        <p:attrNameLst>
                                          <p:attrName>style.visibility</p:attrName>
                                        </p:attrNameLst>
                                      </p:cBhvr>
                                      <p:to>
                                        <p:strVal val="visible"/>
                                      </p:to>
                                    </p:set>
                                    <p:anim calcmode="lin" valueType="num">
                                      <p:cBhvr additive="base">
                                        <p:cTn id="55" dur="500" fill="hold"/>
                                        <p:tgtEl>
                                          <p:spTgt spid="10">
                                            <p:graphicEl>
                                              <a:dgm id="{5ECA4B8A-5C62-45FF-9B37-740CC4FA4BF1}"/>
                                            </p:graphicEl>
                                          </p:spTgt>
                                        </p:tgtEl>
                                        <p:attrNameLst>
                                          <p:attrName>ppt_x</p:attrName>
                                        </p:attrNameLst>
                                      </p:cBhvr>
                                      <p:tavLst>
                                        <p:tav tm="0">
                                          <p:val>
                                            <p:strVal val="#ppt_x"/>
                                          </p:val>
                                        </p:tav>
                                        <p:tav tm="100000">
                                          <p:val>
                                            <p:strVal val="#ppt_x"/>
                                          </p:val>
                                        </p:tav>
                                      </p:tavLst>
                                    </p:anim>
                                    <p:anim calcmode="lin" valueType="num">
                                      <p:cBhvr additive="base">
                                        <p:cTn id="56" dur="500" fill="hold"/>
                                        <p:tgtEl>
                                          <p:spTgt spid="10">
                                            <p:graphicEl>
                                              <a:dgm id="{5ECA4B8A-5C62-45FF-9B37-740CC4FA4BF1}"/>
                                            </p:graphic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0">
                                            <p:graphicEl>
                                              <a:dgm id="{F83A58D2-70CE-4637-A227-7A506540B131}"/>
                                            </p:graphicEl>
                                          </p:spTgt>
                                        </p:tgtEl>
                                        <p:attrNameLst>
                                          <p:attrName>style.visibility</p:attrName>
                                        </p:attrNameLst>
                                      </p:cBhvr>
                                      <p:to>
                                        <p:strVal val="visible"/>
                                      </p:to>
                                    </p:set>
                                    <p:anim calcmode="lin" valueType="num">
                                      <p:cBhvr additive="base">
                                        <p:cTn id="61" dur="500" fill="hold"/>
                                        <p:tgtEl>
                                          <p:spTgt spid="10">
                                            <p:graphicEl>
                                              <a:dgm id="{F83A58D2-70CE-4637-A227-7A506540B131}"/>
                                            </p:graphicEl>
                                          </p:spTgt>
                                        </p:tgtEl>
                                        <p:attrNameLst>
                                          <p:attrName>ppt_x</p:attrName>
                                        </p:attrNameLst>
                                      </p:cBhvr>
                                      <p:tavLst>
                                        <p:tav tm="0">
                                          <p:val>
                                            <p:strVal val="#ppt_x"/>
                                          </p:val>
                                        </p:tav>
                                        <p:tav tm="100000">
                                          <p:val>
                                            <p:strVal val="#ppt_x"/>
                                          </p:val>
                                        </p:tav>
                                      </p:tavLst>
                                    </p:anim>
                                    <p:anim calcmode="lin" valueType="num">
                                      <p:cBhvr additive="base">
                                        <p:cTn id="62" dur="500" fill="hold"/>
                                        <p:tgtEl>
                                          <p:spTgt spid="10">
                                            <p:graphicEl>
                                              <a:dgm id="{F83A58D2-70CE-4637-A227-7A506540B131}"/>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p:bldSub>
          <a:bldDgm bld="one"/>
        </p:bldSub>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900" y="559558"/>
            <a:ext cx="10959152" cy="5940088"/>
          </a:xfrm>
          <a:prstGeom prst="rect">
            <a:avLst/>
          </a:prstGeom>
        </p:spPr>
        <p:txBody>
          <a:bodyPr wrap="square">
            <a:spAutoFit/>
          </a:bodyPr>
          <a:lstStyle/>
          <a:p>
            <a:pPr fontAlgn="base"/>
            <a:r>
              <a:rPr lang="en-US" sz="3600" b="1" i="0" u="sng" dirty="0" smtClean="0">
                <a:solidFill>
                  <a:srgbClr val="FFFF00"/>
                </a:solidFill>
                <a:effectLst/>
              </a:rPr>
              <a:t>Introduction sur le modele de Laswell:</a:t>
            </a:r>
            <a:endParaRPr lang="fr-FR" sz="3600" b="1" i="0" u="sng" dirty="0" smtClean="0">
              <a:solidFill>
                <a:srgbClr val="FFFF00"/>
              </a:solidFill>
              <a:effectLst/>
            </a:endParaRPr>
          </a:p>
          <a:p>
            <a:pPr fontAlgn="base"/>
            <a:r>
              <a:rPr lang="fr-FR" sz="2800" b="0" i="0" dirty="0" smtClean="0">
                <a:effectLst/>
              </a:rPr>
              <a:t>La communication Lasswell </a:t>
            </a:r>
            <a:r>
              <a:rPr lang="fr-FR" sz="2800" b="0" i="0" u="none" strike="noStrike" dirty="0" err="1" smtClean="0">
                <a:effectLst/>
              </a:rPr>
              <a:t>modele</a:t>
            </a:r>
            <a:r>
              <a:rPr lang="fr-FR" sz="2800" b="0" i="0" dirty="0" smtClean="0">
                <a:effectLst/>
              </a:rPr>
              <a:t> porte le nom du politologue américain et théoricien de la communication </a:t>
            </a:r>
            <a:r>
              <a:rPr lang="fr-FR" sz="3200" b="1" i="0" dirty="0" smtClean="0">
                <a:solidFill>
                  <a:srgbClr val="FF0000"/>
                </a:solidFill>
                <a:effectLst/>
              </a:rPr>
              <a:t>Harold Lasswell</a:t>
            </a:r>
            <a:r>
              <a:rPr lang="fr-FR" sz="2800" b="0" i="0" dirty="0" smtClean="0">
                <a:effectLst/>
              </a:rPr>
              <a:t>.</a:t>
            </a:r>
          </a:p>
          <a:p>
            <a:pPr fontAlgn="base"/>
            <a:r>
              <a:rPr lang="fr-FR" sz="2800" b="0" i="0" dirty="0" smtClean="0">
                <a:effectLst/>
              </a:rPr>
              <a:t>Lasswell, un ancien professeur de l'Université de Yale, a développé le </a:t>
            </a:r>
            <a:r>
              <a:rPr lang="fr-FR" sz="2800" b="0" i="0" strike="noStrike" dirty="0" err="1" smtClean="0">
                <a:effectLst/>
              </a:rPr>
              <a:t>modele</a:t>
            </a:r>
            <a:r>
              <a:rPr lang="fr-FR" sz="2800" b="0" i="0" dirty="0" smtClean="0">
                <a:effectLst/>
              </a:rPr>
              <a:t> en 1948 pour analyser la communication de masse et l'effet de la propagande médiatique dans divers pays et entreprises.</a:t>
            </a:r>
          </a:p>
          <a:p>
            <a:pPr fontAlgn="base"/>
            <a:r>
              <a:rPr lang="fr-FR" sz="2800" b="0" i="0" dirty="0" smtClean="0">
                <a:effectLst/>
              </a:rPr>
              <a:t>À cette fin, il a proposé que la propagande médiatique remplisse trois fonctions sociales :</a:t>
            </a:r>
          </a:p>
          <a:p>
            <a:pPr fontAlgn="base"/>
            <a:r>
              <a:rPr lang="fr-FR" sz="2800" b="1" i="1" dirty="0"/>
              <a:t>Surveillance</a:t>
            </a:r>
            <a:endParaRPr lang="fr-FR" sz="2800" dirty="0"/>
          </a:p>
          <a:p>
            <a:pPr fontAlgn="base"/>
            <a:r>
              <a:rPr lang="fr-FR" sz="2800" dirty="0"/>
              <a:t>Ce qui donne à ceux qui consomment des médias un aperçu de ce qui se passe autour d'eux</a:t>
            </a:r>
            <a:r>
              <a:rPr lang="fr-FR" sz="2800" dirty="0" smtClean="0"/>
              <a:t>.</a:t>
            </a:r>
            <a:endParaRPr lang="fr-FR" sz="2800" dirty="0"/>
          </a:p>
        </p:txBody>
      </p:sp>
    </p:spTree>
    <p:extLst>
      <p:ext uri="{BB962C8B-B14F-4D97-AF65-F5344CB8AC3E}">
        <p14:creationId xmlns:p14="http://schemas.microsoft.com/office/powerpoint/2010/main" val="945356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80">
                                          <p:stCondLst>
                                            <p:cond delay="0"/>
                                          </p:stCondLst>
                                        </p:cTn>
                                        <p:tgtEl>
                                          <p:spTgt spid="2">
                                            <p:txEl>
                                              <p:pRg st="0" end="0"/>
                                            </p:txEl>
                                          </p:spTgt>
                                        </p:tgtEl>
                                      </p:cBhvr>
                                    </p:animEffect>
                                    <p:anim calcmode="lin" valueType="num">
                                      <p:cBhvr>
                                        <p:cTn id="8"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xEl>
                                              <p:pRg st="0" end="0"/>
                                            </p:txEl>
                                          </p:spTgt>
                                        </p:tgtEl>
                                      </p:cBhvr>
                                      <p:to x="100000" y="60000"/>
                                    </p:animScale>
                                    <p:animScale>
                                      <p:cBhvr>
                                        <p:cTn id="14" dur="166" decel="50000">
                                          <p:stCondLst>
                                            <p:cond delay="676"/>
                                          </p:stCondLst>
                                        </p:cTn>
                                        <p:tgtEl>
                                          <p:spTgt spid="2">
                                            <p:txEl>
                                              <p:pRg st="0" end="0"/>
                                            </p:txEl>
                                          </p:spTgt>
                                        </p:tgtEl>
                                      </p:cBhvr>
                                      <p:to x="100000" y="100000"/>
                                    </p:animScale>
                                    <p:animScale>
                                      <p:cBhvr>
                                        <p:cTn id="15" dur="26">
                                          <p:stCondLst>
                                            <p:cond delay="1312"/>
                                          </p:stCondLst>
                                        </p:cTn>
                                        <p:tgtEl>
                                          <p:spTgt spid="2">
                                            <p:txEl>
                                              <p:pRg st="0" end="0"/>
                                            </p:txEl>
                                          </p:spTgt>
                                        </p:tgtEl>
                                      </p:cBhvr>
                                      <p:to x="100000" y="80000"/>
                                    </p:animScale>
                                    <p:animScale>
                                      <p:cBhvr>
                                        <p:cTn id="16" dur="166" decel="50000">
                                          <p:stCondLst>
                                            <p:cond delay="1338"/>
                                          </p:stCondLst>
                                        </p:cTn>
                                        <p:tgtEl>
                                          <p:spTgt spid="2">
                                            <p:txEl>
                                              <p:pRg st="0" end="0"/>
                                            </p:txEl>
                                          </p:spTgt>
                                        </p:tgtEl>
                                      </p:cBhvr>
                                      <p:to x="100000" y="100000"/>
                                    </p:animScale>
                                    <p:animScale>
                                      <p:cBhvr>
                                        <p:cTn id="17" dur="26">
                                          <p:stCondLst>
                                            <p:cond delay="1642"/>
                                          </p:stCondLst>
                                        </p:cTn>
                                        <p:tgtEl>
                                          <p:spTgt spid="2">
                                            <p:txEl>
                                              <p:pRg st="0" end="0"/>
                                            </p:txEl>
                                          </p:spTgt>
                                        </p:tgtEl>
                                      </p:cBhvr>
                                      <p:to x="100000" y="90000"/>
                                    </p:animScale>
                                    <p:animScale>
                                      <p:cBhvr>
                                        <p:cTn id="18" dur="166" decel="50000">
                                          <p:stCondLst>
                                            <p:cond delay="1668"/>
                                          </p:stCondLst>
                                        </p:cTn>
                                        <p:tgtEl>
                                          <p:spTgt spid="2">
                                            <p:txEl>
                                              <p:pRg st="0" end="0"/>
                                            </p:txEl>
                                          </p:spTgt>
                                        </p:tgtEl>
                                      </p:cBhvr>
                                      <p:to x="100000" y="100000"/>
                                    </p:animScale>
                                    <p:animScale>
                                      <p:cBhvr>
                                        <p:cTn id="19" dur="26">
                                          <p:stCondLst>
                                            <p:cond delay="1808"/>
                                          </p:stCondLst>
                                        </p:cTn>
                                        <p:tgtEl>
                                          <p:spTgt spid="2">
                                            <p:txEl>
                                              <p:pRg st="0" end="0"/>
                                            </p:txEl>
                                          </p:spTgt>
                                        </p:tgtEl>
                                      </p:cBhvr>
                                      <p:to x="100000" y="95000"/>
                                    </p:animScale>
                                    <p:animScale>
                                      <p:cBhvr>
                                        <p:cTn id="20" dur="166" decel="50000">
                                          <p:stCondLst>
                                            <p:cond delay="1834"/>
                                          </p:stCondLst>
                                        </p:cTn>
                                        <p:tgtEl>
                                          <p:spTgt spid="2">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nodeType="clickEffect">
                                  <p:stCondLst>
                                    <p:cond delay="0"/>
                                  </p:stCondLst>
                                  <p:childTnLst>
                                    <p:set>
                                      <p:cBhvr>
                                        <p:cTn id="24" dur="1" fill="hold">
                                          <p:stCondLst>
                                            <p:cond delay="0"/>
                                          </p:stCondLst>
                                        </p:cTn>
                                        <p:tgtEl>
                                          <p:spTgt spid="2">
                                            <p:txEl>
                                              <p:pRg st="1" end="1"/>
                                            </p:txEl>
                                          </p:spTgt>
                                        </p:tgtEl>
                                        <p:attrNameLst>
                                          <p:attrName>style.visibility</p:attrName>
                                        </p:attrNameLst>
                                      </p:cBhvr>
                                      <p:to>
                                        <p:strVal val="visible"/>
                                      </p:to>
                                    </p:set>
                                    <p:animEffect transition="in" filter="randombar(horizontal)">
                                      <p:cBhvr>
                                        <p:cTn id="25" dur="500"/>
                                        <p:tgtEl>
                                          <p:spTgt spid="2">
                                            <p:txEl>
                                              <p:pRg st="1" end="1"/>
                                            </p:txEl>
                                          </p:spTgt>
                                        </p:tgtEl>
                                      </p:cBhvr>
                                    </p:animEffect>
                                  </p:childTnLst>
                                </p:cTn>
                              </p:par>
                              <p:par>
                                <p:cTn id="26" presetID="14" presetClass="entr" presetSubtype="10" fill="hold" nodeType="withEffect">
                                  <p:stCondLst>
                                    <p:cond delay="0"/>
                                  </p:stCondLst>
                                  <p:childTnLst>
                                    <p:set>
                                      <p:cBhvr>
                                        <p:cTn id="27" dur="1" fill="hold">
                                          <p:stCondLst>
                                            <p:cond delay="0"/>
                                          </p:stCondLst>
                                        </p:cTn>
                                        <p:tgtEl>
                                          <p:spTgt spid="2">
                                            <p:txEl>
                                              <p:pRg st="2" end="2"/>
                                            </p:txEl>
                                          </p:spTgt>
                                        </p:tgtEl>
                                        <p:attrNameLst>
                                          <p:attrName>style.visibility</p:attrName>
                                        </p:attrNameLst>
                                      </p:cBhvr>
                                      <p:to>
                                        <p:strVal val="visible"/>
                                      </p:to>
                                    </p:set>
                                    <p:animEffect transition="in" filter="randombar(horizontal)">
                                      <p:cBhvr>
                                        <p:cTn id="28" dur="500"/>
                                        <p:tgtEl>
                                          <p:spTgt spid="2">
                                            <p:txEl>
                                              <p:pRg st="2" end="2"/>
                                            </p:txEl>
                                          </p:spTgt>
                                        </p:tgtEl>
                                      </p:cBhvr>
                                    </p:animEffect>
                                  </p:childTnLst>
                                </p:cTn>
                              </p:par>
                              <p:par>
                                <p:cTn id="29" presetID="14" presetClass="entr" presetSubtype="10" fill="hold" nodeType="with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Effect transition="in" filter="randombar(horizontal)">
                                      <p:cBhvr>
                                        <p:cTn id="31" dur="500"/>
                                        <p:tgtEl>
                                          <p:spTgt spid="2">
                                            <p:txEl>
                                              <p:pRg st="3" end="3"/>
                                            </p:txEl>
                                          </p:spTgt>
                                        </p:tgtEl>
                                      </p:cBhvr>
                                    </p:animEffect>
                                  </p:childTnLst>
                                </p:cTn>
                              </p:par>
                              <p:par>
                                <p:cTn id="32" presetID="14" presetClass="entr" presetSubtype="10" fill="hold" nodeType="withEffect">
                                  <p:stCondLst>
                                    <p:cond delay="0"/>
                                  </p:stCondLst>
                                  <p:childTnLst>
                                    <p:set>
                                      <p:cBhvr>
                                        <p:cTn id="33" dur="1" fill="hold">
                                          <p:stCondLst>
                                            <p:cond delay="0"/>
                                          </p:stCondLst>
                                        </p:cTn>
                                        <p:tgtEl>
                                          <p:spTgt spid="2">
                                            <p:txEl>
                                              <p:pRg st="4" end="4"/>
                                            </p:txEl>
                                          </p:spTgt>
                                        </p:tgtEl>
                                        <p:attrNameLst>
                                          <p:attrName>style.visibility</p:attrName>
                                        </p:attrNameLst>
                                      </p:cBhvr>
                                      <p:to>
                                        <p:strVal val="visible"/>
                                      </p:to>
                                    </p:set>
                                    <p:animEffect transition="in" filter="randombar(horizontal)">
                                      <p:cBhvr>
                                        <p:cTn id="34" dur="500"/>
                                        <p:tgtEl>
                                          <p:spTgt spid="2">
                                            <p:txEl>
                                              <p:pRg st="4" end="4"/>
                                            </p:txEl>
                                          </p:spTgt>
                                        </p:tgtEl>
                                      </p:cBhvr>
                                    </p:animEffect>
                                  </p:childTnLst>
                                </p:cTn>
                              </p:par>
                              <p:par>
                                <p:cTn id="35" presetID="14" presetClass="entr" presetSubtype="10" fill="hold" nodeType="with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Effect transition="in" filter="randombar(horizontal)">
                                      <p:cBhvr>
                                        <p:cTn id="37"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7546" y="109182"/>
            <a:ext cx="11273051" cy="5525068"/>
          </a:xfrm>
        </p:spPr>
        <p:txBody>
          <a:bodyPr>
            <a:noAutofit/>
          </a:bodyPr>
          <a:lstStyle/>
          <a:p>
            <a:pPr fontAlgn="base"/>
            <a:r>
              <a:rPr lang="fr-FR" sz="2400" b="1" i="1" dirty="0">
                <a:latin typeface="+mn-lt"/>
              </a:rPr>
              <a:t>Corrélation</a:t>
            </a:r>
            <a:endParaRPr lang="fr-FR" sz="2400" dirty="0">
              <a:latin typeface="+mn-lt"/>
            </a:endParaRPr>
          </a:p>
          <a:p>
            <a:pPr marL="0" indent="0" fontAlgn="base">
              <a:buNone/>
            </a:pPr>
            <a:r>
              <a:rPr lang="fr-FR" sz="2400" dirty="0">
                <a:latin typeface="+mn-lt"/>
              </a:rPr>
              <a:t>Il s'agit de l'interprétation et de l'explication par les médias d'événements d'actualité spécifiques.</a:t>
            </a:r>
          </a:p>
          <a:p>
            <a:pPr fontAlgn="base"/>
            <a:r>
              <a:rPr lang="fr-FR" sz="2400" b="1" i="1" dirty="0">
                <a:latin typeface="+mn-lt"/>
              </a:rPr>
              <a:t>Transmission</a:t>
            </a:r>
            <a:endParaRPr lang="fr-FR" sz="2400" dirty="0">
              <a:latin typeface="+mn-lt"/>
            </a:endParaRPr>
          </a:p>
          <a:p>
            <a:pPr marL="0" indent="0" fontAlgn="base">
              <a:buNone/>
            </a:pPr>
            <a:r>
              <a:rPr lang="fr-FR" sz="2400" dirty="0">
                <a:latin typeface="+mn-lt"/>
              </a:rPr>
              <a:t>Où les médias transmettent des idées sociales et un héritage culturel aux générations futures de consommateurs de médias.</a:t>
            </a:r>
          </a:p>
          <a:p>
            <a:pPr marL="0" indent="0" fontAlgn="base">
              <a:buNone/>
            </a:pPr>
            <a:r>
              <a:rPr lang="fr-FR" sz="2400" dirty="0">
                <a:latin typeface="+mn-lt"/>
              </a:rPr>
              <a:t>De manière générale, Lasswell pensait que les médias pouvaient avoir un impact sur ce que les téléspectateurs pensaient des informations présentées. Cette notion peut être étendue à tout communicant, qu'il s'agisse d'une personne, d'un groupe ou d'une entreprise.</a:t>
            </a:r>
          </a:p>
          <a:p>
            <a:pPr marL="0" indent="0" fontAlgn="base">
              <a:buNone/>
            </a:pPr>
            <a:r>
              <a:rPr lang="fr-FR" sz="2400" dirty="0">
                <a:latin typeface="+mn-lt"/>
              </a:rPr>
              <a:t>Indépendamment du contexte, cependant, l'entité communicante a une certaine intention d'influencer le récepteur par le biais de la messagerie. Cela signifie que Lasswell </a:t>
            </a:r>
            <a:r>
              <a:rPr lang="fr-FR" sz="2400" dirty="0">
                <a:latin typeface="+mn-lt"/>
                <a:hlinkClick r:id="rId2" tooltip="modèle"/>
              </a:rPr>
              <a:t>modèle</a:t>
            </a:r>
            <a:r>
              <a:rPr lang="fr-FR" sz="2400" dirty="0">
                <a:latin typeface="+mn-lt"/>
              </a:rPr>
              <a:t> considère la communication comme un outil de persuasion.</a:t>
            </a:r>
          </a:p>
          <a:p>
            <a:pPr marL="0" indent="0" fontAlgn="base">
              <a:buNone/>
            </a:pPr>
            <a:endParaRPr lang="fr-FR" sz="2400" dirty="0">
              <a:solidFill>
                <a:srgbClr val="000000"/>
              </a:solidFill>
              <a:latin typeface="+mn-lt"/>
            </a:endParaRPr>
          </a:p>
          <a:p>
            <a:endParaRPr lang="fr-FR" sz="2400" dirty="0">
              <a:latin typeface="+mn-lt"/>
            </a:endParaRPr>
          </a:p>
        </p:txBody>
      </p:sp>
    </p:spTree>
    <p:extLst>
      <p:ext uri="{BB962C8B-B14F-4D97-AF65-F5344CB8AC3E}">
        <p14:creationId xmlns:p14="http://schemas.microsoft.com/office/powerpoint/2010/main" val="3490847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0" dur="500"/>
                                        <p:tgtEl>
                                          <p:spTgt spid="3">
                                            <p:txEl>
                                              <p:pRg st="1" end="1"/>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3" dur="500"/>
                                        <p:tgtEl>
                                          <p:spTgt spid="3">
                                            <p:txEl>
                                              <p:pRg st="2" end="2"/>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6" dur="500"/>
                                        <p:tgtEl>
                                          <p:spTgt spid="3">
                                            <p:txEl>
                                              <p:pRg st="3" end="3"/>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9" dur="500"/>
                                        <p:tgtEl>
                                          <p:spTgt spid="3">
                                            <p:txEl>
                                              <p:pRg st="4" end="4"/>
                                            </p:txEl>
                                          </p:spTgt>
                                        </p:tgtEl>
                                      </p:cBhvr>
                                    </p:animEffect>
                                  </p:childTnLst>
                                </p:cTn>
                              </p:par>
                              <p:par>
                                <p:cTn id="20" presetID="14" presetClass="entr" presetSubtype="1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1070" y="0"/>
            <a:ext cx="11327640" cy="6858000"/>
          </a:xfrm>
        </p:spPr>
        <p:txBody>
          <a:bodyPr/>
          <a:lstStyle/>
          <a:p>
            <a:pPr marL="0" indent="0" fontAlgn="base">
              <a:buNone/>
            </a:pPr>
            <a:r>
              <a:rPr lang="fr-FR" sz="4400" b="1" u="sng" dirty="0">
                <a:solidFill>
                  <a:srgbClr val="FFFF00"/>
                </a:solidFill>
              </a:rPr>
              <a:t>Les </a:t>
            </a:r>
            <a:r>
              <a:rPr lang="fr-FR" sz="4400" b="1" u="sng" dirty="0" smtClean="0">
                <a:solidFill>
                  <a:srgbClr val="FFFF00"/>
                </a:solidFill>
              </a:rPr>
              <a:t>composantes </a:t>
            </a:r>
            <a:r>
              <a:rPr lang="fr-FR" sz="4400" b="1" u="sng" dirty="0">
                <a:solidFill>
                  <a:srgbClr val="FFFF00"/>
                </a:solidFill>
              </a:rPr>
              <a:t>du modèle de communication Lasswell</a:t>
            </a:r>
          </a:p>
          <a:p>
            <a:pPr marL="0" indent="0" fontAlgn="base">
              <a:buNone/>
            </a:pPr>
            <a:r>
              <a:rPr lang="fr-FR" dirty="0"/>
              <a:t>Cinq composantes peuvent être utilisées pour prédire l'effet d'un message sur une personne ou un groupe de personnes, chacune ayant sa propre </a:t>
            </a:r>
            <a:r>
              <a:rPr lang="fr-FR" dirty="0">
                <a:hlinkClick r:id="rId2" tooltip="analyse"/>
              </a:rPr>
              <a:t>analyse</a:t>
            </a:r>
            <a:r>
              <a:rPr lang="fr-FR" dirty="0"/>
              <a:t> méthode.</a:t>
            </a:r>
          </a:p>
          <a:p>
            <a:pPr marL="0" indent="0">
              <a:buNone/>
            </a:pPr>
            <a:r>
              <a:rPr lang="fr-FR" dirty="0" smtClean="0"/>
              <a:t>  </a:t>
            </a:r>
            <a:r>
              <a:rPr lang="fr-FR" dirty="0"/>
              <a:t/>
            </a:r>
            <a:br>
              <a:rPr lang="fr-FR" dirty="0"/>
            </a:br>
            <a:endParaRPr lang="fr-FR" dirty="0"/>
          </a:p>
        </p:txBody>
      </p:sp>
      <p:sp>
        <p:nvSpPr>
          <p:cNvPr id="4" name="Rectangle 3"/>
          <p:cNvSpPr/>
          <p:nvPr/>
        </p:nvSpPr>
        <p:spPr>
          <a:xfrm>
            <a:off x="586854" y="2340590"/>
            <a:ext cx="1692322" cy="6414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QUI </a:t>
            </a:r>
            <a:endParaRPr lang="fr-FR" dirty="0"/>
          </a:p>
        </p:txBody>
      </p:sp>
      <p:sp>
        <p:nvSpPr>
          <p:cNvPr id="5" name="Rectangle 4"/>
          <p:cNvSpPr/>
          <p:nvPr/>
        </p:nvSpPr>
        <p:spPr>
          <a:xfrm>
            <a:off x="9845722" y="2317843"/>
            <a:ext cx="1692322" cy="6414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Avec quells </a:t>
            </a:r>
            <a:r>
              <a:rPr lang="en-US" dirty="0" err="1" smtClean="0"/>
              <a:t>effets</a:t>
            </a:r>
            <a:endParaRPr lang="fr-FR" dirty="0"/>
          </a:p>
        </p:txBody>
      </p:sp>
      <p:sp>
        <p:nvSpPr>
          <p:cNvPr id="6" name="Rectangle 5"/>
          <p:cNvSpPr/>
          <p:nvPr/>
        </p:nvSpPr>
        <p:spPr>
          <a:xfrm>
            <a:off x="7645013" y="2308746"/>
            <a:ext cx="1692322" cy="6414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 QUI </a:t>
            </a:r>
            <a:endParaRPr lang="fr-FR" dirty="0"/>
          </a:p>
        </p:txBody>
      </p:sp>
      <p:sp>
        <p:nvSpPr>
          <p:cNvPr id="7" name="Rectangle 6"/>
          <p:cNvSpPr/>
          <p:nvPr/>
        </p:nvSpPr>
        <p:spPr>
          <a:xfrm>
            <a:off x="5463638" y="2340590"/>
            <a:ext cx="1692322" cy="6414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Par quell </a:t>
            </a:r>
            <a:r>
              <a:rPr lang="en-US" dirty="0" err="1" smtClean="0"/>
              <a:t>moyen</a:t>
            </a:r>
            <a:endParaRPr lang="fr-FR" dirty="0"/>
          </a:p>
        </p:txBody>
      </p:sp>
      <p:sp>
        <p:nvSpPr>
          <p:cNvPr id="8" name="Rectangle 7"/>
          <p:cNvSpPr/>
          <p:nvPr/>
        </p:nvSpPr>
        <p:spPr>
          <a:xfrm>
            <a:off x="3053682" y="2340590"/>
            <a:ext cx="1692322" cy="6414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Dit</a:t>
            </a:r>
            <a:r>
              <a:rPr lang="en-US" dirty="0" smtClean="0"/>
              <a:t> quoi</a:t>
            </a:r>
            <a:endParaRPr lang="fr-FR" dirty="0"/>
          </a:p>
        </p:txBody>
      </p:sp>
      <p:sp>
        <p:nvSpPr>
          <p:cNvPr id="9" name="Rectangle 8"/>
          <p:cNvSpPr/>
          <p:nvPr/>
        </p:nvSpPr>
        <p:spPr>
          <a:xfrm>
            <a:off x="586854" y="3145809"/>
            <a:ext cx="1692322" cy="35484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endParaRPr lang="en-US" dirty="0" smtClean="0"/>
          </a:p>
          <a:p>
            <a:pPr algn="ctr"/>
            <a:endParaRPr lang="en-US" dirty="0"/>
          </a:p>
          <a:p>
            <a:pPr algn="ctr"/>
            <a:endParaRPr lang="en-US" dirty="0" smtClean="0"/>
          </a:p>
          <a:p>
            <a:pPr algn="ctr"/>
            <a:r>
              <a:rPr lang="en-US" dirty="0" err="1" smtClean="0"/>
              <a:t>Emetteur</a:t>
            </a:r>
            <a:endParaRPr lang="en-US" dirty="0"/>
          </a:p>
          <a:p>
            <a:pPr algn="ctr"/>
            <a:endParaRPr lang="en-US" dirty="0" smtClean="0"/>
          </a:p>
          <a:p>
            <a:pPr algn="ctr"/>
            <a:endParaRPr lang="en-US" dirty="0"/>
          </a:p>
          <a:p>
            <a:pPr algn="ctr"/>
            <a:endParaRPr lang="en-US" dirty="0" smtClean="0"/>
          </a:p>
          <a:p>
            <a:pPr algn="ctr"/>
            <a:endParaRPr lang="en-US" dirty="0"/>
          </a:p>
          <a:p>
            <a:pPr algn="ctr"/>
            <a:endParaRPr lang="en-US" dirty="0" smtClean="0"/>
          </a:p>
          <a:p>
            <a:pPr algn="ctr"/>
            <a:r>
              <a:rPr lang="en-US" dirty="0" err="1" smtClean="0"/>
              <a:t>Peut</a:t>
            </a:r>
            <a:r>
              <a:rPr lang="en-US" dirty="0" smtClean="0"/>
              <a:t> etre </a:t>
            </a:r>
            <a:r>
              <a:rPr lang="en-US" dirty="0" err="1" smtClean="0"/>
              <a:t>une</a:t>
            </a:r>
            <a:r>
              <a:rPr lang="en-US" dirty="0" smtClean="0"/>
              <a:t> personne </a:t>
            </a:r>
            <a:r>
              <a:rPr lang="en-US" dirty="0" err="1" smtClean="0"/>
              <a:t>ou</a:t>
            </a:r>
            <a:r>
              <a:rPr lang="en-US" dirty="0" smtClean="0"/>
              <a:t> </a:t>
            </a:r>
            <a:r>
              <a:rPr lang="en-US" dirty="0" err="1" smtClean="0"/>
              <a:t>groupe</a:t>
            </a:r>
            <a:r>
              <a:rPr lang="en-US" dirty="0" smtClean="0"/>
              <a:t> </a:t>
            </a:r>
            <a:r>
              <a:rPr lang="en-US" dirty="0" err="1" smtClean="0"/>
              <a:t>aui</a:t>
            </a:r>
            <a:r>
              <a:rPr lang="en-US" dirty="0" smtClean="0"/>
              <a:t> </a:t>
            </a:r>
            <a:r>
              <a:rPr lang="en-US" dirty="0" err="1" smtClean="0"/>
              <a:t>emettent</a:t>
            </a:r>
            <a:r>
              <a:rPr lang="en-US" dirty="0" smtClean="0"/>
              <a:t> un signal</a:t>
            </a:r>
          </a:p>
          <a:p>
            <a:pPr algn="ctr"/>
            <a:endParaRPr lang="en-US" dirty="0"/>
          </a:p>
          <a:p>
            <a:pPr algn="ctr"/>
            <a:endParaRPr lang="en-US" dirty="0" smtClean="0"/>
          </a:p>
          <a:p>
            <a:pPr algn="ctr"/>
            <a:endParaRPr lang="en-US" dirty="0"/>
          </a:p>
          <a:p>
            <a:pPr algn="ctr"/>
            <a:r>
              <a:rPr lang="en-US" dirty="0" smtClean="0"/>
              <a:t> </a:t>
            </a:r>
          </a:p>
          <a:p>
            <a:pPr algn="ctr"/>
            <a:endParaRPr lang="fr-FR" dirty="0"/>
          </a:p>
        </p:txBody>
      </p:sp>
      <p:sp>
        <p:nvSpPr>
          <p:cNvPr id="10" name="Rectangle 9"/>
          <p:cNvSpPr/>
          <p:nvPr/>
        </p:nvSpPr>
        <p:spPr>
          <a:xfrm>
            <a:off x="9845722" y="3145809"/>
            <a:ext cx="1692322" cy="35484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endParaRPr lang="en-US" dirty="0"/>
          </a:p>
          <a:p>
            <a:pPr algn="ctr"/>
            <a:endParaRPr lang="en-US" dirty="0" smtClean="0"/>
          </a:p>
          <a:p>
            <a:pPr algn="ctr"/>
            <a:r>
              <a:rPr lang="en-US" dirty="0" err="1"/>
              <a:t>é</a:t>
            </a:r>
            <a:r>
              <a:rPr lang="en-US" dirty="0" err="1" smtClean="0"/>
              <a:t>ffet</a:t>
            </a:r>
            <a:endParaRPr lang="en-US" dirty="0" smtClean="0"/>
          </a:p>
          <a:p>
            <a:pPr algn="ctr"/>
            <a:endParaRPr lang="en-US" dirty="0"/>
          </a:p>
          <a:p>
            <a:pPr algn="ctr"/>
            <a:endParaRPr lang="en-US" dirty="0"/>
          </a:p>
          <a:p>
            <a:pPr algn="ctr"/>
            <a:endParaRPr lang="en-US" dirty="0" smtClean="0"/>
          </a:p>
          <a:p>
            <a:pPr algn="ctr"/>
            <a:endParaRPr lang="en-US" dirty="0"/>
          </a:p>
          <a:p>
            <a:pPr algn="ctr"/>
            <a:r>
              <a:rPr lang="en-US" dirty="0" err="1" smtClean="0"/>
              <a:t>Quelle</a:t>
            </a:r>
            <a:r>
              <a:rPr lang="en-US" dirty="0" smtClean="0"/>
              <a:t> </a:t>
            </a:r>
            <a:r>
              <a:rPr lang="en-US" dirty="0" err="1" smtClean="0"/>
              <a:t>est</a:t>
            </a:r>
            <a:r>
              <a:rPr lang="en-US" dirty="0" smtClean="0"/>
              <a:t> </a:t>
            </a:r>
            <a:r>
              <a:rPr lang="en-US" dirty="0" err="1" smtClean="0"/>
              <a:t>l’influence</a:t>
            </a:r>
            <a:r>
              <a:rPr lang="en-US" dirty="0" smtClean="0"/>
              <a:t> du message?</a:t>
            </a:r>
          </a:p>
          <a:p>
            <a:pPr algn="ctr"/>
            <a:endParaRPr lang="en-US" dirty="0"/>
          </a:p>
          <a:p>
            <a:pPr algn="ctr"/>
            <a:endParaRPr lang="en-US" dirty="0" smtClean="0"/>
          </a:p>
          <a:p>
            <a:pPr algn="ctr"/>
            <a:endParaRPr lang="en-US" dirty="0"/>
          </a:p>
          <a:p>
            <a:pPr algn="ctr"/>
            <a:endParaRPr lang="en-US" dirty="0" smtClean="0"/>
          </a:p>
          <a:p>
            <a:pPr algn="ctr"/>
            <a:endParaRPr lang="en-US" dirty="0"/>
          </a:p>
          <a:p>
            <a:pPr algn="ctr"/>
            <a:endParaRPr lang="en-US" dirty="0" smtClean="0"/>
          </a:p>
          <a:p>
            <a:pPr algn="ctr"/>
            <a:endParaRPr lang="fr-FR" dirty="0"/>
          </a:p>
        </p:txBody>
      </p:sp>
      <p:sp>
        <p:nvSpPr>
          <p:cNvPr id="11" name="Rectangle 10"/>
          <p:cNvSpPr/>
          <p:nvPr/>
        </p:nvSpPr>
        <p:spPr>
          <a:xfrm>
            <a:off x="7681411" y="3129887"/>
            <a:ext cx="1692322" cy="35484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endParaRPr lang="en-US" dirty="0" smtClean="0"/>
          </a:p>
          <a:p>
            <a:pPr algn="ctr"/>
            <a:r>
              <a:rPr lang="en-US" dirty="0" smtClean="0"/>
              <a:t>Recepteur</a:t>
            </a:r>
          </a:p>
          <a:p>
            <a:pPr algn="ctr"/>
            <a:endParaRPr lang="en-US" dirty="0" smtClean="0">
              <a:effectLst>
                <a:outerShdw blurRad="38100" dist="38100" dir="2700000" algn="tl">
                  <a:srgbClr val="000000">
                    <a:alpha val="43137"/>
                  </a:srgbClr>
                </a:outerShdw>
              </a:effectLst>
            </a:endParaRPr>
          </a:p>
          <a:p>
            <a:pPr algn="ctr"/>
            <a:endParaRPr lang="en-US" dirty="0" smtClean="0"/>
          </a:p>
          <a:p>
            <a:pPr algn="ctr"/>
            <a:endParaRPr lang="en-US" dirty="0"/>
          </a:p>
          <a:p>
            <a:pPr algn="ctr"/>
            <a:endParaRPr lang="en-US" dirty="0" smtClean="0"/>
          </a:p>
          <a:p>
            <a:pPr algn="ctr"/>
            <a:endParaRPr lang="en-US" dirty="0" smtClean="0"/>
          </a:p>
          <a:p>
            <a:pPr algn="ctr"/>
            <a:r>
              <a:rPr lang="en-US" dirty="0" smtClean="0"/>
              <a:t>A qui le message </a:t>
            </a:r>
            <a:r>
              <a:rPr lang="en-US" dirty="0" err="1" smtClean="0"/>
              <a:t>est</a:t>
            </a:r>
            <a:r>
              <a:rPr lang="en-US" dirty="0" smtClean="0"/>
              <a:t> </a:t>
            </a:r>
            <a:r>
              <a:rPr lang="en-US" dirty="0" err="1" smtClean="0"/>
              <a:t>adressé</a:t>
            </a:r>
            <a:endParaRPr lang="en-US" dirty="0"/>
          </a:p>
          <a:p>
            <a:pPr algn="ctr"/>
            <a:endParaRPr lang="en-US" dirty="0" smtClean="0"/>
          </a:p>
          <a:p>
            <a:pPr algn="ctr"/>
            <a:endParaRPr lang="en-US" dirty="0"/>
          </a:p>
          <a:p>
            <a:pPr algn="ctr"/>
            <a:endParaRPr lang="en-US" dirty="0" smtClean="0"/>
          </a:p>
          <a:p>
            <a:pPr algn="ctr"/>
            <a:endParaRPr lang="en-US" dirty="0"/>
          </a:p>
          <a:p>
            <a:pPr algn="ctr"/>
            <a:endParaRPr lang="fr-FR" dirty="0"/>
          </a:p>
        </p:txBody>
      </p:sp>
      <p:sp>
        <p:nvSpPr>
          <p:cNvPr id="12" name="Rectangle 11"/>
          <p:cNvSpPr/>
          <p:nvPr/>
        </p:nvSpPr>
        <p:spPr>
          <a:xfrm>
            <a:off x="5520510" y="3129887"/>
            <a:ext cx="1692322" cy="35484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smtClean="0"/>
          </a:p>
          <a:p>
            <a:pPr algn="ctr"/>
            <a:endParaRPr lang="en-US" dirty="0"/>
          </a:p>
          <a:p>
            <a:pPr algn="ctr"/>
            <a:endParaRPr lang="en-US" dirty="0" smtClean="0"/>
          </a:p>
          <a:p>
            <a:pPr algn="ctr"/>
            <a:endParaRPr lang="en-US" dirty="0"/>
          </a:p>
          <a:p>
            <a:pPr algn="ctr"/>
            <a:endParaRPr lang="en-US" dirty="0" smtClean="0"/>
          </a:p>
          <a:p>
            <a:pPr algn="ctr"/>
            <a:r>
              <a:rPr lang="en-US" dirty="0" smtClean="0"/>
              <a:t>Media</a:t>
            </a:r>
            <a:endParaRPr lang="en-US" dirty="0"/>
          </a:p>
          <a:p>
            <a:pPr algn="ctr"/>
            <a:endParaRPr lang="en-US" dirty="0" smtClean="0"/>
          </a:p>
          <a:p>
            <a:pPr algn="ctr"/>
            <a:endParaRPr lang="en-US" dirty="0"/>
          </a:p>
          <a:p>
            <a:pPr algn="ctr"/>
            <a:endParaRPr lang="en-US" dirty="0" smtClean="0"/>
          </a:p>
          <a:p>
            <a:pPr algn="ctr"/>
            <a:endParaRPr lang="en-US" dirty="0" smtClean="0"/>
          </a:p>
          <a:p>
            <a:pPr algn="ctr"/>
            <a:r>
              <a:rPr lang="en-US" dirty="0" smtClean="0"/>
              <a:t>Par quell canal </a:t>
            </a:r>
            <a:r>
              <a:rPr lang="en-US" dirty="0" err="1" smtClean="0"/>
              <a:t>médiatique</a:t>
            </a:r>
            <a:r>
              <a:rPr lang="en-US" dirty="0" smtClean="0"/>
              <a:t> </a:t>
            </a:r>
            <a:r>
              <a:rPr lang="en-US" dirty="0" err="1" smtClean="0"/>
              <a:t>est</a:t>
            </a:r>
            <a:r>
              <a:rPr lang="en-US" dirty="0" smtClean="0"/>
              <a:t> diffuse le message?</a:t>
            </a:r>
          </a:p>
          <a:p>
            <a:pPr algn="ctr"/>
            <a:endParaRPr lang="en-US" dirty="0"/>
          </a:p>
          <a:p>
            <a:pPr algn="ctr"/>
            <a:endParaRPr lang="en-US" dirty="0" smtClean="0"/>
          </a:p>
          <a:p>
            <a:pPr algn="ctr"/>
            <a:endParaRPr lang="en-US" dirty="0"/>
          </a:p>
          <a:p>
            <a:pPr algn="ctr"/>
            <a:endParaRPr lang="en-US" dirty="0" smtClean="0"/>
          </a:p>
          <a:p>
            <a:pPr algn="ctr"/>
            <a:endParaRPr lang="en-US" dirty="0"/>
          </a:p>
          <a:p>
            <a:pPr algn="ctr"/>
            <a:endParaRPr lang="en-US" dirty="0" smtClean="0"/>
          </a:p>
          <a:p>
            <a:pPr algn="ctr"/>
            <a:endParaRPr lang="en-US" dirty="0"/>
          </a:p>
          <a:p>
            <a:pPr algn="ctr"/>
            <a:endParaRPr lang="fr-FR" dirty="0"/>
          </a:p>
        </p:txBody>
      </p:sp>
      <p:sp>
        <p:nvSpPr>
          <p:cNvPr id="13" name="Rectangle 12"/>
          <p:cNvSpPr/>
          <p:nvPr/>
        </p:nvSpPr>
        <p:spPr>
          <a:xfrm>
            <a:off x="3053682" y="3134436"/>
            <a:ext cx="1692322" cy="35484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endParaRPr lang="en-US" dirty="0" smtClean="0"/>
          </a:p>
          <a:p>
            <a:pPr algn="ctr"/>
            <a:endParaRPr lang="en-US" dirty="0" smtClean="0"/>
          </a:p>
          <a:p>
            <a:pPr algn="ctr"/>
            <a:endParaRPr lang="en-US" dirty="0" smtClean="0"/>
          </a:p>
          <a:p>
            <a:pPr algn="ctr"/>
            <a:r>
              <a:rPr lang="en-US" dirty="0" smtClean="0"/>
              <a:t>Message</a:t>
            </a:r>
          </a:p>
          <a:p>
            <a:pPr algn="ctr"/>
            <a:endParaRPr lang="en-US" dirty="0"/>
          </a:p>
          <a:p>
            <a:pPr algn="ctr"/>
            <a:endParaRPr lang="en-US" dirty="0" smtClean="0"/>
          </a:p>
          <a:p>
            <a:pPr algn="ctr"/>
            <a:endParaRPr lang="en-US" dirty="0"/>
          </a:p>
          <a:p>
            <a:pPr algn="ctr"/>
            <a:endParaRPr lang="en-US" dirty="0" smtClean="0"/>
          </a:p>
          <a:p>
            <a:pPr algn="ctr"/>
            <a:endParaRPr lang="en-US" dirty="0" smtClean="0"/>
          </a:p>
          <a:p>
            <a:pPr algn="ctr"/>
            <a:endParaRPr lang="en-US" dirty="0"/>
          </a:p>
          <a:p>
            <a:pPr algn="ctr"/>
            <a:r>
              <a:rPr lang="en-US" dirty="0" err="1" smtClean="0"/>
              <a:t>Analyse</a:t>
            </a:r>
            <a:r>
              <a:rPr lang="en-US" dirty="0" smtClean="0"/>
              <a:t> de </a:t>
            </a:r>
            <a:r>
              <a:rPr lang="en-US" dirty="0" err="1" smtClean="0"/>
              <a:t>contenu</a:t>
            </a:r>
            <a:r>
              <a:rPr lang="en-US" dirty="0" smtClean="0"/>
              <a:t> de message</a:t>
            </a:r>
            <a:endParaRPr lang="en-US" dirty="0"/>
          </a:p>
          <a:p>
            <a:pPr algn="ctr"/>
            <a:endParaRPr lang="en-US" dirty="0" smtClean="0"/>
          </a:p>
          <a:p>
            <a:pPr algn="ctr"/>
            <a:endParaRPr lang="en-US" dirty="0"/>
          </a:p>
          <a:p>
            <a:pPr algn="ctr"/>
            <a:endParaRPr lang="en-US" dirty="0" smtClean="0"/>
          </a:p>
          <a:p>
            <a:pPr algn="ctr"/>
            <a:endParaRPr lang="en-US" dirty="0"/>
          </a:p>
          <a:p>
            <a:pPr algn="ctr"/>
            <a:endParaRPr lang="en-US" dirty="0" smtClean="0"/>
          </a:p>
          <a:p>
            <a:pPr algn="ctr"/>
            <a:r>
              <a:rPr lang="en-US" dirty="0" smtClean="0"/>
              <a:t> </a:t>
            </a:r>
            <a:endParaRPr lang="fr-FR" dirty="0"/>
          </a:p>
        </p:txBody>
      </p:sp>
    </p:spTree>
    <p:extLst>
      <p:ext uri="{BB962C8B-B14F-4D97-AF65-F5344CB8AC3E}">
        <p14:creationId xmlns:p14="http://schemas.microsoft.com/office/powerpoint/2010/main" val="3098567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3" dur="5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circle(in)">
                                      <p:cBhvr>
                                        <p:cTn id="18" dur="2000"/>
                                        <p:tgtEl>
                                          <p:spTgt spid="4"/>
                                        </p:tgtEl>
                                      </p:cBhvr>
                                    </p:animEffect>
                                  </p:childTnLst>
                                </p:cTn>
                              </p:par>
                              <p:par>
                                <p:cTn id="19" presetID="6" presetClass="entr" presetSubtype="16"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circle(in)">
                                      <p:cBhvr>
                                        <p:cTn id="21" dur="2000"/>
                                        <p:tgtEl>
                                          <p:spTgt spid="9"/>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wipe(down)">
                                      <p:cBhvr>
                                        <p:cTn id="26" dur="500"/>
                                        <p:tgtEl>
                                          <p:spTgt spid="13"/>
                                        </p:tgtEl>
                                      </p:cBhvr>
                                    </p:animEffect>
                                  </p:childTnLst>
                                </p:cTn>
                              </p:par>
                              <p:par>
                                <p:cTn id="27" presetID="22" presetClass="entr" presetSubtype="4"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wipe(down)">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wipe(down)">
                                      <p:cBhvr>
                                        <p:cTn id="34" dur="500"/>
                                        <p:tgtEl>
                                          <p:spTgt spid="12"/>
                                        </p:tgtEl>
                                      </p:cBhvr>
                                    </p:animEffect>
                                  </p:childTnLst>
                                </p:cTn>
                              </p:par>
                              <p:par>
                                <p:cTn id="35" presetID="22" presetClass="entr" presetSubtype="4" fill="hold" grpId="0" nodeType="with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wipe(down)">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wipe(down)">
                                      <p:cBhvr>
                                        <p:cTn id="42" dur="500"/>
                                        <p:tgtEl>
                                          <p:spTgt spid="11"/>
                                        </p:tgtEl>
                                      </p:cBhvr>
                                    </p:animEffect>
                                  </p:childTnLst>
                                </p:cTn>
                              </p:par>
                              <p:par>
                                <p:cTn id="43" presetID="22" presetClass="entr" presetSubtype="4" fill="hold" grpId="0" nodeType="withEffect">
                                  <p:stCondLst>
                                    <p:cond delay="0"/>
                                  </p:stCondLst>
                                  <p:childTnLst>
                                    <p:set>
                                      <p:cBhvr>
                                        <p:cTn id="44" dur="1" fill="hold">
                                          <p:stCondLst>
                                            <p:cond delay="0"/>
                                          </p:stCondLst>
                                        </p:cTn>
                                        <p:tgtEl>
                                          <p:spTgt spid="6"/>
                                        </p:tgtEl>
                                        <p:attrNameLst>
                                          <p:attrName>style.visibility</p:attrName>
                                        </p:attrNameLst>
                                      </p:cBhvr>
                                      <p:to>
                                        <p:strVal val="visible"/>
                                      </p:to>
                                    </p:set>
                                    <p:animEffect transition="in" filter="wipe(down)">
                                      <p:cBhvr>
                                        <p:cTn id="45" dur="500"/>
                                        <p:tgtEl>
                                          <p:spTgt spid="6"/>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grpId="0" nodeType="clickEffect">
                                  <p:stCondLst>
                                    <p:cond delay="0"/>
                                  </p:stCondLst>
                                  <p:childTnLst>
                                    <p:set>
                                      <p:cBhvr>
                                        <p:cTn id="49" dur="1" fill="hold">
                                          <p:stCondLst>
                                            <p:cond delay="0"/>
                                          </p:stCondLst>
                                        </p:cTn>
                                        <p:tgtEl>
                                          <p:spTgt spid="10"/>
                                        </p:tgtEl>
                                        <p:attrNameLst>
                                          <p:attrName>style.visibility</p:attrName>
                                        </p:attrNameLst>
                                      </p:cBhvr>
                                      <p:to>
                                        <p:strVal val="visible"/>
                                      </p:to>
                                    </p:set>
                                    <p:animEffect transition="in" filter="wipe(down)">
                                      <p:cBhvr>
                                        <p:cTn id="50" dur="500"/>
                                        <p:tgtEl>
                                          <p:spTgt spid="10"/>
                                        </p:tgtEl>
                                      </p:cBhvr>
                                    </p:animEffect>
                                  </p:childTnLst>
                                </p:cTn>
                              </p:par>
                              <p:par>
                                <p:cTn id="51" presetID="22" presetClass="entr" presetSubtype="4" fill="hold" grpId="0" nodeType="withEffect">
                                  <p:stCondLst>
                                    <p:cond delay="0"/>
                                  </p:stCondLst>
                                  <p:childTnLst>
                                    <p:set>
                                      <p:cBhvr>
                                        <p:cTn id="52" dur="1" fill="hold">
                                          <p:stCondLst>
                                            <p:cond delay="0"/>
                                          </p:stCondLst>
                                        </p:cTn>
                                        <p:tgtEl>
                                          <p:spTgt spid="5"/>
                                        </p:tgtEl>
                                        <p:attrNameLst>
                                          <p:attrName>style.visibility</p:attrName>
                                        </p:attrNameLst>
                                      </p:cBhvr>
                                      <p:to>
                                        <p:strVal val="visible"/>
                                      </p:to>
                                    </p:set>
                                    <p:animEffect transition="in" filter="wipe(down)">
                                      <p:cBhvr>
                                        <p:cTn id="5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72956" y="586854"/>
            <a:ext cx="9776898" cy="5661545"/>
          </a:xfrm>
        </p:spPr>
        <p:txBody>
          <a:bodyPr/>
          <a:lstStyle/>
          <a:p>
            <a:pPr marL="0" indent="0" fontAlgn="base">
              <a:buNone/>
            </a:pPr>
            <a:r>
              <a:rPr lang="fr-FR" sz="6000" b="1" i="1" dirty="0">
                <a:solidFill>
                  <a:srgbClr val="FF0000"/>
                </a:solidFill>
              </a:rPr>
              <a:t>1 – Qui </a:t>
            </a:r>
            <a:r>
              <a:rPr lang="fr-FR" sz="6000" b="1" dirty="0"/>
              <a:t> </a:t>
            </a:r>
            <a:endParaRPr lang="fr-FR" sz="6000" dirty="0"/>
          </a:p>
          <a:p>
            <a:pPr marL="0" indent="0" fontAlgn="base">
              <a:buNone/>
            </a:pPr>
            <a:r>
              <a:rPr lang="fr-FR" sz="2800" dirty="0"/>
              <a:t>Le communicateur, l'expéditeur ou la source du message. Il peut s'agir d'une personne ou d'une institution organisée comme un journal, une station de radio, un site Web ou une station de télévision. </a:t>
            </a:r>
          </a:p>
          <a:p>
            <a:pPr marL="0" indent="0" fontAlgn="base">
              <a:buNone/>
            </a:pPr>
            <a:r>
              <a:rPr lang="fr-FR" sz="2800" dirty="0"/>
              <a:t>Ici, Lasswell a fait valoir qu'un contrôle </a:t>
            </a:r>
            <a:r>
              <a:rPr lang="fr-FR" sz="2800" dirty="0">
                <a:hlinkClick r:id="rId2" tooltip="analyse"/>
              </a:rPr>
              <a:t>analyse</a:t>
            </a:r>
            <a:r>
              <a:rPr lang="fr-FR" sz="2800" dirty="0"/>
              <a:t> doit être utilisé pour critiquer l'expéditeur sur la façon dont il exerce un contrôle et un pouvoir sur le message diffusé. Ont-ils autorité sur le sujet ? Ont-ils un programme politique ou un autre parti pris ? Comment ont-ils rendu compte d'événements similaires dans le passé ?</a:t>
            </a:r>
          </a:p>
          <a:p>
            <a:endParaRPr lang="fr-FR" dirty="0"/>
          </a:p>
        </p:txBody>
      </p:sp>
    </p:spTree>
    <p:extLst>
      <p:ext uri="{BB962C8B-B14F-4D97-AF65-F5344CB8AC3E}">
        <p14:creationId xmlns:p14="http://schemas.microsoft.com/office/powerpoint/2010/main" val="1661284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04716" y="491320"/>
            <a:ext cx="11163869" cy="5895832"/>
          </a:xfrm>
        </p:spPr>
        <p:txBody>
          <a:bodyPr/>
          <a:lstStyle/>
          <a:p>
            <a:pPr marL="0" indent="0" fontAlgn="base">
              <a:buNone/>
            </a:pPr>
            <a:r>
              <a:rPr lang="fr-FR" sz="6000" b="1" i="1" dirty="0">
                <a:solidFill>
                  <a:srgbClr val="FF0000"/>
                </a:solidFill>
              </a:rPr>
              <a:t>2 – Dit quoi</a:t>
            </a:r>
            <a:endParaRPr lang="fr-FR" sz="6000" dirty="0">
              <a:solidFill>
                <a:srgbClr val="FF0000"/>
              </a:solidFill>
            </a:endParaRPr>
          </a:p>
          <a:p>
            <a:pPr marL="0" indent="0" fontAlgn="base">
              <a:buNone/>
            </a:pPr>
            <a:r>
              <a:rPr lang="fr-FR" sz="2800" dirty="0"/>
              <a:t>En termes simples, le message est communiqué. Cela peut inclure un reportage, un conte de fées, une histoire biblique, une histoire politique ou une histoire avec un message important à retenir.</a:t>
            </a:r>
          </a:p>
          <a:p>
            <a:pPr marL="0" indent="0" fontAlgn="base">
              <a:buNone/>
            </a:pPr>
            <a:r>
              <a:rPr lang="fr-FR" sz="2800" dirty="0"/>
              <a:t>Dans ce cas, Lasswell a privilégié un contenu </a:t>
            </a:r>
            <a:r>
              <a:rPr lang="fr-FR" sz="2800" dirty="0">
                <a:hlinkClick r:id="rId2" tooltip="analyse"/>
              </a:rPr>
              <a:t>analyse</a:t>
            </a:r>
            <a:r>
              <a:rPr lang="fr-FR" sz="2800" dirty="0"/>
              <a:t> où une transcription du message est examinée. Cela permet au destinataire d'identifier des thèmes récurrents, de mettre en évidence des passages importants et d'identifier comment le message déforme la vérité. </a:t>
            </a:r>
          </a:p>
          <a:p>
            <a:endParaRPr lang="fr-FR" dirty="0"/>
          </a:p>
        </p:txBody>
      </p:sp>
    </p:spTree>
    <p:extLst>
      <p:ext uri="{BB962C8B-B14F-4D97-AF65-F5344CB8AC3E}">
        <p14:creationId xmlns:p14="http://schemas.microsoft.com/office/powerpoint/2010/main" val="3786097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45660" y="600502"/>
            <a:ext cx="11327641" cy="5647898"/>
          </a:xfrm>
        </p:spPr>
        <p:txBody>
          <a:bodyPr/>
          <a:lstStyle/>
          <a:p>
            <a:pPr marL="0" indent="0" fontAlgn="base">
              <a:buNone/>
            </a:pPr>
            <a:r>
              <a:rPr lang="fr-FR" sz="6000" b="1" i="1" dirty="0">
                <a:solidFill>
                  <a:srgbClr val="FF0000"/>
                </a:solidFill>
              </a:rPr>
              <a:t>3 – Dans quel canal</a:t>
            </a:r>
            <a:endParaRPr lang="fr-FR" sz="6000" dirty="0">
              <a:solidFill>
                <a:srgbClr val="FF0000"/>
              </a:solidFill>
            </a:endParaRPr>
          </a:p>
          <a:p>
            <a:pPr marL="0" indent="0" fontAlgn="base">
              <a:buNone/>
            </a:pPr>
            <a:r>
              <a:rPr lang="fr-FR" sz="2800" dirty="0"/>
              <a:t>Cela décrit le ou les médias utilisés pour diffuser le message, tels que les médias sociaux, la photographie, les livres, les blogs, la télévision, la radio, les lettres et les magazines.</a:t>
            </a:r>
          </a:p>
          <a:p>
            <a:pPr marL="0" indent="0" fontAlgn="base">
              <a:buNone/>
            </a:pPr>
            <a:r>
              <a:rPr lang="fr-FR" sz="2800" dirty="0"/>
              <a:t>Lorsque Lasswell a développé sa théorie en 1948, il avait accès à un très petit nombre de médias. Mais le postulat reste le même aujourd'hui, avec un média </a:t>
            </a:r>
            <a:r>
              <a:rPr lang="fr-FR" sz="2800" dirty="0">
                <a:hlinkClick r:id="rId2" tooltip="analyse"/>
              </a:rPr>
              <a:t>analyse</a:t>
            </a:r>
            <a:r>
              <a:rPr lang="fr-FR" sz="2800" dirty="0"/>
              <a:t> déterminer le support le plus approprié pour envoyer un message à un public particulier.</a:t>
            </a:r>
          </a:p>
          <a:p>
            <a:pPr marL="0" indent="0">
              <a:buNone/>
            </a:pPr>
            <a:endParaRPr lang="fr-FR" sz="2800" dirty="0"/>
          </a:p>
        </p:txBody>
      </p:sp>
    </p:spTree>
    <p:extLst>
      <p:ext uri="{BB962C8B-B14F-4D97-AF65-F5344CB8AC3E}">
        <p14:creationId xmlns:p14="http://schemas.microsoft.com/office/powerpoint/2010/main" val="2671901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04716" y="559558"/>
            <a:ext cx="11682484" cy="5895833"/>
          </a:xfrm>
        </p:spPr>
        <p:txBody>
          <a:bodyPr>
            <a:normAutofit lnSpcReduction="10000"/>
          </a:bodyPr>
          <a:lstStyle/>
          <a:p>
            <a:pPr marL="0" indent="0" fontAlgn="base">
              <a:buNone/>
            </a:pPr>
            <a:r>
              <a:rPr lang="fr-FR" sz="6000" b="1" i="1" dirty="0">
                <a:solidFill>
                  <a:srgbClr val="FF0000"/>
                </a:solidFill>
              </a:rPr>
              <a:t>4 – À qui</a:t>
            </a:r>
            <a:endParaRPr lang="fr-FR" sz="6000" dirty="0">
              <a:solidFill>
                <a:srgbClr val="FF0000"/>
              </a:solidFill>
            </a:endParaRPr>
          </a:p>
          <a:p>
            <a:pPr marL="0" indent="0" fontAlgn="base">
              <a:buNone/>
            </a:pPr>
            <a:r>
              <a:rPr lang="fr-FR" sz="2800" dirty="0"/>
              <a:t>C'est le récepteur du message, qui peut être un individu ou un public. Dans le cadre de la communication de masse, le public peut constituer :</a:t>
            </a:r>
          </a:p>
          <a:p>
            <a:pPr marL="0" indent="0" fontAlgn="base">
              <a:buNone/>
            </a:pPr>
            <a:r>
              <a:rPr lang="fr-FR" sz="2800" dirty="0"/>
              <a:t>Les citoyens d'une nation.</a:t>
            </a:r>
          </a:p>
          <a:p>
            <a:pPr marL="0" indent="0" fontAlgn="base">
              <a:buNone/>
            </a:pPr>
            <a:r>
              <a:rPr lang="fr-FR" sz="2800" dirty="0"/>
              <a:t>Le lectorat d'un blog, d'un magazine ou d'un journal.</a:t>
            </a:r>
          </a:p>
          <a:p>
            <a:pPr marL="0" indent="0" fontAlgn="base">
              <a:buNone/>
            </a:pPr>
            <a:r>
              <a:rPr lang="fr-FR" sz="2800" b="1" dirty="0"/>
              <a:t>Enfants</a:t>
            </a:r>
            <a:r>
              <a:rPr lang="fr-FR" sz="2800" dirty="0"/>
              <a:t> – si des messages sont envoyés à la télévision avant et après l'école et le week-end.</a:t>
            </a:r>
          </a:p>
          <a:p>
            <a:pPr marL="0" indent="0" fontAlgn="base">
              <a:buNone/>
            </a:pPr>
            <a:r>
              <a:rPr lang="fr-FR" sz="2800" b="1" dirty="0"/>
              <a:t>Adultes</a:t>
            </a:r>
            <a:r>
              <a:rPr lang="fr-FR" sz="2800" dirty="0"/>
              <a:t> – pour des produits tels que l'alcool et les jeux d'argent.</a:t>
            </a:r>
          </a:p>
          <a:p>
            <a:pPr marL="0" indent="0" fontAlgn="base">
              <a:buNone/>
            </a:pPr>
            <a:r>
              <a:rPr lang="fr-FR" sz="2800" b="1" dirty="0"/>
              <a:t>Femme</a:t>
            </a:r>
            <a:r>
              <a:rPr lang="fr-FR" sz="2800" dirty="0"/>
              <a:t> – pour la promotion de la mode féminine et les questions sociales connexes.</a:t>
            </a:r>
          </a:p>
          <a:p>
            <a:pPr marL="0" indent="0">
              <a:buNone/>
            </a:pPr>
            <a:endParaRPr lang="fr-FR" sz="2800" dirty="0"/>
          </a:p>
        </p:txBody>
      </p:sp>
    </p:spTree>
    <p:extLst>
      <p:ext uri="{BB962C8B-B14F-4D97-AF65-F5344CB8AC3E}">
        <p14:creationId xmlns:p14="http://schemas.microsoft.com/office/powerpoint/2010/main" val="290495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13900" y="382138"/>
            <a:ext cx="11368584" cy="6018662"/>
          </a:xfrm>
        </p:spPr>
        <p:txBody>
          <a:bodyPr>
            <a:normAutofit fontScale="92500" lnSpcReduction="20000"/>
          </a:bodyPr>
          <a:lstStyle/>
          <a:p>
            <a:pPr marL="0" indent="0" fontAlgn="base">
              <a:buNone/>
            </a:pPr>
            <a:r>
              <a:rPr lang="fr-FR" sz="6500" b="1" i="1" dirty="0">
                <a:solidFill>
                  <a:srgbClr val="FF0000"/>
                </a:solidFill>
              </a:rPr>
              <a:t>5 – Avec quel effet</a:t>
            </a:r>
            <a:endParaRPr lang="fr-FR" sz="6500" dirty="0">
              <a:solidFill>
                <a:srgbClr val="FF0000"/>
              </a:solidFill>
            </a:endParaRPr>
          </a:p>
          <a:p>
            <a:pPr marL="0" indent="0" fontAlgn="base">
              <a:buNone/>
            </a:pPr>
            <a:r>
              <a:rPr lang="fr-FR" sz="2800" dirty="0"/>
              <a:t>Quel effet le message </a:t>
            </a:r>
            <a:r>
              <a:rPr lang="fr-FR" sz="2800" dirty="0" err="1"/>
              <a:t>aura-t-il</a:t>
            </a:r>
            <a:r>
              <a:rPr lang="fr-FR" sz="2800" dirty="0"/>
              <a:t> sur le public cible visé ?</a:t>
            </a:r>
          </a:p>
          <a:p>
            <a:pPr marL="0" indent="0" fontAlgn="base">
              <a:buNone/>
            </a:pPr>
            <a:r>
              <a:rPr lang="fr-FR" sz="2800" dirty="0"/>
              <a:t>In </a:t>
            </a:r>
            <a:r>
              <a:rPr lang="fr-FR" sz="2800" dirty="0">
                <a:hlinkClick r:id="rId2" tooltip="marketing"/>
              </a:rPr>
              <a:t>marketing</a:t>
            </a:r>
            <a:r>
              <a:rPr lang="fr-FR" sz="2800" dirty="0"/>
              <a:t>, l'effet que l'entreprise veut instituer est que les consommateurs dépensent de l'argent. Cependant, d'autres effets peuvent également inclure l'influence sur les préférences des électeurs, l'augmentation </a:t>
            </a:r>
            <a:r>
              <a:rPr lang="fr-FR" sz="2800" dirty="0">
                <a:hlinkClick r:id="rId3" tooltip="marque"/>
              </a:rPr>
              <a:t>marque</a:t>
            </a:r>
            <a:r>
              <a:rPr lang="fr-FR" sz="2800" dirty="0"/>
              <a:t> la sensibilisation ou la sensibilisation du public à un problème de santé.</a:t>
            </a:r>
          </a:p>
          <a:p>
            <a:pPr marL="0" indent="0" fontAlgn="base">
              <a:buNone/>
            </a:pPr>
            <a:r>
              <a:rPr lang="fr-FR" sz="2800" dirty="0"/>
              <a:t>Pour mesurer l'impact d'un message, un effet </a:t>
            </a:r>
            <a:r>
              <a:rPr lang="fr-FR" sz="2800" dirty="0">
                <a:hlinkClick r:id="rId4" tooltip="analyse"/>
              </a:rPr>
              <a:t>analyse</a:t>
            </a:r>
            <a:r>
              <a:rPr lang="fr-FR" sz="2800" dirty="0"/>
              <a:t> est entrepris. Pour les entreprises modernes, les résultats peuvent être atteints presque instantanément.</a:t>
            </a:r>
          </a:p>
          <a:p>
            <a:pPr marL="0" indent="0" fontAlgn="base">
              <a:buNone/>
            </a:pPr>
            <a:r>
              <a:rPr lang="fr-FR" sz="2800" dirty="0"/>
              <a:t>Une entreprise de commerce électronique saura combien de temps un consommateur passe sur son site avant d'acheter.</a:t>
            </a:r>
          </a:p>
          <a:p>
            <a:pPr marL="0" indent="0" fontAlgn="base">
              <a:buNone/>
            </a:pPr>
            <a:r>
              <a:rPr lang="fr-FR" sz="2800" dirty="0"/>
              <a:t>De même, il pourra également déterminer le succès d'une campagne publicitaire récente et être en mesure d'effectuer d'importants ajustements stratégiques.</a:t>
            </a:r>
          </a:p>
          <a:p>
            <a:pPr marL="0" indent="0">
              <a:buNone/>
            </a:pPr>
            <a:endParaRPr lang="fr-FR" dirty="0"/>
          </a:p>
        </p:txBody>
      </p:sp>
    </p:spTree>
    <p:extLst>
      <p:ext uri="{BB962C8B-B14F-4D97-AF65-F5344CB8AC3E}">
        <p14:creationId xmlns:p14="http://schemas.microsoft.com/office/powerpoint/2010/main" val="1876682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124</TotalTime>
  <Words>470</Words>
  <Application>Microsoft Office PowerPoint</Application>
  <PresentationFormat>Grand écran</PresentationFormat>
  <Paragraphs>152</Paragraphs>
  <Slides>13</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13</vt:i4>
      </vt:variant>
    </vt:vector>
  </HeadingPairs>
  <TitlesOfParts>
    <vt:vector size="17" baseType="lpstr">
      <vt:lpstr>Arial</vt:lpstr>
      <vt:lpstr>Century Gothic</vt:lpstr>
      <vt:lpstr>Wingdings 3</vt:lpstr>
      <vt:lpstr>Ion</vt:lpstr>
      <vt:lpstr>Modele de LASWELL</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HORIZON</dc:creator>
  <cp:lastModifiedBy>HORIZON</cp:lastModifiedBy>
  <cp:revision>14</cp:revision>
  <dcterms:created xsi:type="dcterms:W3CDTF">2023-02-28T12:32:05Z</dcterms:created>
  <dcterms:modified xsi:type="dcterms:W3CDTF">2023-02-28T14:37:01Z</dcterms:modified>
</cp:coreProperties>
</file>