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75" r:id="rId3"/>
    <p:sldId id="276" r:id="rId4"/>
    <p:sldId id="277" r:id="rId5"/>
    <p:sldId id="278" r:id="rId6"/>
    <p:sldId id="279" r:id="rId7"/>
    <p:sldId id="280" r:id="rId8"/>
    <p:sldId id="281" r:id="rId9"/>
    <p:sldId id="282" r:id="rId10"/>
    <p:sldId id="283" r:id="rId11"/>
    <p:sldId id="284" r:id="rId12"/>
    <p:sldId id="285" r:id="rId13"/>
    <p:sldId id="287" r:id="rId14"/>
    <p:sldId id="286" r:id="rId15"/>
    <p:sldId id="288" r:id="rId16"/>
    <p:sldId id="289" r:id="rId17"/>
    <p:sldId id="290" r:id="rId18"/>
    <p:sldId id="291" r:id="rId19"/>
    <p:sldId id="258" r:id="rId20"/>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17" name="Espace réservé du pied de page 16"/>
          <p:cNvSpPr>
            <a:spLocks noGrp="1"/>
          </p:cNvSpPr>
          <p:nvPr>
            <p:ph type="ftr" sz="quarter" idx="11"/>
          </p:nvPr>
        </p:nvSpPr>
        <p:spPr/>
        <p:txBody>
          <a:bodyPr/>
          <a:lstStyle/>
          <a:p>
            <a:endParaRPr lang="ar-DZ"/>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F17DE3A7-4A50-495A-A340-9522CCF20AD1}" type="slidenum">
              <a:rPr lang="ar-DZ" smtClean="0"/>
              <a:pPr/>
              <a:t>‹N°›</a:t>
            </a:fld>
            <a:endParaRPr lang="ar-DZ"/>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17DE3A7-4A50-495A-A340-9522CCF20AD1}" type="slidenum">
              <a:rPr lang="ar-DZ" smtClean="0"/>
              <a:pPr/>
              <a:t>‹N°›</a:t>
            </a:fld>
            <a:endParaRPr lang="ar-DZ"/>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5" name="Espace réservé du pied de page 4"/>
          <p:cNvSpPr>
            <a:spLocks noGrp="1"/>
          </p:cNvSpPr>
          <p:nvPr>
            <p:ph type="ftr" sz="quarter" idx="11"/>
          </p:nvPr>
        </p:nvSpPr>
        <p:spPr>
          <a:xfrm>
            <a:off x="800100" y="6172200"/>
            <a:ext cx="4000500" cy="457200"/>
          </a:xfrm>
        </p:spPr>
        <p:txBody>
          <a:bodyPr/>
          <a:lstStyle/>
          <a:p>
            <a:endParaRPr lang="ar-DZ"/>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F17DE3A7-4A50-495A-A340-9522CCF20AD1}"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17DE3A7-4A50-495A-A340-9522CCF20AD1}" type="slidenum">
              <a:rPr lang="ar-DZ" smtClean="0"/>
              <a:pPr/>
              <a:t>‹N°›</a:t>
            </a:fld>
            <a:endParaRPr lang="ar-DZ"/>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F17DE3A7-4A50-495A-A340-9522CCF20AD1}" type="slidenum">
              <a:rPr lang="ar-DZ" smtClean="0"/>
              <a:pPr/>
              <a:t>‹N°›</a:t>
            </a:fld>
            <a:endParaRPr lang="ar-DZ"/>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17DE3A7-4A50-495A-A340-9522CCF20AD1}" type="slidenum">
              <a:rPr lang="ar-DZ" smtClean="0"/>
              <a:pPr/>
              <a:t>‹N°›</a:t>
            </a:fld>
            <a:endParaRPr lang="ar-DZ"/>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2235F3E-BF74-4E25-B91C-48411CB04CB2}" type="datetimeFigureOut">
              <a:rPr lang="ar-DZ" smtClean="0"/>
              <a:pPr/>
              <a:t>12-10-1444</a:t>
            </a:fld>
            <a:endParaRPr lang="ar-DZ"/>
          </a:p>
        </p:txBody>
      </p:sp>
      <p:sp>
        <p:nvSpPr>
          <p:cNvPr id="6" name="Espace réservé du pied de page 5"/>
          <p:cNvSpPr>
            <a:spLocks noGrp="1"/>
          </p:cNvSpPr>
          <p:nvPr>
            <p:ph type="ftr" sz="quarter" idx="11"/>
          </p:nvPr>
        </p:nvSpPr>
        <p:spPr>
          <a:xfrm>
            <a:off x="914400" y="6172200"/>
            <a:ext cx="3886200" cy="457200"/>
          </a:xfrm>
        </p:spPr>
        <p:txBody>
          <a:bodyPr/>
          <a:lstStyle/>
          <a:p>
            <a:endParaRPr lang="ar-DZ"/>
          </a:p>
        </p:txBody>
      </p:sp>
      <p:sp>
        <p:nvSpPr>
          <p:cNvPr id="7" name="Espace réservé du numéro de diapositive 6"/>
          <p:cNvSpPr>
            <a:spLocks noGrp="1"/>
          </p:cNvSpPr>
          <p:nvPr>
            <p:ph type="sldNum" sz="quarter" idx="12"/>
          </p:nvPr>
        </p:nvSpPr>
        <p:spPr>
          <a:xfrm>
            <a:off x="146304" y="6208776"/>
            <a:ext cx="457200" cy="457200"/>
          </a:xfrm>
        </p:spPr>
        <p:txBody>
          <a:bodyPr/>
          <a:lstStyle/>
          <a:p>
            <a:fld id="{F17DE3A7-4A50-495A-A340-9522CCF20AD1}" type="slidenum">
              <a:rPr lang="ar-DZ" smtClean="0"/>
              <a:pPr/>
              <a:t>‹N°›</a:t>
            </a:fld>
            <a:endParaRPr lang="ar-DZ"/>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2235F3E-BF74-4E25-B91C-48411CB04CB2}" type="datetimeFigureOut">
              <a:rPr lang="ar-DZ" smtClean="0"/>
              <a:pPr/>
              <a:t>12-10-1444</a:t>
            </a:fld>
            <a:endParaRPr lang="ar-DZ"/>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DZ"/>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17DE3A7-4A50-495A-A340-9522CCF20AD1}"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hyperlink" Target="http://www.eiilmuniversity.ac.i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14282" y="2714620"/>
            <a:ext cx="8686800" cy="1470577"/>
          </a:xfrm>
        </p:spPr>
        <p:txBody>
          <a:bodyPr>
            <a:noAutofit/>
          </a:bodyPr>
          <a:lstStyle/>
          <a:p>
            <a:pPr algn="ctr" rtl="0"/>
            <a:r>
              <a:rPr lang="en-US" dirty="0" smtClean="0"/>
              <a:t>Lecture 3</a:t>
            </a:r>
            <a:r>
              <a:rPr lang="en-US" dirty="0" smtClean="0"/>
              <a:t>: </a:t>
            </a:r>
            <a:r>
              <a:rPr lang="fr-FR" b="1" dirty="0" smtClean="0"/>
              <a:t>Job Evaluation and </a:t>
            </a:r>
            <a:r>
              <a:rPr lang="fr-FR" b="1" dirty="0" err="1" smtClean="0"/>
              <a:t>Wages</a:t>
            </a:r>
            <a:r>
              <a:rPr lang="fr-FR" b="1" dirty="0" smtClean="0"/>
              <a:t> Structure </a:t>
            </a:r>
            <a:r>
              <a:rPr lang="fr-FR" dirty="0" smtClean="0"/>
              <a:t>(part 2)</a:t>
            </a:r>
            <a:endParaRPr lang="ar-DZ" dirty="0"/>
          </a:p>
        </p:txBody>
      </p:sp>
      <p:sp>
        <p:nvSpPr>
          <p:cNvPr id="2" name="Espace réservé du texte 1"/>
          <p:cNvSpPr>
            <a:spLocks noGrp="1"/>
          </p:cNvSpPr>
          <p:nvPr>
            <p:ph type="body" idx="1"/>
          </p:nvPr>
        </p:nvSpPr>
        <p:spPr>
          <a:xfrm>
            <a:off x="357158" y="4643446"/>
            <a:ext cx="8458200" cy="1219200"/>
          </a:xfrm>
        </p:spPr>
        <p:txBody>
          <a:bodyPr>
            <a:normAutofit fontScale="92500" lnSpcReduction="10000"/>
          </a:bodyPr>
          <a:lstStyle/>
          <a:p>
            <a:pPr algn="just" rtl="0"/>
            <a:r>
              <a:rPr lang="fr-FR" b="1" dirty="0" err="1" smtClean="0"/>
              <a:t>Prepared</a:t>
            </a:r>
            <a:r>
              <a:rPr lang="fr-FR" b="1" dirty="0" smtClean="0"/>
              <a:t> by: Pr </a:t>
            </a:r>
            <a:r>
              <a:rPr lang="fr-FR" b="1" dirty="0" err="1" smtClean="0"/>
              <a:t>Djouhara</a:t>
            </a:r>
            <a:r>
              <a:rPr lang="fr-FR" b="1" dirty="0" smtClean="0"/>
              <a:t> AGTI</a:t>
            </a:r>
          </a:p>
          <a:p>
            <a:pPr algn="just" rtl="0"/>
            <a:r>
              <a:rPr lang="ar-DZ" b="1" dirty="0" smtClean="0"/>
              <a:t> </a:t>
            </a:r>
            <a:r>
              <a:rPr lang="fr-FR" b="1" dirty="0" smtClean="0"/>
              <a:t> For </a:t>
            </a:r>
            <a:r>
              <a:rPr lang="fr-FR" b="1" dirty="0" err="1" smtClean="0"/>
              <a:t>Students</a:t>
            </a:r>
            <a:r>
              <a:rPr lang="fr-FR" b="1" dirty="0" smtClean="0"/>
              <a:t> of 1 Master, HRM</a:t>
            </a:r>
          </a:p>
          <a:p>
            <a:pPr algn="just" rtl="0"/>
            <a:r>
              <a:rPr lang="en-US" b="1" dirty="0" smtClean="0"/>
              <a:t>Course: Wages and incentives systems</a:t>
            </a:r>
            <a:endParaRPr lang="ar-DZ" b="1" dirty="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2800" b="1" dirty="0" smtClean="0"/>
              <a:t>Preparation of Wage Structure considerations</a:t>
            </a:r>
            <a:endParaRPr lang="ar-DZ" sz="2800" dirty="0"/>
          </a:p>
        </p:txBody>
      </p:sp>
      <p:sp>
        <p:nvSpPr>
          <p:cNvPr id="3" name="Espace réservé du contenu 2"/>
          <p:cNvSpPr>
            <a:spLocks noGrp="1"/>
          </p:cNvSpPr>
          <p:nvPr>
            <p:ph sz="quarter" idx="1"/>
          </p:nvPr>
        </p:nvSpPr>
        <p:spPr/>
        <p:txBody>
          <a:bodyPr>
            <a:normAutofit fontScale="62500" lnSpcReduction="20000"/>
          </a:bodyPr>
          <a:lstStyle/>
          <a:p>
            <a:pPr algn="just" rtl="0"/>
            <a:r>
              <a:rPr lang="en-US" sz="3700" b="1" dirty="0" smtClean="0"/>
              <a:t>a. whether the organization wishes, or is able, to pay amounts above, below, or equal to the average in the community or industry;</a:t>
            </a:r>
          </a:p>
          <a:p>
            <a:pPr algn="just" rtl="0"/>
            <a:r>
              <a:rPr lang="en-US" sz="3700" b="1" dirty="0" smtClean="0"/>
              <a:t>b. whether wage ranges should provide for merit increases or whether there should be single rate;</a:t>
            </a:r>
          </a:p>
          <a:p>
            <a:pPr algn="just" rtl="0"/>
            <a:r>
              <a:rPr lang="en-US" sz="3700" b="1" dirty="0" smtClean="0"/>
              <a:t>c. the number and width of the ‘pay grades’ and the extent of overlap;</a:t>
            </a:r>
          </a:p>
          <a:p>
            <a:pPr algn="just" rtl="0"/>
            <a:r>
              <a:rPr lang="en-US" sz="3700" b="1" dirty="0" smtClean="0"/>
              <a:t>d. which jobs are to be placed in each of the pay grades;</a:t>
            </a:r>
          </a:p>
          <a:p>
            <a:pPr algn="just" rtl="0"/>
            <a:r>
              <a:rPr lang="en-US" sz="3700" b="1" dirty="0" smtClean="0"/>
              <a:t>e. the actual money value to be assigned to various pay grades surveyor’s reliance on person-to-person ‘interviewing rather than mailed questionnaires.</a:t>
            </a:r>
          </a:p>
          <a:p>
            <a:pPr algn="just" rtl="0"/>
            <a:r>
              <a:rPr lang="en-US" sz="3700" b="1" dirty="0" smtClean="0"/>
              <a:t>f. differentials between pay plans; and</a:t>
            </a:r>
          </a:p>
          <a:p>
            <a:pPr algn="just" rtl="0"/>
            <a:r>
              <a:rPr lang="en-US" sz="3700" b="1" dirty="0" smtClean="0"/>
              <a:t>g. what to do with salaries that are out of line once these decisions have been made.</a:t>
            </a:r>
          </a:p>
          <a:p>
            <a:endParaRPr lang="ar-DZ" dirty="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The wage curve</a:t>
            </a:r>
            <a:endParaRPr lang="ar-DZ" dirty="0"/>
          </a:p>
        </p:txBody>
      </p:sp>
      <p:sp>
        <p:nvSpPr>
          <p:cNvPr id="4" name="Rectangle 3"/>
          <p:cNvSpPr/>
          <p:nvPr/>
        </p:nvSpPr>
        <p:spPr>
          <a:xfrm>
            <a:off x="0" y="1643050"/>
            <a:ext cx="9144000" cy="192882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0"/>
            <a:r>
              <a:rPr lang="en-US" sz="2000" b="1" dirty="0"/>
              <a:t>In the following figure, wage rates are shown on the vertical axis while pay grades (in points) along the horizontal axis. The ‘</a:t>
            </a:r>
            <a:r>
              <a:rPr lang="en-US" sz="2000" b="1" dirty="0">
                <a:solidFill>
                  <a:srgbClr val="C00000"/>
                </a:solidFill>
              </a:rPr>
              <a:t>wage curve</a:t>
            </a:r>
            <a:r>
              <a:rPr lang="en-US" sz="2000" b="1" dirty="0"/>
              <a:t>’ shows the relationship between:</a:t>
            </a:r>
          </a:p>
          <a:p>
            <a:pPr algn="just" rtl="0"/>
            <a:r>
              <a:rPr lang="en-US" sz="2000" b="1" dirty="0" err="1"/>
              <a:t>i</a:t>
            </a:r>
            <a:r>
              <a:rPr lang="en-US" sz="2000" b="1" dirty="0"/>
              <a:t>. the “value” of the job; and</a:t>
            </a:r>
          </a:p>
          <a:p>
            <a:pPr algn="just" rtl="0"/>
            <a:r>
              <a:rPr lang="en-US" sz="2000" b="1" dirty="0"/>
              <a:t>ii. the “average wage rates” of these grades (or jobs).</a:t>
            </a:r>
            <a:endParaRPr lang="ar-DZ" sz="2000" b="1" dirty="0"/>
          </a:p>
        </p:txBody>
      </p:sp>
      <p:pic>
        <p:nvPicPr>
          <p:cNvPr id="6" name="Image 5"/>
          <p:cNvPicPr/>
          <p:nvPr/>
        </p:nvPicPr>
        <p:blipFill>
          <a:blip r:embed="rId2"/>
          <a:srcRect/>
          <a:stretch>
            <a:fillRect/>
          </a:stretch>
        </p:blipFill>
        <p:spPr bwMode="auto">
          <a:xfrm>
            <a:off x="0" y="3714752"/>
            <a:ext cx="9144000" cy="3143248"/>
          </a:xfrm>
          <a:prstGeom prst="rect">
            <a:avLst/>
          </a:prstGeom>
          <a:noFill/>
          <a:ln w="9525">
            <a:noFill/>
            <a:miter lim="800000"/>
            <a:headEnd/>
            <a:tailEnd/>
          </a:ln>
        </p:spPr>
      </p:pic>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800" b="1" dirty="0" smtClean="0"/>
              <a:t>The following steps are involved in drawing a wage curve</a:t>
            </a:r>
            <a:endParaRPr lang="ar-DZ" sz="2800" dirty="0"/>
          </a:p>
        </p:txBody>
      </p:sp>
      <p:sp>
        <p:nvSpPr>
          <p:cNvPr id="3" name="Espace réservé du contenu 2"/>
          <p:cNvSpPr>
            <a:spLocks noGrp="1"/>
          </p:cNvSpPr>
          <p:nvPr>
            <p:ph sz="quarter" idx="1"/>
          </p:nvPr>
        </p:nvSpPr>
        <p:spPr/>
        <p:txBody>
          <a:bodyPr>
            <a:normAutofit fontScale="92500"/>
          </a:bodyPr>
          <a:lstStyle/>
          <a:p>
            <a:pPr algn="just" rtl="0"/>
            <a:r>
              <a:rPr lang="en-US" sz="3200" b="1" dirty="0" smtClean="0"/>
              <a:t>1. Finding out the average pay rate for each pay grade, for each pay grade may have several jobs and chances are that each of these jobs is currently being paid a different rate.</a:t>
            </a:r>
          </a:p>
          <a:p>
            <a:pPr algn="just" rtl="0"/>
            <a:r>
              <a:rPr lang="en-US" sz="3200" b="1" dirty="0" smtClean="0"/>
              <a:t>2. Plotting the wage rate for each pay grade.</a:t>
            </a:r>
          </a:p>
          <a:p>
            <a:pPr algn="just" rtl="0"/>
            <a:r>
              <a:rPr lang="en-US" sz="3200" b="1" dirty="0" smtClean="0"/>
              <a:t>3. Drawing “Wage Lines” through the points plotted. </a:t>
            </a:r>
          </a:p>
          <a:p>
            <a:pPr algn="just" rtl="0"/>
            <a:r>
              <a:rPr lang="en-US" sz="3200" b="1" dirty="0" smtClean="0"/>
              <a:t>4. Pricing jobs.</a:t>
            </a:r>
            <a:endParaRPr lang="ar-DZ" sz="3200" b="1"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Setting of Rate Ranges</a:t>
            </a:r>
            <a:endParaRPr lang="ar-DZ" b="1" dirty="0"/>
          </a:p>
        </p:txBody>
      </p:sp>
      <p:pic>
        <p:nvPicPr>
          <p:cNvPr id="4" name="Image 3"/>
          <p:cNvPicPr/>
          <p:nvPr/>
        </p:nvPicPr>
        <p:blipFill>
          <a:blip r:embed="rId2"/>
          <a:srcRect/>
          <a:stretch>
            <a:fillRect/>
          </a:stretch>
        </p:blipFill>
        <p:spPr bwMode="auto">
          <a:xfrm>
            <a:off x="0" y="1285860"/>
            <a:ext cx="9144000" cy="3500462"/>
          </a:xfrm>
          <a:prstGeom prst="rect">
            <a:avLst/>
          </a:prstGeom>
          <a:noFill/>
          <a:ln w="9525">
            <a:noFill/>
            <a:miter lim="800000"/>
            <a:headEnd/>
            <a:tailEnd/>
          </a:ln>
        </p:spPr>
      </p:pic>
      <p:sp>
        <p:nvSpPr>
          <p:cNvPr id="5" name="Rectangle 4"/>
          <p:cNvSpPr/>
          <p:nvPr/>
        </p:nvSpPr>
        <p:spPr>
          <a:xfrm>
            <a:off x="0" y="5000636"/>
            <a:ext cx="9144000" cy="185736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0"/>
            <a:r>
              <a:rPr lang="en-US" sz="2000" b="1" dirty="0" smtClean="0"/>
              <a:t>A rate range consists of a minimum pay rate (the beginning hire rate), a midpoint (the market or job rate), and a maximum (the highest rate the organization is willing to pay for the job).</a:t>
            </a:r>
          </a:p>
          <a:p>
            <a:pPr algn="just" rtl="0"/>
            <a:r>
              <a:rPr lang="en-US" sz="2000" b="1" dirty="0" smtClean="0"/>
              <a:t>When examining pay ranges we can determine the total wage structure with the help of three characteristics: the breadth of the rate range, the number of pay grades and the overlap. </a:t>
            </a:r>
            <a:endParaRPr lang="ar-DZ" sz="2000" b="1"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Pricing jobs</a:t>
            </a:r>
            <a:endParaRPr lang="ar-DZ" dirty="0"/>
          </a:p>
        </p:txBody>
      </p:sp>
      <p:sp>
        <p:nvSpPr>
          <p:cNvPr id="3" name="Espace réservé du contenu 2"/>
          <p:cNvSpPr>
            <a:spLocks noGrp="1"/>
          </p:cNvSpPr>
          <p:nvPr>
            <p:ph sz="quarter" idx="1"/>
          </p:nvPr>
        </p:nvSpPr>
        <p:spPr/>
        <p:txBody>
          <a:bodyPr>
            <a:normAutofit fontScale="55000" lnSpcReduction="20000"/>
          </a:bodyPr>
          <a:lstStyle/>
          <a:p>
            <a:pPr algn="just" rtl="0"/>
            <a:r>
              <a:rPr lang="en-US" sz="4400" dirty="0" smtClean="0"/>
              <a:t>Wages along the “wage line” are target wages or salary rates for the jobs in each pay grade. It is possible that some of the plotted points may fall off the wage line. </a:t>
            </a:r>
          </a:p>
          <a:p>
            <a:pPr algn="just" rtl="0"/>
            <a:r>
              <a:rPr lang="en-US" sz="4400" dirty="0" smtClean="0">
                <a:solidFill>
                  <a:srgbClr val="009900"/>
                </a:solidFill>
              </a:rPr>
              <a:t>If the plot falls below the line, raises for jobs in this pay grade may be required. Such a raise may be given either immediately or in one or two steps.</a:t>
            </a:r>
          </a:p>
          <a:p>
            <a:pPr algn="just" rtl="0"/>
            <a:r>
              <a:rPr lang="en-US" sz="4400" dirty="0" smtClean="0">
                <a:solidFill>
                  <a:srgbClr val="FF0000"/>
                </a:solidFill>
              </a:rPr>
              <a:t> If the plot falls above the wage line, that indicates rates are high and the over paid employees are often called “red circle,” “flagged,” or “overrates.” This will necessitate either:</a:t>
            </a:r>
          </a:p>
          <a:p>
            <a:pPr algn="just" rtl="0"/>
            <a:r>
              <a:rPr lang="en-US" sz="4400" dirty="0" err="1" smtClean="0">
                <a:solidFill>
                  <a:schemeClr val="accent2">
                    <a:lumMod val="75000"/>
                  </a:schemeClr>
                </a:solidFill>
              </a:rPr>
              <a:t>i</a:t>
            </a:r>
            <a:r>
              <a:rPr lang="en-US" sz="4400" dirty="0" smtClean="0">
                <a:solidFill>
                  <a:schemeClr val="accent2">
                    <a:lumMod val="75000"/>
                  </a:schemeClr>
                </a:solidFill>
              </a:rPr>
              <a:t>. To freeze the rate paid until general salary increases bring the other jobs into line with it, or</a:t>
            </a:r>
          </a:p>
          <a:p>
            <a:pPr algn="just" rtl="0"/>
            <a:r>
              <a:rPr lang="en-US" sz="4400" dirty="0" smtClean="0">
                <a:solidFill>
                  <a:schemeClr val="accent2">
                    <a:lumMod val="75000"/>
                  </a:schemeClr>
                </a:solidFill>
              </a:rPr>
              <a:t>ii. To transfer or promote the employee to a job where -he can legitimately be paid his current rate; or</a:t>
            </a:r>
          </a:p>
          <a:p>
            <a:pPr algn="just" rtl="0"/>
            <a:r>
              <a:rPr lang="en-US" sz="4400" dirty="0" smtClean="0">
                <a:solidFill>
                  <a:schemeClr val="accent2">
                    <a:lumMod val="75000"/>
                  </a:schemeClr>
                </a:solidFill>
              </a:rPr>
              <a:t>iii. To cut to the maximum in the pay grade.</a:t>
            </a:r>
          </a:p>
          <a:p>
            <a:endParaRPr lang="ar-DZ" dirty="0"/>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9058" y="273050"/>
            <a:ext cx="4757742" cy="1143000"/>
          </a:xfrm>
        </p:spPr>
        <p:txBody>
          <a:bodyPr>
            <a:normAutofit fontScale="90000"/>
          </a:bodyPr>
          <a:lstStyle/>
          <a:p>
            <a:pPr algn="ctr"/>
            <a:r>
              <a:rPr lang="en-US" b="1" dirty="0" smtClean="0">
                <a:solidFill>
                  <a:srgbClr val="FF0000"/>
                </a:solidFill>
              </a:rPr>
              <a:t>Breadth of the rate range</a:t>
            </a:r>
            <a:endParaRPr lang="ar-DZ" b="1" dirty="0">
              <a:solidFill>
                <a:srgbClr val="FF0000"/>
              </a:solidFill>
            </a:endParaRPr>
          </a:p>
        </p:txBody>
      </p:sp>
      <p:sp>
        <p:nvSpPr>
          <p:cNvPr id="4" name="Espace réservé du contenu 3"/>
          <p:cNvSpPr>
            <a:spLocks noGrp="1"/>
          </p:cNvSpPr>
          <p:nvPr>
            <p:ph sz="quarter" idx="1"/>
          </p:nvPr>
        </p:nvSpPr>
        <p:spPr>
          <a:xfrm>
            <a:off x="3571868" y="1600200"/>
            <a:ext cx="5114932" cy="4495800"/>
          </a:xfrm>
        </p:spPr>
        <p:txBody>
          <a:bodyPr/>
          <a:lstStyle/>
          <a:p>
            <a:pPr algn="just" rtl="0"/>
            <a:r>
              <a:rPr lang="en-US" b="1" dirty="0" smtClean="0">
                <a:solidFill>
                  <a:srgbClr val="FF0000"/>
                </a:solidFill>
              </a:rPr>
              <a:t>The breadth of the rate range is the distance from the top to the bottom of the range a to b in figure. It is the vertical dimension of the range. The breadth of the range should vary with the criteria for movement within the range.</a:t>
            </a:r>
          </a:p>
          <a:p>
            <a:endParaRPr lang="ar-DZ" dirty="0"/>
          </a:p>
        </p:txBody>
      </p:sp>
      <p:pic>
        <p:nvPicPr>
          <p:cNvPr id="5" name="Image 4"/>
          <p:cNvPicPr/>
          <p:nvPr/>
        </p:nvPicPr>
        <p:blipFill>
          <a:blip r:embed="rId2"/>
          <a:srcRect/>
          <a:stretch>
            <a:fillRect/>
          </a:stretch>
        </p:blipFill>
        <p:spPr bwMode="auto">
          <a:xfrm>
            <a:off x="0" y="1285860"/>
            <a:ext cx="3643306" cy="3500462"/>
          </a:xfrm>
          <a:prstGeom prst="rect">
            <a:avLst/>
          </a:prstGeom>
          <a:noFill/>
          <a:ln w="9525">
            <a:noFill/>
            <a:miter lim="800000"/>
            <a:headEnd/>
            <a:tailEnd/>
          </a:ln>
        </p:spPr>
      </p:pic>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00496" y="357166"/>
            <a:ext cx="4957738" cy="520700"/>
          </a:xfrm>
        </p:spPr>
        <p:txBody>
          <a:bodyPr>
            <a:normAutofit fontScale="90000"/>
          </a:bodyPr>
          <a:lstStyle/>
          <a:p>
            <a:r>
              <a:rPr lang="en-US" b="1" dirty="0" smtClean="0"/>
              <a:t>Number of pay grades</a:t>
            </a:r>
            <a:endParaRPr lang="ar-DZ" b="1" dirty="0"/>
          </a:p>
        </p:txBody>
      </p:sp>
      <p:sp>
        <p:nvSpPr>
          <p:cNvPr id="4" name="Espace réservé du contenu 3"/>
          <p:cNvSpPr>
            <a:spLocks noGrp="1"/>
          </p:cNvSpPr>
          <p:nvPr>
            <p:ph sz="quarter" idx="1"/>
          </p:nvPr>
        </p:nvSpPr>
        <p:spPr>
          <a:xfrm>
            <a:off x="3571868" y="1071546"/>
            <a:ext cx="5340350" cy="5500726"/>
          </a:xfrm>
        </p:spPr>
        <p:txBody>
          <a:bodyPr>
            <a:noAutofit/>
          </a:bodyPr>
          <a:lstStyle/>
          <a:p>
            <a:pPr algn="just" rtl="0"/>
            <a:r>
              <a:rPr lang="en-US" sz="2400" b="1" dirty="0" smtClean="0"/>
              <a:t>The number of pay grades is reflected in the horizontal dimension of figure (a to c). </a:t>
            </a:r>
          </a:p>
          <a:p>
            <a:pPr algn="just" rtl="0"/>
            <a:r>
              <a:rPr lang="en-US" sz="2400" b="1" dirty="0" smtClean="0"/>
              <a:t>In practice, the number of pay grades varies from as few as 4 to as many as 60. But 10 to 16 seem to be most common.</a:t>
            </a:r>
          </a:p>
          <a:p>
            <a:pPr algn="just" rtl="0"/>
            <a:r>
              <a:rPr lang="en-US" sz="2400" b="1" dirty="0" smtClean="0"/>
              <a:t>Several points need consideration when deciding the number of grades. They are mentioned below:</a:t>
            </a:r>
          </a:p>
          <a:p>
            <a:pPr algn="just" rtl="0"/>
            <a:r>
              <a:rPr lang="en-US" sz="2400" b="1" dirty="0" smtClean="0"/>
              <a:t>1. Size of the organization.</a:t>
            </a:r>
          </a:p>
          <a:p>
            <a:pPr algn="just" rtl="0"/>
            <a:r>
              <a:rPr lang="en-US" sz="2400" b="1" dirty="0" smtClean="0"/>
              <a:t>2. Broadness of the grades. </a:t>
            </a:r>
          </a:p>
          <a:p>
            <a:pPr algn="just" rtl="0"/>
            <a:r>
              <a:rPr lang="en-US" sz="2400" b="1" dirty="0" smtClean="0"/>
              <a:t>3. Job homogeneity.</a:t>
            </a:r>
          </a:p>
          <a:p>
            <a:pPr algn="just" rtl="0"/>
            <a:r>
              <a:rPr lang="fr-FR" sz="2400" b="1" dirty="0" smtClean="0"/>
              <a:t>4. Promotion </a:t>
            </a:r>
            <a:r>
              <a:rPr lang="fr-FR" sz="2400" b="1" dirty="0" err="1" smtClean="0"/>
              <a:t>policy</a:t>
            </a:r>
            <a:endParaRPr lang="en-US" sz="2400" b="1" dirty="0" smtClean="0"/>
          </a:p>
        </p:txBody>
      </p:sp>
      <p:pic>
        <p:nvPicPr>
          <p:cNvPr id="5" name="Image 4"/>
          <p:cNvPicPr/>
          <p:nvPr/>
        </p:nvPicPr>
        <p:blipFill>
          <a:blip r:embed="rId2"/>
          <a:srcRect/>
          <a:stretch>
            <a:fillRect/>
          </a:stretch>
        </p:blipFill>
        <p:spPr bwMode="auto">
          <a:xfrm>
            <a:off x="0" y="1285860"/>
            <a:ext cx="3643306" cy="3500462"/>
          </a:xfrm>
          <a:prstGeom prst="rect">
            <a:avLst/>
          </a:prstGeom>
          <a:noFill/>
          <a:ln w="9525">
            <a:noFill/>
            <a:miter lim="800000"/>
            <a:headEnd/>
            <a:tailEnd/>
          </a:ln>
        </p:spPr>
      </p:pic>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ox(in)">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box(i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ox(in)">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box(in)">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box(in)">
                                      <p:cBhvr>
                                        <p:cTn id="42" dur="5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box(in)">
                                      <p:cBhvr>
                                        <p:cTn id="4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0562" y="357166"/>
            <a:ext cx="3543296" cy="571504"/>
          </a:xfrm>
        </p:spPr>
        <p:txBody>
          <a:bodyPr>
            <a:noAutofit/>
          </a:bodyPr>
          <a:lstStyle/>
          <a:p>
            <a:r>
              <a:rPr lang="en-US" sz="3200" b="1" dirty="0" err="1" smtClean="0">
                <a:solidFill>
                  <a:srgbClr val="009900"/>
                </a:solidFill>
              </a:rPr>
              <a:t>Overla</a:t>
            </a:r>
            <a:r>
              <a:rPr lang="fr-FR" sz="3200" b="1" dirty="0" smtClean="0">
                <a:solidFill>
                  <a:srgbClr val="009900"/>
                </a:solidFill>
              </a:rPr>
              <a:t>p</a:t>
            </a:r>
            <a:endParaRPr lang="ar-DZ" sz="3200" b="1" dirty="0">
              <a:solidFill>
                <a:srgbClr val="009900"/>
              </a:solidFill>
            </a:endParaRPr>
          </a:p>
        </p:txBody>
      </p:sp>
      <p:sp>
        <p:nvSpPr>
          <p:cNvPr id="4" name="Espace réservé du contenu 3"/>
          <p:cNvSpPr>
            <a:spLocks noGrp="1"/>
          </p:cNvSpPr>
          <p:nvPr>
            <p:ph sz="quarter" idx="1"/>
          </p:nvPr>
        </p:nvSpPr>
        <p:spPr>
          <a:xfrm>
            <a:off x="3643306" y="1214422"/>
            <a:ext cx="5340350" cy="5214974"/>
          </a:xfrm>
        </p:spPr>
        <p:txBody>
          <a:bodyPr>
            <a:noAutofit/>
          </a:bodyPr>
          <a:lstStyle/>
          <a:p>
            <a:pPr algn="just" rtl="0"/>
            <a:r>
              <a:rPr lang="en-US" sz="2600" dirty="0" smtClean="0">
                <a:solidFill>
                  <a:srgbClr val="009900"/>
                </a:solidFill>
              </a:rPr>
              <a:t>The final pay range determinant is the degree of overlap between any one pay grade and the adjacent grade (c to d in figure). Overlap allows people in a lower pay grade to be paid the same as or more than those at a higher grade. This reasoning seems to work: seldom are there complaints about overlap.</a:t>
            </a:r>
          </a:p>
          <a:p>
            <a:pPr algn="just" rtl="0"/>
            <a:r>
              <a:rPr lang="en-US" sz="2600" dirty="0" smtClean="0">
                <a:solidFill>
                  <a:srgbClr val="009900"/>
                </a:solidFill>
              </a:rPr>
              <a:t>Overlap will work well where there are many wide pay grades. Some overlap is desirable, but there are problems. The main one comes about in promotions.</a:t>
            </a:r>
            <a:endParaRPr lang="ar-DZ" sz="2600" dirty="0">
              <a:solidFill>
                <a:srgbClr val="009900"/>
              </a:solidFill>
            </a:endParaRPr>
          </a:p>
        </p:txBody>
      </p:sp>
      <p:pic>
        <p:nvPicPr>
          <p:cNvPr id="5" name="Image 4"/>
          <p:cNvPicPr/>
          <p:nvPr/>
        </p:nvPicPr>
        <p:blipFill>
          <a:blip r:embed="rId2"/>
          <a:srcRect/>
          <a:stretch>
            <a:fillRect/>
          </a:stretch>
        </p:blipFill>
        <p:spPr bwMode="auto">
          <a:xfrm>
            <a:off x="0" y="1285860"/>
            <a:ext cx="3643306" cy="3500462"/>
          </a:xfrm>
          <a:prstGeom prst="rect">
            <a:avLst/>
          </a:prstGeom>
          <a:noFill/>
          <a:ln w="9525">
            <a:noFill/>
            <a:miter lim="800000"/>
            <a:headEnd/>
            <a:tailEnd/>
          </a:ln>
        </p:spPr>
      </p:pic>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References</a:t>
            </a:r>
            <a:endParaRPr lang="ar-DZ" dirty="0"/>
          </a:p>
        </p:txBody>
      </p:sp>
      <p:sp>
        <p:nvSpPr>
          <p:cNvPr id="3" name="Espace réservé du contenu 2"/>
          <p:cNvSpPr>
            <a:spLocks noGrp="1"/>
          </p:cNvSpPr>
          <p:nvPr>
            <p:ph sz="quarter" idx="1"/>
          </p:nvPr>
        </p:nvSpPr>
        <p:spPr/>
        <p:txBody>
          <a:bodyPr>
            <a:normAutofit/>
          </a:bodyPr>
          <a:lstStyle/>
          <a:p>
            <a:pPr lvl="0" algn="just" rtl="0"/>
            <a:r>
              <a:rPr lang="en-US" dirty="0" smtClean="0"/>
              <a:t>COMPENSATION MANAGEMENT, </a:t>
            </a:r>
            <a:r>
              <a:rPr lang="en-US" dirty="0" err="1" smtClean="0"/>
              <a:t>Eiilm</a:t>
            </a:r>
            <a:r>
              <a:rPr lang="en-US" dirty="0" smtClean="0"/>
              <a:t> University, </a:t>
            </a:r>
            <a:r>
              <a:rPr lang="en-US" u="sng" dirty="0" smtClean="0">
                <a:hlinkClick r:id="rId2"/>
              </a:rPr>
              <a:t>www.eiilmuniversity.ac.in</a:t>
            </a:r>
            <a:endParaRPr lang="en-US" dirty="0" smtClean="0"/>
          </a:p>
          <a:p>
            <a:pPr lvl="0" algn="just" rtl="0"/>
            <a:r>
              <a:rPr lang="en-US" i="1" dirty="0" err="1" smtClean="0"/>
              <a:t>Adamus</a:t>
            </a:r>
            <a:r>
              <a:rPr lang="fr-FR" dirty="0" smtClean="0"/>
              <a:t>, W. (2009),</a:t>
            </a:r>
            <a:r>
              <a:rPr lang="en-US" dirty="0" smtClean="0"/>
              <a:t>A NEW METHOD OF JOB EVALUATION, </a:t>
            </a:r>
            <a:r>
              <a:rPr lang="en-US" dirty="0" err="1" smtClean="0"/>
              <a:t>Jagiellonian</a:t>
            </a:r>
            <a:r>
              <a:rPr lang="en-US" dirty="0" smtClean="0"/>
              <a:t> University.</a:t>
            </a:r>
          </a:p>
          <a:p>
            <a:pPr lvl="0" algn="just" rtl="0"/>
            <a:r>
              <a:rPr lang="en-US" dirty="0" smtClean="0"/>
              <a:t>HANNON, J.M, NEWMAN, J.M, MILKOVICH, G.T, &amp; BRAKEFIELD, J.T, (2001),Job Evaluation in Organizations (Chapter 34), </a:t>
            </a:r>
            <a:r>
              <a:rPr lang="en-US" i="1" dirty="0" smtClean="0"/>
              <a:t>Handbook of Industrial Engineering: Technology and Operations Management, Third Edition. </a:t>
            </a:r>
            <a:r>
              <a:rPr lang="en-US" dirty="0" smtClean="0"/>
              <a:t>Edited by </a:t>
            </a:r>
            <a:r>
              <a:rPr lang="en-US" dirty="0" err="1" smtClean="0"/>
              <a:t>Gavriel</a:t>
            </a:r>
            <a:r>
              <a:rPr lang="en-US" dirty="0" smtClean="0"/>
              <a:t> </a:t>
            </a:r>
            <a:r>
              <a:rPr lang="en-US" dirty="0" err="1" smtClean="0"/>
              <a:t>Salvendy</a:t>
            </a:r>
            <a:r>
              <a:rPr lang="en-US" dirty="0" smtClean="0"/>
              <a:t>, John Wiley &amp; Sons, Inc.</a:t>
            </a:r>
          </a:p>
          <a:p>
            <a:endParaRPr lang="ar-DZ" dirty="0"/>
          </a:p>
        </p:txBody>
      </p:sp>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a:r>
              <a:rPr lang="fr-FR" b="1" dirty="0" err="1" smtClean="0"/>
              <a:t>Thank</a:t>
            </a:r>
            <a:r>
              <a:rPr lang="fr-FR" b="1" dirty="0" smtClean="0"/>
              <a:t> </a:t>
            </a:r>
            <a:r>
              <a:rPr lang="fr-FR" b="1" dirty="0" err="1" smtClean="0"/>
              <a:t>you</a:t>
            </a:r>
            <a:r>
              <a:rPr lang="fr-FR" b="1" dirty="0" smtClean="0"/>
              <a:t> for </a:t>
            </a:r>
            <a:r>
              <a:rPr lang="fr-FR" b="1" dirty="0" err="1" smtClean="0"/>
              <a:t>your</a:t>
            </a:r>
            <a:r>
              <a:rPr lang="fr-FR" b="1" dirty="0" smtClean="0"/>
              <a:t> attention</a:t>
            </a:r>
            <a:endParaRPr lang="ar-DZ"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1" nodeType="clickEffect">
                                  <p:stCondLst>
                                    <p:cond delay="0"/>
                                  </p:stCondLst>
                                  <p:childTnLst>
                                    <p:animRot by="21600000">
                                      <p:cBhvr>
                                        <p:cTn id="11"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Other</a:t>
            </a:r>
            <a:r>
              <a:rPr lang="fr-FR" b="1" dirty="0" smtClean="0"/>
              <a:t> </a:t>
            </a:r>
            <a:r>
              <a:rPr lang="fr-FR" b="1" dirty="0" err="1" smtClean="0"/>
              <a:t>Methods</a:t>
            </a:r>
            <a:r>
              <a:rPr lang="fr-FR" b="1" dirty="0" smtClean="0"/>
              <a:t> of </a:t>
            </a:r>
            <a:r>
              <a:rPr lang="fr-FR" b="1" dirty="0" err="1" smtClean="0"/>
              <a:t>Valuing</a:t>
            </a:r>
            <a:r>
              <a:rPr lang="fr-FR" b="1" dirty="0" smtClean="0"/>
              <a:t> Jobs</a:t>
            </a:r>
            <a:endParaRPr lang="ar-DZ"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Market-Based Pay Systems</a:t>
            </a:r>
            <a:endParaRPr lang="ar-DZ" dirty="0"/>
          </a:p>
        </p:txBody>
      </p:sp>
      <p:sp>
        <p:nvSpPr>
          <p:cNvPr id="3" name="Espace réservé du contenu 2"/>
          <p:cNvSpPr>
            <a:spLocks noGrp="1"/>
          </p:cNvSpPr>
          <p:nvPr>
            <p:ph sz="quarter" idx="1"/>
          </p:nvPr>
        </p:nvSpPr>
        <p:spPr/>
        <p:txBody>
          <a:bodyPr>
            <a:noAutofit/>
          </a:bodyPr>
          <a:lstStyle/>
          <a:p>
            <a:pPr algn="just" rtl="0"/>
            <a:r>
              <a:rPr lang="en-US" sz="2700" b="1" dirty="0" smtClean="0"/>
              <a:t>Market pricing basically involves setting pay structures almost exclusively through reliance on rates paid in the external market. </a:t>
            </a:r>
          </a:p>
          <a:p>
            <a:pPr algn="just" rtl="0"/>
            <a:r>
              <a:rPr lang="en-US" sz="2700" b="1" dirty="0" smtClean="0">
                <a:solidFill>
                  <a:srgbClr val="FF6600"/>
                </a:solidFill>
              </a:rPr>
              <a:t>Market prices often use the ranking method to determine the pay for jobs unique to their firms.</a:t>
            </a:r>
          </a:p>
          <a:p>
            <a:pPr algn="just" rtl="0"/>
            <a:r>
              <a:rPr lang="en-US" sz="2700" b="1" dirty="0" smtClean="0"/>
              <a:t>Often called rank to market, it involves first determining the competitive rates for positions for which external market data is available and then slotting the remaining (</a:t>
            </a:r>
            <a:r>
              <a:rPr lang="en-US" sz="2700" b="1" dirty="0" err="1" smtClean="0"/>
              <a:t>nonbenchmark</a:t>
            </a:r>
            <a:r>
              <a:rPr lang="en-US" sz="2700" b="1" dirty="0" smtClean="0"/>
              <a:t>) jobs into the pay hierarchy. </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Knowledge-Based Pay Systems</a:t>
            </a:r>
            <a:endParaRPr lang="ar-DZ" dirty="0"/>
          </a:p>
        </p:txBody>
      </p:sp>
      <p:sp>
        <p:nvSpPr>
          <p:cNvPr id="3" name="Espace réservé du contenu 2"/>
          <p:cNvSpPr>
            <a:spLocks noGrp="1"/>
          </p:cNvSpPr>
          <p:nvPr>
            <p:ph sz="quarter" idx="1"/>
          </p:nvPr>
        </p:nvSpPr>
        <p:spPr/>
        <p:txBody>
          <a:bodyPr>
            <a:normAutofit/>
          </a:bodyPr>
          <a:lstStyle/>
          <a:p>
            <a:pPr algn="just" rtl="0"/>
            <a:r>
              <a:rPr lang="en-US" b="1" dirty="0" smtClean="0"/>
              <a:t>Some organizations consider individual employee characteristics, in accordance with internal organizational factors and external market conditions, in setting pay rates. </a:t>
            </a:r>
            <a:endParaRPr lang="ar-DZ" b="1" dirty="0" smtClean="0"/>
          </a:p>
          <a:p>
            <a:pPr algn="just" rtl="0"/>
            <a:r>
              <a:rPr lang="en-US" b="1" dirty="0" smtClean="0">
                <a:solidFill>
                  <a:srgbClr val="FF0000"/>
                </a:solidFill>
              </a:rPr>
              <a:t>Technically, knowledge-based pay systems do not involve job evaluation. </a:t>
            </a:r>
          </a:p>
          <a:p>
            <a:pPr algn="just" rtl="0"/>
            <a:r>
              <a:rPr lang="en-US" b="1" dirty="0" smtClean="0"/>
              <a:t>Knowledge-based pay systems pay employees based on what they </a:t>
            </a:r>
            <a:r>
              <a:rPr lang="en-US" b="1" i="1" dirty="0" smtClean="0"/>
              <a:t>know </a:t>
            </a:r>
            <a:r>
              <a:rPr lang="en-US" b="1" dirty="0" smtClean="0"/>
              <a:t>rather than what particular job they are doing (Gupta., et al 1986). </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Skill-Based Pay System</a:t>
            </a:r>
            <a:r>
              <a:rPr lang="fr-FR" b="1" dirty="0" smtClean="0"/>
              <a:t>s</a:t>
            </a:r>
            <a:endParaRPr lang="ar-DZ" dirty="0"/>
          </a:p>
        </p:txBody>
      </p:sp>
      <p:sp>
        <p:nvSpPr>
          <p:cNvPr id="3" name="Espace réservé du contenu 2"/>
          <p:cNvSpPr>
            <a:spLocks noGrp="1"/>
          </p:cNvSpPr>
          <p:nvPr>
            <p:ph sz="quarter" idx="1"/>
          </p:nvPr>
        </p:nvSpPr>
        <p:spPr/>
        <p:txBody>
          <a:bodyPr/>
          <a:lstStyle/>
          <a:p>
            <a:pPr algn="just" rtl="0"/>
            <a:r>
              <a:rPr lang="en-US" b="1" dirty="0" smtClean="0"/>
              <a:t>Pay is driven by the quantity of tasks a person is qualified to perform.</a:t>
            </a:r>
            <a:endParaRPr lang="ar-DZ" b="1" dirty="0"/>
          </a:p>
        </p:txBody>
      </p:sp>
      <p:sp>
        <p:nvSpPr>
          <p:cNvPr id="4" name="Rectangle 3"/>
          <p:cNvSpPr/>
          <p:nvPr/>
        </p:nvSpPr>
        <p:spPr>
          <a:xfrm>
            <a:off x="857224" y="3071810"/>
            <a:ext cx="7786742" cy="2714644"/>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a:t>For instance, if one person could operate machines A, B, and C, </a:t>
            </a:r>
            <a:r>
              <a:rPr lang="en-US" sz="2400" b="1" dirty="0" smtClean="0"/>
              <a:t>he </a:t>
            </a:r>
            <a:r>
              <a:rPr lang="en-US" sz="2400" b="1" dirty="0"/>
              <a:t>may be paid $15 per hour (even if </a:t>
            </a:r>
            <a:r>
              <a:rPr lang="en-US" sz="2400" b="1" dirty="0" smtClean="0"/>
              <a:t>he </a:t>
            </a:r>
            <a:r>
              <a:rPr lang="en-US" sz="2400" b="1" dirty="0"/>
              <a:t>only works on machine A all year). </a:t>
            </a:r>
            <a:r>
              <a:rPr lang="en-US" sz="2400" b="1" dirty="0" smtClean="0"/>
              <a:t>His </a:t>
            </a:r>
            <a:r>
              <a:rPr lang="en-US" sz="2400" b="1" dirty="0"/>
              <a:t>colleague may be qualified to work on machines A and C, and therefore he would only make $13 per hour (even if he worked on both machines over the course of the year).</a:t>
            </a:r>
          </a:p>
          <a:p>
            <a:pPr algn="ctr"/>
            <a:endParaRPr lang="ar-DZ"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Wage Surveys</a:t>
            </a:r>
            <a:endParaRPr lang="ar-DZ" dirty="0"/>
          </a:p>
        </p:txBody>
      </p:sp>
      <p:sp>
        <p:nvSpPr>
          <p:cNvPr id="3" name="Espace réservé du contenu 2"/>
          <p:cNvSpPr>
            <a:spLocks noGrp="1"/>
          </p:cNvSpPr>
          <p:nvPr>
            <p:ph sz="quarter" idx="1"/>
          </p:nvPr>
        </p:nvSpPr>
        <p:spPr/>
        <p:txBody>
          <a:bodyPr>
            <a:normAutofit fontScale="92500" lnSpcReduction="10000"/>
          </a:bodyPr>
          <a:lstStyle/>
          <a:p>
            <a:pPr algn="just" rtl="0"/>
            <a:r>
              <a:rPr lang="en-US" b="1" dirty="0" smtClean="0"/>
              <a:t>Once the relative worth of jobs has been determined by job evaluation, the actual amounts to be paid must be determined. This is done by making wage or salary surveys in the area concerned.</a:t>
            </a:r>
          </a:p>
          <a:p>
            <a:pPr algn="just" rtl="0"/>
            <a:r>
              <a:rPr lang="en-US" b="1" dirty="0" smtClean="0">
                <a:solidFill>
                  <a:srgbClr val="FF0000"/>
                </a:solidFill>
              </a:rPr>
              <a:t>Most firms either use the results of “packaged surveys” available from the research bodies, employer’s associations, Government </a:t>
            </a:r>
            <a:r>
              <a:rPr lang="en-US" b="1" dirty="0" err="1" smtClean="0">
                <a:solidFill>
                  <a:srgbClr val="FF0000"/>
                </a:solidFill>
              </a:rPr>
              <a:t>Labour</a:t>
            </a:r>
            <a:r>
              <a:rPr lang="en-US" b="1" dirty="0" smtClean="0">
                <a:solidFill>
                  <a:srgbClr val="FF0000"/>
                </a:solidFill>
              </a:rPr>
              <a:t> Bureaus, etc., or they participate in wage surveys and receive copies of results, or else they conduct their own.</a:t>
            </a:r>
          </a:p>
          <a:p>
            <a:pPr algn="just" rtl="0"/>
            <a:r>
              <a:rPr lang="en-US" b="1" dirty="0" smtClean="0"/>
              <a:t>These surveys may be carried out by Mailed questionnaire, telephone, or personal interviews with other managers and personnel Agencies.</a:t>
            </a:r>
          </a:p>
          <a:p>
            <a:pPr algn="just" rtl="0"/>
            <a:endParaRPr lang="en-US" dirty="0" smtClean="0"/>
          </a:p>
          <a:p>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ctr"/>
            <a:r>
              <a:rPr lang="en-US" sz="2800" b="1" dirty="0" smtClean="0"/>
              <a:t>A wage survey to be useful, must satisfy these points</a:t>
            </a:r>
            <a:endParaRPr lang="ar-DZ" sz="2800" dirty="0"/>
          </a:p>
        </p:txBody>
      </p:sp>
      <p:sp>
        <p:nvSpPr>
          <p:cNvPr id="3" name="Espace réservé du contenu 2"/>
          <p:cNvSpPr>
            <a:spLocks noGrp="1"/>
          </p:cNvSpPr>
          <p:nvPr>
            <p:ph sz="quarter" idx="1"/>
          </p:nvPr>
        </p:nvSpPr>
        <p:spPr/>
        <p:txBody>
          <a:bodyPr>
            <a:normAutofit/>
          </a:bodyPr>
          <a:lstStyle/>
          <a:p>
            <a:pPr algn="just" rtl="0"/>
            <a:r>
              <a:rPr lang="en-US" b="1" dirty="0" err="1" smtClean="0"/>
              <a:t>a.Frequency</a:t>
            </a:r>
            <a:r>
              <a:rPr lang="en-US" b="1" dirty="0" smtClean="0"/>
              <a:t> </a:t>
            </a:r>
            <a:r>
              <a:rPr lang="en-US" dirty="0" smtClean="0"/>
              <a:t>Affected by rapidity of changes, current and contemplated. Once per year is common.</a:t>
            </a:r>
          </a:p>
          <a:p>
            <a:pPr algn="just" rtl="0"/>
            <a:r>
              <a:rPr lang="en-US" b="1" dirty="0" err="1" smtClean="0"/>
              <a:t>b.Scope</a:t>
            </a:r>
            <a:r>
              <a:rPr lang="en-US" b="1" dirty="0" smtClean="0"/>
              <a:t> (number of firms) </a:t>
            </a:r>
            <a:r>
              <a:rPr lang="en-US" dirty="0" smtClean="0"/>
              <a:t>Influenced by the geographic area from which people are drawn, the number of units competing for this labor, accuracy requirements, and willingness of organizations to share information.</a:t>
            </a:r>
          </a:p>
          <a:p>
            <a:pPr algn="just" rtl="0"/>
            <a:r>
              <a:rPr lang="en-US" b="1" dirty="0" smtClean="0"/>
              <a:t>c. Accuracy </a:t>
            </a:r>
            <a:r>
              <a:rPr lang="en-US" dirty="0" smtClean="0"/>
              <a:t>The greater the accuracy and detail needed, the greater the requirements for careful description and specification and surveyor’s reliance on person-to-person ‘interviewing rather than mailed questionnaires. </a:t>
            </a:r>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ctr"/>
            <a:r>
              <a:rPr lang="en-US" b="1" dirty="0" smtClean="0"/>
              <a:t>Relevant Organizational Problems</a:t>
            </a:r>
            <a:endParaRPr lang="ar-DZ" dirty="0"/>
          </a:p>
        </p:txBody>
      </p:sp>
      <p:sp>
        <p:nvSpPr>
          <p:cNvPr id="3" name="Espace réservé du contenu 2"/>
          <p:cNvSpPr>
            <a:spLocks noGrp="1"/>
          </p:cNvSpPr>
          <p:nvPr>
            <p:ph sz="quarter" idx="1"/>
          </p:nvPr>
        </p:nvSpPr>
        <p:spPr/>
        <p:txBody>
          <a:bodyPr/>
          <a:lstStyle/>
          <a:p>
            <a:pPr algn="just" rtl="0"/>
            <a:r>
              <a:rPr lang="en-US" dirty="0" smtClean="0"/>
              <a:t>In addition to the results of job analysis and wage surveys, several other variables have to be given due consideration in establishing wage structure. </a:t>
            </a:r>
            <a:endParaRPr lang="ar-DZ" dirty="0" smtClean="0"/>
          </a:p>
          <a:p>
            <a:pPr algn="just" rtl="0"/>
            <a:r>
              <a:rPr lang="en-US" dirty="0" smtClean="0"/>
              <a:t>Belcher has listed 108 variables which can affect levels of compensation and the wage structure</a:t>
            </a:r>
            <a:endParaRPr lang="ar-DZ" dirty="0" smtClean="0"/>
          </a:p>
          <a:p>
            <a:endParaRPr lang="ar-DZ" dirty="0"/>
          </a:p>
        </p:txBody>
      </p:sp>
      <p:sp>
        <p:nvSpPr>
          <p:cNvPr id="4" name="Rectangle 3"/>
          <p:cNvSpPr/>
          <p:nvPr/>
        </p:nvSpPr>
        <p:spPr>
          <a:xfrm>
            <a:off x="0" y="4286256"/>
            <a:ext cx="9144000" cy="2571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2000" b="1" dirty="0"/>
              <a:t>For example, whether there exists well-established and well-accepted relationships among certain jobs which can upset job evaluation, whether the organization would recruit new employees after revised wage structure; are the prevailing rates in industry or community inconsistent with the results of job evaluation? What will be the result of paying lower or higher compensation; and what should be the relationship between the wage structure and the fringe benefit structure?</a:t>
            </a:r>
            <a:endParaRPr lang="ar-DZ" sz="2000" b="1"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smtClean="0"/>
              <a:t>Preparation of Wage Structure</a:t>
            </a:r>
            <a:endParaRPr lang="ar-DZ" dirty="0"/>
          </a:p>
        </p:txBody>
      </p:sp>
      <p:sp>
        <p:nvSpPr>
          <p:cNvPr id="3" name="Rectangle 2"/>
          <p:cNvSpPr/>
          <p:nvPr/>
        </p:nvSpPr>
        <p:spPr>
          <a:xfrm>
            <a:off x="928662" y="1714488"/>
            <a:ext cx="7072362" cy="292895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a:t>There are though no hard and fast rules for making such decisions, and procedure commonly used is the two dimensional graph on which job evaluation points for key jobs are plotted against actual amounts paid or against desired levels.</a:t>
            </a:r>
          </a:p>
          <a:p>
            <a:pPr algn="ctr"/>
            <a:endParaRPr lang="ar-DZ"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107</TotalTime>
  <Words>1479</Words>
  <Application>Microsoft Office PowerPoint</Application>
  <PresentationFormat>Affichage à l'écran (4:3)</PresentationFormat>
  <Paragraphs>75</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Capitaux</vt:lpstr>
      <vt:lpstr>Lecture 3: Job Evaluation and Wages Structure (part 2)</vt:lpstr>
      <vt:lpstr>Other Methods of Valuing Jobs</vt:lpstr>
      <vt:lpstr>Market-Based Pay Systems</vt:lpstr>
      <vt:lpstr>Knowledge-Based Pay Systems</vt:lpstr>
      <vt:lpstr>Skill-Based Pay Systems</vt:lpstr>
      <vt:lpstr>Wage Surveys</vt:lpstr>
      <vt:lpstr>A wage survey to be useful, must satisfy these points</vt:lpstr>
      <vt:lpstr>Relevant Organizational Problems</vt:lpstr>
      <vt:lpstr>Preparation of Wage Structure</vt:lpstr>
      <vt:lpstr>Preparation of Wage Structure considerations</vt:lpstr>
      <vt:lpstr>The wage curve</vt:lpstr>
      <vt:lpstr>The following steps are involved in drawing a wage curve</vt:lpstr>
      <vt:lpstr>Setting of Rate Ranges</vt:lpstr>
      <vt:lpstr>Pricing jobs</vt:lpstr>
      <vt:lpstr>Breadth of the rate range</vt:lpstr>
      <vt:lpstr>Number of pay grades</vt:lpstr>
      <vt:lpstr>Overlap</vt:lpstr>
      <vt:lpstr>References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Job Evaluation and Wages Structure (part 2)</dc:title>
  <dc:creator>tst</dc:creator>
  <cp:lastModifiedBy>tst</cp:lastModifiedBy>
  <cp:revision>9</cp:revision>
  <dcterms:created xsi:type="dcterms:W3CDTF">2023-03-27T14:52:18Z</dcterms:created>
  <dcterms:modified xsi:type="dcterms:W3CDTF">2023-05-02T11:30:54Z</dcterms:modified>
</cp:coreProperties>
</file>