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57"/>
  </p:notesMasterIdLst>
  <p:handoutMasterIdLst>
    <p:handoutMasterId r:id="rId58"/>
  </p:handoutMasterIdLst>
  <p:sldIdLst>
    <p:sldId id="256" r:id="rId2"/>
    <p:sldId id="263" r:id="rId3"/>
    <p:sldId id="264" r:id="rId4"/>
    <p:sldId id="266" r:id="rId5"/>
    <p:sldId id="267" r:id="rId6"/>
    <p:sldId id="268" r:id="rId7"/>
    <p:sldId id="269" r:id="rId8"/>
    <p:sldId id="270" r:id="rId9"/>
    <p:sldId id="281"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 id="297" r:id="rId24"/>
    <p:sldId id="299" r:id="rId25"/>
    <p:sldId id="300" r:id="rId26"/>
    <p:sldId id="301" r:id="rId27"/>
    <p:sldId id="302" r:id="rId28"/>
    <p:sldId id="303" r:id="rId29"/>
    <p:sldId id="304" r:id="rId30"/>
    <p:sldId id="305" r:id="rId31"/>
    <p:sldId id="306" r:id="rId32"/>
    <p:sldId id="307" r:id="rId33"/>
    <p:sldId id="308" r:id="rId34"/>
    <p:sldId id="309" r:id="rId35"/>
    <p:sldId id="310" r:id="rId36"/>
    <p:sldId id="311" r:id="rId37"/>
    <p:sldId id="312" r:id="rId38"/>
    <p:sldId id="313" r:id="rId39"/>
    <p:sldId id="314" r:id="rId40"/>
    <p:sldId id="315" r:id="rId41"/>
    <p:sldId id="317" r:id="rId42"/>
    <p:sldId id="316" r:id="rId43"/>
    <p:sldId id="318" r:id="rId44"/>
    <p:sldId id="319" r:id="rId45"/>
    <p:sldId id="320" r:id="rId46"/>
    <p:sldId id="321" r:id="rId47"/>
    <p:sldId id="322" r:id="rId48"/>
    <p:sldId id="323" r:id="rId49"/>
    <p:sldId id="324" r:id="rId50"/>
    <p:sldId id="325" r:id="rId51"/>
    <p:sldId id="326" r:id="rId52"/>
    <p:sldId id="327" r:id="rId53"/>
    <p:sldId id="328" r:id="rId54"/>
    <p:sldId id="329" r:id="rId55"/>
    <p:sldId id="330" r:id="rId56"/>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67"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4078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9048" tIns="49524" rIns="99048" bIns="49524" rtlCol="0"/>
          <a:lstStyle>
            <a:lvl1pPr algn="l" fontAlgn="auto">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sz="quarter" idx="1"/>
          </p:nvPr>
        </p:nvSpPr>
        <p:spPr>
          <a:xfrm>
            <a:off x="4021138" y="0"/>
            <a:ext cx="3076575" cy="511175"/>
          </a:xfrm>
          <a:prstGeom prst="rect">
            <a:avLst/>
          </a:prstGeom>
        </p:spPr>
        <p:txBody>
          <a:bodyPr vert="horz" lIns="99048" tIns="49524" rIns="99048" bIns="49524" rtlCol="0"/>
          <a:lstStyle>
            <a:lvl1pPr algn="r" fontAlgn="auto">
              <a:spcBef>
                <a:spcPts val="0"/>
              </a:spcBef>
              <a:spcAft>
                <a:spcPts val="0"/>
              </a:spcAft>
              <a:defRPr sz="1300">
                <a:latin typeface="+mn-lt"/>
                <a:cs typeface="+mn-cs"/>
              </a:defRPr>
            </a:lvl1pPr>
          </a:lstStyle>
          <a:p>
            <a:pPr>
              <a:defRPr/>
            </a:pPr>
            <a:fld id="{86FB3AD7-EB73-4F04-BB05-A519CFCD041B}" type="datetimeFigureOut">
              <a:rPr lang="en-US"/>
              <a:pPr>
                <a:defRPr/>
              </a:pPr>
              <a:t>10/6/2017</a:t>
            </a:fld>
            <a:endParaRPr lang="en-US"/>
          </a:p>
        </p:txBody>
      </p:sp>
      <p:sp>
        <p:nvSpPr>
          <p:cNvPr id="4" name="Footer Placeholder 3"/>
          <p:cNvSpPr>
            <a:spLocks noGrp="1"/>
          </p:cNvSpPr>
          <p:nvPr>
            <p:ph type="ftr" sz="quarter" idx="2"/>
          </p:nvPr>
        </p:nvSpPr>
        <p:spPr>
          <a:xfrm>
            <a:off x="0" y="9721850"/>
            <a:ext cx="3076575" cy="511175"/>
          </a:xfrm>
          <a:prstGeom prst="rect">
            <a:avLst/>
          </a:prstGeom>
        </p:spPr>
        <p:txBody>
          <a:bodyPr vert="horz" lIns="99048" tIns="49524" rIns="99048" bIns="49524" rtlCol="0" anchor="b"/>
          <a:lstStyle>
            <a:lvl1pPr algn="l" fontAlgn="auto">
              <a:spcBef>
                <a:spcPts val="0"/>
              </a:spcBef>
              <a:spcAft>
                <a:spcPts val="0"/>
              </a:spcAft>
              <a:defRPr sz="13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4021138" y="9721850"/>
            <a:ext cx="3076575" cy="511175"/>
          </a:xfrm>
          <a:prstGeom prst="rect">
            <a:avLst/>
          </a:prstGeom>
        </p:spPr>
        <p:txBody>
          <a:bodyPr vert="horz" lIns="99048" tIns="49524" rIns="99048" bIns="49524" rtlCol="0" anchor="b"/>
          <a:lstStyle>
            <a:lvl1pPr algn="r" fontAlgn="auto">
              <a:spcBef>
                <a:spcPts val="0"/>
              </a:spcBef>
              <a:spcAft>
                <a:spcPts val="0"/>
              </a:spcAft>
              <a:defRPr sz="1300">
                <a:latin typeface="+mn-lt"/>
                <a:cs typeface="+mn-cs"/>
              </a:defRPr>
            </a:lvl1pPr>
          </a:lstStyle>
          <a:p>
            <a:pPr>
              <a:defRPr/>
            </a:pPr>
            <a:fld id="{CF7FA472-C24A-4F61-8F46-FE6EA35B629D}" type="slidenum">
              <a:rPr lang="en-US"/>
              <a:pPr>
                <a:defRPr/>
              </a:pPr>
              <a:t>‹N°›</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9048" tIns="49524" rIns="99048" bIns="49524" rtlCol="0"/>
          <a:lstStyle>
            <a:lvl1pPr algn="l" fontAlgn="auto">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idx="1"/>
          </p:nvPr>
        </p:nvSpPr>
        <p:spPr>
          <a:xfrm>
            <a:off x="4021138" y="0"/>
            <a:ext cx="3076575" cy="511175"/>
          </a:xfrm>
          <a:prstGeom prst="rect">
            <a:avLst/>
          </a:prstGeom>
        </p:spPr>
        <p:txBody>
          <a:bodyPr vert="horz" lIns="99048" tIns="49524" rIns="99048" bIns="49524" rtlCol="0"/>
          <a:lstStyle>
            <a:lvl1pPr algn="r" fontAlgn="auto">
              <a:spcBef>
                <a:spcPts val="0"/>
              </a:spcBef>
              <a:spcAft>
                <a:spcPts val="0"/>
              </a:spcAft>
              <a:defRPr sz="1300">
                <a:latin typeface="+mn-lt"/>
                <a:cs typeface="+mn-cs"/>
              </a:defRPr>
            </a:lvl1pPr>
          </a:lstStyle>
          <a:p>
            <a:pPr>
              <a:defRPr/>
            </a:pPr>
            <a:fld id="{BCF8D3E9-8773-4098-AEC4-E9A3F5E34EA0}" type="datetimeFigureOut">
              <a:rPr lang="en-US"/>
              <a:pPr>
                <a:defRPr/>
              </a:pPr>
              <a:t>10/6/2017</a:t>
            </a:fld>
            <a:endParaRPr lang="en-US"/>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en-US" noProof="0"/>
          </a:p>
        </p:txBody>
      </p:sp>
      <p:sp>
        <p:nvSpPr>
          <p:cNvPr id="5" name="Notes Placeholder 4"/>
          <p:cNvSpPr>
            <a:spLocks noGrp="1"/>
          </p:cNvSpPr>
          <p:nvPr>
            <p:ph type="body" sz="quarter" idx="3"/>
          </p:nvPr>
        </p:nvSpPr>
        <p:spPr>
          <a:xfrm>
            <a:off x="709613" y="4860925"/>
            <a:ext cx="5680075" cy="4605338"/>
          </a:xfrm>
          <a:prstGeom prst="rect">
            <a:avLst/>
          </a:prstGeom>
        </p:spPr>
        <p:txBody>
          <a:bodyPr vert="horz" lIns="99048" tIns="49524" rIns="99048" bIns="4952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721850"/>
            <a:ext cx="3076575" cy="511175"/>
          </a:xfrm>
          <a:prstGeom prst="rect">
            <a:avLst/>
          </a:prstGeom>
        </p:spPr>
        <p:txBody>
          <a:bodyPr vert="horz" lIns="99048" tIns="49524" rIns="99048" bIns="49524" rtlCol="0" anchor="b"/>
          <a:lstStyle>
            <a:lvl1pPr algn="l" fontAlgn="auto">
              <a:spcBef>
                <a:spcPts val="0"/>
              </a:spcBef>
              <a:spcAft>
                <a:spcPts val="0"/>
              </a:spcAft>
              <a:defRPr sz="13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4021138" y="9721850"/>
            <a:ext cx="3076575" cy="511175"/>
          </a:xfrm>
          <a:prstGeom prst="rect">
            <a:avLst/>
          </a:prstGeom>
        </p:spPr>
        <p:txBody>
          <a:bodyPr vert="horz" lIns="99048" tIns="49524" rIns="99048" bIns="49524" rtlCol="0" anchor="b"/>
          <a:lstStyle>
            <a:lvl1pPr algn="r" fontAlgn="auto">
              <a:spcBef>
                <a:spcPts val="0"/>
              </a:spcBef>
              <a:spcAft>
                <a:spcPts val="0"/>
              </a:spcAft>
              <a:defRPr sz="1300">
                <a:latin typeface="+mn-lt"/>
                <a:cs typeface="+mn-cs"/>
              </a:defRPr>
            </a:lvl1pPr>
          </a:lstStyle>
          <a:p>
            <a:pPr>
              <a:defRPr/>
            </a:pPr>
            <a:fld id="{D16E8A07-FC9C-486F-A1D5-80C3D3C1CD5F}"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5EC84B4-8566-4E8A-B35C-22EDE2CB29C1}" type="datetimeFigureOut">
              <a:rPr lang="en-US"/>
              <a:pPr>
                <a:defRPr/>
              </a:pPr>
              <a:t>10/6/2017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73CF68-FFCF-403E-96D6-3132F6C366D8}"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4118C54-53E7-47A8-BD01-E1D3FC5CC52C}" type="datetimeFigureOut">
              <a:rPr lang="en-US"/>
              <a:pPr>
                <a:defRPr/>
              </a:pPr>
              <a:t>10/6/2017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C840AB-CDC2-46F8-9B09-C162314E2690}"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731950C-6F32-45D0-B406-DFC395050961}" type="datetimeFigureOut">
              <a:rPr lang="en-US"/>
              <a:pPr>
                <a:defRPr/>
              </a:pPr>
              <a:t>10/6/2017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0CA1816-92C0-4DFA-BB89-EEBE5FD3F8C8}"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4BE8B60-7CAA-40CC-BCE5-DB3A5814EDA1}" type="datetimeFigureOut">
              <a:rPr lang="en-US"/>
              <a:pPr>
                <a:defRPr/>
              </a:pPr>
              <a:t>10/6/2017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054632-C04A-4DB6-8A78-10768E8EC294}"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1BA5862-9070-4D0E-9E7C-AABF0BAFFC99}" type="datetimeFigureOut">
              <a:rPr lang="en-US"/>
              <a:pPr>
                <a:defRPr/>
              </a:pPr>
              <a:t>10/6/2017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659627-8431-4342-9CFC-0A2352D31678}"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555A1F9-581B-43CC-ACA7-0303DC1BA0C2}" type="datetimeFigureOut">
              <a:rPr lang="en-US"/>
              <a:pPr>
                <a:defRPr/>
              </a:pPr>
              <a:t>10/6/2017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F92693E-CB4C-4D40-A0E3-D40251BD305A}"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7BA3786-C6C3-4427-B748-FBA6ED32F649}" type="datetimeFigureOut">
              <a:rPr lang="en-US"/>
              <a:pPr>
                <a:defRPr/>
              </a:pPr>
              <a:t>10/6/2017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EC4DC3E-504E-48FE-9F79-7C3DEAAA7644}"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F20A86C-70EA-4E1E-A9D7-2DCAFD53A936}" type="datetimeFigureOut">
              <a:rPr lang="en-US"/>
              <a:pPr>
                <a:defRPr/>
              </a:pPr>
              <a:t>10/6/2017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734914A-8EAF-4124-B5CF-43F39355694C}"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B1BBF1C-F6FC-48F0-8D4B-C618E0D1679C}" type="datetimeFigureOut">
              <a:rPr lang="en-US"/>
              <a:pPr>
                <a:defRPr/>
              </a:pPr>
              <a:t>10/6/2017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762A7BF-4C17-4342-A821-704446DE62BB}"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64653E5-5657-4DCE-B2AA-A4E922D57EAE}" type="datetimeFigureOut">
              <a:rPr lang="en-US"/>
              <a:pPr>
                <a:defRPr/>
              </a:pPr>
              <a:t>10/6/2017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288D19-1A00-42D3-AEA2-846BC783C824}"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3251467-8A4E-4E07-A874-746CBA4B6896}" type="datetimeFigureOut">
              <a:rPr lang="en-US"/>
              <a:pPr>
                <a:defRPr/>
              </a:pPr>
              <a:t>10/6/2017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0510EFD-DAC0-4E09-8E44-4EDE7F09F971}"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latin typeface="Arial" charset="0"/>
                <a:cs typeface="Arial" charset="0"/>
              </a:defRPr>
            </a:lvl1pPr>
          </a:lstStyle>
          <a:p>
            <a:pPr>
              <a:defRPr/>
            </a:pPr>
            <a:fld id="{E9B213AE-9AD8-49B6-9550-850CA5CEDA17}" type="datetimeFigureOut">
              <a:rPr lang="en-US"/>
              <a:pPr>
                <a:defRPr/>
              </a:pPr>
              <a:t>10/6/2017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latin typeface="Arial" charset="0"/>
                <a:cs typeface="Arial" charset="0"/>
              </a:defRPr>
            </a:lvl1pPr>
          </a:lstStyle>
          <a:p>
            <a:pPr>
              <a:defRPr/>
            </a:pPr>
            <a:fld id="{F4178340-CAFE-44F5-B125-E6BE2922A05E}" type="slidenum">
              <a:rPr lang="en-US"/>
              <a:pPr>
                <a:defRPr/>
              </a:pPr>
              <a:t>‹N°›</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itchFamily="66" charset="0"/>
        </a:defRPr>
      </a:lvl2pPr>
      <a:lvl3pPr algn="ctr" rtl="0" fontAlgn="base">
        <a:spcBef>
          <a:spcPct val="0"/>
        </a:spcBef>
        <a:spcAft>
          <a:spcPct val="0"/>
        </a:spcAft>
        <a:defRPr sz="4400">
          <a:solidFill>
            <a:schemeClr val="tx1"/>
          </a:solidFill>
          <a:latin typeface="Comic Sans MS" pitchFamily="66" charset="0"/>
        </a:defRPr>
      </a:lvl3pPr>
      <a:lvl4pPr algn="ctr" rtl="0" fontAlgn="base">
        <a:spcBef>
          <a:spcPct val="0"/>
        </a:spcBef>
        <a:spcAft>
          <a:spcPct val="0"/>
        </a:spcAft>
        <a:defRPr sz="4400">
          <a:solidFill>
            <a:schemeClr val="tx1"/>
          </a:solidFill>
          <a:latin typeface="Comic Sans MS" pitchFamily="66" charset="0"/>
        </a:defRPr>
      </a:lvl4pPr>
      <a:lvl5pPr algn="ctr" rtl="0" fontAlgn="base">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0400" y="990600"/>
            <a:ext cx="5105400" cy="2667000"/>
          </a:xfrm>
        </p:spPr>
        <p:txBody>
          <a:bodyPr rtlCol="0">
            <a:noAutofit/>
          </a:bodyPr>
          <a:lstStyle/>
          <a:p>
            <a:pPr fontAlgn="auto">
              <a:spcAft>
                <a:spcPts val="0"/>
              </a:spcAft>
              <a:defRPr/>
            </a:pPr>
            <a:r>
              <a:rPr lang="fr-FR" sz="5400" b="1" spc="-150" dirty="0" smtClean="0">
                <a:effectLst>
                  <a:outerShdw blurRad="38100" dist="38100" dir="2700000" algn="tl">
                    <a:srgbClr val="000000">
                      <a:alpha val="43137"/>
                    </a:srgbClr>
                  </a:outerShdw>
                </a:effectLst>
                <a:cs typeface="Arial" pitchFamily="34" charset="0"/>
              </a:rPr>
              <a:t>Cross Cultural management</a:t>
            </a:r>
            <a:endParaRPr lang="en-US" sz="5400" b="1" spc="-150" dirty="0">
              <a:effectLst>
                <a:outerShdw blurRad="38100" dist="38100" dir="2700000" algn="tl">
                  <a:srgbClr val="000000">
                    <a:alpha val="43137"/>
                  </a:srgbClr>
                </a:outerShdw>
              </a:effectLst>
              <a:cs typeface="Arial" pitchFamily="34" charset="0"/>
            </a:endParaRPr>
          </a:p>
        </p:txBody>
      </p:sp>
      <p:sp>
        <p:nvSpPr>
          <p:cNvPr id="9219" name="Subtitle 2"/>
          <p:cNvSpPr>
            <a:spLocks noGrp="1"/>
          </p:cNvSpPr>
          <p:nvPr>
            <p:ph type="subTitle" idx="1"/>
          </p:nvPr>
        </p:nvSpPr>
        <p:spPr>
          <a:xfrm>
            <a:off x="2667000" y="4572000"/>
            <a:ext cx="5334000" cy="685800"/>
          </a:xfrm>
        </p:spPr>
        <p:txBody>
          <a:bodyPr rtlCol="0">
            <a:normAutofit/>
          </a:bodyPr>
          <a:lstStyle/>
          <a:p>
            <a:pPr algn="r" fontAlgn="auto">
              <a:spcAft>
                <a:spcPts val="0"/>
              </a:spcAft>
              <a:defRPr/>
            </a:pPr>
            <a:r>
              <a:rPr lang="en-US" sz="2800" b="1" dirty="0" err="1" smtClean="0">
                <a:solidFill>
                  <a:schemeClr val="tx1"/>
                </a:solidFill>
                <a:latin typeface="+mj-lt"/>
                <a:cs typeface="Arial" charset="0"/>
              </a:rPr>
              <a:t>Seyla</a:t>
            </a:r>
            <a:r>
              <a:rPr lang="en-US" sz="2800" b="1" dirty="0" smtClean="0">
                <a:solidFill>
                  <a:schemeClr val="tx1"/>
                </a:solidFill>
                <a:latin typeface="+mj-lt"/>
                <a:cs typeface="Arial" charset="0"/>
              </a:rPr>
              <a:t> </a:t>
            </a:r>
            <a:r>
              <a:rPr lang="en-US" sz="2800" b="1" dirty="0" err="1" smtClean="0">
                <a:solidFill>
                  <a:schemeClr val="tx1"/>
                </a:solidFill>
                <a:latin typeface="+mj-lt"/>
                <a:cs typeface="Arial" charset="0"/>
              </a:rPr>
              <a:t>Tith</a:t>
            </a:r>
            <a:r>
              <a:rPr lang="en-US" sz="2800" b="1" dirty="0" smtClean="0">
                <a:solidFill>
                  <a:schemeClr val="tx1"/>
                </a:solidFill>
                <a:latin typeface="+mj-lt"/>
                <a:cs typeface="Arial" charset="0"/>
              </a:rPr>
              <a:t>, </a:t>
            </a:r>
            <a:r>
              <a:rPr lang="en-US" sz="2000" b="1" dirty="0" err="1" smtClean="0">
                <a:solidFill>
                  <a:schemeClr val="tx1"/>
                </a:solidFill>
                <a:latin typeface="+mj-lt"/>
                <a:cs typeface="Arial" charset="0"/>
              </a:rPr>
              <a:t>Mba</a:t>
            </a:r>
            <a:r>
              <a:rPr lang="en-US" sz="2000" b="1" dirty="0" smtClean="0">
                <a:solidFill>
                  <a:schemeClr val="tx1"/>
                </a:solidFill>
                <a:latin typeface="+mj-lt"/>
                <a:cs typeface="Arial" charset="0"/>
              </a:rPr>
              <a:t> From France</a:t>
            </a:r>
          </a:p>
        </p:txBody>
      </p:sp>
      <p:sp>
        <p:nvSpPr>
          <p:cNvPr id="4" name="TextBox 3"/>
          <p:cNvSpPr txBox="1"/>
          <p:nvPr/>
        </p:nvSpPr>
        <p:spPr>
          <a:xfrm>
            <a:off x="381000" y="6172200"/>
            <a:ext cx="6096000" cy="369888"/>
          </a:xfrm>
          <a:prstGeom prst="rect">
            <a:avLst/>
          </a:prstGeom>
          <a:noFill/>
        </p:spPr>
        <p:txBody>
          <a:bodyPr>
            <a:spAutoFit/>
          </a:bodyPr>
          <a:lstStyle/>
          <a:p>
            <a:pPr algn="r" fontAlgn="auto">
              <a:spcBef>
                <a:spcPts val="0"/>
              </a:spcBef>
              <a:spcAft>
                <a:spcPts val="0"/>
              </a:spcAft>
              <a:defRPr/>
            </a:pPr>
            <a:r>
              <a:rPr lang="en-US" b="1" dirty="0">
                <a:latin typeface="+mn-lt"/>
                <a:cs typeface="+mn-cs"/>
              </a:rPr>
              <a:t>Angkor </a:t>
            </a:r>
            <a:r>
              <a:rPr lang="en-US" b="1" dirty="0" err="1">
                <a:latin typeface="+mn-lt"/>
                <a:cs typeface="+mn-cs"/>
              </a:rPr>
              <a:t>Khemra</a:t>
            </a:r>
            <a:r>
              <a:rPr lang="en-US" b="1" dirty="0">
                <a:latin typeface="+mn-lt"/>
                <a:cs typeface="+mn-cs"/>
              </a:rPr>
              <a:t> University</a:t>
            </a:r>
            <a:r>
              <a:rPr lang="en-US" dirty="0">
                <a:latin typeface="+mn-lt"/>
                <a:cs typeface="+mn-cs"/>
              </a:rPr>
              <a:t>, </a:t>
            </a:r>
            <a:r>
              <a:rPr lang="en-US" b="1" dirty="0" err="1">
                <a:latin typeface="+mn-lt"/>
                <a:cs typeface="+mn-cs"/>
              </a:rPr>
              <a:t>Chhba</a:t>
            </a:r>
            <a:r>
              <a:rPr lang="en-US" b="1" dirty="0">
                <a:latin typeface="+mn-lt"/>
                <a:cs typeface="+mn-cs"/>
              </a:rPr>
              <a:t> Morn City</a:t>
            </a:r>
            <a:r>
              <a:rPr lang="en-US" b="1" dirty="0">
                <a:solidFill>
                  <a:schemeClr val="bg1">
                    <a:lumMod val="95000"/>
                    <a:lumOff val="5000"/>
                  </a:schemeClr>
                </a:solidFill>
                <a:latin typeface="+mn-lt"/>
                <a:cs typeface="+mn-cs"/>
              </a:rPr>
              <a:t>, KSP</a:t>
            </a:r>
          </a:p>
        </p:txBody>
      </p:sp>
      <p:sp>
        <p:nvSpPr>
          <p:cNvPr id="9221" name="TextBox 4"/>
          <p:cNvSpPr txBox="1">
            <a:spLocks noChangeArrowheads="1"/>
          </p:cNvSpPr>
          <p:nvPr/>
        </p:nvSpPr>
        <p:spPr bwMode="auto">
          <a:xfrm>
            <a:off x="6553200" y="6172200"/>
            <a:ext cx="2057400" cy="369888"/>
          </a:xfrm>
          <a:prstGeom prst="rect">
            <a:avLst/>
          </a:prstGeom>
          <a:noFill/>
          <a:ln w="9525">
            <a:noFill/>
            <a:miter lim="800000"/>
            <a:headEnd/>
            <a:tailEnd/>
          </a:ln>
        </p:spPr>
        <p:txBody>
          <a:bodyPr>
            <a:spAutoFit/>
          </a:bodyPr>
          <a:lstStyle/>
          <a:p>
            <a:pPr>
              <a:defRPr/>
            </a:pPr>
            <a:r>
              <a:rPr lang="en-US" b="1" dirty="0">
                <a:latin typeface="+mn-lt"/>
                <a:cs typeface="Arial" charset="0"/>
              </a:rPr>
              <a:t>April 2011</a:t>
            </a:r>
          </a:p>
        </p:txBody>
      </p:sp>
      <p:pic>
        <p:nvPicPr>
          <p:cNvPr id="2054" name="Picture 4" descr="E:\CEDAC\3 Public relation and business consuting\Website\Z Media\Icon\WINDOWS7\general\png\400\administrator.png"/>
          <p:cNvPicPr>
            <a:picLocks noChangeAspect="1" noChangeArrowheads="1"/>
          </p:cNvPicPr>
          <p:nvPr/>
        </p:nvPicPr>
        <p:blipFill>
          <a:blip r:embed="rId2">
            <a:lum bright="20000" contrast="40000"/>
          </a:blip>
          <a:srcRect/>
          <a:stretch>
            <a:fillRect/>
          </a:stretch>
        </p:blipFill>
        <p:spPr bwMode="auto">
          <a:xfrm>
            <a:off x="533400" y="457200"/>
            <a:ext cx="1752600" cy="1752600"/>
          </a:xfrm>
          <a:prstGeom prst="rect">
            <a:avLst/>
          </a:prstGeom>
          <a:noFill/>
          <a:ln w="9525">
            <a:noFill/>
            <a:miter lim="800000"/>
            <a:headEnd/>
            <a:tailEnd/>
          </a:ln>
        </p:spPr>
      </p:pic>
      <p:pic>
        <p:nvPicPr>
          <p:cNvPr id="2055" name="Picture 4" descr="E:\CEDAC\3 Public relation and business consuting\Website\Z Media\Icon\WINDOWS7\general\png\400\administrator.png"/>
          <p:cNvPicPr>
            <a:picLocks noChangeAspect="1" noChangeArrowheads="1"/>
          </p:cNvPicPr>
          <p:nvPr/>
        </p:nvPicPr>
        <p:blipFill>
          <a:blip r:embed="rId2">
            <a:lum bright="-20000" contrast="40000"/>
          </a:blip>
          <a:srcRect/>
          <a:stretch>
            <a:fillRect/>
          </a:stretch>
        </p:blipFill>
        <p:spPr bwMode="auto">
          <a:xfrm>
            <a:off x="990600" y="685800"/>
            <a:ext cx="1752600" cy="1752600"/>
          </a:xfrm>
          <a:prstGeom prst="rect">
            <a:avLst/>
          </a:prstGeom>
          <a:noFill/>
          <a:ln w="9525">
            <a:noFill/>
            <a:miter lim="800000"/>
            <a:headEnd/>
            <a:tailEnd/>
          </a:ln>
        </p:spPr>
      </p:pic>
      <p:pic>
        <p:nvPicPr>
          <p:cNvPr id="2056" name="Picture 4" descr="E:\CEDAC\3 Public relation and business consuting\Website\Z Media\Icon\WINDOWS7\general\png\400\administrator.png"/>
          <p:cNvPicPr>
            <a:picLocks noChangeAspect="1" noChangeArrowheads="1"/>
          </p:cNvPicPr>
          <p:nvPr/>
        </p:nvPicPr>
        <p:blipFill>
          <a:blip r:embed="rId2"/>
          <a:srcRect/>
          <a:stretch>
            <a:fillRect/>
          </a:stretch>
        </p:blipFill>
        <p:spPr bwMode="auto">
          <a:xfrm>
            <a:off x="1447800" y="990600"/>
            <a:ext cx="1752600" cy="1752600"/>
          </a:xfrm>
          <a:prstGeom prst="rect">
            <a:avLst/>
          </a:prstGeom>
          <a:noFill/>
          <a:ln w="9525">
            <a:noFill/>
            <a:miter lim="800000"/>
            <a:headEnd/>
            <a:tailEnd/>
          </a:ln>
        </p:spPr>
      </p:pic>
      <p:pic>
        <p:nvPicPr>
          <p:cNvPr id="2057" name="Picture 3" descr="E:\CEDAC\3 Public relation and business consuting\Website\Z Media\Icon\WINDOWS7\general\png\400\briefcase.png"/>
          <p:cNvPicPr>
            <a:picLocks noChangeAspect="1" noChangeArrowheads="1"/>
          </p:cNvPicPr>
          <p:nvPr/>
        </p:nvPicPr>
        <p:blipFill>
          <a:blip r:embed="rId3"/>
          <a:srcRect/>
          <a:stretch>
            <a:fillRect/>
          </a:stretch>
        </p:blipFill>
        <p:spPr bwMode="auto">
          <a:xfrm>
            <a:off x="304800" y="2895600"/>
            <a:ext cx="2514600" cy="2514600"/>
          </a:xfrm>
          <a:prstGeom prst="rect">
            <a:avLst/>
          </a:prstGeom>
          <a:noFill/>
          <a:ln w="9525">
            <a:noFill/>
            <a:miter lim="800000"/>
            <a:headEnd/>
            <a:tailEnd/>
          </a:ln>
        </p:spPr>
      </p:pic>
      <p:sp>
        <p:nvSpPr>
          <p:cNvPr id="2058" name="TextBox 27"/>
          <p:cNvSpPr txBox="1">
            <a:spLocks noChangeArrowheads="1"/>
          </p:cNvSpPr>
          <p:nvPr/>
        </p:nvSpPr>
        <p:spPr bwMode="auto">
          <a:xfrm rot="719291">
            <a:off x="555625" y="4289425"/>
            <a:ext cx="2057400" cy="647700"/>
          </a:xfrm>
          <a:prstGeom prst="rect">
            <a:avLst/>
          </a:prstGeom>
          <a:noFill/>
          <a:ln w="9525">
            <a:noFill/>
            <a:miter lim="800000"/>
            <a:headEnd/>
            <a:tailEnd/>
          </a:ln>
        </p:spPr>
        <p:txBody>
          <a:bodyPr>
            <a:spAutoFit/>
          </a:bodyPr>
          <a:lstStyle/>
          <a:p>
            <a:r>
              <a:rPr lang="en-US" b="1" i="1">
                <a:latin typeface="Tw Cen MT" pitchFamily="34" charset="0"/>
              </a:rPr>
              <a:t>Goals and Corporate Missions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1.2. </a:t>
            </a:r>
            <a:r>
              <a:rPr lang="en-US" sz="3600" b="1" dirty="0" err="1" smtClean="0">
                <a:effectLst>
                  <a:outerShdw blurRad="38100" dist="38100" dir="2700000" algn="tl">
                    <a:srgbClr val="000000">
                      <a:alpha val="43137"/>
                    </a:srgbClr>
                  </a:outerShdw>
                </a:effectLst>
                <a:latin typeface="Arial" pitchFamily="34" charset="0"/>
                <a:cs typeface="Arial" pitchFamily="34" charset="0"/>
              </a:rPr>
              <a:t>Hofstede’s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514350" indent="-514350" fontAlgn="auto">
              <a:spcAft>
                <a:spcPts val="0"/>
              </a:spcAft>
              <a:buClr>
                <a:schemeClr val="bg2">
                  <a:lumMod val="25000"/>
                </a:schemeClr>
              </a:buClr>
              <a:buSzPct val="100000"/>
              <a:buFont typeface="+mj-lt"/>
              <a:buAutoNum type="alphaLcParenR"/>
              <a:defRPr/>
            </a:pPr>
            <a:r>
              <a:rPr lang="en-US" sz="2800" dirty="0" smtClean="0">
                <a:latin typeface="Arial" pitchFamily="34" charset="0"/>
                <a:cs typeface="Arial" pitchFamily="34" charset="0"/>
              </a:rPr>
              <a:t>Power distance:</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	The extent to which less powerful members of institutions and organizations accept that power is distributed unequally.</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	Countries in which people blindly obey the orders of their superiors have high power distance. This should be observed at lower levels or even upper levels.</a:t>
            </a:r>
          </a:p>
        </p:txBody>
      </p:sp>
      <p:sp>
        <p:nvSpPr>
          <p:cNvPr id="4" name="Slide Number Placeholder 3"/>
          <p:cNvSpPr>
            <a:spLocks noGrp="1"/>
          </p:cNvSpPr>
          <p:nvPr>
            <p:ph type="sldNum" sz="quarter" idx="12"/>
          </p:nvPr>
        </p:nvSpPr>
        <p:spPr/>
        <p:txBody>
          <a:bodyPr>
            <a:normAutofit/>
          </a:bodyPr>
          <a:lstStyle/>
          <a:p>
            <a:pPr>
              <a:defRPr/>
            </a:pPr>
            <a:fld id="{7881BF6F-D067-479A-89E6-93BAB5ADCF50}" type="slidenum">
              <a:rPr lang="en-US"/>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1.2. </a:t>
            </a:r>
            <a:r>
              <a:rPr lang="en-US" sz="3600" b="1" dirty="0" err="1" smtClean="0">
                <a:effectLst>
                  <a:outerShdw blurRad="38100" dist="38100" dir="2700000" algn="tl">
                    <a:srgbClr val="000000">
                      <a:alpha val="43137"/>
                    </a:srgbClr>
                  </a:outerShdw>
                </a:effectLst>
                <a:latin typeface="Arial" pitchFamily="34" charset="0"/>
                <a:cs typeface="Arial" pitchFamily="34" charset="0"/>
              </a:rPr>
              <a:t>Hofstede’s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514350" indent="-514350" fontAlgn="auto">
              <a:spcAft>
                <a:spcPts val="0"/>
              </a:spcAft>
              <a:buClr>
                <a:schemeClr val="bg2">
                  <a:lumMod val="25000"/>
                </a:schemeClr>
              </a:buClr>
              <a:buSzPct val="100000"/>
              <a:buFont typeface="+mj-lt"/>
              <a:buAutoNum type="alphaLcParenR" startAt="2"/>
              <a:defRPr/>
            </a:pPr>
            <a:r>
              <a:rPr lang="en-US" sz="2800" dirty="0" smtClean="0">
                <a:latin typeface="Arial" pitchFamily="34" charset="0"/>
                <a:cs typeface="Arial" pitchFamily="34" charset="0"/>
              </a:rPr>
              <a:t>Uncertainty avoidance</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The extent to which people feel threatened by ambiguous situations and have created beliefs and institutions that try to avoid these.</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Countries populated with people who do not like uncertainty tend to have a high need for security and a strong belief in experts and their knowledge; examples include Germany, Japan, and Spain.</a:t>
            </a:r>
          </a:p>
        </p:txBody>
      </p:sp>
      <p:sp>
        <p:nvSpPr>
          <p:cNvPr id="4" name="Slide Number Placeholder 3"/>
          <p:cNvSpPr>
            <a:spLocks noGrp="1"/>
          </p:cNvSpPr>
          <p:nvPr>
            <p:ph type="sldNum" sz="quarter" idx="12"/>
          </p:nvPr>
        </p:nvSpPr>
        <p:spPr/>
        <p:txBody>
          <a:bodyPr>
            <a:normAutofit/>
          </a:bodyPr>
          <a:lstStyle/>
          <a:p>
            <a:pPr>
              <a:defRPr/>
            </a:pPr>
            <a:fld id="{607D0E97-7139-4742-8F89-B91513008E75}" type="slidenum">
              <a:rPr lang="en-US"/>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1.2. </a:t>
            </a:r>
            <a:r>
              <a:rPr lang="en-US" sz="3600" b="1" dirty="0" err="1" smtClean="0">
                <a:effectLst>
                  <a:outerShdw blurRad="38100" dist="38100" dir="2700000" algn="tl">
                    <a:srgbClr val="000000">
                      <a:alpha val="43137"/>
                    </a:srgbClr>
                  </a:outerShdw>
                </a:effectLst>
                <a:latin typeface="Arial" pitchFamily="34" charset="0"/>
                <a:cs typeface="Arial" pitchFamily="34" charset="0"/>
              </a:rPr>
              <a:t>Hofstede’s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514350" indent="-514350" fontAlgn="auto">
              <a:spcAft>
                <a:spcPts val="0"/>
              </a:spcAft>
              <a:buClr>
                <a:schemeClr val="bg2">
                  <a:lumMod val="25000"/>
                </a:schemeClr>
              </a:buClr>
              <a:buSzPct val="100000"/>
              <a:buFont typeface="+mj-lt"/>
              <a:buAutoNum type="alphaLcParenR" startAt="3"/>
              <a:defRPr/>
            </a:pPr>
            <a:r>
              <a:rPr lang="en-US" sz="2800" dirty="0" smtClean="0">
                <a:latin typeface="Arial" pitchFamily="34" charset="0"/>
                <a:cs typeface="Arial" pitchFamily="34" charset="0"/>
              </a:rPr>
              <a:t>Individualism</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The tendency of people to look after themselves and their immediate family only.</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Collectivism (in contrast to individualism) is the tendency of people to belong to groups or collectives and to look after each other in exchange for loyalty.</a:t>
            </a:r>
          </a:p>
          <a:p>
            <a:pPr marL="514350" indent="-514350" fontAlgn="auto">
              <a:spcAft>
                <a:spcPts val="0"/>
              </a:spcAft>
              <a:buClr>
                <a:schemeClr val="bg2">
                  <a:lumMod val="25000"/>
                </a:schemeClr>
              </a:buClr>
              <a:buSzPct val="100000"/>
              <a:buFont typeface="Wingdings" pitchFamily="2" charset="2"/>
              <a:buChar char="q"/>
              <a:defRPr/>
            </a:pPr>
            <a:r>
              <a:rPr lang="en-US" sz="2800" dirty="0" err="1" smtClean="0">
                <a:latin typeface="Arial" pitchFamily="34" charset="0"/>
                <a:cs typeface="Arial" pitchFamily="34" charset="0"/>
              </a:rPr>
              <a:t>Hoftstede’s</a:t>
            </a:r>
            <a:r>
              <a:rPr lang="en-US" sz="2800" dirty="0" smtClean="0">
                <a:latin typeface="Arial" pitchFamily="34" charset="0"/>
                <a:cs typeface="Arial" pitchFamily="34" charset="0"/>
              </a:rPr>
              <a:t> findings show that the wealthy countries have higher individualism scores and poorer countries higher collectivism scores. (GNP based wealth) </a:t>
            </a:r>
          </a:p>
        </p:txBody>
      </p:sp>
      <p:sp>
        <p:nvSpPr>
          <p:cNvPr id="4" name="Slide Number Placeholder 3"/>
          <p:cNvSpPr>
            <a:spLocks noGrp="1"/>
          </p:cNvSpPr>
          <p:nvPr>
            <p:ph type="sldNum" sz="quarter" idx="12"/>
          </p:nvPr>
        </p:nvSpPr>
        <p:spPr/>
        <p:txBody>
          <a:bodyPr>
            <a:normAutofit/>
          </a:bodyPr>
          <a:lstStyle/>
          <a:p>
            <a:pPr>
              <a:defRPr/>
            </a:pPr>
            <a:fld id="{88833BE6-0043-41BE-92BC-3E341A2DFD22}" type="slidenum">
              <a:rPr lang="en-US"/>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1.2. </a:t>
            </a:r>
            <a:r>
              <a:rPr lang="en-US" sz="3600" b="1" dirty="0" err="1" smtClean="0">
                <a:effectLst>
                  <a:outerShdw blurRad="38100" dist="38100" dir="2700000" algn="tl">
                    <a:srgbClr val="000000">
                      <a:alpha val="43137"/>
                    </a:srgbClr>
                  </a:outerShdw>
                </a:effectLst>
                <a:latin typeface="Arial" pitchFamily="34" charset="0"/>
                <a:cs typeface="Arial" pitchFamily="34" charset="0"/>
              </a:rPr>
              <a:t>Hofstede’s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514350" indent="-514350" fontAlgn="auto">
              <a:spcAft>
                <a:spcPts val="0"/>
              </a:spcAft>
              <a:buClr>
                <a:schemeClr val="bg2">
                  <a:lumMod val="25000"/>
                </a:schemeClr>
              </a:buClr>
              <a:buSzPct val="100000"/>
              <a:buFont typeface="+mj-lt"/>
              <a:buAutoNum type="alphaLcParenR" startAt="4"/>
              <a:defRPr/>
            </a:pPr>
            <a:r>
              <a:rPr lang="en-US" sz="2800" dirty="0" smtClean="0">
                <a:latin typeface="Arial" pitchFamily="34" charset="0"/>
                <a:cs typeface="Arial" pitchFamily="34" charset="0"/>
              </a:rPr>
              <a:t>Masculinity</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A cultural characteristic in which the dominant values in society are success, money, and things.</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In contrast, femininity is the term used by </a:t>
            </a:r>
            <a:r>
              <a:rPr lang="en-US" sz="2800" dirty="0" err="1" smtClean="0">
                <a:latin typeface="Arial" pitchFamily="34" charset="0"/>
                <a:cs typeface="Arial" pitchFamily="34" charset="0"/>
              </a:rPr>
              <a:t>Hofstede</a:t>
            </a:r>
            <a:r>
              <a:rPr lang="en-US" sz="2800" dirty="0" smtClean="0">
                <a:latin typeface="Arial" pitchFamily="34" charset="0"/>
                <a:cs typeface="Arial" pitchFamily="34" charset="0"/>
              </a:rPr>
              <a:t> to describe a situation in which the dominant values in society are caring for others and the quality of life.</a:t>
            </a:r>
          </a:p>
        </p:txBody>
      </p:sp>
      <p:sp>
        <p:nvSpPr>
          <p:cNvPr id="4" name="Slide Number Placeholder 3"/>
          <p:cNvSpPr>
            <a:spLocks noGrp="1"/>
          </p:cNvSpPr>
          <p:nvPr>
            <p:ph type="sldNum" sz="quarter" idx="12"/>
          </p:nvPr>
        </p:nvSpPr>
        <p:spPr/>
        <p:txBody>
          <a:bodyPr>
            <a:normAutofit/>
          </a:bodyPr>
          <a:lstStyle/>
          <a:p>
            <a:pPr>
              <a:defRPr/>
            </a:pPr>
            <a:fld id="{42893B79-7A02-4303-9ACB-29E6B700276C}" type="slidenum">
              <a:rPr lang="en-US"/>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1.2. </a:t>
            </a:r>
            <a:r>
              <a:rPr lang="en-US" sz="3600" b="1" dirty="0" err="1" smtClean="0">
                <a:effectLst>
                  <a:outerShdw blurRad="38100" dist="38100" dir="2700000" algn="tl">
                    <a:srgbClr val="000000">
                      <a:alpha val="43137"/>
                    </a:srgbClr>
                  </a:outerShdw>
                </a:effectLst>
                <a:latin typeface="Arial" pitchFamily="34" charset="0"/>
                <a:cs typeface="Arial" pitchFamily="34" charset="0"/>
              </a:rPr>
              <a:t>Hofstede’s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514350" indent="-514350" fontAlgn="auto">
              <a:spcAft>
                <a:spcPts val="0"/>
              </a:spcAft>
              <a:buClr>
                <a:schemeClr val="bg2">
                  <a:lumMod val="25000"/>
                </a:schemeClr>
              </a:buClr>
              <a:buSzPct val="100000"/>
              <a:buFont typeface="+mj-lt"/>
              <a:buAutoNum type="alphaLcParenR" startAt="5"/>
              <a:defRPr/>
            </a:pPr>
            <a:r>
              <a:rPr lang="en-US" sz="2800" dirty="0" smtClean="0">
                <a:latin typeface="Arial" pitchFamily="34" charset="0"/>
                <a:cs typeface="Arial" pitchFamily="34" charset="0"/>
              </a:rPr>
              <a:t>Integrating the dimensions</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A description of the four dimensions of culture is useful in helping to explain the differences between various countries.</a:t>
            </a:r>
          </a:p>
          <a:p>
            <a:pPr marL="514350" indent="-514350" fontAlgn="auto">
              <a:spcAft>
                <a:spcPts val="0"/>
              </a:spcAft>
              <a:buClr>
                <a:schemeClr val="bg2">
                  <a:lumMod val="25000"/>
                </a:schemeClr>
              </a:buClr>
              <a:buSzPct val="100000"/>
              <a:buFont typeface="Wingdings" pitchFamily="2" charset="2"/>
              <a:buChar char="q"/>
              <a:defRPr/>
            </a:pPr>
            <a:r>
              <a:rPr lang="en-US" sz="2800" dirty="0" err="1" smtClean="0">
                <a:latin typeface="Arial" pitchFamily="34" charset="0"/>
                <a:cs typeface="Arial" pitchFamily="34" charset="0"/>
              </a:rPr>
              <a:t>Hofstede’s</a:t>
            </a:r>
            <a:r>
              <a:rPr lang="en-US" sz="2800" dirty="0" smtClean="0">
                <a:latin typeface="Arial" pitchFamily="34" charset="0"/>
                <a:cs typeface="Arial" pitchFamily="34" charset="0"/>
              </a:rPr>
              <a:t> research has extended beyond this focus and shown how countries can be described in terms of pairs of dimensions.</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Pairings and clusters can provide useful summaries for international environment. </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Example of pairing between PDI and UAI </a:t>
            </a:r>
          </a:p>
        </p:txBody>
      </p:sp>
      <p:sp>
        <p:nvSpPr>
          <p:cNvPr id="4" name="Slide Number Placeholder 3"/>
          <p:cNvSpPr>
            <a:spLocks noGrp="1"/>
          </p:cNvSpPr>
          <p:nvPr>
            <p:ph type="sldNum" sz="quarter" idx="12"/>
          </p:nvPr>
        </p:nvSpPr>
        <p:spPr/>
        <p:txBody>
          <a:bodyPr>
            <a:normAutofit/>
          </a:bodyPr>
          <a:lstStyle/>
          <a:p>
            <a:pPr>
              <a:defRPr/>
            </a:pPr>
            <a:fld id="{E7DD62DD-B4BE-4510-89B2-544A9B21805E}" type="slidenum">
              <a:rPr lang="en-US"/>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1.3. </a:t>
            </a:r>
            <a:r>
              <a:rPr lang="en-US" sz="3600" b="1" dirty="0" err="1" smtClean="0">
                <a:effectLst>
                  <a:outerShdw blurRad="38100" dist="38100" dir="2700000" algn="tl">
                    <a:srgbClr val="000000">
                      <a:alpha val="43137"/>
                    </a:srgbClr>
                  </a:outerShdw>
                </a:effectLst>
                <a:latin typeface="Arial" pitchFamily="34" charset="0"/>
                <a:cs typeface="Arial" pitchFamily="34" charset="0"/>
              </a:rPr>
              <a:t>Trompenaars’s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lnSpcReduction="10000"/>
          </a:bodyPr>
          <a:lstStyle/>
          <a:p>
            <a:pPr marL="514350" indent="-51435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Another Dutch researcher who also gains a lot of attention on his research is </a:t>
            </a:r>
            <a:r>
              <a:rPr lang="en-US" sz="2800" dirty="0" err="1" smtClean="0">
                <a:latin typeface="Arial" pitchFamily="34" charset="0"/>
                <a:cs typeface="Arial" pitchFamily="34" charset="0"/>
              </a:rPr>
              <a:t>Fons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Trompenaars</a:t>
            </a:r>
            <a:r>
              <a:rPr lang="en-US" sz="2800" dirty="0" smtClean="0">
                <a:latin typeface="Arial" pitchFamily="34" charset="0"/>
                <a:cs typeface="Arial" pitchFamily="34" charset="0"/>
              </a:rPr>
              <a:t>.</a:t>
            </a:r>
          </a:p>
          <a:p>
            <a:pPr marL="514350" indent="-51435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He has conducted a research over a 10-year period. Over 15 000 questionnaires were administered with managers from 28 countries. </a:t>
            </a:r>
          </a:p>
          <a:p>
            <a:pPr marL="514350" indent="-514350" fontAlgn="auto">
              <a:spcAft>
                <a:spcPts val="0"/>
              </a:spcAft>
              <a:buClr>
                <a:schemeClr val="bg2">
                  <a:lumMod val="25000"/>
                </a:schemeClr>
              </a:buClr>
              <a:buSzPct val="100000"/>
              <a:buFont typeface="Wingdings" pitchFamily="2" charset="2"/>
              <a:buChar char="Ø"/>
              <a:defRPr/>
            </a:pPr>
            <a:r>
              <a:rPr lang="en-US" sz="2800" dirty="0" err="1" smtClean="0">
                <a:latin typeface="Arial" pitchFamily="34" charset="0"/>
                <a:cs typeface="Arial" pitchFamily="34" charset="0"/>
              </a:rPr>
              <a:t>Trompenaars</a:t>
            </a:r>
            <a:r>
              <a:rPr lang="en-US" sz="2800" dirty="0" smtClean="0">
                <a:latin typeface="Arial" pitchFamily="34" charset="0"/>
                <a:cs typeface="Arial" pitchFamily="34" charset="0"/>
              </a:rPr>
              <a:t> derived five relationship orientations that address the ways in which people deal with each other. He also include attitudes towards time and environment.</a:t>
            </a:r>
          </a:p>
        </p:txBody>
      </p:sp>
      <p:sp>
        <p:nvSpPr>
          <p:cNvPr id="4" name="Slide Number Placeholder 3"/>
          <p:cNvSpPr>
            <a:spLocks noGrp="1"/>
          </p:cNvSpPr>
          <p:nvPr>
            <p:ph type="sldNum" sz="quarter" idx="12"/>
          </p:nvPr>
        </p:nvSpPr>
        <p:spPr/>
        <p:txBody>
          <a:bodyPr>
            <a:normAutofit/>
          </a:bodyPr>
          <a:lstStyle/>
          <a:p>
            <a:pPr>
              <a:defRPr/>
            </a:pPr>
            <a:fld id="{4F79F94A-70AD-4174-BF2F-1B23F33C252A}" type="slidenum">
              <a:rPr lang="en-US"/>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1.3. </a:t>
            </a:r>
            <a:r>
              <a:rPr lang="en-US" sz="3600" b="1" dirty="0" err="1" smtClean="0">
                <a:effectLst>
                  <a:outerShdw blurRad="38100" dist="38100" dir="2700000" algn="tl">
                    <a:srgbClr val="000000">
                      <a:alpha val="43137"/>
                    </a:srgbClr>
                  </a:outerShdw>
                </a:effectLst>
                <a:latin typeface="Arial" pitchFamily="34" charset="0"/>
                <a:cs typeface="Arial" pitchFamily="34" charset="0"/>
              </a:rPr>
              <a:t>Trompenaars’s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514350" indent="-514350" fontAlgn="auto">
              <a:spcAft>
                <a:spcPts val="0"/>
              </a:spcAft>
              <a:buClr>
                <a:schemeClr val="bg2">
                  <a:lumMod val="25000"/>
                </a:schemeClr>
              </a:buClr>
              <a:buSzPct val="100000"/>
              <a:buFont typeface="+mj-lt"/>
              <a:buAutoNum type="alphaLcParenR"/>
              <a:defRPr/>
            </a:pPr>
            <a:r>
              <a:rPr lang="en-US" sz="2800" dirty="0" smtClean="0">
                <a:latin typeface="Arial" pitchFamily="34" charset="0"/>
                <a:cs typeface="Arial" pitchFamily="34" charset="0"/>
              </a:rPr>
              <a:t>Universalism vs. Particularism </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Universalism is the belief that ideas and practices can be applied everywhere in the world without modification.</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Particularism is the belief that circumstances dictate how ideas and practices should be applied and that something cannot be done the same everywhere.</a:t>
            </a: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EBCD33A5-2B29-4EB7-A97D-1D64CB5C5100}" type="slidenum">
              <a:rPr lang="en-US"/>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1.3. </a:t>
            </a:r>
            <a:r>
              <a:rPr lang="en-US" sz="3600" b="1" dirty="0" err="1" smtClean="0">
                <a:effectLst>
                  <a:outerShdw blurRad="38100" dist="38100" dir="2700000" algn="tl">
                    <a:srgbClr val="000000">
                      <a:alpha val="43137"/>
                    </a:srgbClr>
                  </a:outerShdw>
                </a:effectLst>
                <a:latin typeface="Arial" pitchFamily="34" charset="0"/>
                <a:cs typeface="Arial" pitchFamily="34" charset="0"/>
              </a:rPr>
              <a:t>Trompenaars’s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981200"/>
            <a:ext cx="7620000" cy="4343400"/>
          </a:xfrm>
        </p:spPr>
        <p:txBody>
          <a:bodyPr rtlCol="0">
            <a:normAutofit/>
          </a:bodyPr>
          <a:lstStyle/>
          <a:p>
            <a:pPr marL="514350" indent="-514350" fontAlgn="auto">
              <a:spcAft>
                <a:spcPts val="0"/>
              </a:spcAft>
              <a:buClr>
                <a:schemeClr val="bg2">
                  <a:lumMod val="25000"/>
                </a:schemeClr>
              </a:buClr>
              <a:buSzPct val="100000"/>
              <a:buFont typeface="+mj-lt"/>
              <a:buAutoNum type="alphaLcParenR" startAt="2"/>
              <a:defRPr/>
            </a:pPr>
            <a:r>
              <a:rPr lang="en-US" sz="2800" dirty="0" smtClean="0">
                <a:latin typeface="Arial" pitchFamily="34" charset="0"/>
                <a:cs typeface="Arial" pitchFamily="34" charset="0"/>
              </a:rPr>
              <a:t>Individualism vs. Communitarianism</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Communitarianism refers to people regarding themselves as part of a group.</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Individualism refers to people regarding themselves as individuals. </a:t>
            </a: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79F03E70-9599-4824-B1A6-FE70399F81B3}" type="slidenum">
              <a:rPr lang="en-US"/>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1.3. </a:t>
            </a:r>
            <a:r>
              <a:rPr lang="en-US" sz="3600" b="1" dirty="0" err="1" smtClean="0">
                <a:effectLst>
                  <a:outerShdw blurRad="38100" dist="38100" dir="2700000" algn="tl">
                    <a:srgbClr val="000000">
                      <a:alpha val="43137"/>
                    </a:srgbClr>
                  </a:outerShdw>
                </a:effectLst>
                <a:latin typeface="Arial" pitchFamily="34" charset="0"/>
                <a:cs typeface="Arial" pitchFamily="34" charset="0"/>
              </a:rPr>
              <a:t>Trompenaars’s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2057400"/>
            <a:ext cx="7620000" cy="3581400"/>
          </a:xfrm>
        </p:spPr>
        <p:txBody>
          <a:bodyPr rtlCol="0">
            <a:normAutofit/>
          </a:bodyPr>
          <a:lstStyle/>
          <a:p>
            <a:pPr marL="514350" indent="-514350" fontAlgn="auto">
              <a:spcAft>
                <a:spcPts val="0"/>
              </a:spcAft>
              <a:buClr>
                <a:schemeClr val="bg2">
                  <a:lumMod val="25000"/>
                </a:schemeClr>
              </a:buClr>
              <a:buSzPct val="100000"/>
              <a:buFont typeface="+mj-lt"/>
              <a:buAutoNum type="alphaLcParenR" startAt="3"/>
              <a:defRPr/>
            </a:pPr>
            <a:r>
              <a:rPr lang="en-US" sz="2800" dirty="0" smtClean="0">
                <a:latin typeface="Arial" pitchFamily="34" charset="0"/>
                <a:cs typeface="Arial" pitchFamily="34" charset="0"/>
              </a:rPr>
              <a:t>Neutral vs. Emotional</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Neutral culture is a culture in which emotions are held in check.</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Emotional culture is a culture in which emotions are expressed openly and naturally.</a:t>
            </a: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3A4A4111-316D-47DC-A82F-CE75B87C5604}" type="slidenum">
              <a:rPr lang="en-US"/>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1.3. </a:t>
            </a:r>
            <a:r>
              <a:rPr lang="en-US" sz="3600" b="1" dirty="0" err="1" smtClean="0">
                <a:effectLst>
                  <a:outerShdw blurRad="38100" dist="38100" dir="2700000" algn="tl">
                    <a:srgbClr val="000000">
                      <a:alpha val="43137"/>
                    </a:srgbClr>
                  </a:outerShdw>
                </a:effectLst>
                <a:latin typeface="Arial" pitchFamily="34" charset="0"/>
                <a:cs typeface="Arial" pitchFamily="34" charset="0"/>
              </a:rPr>
              <a:t>Trompenaars’s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514350" indent="-514350" fontAlgn="auto">
              <a:spcAft>
                <a:spcPts val="0"/>
              </a:spcAft>
              <a:buClr>
                <a:schemeClr val="bg2">
                  <a:lumMod val="25000"/>
                </a:schemeClr>
              </a:buClr>
              <a:buSzPct val="100000"/>
              <a:buFont typeface="+mj-lt"/>
              <a:buAutoNum type="alphaLcParenR" startAt="4"/>
              <a:defRPr/>
            </a:pPr>
            <a:r>
              <a:rPr lang="en-US" sz="2800" dirty="0" smtClean="0">
                <a:latin typeface="Arial" pitchFamily="34" charset="0"/>
                <a:cs typeface="Arial" pitchFamily="34" charset="0"/>
              </a:rPr>
              <a:t>Specific vs. Diffuse</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A specific culture is a culture in which individuals have a large public space they readily share with others and a small private space they guard closely and share with only close friends and associates.</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A diffuse culture is one in which public space and private space are similar in size and individuals guard their public space carefully, because entry into public space affords entry into private space as well.</a:t>
            </a: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684D5AD7-5BB8-4FE3-81EA-15F70E18E55B}" type="slidenum">
              <a:rPr lang="en-US"/>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sz="3600" b="1" smtClean="0">
                <a:effectLst>
                  <a:outerShdw blurRad="38100" dist="38100" dir="2700000" algn="tl">
                    <a:srgbClr val="000000">
                      <a:alpha val="43137"/>
                    </a:srgbClr>
                  </a:outerShdw>
                </a:effectLst>
                <a:latin typeface="Arial" pitchFamily="34" charset="0"/>
                <a:cs typeface="Arial" pitchFamily="34" charset="0"/>
              </a:rPr>
              <a:t>Chapter 1: The Meanings and Dimensions of Culture</a:t>
            </a:r>
            <a:endParaRPr lang="en-US" sz="3600" b="1">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4873625"/>
          </a:xfrm>
        </p:spPr>
        <p:txBody>
          <a:bodyPr rtlCol="0">
            <a:normAutofit/>
          </a:bodyPr>
          <a:lstStyle/>
          <a:p>
            <a:pPr marL="320040" indent="-32004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The nature of culture:</a:t>
            </a:r>
          </a:p>
          <a:p>
            <a:pPr marL="640080" lvl="1" indent="-27432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Cultural diversity</a:t>
            </a:r>
          </a:p>
          <a:p>
            <a:pPr marL="640080" lvl="1" indent="-274320" fontAlgn="auto">
              <a:spcAft>
                <a:spcPts val="0"/>
              </a:spcAft>
              <a:buClr>
                <a:schemeClr val="bg2">
                  <a:lumMod val="25000"/>
                </a:schemeClr>
              </a:buClr>
              <a:buSzPct val="100000"/>
              <a:buFont typeface="Wingdings" pitchFamily="2" charset="2"/>
              <a:buChar char="q"/>
              <a:defRPr/>
            </a:pPr>
            <a:r>
              <a:rPr lang="fr-FR" sz="2500" dirty="0" smtClean="0">
                <a:latin typeface="Arial" pitchFamily="34" charset="0"/>
                <a:cs typeface="Arial" pitchFamily="34" charset="0"/>
              </a:rPr>
              <a:t>Values in Culture</a:t>
            </a:r>
            <a:endParaRPr lang="en-US" sz="2500" dirty="0" smtClean="0">
              <a:latin typeface="Arial" pitchFamily="34" charset="0"/>
              <a:cs typeface="Arial" pitchFamily="34" charset="0"/>
            </a:endParaRPr>
          </a:p>
          <a:p>
            <a:pPr marL="320040" indent="-320040" fontAlgn="auto">
              <a:spcAft>
                <a:spcPts val="0"/>
              </a:spcAft>
              <a:buClr>
                <a:schemeClr val="bg2">
                  <a:lumMod val="25000"/>
                </a:schemeClr>
              </a:buClr>
              <a:buSzPct val="100000"/>
              <a:buFont typeface="Wingdings" pitchFamily="2" charset="2"/>
              <a:buChar char="Ø"/>
              <a:defRPr/>
            </a:pPr>
            <a:r>
              <a:rPr lang="en-US" sz="2800" dirty="0" err="1" smtClean="0">
                <a:latin typeface="Arial" pitchFamily="34" charset="0"/>
                <a:cs typeface="Arial" pitchFamily="34" charset="0"/>
              </a:rPr>
              <a:t>Hofstede’s</a:t>
            </a:r>
            <a:r>
              <a:rPr lang="en-US" sz="2800" dirty="0" smtClean="0">
                <a:latin typeface="Arial" pitchFamily="34" charset="0"/>
                <a:cs typeface="Arial" pitchFamily="34" charset="0"/>
              </a:rPr>
              <a:t> cultural dimensions:</a:t>
            </a:r>
          </a:p>
          <a:p>
            <a:pPr marL="640080" lvl="1" indent="-27432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Power distance</a:t>
            </a: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Uncertainty</a:t>
            </a:r>
            <a:r>
              <a:rPr lang="fr-FR" sz="2500" dirty="0" smtClean="0">
                <a:latin typeface="Arial" pitchFamily="34" charset="0"/>
                <a:cs typeface="Arial" pitchFamily="34" charset="0"/>
              </a:rPr>
              <a:t> </a:t>
            </a:r>
            <a:r>
              <a:rPr lang="fr-FR" sz="2500" dirty="0" err="1" smtClean="0">
                <a:latin typeface="Arial" pitchFamily="34" charset="0"/>
                <a:cs typeface="Arial" pitchFamily="34" charset="0"/>
              </a:rPr>
              <a:t>avoidance</a:t>
            </a:r>
            <a:endParaRPr lang="fr-FR" sz="2500" dirty="0" smtClean="0">
              <a:latin typeface="Arial" pitchFamily="34" charset="0"/>
              <a:cs typeface="Arial" pitchFamily="34" charset="0"/>
            </a:endParaRP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Individualism</a:t>
            </a:r>
            <a:endParaRPr lang="fr-FR" sz="2500" dirty="0" smtClean="0">
              <a:latin typeface="Arial" pitchFamily="34" charset="0"/>
              <a:cs typeface="Arial" pitchFamily="34" charset="0"/>
            </a:endParaRP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Masculinity</a:t>
            </a:r>
            <a:endParaRPr lang="fr-FR" sz="2500" dirty="0" smtClean="0">
              <a:latin typeface="Arial" pitchFamily="34" charset="0"/>
              <a:cs typeface="Arial" pitchFamily="34" charset="0"/>
            </a:endParaRP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Intergrating</a:t>
            </a:r>
            <a:r>
              <a:rPr lang="fr-FR" sz="2500" dirty="0" smtClean="0">
                <a:latin typeface="Arial" pitchFamily="34" charset="0"/>
                <a:cs typeface="Arial" pitchFamily="34" charset="0"/>
              </a:rPr>
              <a:t> the dimensions</a:t>
            </a:r>
          </a:p>
        </p:txBody>
      </p:sp>
      <p:sp>
        <p:nvSpPr>
          <p:cNvPr id="4" name="Slide Number Placeholder 3"/>
          <p:cNvSpPr>
            <a:spLocks noGrp="1"/>
          </p:cNvSpPr>
          <p:nvPr>
            <p:ph type="sldNum" sz="quarter" idx="12"/>
          </p:nvPr>
        </p:nvSpPr>
        <p:spPr/>
        <p:txBody>
          <a:bodyPr>
            <a:normAutofit/>
          </a:bodyPr>
          <a:lstStyle/>
          <a:p>
            <a:pPr>
              <a:defRPr/>
            </a:pPr>
            <a:fld id="{92B444CC-278E-46B4-BA94-604A632FC59C}" type="slidenum">
              <a:rPr lang="en-US"/>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1.3. </a:t>
            </a:r>
            <a:r>
              <a:rPr lang="en-US" sz="3600" b="1" dirty="0" err="1" smtClean="0">
                <a:effectLst>
                  <a:outerShdw blurRad="38100" dist="38100" dir="2700000" algn="tl">
                    <a:srgbClr val="000000">
                      <a:alpha val="43137"/>
                    </a:srgbClr>
                  </a:outerShdw>
                </a:effectLst>
                <a:latin typeface="Arial" pitchFamily="34" charset="0"/>
                <a:cs typeface="Arial" pitchFamily="34" charset="0"/>
              </a:rPr>
              <a:t>Trompenaars’s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514350" indent="-514350" fontAlgn="auto">
              <a:spcAft>
                <a:spcPts val="0"/>
              </a:spcAft>
              <a:buClr>
                <a:schemeClr val="bg2">
                  <a:lumMod val="25000"/>
                </a:schemeClr>
              </a:buClr>
              <a:buSzPct val="100000"/>
              <a:buFont typeface="+mj-lt"/>
              <a:buAutoNum type="alphaLcParenR" startAt="5"/>
              <a:defRPr/>
            </a:pPr>
            <a:r>
              <a:rPr lang="en-US" sz="2800" dirty="0" smtClean="0">
                <a:latin typeface="Arial" pitchFamily="34" charset="0"/>
                <a:cs typeface="Arial" pitchFamily="34" charset="0"/>
              </a:rPr>
              <a:t>Achievement vs. Ascription</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Achievement culture is a culture in which people are accorded status based on how well they perform their functions.</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Ascription culture is a culture in which status is attributed based on who or what a person is. </a:t>
            </a: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F88ABF9B-6FB4-4579-909E-8BEE78436A10}" type="slidenum">
              <a:rPr lang="en-US"/>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1.3. </a:t>
            </a:r>
            <a:r>
              <a:rPr lang="en-US" sz="3600" b="1" dirty="0" err="1" smtClean="0">
                <a:effectLst>
                  <a:outerShdw blurRad="38100" dist="38100" dir="2700000" algn="tl">
                    <a:srgbClr val="000000">
                      <a:alpha val="43137"/>
                    </a:srgbClr>
                  </a:outerShdw>
                </a:effectLst>
                <a:latin typeface="Arial" pitchFamily="34" charset="0"/>
                <a:cs typeface="Arial" pitchFamily="34" charset="0"/>
              </a:rPr>
              <a:t>Trompenaars’s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514350" indent="-514350" fontAlgn="auto">
              <a:spcAft>
                <a:spcPts val="0"/>
              </a:spcAft>
              <a:buClr>
                <a:schemeClr val="bg2">
                  <a:lumMod val="25000"/>
                </a:schemeClr>
              </a:buClr>
              <a:buSzPct val="100000"/>
              <a:buFont typeface="+mj-lt"/>
              <a:buAutoNum type="alphaLcParenR" startAt="6"/>
              <a:defRPr/>
            </a:pPr>
            <a:r>
              <a:rPr lang="en-US" sz="2800" dirty="0" smtClean="0">
                <a:latin typeface="Arial" pitchFamily="34" charset="0"/>
                <a:cs typeface="Arial" pitchFamily="34" charset="0"/>
              </a:rPr>
              <a:t>Time</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Sequential: people tend to do only one activity at a time, keep appointments strictly, and show a strong preference for following plans as they are laid out and not deviating from them.</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Synchronous: people tend to do more than one activity at a time, appointments are approximate and may be changed at a moment’s notice, and schedules generally are subordinate to relationships.</a:t>
            </a: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461CAF4E-F632-42B1-8CF1-A756CD15AE7E}" type="slidenum">
              <a:rPr lang="en-US"/>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1.3. </a:t>
            </a:r>
            <a:r>
              <a:rPr lang="en-US" sz="3600" b="1" dirty="0" err="1" smtClean="0">
                <a:effectLst>
                  <a:outerShdw blurRad="38100" dist="38100" dir="2700000" algn="tl">
                    <a:srgbClr val="000000">
                      <a:alpha val="43137"/>
                    </a:srgbClr>
                  </a:outerShdw>
                </a:effectLst>
                <a:latin typeface="Arial" pitchFamily="34" charset="0"/>
                <a:cs typeface="Arial" pitchFamily="34" charset="0"/>
              </a:rPr>
              <a:t>Trompenaars’s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514350" indent="-514350" fontAlgn="auto">
              <a:spcAft>
                <a:spcPts val="0"/>
              </a:spcAft>
              <a:buClr>
                <a:schemeClr val="bg2">
                  <a:lumMod val="25000"/>
                </a:schemeClr>
              </a:buClr>
              <a:buSzPct val="100000"/>
              <a:buFont typeface="+mj-lt"/>
              <a:buAutoNum type="alphaLcParenR" startAt="7"/>
              <a:defRPr/>
            </a:pPr>
            <a:r>
              <a:rPr lang="en-US" sz="2800" dirty="0" smtClean="0">
                <a:latin typeface="Arial" pitchFamily="34" charset="0"/>
                <a:cs typeface="Arial" pitchFamily="34" charset="0"/>
              </a:rPr>
              <a:t>Environment</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Inner-directed: what-happens-to-me-is-my- own-doing attitude.</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Outer-directed: Sometimes-I-feel-that-I-do-not-have-enough-control-over-the-directions-my-life-is-taking attitude. </a:t>
            </a:r>
          </a:p>
          <a:p>
            <a:pPr marL="514350" indent="-514350" fontAlgn="auto">
              <a:spcAft>
                <a:spcPts val="0"/>
              </a:spcAft>
              <a:buClr>
                <a:schemeClr val="bg2">
                  <a:lumMod val="25000"/>
                </a:schemeClr>
              </a:buClr>
              <a:buSzPct val="100000"/>
              <a:buFont typeface="+mj-lt"/>
              <a:buAutoNum type="alphaLcParenR" startAt="8"/>
              <a:defRPr/>
            </a:pPr>
            <a:r>
              <a:rPr lang="en-US" sz="2800" dirty="0" smtClean="0">
                <a:latin typeface="Arial" pitchFamily="34" charset="0"/>
                <a:cs typeface="Arial" pitchFamily="34" charset="0"/>
              </a:rPr>
              <a:t>Cultural clusters: Anglo cluster, Asian cluster, Latin American cluster, Latin European cluster, Germanic cluster. </a:t>
            </a: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865C44BB-2685-4A49-A00E-810A183286E8}" type="slidenum">
              <a:rPr lang="en-US"/>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Chapter 2: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4873625"/>
          </a:xfrm>
        </p:spPr>
        <p:txBody>
          <a:bodyPr rtlCol="0">
            <a:normAutofit/>
          </a:bodyPr>
          <a:lstStyle/>
          <a:p>
            <a:pPr marL="320040" indent="-320040" fontAlgn="auto">
              <a:spcAft>
                <a:spcPts val="0"/>
              </a:spcAft>
              <a:buClr>
                <a:schemeClr val="bg2">
                  <a:lumMod val="25000"/>
                </a:schemeClr>
              </a:buClr>
              <a:buSzPct val="100000"/>
              <a:buFont typeface="Wingdings" pitchFamily="2" charset="2"/>
              <a:buChar char="Ø"/>
              <a:defRPr/>
            </a:pPr>
            <a:r>
              <a:rPr lang="fr-FR" sz="2800" dirty="0" smtClean="0">
                <a:latin typeface="Arial" pitchFamily="34" charset="0"/>
                <a:cs typeface="Arial" pitchFamily="34" charset="0"/>
              </a:rPr>
              <a:t>The main objectives of the </a:t>
            </a:r>
            <a:r>
              <a:rPr lang="fr-FR" sz="2800" dirty="0" err="1" smtClean="0">
                <a:latin typeface="Arial" pitchFamily="34" charset="0"/>
                <a:cs typeface="Arial" pitchFamily="34" charset="0"/>
              </a:rPr>
              <a:t>chapter</a:t>
            </a:r>
            <a:r>
              <a:rPr lang="fr-FR" sz="2800" dirty="0" smtClean="0">
                <a:latin typeface="Arial" pitchFamily="34" charset="0"/>
                <a:cs typeface="Arial" pitchFamily="34" charset="0"/>
              </a:rPr>
              <a:t> </a:t>
            </a:r>
            <a:r>
              <a:rPr lang="fr-FR" sz="2800" dirty="0" err="1" smtClean="0">
                <a:latin typeface="Arial" pitchFamily="34" charset="0"/>
                <a:cs typeface="Arial" pitchFamily="34" charset="0"/>
              </a:rPr>
              <a:t>is</a:t>
            </a:r>
            <a:r>
              <a:rPr lang="fr-FR" sz="2800" dirty="0" smtClean="0">
                <a:latin typeface="Arial" pitchFamily="34" charset="0"/>
                <a:cs typeface="Arial" pitchFamily="34" charset="0"/>
              </a:rPr>
              <a:t> to:</a:t>
            </a:r>
          </a:p>
          <a:p>
            <a:pPr marL="640080" lvl="1" indent="-274320" fontAlgn="auto">
              <a:spcAft>
                <a:spcPts val="0"/>
              </a:spcAft>
              <a:buClr>
                <a:schemeClr val="bg2">
                  <a:lumMod val="25000"/>
                </a:schemeClr>
              </a:buClr>
              <a:buSzPct val="100000"/>
              <a:buFont typeface="Wingdings" pitchFamily="2" charset="2"/>
              <a:buChar char="q"/>
              <a:defRPr/>
            </a:pPr>
            <a:r>
              <a:rPr lang="fr-FR" sz="2500" dirty="0" smtClean="0">
                <a:latin typeface="Arial" pitchFamily="34" charset="0"/>
                <a:cs typeface="Arial" pitchFamily="34" charset="0"/>
              </a:rPr>
              <a:t>Examine the </a:t>
            </a:r>
            <a:r>
              <a:rPr lang="fr-FR" sz="2500" dirty="0" err="1" smtClean="0">
                <a:latin typeface="Arial" pitchFamily="34" charset="0"/>
                <a:cs typeface="Arial" pitchFamily="34" charset="0"/>
              </a:rPr>
              <a:t>strategic</a:t>
            </a:r>
            <a:r>
              <a:rPr lang="fr-FR" sz="2500" dirty="0" smtClean="0">
                <a:latin typeface="Arial" pitchFamily="34" charset="0"/>
                <a:cs typeface="Arial" pitchFamily="34" charset="0"/>
              </a:rPr>
              <a:t> dispositions </a:t>
            </a:r>
            <a:r>
              <a:rPr lang="fr-FR" sz="2500" dirty="0" err="1" smtClean="0">
                <a:latin typeface="Arial" pitchFamily="34" charset="0"/>
                <a:cs typeface="Arial" pitchFamily="34" charset="0"/>
              </a:rPr>
              <a:t>that</a:t>
            </a:r>
            <a:r>
              <a:rPr lang="fr-FR" sz="2500" dirty="0" smtClean="0">
                <a:latin typeface="Arial" pitchFamily="34" charset="0"/>
                <a:cs typeface="Arial" pitchFamily="34" charset="0"/>
              </a:rPr>
              <a:t> </a:t>
            </a:r>
            <a:r>
              <a:rPr lang="fr-FR" sz="2500" dirty="0" err="1" smtClean="0">
                <a:latin typeface="Arial" pitchFamily="34" charset="0"/>
                <a:cs typeface="Arial" pitchFamily="34" charset="0"/>
              </a:rPr>
              <a:t>characterize</a:t>
            </a:r>
            <a:r>
              <a:rPr lang="fr-FR" sz="2500" dirty="0" smtClean="0">
                <a:latin typeface="Arial" pitchFamily="34" charset="0"/>
                <a:cs typeface="Arial" pitchFamily="34" charset="0"/>
              </a:rPr>
              <a:t> </a:t>
            </a:r>
            <a:r>
              <a:rPr lang="fr-FR" sz="2500" dirty="0" err="1" smtClean="0">
                <a:latin typeface="Arial" pitchFamily="34" charset="0"/>
                <a:cs typeface="Arial" pitchFamily="34" charset="0"/>
              </a:rPr>
              <a:t>responses</a:t>
            </a:r>
            <a:r>
              <a:rPr lang="fr-FR" sz="2500" dirty="0" smtClean="0">
                <a:latin typeface="Arial" pitchFamily="34" charset="0"/>
                <a:cs typeface="Arial" pitchFamily="34" charset="0"/>
              </a:rPr>
              <a:t> to </a:t>
            </a:r>
            <a:r>
              <a:rPr lang="fr-FR" sz="2500" dirty="0" err="1" smtClean="0">
                <a:latin typeface="Arial" pitchFamily="34" charset="0"/>
                <a:cs typeface="Arial" pitchFamily="34" charset="0"/>
              </a:rPr>
              <a:t>different</a:t>
            </a:r>
            <a:r>
              <a:rPr lang="fr-FR" sz="2500" dirty="0" smtClean="0">
                <a:latin typeface="Arial" pitchFamily="34" charset="0"/>
                <a:cs typeface="Arial" pitchFamily="34" charset="0"/>
              </a:rPr>
              <a:t> cultures.</a:t>
            </a: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Discuss</a:t>
            </a:r>
            <a:r>
              <a:rPr lang="fr-FR" sz="2500" dirty="0" smtClean="0">
                <a:latin typeface="Arial" pitchFamily="34" charset="0"/>
                <a:cs typeface="Arial" pitchFamily="34" charset="0"/>
              </a:rPr>
              <a:t> cross-cultural </a:t>
            </a:r>
            <a:r>
              <a:rPr lang="fr-FR" sz="2500" dirty="0" err="1" smtClean="0">
                <a:latin typeface="Arial" pitchFamily="34" charset="0"/>
                <a:cs typeface="Arial" pitchFamily="34" charset="0"/>
              </a:rPr>
              <a:t>differences</a:t>
            </a:r>
            <a:r>
              <a:rPr lang="fr-FR" sz="2500" dirty="0" smtClean="0">
                <a:latin typeface="Arial" pitchFamily="34" charset="0"/>
                <a:cs typeface="Arial" pitchFamily="34" charset="0"/>
              </a:rPr>
              <a:t> and </a:t>
            </a:r>
            <a:r>
              <a:rPr lang="fr-FR" sz="2500" dirty="0" err="1" smtClean="0">
                <a:latin typeface="Arial" pitchFamily="34" charset="0"/>
                <a:cs typeface="Arial" pitchFamily="34" charset="0"/>
              </a:rPr>
              <a:t>similarities</a:t>
            </a:r>
            <a:r>
              <a:rPr lang="fr-FR" sz="2500" dirty="0" smtClean="0">
                <a:latin typeface="Arial" pitchFamily="34" charset="0"/>
                <a:cs typeface="Arial" pitchFamily="34" charset="0"/>
              </a:rPr>
              <a:t>.</a:t>
            </a:r>
          </a:p>
        </p:txBody>
      </p:sp>
      <p:sp>
        <p:nvSpPr>
          <p:cNvPr id="4" name="Slide Number Placeholder 3"/>
          <p:cNvSpPr>
            <a:spLocks noGrp="1"/>
          </p:cNvSpPr>
          <p:nvPr>
            <p:ph type="sldNum" sz="quarter" idx="12"/>
          </p:nvPr>
        </p:nvSpPr>
        <p:spPr/>
        <p:txBody>
          <a:bodyPr>
            <a:normAutofit/>
          </a:bodyPr>
          <a:lstStyle/>
          <a:p>
            <a:pPr>
              <a:defRPr/>
            </a:pPr>
            <a:fld id="{E62986E9-87E3-41DB-A72E-C2A88E8A68D1}" type="slidenum">
              <a:rPr lang="en-US"/>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As MNCs become more transnational, their strategies must address the cultural similarities and differences in their varied markets.</a:t>
            </a:r>
          </a:p>
          <a:p>
            <a:pPr marL="514350" indent="-51435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A good example of Renault, a French auto giant.</a:t>
            </a:r>
          </a:p>
          <a:p>
            <a:pPr marL="514350" indent="-514350" fontAlgn="auto">
              <a:spcAft>
                <a:spcPts val="0"/>
              </a:spcAft>
              <a:buClr>
                <a:schemeClr val="bg2">
                  <a:lumMod val="25000"/>
                </a:schemeClr>
              </a:buClr>
              <a:buSzPct val="100000"/>
              <a:buFont typeface="Wingdings" pitchFamily="2" charset="2"/>
              <a:buChar char="Ø"/>
              <a:defRPr/>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484A41EC-81EB-46DD-BD96-66FC8CA87811}" type="slidenum">
              <a:rPr lang="en-US"/>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Strategic predispositions</a:t>
            </a:r>
          </a:p>
          <a:p>
            <a:pPr marL="880110" lvl="1" indent="-51435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Most MNCs have a cultural strategic predisposition toward doing things in a particular way.</a:t>
            </a:r>
          </a:p>
          <a:p>
            <a:pPr marL="880110" lvl="1" indent="-51435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Four distinct predispositions have been identified: ethnocentric, polycentric, </a:t>
            </a:r>
            <a:r>
              <a:rPr lang="en-US" sz="2500" dirty="0" err="1" smtClean="0">
                <a:latin typeface="Arial" pitchFamily="34" charset="0"/>
                <a:cs typeface="Arial" pitchFamily="34" charset="0"/>
              </a:rPr>
              <a:t>regiocentric</a:t>
            </a:r>
            <a:r>
              <a:rPr lang="en-US" sz="2500" dirty="0" smtClean="0">
                <a:latin typeface="Arial" pitchFamily="34" charset="0"/>
                <a:cs typeface="Arial" pitchFamily="34" charset="0"/>
              </a:rPr>
              <a:t> and geocentric.</a:t>
            </a:r>
          </a:p>
          <a:p>
            <a:pPr marL="880110" lvl="1" indent="-514350" fontAlgn="auto">
              <a:spcAft>
                <a:spcPts val="0"/>
              </a:spcAft>
              <a:buClr>
                <a:schemeClr val="bg2">
                  <a:lumMod val="25000"/>
                </a:schemeClr>
              </a:buClr>
              <a:buSzPct val="100000"/>
              <a:buFont typeface="Wingdings" pitchFamily="2" charset="2"/>
              <a:buChar char="q"/>
              <a:defRPr/>
            </a:pP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960F3837-BC9A-42A9-8ABE-A854F755BDD1}" type="slidenum">
              <a:rPr lang="en-US"/>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Ethnocentric</a:t>
            </a:r>
          </a:p>
          <a:p>
            <a:pPr marL="514350" indent="-514350" fontAlgn="auto">
              <a:spcAft>
                <a:spcPts val="0"/>
              </a:spcAft>
              <a:buClr>
                <a:schemeClr val="bg2">
                  <a:lumMod val="25000"/>
                </a:schemeClr>
              </a:buClr>
              <a:buSzPct val="100000"/>
              <a:buFont typeface="Wingdings"/>
              <a:buNone/>
              <a:defRPr/>
            </a:pP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a:buNone/>
              <a:defRPr/>
            </a:pPr>
            <a:r>
              <a:rPr lang="en-US" sz="2800" dirty="0" smtClean="0">
                <a:latin typeface="Arial" pitchFamily="34" charset="0"/>
                <a:cs typeface="Arial" pitchFamily="34" charset="0"/>
              </a:rPr>
              <a:t>Ethnocentric predisposition is a nationalistic philosophy of management whereby the values and interests of the parent company guide strategic decisions.</a:t>
            </a:r>
            <a:endParaRPr lang="en-US" sz="2500" dirty="0" smtClean="0">
              <a:latin typeface="Arial" pitchFamily="34" charset="0"/>
              <a:cs typeface="Arial" pitchFamily="34" charset="0"/>
            </a:endParaRPr>
          </a:p>
          <a:p>
            <a:pPr marL="880110" lvl="1" indent="-514350" fontAlgn="auto">
              <a:spcAft>
                <a:spcPts val="0"/>
              </a:spcAft>
              <a:buClr>
                <a:schemeClr val="bg2">
                  <a:lumMod val="25000"/>
                </a:schemeClr>
              </a:buClr>
              <a:buSzPct val="100000"/>
              <a:buFont typeface="Wingdings" pitchFamily="2" charset="2"/>
              <a:buChar char="q"/>
              <a:defRPr/>
            </a:pP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9B4834F5-738B-4013-AF4B-968959A35786}" type="slidenum">
              <a:rPr lang="en-US"/>
              <a:pPr>
                <a:defRPr/>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Polycentric</a:t>
            </a:r>
          </a:p>
          <a:p>
            <a:pPr marL="514350" indent="-514350" fontAlgn="auto">
              <a:spcAft>
                <a:spcPts val="0"/>
              </a:spcAft>
              <a:buClr>
                <a:schemeClr val="bg2">
                  <a:lumMod val="25000"/>
                </a:schemeClr>
              </a:buClr>
              <a:buSzPct val="100000"/>
              <a:buFont typeface="Wingdings"/>
              <a:buNone/>
              <a:defRPr/>
            </a:pP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a:buNone/>
              <a:defRPr/>
            </a:pPr>
            <a:r>
              <a:rPr lang="en-US" sz="2800" dirty="0" smtClean="0">
                <a:latin typeface="Arial" pitchFamily="34" charset="0"/>
                <a:cs typeface="Arial" pitchFamily="34" charset="0"/>
              </a:rPr>
              <a:t>Polycentric predisposition is a philosophy of management whereby strategic decisions are tailored to suit the cultures of the countries where the MNC operates.</a:t>
            </a:r>
            <a:endParaRPr lang="en-US" sz="2500" dirty="0" smtClean="0">
              <a:latin typeface="Arial" pitchFamily="34" charset="0"/>
              <a:cs typeface="Arial" pitchFamily="34" charset="0"/>
            </a:endParaRPr>
          </a:p>
          <a:p>
            <a:pPr marL="880110" lvl="1" indent="-514350" fontAlgn="auto">
              <a:spcAft>
                <a:spcPts val="0"/>
              </a:spcAft>
              <a:buClr>
                <a:schemeClr val="bg2">
                  <a:lumMod val="25000"/>
                </a:schemeClr>
              </a:buClr>
              <a:buSzPct val="100000"/>
              <a:buFont typeface="Wingdings" pitchFamily="2" charset="2"/>
              <a:buChar char="q"/>
              <a:defRPr/>
            </a:pP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F8A22879-CE30-4F42-B580-BD7905A57216}" type="slidenum">
              <a:rPr lang="en-US"/>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err="1" smtClean="0">
                <a:latin typeface="Arial" pitchFamily="34" charset="0"/>
                <a:cs typeface="Arial" pitchFamily="34" charset="0"/>
              </a:rPr>
              <a:t>Regiocentric</a:t>
            </a: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a:buNone/>
              <a:defRPr/>
            </a:pP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a:buNone/>
              <a:defRPr/>
            </a:pPr>
            <a:r>
              <a:rPr lang="en-US" sz="2800" dirty="0" err="1" smtClean="0">
                <a:latin typeface="Arial" pitchFamily="34" charset="0"/>
                <a:cs typeface="Arial" pitchFamily="34" charset="0"/>
              </a:rPr>
              <a:t>Regiocentric</a:t>
            </a:r>
            <a:r>
              <a:rPr lang="en-US" sz="2800" dirty="0" smtClean="0">
                <a:latin typeface="Arial" pitchFamily="34" charset="0"/>
                <a:cs typeface="Arial" pitchFamily="34" charset="0"/>
              </a:rPr>
              <a:t> predisposition is a philosophy of management whereby the firm tries to blend its own interests with those of its subsidiaries on a regional basis.</a:t>
            </a:r>
            <a:endParaRPr lang="en-US" sz="2500" dirty="0" smtClean="0">
              <a:latin typeface="Arial" pitchFamily="34" charset="0"/>
              <a:cs typeface="Arial" pitchFamily="34" charset="0"/>
            </a:endParaRPr>
          </a:p>
          <a:p>
            <a:pPr marL="880110" lvl="1" indent="-514350" fontAlgn="auto">
              <a:spcAft>
                <a:spcPts val="0"/>
              </a:spcAft>
              <a:buClr>
                <a:schemeClr val="bg2">
                  <a:lumMod val="25000"/>
                </a:schemeClr>
              </a:buClr>
              <a:buSzPct val="100000"/>
              <a:buFont typeface="Wingdings" pitchFamily="2" charset="2"/>
              <a:buChar char="q"/>
              <a:defRPr/>
            </a:pP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D486A011-42A2-4DDA-B0B8-D683E57F7447}" type="slidenum">
              <a:rPr lang="en-US"/>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Geocentric</a:t>
            </a:r>
          </a:p>
          <a:p>
            <a:pPr marL="514350" indent="-514350" fontAlgn="auto">
              <a:spcAft>
                <a:spcPts val="0"/>
              </a:spcAft>
              <a:buClr>
                <a:schemeClr val="bg2">
                  <a:lumMod val="25000"/>
                </a:schemeClr>
              </a:buClr>
              <a:buSzPct val="100000"/>
              <a:buFont typeface="Wingdings"/>
              <a:buNone/>
              <a:defRPr/>
            </a:pPr>
            <a:endParaRPr lang="en-US" sz="2800" dirty="0" smtClean="0">
              <a:latin typeface="Arial" pitchFamily="34" charset="0"/>
              <a:cs typeface="Arial" pitchFamily="34" charset="0"/>
            </a:endParaRPr>
          </a:p>
          <a:p>
            <a:pPr marL="514350" indent="-514350" fontAlgn="auto">
              <a:spcAft>
                <a:spcPts val="0"/>
              </a:spcAft>
              <a:buClr>
                <a:schemeClr val="bg2">
                  <a:lumMod val="25000"/>
                </a:schemeClr>
              </a:buClr>
              <a:buSzPct val="100000"/>
              <a:buFont typeface="Wingdings"/>
              <a:buNone/>
              <a:defRPr/>
            </a:pPr>
            <a:r>
              <a:rPr lang="en-US" sz="2800" dirty="0" smtClean="0">
                <a:latin typeface="Arial" pitchFamily="34" charset="0"/>
                <a:cs typeface="Arial" pitchFamily="34" charset="0"/>
              </a:rPr>
              <a:t>Geocentric predisposition is a philosophy of management whereby the company tries to integrate a global systems approach to decision making. </a:t>
            </a:r>
            <a:endParaRPr lang="en-US" sz="2500" dirty="0" smtClean="0">
              <a:latin typeface="Arial" pitchFamily="34" charset="0"/>
              <a:cs typeface="Arial" pitchFamily="34" charset="0"/>
            </a:endParaRPr>
          </a:p>
          <a:p>
            <a:pPr marL="880110" lvl="1" indent="-514350" fontAlgn="auto">
              <a:spcAft>
                <a:spcPts val="0"/>
              </a:spcAft>
              <a:buClr>
                <a:schemeClr val="bg2">
                  <a:lumMod val="25000"/>
                </a:schemeClr>
              </a:buClr>
              <a:buSzPct val="100000"/>
              <a:buFont typeface="Wingdings" pitchFamily="2" charset="2"/>
              <a:buChar char="q"/>
              <a:defRPr/>
            </a:pP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96D2BA68-1D5F-421B-BB43-EC88FE78D7E4}" type="slidenum">
              <a:rPr lang="en-US"/>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sz="3600" b="1" smtClean="0">
                <a:effectLst>
                  <a:outerShdw blurRad="38100" dist="38100" dir="2700000" algn="tl">
                    <a:srgbClr val="000000">
                      <a:alpha val="43137"/>
                    </a:srgbClr>
                  </a:outerShdw>
                </a:effectLst>
                <a:latin typeface="Arial" pitchFamily="34" charset="0"/>
                <a:cs typeface="Arial" pitchFamily="34" charset="0"/>
              </a:rPr>
              <a:t>Chapter 1: The Meanings and Dimensions of Culture</a:t>
            </a:r>
            <a:endParaRPr lang="en-US" sz="3600" b="1">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4873625"/>
          </a:xfrm>
        </p:spPr>
        <p:txBody>
          <a:bodyPr rtlCol="0">
            <a:normAutofit/>
          </a:bodyPr>
          <a:lstStyle/>
          <a:p>
            <a:pPr marL="320040" indent="-320040" fontAlgn="auto">
              <a:spcAft>
                <a:spcPts val="0"/>
              </a:spcAft>
              <a:buClr>
                <a:schemeClr val="bg2">
                  <a:lumMod val="25000"/>
                </a:schemeClr>
              </a:buClr>
              <a:buSzPct val="100000"/>
              <a:buFont typeface="Wingdings" pitchFamily="2" charset="2"/>
              <a:buChar char="Ø"/>
              <a:defRPr/>
            </a:pPr>
            <a:r>
              <a:rPr lang="fr-FR" sz="2800" dirty="0" err="1" smtClean="0">
                <a:latin typeface="Arial" pitchFamily="34" charset="0"/>
                <a:cs typeface="Arial" pitchFamily="34" charset="0"/>
              </a:rPr>
              <a:t>Trompenaars’s</a:t>
            </a:r>
            <a:r>
              <a:rPr lang="fr-FR" sz="2800" dirty="0" smtClean="0">
                <a:latin typeface="Arial" pitchFamily="34" charset="0"/>
                <a:cs typeface="Arial" pitchFamily="34" charset="0"/>
              </a:rPr>
              <a:t> cultural dimensions</a:t>
            </a: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Universalism</a:t>
            </a:r>
            <a:r>
              <a:rPr lang="fr-FR" sz="2500" dirty="0" smtClean="0">
                <a:latin typeface="Arial" pitchFamily="34" charset="0"/>
                <a:cs typeface="Arial" pitchFamily="34" charset="0"/>
              </a:rPr>
              <a:t> vs. </a:t>
            </a:r>
            <a:r>
              <a:rPr lang="fr-FR" sz="2500" dirty="0" err="1" smtClean="0">
                <a:latin typeface="Arial" pitchFamily="34" charset="0"/>
                <a:cs typeface="Arial" pitchFamily="34" charset="0"/>
              </a:rPr>
              <a:t>Particularism</a:t>
            </a:r>
            <a:endParaRPr lang="fr-FR" sz="2500" dirty="0" smtClean="0">
              <a:latin typeface="Arial" pitchFamily="34" charset="0"/>
              <a:cs typeface="Arial" pitchFamily="34" charset="0"/>
            </a:endParaRP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Individualism</a:t>
            </a:r>
            <a:r>
              <a:rPr lang="fr-FR" sz="2500" dirty="0" smtClean="0">
                <a:latin typeface="Arial" pitchFamily="34" charset="0"/>
                <a:cs typeface="Arial" pitchFamily="34" charset="0"/>
              </a:rPr>
              <a:t> vs. </a:t>
            </a:r>
            <a:r>
              <a:rPr lang="fr-FR" sz="2500" dirty="0" err="1" smtClean="0">
                <a:latin typeface="Arial" pitchFamily="34" charset="0"/>
                <a:cs typeface="Arial" pitchFamily="34" charset="0"/>
              </a:rPr>
              <a:t>Communitarianism</a:t>
            </a:r>
            <a:endParaRPr lang="fr-FR" sz="2500" dirty="0" smtClean="0">
              <a:latin typeface="Arial" pitchFamily="34" charset="0"/>
              <a:cs typeface="Arial" pitchFamily="34" charset="0"/>
            </a:endParaRP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Neutral</a:t>
            </a:r>
            <a:r>
              <a:rPr lang="fr-FR" sz="2500" dirty="0" smtClean="0">
                <a:latin typeface="Arial" pitchFamily="34" charset="0"/>
                <a:cs typeface="Arial" pitchFamily="34" charset="0"/>
              </a:rPr>
              <a:t> vs. </a:t>
            </a:r>
            <a:r>
              <a:rPr lang="fr-FR" sz="2500" dirty="0" err="1" smtClean="0">
                <a:latin typeface="Arial" pitchFamily="34" charset="0"/>
                <a:cs typeface="Arial" pitchFamily="34" charset="0"/>
              </a:rPr>
              <a:t>Emotional</a:t>
            </a:r>
            <a:endParaRPr lang="fr-FR" sz="2500" dirty="0" smtClean="0">
              <a:latin typeface="Arial" pitchFamily="34" charset="0"/>
              <a:cs typeface="Arial" pitchFamily="34" charset="0"/>
            </a:endParaRP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Specific</a:t>
            </a:r>
            <a:r>
              <a:rPr lang="fr-FR" sz="2500" dirty="0" smtClean="0">
                <a:latin typeface="Arial" pitchFamily="34" charset="0"/>
                <a:cs typeface="Arial" pitchFamily="34" charset="0"/>
              </a:rPr>
              <a:t> vs. Diffuse</a:t>
            </a: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Achievement</a:t>
            </a:r>
            <a:r>
              <a:rPr lang="fr-FR" sz="2500" dirty="0" smtClean="0">
                <a:latin typeface="Arial" pitchFamily="34" charset="0"/>
                <a:cs typeface="Arial" pitchFamily="34" charset="0"/>
              </a:rPr>
              <a:t> vs. </a:t>
            </a:r>
            <a:r>
              <a:rPr lang="fr-FR" sz="2500" dirty="0" err="1" smtClean="0">
                <a:latin typeface="Arial" pitchFamily="34" charset="0"/>
                <a:cs typeface="Arial" pitchFamily="34" charset="0"/>
              </a:rPr>
              <a:t>Ascription</a:t>
            </a:r>
            <a:endParaRPr lang="fr-FR" sz="2500" dirty="0" smtClean="0">
              <a:latin typeface="Arial" pitchFamily="34" charset="0"/>
              <a:cs typeface="Arial" pitchFamily="34" charset="0"/>
            </a:endParaRPr>
          </a:p>
          <a:p>
            <a:pPr marL="640080" lvl="1" indent="-274320" fontAlgn="auto">
              <a:spcAft>
                <a:spcPts val="0"/>
              </a:spcAft>
              <a:buClr>
                <a:schemeClr val="bg2">
                  <a:lumMod val="25000"/>
                </a:schemeClr>
              </a:buClr>
              <a:buSzPct val="100000"/>
              <a:buFont typeface="Wingdings" pitchFamily="2" charset="2"/>
              <a:buChar char="q"/>
              <a:defRPr/>
            </a:pPr>
            <a:r>
              <a:rPr lang="fr-FR" sz="2500" dirty="0" smtClean="0">
                <a:latin typeface="Arial" pitchFamily="34" charset="0"/>
                <a:cs typeface="Arial" pitchFamily="34" charset="0"/>
              </a:rPr>
              <a:t>Time</a:t>
            </a:r>
          </a:p>
          <a:p>
            <a:pPr marL="640080" lvl="1" indent="-274320" fontAlgn="auto">
              <a:spcAft>
                <a:spcPts val="0"/>
              </a:spcAft>
              <a:buClr>
                <a:schemeClr val="bg2">
                  <a:lumMod val="25000"/>
                </a:schemeClr>
              </a:buClr>
              <a:buSzPct val="100000"/>
              <a:buFont typeface="Wingdings" pitchFamily="2" charset="2"/>
              <a:buChar char="q"/>
              <a:defRPr/>
            </a:pPr>
            <a:r>
              <a:rPr lang="fr-FR" sz="2500" dirty="0" err="1" smtClean="0">
                <a:latin typeface="Arial" pitchFamily="34" charset="0"/>
                <a:cs typeface="Arial" pitchFamily="34" charset="0"/>
              </a:rPr>
              <a:t>Environment</a:t>
            </a:r>
            <a:endParaRPr lang="fr-FR" sz="2500" dirty="0" smtClean="0">
              <a:latin typeface="Arial" pitchFamily="34" charset="0"/>
              <a:cs typeface="Arial" pitchFamily="34" charset="0"/>
            </a:endParaRPr>
          </a:p>
          <a:p>
            <a:pPr marL="640080" lvl="1" indent="-274320" fontAlgn="auto">
              <a:spcAft>
                <a:spcPts val="0"/>
              </a:spcAft>
              <a:buClr>
                <a:schemeClr val="bg2">
                  <a:lumMod val="25000"/>
                </a:schemeClr>
              </a:buClr>
              <a:buSzPct val="100000"/>
              <a:buFont typeface="Wingdings" pitchFamily="2" charset="2"/>
              <a:buChar char="q"/>
              <a:defRPr/>
            </a:pPr>
            <a:r>
              <a:rPr lang="fr-FR" sz="2500" dirty="0" smtClean="0">
                <a:latin typeface="Arial" pitchFamily="34" charset="0"/>
                <a:cs typeface="Arial" pitchFamily="34" charset="0"/>
              </a:rPr>
              <a:t>Cultural patterns or clusters</a:t>
            </a:r>
          </a:p>
        </p:txBody>
      </p:sp>
      <p:sp>
        <p:nvSpPr>
          <p:cNvPr id="4" name="Slide Number Placeholder 3"/>
          <p:cNvSpPr>
            <a:spLocks noGrp="1"/>
          </p:cNvSpPr>
          <p:nvPr>
            <p:ph type="sldNum" sz="quarter" idx="12"/>
          </p:nvPr>
        </p:nvSpPr>
        <p:spPr/>
        <p:txBody>
          <a:bodyPr>
            <a:normAutofit/>
          </a:bodyPr>
          <a:lstStyle/>
          <a:p>
            <a:pPr>
              <a:defRPr/>
            </a:pPr>
            <a:fld id="{9482ABC1-C503-4BFF-B388-4E00ECC5DCFF}" type="slidenum">
              <a:rPr lang="en-US"/>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Orientation of an MNC under different profiles</a:t>
            </a:r>
          </a:p>
          <a:p>
            <a:pPr marL="514350" indent="-514350" fontAlgn="auto">
              <a:spcAft>
                <a:spcPts val="0"/>
              </a:spcAft>
              <a:buClr>
                <a:schemeClr val="bg2">
                  <a:lumMod val="25000"/>
                </a:schemeClr>
              </a:buClr>
              <a:buSzPct val="100000"/>
              <a:buFont typeface="Wingdings" pitchFamily="2" charset="2"/>
              <a:buChar char="v"/>
              <a:defRPr/>
            </a:pPr>
            <a:r>
              <a:rPr lang="en-US" sz="2800" dirty="0" smtClean="0">
                <a:latin typeface="Arial" pitchFamily="34" charset="0"/>
                <a:cs typeface="Arial" pitchFamily="34" charset="0"/>
              </a:rPr>
              <a:t>Mission:</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Ethnocentric: Profitability</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Polycentric: Public acceptance</a:t>
            </a:r>
          </a:p>
          <a:p>
            <a:pPr marL="880110" lvl="1" indent="-514350" fontAlgn="auto">
              <a:spcAft>
                <a:spcPts val="0"/>
              </a:spcAft>
              <a:buClr>
                <a:schemeClr val="bg2">
                  <a:lumMod val="25000"/>
                </a:schemeClr>
              </a:buClr>
              <a:buSzPct val="100000"/>
              <a:buFont typeface="Wingdings" pitchFamily="2" charset="2"/>
              <a:buChar char="ü"/>
              <a:defRPr/>
            </a:pPr>
            <a:r>
              <a:rPr lang="en-US" sz="2500" dirty="0" err="1" smtClean="0">
                <a:latin typeface="Arial" pitchFamily="34" charset="0"/>
                <a:cs typeface="Arial" pitchFamily="34" charset="0"/>
              </a:rPr>
              <a:t>Regiocentric</a:t>
            </a:r>
            <a:r>
              <a:rPr lang="en-US" sz="2500" dirty="0" smtClean="0">
                <a:latin typeface="Arial" pitchFamily="34" charset="0"/>
                <a:cs typeface="Arial" pitchFamily="34" charset="0"/>
              </a:rPr>
              <a:t>: Both profitability and public acceptance</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Geocentric: Both profitability and public acceptance</a:t>
            </a:r>
          </a:p>
        </p:txBody>
      </p:sp>
      <p:sp>
        <p:nvSpPr>
          <p:cNvPr id="4" name="Slide Number Placeholder 3"/>
          <p:cNvSpPr>
            <a:spLocks noGrp="1"/>
          </p:cNvSpPr>
          <p:nvPr>
            <p:ph type="sldNum" sz="quarter" idx="12"/>
          </p:nvPr>
        </p:nvSpPr>
        <p:spPr/>
        <p:txBody>
          <a:bodyPr>
            <a:normAutofit/>
          </a:bodyPr>
          <a:lstStyle/>
          <a:p>
            <a:pPr>
              <a:defRPr/>
            </a:pPr>
            <a:fld id="{FBC35DFE-C60C-4B2C-B7DF-70B6199D6DDD}" type="slidenum">
              <a:rPr lang="en-US"/>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Orientation of an MNC under different profiles</a:t>
            </a:r>
          </a:p>
          <a:p>
            <a:pPr marL="514350" indent="-514350" fontAlgn="auto">
              <a:spcAft>
                <a:spcPts val="0"/>
              </a:spcAft>
              <a:buClr>
                <a:schemeClr val="bg2">
                  <a:lumMod val="25000"/>
                </a:schemeClr>
              </a:buClr>
              <a:buSzPct val="100000"/>
              <a:buFont typeface="Wingdings" pitchFamily="2" charset="2"/>
              <a:buChar char="v"/>
              <a:defRPr/>
            </a:pPr>
            <a:r>
              <a:rPr lang="en-US" sz="2800" dirty="0" smtClean="0">
                <a:latin typeface="Arial" pitchFamily="34" charset="0"/>
                <a:cs typeface="Arial" pitchFamily="34" charset="0"/>
              </a:rPr>
              <a:t>Governance:</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Ethnocentric: Top-down</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Polycentric: Bottom-up</a:t>
            </a:r>
          </a:p>
          <a:p>
            <a:pPr marL="880110" lvl="1" indent="-514350" fontAlgn="auto">
              <a:spcAft>
                <a:spcPts val="0"/>
              </a:spcAft>
              <a:buClr>
                <a:schemeClr val="bg2">
                  <a:lumMod val="25000"/>
                </a:schemeClr>
              </a:buClr>
              <a:buSzPct val="100000"/>
              <a:buFont typeface="Wingdings" pitchFamily="2" charset="2"/>
              <a:buChar char="ü"/>
              <a:defRPr/>
            </a:pPr>
            <a:r>
              <a:rPr lang="en-US" sz="2500" dirty="0" err="1" smtClean="0">
                <a:latin typeface="Arial" pitchFamily="34" charset="0"/>
                <a:cs typeface="Arial" pitchFamily="34" charset="0"/>
              </a:rPr>
              <a:t>Regiocentric</a:t>
            </a:r>
            <a:r>
              <a:rPr lang="en-US" sz="2500" dirty="0" smtClean="0">
                <a:latin typeface="Arial" pitchFamily="34" charset="0"/>
                <a:cs typeface="Arial" pitchFamily="34" charset="0"/>
              </a:rPr>
              <a:t>: Mutually </a:t>
            </a:r>
            <a:r>
              <a:rPr lang="en-US" sz="2500" dirty="0" err="1" smtClean="0">
                <a:latin typeface="Arial" pitchFamily="34" charset="0"/>
                <a:cs typeface="Arial" pitchFamily="34" charset="0"/>
              </a:rPr>
              <a:t>negociated</a:t>
            </a:r>
            <a:r>
              <a:rPr lang="en-US" sz="2500" dirty="0" smtClean="0">
                <a:latin typeface="Arial" pitchFamily="34" charset="0"/>
                <a:cs typeface="Arial" pitchFamily="34" charset="0"/>
              </a:rPr>
              <a:t> between region and its subsidiaries</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Geocentric: Mutually </a:t>
            </a:r>
            <a:r>
              <a:rPr lang="en-US" sz="2500" dirty="0" err="1" smtClean="0">
                <a:latin typeface="Arial" pitchFamily="34" charset="0"/>
                <a:cs typeface="Arial" pitchFamily="34" charset="0"/>
              </a:rPr>
              <a:t>negociated</a:t>
            </a:r>
            <a:r>
              <a:rPr lang="en-US" sz="2500" dirty="0" smtClean="0">
                <a:latin typeface="Arial" pitchFamily="34" charset="0"/>
                <a:cs typeface="Arial" pitchFamily="34" charset="0"/>
              </a:rPr>
              <a:t> at all levels of the corporation</a:t>
            </a:r>
          </a:p>
        </p:txBody>
      </p:sp>
      <p:sp>
        <p:nvSpPr>
          <p:cNvPr id="4" name="Slide Number Placeholder 3"/>
          <p:cNvSpPr>
            <a:spLocks noGrp="1"/>
          </p:cNvSpPr>
          <p:nvPr>
            <p:ph type="sldNum" sz="quarter" idx="12"/>
          </p:nvPr>
        </p:nvSpPr>
        <p:spPr/>
        <p:txBody>
          <a:bodyPr>
            <a:normAutofit/>
          </a:bodyPr>
          <a:lstStyle/>
          <a:p>
            <a:pPr>
              <a:defRPr/>
            </a:pPr>
            <a:fld id="{A35EB312-F130-4784-AFEF-2EF02EBD8FEC}" type="slidenum">
              <a:rPr lang="en-US"/>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Orientation of an MNC under different profiles</a:t>
            </a:r>
          </a:p>
          <a:p>
            <a:pPr marL="514350" indent="-514350" fontAlgn="auto">
              <a:spcAft>
                <a:spcPts val="0"/>
              </a:spcAft>
              <a:buClr>
                <a:schemeClr val="bg2">
                  <a:lumMod val="25000"/>
                </a:schemeClr>
              </a:buClr>
              <a:buSzPct val="100000"/>
              <a:buFont typeface="Wingdings" pitchFamily="2" charset="2"/>
              <a:buChar char="v"/>
              <a:defRPr/>
            </a:pPr>
            <a:r>
              <a:rPr lang="en-US" sz="2800" dirty="0" smtClean="0">
                <a:latin typeface="Arial" pitchFamily="34" charset="0"/>
                <a:cs typeface="Arial" pitchFamily="34" charset="0"/>
              </a:rPr>
              <a:t>Strategy:</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Ethnocentric: Global integration</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Polycentric: National responsiveness</a:t>
            </a:r>
          </a:p>
          <a:p>
            <a:pPr marL="880110" lvl="1" indent="-514350" fontAlgn="auto">
              <a:spcAft>
                <a:spcPts val="0"/>
              </a:spcAft>
              <a:buClr>
                <a:schemeClr val="bg2">
                  <a:lumMod val="25000"/>
                </a:schemeClr>
              </a:buClr>
              <a:buSzPct val="100000"/>
              <a:buFont typeface="Wingdings" pitchFamily="2" charset="2"/>
              <a:buChar char="ü"/>
              <a:defRPr/>
            </a:pPr>
            <a:r>
              <a:rPr lang="en-US" sz="2500" dirty="0" err="1" smtClean="0">
                <a:latin typeface="Arial" pitchFamily="34" charset="0"/>
                <a:cs typeface="Arial" pitchFamily="34" charset="0"/>
              </a:rPr>
              <a:t>Regiocentric</a:t>
            </a:r>
            <a:r>
              <a:rPr lang="en-US" sz="2500" dirty="0" smtClean="0">
                <a:latin typeface="Arial" pitchFamily="34" charset="0"/>
                <a:cs typeface="Arial" pitchFamily="34" charset="0"/>
              </a:rPr>
              <a:t>: Regional integration and national responsiveness</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Geocentric: </a:t>
            </a:r>
            <a:r>
              <a:rPr lang="en-US" sz="2500" dirty="0" err="1" smtClean="0">
                <a:latin typeface="Arial" pitchFamily="34" charset="0"/>
                <a:cs typeface="Arial" pitchFamily="34" charset="0"/>
              </a:rPr>
              <a:t>Glogal</a:t>
            </a:r>
            <a:r>
              <a:rPr lang="en-US" sz="2500" dirty="0" smtClean="0">
                <a:latin typeface="Arial" pitchFamily="34" charset="0"/>
                <a:cs typeface="Arial" pitchFamily="34" charset="0"/>
              </a:rPr>
              <a:t> integration and national responsiveness</a:t>
            </a:r>
          </a:p>
        </p:txBody>
      </p:sp>
      <p:sp>
        <p:nvSpPr>
          <p:cNvPr id="4" name="Slide Number Placeholder 3"/>
          <p:cNvSpPr>
            <a:spLocks noGrp="1"/>
          </p:cNvSpPr>
          <p:nvPr>
            <p:ph type="sldNum" sz="quarter" idx="12"/>
          </p:nvPr>
        </p:nvSpPr>
        <p:spPr/>
        <p:txBody>
          <a:bodyPr>
            <a:normAutofit/>
          </a:bodyPr>
          <a:lstStyle/>
          <a:p>
            <a:pPr>
              <a:defRPr/>
            </a:pPr>
            <a:fld id="{0EF93F77-C4CE-41BF-8E7D-B2EF033D21FF}" type="slidenum">
              <a:rPr lang="en-US"/>
              <a:pPr>
                <a:defRPr/>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Orientation of an MNC under different profiles</a:t>
            </a:r>
          </a:p>
          <a:p>
            <a:pPr marL="514350" indent="-514350" fontAlgn="auto">
              <a:spcAft>
                <a:spcPts val="0"/>
              </a:spcAft>
              <a:buClr>
                <a:schemeClr val="bg2">
                  <a:lumMod val="25000"/>
                </a:schemeClr>
              </a:buClr>
              <a:buSzPct val="100000"/>
              <a:buFont typeface="Wingdings" pitchFamily="2" charset="2"/>
              <a:buChar char="v"/>
              <a:defRPr/>
            </a:pPr>
            <a:r>
              <a:rPr lang="en-US" sz="2800" dirty="0" smtClean="0">
                <a:latin typeface="Arial" pitchFamily="34" charset="0"/>
                <a:cs typeface="Arial" pitchFamily="34" charset="0"/>
              </a:rPr>
              <a:t>Structure:</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Ethnocentric: Hierarchical product divisions</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Polycentric: Hierarchical area divisions, with autonomous national units</a:t>
            </a:r>
          </a:p>
          <a:p>
            <a:pPr marL="880110" lvl="1" indent="-514350" fontAlgn="auto">
              <a:spcAft>
                <a:spcPts val="0"/>
              </a:spcAft>
              <a:buClr>
                <a:schemeClr val="bg2">
                  <a:lumMod val="25000"/>
                </a:schemeClr>
              </a:buClr>
              <a:buSzPct val="100000"/>
              <a:buFont typeface="Wingdings" pitchFamily="2" charset="2"/>
              <a:buChar char="ü"/>
              <a:defRPr/>
            </a:pPr>
            <a:r>
              <a:rPr lang="en-US" sz="2500" dirty="0" err="1" smtClean="0">
                <a:latin typeface="Arial" pitchFamily="34" charset="0"/>
                <a:cs typeface="Arial" pitchFamily="34" charset="0"/>
              </a:rPr>
              <a:t>Regiocentric</a:t>
            </a:r>
            <a:r>
              <a:rPr lang="en-US" sz="2500" dirty="0" smtClean="0">
                <a:latin typeface="Arial" pitchFamily="34" charset="0"/>
                <a:cs typeface="Arial" pitchFamily="34" charset="0"/>
              </a:rPr>
              <a:t>: Product and regional organization tied through a matrix</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Geocentric: A network </a:t>
            </a:r>
            <a:r>
              <a:rPr lang="en-US" sz="2500" smtClean="0">
                <a:latin typeface="Arial" pitchFamily="34" charset="0"/>
                <a:cs typeface="Arial" pitchFamily="34" charset="0"/>
              </a:rPr>
              <a:t>of organizations</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5598F22A-1F70-4896-A7A7-A94A3DF87F75}" type="slidenum">
              <a:rPr lang="en-US"/>
              <a:pPr>
                <a:defRPr/>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Orientation of an MNC under different profiles</a:t>
            </a:r>
          </a:p>
          <a:p>
            <a:pPr marL="514350" indent="-514350" fontAlgn="auto">
              <a:spcAft>
                <a:spcPts val="0"/>
              </a:spcAft>
              <a:buClr>
                <a:schemeClr val="bg2">
                  <a:lumMod val="25000"/>
                </a:schemeClr>
              </a:buClr>
              <a:buSzPct val="100000"/>
              <a:buFont typeface="Wingdings" pitchFamily="2" charset="2"/>
              <a:buChar char="v"/>
              <a:defRPr/>
            </a:pPr>
            <a:r>
              <a:rPr lang="en-US" sz="2800" dirty="0" smtClean="0">
                <a:latin typeface="Arial" pitchFamily="34" charset="0"/>
                <a:cs typeface="Arial" pitchFamily="34" charset="0"/>
              </a:rPr>
              <a:t>Culture:</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Ethnocentric: Home country</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Polycentric: Host country</a:t>
            </a:r>
          </a:p>
          <a:p>
            <a:pPr marL="880110" lvl="1" indent="-514350" fontAlgn="auto">
              <a:spcAft>
                <a:spcPts val="0"/>
              </a:spcAft>
              <a:buClr>
                <a:schemeClr val="bg2">
                  <a:lumMod val="25000"/>
                </a:schemeClr>
              </a:buClr>
              <a:buSzPct val="100000"/>
              <a:buFont typeface="Wingdings" pitchFamily="2" charset="2"/>
              <a:buChar char="ü"/>
              <a:defRPr/>
            </a:pPr>
            <a:r>
              <a:rPr lang="en-US" sz="2500" dirty="0" err="1" smtClean="0">
                <a:latin typeface="Arial" pitchFamily="34" charset="0"/>
                <a:cs typeface="Arial" pitchFamily="34" charset="0"/>
              </a:rPr>
              <a:t>Regiocentric</a:t>
            </a:r>
            <a:r>
              <a:rPr lang="en-US" sz="2500" dirty="0" smtClean="0">
                <a:latin typeface="Arial" pitchFamily="34" charset="0"/>
                <a:cs typeface="Arial" pitchFamily="34" charset="0"/>
              </a:rPr>
              <a:t>: Regional</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Geocentric: Global</a:t>
            </a:r>
          </a:p>
        </p:txBody>
      </p:sp>
      <p:sp>
        <p:nvSpPr>
          <p:cNvPr id="4" name="Slide Number Placeholder 3"/>
          <p:cNvSpPr>
            <a:spLocks noGrp="1"/>
          </p:cNvSpPr>
          <p:nvPr>
            <p:ph type="sldNum" sz="quarter" idx="12"/>
          </p:nvPr>
        </p:nvSpPr>
        <p:spPr/>
        <p:txBody>
          <a:bodyPr>
            <a:normAutofit/>
          </a:bodyPr>
          <a:lstStyle/>
          <a:p>
            <a:pPr>
              <a:defRPr/>
            </a:pPr>
            <a:fld id="{EA70841F-449A-45C1-8BE7-CC44D3775786}" type="slidenum">
              <a:rPr lang="en-US"/>
              <a:pPr>
                <a:defRPr/>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Orientation of an MNC under different profiles</a:t>
            </a:r>
          </a:p>
          <a:p>
            <a:pPr marL="514350" indent="-514350" fontAlgn="auto">
              <a:spcAft>
                <a:spcPts val="0"/>
              </a:spcAft>
              <a:buClr>
                <a:schemeClr val="bg2">
                  <a:lumMod val="25000"/>
                </a:schemeClr>
              </a:buClr>
              <a:buSzPct val="100000"/>
              <a:buFont typeface="Wingdings" pitchFamily="2" charset="2"/>
              <a:buChar char="v"/>
              <a:defRPr/>
            </a:pPr>
            <a:r>
              <a:rPr lang="en-US" sz="2800" dirty="0" smtClean="0">
                <a:latin typeface="Arial" pitchFamily="34" charset="0"/>
                <a:cs typeface="Arial" pitchFamily="34" charset="0"/>
              </a:rPr>
              <a:t>Technology:</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Ethnocentric: Mass production</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Polycentric: Batch production</a:t>
            </a:r>
          </a:p>
          <a:p>
            <a:pPr marL="880110" lvl="1" indent="-514350" fontAlgn="auto">
              <a:spcAft>
                <a:spcPts val="0"/>
              </a:spcAft>
              <a:buClr>
                <a:schemeClr val="bg2">
                  <a:lumMod val="25000"/>
                </a:schemeClr>
              </a:buClr>
              <a:buSzPct val="100000"/>
              <a:buFont typeface="Wingdings" pitchFamily="2" charset="2"/>
              <a:buChar char="ü"/>
              <a:defRPr/>
            </a:pPr>
            <a:r>
              <a:rPr lang="en-US" sz="2500" dirty="0" err="1" smtClean="0">
                <a:latin typeface="Arial" pitchFamily="34" charset="0"/>
                <a:cs typeface="Arial" pitchFamily="34" charset="0"/>
              </a:rPr>
              <a:t>Regiocentric</a:t>
            </a:r>
            <a:r>
              <a:rPr lang="en-US" sz="2500" dirty="0" smtClean="0">
                <a:latin typeface="Arial" pitchFamily="34" charset="0"/>
                <a:cs typeface="Arial" pitchFamily="34" charset="0"/>
              </a:rPr>
              <a:t>: Flexible manufacturing</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Geocentric: Flexible manufacturing</a:t>
            </a:r>
          </a:p>
        </p:txBody>
      </p:sp>
      <p:sp>
        <p:nvSpPr>
          <p:cNvPr id="4" name="Slide Number Placeholder 3"/>
          <p:cNvSpPr>
            <a:spLocks noGrp="1"/>
          </p:cNvSpPr>
          <p:nvPr>
            <p:ph type="sldNum" sz="quarter" idx="12"/>
          </p:nvPr>
        </p:nvSpPr>
        <p:spPr/>
        <p:txBody>
          <a:bodyPr>
            <a:normAutofit/>
          </a:bodyPr>
          <a:lstStyle/>
          <a:p>
            <a:pPr>
              <a:defRPr/>
            </a:pPr>
            <a:fld id="{528E6878-6389-4A12-AA28-7426B45A8DC4}" type="slidenum">
              <a:rPr lang="en-US"/>
              <a:pPr>
                <a:defRPr/>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lnSpcReduction="10000"/>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Orientation of an MNC under different profiles</a:t>
            </a:r>
          </a:p>
          <a:p>
            <a:pPr marL="514350" indent="-514350" fontAlgn="auto">
              <a:spcAft>
                <a:spcPts val="0"/>
              </a:spcAft>
              <a:buClr>
                <a:schemeClr val="bg2">
                  <a:lumMod val="25000"/>
                </a:schemeClr>
              </a:buClr>
              <a:buSzPct val="100000"/>
              <a:buFont typeface="Wingdings" pitchFamily="2" charset="2"/>
              <a:buChar char="v"/>
              <a:defRPr/>
            </a:pPr>
            <a:r>
              <a:rPr lang="en-US" sz="2800" dirty="0" smtClean="0">
                <a:latin typeface="Arial" pitchFamily="34" charset="0"/>
                <a:cs typeface="Arial" pitchFamily="34" charset="0"/>
              </a:rPr>
              <a:t>Marketing:</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Ethnocentric: Product development determined primarily by the needs of home country customers</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Polycentric: Local product development based on local needs</a:t>
            </a:r>
          </a:p>
          <a:p>
            <a:pPr marL="880110" lvl="1" indent="-514350" fontAlgn="auto">
              <a:spcAft>
                <a:spcPts val="0"/>
              </a:spcAft>
              <a:buClr>
                <a:schemeClr val="bg2">
                  <a:lumMod val="25000"/>
                </a:schemeClr>
              </a:buClr>
              <a:buSzPct val="100000"/>
              <a:buFont typeface="Wingdings" pitchFamily="2" charset="2"/>
              <a:buChar char="ü"/>
              <a:defRPr/>
            </a:pPr>
            <a:r>
              <a:rPr lang="en-US" sz="2500" dirty="0" err="1" smtClean="0">
                <a:latin typeface="Arial" pitchFamily="34" charset="0"/>
                <a:cs typeface="Arial" pitchFamily="34" charset="0"/>
              </a:rPr>
              <a:t>Regiocentric</a:t>
            </a:r>
            <a:r>
              <a:rPr lang="en-US" sz="2500" dirty="0" smtClean="0">
                <a:latin typeface="Arial" pitchFamily="34" charset="0"/>
                <a:cs typeface="Arial" pitchFamily="34" charset="0"/>
              </a:rPr>
              <a:t>: Standardize within region, but not across regions</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Geocentric: Global products with local variations</a:t>
            </a:r>
          </a:p>
        </p:txBody>
      </p:sp>
      <p:sp>
        <p:nvSpPr>
          <p:cNvPr id="4" name="Slide Number Placeholder 3"/>
          <p:cNvSpPr>
            <a:spLocks noGrp="1"/>
          </p:cNvSpPr>
          <p:nvPr>
            <p:ph type="sldNum" sz="quarter" idx="12"/>
          </p:nvPr>
        </p:nvSpPr>
        <p:spPr/>
        <p:txBody>
          <a:bodyPr>
            <a:normAutofit/>
          </a:bodyPr>
          <a:lstStyle/>
          <a:p>
            <a:pPr>
              <a:defRPr/>
            </a:pPr>
            <a:fld id="{D7C06FBC-BE18-41B3-9F36-A869FE90C789}" type="slidenum">
              <a:rPr lang="en-US"/>
              <a:pPr>
                <a:defRPr/>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6200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Orientation of an MNC under different profiles</a:t>
            </a:r>
          </a:p>
          <a:p>
            <a:pPr marL="514350" indent="-514350" fontAlgn="auto">
              <a:spcAft>
                <a:spcPts val="0"/>
              </a:spcAft>
              <a:buClr>
                <a:schemeClr val="bg2">
                  <a:lumMod val="25000"/>
                </a:schemeClr>
              </a:buClr>
              <a:buSzPct val="100000"/>
              <a:buFont typeface="Wingdings" pitchFamily="2" charset="2"/>
              <a:buChar char="v"/>
              <a:defRPr/>
            </a:pPr>
            <a:r>
              <a:rPr lang="en-US" sz="2800" dirty="0" smtClean="0">
                <a:latin typeface="Arial" pitchFamily="34" charset="0"/>
                <a:cs typeface="Arial" pitchFamily="34" charset="0"/>
              </a:rPr>
              <a:t>Finance:</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Ethnocentric: Repatriation of profits to home country</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Polycentric: Retention of profits in host country</a:t>
            </a:r>
          </a:p>
          <a:p>
            <a:pPr marL="880110" lvl="1" indent="-514350" fontAlgn="auto">
              <a:spcAft>
                <a:spcPts val="0"/>
              </a:spcAft>
              <a:buClr>
                <a:schemeClr val="bg2">
                  <a:lumMod val="25000"/>
                </a:schemeClr>
              </a:buClr>
              <a:buSzPct val="100000"/>
              <a:buFont typeface="Wingdings" pitchFamily="2" charset="2"/>
              <a:buChar char="ü"/>
              <a:defRPr/>
            </a:pPr>
            <a:r>
              <a:rPr lang="en-US" sz="2500" dirty="0" err="1" smtClean="0">
                <a:latin typeface="Arial" pitchFamily="34" charset="0"/>
                <a:cs typeface="Arial" pitchFamily="34" charset="0"/>
              </a:rPr>
              <a:t>Regiocentric</a:t>
            </a:r>
            <a:r>
              <a:rPr lang="en-US" sz="2500" dirty="0" smtClean="0">
                <a:latin typeface="Arial" pitchFamily="34" charset="0"/>
                <a:cs typeface="Arial" pitchFamily="34" charset="0"/>
              </a:rPr>
              <a:t>: Redistribution with region</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Geocentric: Redistribution globally</a:t>
            </a:r>
          </a:p>
        </p:txBody>
      </p:sp>
      <p:sp>
        <p:nvSpPr>
          <p:cNvPr id="4" name="Slide Number Placeholder 3"/>
          <p:cNvSpPr>
            <a:spLocks noGrp="1"/>
          </p:cNvSpPr>
          <p:nvPr>
            <p:ph type="sldNum" sz="quarter" idx="12"/>
          </p:nvPr>
        </p:nvSpPr>
        <p:spPr/>
        <p:txBody>
          <a:bodyPr>
            <a:normAutofit/>
          </a:bodyPr>
          <a:lstStyle/>
          <a:p>
            <a:pPr>
              <a:defRPr/>
            </a:pPr>
            <a:fld id="{30750356-C67B-4945-874B-43F4455999E1}" type="slidenum">
              <a:rPr lang="en-US"/>
              <a:pPr>
                <a:defRPr/>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lnSpcReduction="10000"/>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Orientation of an MNC under different profiles</a:t>
            </a:r>
          </a:p>
          <a:p>
            <a:pPr marL="514350" indent="-514350" fontAlgn="auto">
              <a:spcAft>
                <a:spcPts val="0"/>
              </a:spcAft>
              <a:buClr>
                <a:schemeClr val="bg2">
                  <a:lumMod val="25000"/>
                </a:schemeClr>
              </a:buClr>
              <a:buSzPct val="100000"/>
              <a:buFont typeface="Wingdings" pitchFamily="2" charset="2"/>
              <a:buChar char="v"/>
              <a:defRPr/>
            </a:pPr>
            <a:r>
              <a:rPr lang="en-US" sz="2800" dirty="0" smtClean="0">
                <a:latin typeface="Arial" pitchFamily="34" charset="0"/>
                <a:cs typeface="Arial" pitchFamily="34" charset="0"/>
              </a:rPr>
              <a:t>Personnel practices:</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Ethnocentric: People of home country developed for key positions everywhere in the world</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Polycentric: People of local nationality developed for key positions in their own country</a:t>
            </a:r>
          </a:p>
          <a:p>
            <a:pPr marL="880110" lvl="1" indent="-514350" fontAlgn="auto">
              <a:spcAft>
                <a:spcPts val="0"/>
              </a:spcAft>
              <a:buClr>
                <a:schemeClr val="bg2">
                  <a:lumMod val="25000"/>
                </a:schemeClr>
              </a:buClr>
              <a:buSzPct val="100000"/>
              <a:buFont typeface="Wingdings" pitchFamily="2" charset="2"/>
              <a:buChar char="ü"/>
              <a:defRPr/>
            </a:pPr>
            <a:r>
              <a:rPr lang="en-US" sz="2500" dirty="0" err="1" smtClean="0">
                <a:latin typeface="Arial" pitchFamily="34" charset="0"/>
                <a:cs typeface="Arial" pitchFamily="34" charset="0"/>
              </a:rPr>
              <a:t>Regiocentric</a:t>
            </a:r>
            <a:r>
              <a:rPr lang="en-US" sz="2500" dirty="0" smtClean="0">
                <a:latin typeface="Arial" pitchFamily="34" charset="0"/>
                <a:cs typeface="Arial" pitchFamily="34" charset="0"/>
              </a:rPr>
              <a:t>: Regional people developed for key positions anywhere in the region</a:t>
            </a:r>
          </a:p>
          <a:p>
            <a:pPr marL="880110" lvl="1" indent="-514350" fontAlgn="auto">
              <a:spcAft>
                <a:spcPts val="0"/>
              </a:spcAft>
              <a:buClr>
                <a:schemeClr val="bg2">
                  <a:lumMod val="25000"/>
                </a:schemeClr>
              </a:buClr>
              <a:buSzPct val="100000"/>
              <a:buFont typeface="Wingdings" pitchFamily="2" charset="2"/>
              <a:buChar char="ü"/>
              <a:defRPr/>
            </a:pPr>
            <a:r>
              <a:rPr lang="en-US" sz="2500" dirty="0" smtClean="0">
                <a:latin typeface="Arial" pitchFamily="34" charset="0"/>
                <a:cs typeface="Arial" pitchFamily="34" charset="0"/>
              </a:rPr>
              <a:t>Geocentric: Best people everywhere in the world developed for key positions everywhere in the world</a:t>
            </a:r>
          </a:p>
        </p:txBody>
      </p:sp>
      <p:sp>
        <p:nvSpPr>
          <p:cNvPr id="4" name="Slide Number Placeholder 3"/>
          <p:cNvSpPr>
            <a:spLocks noGrp="1"/>
          </p:cNvSpPr>
          <p:nvPr>
            <p:ph type="sldNum" sz="quarter" idx="12"/>
          </p:nvPr>
        </p:nvSpPr>
        <p:spPr/>
        <p:txBody>
          <a:bodyPr>
            <a:normAutofit/>
          </a:bodyPr>
          <a:lstStyle/>
          <a:p>
            <a:pPr>
              <a:defRPr/>
            </a:pPr>
            <a:fld id="{9404255C-19EB-46DB-A251-23B083FF1890}" type="slidenum">
              <a:rPr lang="en-US"/>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Meeting the challenge</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Despite the need for and tendency of MNCs to address regional differentiation issues, many MNCs are committed to a </a:t>
            </a:r>
            <a:r>
              <a:rPr lang="en-US" sz="2800" b="1" i="1" dirty="0" smtClean="0">
                <a:latin typeface="Arial" pitchFamily="34" charset="0"/>
                <a:cs typeface="Arial" pitchFamily="34" charset="0"/>
              </a:rPr>
              <a:t>globalization imperative</a:t>
            </a:r>
            <a:r>
              <a:rPr lang="en-US" sz="2800" dirty="0" smtClean="0">
                <a:latin typeface="Arial" pitchFamily="34" charset="0"/>
                <a:cs typeface="Arial" pitchFamily="34" charset="0"/>
              </a:rPr>
              <a:t>.</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Globalization imperative is a belief that one worldwide approach to doing business is the key to both efficiency and effectiveness. </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3927C4D2-87EC-4A84-9757-4719FDD0D402}" type="slidenum">
              <a:rPr lang="en-US"/>
              <a:pPr>
                <a:defRPr/>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1.1. The Nature of Culture</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4873625"/>
          </a:xfrm>
        </p:spPr>
        <p:txBody>
          <a:bodyPr rtlCol="0">
            <a:normAutofit/>
          </a:bodyPr>
          <a:lstStyle/>
          <a:p>
            <a:pPr marL="320040" indent="-32004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The word « culture » comes from Latin « </a:t>
            </a:r>
            <a:r>
              <a:rPr lang="en-US" sz="2800" dirty="0" err="1" smtClean="0">
                <a:latin typeface="Arial" pitchFamily="34" charset="0"/>
                <a:cs typeface="Arial" pitchFamily="34" charset="0"/>
              </a:rPr>
              <a:t>cultura</a:t>
            </a:r>
            <a:r>
              <a:rPr lang="en-US" sz="2800" dirty="0" smtClean="0">
                <a:latin typeface="Arial" pitchFamily="34" charset="0"/>
                <a:cs typeface="Arial" pitchFamily="34" charset="0"/>
              </a:rPr>
              <a:t> », which refers to cult or worship. </a:t>
            </a:r>
          </a:p>
          <a:p>
            <a:pPr marL="320040" indent="-32004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In management aspect, « culture » means acquired knowledge that people use to interpret experience and generate social behavior.</a:t>
            </a:r>
          </a:p>
          <a:p>
            <a:pPr marL="320040" indent="-32004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This knowledge forms values, creates attitudes, and influences behavior.</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103A13A7-6927-44BD-9BBC-035107DC53E9}" type="slidenum">
              <a:rPr lang="en-US"/>
              <a:pPr>
                <a:defRPr/>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Meeting the challenge</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One study, involving extensive examination of 115 medium and large MNCs and 103 affiliated subsidiaries in the United States, Canada, France, Germany, Japan, and the United Kingdom, found an overwhelming majority used the same strategies abroad as at home.</a:t>
            </a:r>
          </a:p>
          <a:p>
            <a:pPr marL="514350" indent="-514350" fontAlgn="auto">
              <a:spcAft>
                <a:spcPts val="0"/>
              </a:spcAft>
              <a:buClr>
                <a:schemeClr val="bg2">
                  <a:lumMod val="25000"/>
                </a:schemeClr>
              </a:buClr>
              <a:buSzPct val="100000"/>
              <a:buFont typeface="Wingdings"/>
              <a:buNone/>
              <a:defRPr/>
            </a:pPr>
            <a:r>
              <a:rPr lang="en-US" sz="2800" dirty="0" smtClean="0">
                <a:latin typeface="Arial" pitchFamily="34" charset="0"/>
                <a:cs typeface="Arial" pitchFamily="34" charset="0"/>
              </a:rPr>
              <a:t> </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C4BCC60B-8631-4AE1-9D4F-5F0B1572FF68}" type="slidenum">
              <a:rPr lang="en-US"/>
              <a:pPr>
                <a:defRPr/>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Meeting the challenge</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Despite these tendencies to use home strategies, effective MNCs are continuing their efforts to address local needs. </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A number of factors are helping facilitate this need to develop unique strategies for different cultures, including:</a:t>
            </a:r>
          </a:p>
          <a:p>
            <a:pPr marL="880110" lvl="1" indent="-514350" fontAlgn="auto">
              <a:spcAft>
                <a:spcPts val="0"/>
              </a:spcAft>
              <a:buClr>
                <a:schemeClr val="bg2">
                  <a:lumMod val="25000"/>
                </a:schemeClr>
              </a:buClr>
              <a:buSzPct val="100000"/>
              <a:buFont typeface="Wingdings" pitchFamily="2" charset="2"/>
              <a:buChar char="v"/>
              <a:defRPr/>
            </a:pPr>
            <a:r>
              <a:rPr lang="en-US" sz="2500" dirty="0" smtClean="0">
                <a:latin typeface="Arial" pitchFamily="34" charset="0"/>
                <a:cs typeface="Arial" pitchFamily="34" charset="0"/>
              </a:rPr>
              <a:t>The diversity of worldwide industry standards such as those in broadcasting, where television sets must be manufactured on a country-by-country basis.</a:t>
            </a:r>
          </a:p>
        </p:txBody>
      </p:sp>
      <p:sp>
        <p:nvSpPr>
          <p:cNvPr id="4" name="Slide Number Placeholder 3"/>
          <p:cNvSpPr>
            <a:spLocks noGrp="1"/>
          </p:cNvSpPr>
          <p:nvPr>
            <p:ph type="sldNum" sz="quarter" idx="12"/>
          </p:nvPr>
        </p:nvSpPr>
        <p:spPr/>
        <p:txBody>
          <a:bodyPr>
            <a:normAutofit/>
          </a:bodyPr>
          <a:lstStyle/>
          <a:p>
            <a:pPr>
              <a:defRPr/>
            </a:pPr>
            <a:fld id="{C3024F05-C020-447F-ABE3-1884C4CE11E1}" type="slidenum">
              <a:rPr lang="en-US"/>
              <a:pPr>
                <a:defRPr/>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lnSpcReduction="10000"/>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A number of factors are helping facilitate this need to develop unique strategies for different cultures, including:</a:t>
            </a:r>
          </a:p>
          <a:p>
            <a:pPr marL="880110" lvl="1" indent="-514350" fontAlgn="auto">
              <a:spcAft>
                <a:spcPts val="0"/>
              </a:spcAft>
              <a:buClr>
                <a:schemeClr val="bg2">
                  <a:lumMod val="25000"/>
                </a:schemeClr>
              </a:buClr>
              <a:buSzPct val="100000"/>
              <a:buFont typeface="Wingdings" pitchFamily="2" charset="2"/>
              <a:buChar char="v"/>
              <a:defRPr/>
            </a:pPr>
            <a:r>
              <a:rPr lang="en-US" sz="2500" dirty="0" smtClean="0">
                <a:latin typeface="Arial" pitchFamily="34" charset="0"/>
                <a:cs typeface="Arial" pitchFamily="34" charset="0"/>
              </a:rPr>
              <a:t>A continual demand by local customers for differentiated products, as in the case of consumer goods that must meet local tastes. </a:t>
            </a:r>
          </a:p>
          <a:p>
            <a:pPr marL="880110" lvl="1" indent="-514350" fontAlgn="auto">
              <a:spcAft>
                <a:spcPts val="0"/>
              </a:spcAft>
              <a:buClr>
                <a:schemeClr val="bg2">
                  <a:lumMod val="25000"/>
                </a:schemeClr>
              </a:buClr>
              <a:buSzPct val="100000"/>
              <a:buFont typeface="Wingdings" pitchFamily="2" charset="2"/>
              <a:buChar char="v"/>
              <a:defRPr/>
            </a:pPr>
            <a:r>
              <a:rPr lang="en-US" sz="2500" dirty="0" smtClean="0">
                <a:latin typeface="Arial" pitchFamily="34" charset="0"/>
                <a:cs typeface="Arial" pitchFamily="34" charset="0"/>
              </a:rPr>
              <a:t>The importance of being an insider, as in the case of customers who prefer to buy “local product.”</a:t>
            </a:r>
          </a:p>
          <a:p>
            <a:pPr marL="880110" lvl="1" indent="-514350" fontAlgn="auto">
              <a:spcAft>
                <a:spcPts val="0"/>
              </a:spcAft>
              <a:buClr>
                <a:schemeClr val="bg2">
                  <a:lumMod val="25000"/>
                </a:schemeClr>
              </a:buClr>
              <a:buSzPct val="100000"/>
              <a:buFont typeface="Wingdings" pitchFamily="2" charset="2"/>
              <a:buChar char="v"/>
              <a:defRPr/>
            </a:pPr>
            <a:r>
              <a:rPr lang="en-US" sz="2500" dirty="0" smtClean="0">
                <a:latin typeface="Arial" pitchFamily="34" charset="0"/>
                <a:cs typeface="Arial" pitchFamily="34" charset="0"/>
              </a:rPr>
              <a:t>The difficulty of managing global organizations, as in the case of some local subsidiaries that want more decentralization and others that want less.</a:t>
            </a:r>
          </a:p>
        </p:txBody>
      </p:sp>
      <p:sp>
        <p:nvSpPr>
          <p:cNvPr id="4" name="Slide Number Placeholder 3"/>
          <p:cNvSpPr>
            <a:spLocks noGrp="1"/>
          </p:cNvSpPr>
          <p:nvPr>
            <p:ph type="sldNum" sz="quarter" idx="12"/>
          </p:nvPr>
        </p:nvSpPr>
        <p:spPr/>
        <p:txBody>
          <a:bodyPr>
            <a:normAutofit/>
          </a:bodyPr>
          <a:lstStyle/>
          <a:p>
            <a:pPr>
              <a:defRPr/>
            </a:pPr>
            <a:fld id="{51C5265B-0BB8-46F5-BB76-43C9E47CC846}" type="slidenum">
              <a:rPr lang="en-US"/>
              <a:pPr>
                <a:defRPr/>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A number of factors are helping facilitate this need to develop unique strategies for different cultures, including:</a:t>
            </a:r>
          </a:p>
          <a:p>
            <a:pPr marL="880110" lvl="1" indent="-514350" fontAlgn="auto">
              <a:spcAft>
                <a:spcPts val="0"/>
              </a:spcAft>
              <a:buClr>
                <a:schemeClr val="bg2">
                  <a:lumMod val="25000"/>
                </a:schemeClr>
              </a:buClr>
              <a:buSzPct val="100000"/>
              <a:buFont typeface="Wingdings" pitchFamily="2" charset="2"/>
              <a:buChar char="v"/>
              <a:defRPr/>
            </a:pPr>
            <a:r>
              <a:rPr lang="en-US" sz="2500" dirty="0" smtClean="0">
                <a:latin typeface="Arial" pitchFamily="34" charset="0"/>
                <a:cs typeface="Arial" pitchFamily="34" charset="0"/>
              </a:rPr>
              <a:t>The need to allow subsidiaries to use their own abilities and talents and not be restrained by headquarters, as in the case of local units that know how to customize products for their market and generate high returns on investment with limited production output.</a:t>
            </a:r>
          </a:p>
        </p:txBody>
      </p:sp>
      <p:sp>
        <p:nvSpPr>
          <p:cNvPr id="4" name="Slide Number Placeholder 3"/>
          <p:cNvSpPr>
            <a:spLocks noGrp="1"/>
          </p:cNvSpPr>
          <p:nvPr>
            <p:ph type="sldNum" sz="quarter" idx="12"/>
          </p:nvPr>
        </p:nvSpPr>
        <p:spPr/>
        <p:txBody>
          <a:bodyPr>
            <a:normAutofit/>
          </a:bodyPr>
          <a:lstStyle/>
          <a:p>
            <a:pPr>
              <a:defRPr/>
            </a:pPr>
            <a:fld id="{64ECD69D-B4B8-4414-8BA9-8448BAD71482}" type="slidenum">
              <a:rPr lang="en-US"/>
              <a:pPr>
                <a:defRPr/>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By responding to cultural needs of local operations and customers, MNCs find that regional strategies can be used effectively in capturing and maintaining worldwide market niches. </a:t>
            </a:r>
          </a:p>
        </p:txBody>
      </p:sp>
      <p:sp>
        <p:nvSpPr>
          <p:cNvPr id="4" name="Slide Number Placeholder 3"/>
          <p:cNvSpPr>
            <a:spLocks noGrp="1"/>
          </p:cNvSpPr>
          <p:nvPr>
            <p:ph type="sldNum" sz="quarter" idx="12"/>
          </p:nvPr>
        </p:nvSpPr>
        <p:spPr/>
        <p:txBody>
          <a:bodyPr>
            <a:normAutofit/>
          </a:bodyPr>
          <a:lstStyle/>
          <a:p>
            <a:pPr>
              <a:defRPr/>
            </a:pPr>
            <a:fld id="{DC0D61B3-1D75-4799-861D-CB513516F120}" type="slidenum">
              <a:rPr lang="en-US"/>
              <a:pPr>
                <a:defRPr/>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Example of the cosmetics marketing which varies greatly in consumer use. </a:t>
            </a:r>
          </a:p>
          <a:p>
            <a:pPr marL="880110" lvl="1" indent="-514350" fontAlgn="auto">
              <a:spcAft>
                <a:spcPts val="0"/>
              </a:spcAft>
              <a:buClr>
                <a:schemeClr val="bg2">
                  <a:lumMod val="25000"/>
                </a:schemeClr>
              </a:buClr>
              <a:buSzPct val="100000"/>
              <a:buFont typeface="Wingdings" pitchFamily="2" charset="2"/>
              <a:buChar char="v"/>
              <a:defRPr/>
            </a:pPr>
            <a:r>
              <a:rPr lang="en-US" sz="2500" dirty="0" smtClean="0">
                <a:latin typeface="Arial" pitchFamily="34" charset="0"/>
                <a:cs typeface="Arial" pitchFamily="34" charset="0"/>
              </a:rPr>
              <a:t>Germans want advertising that is factual and rational; they fear being manipulated by “the hidden persuader.” The typical German spot features the standard family of two parents, two children, and grandmother.</a:t>
            </a:r>
          </a:p>
          <a:p>
            <a:pPr marL="880110" lvl="1" indent="-514350" fontAlgn="auto">
              <a:spcAft>
                <a:spcPts val="0"/>
              </a:spcAft>
              <a:buClr>
                <a:schemeClr val="bg2">
                  <a:lumMod val="25000"/>
                </a:schemeClr>
              </a:buClr>
              <a:buSzPct val="100000"/>
              <a:buFont typeface="Wingdings" pitchFamily="2" charset="2"/>
              <a:buChar char="v"/>
              <a:defRPr/>
            </a:pPr>
            <a:r>
              <a:rPr lang="en-US" sz="2500" dirty="0" smtClean="0">
                <a:latin typeface="Arial" pitchFamily="34" charset="0"/>
                <a:cs typeface="Arial" pitchFamily="34" charset="0"/>
              </a:rPr>
              <a:t>The French avoid reasoning or logic. Their advertising is predominantly emotional, dramatic, and symbolic. Spots are viewed as cultural events or art for the sake of money and are reviewed as if they were literature or films.</a:t>
            </a:r>
          </a:p>
        </p:txBody>
      </p:sp>
      <p:sp>
        <p:nvSpPr>
          <p:cNvPr id="4" name="Slide Number Placeholder 3"/>
          <p:cNvSpPr>
            <a:spLocks noGrp="1"/>
          </p:cNvSpPr>
          <p:nvPr>
            <p:ph type="sldNum" sz="quarter" idx="12"/>
          </p:nvPr>
        </p:nvSpPr>
        <p:spPr/>
        <p:txBody>
          <a:bodyPr>
            <a:normAutofit/>
          </a:bodyPr>
          <a:lstStyle/>
          <a:p>
            <a:pPr>
              <a:defRPr/>
            </a:pPr>
            <a:fld id="{692E5AFE-7AF6-47B7-9805-01509DA0A750}" type="slidenum">
              <a:rPr lang="en-US"/>
              <a:pPr>
                <a:defRPr/>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Example of the cosmetics marketing which varies greatly in consumer use. </a:t>
            </a:r>
          </a:p>
          <a:p>
            <a:pPr marL="880110" lvl="1" indent="-514350" fontAlgn="auto">
              <a:spcAft>
                <a:spcPts val="0"/>
              </a:spcAft>
              <a:buClr>
                <a:schemeClr val="bg2">
                  <a:lumMod val="25000"/>
                </a:schemeClr>
              </a:buClr>
              <a:buSzPct val="100000"/>
              <a:buFont typeface="Wingdings" pitchFamily="2" charset="2"/>
              <a:buChar char="v"/>
              <a:defRPr/>
            </a:pPr>
            <a:r>
              <a:rPr lang="en-US" sz="2500" dirty="0" smtClean="0">
                <a:latin typeface="Arial" pitchFamily="34" charset="0"/>
                <a:cs typeface="Arial" pitchFamily="34" charset="0"/>
              </a:rPr>
              <a:t>The British value laughter above all else. The typical broad, self-depreciating British commercial amuses by mocking both the advertiser and consumer. </a:t>
            </a:r>
          </a:p>
        </p:txBody>
      </p:sp>
      <p:sp>
        <p:nvSpPr>
          <p:cNvPr id="4" name="Slide Number Placeholder 3"/>
          <p:cNvSpPr>
            <a:spLocks noGrp="1"/>
          </p:cNvSpPr>
          <p:nvPr>
            <p:ph type="sldNum" sz="quarter" idx="12"/>
          </p:nvPr>
        </p:nvSpPr>
        <p:spPr/>
        <p:txBody>
          <a:bodyPr>
            <a:normAutofit/>
          </a:bodyPr>
          <a:lstStyle/>
          <a:p>
            <a:pPr>
              <a:defRPr/>
            </a:pPr>
            <a:fld id="{F461E9A5-F927-4A44-9DB5-16599EA16784}" type="slidenum">
              <a:rPr lang="en-US"/>
              <a:pPr>
                <a:defRPr/>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80772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In some cases, however, both the product and the marketing message are similar worldwide.</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This is particularly true for high-end products, where the lifestyles and expectations of the market niche are similar regardless of the country.</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Example of Heineken beer, Hummer car, and the Financial Times. Regardless of geographic locale, these products appeal to all the consumer niches that are homogeneous.</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49B75515-EC4A-4C1D-8AD7-A3EFB7DE9DAF}" type="slidenum">
              <a:rPr lang="en-US"/>
              <a:pPr>
                <a:defRPr/>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The same is true at the lower end of the market for goods that are impulse purchases, novel products, or fast food, such as Coca-Cola’s soft drinks, pop music, ice-cream bars, etc. </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F51F9C08-3A77-46FD-9B23-07545D5D067B}" type="slidenum">
              <a:rPr lang="en-US"/>
              <a:pPr>
                <a:defRPr/>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However, it is most necessary to modify products as well as the market approach for the regional or local market.</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One analysis noted that the more marketers understand about the way in which a particular culture tends to view emotion, enjoyment, friendship, humor, rules, status, and other culturally based behaviors, the more control they have over creating marketing messages that will be interpreted in the desired way. </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1EC1A055-45B0-4BD1-8501-0A5B82D4DB62}" type="slidenum">
              <a:rPr lang="en-US"/>
              <a:pPr>
                <a:defRPr/>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1.1. The Nature of Culture</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4873625"/>
          </a:xfrm>
        </p:spPr>
        <p:txBody>
          <a:bodyPr rtlCol="0">
            <a:normAutofit lnSpcReduction="10000"/>
          </a:bodyPr>
          <a:lstStyle/>
          <a:p>
            <a:pPr marL="320040" indent="-320040" fontAlgn="auto">
              <a:spcAft>
                <a:spcPts val="0"/>
              </a:spcAft>
              <a:buClr>
                <a:schemeClr val="bg2">
                  <a:lumMod val="25000"/>
                </a:schemeClr>
              </a:buClr>
              <a:buSzPct val="100000"/>
              <a:buFont typeface="Wingdings" pitchFamily="2" charset="2"/>
              <a:buChar char="Ø"/>
              <a:defRPr/>
            </a:pPr>
            <a:r>
              <a:rPr lang="en-US" sz="2800" smtClean="0">
                <a:latin typeface="Arial" pitchFamily="34" charset="0"/>
                <a:cs typeface="Arial" pitchFamily="34" charset="0"/>
              </a:rPr>
              <a:t>Caracteristics of culture:</a:t>
            </a:r>
          </a:p>
          <a:p>
            <a:pPr marL="822960" lvl="1" indent="-457200" fontAlgn="auto">
              <a:spcAft>
                <a:spcPts val="0"/>
              </a:spcAft>
              <a:buClr>
                <a:schemeClr val="bg2">
                  <a:lumMod val="25000"/>
                </a:schemeClr>
              </a:buClr>
              <a:buSzPct val="100000"/>
              <a:buFont typeface="+mj-lt"/>
              <a:buAutoNum type="arabicPeriod"/>
              <a:defRPr/>
            </a:pPr>
            <a:r>
              <a:rPr lang="en-US" sz="2400" smtClean="0">
                <a:latin typeface="Arial" pitchFamily="34" charset="0"/>
                <a:cs typeface="Arial" pitchFamily="34" charset="0"/>
              </a:rPr>
              <a:t>Learned</a:t>
            </a:r>
          </a:p>
          <a:p>
            <a:pPr marL="822960" lvl="1" indent="-457200" fontAlgn="auto">
              <a:spcAft>
                <a:spcPts val="0"/>
              </a:spcAft>
              <a:buClr>
                <a:schemeClr val="bg2">
                  <a:lumMod val="25000"/>
                </a:schemeClr>
              </a:buClr>
              <a:buSzPct val="100000"/>
              <a:buFont typeface="+mj-lt"/>
              <a:buAutoNum type="arabicPeriod"/>
              <a:defRPr/>
            </a:pPr>
            <a:r>
              <a:rPr lang="en-US" sz="2400" smtClean="0">
                <a:latin typeface="Arial" pitchFamily="34" charset="0"/>
                <a:cs typeface="Arial" pitchFamily="34" charset="0"/>
              </a:rPr>
              <a:t>Shared</a:t>
            </a:r>
          </a:p>
          <a:p>
            <a:pPr marL="822960" lvl="1" indent="-457200" fontAlgn="auto">
              <a:spcAft>
                <a:spcPts val="0"/>
              </a:spcAft>
              <a:buClr>
                <a:schemeClr val="bg2">
                  <a:lumMod val="25000"/>
                </a:schemeClr>
              </a:buClr>
              <a:buSzPct val="100000"/>
              <a:buFont typeface="+mj-lt"/>
              <a:buAutoNum type="arabicPeriod"/>
              <a:defRPr/>
            </a:pPr>
            <a:r>
              <a:rPr lang="en-US" sz="2400" smtClean="0">
                <a:latin typeface="Arial" pitchFamily="34" charset="0"/>
                <a:cs typeface="Arial" pitchFamily="34" charset="0"/>
              </a:rPr>
              <a:t>Transgenerational</a:t>
            </a:r>
          </a:p>
          <a:p>
            <a:pPr marL="822960" lvl="1" indent="-457200" fontAlgn="auto">
              <a:spcAft>
                <a:spcPts val="0"/>
              </a:spcAft>
              <a:buClr>
                <a:schemeClr val="bg2">
                  <a:lumMod val="25000"/>
                </a:schemeClr>
              </a:buClr>
              <a:buSzPct val="100000"/>
              <a:buFont typeface="+mj-lt"/>
              <a:buAutoNum type="arabicPeriod"/>
              <a:defRPr/>
            </a:pPr>
            <a:r>
              <a:rPr lang="en-US" sz="2400" smtClean="0">
                <a:latin typeface="Arial" pitchFamily="34" charset="0"/>
                <a:cs typeface="Arial" pitchFamily="34" charset="0"/>
              </a:rPr>
              <a:t>Symbolic</a:t>
            </a:r>
          </a:p>
          <a:p>
            <a:pPr marL="822960" lvl="1" indent="-457200" fontAlgn="auto">
              <a:spcAft>
                <a:spcPts val="0"/>
              </a:spcAft>
              <a:buClr>
                <a:schemeClr val="bg2">
                  <a:lumMod val="25000"/>
                </a:schemeClr>
              </a:buClr>
              <a:buSzPct val="100000"/>
              <a:buFont typeface="+mj-lt"/>
              <a:buAutoNum type="arabicPeriod"/>
              <a:defRPr/>
            </a:pPr>
            <a:r>
              <a:rPr lang="en-US" sz="2400" smtClean="0">
                <a:latin typeface="Arial" pitchFamily="34" charset="0"/>
                <a:cs typeface="Arial" pitchFamily="34" charset="0"/>
              </a:rPr>
              <a:t>Patterned</a:t>
            </a:r>
          </a:p>
          <a:p>
            <a:pPr marL="822960" lvl="1" indent="-457200" fontAlgn="auto">
              <a:spcAft>
                <a:spcPts val="0"/>
              </a:spcAft>
              <a:buClr>
                <a:schemeClr val="bg2">
                  <a:lumMod val="25000"/>
                </a:schemeClr>
              </a:buClr>
              <a:buSzPct val="100000"/>
              <a:buFont typeface="+mj-lt"/>
              <a:buAutoNum type="arabicPeriod"/>
              <a:defRPr/>
            </a:pPr>
            <a:r>
              <a:rPr lang="en-US" sz="2400" smtClean="0">
                <a:latin typeface="Arial" pitchFamily="34" charset="0"/>
                <a:cs typeface="Arial" pitchFamily="34" charset="0"/>
              </a:rPr>
              <a:t>Adaptive</a:t>
            </a:r>
            <a:endParaRPr lang="en-US" smtClean="0">
              <a:latin typeface="Arial" pitchFamily="34" charset="0"/>
              <a:cs typeface="Arial" pitchFamily="34" charset="0"/>
            </a:endParaRPr>
          </a:p>
          <a:p>
            <a:pPr marL="320040" indent="-320040" fontAlgn="auto">
              <a:spcAft>
                <a:spcPts val="0"/>
              </a:spcAft>
              <a:buClr>
                <a:schemeClr val="bg2">
                  <a:lumMod val="25000"/>
                </a:schemeClr>
              </a:buClr>
              <a:buSzPct val="100000"/>
              <a:buFont typeface="Wingdings" pitchFamily="2" charset="2"/>
              <a:buChar char="Ø"/>
              <a:defRPr/>
            </a:pPr>
            <a:r>
              <a:rPr lang="en-US" sz="2800" smtClean="0">
                <a:latin typeface="Arial" pitchFamily="34" charset="0"/>
                <a:cs typeface="Arial" pitchFamily="34" charset="0"/>
              </a:rPr>
              <a:t>If international managers do not know something about cultures of the countries they deal with, the results can be quite disastrous. For example: Asians’ name.</a:t>
            </a:r>
          </a:p>
          <a:p>
            <a:pPr marL="822960" lvl="1" indent="-457200" fontAlgn="auto">
              <a:spcAft>
                <a:spcPts val="0"/>
              </a:spcAft>
              <a:buClr>
                <a:schemeClr val="bg2">
                  <a:lumMod val="25000"/>
                </a:schemeClr>
              </a:buClr>
              <a:buSzPct val="100000"/>
              <a:buFont typeface="+mj-lt"/>
              <a:buAutoNum type="arabicPeriod"/>
              <a:defRPr/>
            </a:pPr>
            <a:endParaRPr lang="en-US" sz="240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801537F0-7D72-499E-A67C-AE5470478804}" type="slidenum">
              <a:rPr lang="en-US"/>
              <a:pPr>
                <a:defRPr/>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The need to adjust global strategies for regional markets presents three major challenges for most MNCs.</a:t>
            </a:r>
          </a:p>
        </p:txBody>
      </p:sp>
      <p:sp>
        <p:nvSpPr>
          <p:cNvPr id="4" name="Slide Number Placeholder 3"/>
          <p:cNvSpPr>
            <a:spLocks noGrp="1"/>
          </p:cNvSpPr>
          <p:nvPr>
            <p:ph type="sldNum" sz="quarter" idx="12"/>
          </p:nvPr>
        </p:nvSpPr>
        <p:spPr/>
        <p:txBody>
          <a:bodyPr>
            <a:normAutofit/>
          </a:bodyPr>
          <a:lstStyle/>
          <a:p>
            <a:pPr>
              <a:defRPr/>
            </a:pPr>
            <a:fld id="{B7D20615-2B0E-4ADE-B0BF-32B6228B5A77}" type="slidenum">
              <a:rPr lang="en-US"/>
              <a:pPr>
                <a:defRPr/>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First, the MNCs must stay abreast of local market conditions and sidestep the temptation to assume that all markets are basically the same. </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Second, the MNCs must know the strengths and weaknesses of its subsidiaries so that it can provide these units with the assistance needed in addressing local demands. </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Third, the MNCs must give the subsidiary more autonomy so that it can respond to changes in local demands. </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B3E90757-2CBF-49FA-84F9-526FEE2C4D3C}" type="slidenum">
              <a:rPr lang="en-US"/>
              <a:pPr>
                <a:defRPr/>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These are the overall findings of a report that looked into the development of customized executive education programs. </a:t>
            </a:r>
          </a:p>
          <a:p>
            <a:pPr marL="514350" indent="-514350" fontAlgn="auto">
              <a:spcAft>
                <a:spcPts val="0"/>
              </a:spcAft>
              <a:buClr>
                <a:schemeClr val="bg2">
                  <a:lumMod val="25000"/>
                </a:schemeClr>
              </a:buClr>
              <a:buSzPct val="100000"/>
              <a:buFont typeface="Wingdings" pitchFamily="2" charset="2"/>
              <a:buChar char="q"/>
              <a:defRPr/>
            </a:pPr>
            <a:r>
              <a:rPr lang="en-US" sz="2800" dirty="0" smtClean="0">
                <a:latin typeface="Arial" pitchFamily="34" charset="0"/>
                <a:cs typeface="Arial" pitchFamily="34" charset="0"/>
              </a:rPr>
              <a:t>Specifically, there are 10 factors or guidelines that successful global firms seem to employ.</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2198FC4A-E4E5-4989-B8B1-EF873E18D7D7}" type="slidenum">
              <a:rPr lang="en-US"/>
              <a:pPr>
                <a:defRPr/>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lnSpcReduction="10000"/>
          </a:bodyPr>
          <a:lstStyle/>
          <a:p>
            <a:pPr marL="514350" indent="-514350" fontAlgn="auto">
              <a:spcAft>
                <a:spcPts val="0"/>
              </a:spcAft>
              <a:buClr>
                <a:schemeClr val="bg2">
                  <a:lumMod val="25000"/>
                </a:schemeClr>
              </a:buClr>
              <a:buSzPct val="100000"/>
              <a:buFont typeface="+mj-lt"/>
              <a:buAutoNum type="arabicPeriod"/>
              <a:defRPr/>
            </a:pPr>
            <a:r>
              <a:rPr lang="en-US" sz="2800" dirty="0" smtClean="0">
                <a:latin typeface="Arial" pitchFamily="34" charset="0"/>
                <a:cs typeface="Arial" pitchFamily="34" charset="0"/>
              </a:rPr>
              <a:t>See themselves as multinational enterprises and are led by a management team that is comfortable in the world arena.</a:t>
            </a:r>
          </a:p>
          <a:p>
            <a:pPr marL="514350" indent="-514350" fontAlgn="auto">
              <a:spcAft>
                <a:spcPts val="0"/>
              </a:spcAft>
              <a:buClr>
                <a:schemeClr val="bg2">
                  <a:lumMod val="25000"/>
                </a:schemeClr>
              </a:buClr>
              <a:buSzPct val="100000"/>
              <a:buFont typeface="+mj-lt"/>
              <a:buAutoNum type="arabicPeriod"/>
              <a:defRPr/>
            </a:pPr>
            <a:r>
              <a:rPr lang="en-US" sz="2800" dirty="0" smtClean="0">
                <a:latin typeface="Arial" pitchFamily="34" charset="0"/>
                <a:cs typeface="Arial" pitchFamily="34" charset="0"/>
              </a:rPr>
              <a:t>Develop integrated and innovative strategies that make it difficult and costly for other firms to compete.</a:t>
            </a:r>
          </a:p>
          <a:p>
            <a:pPr marL="514350" indent="-514350" fontAlgn="auto">
              <a:spcAft>
                <a:spcPts val="0"/>
              </a:spcAft>
              <a:buClr>
                <a:schemeClr val="bg2">
                  <a:lumMod val="25000"/>
                </a:schemeClr>
              </a:buClr>
              <a:buSzPct val="100000"/>
              <a:buFont typeface="+mj-lt"/>
              <a:buAutoNum type="arabicPeriod"/>
              <a:defRPr/>
            </a:pPr>
            <a:r>
              <a:rPr lang="en-US" sz="2800" dirty="0" smtClean="0">
                <a:latin typeface="Arial" pitchFamily="34" charset="0"/>
                <a:cs typeface="Arial" pitchFamily="34" charset="0"/>
              </a:rPr>
              <a:t>Aggressively and effectively implement their worldwide strategy and back it with large investments.</a:t>
            </a:r>
          </a:p>
          <a:p>
            <a:pPr marL="514350" indent="-514350" fontAlgn="auto">
              <a:spcAft>
                <a:spcPts val="0"/>
              </a:spcAft>
              <a:buClr>
                <a:schemeClr val="bg2">
                  <a:lumMod val="25000"/>
                </a:schemeClr>
              </a:buClr>
              <a:buSzPct val="100000"/>
              <a:buFont typeface="+mj-lt"/>
              <a:buAutoNum type="arabicPeriod"/>
              <a:defRPr/>
            </a:pPr>
            <a:r>
              <a:rPr lang="en-US" sz="2800" dirty="0" smtClean="0">
                <a:latin typeface="Arial" pitchFamily="34" charset="0"/>
                <a:cs typeface="Arial" pitchFamily="34" charset="0"/>
              </a:rPr>
              <a:t>Understand that innovation no longer is confined in the US and develop systems for tapping innovation abroad.</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D21B46D6-B6A9-41EE-A0D0-144E7B3314C2}" type="slidenum">
              <a:rPr lang="en-US"/>
              <a:pPr>
                <a:defRPr/>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7772400" cy="5181600"/>
          </a:xfrm>
        </p:spPr>
        <p:txBody>
          <a:bodyPr rtlCol="0">
            <a:normAutofit/>
          </a:bodyPr>
          <a:lstStyle/>
          <a:p>
            <a:pPr marL="514350" indent="-514350" fontAlgn="auto">
              <a:spcAft>
                <a:spcPts val="0"/>
              </a:spcAft>
              <a:buClr>
                <a:schemeClr val="bg2">
                  <a:lumMod val="25000"/>
                </a:schemeClr>
              </a:buClr>
              <a:buSzPct val="100000"/>
              <a:buFont typeface="+mj-lt"/>
              <a:buAutoNum type="arabicPeriod" startAt="5"/>
              <a:defRPr/>
            </a:pPr>
            <a:r>
              <a:rPr lang="en-US" sz="2800" dirty="0" smtClean="0">
                <a:latin typeface="Arial" pitchFamily="34" charset="0"/>
                <a:cs typeface="Arial" pitchFamily="34" charset="0"/>
              </a:rPr>
              <a:t>Operate as if the world were one large market rather than a series of individual, small markets.</a:t>
            </a:r>
          </a:p>
          <a:p>
            <a:pPr marL="514350" indent="-514350" fontAlgn="auto">
              <a:spcAft>
                <a:spcPts val="0"/>
              </a:spcAft>
              <a:buClr>
                <a:schemeClr val="bg2">
                  <a:lumMod val="25000"/>
                </a:schemeClr>
              </a:buClr>
              <a:buSzPct val="100000"/>
              <a:buFont typeface="+mj-lt"/>
              <a:buAutoNum type="arabicPeriod" startAt="5"/>
              <a:defRPr/>
            </a:pPr>
            <a:r>
              <a:rPr lang="en-US" sz="2800" dirty="0" smtClean="0">
                <a:latin typeface="Arial" pitchFamily="34" charset="0"/>
                <a:cs typeface="Arial" pitchFamily="34" charset="0"/>
              </a:rPr>
              <a:t>Have organization structures that are designed to handle their unique problems and challenges and thus provide them the greatest efficiency.</a:t>
            </a:r>
          </a:p>
          <a:p>
            <a:pPr marL="514350" indent="-514350" fontAlgn="auto">
              <a:spcAft>
                <a:spcPts val="0"/>
              </a:spcAft>
              <a:buClr>
                <a:schemeClr val="bg2">
                  <a:lumMod val="25000"/>
                </a:schemeClr>
              </a:buClr>
              <a:buSzPct val="100000"/>
              <a:buFont typeface="+mj-lt"/>
              <a:buAutoNum type="arabicPeriod" startAt="5"/>
              <a:defRPr/>
            </a:pPr>
            <a:r>
              <a:rPr lang="en-US" sz="2800" dirty="0" smtClean="0">
                <a:latin typeface="Arial" pitchFamily="34" charset="0"/>
                <a:cs typeface="Arial" pitchFamily="34" charset="0"/>
              </a:rPr>
              <a:t>Develop a system that keeps them informed about political changes around the world and the implications of these changes on the firm.</a:t>
            </a:r>
          </a:p>
        </p:txBody>
      </p:sp>
      <p:sp>
        <p:nvSpPr>
          <p:cNvPr id="4" name="Slide Number Placeholder 3"/>
          <p:cNvSpPr>
            <a:spLocks noGrp="1"/>
          </p:cNvSpPr>
          <p:nvPr>
            <p:ph type="sldNum" sz="quarter" idx="12"/>
          </p:nvPr>
        </p:nvSpPr>
        <p:spPr/>
        <p:txBody>
          <a:bodyPr>
            <a:normAutofit/>
          </a:bodyPr>
          <a:lstStyle/>
          <a:p>
            <a:pPr>
              <a:defRPr/>
            </a:pPr>
            <a:fld id="{FC404ED7-39FC-49DA-A16E-5E1AAABE92ED}" type="slidenum">
              <a:rPr lang="en-US"/>
              <a:pPr>
                <a:defRPr/>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rtlCol="0" anchor="b">
            <a:no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2.1. The strategy for managing across cultures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76400"/>
            <a:ext cx="8001000" cy="5181600"/>
          </a:xfrm>
        </p:spPr>
        <p:txBody>
          <a:bodyPr rtlCol="0">
            <a:normAutofit/>
          </a:bodyPr>
          <a:lstStyle/>
          <a:p>
            <a:pPr marL="514350" indent="-514350" fontAlgn="auto">
              <a:spcAft>
                <a:spcPts val="0"/>
              </a:spcAft>
              <a:buClr>
                <a:schemeClr val="bg2">
                  <a:lumMod val="25000"/>
                </a:schemeClr>
              </a:buClr>
              <a:buSzPct val="100000"/>
              <a:buFont typeface="+mj-lt"/>
              <a:buAutoNum type="arabicPeriod" startAt="8"/>
              <a:defRPr/>
            </a:pPr>
            <a:r>
              <a:rPr lang="en-US" sz="2800" dirty="0" smtClean="0">
                <a:latin typeface="Arial" pitchFamily="34" charset="0"/>
                <a:cs typeface="Arial" pitchFamily="34" charset="0"/>
              </a:rPr>
              <a:t>Have management teams that are international in composition and thus better able to respond to the various demands of their respective markets.</a:t>
            </a:r>
          </a:p>
          <a:p>
            <a:pPr marL="514350" indent="-514350" fontAlgn="auto">
              <a:spcAft>
                <a:spcPts val="0"/>
              </a:spcAft>
              <a:buClr>
                <a:schemeClr val="bg2">
                  <a:lumMod val="25000"/>
                </a:schemeClr>
              </a:buClr>
              <a:buSzPct val="100000"/>
              <a:buFont typeface="+mj-lt"/>
              <a:buAutoNum type="arabicPeriod" startAt="8"/>
              <a:defRPr/>
            </a:pPr>
            <a:r>
              <a:rPr lang="en-US" sz="2800" dirty="0" smtClean="0">
                <a:latin typeface="Arial" pitchFamily="34" charset="0"/>
                <a:cs typeface="Arial" pitchFamily="34" charset="0"/>
              </a:rPr>
              <a:t>Allow their outside directors to play an active role in the operation of the enterprise.</a:t>
            </a:r>
          </a:p>
          <a:p>
            <a:pPr marL="514350" indent="-514350" fontAlgn="auto">
              <a:spcAft>
                <a:spcPts val="0"/>
              </a:spcAft>
              <a:buClr>
                <a:schemeClr val="bg2">
                  <a:lumMod val="25000"/>
                </a:schemeClr>
              </a:buClr>
              <a:buSzPct val="100000"/>
              <a:buFont typeface="+mj-lt"/>
              <a:buAutoNum type="arabicPeriod" startAt="8"/>
              <a:defRPr/>
            </a:pPr>
            <a:r>
              <a:rPr lang="en-US" sz="2800" dirty="0" smtClean="0">
                <a:latin typeface="Arial" pitchFamily="34" charset="0"/>
                <a:cs typeface="Arial" pitchFamily="34" charset="0"/>
              </a:rPr>
              <a:t>Are well managed and tend to follow such important guidelines as sticking close to the customer, have lean organization structures, and encouraging autonomy and entrepreneurial activity among the personnel.</a:t>
            </a:r>
          </a:p>
        </p:txBody>
      </p:sp>
      <p:sp>
        <p:nvSpPr>
          <p:cNvPr id="4" name="Slide Number Placeholder 3"/>
          <p:cNvSpPr>
            <a:spLocks noGrp="1"/>
          </p:cNvSpPr>
          <p:nvPr>
            <p:ph type="sldNum" sz="quarter" idx="12"/>
          </p:nvPr>
        </p:nvSpPr>
        <p:spPr/>
        <p:txBody>
          <a:bodyPr>
            <a:normAutofit/>
          </a:bodyPr>
          <a:lstStyle/>
          <a:p>
            <a:pPr>
              <a:defRPr/>
            </a:pPr>
            <a:fld id="{D8D432EE-B845-44CB-903C-ABE80B47A88E}" type="slidenum">
              <a:rPr lang="en-US"/>
              <a:pPr>
                <a:defRPr/>
              </a:pPr>
              <a:t>55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1.1. The Nature of Culture</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4873625"/>
          </a:xfrm>
        </p:spPr>
        <p:txBody>
          <a:bodyPr rtlCol="0">
            <a:normAutofit/>
          </a:bodyPr>
          <a:lstStyle/>
          <a:p>
            <a:pPr marL="320040" indent="-320040" fontAlgn="auto">
              <a:spcAft>
                <a:spcPts val="0"/>
              </a:spcAft>
              <a:buClr>
                <a:schemeClr val="bg2">
                  <a:lumMod val="25000"/>
                </a:schemeClr>
              </a:buClr>
              <a:buSzPct val="100000"/>
              <a:buFont typeface="Wingdings" pitchFamily="2" charset="2"/>
              <a:buChar char="Ø"/>
              <a:defRPr/>
            </a:pPr>
            <a:r>
              <a:rPr lang="en-US" sz="2800" smtClean="0">
                <a:latin typeface="Arial" pitchFamily="34" charset="0"/>
                <a:cs typeface="Arial" pitchFamily="34" charset="0"/>
              </a:rPr>
              <a:t>1.1.1. Cultural diversity</a:t>
            </a:r>
          </a:p>
          <a:p>
            <a:pPr marL="640080" lvl="1" indent="-274320" fontAlgn="auto">
              <a:spcAft>
                <a:spcPts val="0"/>
              </a:spcAft>
              <a:buClr>
                <a:schemeClr val="bg2">
                  <a:lumMod val="25000"/>
                </a:schemeClr>
              </a:buClr>
              <a:buSzPct val="100000"/>
              <a:buFont typeface="Wingdings" pitchFamily="2" charset="2"/>
              <a:buChar char="Ø"/>
              <a:defRPr/>
            </a:pPr>
            <a:r>
              <a:rPr lang="en-US" sz="2500" smtClean="0">
                <a:latin typeface="Arial" pitchFamily="34" charset="0"/>
                <a:cs typeface="Arial" pitchFamily="34" charset="0"/>
              </a:rPr>
              <a:t>Most importantly, culture affects how people think and behave.</a:t>
            </a:r>
          </a:p>
          <a:p>
            <a:pPr marL="640080" lvl="1" indent="-274320" fontAlgn="auto">
              <a:spcAft>
                <a:spcPts val="0"/>
              </a:spcAft>
              <a:buClr>
                <a:schemeClr val="bg2">
                  <a:lumMod val="25000"/>
                </a:schemeClr>
              </a:buClr>
              <a:buSzPct val="100000"/>
              <a:buFont typeface="Wingdings" pitchFamily="2" charset="2"/>
              <a:buChar char="Ø"/>
              <a:defRPr/>
            </a:pPr>
            <a:r>
              <a:rPr lang="en-US" sz="2500" smtClean="0">
                <a:latin typeface="Arial" pitchFamily="34" charset="0"/>
                <a:cs typeface="Arial" pitchFamily="34" charset="0"/>
              </a:rPr>
              <a:t>Therefore, cultural differences have impacts on international mamangement.</a:t>
            </a:r>
          </a:p>
          <a:p>
            <a:pPr marL="640080" lvl="1" indent="-274320" fontAlgn="auto">
              <a:spcAft>
                <a:spcPts val="0"/>
              </a:spcAft>
              <a:buClr>
                <a:schemeClr val="bg2">
                  <a:lumMod val="25000"/>
                </a:schemeClr>
              </a:buClr>
              <a:buSzPct val="100000"/>
              <a:buFont typeface="Wingdings" pitchFamily="2" charset="2"/>
              <a:buChar char="Ø"/>
              <a:defRPr/>
            </a:pPr>
            <a:r>
              <a:rPr lang="en-US" sz="2500" smtClean="0">
                <a:latin typeface="Arial" pitchFamily="34" charset="0"/>
                <a:cs typeface="Arial" pitchFamily="34" charset="0"/>
              </a:rPr>
              <a:t>An example of handshake:</a:t>
            </a:r>
          </a:p>
          <a:p>
            <a:pPr lvl="2" fontAlgn="auto">
              <a:spcAft>
                <a:spcPts val="0"/>
              </a:spcAft>
              <a:buClr>
                <a:schemeClr val="bg2">
                  <a:lumMod val="25000"/>
                </a:schemeClr>
              </a:buClr>
              <a:buSzPct val="100000"/>
              <a:buFont typeface="Wingdings"/>
              <a:buNone/>
              <a:defRPr/>
            </a:pPr>
            <a:r>
              <a:rPr lang="en-US" sz="2200" smtClean="0">
                <a:latin typeface="Arial" pitchFamily="34" charset="0"/>
                <a:cs typeface="Arial" pitchFamily="34" charset="0"/>
              </a:rPr>
              <a:t>	American (firm), Asian (gentle), British (soft), French (light and quick), Latin American (moderate grasp)</a:t>
            </a:r>
          </a:p>
          <a:p>
            <a:pPr marL="640080" lvl="1" indent="-274320" fontAlgn="auto">
              <a:spcAft>
                <a:spcPts val="0"/>
              </a:spcAft>
              <a:buClr>
                <a:schemeClr val="bg2">
                  <a:lumMod val="25000"/>
                </a:schemeClr>
              </a:buClr>
              <a:buSzPct val="100000"/>
              <a:buFont typeface="Wingdings" pitchFamily="2" charset="2"/>
              <a:buChar char="Ø"/>
              <a:defRPr/>
            </a:pPr>
            <a:r>
              <a:rPr lang="en-US" sz="2500" smtClean="0">
                <a:latin typeface="Arial" pitchFamily="34" charset="0"/>
                <a:cs typeface="Arial" pitchFamily="34" charset="0"/>
              </a:rPr>
              <a:t>Priorities of cultural values are not the same in different countries or groups of countries.</a:t>
            </a:r>
          </a:p>
          <a:p>
            <a:pPr marL="822960" lvl="1" indent="-457200" fontAlgn="auto">
              <a:spcAft>
                <a:spcPts val="0"/>
              </a:spcAft>
              <a:buClr>
                <a:schemeClr val="bg2">
                  <a:lumMod val="25000"/>
                </a:schemeClr>
              </a:buClr>
              <a:buSzPct val="100000"/>
              <a:buFont typeface="+mj-lt"/>
              <a:buAutoNum type="arabicPeriod"/>
              <a:defRPr/>
            </a:pPr>
            <a:endParaRPr lang="en-US" sz="240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0905E03D-3C45-46F1-84C0-27629FDDBCC5}" type="slidenum">
              <a:rPr lang="en-US"/>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1.1. The Nature of Culture</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4873625"/>
          </a:xfrm>
        </p:spPr>
        <p:txBody>
          <a:bodyPr rtlCol="0">
            <a:normAutofit/>
          </a:bodyPr>
          <a:lstStyle/>
          <a:p>
            <a:pPr marL="320040" indent="-320040" fontAlgn="auto">
              <a:spcAft>
                <a:spcPts val="0"/>
              </a:spcAft>
              <a:buClr>
                <a:schemeClr val="bg2">
                  <a:lumMod val="25000"/>
                </a:schemeClr>
              </a:buClr>
              <a:buSzPct val="100000"/>
              <a:buFont typeface="Wingdings" pitchFamily="2" charset="2"/>
              <a:buChar char="Ø"/>
              <a:defRPr/>
            </a:pPr>
            <a:r>
              <a:rPr lang="en-US" sz="2800" smtClean="0">
                <a:latin typeface="Arial" pitchFamily="34" charset="0"/>
                <a:cs typeface="Arial" pitchFamily="34" charset="0"/>
              </a:rPr>
              <a:t>1.1.1. Cultural diversity</a:t>
            </a:r>
          </a:p>
          <a:p>
            <a:pPr marL="640080" lvl="1" indent="-274320" fontAlgn="auto">
              <a:spcAft>
                <a:spcPts val="0"/>
              </a:spcAft>
              <a:buClr>
                <a:schemeClr val="bg2">
                  <a:lumMod val="25000"/>
                </a:schemeClr>
              </a:buClr>
              <a:buSzPct val="100000"/>
              <a:buFont typeface="Wingdings" pitchFamily="2" charset="2"/>
              <a:buChar char="Ø"/>
              <a:defRPr/>
            </a:pPr>
            <a:r>
              <a:rPr lang="en-US" sz="2500" smtClean="0">
                <a:latin typeface="Arial" pitchFamily="34" charset="0"/>
                <a:cs typeface="Arial" pitchFamily="34" charset="0"/>
              </a:rPr>
              <a:t>Basic believes and behaviors that can directly affect management approaches:</a:t>
            </a:r>
          </a:p>
          <a:p>
            <a:pPr lvl="2" fontAlgn="auto">
              <a:spcAft>
                <a:spcPts val="0"/>
              </a:spcAft>
              <a:buClr>
                <a:schemeClr val="bg2">
                  <a:lumMod val="25000"/>
                </a:schemeClr>
              </a:buClr>
              <a:buSzPct val="100000"/>
              <a:buFont typeface="Wingdings" pitchFamily="2" charset="2"/>
              <a:buChar char="q"/>
              <a:defRPr/>
            </a:pPr>
            <a:r>
              <a:rPr lang="en-US" sz="2200" smtClean="0">
                <a:latin typeface="Arial" pitchFamily="34" charset="0"/>
                <a:cs typeface="Arial" pitchFamily="34" charset="0"/>
              </a:rPr>
              <a:t>Centralized vs. Decentralized decision making</a:t>
            </a:r>
          </a:p>
          <a:p>
            <a:pPr lvl="2" fontAlgn="auto">
              <a:spcAft>
                <a:spcPts val="0"/>
              </a:spcAft>
              <a:buClr>
                <a:schemeClr val="bg2">
                  <a:lumMod val="25000"/>
                </a:schemeClr>
              </a:buClr>
              <a:buSzPct val="100000"/>
              <a:buFont typeface="Wingdings" pitchFamily="2" charset="2"/>
              <a:buChar char="q"/>
              <a:defRPr/>
            </a:pPr>
            <a:r>
              <a:rPr lang="en-US" sz="2200" smtClean="0">
                <a:latin typeface="Arial" pitchFamily="34" charset="0"/>
                <a:cs typeface="Arial" pitchFamily="34" charset="0"/>
              </a:rPr>
              <a:t>Safety vs. Risk</a:t>
            </a:r>
            <a:endParaRPr lang="en-US" smtClean="0">
              <a:latin typeface="Arial" pitchFamily="34" charset="0"/>
              <a:cs typeface="Arial" pitchFamily="34" charset="0"/>
            </a:endParaRPr>
          </a:p>
          <a:p>
            <a:pPr lvl="2" fontAlgn="auto">
              <a:spcAft>
                <a:spcPts val="0"/>
              </a:spcAft>
              <a:buClr>
                <a:schemeClr val="bg2">
                  <a:lumMod val="25000"/>
                </a:schemeClr>
              </a:buClr>
              <a:buSzPct val="100000"/>
              <a:buFont typeface="Wingdings" pitchFamily="2" charset="2"/>
              <a:buChar char="q"/>
              <a:defRPr/>
            </a:pPr>
            <a:r>
              <a:rPr lang="en-US" smtClean="0">
                <a:latin typeface="Arial" pitchFamily="34" charset="0"/>
                <a:cs typeface="Arial" pitchFamily="34" charset="0"/>
              </a:rPr>
              <a:t>Individual vs. Group rewards</a:t>
            </a:r>
          </a:p>
          <a:p>
            <a:pPr lvl="2" fontAlgn="auto">
              <a:spcAft>
                <a:spcPts val="0"/>
              </a:spcAft>
              <a:buClr>
                <a:schemeClr val="bg2">
                  <a:lumMod val="25000"/>
                </a:schemeClr>
              </a:buClr>
              <a:buSzPct val="100000"/>
              <a:buFont typeface="Wingdings" pitchFamily="2" charset="2"/>
              <a:buChar char="q"/>
              <a:defRPr/>
            </a:pPr>
            <a:r>
              <a:rPr lang="en-US" smtClean="0">
                <a:latin typeface="Arial" pitchFamily="34" charset="0"/>
                <a:cs typeface="Arial" pitchFamily="34" charset="0"/>
              </a:rPr>
              <a:t>Informal vs. Formal procedures</a:t>
            </a:r>
          </a:p>
          <a:p>
            <a:pPr lvl="2" fontAlgn="auto">
              <a:spcAft>
                <a:spcPts val="0"/>
              </a:spcAft>
              <a:buClr>
                <a:schemeClr val="bg2">
                  <a:lumMod val="25000"/>
                </a:schemeClr>
              </a:buClr>
              <a:buSzPct val="100000"/>
              <a:buFont typeface="Wingdings" pitchFamily="2" charset="2"/>
              <a:buChar char="q"/>
              <a:defRPr/>
            </a:pPr>
            <a:r>
              <a:rPr lang="en-US" smtClean="0">
                <a:latin typeface="Arial" pitchFamily="34" charset="0"/>
                <a:cs typeface="Arial" pitchFamily="34" charset="0"/>
              </a:rPr>
              <a:t>High vs. Low organizational loyalty</a:t>
            </a:r>
          </a:p>
          <a:p>
            <a:pPr lvl="2" fontAlgn="auto">
              <a:spcAft>
                <a:spcPts val="0"/>
              </a:spcAft>
              <a:buClr>
                <a:schemeClr val="bg2">
                  <a:lumMod val="25000"/>
                </a:schemeClr>
              </a:buClr>
              <a:buSzPct val="100000"/>
              <a:buFont typeface="Wingdings" pitchFamily="2" charset="2"/>
              <a:buChar char="q"/>
              <a:defRPr/>
            </a:pPr>
            <a:r>
              <a:rPr lang="en-US" smtClean="0">
                <a:latin typeface="Arial" pitchFamily="34" charset="0"/>
                <a:cs typeface="Arial" pitchFamily="34" charset="0"/>
              </a:rPr>
              <a:t>Cooperation vs. Competition</a:t>
            </a:r>
          </a:p>
          <a:p>
            <a:pPr lvl="2" fontAlgn="auto">
              <a:spcAft>
                <a:spcPts val="0"/>
              </a:spcAft>
              <a:buClr>
                <a:schemeClr val="bg2">
                  <a:lumMod val="25000"/>
                </a:schemeClr>
              </a:buClr>
              <a:buSzPct val="100000"/>
              <a:buFont typeface="Wingdings" pitchFamily="2" charset="2"/>
              <a:buChar char="q"/>
              <a:defRPr/>
            </a:pPr>
            <a:r>
              <a:rPr lang="en-US" smtClean="0">
                <a:latin typeface="Arial" pitchFamily="34" charset="0"/>
                <a:cs typeface="Arial" pitchFamily="34" charset="0"/>
              </a:rPr>
              <a:t>Short-term vs. Long-term horizons</a:t>
            </a:r>
          </a:p>
          <a:p>
            <a:pPr lvl="2" fontAlgn="auto">
              <a:spcAft>
                <a:spcPts val="0"/>
              </a:spcAft>
              <a:buClr>
                <a:schemeClr val="bg2">
                  <a:lumMod val="25000"/>
                </a:schemeClr>
              </a:buClr>
              <a:buSzPct val="100000"/>
              <a:buFont typeface="Wingdings" pitchFamily="2" charset="2"/>
              <a:buChar char="q"/>
              <a:defRPr/>
            </a:pPr>
            <a:r>
              <a:rPr lang="en-US" smtClean="0">
                <a:latin typeface="Arial" pitchFamily="34" charset="0"/>
                <a:cs typeface="Arial" pitchFamily="34" charset="0"/>
              </a:rPr>
              <a:t>Stability vs. innovation</a:t>
            </a:r>
            <a:endParaRPr lang="en-US" sz="220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34693AA4-1A80-4256-8973-5468AA4D8ED2}" type="slidenum">
              <a:rPr lang="en-US"/>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1.1. The Nature of Culture</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4873625"/>
          </a:xfrm>
        </p:spPr>
        <p:txBody>
          <a:bodyPr rtlCol="0">
            <a:normAutofit lnSpcReduction="10000"/>
          </a:bodyPr>
          <a:lstStyle/>
          <a:p>
            <a:pPr marL="320040" indent="-32004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1.1.1. Cultural diversity</a:t>
            </a:r>
          </a:p>
          <a:p>
            <a:pPr marL="640080" lvl="1" indent="-274320" fontAlgn="auto">
              <a:spcAft>
                <a:spcPts val="0"/>
              </a:spcAft>
              <a:buClr>
                <a:schemeClr val="bg2">
                  <a:lumMod val="25000"/>
                </a:schemeClr>
              </a:buClr>
              <a:buSzPct val="100000"/>
              <a:buFont typeface="Wingdings" pitchFamily="2" charset="2"/>
              <a:buChar char="Ø"/>
              <a:defRPr/>
            </a:pPr>
            <a:r>
              <a:rPr lang="en-US" sz="2500" dirty="0" smtClean="0">
                <a:latin typeface="Arial" pitchFamily="34" charset="0"/>
                <a:cs typeface="Arial" pitchFamily="34" charset="0"/>
              </a:rPr>
              <a:t>Case: business customs in South Africa</a:t>
            </a:r>
          </a:p>
          <a:p>
            <a:pPr marL="640080" lvl="1" indent="-27432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Arrange a meeting before discussing business over the phone.</a:t>
            </a:r>
          </a:p>
          <a:p>
            <a:pPr marL="640080" lvl="1" indent="-27432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Appointments should be made as far in advance as possible.</a:t>
            </a:r>
          </a:p>
          <a:p>
            <a:pPr marL="640080" lvl="1" indent="-27432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When introduced, maintain eye contact, shake hands, and provide business cards to everyone. </a:t>
            </a:r>
          </a:p>
          <a:p>
            <a:pPr marL="640080" lvl="1" indent="-27432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Women are highly respected.</a:t>
            </a:r>
          </a:p>
          <a:p>
            <a:pPr marL="640080" lvl="1" indent="-27432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Make business plans clear.</a:t>
            </a:r>
          </a:p>
          <a:p>
            <a:pPr marL="640080" lvl="1" indent="-27432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Patience between proposition and answer.</a:t>
            </a:r>
          </a:p>
          <a:p>
            <a:pPr marL="640080" lvl="1" indent="-274320" fontAlgn="auto">
              <a:spcAft>
                <a:spcPts val="0"/>
              </a:spcAft>
              <a:buClr>
                <a:schemeClr val="bg2">
                  <a:lumMod val="25000"/>
                </a:schemeClr>
              </a:buClr>
              <a:buSzPct val="100000"/>
              <a:buFont typeface="Wingdings" pitchFamily="2" charset="2"/>
              <a:buChar char="q"/>
              <a:defRPr/>
            </a:pPr>
            <a:r>
              <a:rPr lang="en-US" sz="2500" dirty="0" smtClean="0">
                <a:latin typeface="Arial" pitchFamily="34" charset="0"/>
                <a:cs typeface="Arial" pitchFamily="34" charset="0"/>
              </a:rPr>
              <a:t>Keep presentation short and concise.  </a:t>
            </a:r>
          </a:p>
        </p:txBody>
      </p:sp>
      <p:sp>
        <p:nvSpPr>
          <p:cNvPr id="4" name="Slide Number Placeholder 3"/>
          <p:cNvSpPr>
            <a:spLocks noGrp="1"/>
          </p:cNvSpPr>
          <p:nvPr>
            <p:ph type="sldNum" sz="quarter" idx="12"/>
          </p:nvPr>
        </p:nvSpPr>
        <p:spPr/>
        <p:txBody>
          <a:bodyPr>
            <a:normAutofit/>
          </a:bodyPr>
          <a:lstStyle/>
          <a:p>
            <a:pPr>
              <a:defRPr/>
            </a:pPr>
            <a:fld id="{73E0A5EA-EFC8-4E84-8B4E-304467EC932E}" type="slidenum">
              <a:rPr lang="en-US"/>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3600" b="1" dirty="0" smtClean="0">
                <a:effectLst>
                  <a:outerShdw blurRad="38100" dist="38100" dir="2700000" algn="tl">
                    <a:srgbClr val="000000">
                      <a:alpha val="43137"/>
                    </a:srgbClr>
                  </a:outerShdw>
                </a:effectLst>
                <a:latin typeface="Arial" pitchFamily="34" charset="0"/>
                <a:cs typeface="Arial" pitchFamily="34" charset="0"/>
              </a:rPr>
              <a:t>1.2. </a:t>
            </a:r>
            <a:r>
              <a:rPr lang="en-US" sz="3600" b="1" dirty="0" err="1" smtClean="0">
                <a:effectLst>
                  <a:outerShdw blurRad="38100" dist="38100" dir="2700000" algn="tl">
                    <a:srgbClr val="000000">
                      <a:alpha val="43137"/>
                    </a:srgbClr>
                  </a:outerShdw>
                </a:effectLst>
                <a:latin typeface="Arial" pitchFamily="34" charset="0"/>
                <a:cs typeface="Arial" pitchFamily="34" charset="0"/>
              </a:rPr>
              <a:t>Hofstede’s</a:t>
            </a:r>
            <a:r>
              <a:rPr lang="en-US" sz="3600" b="1" dirty="0" smtClean="0">
                <a:effectLst>
                  <a:outerShdw blurRad="38100" dist="38100" dir="2700000" algn="tl">
                    <a:srgbClr val="000000">
                      <a:alpha val="43137"/>
                    </a:srgbClr>
                  </a:outerShdw>
                </a:effectLst>
                <a:latin typeface="Arial" pitchFamily="34" charset="0"/>
                <a:cs typeface="Arial" pitchFamily="34" charset="0"/>
              </a:rPr>
              <a:t> Cultural Dimensions</a:t>
            </a:r>
            <a:endParaRPr lang="en-US"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Content Placeholder 2"/>
          <p:cNvSpPr>
            <a:spLocks noGrp="1"/>
          </p:cNvSpPr>
          <p:nvPr>
            <p:ph idx="1"/>
          </p:nvPr>
        </p:nvSpPr>
        <p:spPr>
          <a:xfrm>
            <a:off x="457200" y="1600200"/>
            <a:ext cx="7620000" cy="5257800"/>
          </a:xfrm>
        </p:spPr>
        <p:txBody>
          <a:bodyPr rtlCol="0">
            <a:normAutofit/>
          </a:bodyPr>
          <a:lstStyle/>
          <a:p>
            <a:pPr marL="320040" indent="-320040" fontAlgn="auto">
              <a:spcAft>
                <a:spcPts val="0"/>
              </a:spcAft>
              <a:buClr>
                <a:schemeClr val="bg2">
                  <a:lumMod val="25000"/>
                </a:schemeClr>
              </a:buClr>
              <a:buSzPct val="100000"/>
              <a:buFont typeface="Wingdings" pitchFamily="2" charset="2"/>
              <a:buChar char="Ø"/>
              <a:defRPr/>
            </a:pPr>
            <a:r>
              <a:rPr lang="en-US" sz="2800" dirty="0" err="1" smtClean="0">
                <a:latin typeface="Arial" pitchFamily="34" charset="0"/>
                <a:cs typeface="Arial" pitchFamily="34" charset="0"/>
              </a:rPr>
              <a:t>Geert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Hofstede</a:t>
            </a:r>
            <a:r>
              <a:rPr lang="en-US" sz="2800" dirty="0" smtClean="0">
                <a:latin typeface="Arial" pitchFamily="34" charset="0"/>
                <a:cs typeface="Arial" pitchFamily="34" charset="0"/>
              </a:rPr>
              <a:t> is a Dutch researcher who tried to indentify why people from various cultures behave as they do.</a:t>
            </a:r>
          </a:p>
          <a:p>
            <a:pPr marL="320040" indent="-32004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He introduced 4 main dimensions of any culture into his research.</a:t>
            </a:r>
          </a:p>
          <a:p>
            <a:pPr marL="320040" indent="-320040" fontAlgn="auto">
              <a:spcAft>
                <a:spcPts val="0"/>
              </a:spcAft>
              <a:buClr>
                <a:schemeClr val="bg2">
                  <a:lumMod val="25000"/>
                </a:schemeClr>
              </a:buClr>
              <a:buSzPct val="100000"/>
              <a:buFont typeface="Wingdings" pitchFamily="2" charset="2"/>
              <a:buChar char="Ø"/>
              <a:defRPr/>
            </a:pPr>
            <a:r>
              <a:rPr lang="en-US" sz="2800" dirty="0" smtClean="0">
                <a:latin typeface="Arial" pitchFamily="34" charset="0"/>
                <a:cs typeface="Arial" pitchFamily="34" charset="0"/>
              </a:rPr>
              <a:t>116 000 respondents from over 70 different countries around the world. (The largest organizationally based study ever conducted.)</a:t>
            </a:r>
            <a:endParaRPr lang="en-US" sz="25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pPr>
              <a:defRPr/>
            </a:pPr>
            <a:fld id="{2ABB69F8-439A-4798-A6B9-87171D6372AD}" type="slidenum">
              <a:rPr lang="en-US"/>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co">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2339</TotalTime>
  <Words>2896</Words>
  <Application>Microsoft Office PowerPoint</Application>
  <PresentationFormat>Affichage à l'écran (4:3)</PresentationFormat>
  <Paragraphs>331</Paragraphs>
  <Slides>55</Slides>
  <Notes>0</Notes>
  <HiddenSlides>0</HiddenSlides>
  <MMClips>0</MMClips>
  <ScaleCrop>false</ScaleCrop>
  <HeadingPairs>
    <vt:vector size="4" baseType="variant">
      <vt:variant>
        <vt:lpstr>Thème</vt:lpstr>
      </vt:variant>
      <vt:variant>
        <vt:i4>1</vt:i4>
      </vt:variant>
      <vt:variant>
        <vt:lpstr>Titres des diapositives</vt:lpstr>
      </vt:variant>
      <vt:variant>
        <vt:i4>55</vt:i4>
      </vt:variant>
    </vt:vector>
  </HeadingPairs>
  <TitlesOfParts>
    <vt:vector size="56" baseType="lpstr">
      <vt:lpstr>Office Theme</vt:lpstr>
      <vt:lpstr>Cross Cultural management</vt:lpstr>
      <vt:lpstr>Chapter 1: The Meanings and Dimensions of Culture</vt:lpstr>
      <vt:lpstr>Chapter 1: The Meanings and Dimensions of Culture</vt:lpstr>
      <vt:lpstr>1.1. The Nature of Culture</vt:lpstr>
      <vt:lpstr>1.1. The Nature of Culture</vt:lpstr>
      <vt:lpstr>1.1. The Nature of Culture</vt:lpstr>
      <vt:lpstr>1.1. The Nature of Culture</vt:lpstr>
      <vt:lpstr>1.1. The Nature of Culture</vt:lpstr>
      <vt:lpstr>1.2. Hofstede’s Cultural Dimensions</vt:lpstr>
      <vt:lpstr>1.2. Hofstede’s Cultural Dimensions</vt:lpstr>
      <vt:lpstr>1.2. Hofstede’s Cultural Dimensions</vt:lpstr>
      <vt:lpstr>1.2. Hofstede’s Cultural Dimensions</vt:lpstr>
      <vt:lpstr>1.2. Hofstede’s Cultural Dimensions</vt:lpstr>
      <vt:lpstr>1.2. Hofstede’s Cultural Dimensions</vt:lpstr>
      <vt:lpstr>1.3. Trompenaars’s Cultural Dimensions</vt:lpstr>
      <vt:lpstr>1.3. Trompenaars’s Cultural Dimensions</vt:lpstr>
      <vt:lpstr>1.3. Trompenaars’s Cultural Dimensions</vt:lpstr>
      <vt:lpstr>1.3. Trompenaars’s Cultural Dimensions</vt:lpstr>
      <vt:lpstr>1.3. Trompenaars’s Cultural Dimensions</vt:lpstr>
      <vt:lpstr>1.3. Trompenaars’s Cultural Dimensions</vt:lpstr>
      <vt:lpstr>1.3. Trompenaars’s Cultural Dimensions</vt:lpstr>
      <vt:lpstr>1.3. Trompenaars’s Cultural Dimensions</vt:lpstr>
      <vt:lpstr>Chapter 2: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lpstr>2.1. The strategy for managing across cultures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 Cultural management</dc:title>
  <dc:creator>MONY</dc:creator>
  <cp:lastModifiedBy>tst</cp:lastModifiedBy>
  <cp:revision>77</cp:revision>
  <dcterms:created xsi:type="dcterms:W3CDTF">2006-08-16T00:00:00Z</dcterms:created>
  <dcterms:modified xsi:type="dcterms:W3CDTF">2017-10-06T15:24:35Z</dcterms:modified>
</cp:coreProperties>
</file>