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4" r:id="rId1"/>
  </p:sldMasterIdLst>
  <p:sldIdLst>
    <p:sldId id="266" r:id="rId2"/>
    <p:sldId id="267" r:id="rId3"/>
    <p:sldId id="256" r:id="rId4"/>
    <p:sldId id="257" r:id="rId5"/>
    <p:sldId id="273" r:id="rId6"/>
    <p:sldId id="258" r:id="rId7"/>
    <p:sldId id="259" r:id="rId8"/>
    <p:sldId id="272" r:id="rId9"/>
    <p:sldId id="271"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a:xfrm>
            <a:off x="3623733" y="6117336"/>
            <a:ext cx="3609438" cy="365125"/>
          </a:xfrm>
        </p:spPr>
        <p:txBody>
          <a:bodyPr/>
          <a:lstStyle/>
          <a:p>
            <a:endParaRPr lang="fr-FR"/>
          </a:p>
        </p:txBody>
      </p:sp>
      <p:sp>
        <p:nvSpPr>
          <p:cNvPr id="6" name="Slide Number Placeholder 5"/>
          <p:cNvSpPr>
            <a:spLocks noGrp="1"/>
          </p:cNvSpPr>
          <p:nvPr>
            <p:ph type="sldNum" sz="quarter" idx="12"/>
          </p:nvPr>
        </p:nvSpPr>
        <p:spPr>
          <a:xfrm>
            <a:off x="8275320" y="6117336"/>
            <a:ext cx="411480" cy="365125"/>
          </a:xfrm>
        </p:spPr>
        <p:txBody>
          <a:bodyPr/>
          <a:lstStyle/>
          <a:p>
            <a:fld id="{0409977E-EC32-4E43-AC90-1FD2359435ED}" type="slidenum">
              <a:rPr lang="fr-FR" smtClean="0"/>
              <a:pPr/>
              <a:t>‹#›</a:t>
            </a:fld>
            <a:endParaRPr lang="fr-FR"/>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 xmlns:a14="http://schemas.microsoft.com/office/drawing/2010/main" w="9525">
                <a:solidFill>
                  <a:srgbClr val="000000"/>
                </a:solidFill>
                <a:round/>
                <a:headEnd/>
                <a:tailEnd/>
              </a14:hiddenLine>
            </a:ext>
          </a:extLst>
        </p:spPr>
      </p:sp>
    </p:spTree>
    <p:extLst>
      <p:ext uri="{BB962C8B-B14F-4D97-AF65-F5344CB8AC3E}">
        <p14:creationId xmlns:p14="http://schemas.microsoft.com/office/powerpoint/2010/main" val="2479592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873722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8555898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9926201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6854094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225801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1169455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26602460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527709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a:xfrm>
            <a:off x="1972647" y="6108173"/>
            <a:ext cx="5314517" cy="365125"/>
          </a:xfrm>
        </p:spPr>
        <p:txBody>
          <a:bodyPr/>
          <a:lstStyle/>
          <a:p>
            <a:endParaRPr lang="fr-FR"/>
          </a:p>
        </p:txBody>
      </p:sp>
      <p:sp>
        <p:nvSpPr>
          <p:cNvPr id="6" name="Slide Number Placeholder 5"/>
          <p:cNvSpPr>
            <a:spLocks noGrp="1"/>
          </p:cNvSpPr>
          <p:nvPr>
            <p:ph type="sldNum" sz="quarter" idx="12"/>
          </p:nvPr>
        </p:nvSpPr>
        <p:spPr>
          <a:xfrm>
            <a:off x="8258967" y="6108173"/>
            <a:ext cx="427833" cy="365125"/>
          </a:xfrm>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373487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a:xfrm>
            <a:off x="8273317" y="6116070"/>
            <a:ext cx="413483" cy="365125"/>
          </a:xfrm>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802263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822418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3784008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5100357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828755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247419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B1608A-6540-45B2-B04A-8B545354FBF1}" type="datetimeFigureOut">
              <a:rPr lang="fr-FR" smtClean="0"/>
              <a:pPr/>
              <a:t>08/06/2025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409977E-EC32-4E43-AC90-1FD2359435ED}" type="slidenum">
              <a:rPr lang="fr-FR" smtClean="0"/>
              <a:pPr/>
              <a:t>‹#›</a:t>
            </a:fld>
            <a:endParaRPr lang="fr-FR"/>
          </a:p>
        </p:txBody>
      </p:sp>
    </p:spTree>
    <p:extLst>
      <p:ext uri="{BB962C8B-B14F-4D97-AF65-F5344CB8AC3E}">
        <p14:creationId xmlns:p14="http://schemas.microsoft.com/office/powerpoint/2010/main" val="18015716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4B1608A-6540-45B2-B04A-8B545354FBF1}" type="datetimeFigureOut">
              <a:rPr lang="fr-FR" smtClean="0"/>
              <a:pPr/>
              <a:t>08/06/2025</a:t>
            </a:fld>
            <a:endParaRPr lang="fr-FR"/>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fr-FR"/>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409977E-EC32-4E43-AC90-1FD2359435ED}" type="slidenum">
              <a:rPr lang="fr-FR" smtClean="0"/>
              <a:pPr/>
              <a:t>‹#›</a:t>
            </a:fld>
            <a:endParaRPr lang="fr-FR"/>
          </a:p>
        </p:txBody>
      </p:sp>
    </p:spTree>
    <p:extLst>
      <p:ext uri="{BB962C8B-B14F-4D97-AF65-F5344CB8AC3E}">
        <p14:creationId xmlns:p14="http://schemas.microsoft.com/office/powerpoint/2010/main" val="2934888988"/>
      </p:ext>
    </p:extLst>
  </p:cSld>
  <p:clrMap bg1="lt1" tx1="dk1" bg2="lt2" tx2="dk2" accent1="accent1" accent2="accent2" accent3="accent3" accent4="accent4" accent5="accent5" accent6="accent6" hlink="hlink" folHlink="folHlink"/>
  <p:sldLayoutIdLst>
    <p:sldLayoutId id="2147484015" r:id="rId1"/>
    <p:sldLayoutId id="2147484016" r:id="rId2"/>
    <p:sldLayoutId id="2147484017" r:id="rId3"/>
    <p:sldLayoutId id="2147484018" r:id="rId4"/>
    <p:sldLayoutId id="2147484019" r:id="rId5"/>
    <p:sldLayoutId id="2147484020" r:id="rId6"/>
    <p:sldLayoutId id="2147484021" r:id="rId7"/>
    <p:sldLayoutId id="2147484022" r:id="rId8"/>
    <p:sldLayoutId id="2147484023" r:id="rId9"/>
    <p:sldLayoutId id="2147484024" r:id="rId10"/>
    <p:sldLayoutId id="2147484025" r:id="rId11"/>
    <p:sldLayoutId id="2147484026" r:id="rId12"/>
    <p:sldLayoutId id="2147484027" r:id="rId13"/>
    <p:sldLayoutId id="2147484028" r:id="rId14"/>
    <p:sldLayoutId id="2147484029" r:id="rId15"/>
    <p:sldLayoutId id="2147484030" r:id="rId16"/>
    <p:sldLayoutId id="2147484031"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483769" y="2209406"/>
            <a:ext cx="3479488" cy="707886"/>
          </a:xfrm>
          <a:prstGeom prst="rect">
            <a:avLst/>
          </a:prstGeom>
          <a:noFill/>
        </p:spPr>
        <p:txBody>
          <a:bodyPr wrap="square" rtlCol="0">
            <a:spAutoFit/>
          </a:bodyPr>
          <a:lstStyle/>
          <a:p>
            <a:pPr algn="ctr" rtl="1"/>
            <a:r>
              <a:rPr lang="ar-DZ" sz="4000" b="1" dirty="0">
                <a:solidFill>
                  <a:srgbClr val="FF0000"/>
                </a:solidFill>
                <a:effectLst>
                  <a:outerShdw blurRad="38100" dist="38100" dir="2700000" algn="tl">
                    <a:srgbClr val="000000">
                      <a:alpha val="43137"/>
                    </a:srgbClr>
                  </a:outerShdw>
                </a:effectLst>
                <a:latin typeface="Arabic Typesetting" pitchFamily="66" charset="-78"/>
                <a:cs typeface="Arabic Typesetting" pitchFamily="66" charset="-78"/>
              </a:rPr>
              <a:t>درس على الخط تحت عنوان:</a:t>
            </a:r>
            <a:endParaRPr lang="fr-FR" sz="4000" b="1" dirty="0">
              <a:solidFill>
                <a:srgbClr val="FF0000"/>
              </a:solidFill>
              <a:effectLst>
                <a:outerShdw blurRad="38100" dist="38100" dir="2700000" algn="tl">
                  <a:srgbClr val="000000">
                    <a:alpha val="43137"/>
                  </a:srgbClr>
                </a:outerShdw>
              </a:effectLst>
              <a:latin typeface="Arabic Typesetting" pitchFamily="66" charset="-78"/>
              <a:cs typeface="Arabic Typesetting" pitchFamily="66" charset="-78"/>
            </a:endParaRPr>
          </a:p>
        </p:txBody>
      </p:sp>
      <p:sp>
        <p:nvSpPr>
          <p:cNvPr id="7" name="Rectangle 6"/>
          <p:cNvSpPr/>
          <p:nvPr/>
        </p:nvSpPr>
        <p:spPr>
          <a:xfrm>
            <a:off x="1583668" y="2917292"/>
            <a:ext cx="5279689" cy="769441"/>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ar-DZ" sz="4400" b="1" cap="all" dirty="0">
                <a:ln w="0"/>
                <a:effectLst>
                  <a:outerShdw blurRad="38100" dist="38100" dir="2700000" algn="tl">
                    <a:srgbClr val="000000">
                      <a:alpha val="43137"/>
                    </a:srgbClr>
                  </a:outerShdw>
                  <a:reflection blurRad="12700" stA="50000" endPos="50000" dist="5000" dir="5400000" sy="-100000" rotWithShape="0"/>
                </a:effectLst>
                <a:latin typeface="Sakkal Majalla" panose="02000000000000000000" pitchFamily="2" charset="-78"/>
                <a:cs typeface="Sakkal Majalla" panose="02000000000000000000" pitchFamily="2" charset="-78"/>
              </a:rPr>
              <a:t>إعداد وتنظيم المــــــيــــــــزانيــــــــــة</a:t>
            </a:r>
          </a:p>
        </p:txBody>
      </p:sp>
      <p:sp>
        <p:nvSpPr>
          <p:cNvPr id="9" name="ZoneTexte 8"/>
          <p:cNvSpPr txBox="1"/>
          <p:nvPr/>
        </p:nvSpPr>
        <p:spPr>
          <a:xfrm>
            <a:off x="179512" y="5013176"/>
            <a:ext cx="3218815" cy="1077218"/>
          </a:xfrm>
          <a:prstGeom prst="rect">
            <a:avLst/>
          </a:prstGeom>
          <a:noFill/>
        </p:spPr>
        <p:txBody>
          <a:bodyPr wrap="square" rtlCol="0">
            <a:spAutoFit/>
          </a:bodyPr>
          <a:lstStyle/>
          <a:p>
            <a:pPr algn="ctr" rtl="1"/>
            <a:r>
              <a:rPr lang="ar-DZ" sz="3200" b="1" dirty="0">
                <a:solidFill>
                  <a:schemeClr val="accent2">
                    <a:lumMod val="75000"/>
                  </a:schemeClr>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تقديم الدكتور:</a:t>
            </a:r>
          </a:p>
          <a:p>
            <a:pPr algn="ctr" rtl="1"/>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صغيري الميلود</a:t>
            </a:r>
            <a:endParaRPr lang="fr-FR"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11" name="TextBox 10">
            <a:extLst>
              <a:ext uri="{FF2B5EF4-FFF2-40B4-BE49-F238E27FC236}">
                <a16:creationId xmlns:a16="http://schemas.microsoft.com/office/drawing/2014/main" id="{13D62ACE-7EC4-EBA6-A922-3D19D42E9F07}"/>
              </a:ext>
            </a:extLst>
          </p:cNvPr>
          <p:cNvSpPr txBox="1"/>
          <p:nvPr/>
        </p:nvSpPr>
        <p:spPr>
          <a:xfrm>
            <a:off x="2033924" y="404664"/>
            <a:ext cx="5130363" cy="1938992"/>
          </a:xfrm>
          <a:prstGeom prst="rect">
            <a:avLst/>
          </a:prstGeom>
          <a:noFill/>
        </p:spPr>
        <p:txBody>
          <a:bodyPr wrap="square">
            <a:spAutoFit/>
          </a:bodyPr>
          <a:lstStyle/>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وزارة التعليم العالي والبحث العلمي </a:t>
            </a:r>
          </a:p>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جــــــامعــــة محمد خيضر بسكرة</a:t>
            </a:r>
          </a:p>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كلية العلوم الانسانية والإجتماعية</a:t>
            </a:r>
          </a:p>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قسم العلوم الإنسانية</a:t>
            </a:r>
          </a:p>
          <a:p>
            <a:pPr algn="ctr" rtl="1"/>
            <a:r>
              <a:rPr lang="ar-DZ" sz="24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شعبة علم المكتبات</a:t>
            </a:r>
          </a:p>
        </p:txBody>
      </p:sp>
      <p:sp>
        <p:nvSpPr>
          <p:cNvPr id="2" name="ZoneTexte 8">
            <a:extLst>
              <a:ext uri="{FF2B5EF4-FFF2-40B4-BE49-F238E27FC236}">
                <a16:creationId xmlns:a16="http://schemas.microsoft.com/office/drawing/2014/main" id="{D4D0E6E0-D7EA-151D-6FB2-2314A5E80F76}"/>
              </a:ext>
            </a:extLst>
          </p:cNvPr>
          <p:cNvSpPr txBox="1"/>
          <p:nvPr/>
        </p:nvSpPr>
        <p:spPr>
          <a:xfrm>
            <a:off x="3180743" y="6191726"/>
            <a:ext cx="4104455" cy="523220"/>
          </a:xfrm>
          <a:prstGeom prst="rect">
            <a:avLst/>
          </a:prstGeom>
          <a:noFill/>
        </p:spPr>
        <p:txBody>
          <a:bodyPr wrap="square" rtlCol="0">
            <a:spAutoFit/>
          </a:bodyPr>
          <a:lstStyle/>
          <a:p>
            <a:pPr algn="ctr" rtl="1"/>
            <a:r>
              <a:rPr lang="ar-DZ" sz="2800" b="1" dirty="0">
                <a:solidFill>
                  <a:srgbClr val="FF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السنة الجامعية: 2022 /2023</a:t>
            </a:r>
          </a:p>
        </p:txBody>
      </p:sp>
    </p:spTree>
    <p:custDataLst>
      <p:tags r:id="rId1"/>
    </p:custDataLst>
    <p:extLst>
      <p:ext uri="{BB962C8B-B14F-4D97-AF65-F5344CB8AC3E}">
        <p14:creationId xmlns:p14="http://schemas.microsoft.com/office/powerpoint/2010/main" val="4081496847"/>
      </p:ext>
    </p:extLst>
  </p:cSld>
  <p:clrMapOvr>
    <a:masterClrMapping/>
  </p:clrMapOvr>
  <mc:AlternateContent xmlns:mc="http://schemas.openxmlformats.org/markup-compatibility/2006" xmlns:p14="http://schemas.microsoft.com/office/powerpoint/2010/main">
    <mc:Choice Requires="p14">
      <p:transition spd="slow" p14:dur="1500" advTm="87758">
        <p:split orient="vert"/>
      </p:transition>
    </mc:Choice>
    <mc:Fallback xmlns="">
      <p:transition spd="slow" advTm="87758">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randombar(horizont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randombar(horizont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randombar(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randombar(horizontal)">
                                      <p:cBhvr>
                                        <p:cTn id="2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1" grpId="0"/>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4788024" y="116632"/>
            <a:ext cx="2304256" cy="720080"/>
          </a:xfrm>
          <a:solidFill>
            <a:schemeClr val="bg1"/>
          </a:solidFill>
        </p:spPr>
        <p:style>
          <a:lnRef idx="0">
            <a:schemeClr val="accent2"/>
          </a:lnRef>
          <a:fillRef idx="3">
            <a:schemeClr val="accent2"/>
          </a:fillRef>
          <a:effectRef idx="3">
            <a:schemeClr val="accent2"/>
          </a:effectRef>
          <a:fontRef idx="minor">
            <a:schemeClr val="lt1"/>
          </a:fontRef>
        </p:style>
        <p:txBody>
          <a:bodyPr>
            <a:normAutofit/>
          </a:bodyPr>
          <a:lstStyle/>
          <a:p>
            <a:pPr algn="ctr" rtl="1"/>
            <a:r>
              <a:rPr lang="ar-DZ" sz="40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مقدمة:</a:t>
            </a:r>
            <a:endParaRPr lang="fr-FR" sz="40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3" name="Sous-titre 2"/>
          <p:cNvSpPr>
            <a:spLocks noGrp="1"/>
          </p:cNvSpPr>
          <p:nvPr>
            <p:ph type="subTitle" idx="1"/>
          </p:nvPr>
        </p:nvSpPr>
        <p:spPr>
          <a:xfrm>
            <a:off x="1763688" y="836712"/>
            <a:ext cx="6937648" cy="4608512"/>
          </a:xfrm>
        </p:spPr>
        <p:txBody>
          <a:bodyPr>
            <a:noAutofit/>
          </a:bodyPr>
          <a:lstStyle/>
          <a:p>
            <a:pPr marL="457200" indent="-457200" algn="justLow" rtl="1">
              <a:lnSpc>
                <a:spcPct val="150000"/>
              </a:lnSpc>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تتميز المراحل التي تمر بها الميزانية العامة للدولة بالتتابع، مما يؤدي إلى تشكيل دورة كاملة، ويراد بإصطلاح الدورة شرح طبيعة الأنشطة والعمليات المكونة للميزانية العامة بالنظر لما تتصف به هذه العمليات من الدورية والإستمرار فدورة الميزانية تتصف بوجود مراحل مميزة تتعاقب زمنيا وتتكرر عام بعد عام، ولكل منها خصائصها ومشاكلها ومتطلباتها</a:t>
            </a:r>
          </a:p>
        </p:txBody>
      </p:sp>
    </p:spTree>
    <p:custDataLst>
      <p:tags r:id="rId1"/>
    </p:custDataLst>
    <p:extLst>
      <p:ext uri="{BB962C8B-B14F-4D97-AF65-F5344CB8AC3E}">
        <p14:creationId xmlns:p14="http://schemas.microsoft.com/office/powerpoint/2010/main" val="927491250"/>
      </p:ext>
    </p:extLst>
  </p:cSld>
  <p:clrMapOvr>
    <a:masterClrMapping/>
  </p:clrMapOvr>
  <mc:AlternateContent xmlns:mc="http://schemas.openxmlformats.org/markup-compatibility/2006" xmlns:p14="http://schemas.microsoft.com/office/powerpoint/2010/main">
    <mc:Choice Requires="p14">
      <p:transition spd="slow" p14:dur="1500" advTm="67301">
        <p:split orient="vert"/>
      </p:transition>
    </mc:Choice>
    <mc:Fallback xmlns="">
      <p:transition spd="slow" advTm="67301">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012160" y="39085"/>
            <a:ext cx="2761184" cy="599812"/>
          </a:xfrm>
          <a:solidFill>
            <a:schemeClr val="bg1"/>
          </a:solidFill>
        </p:spPr>
        <p:style>
          <a:lnRef idx="0">
            <a:schemeClr val="accent2"/>
          </a:lnRef>
          <a:fillRef idx="3">
            <a:schemeClr val="accent2"/>
          </a:fillRef>
          <a:effectRef idx="3">
            <a:schemeClr val="accent2"/>
          </a:effectRef>
          <a:fontRef idx="minor">
            <a:schemeClr val="lt1"/>
          </a:fontRef>
        </p:style>
        <p:txBody>
          <a:bodyPr>
            <a:normAutofit fontScale="90000"/>
          </a:bodyPr>
          <a:lstStyle/>
          <a:p>
            <a:pPr rtl="1"/>
            <a:r>
              <a:rPr lang="ar-DZ" sz="36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مبادئ إعداد الميزانية:</a:t>
            </a:r>
            <a:endParaRPr lang="fr-FR" sz="36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
        <p:nvSpPr>
          <p:cNvPr id="3" name="Sous-titre 2"/>
          <p:cNvSpPr>
            <a:spLocks noGrp="1"/>
          </p:cNvSpPr>
          <p:nvPr>
            <p:ph type="subTitle" idx="1"/>
          </p:nvPr>
        </p:nvSpPr>
        <p:spPr>
          <a:xfrm>
            <a:off x="1614364" y="980728"/>
            <a:ext cx="7452320" cy="5733256"/>
          </a:xfrm>
        </p:spPr>
        <p:txBody>
          <a:bodyPr>
            <a:noAutofit/>
          </a:bodyPr>
          <a:lstStyle/>
          <a:p>
            <a:pPr marL="457200" indent="-457200" algn="justLow" rtl="1">
              <a:lnSpc>
                <a:spcPct val="100000"/>
              </a:lnSpc>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وهناك عدة مبادئ وقواعد تخضع لها عملية إعداد الميزانية حيث تستدعي معرفة المسؤول بها، ومن هذه المبادئ نجد:</a:t>
            </a:r>
          </a:p>
          <a:p>
            <a:pPr marL="457200" indent="-457200" algn="justLow" rtl="1">
              <a:lnSpc>
                <a:spcPct val="100000"/>
              </a:lnSpc>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a:t>
            </a:r>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a:t>
            </a:r>
            <a:r>
              <a:rPr lang="ar-DZ" sz="32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الطابع السنوي: </a:t>
            </a:r>
          </a:p>
          <a:p>
            <a:pPr marL="457200" indent="-457200" algn="justLow" rtl="1">
              <a:lnSpc>
                <a:spcPct val="100000"/>
              </a:lnSpc>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يتم إعداد الميزانية لمدة سنة على أنه يتم إلغاء المبالغ التي لم يتم صرفها.</a:t>
            </a:r>
          </a:p>
          <a:p>
            <a:pPr marL="457200" indent="-457200" algn="justLow" rtl="1">
              <a:lnSpc>
                <a:spcPct val="100000"/>
              </a:lnSpc>
              <a:buFont typeface="Wingdings" pitchFamily="2" charset="2"/>
              <a:buChar char="q"/>
            </a:pPr>
            <a:r>
              <a:rPr lang="ar-DZ" sz="3200" b="1" i="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a:t>
            </a:r>
            <a:r>
              <a:rPr lang="ar-DZ" sz="32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الطابع المسبق للميزانية: </a:t>
            </a:r>
          </a:p>
          <a:p>
            <a:pPr marL="457200" indent="-457200" algn="justLow" rtl="1">
              <a:lnSpc>
                <a:spcPct val="100000"/>
              </a:lnSpc>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ومقتضى ذلك أن المصادقة على الميزانية تتم في بداية السنة وبالتالي التعبير عن الاحتياجات والمبالغ يكون سابقا.</a:t>
            </a:r>
          </a:p>
        </p:txBody>
      </p:sp>
    </p:spTree>
    <p:custDataLst>
      <p:tags r:id="rId1"/>
    </p:custDataLst>
    <p:extLst>
      <p:ext uri="{BB962C8B-B14F-4D97-AF65-F5344CB8AC3E}">
        <p14:creationId xmlns:p14="http://schemas.microsoft.com/office/powerpoint/2010/main" val="2522665391"/>
      </p:ext>
    </p:extLst>
  </p:cSld>
  <p:clrMapOvr>
    <a:masterClrMapping/>
  </p:clrMapOvr>
  <mc:AlternateContent xmlns:mc="http://schemas.openxmlformats.org/markup-compatibility/2006" xmlns:p14="http://schemas.microsoft.com/office/powerpoint/2010/main">
    <mc:Choice Requires="p14">
      <p:transition spd="slow" p14:dur="1500" advTm="101899">
        <p:split orient="vert"/>
      </p:transition>
    </mc:Choice>
    <mc:Fallback xmlns="">
      <p:transition spd="slow" advTm="101899">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31"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5"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6"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7" dur="1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 calcmode="lin" valueType="num">
                                      <p:cBhvr>
                                        <p:cTn id="2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4"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5" dur="10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 calcmode="lin" valueType="num">
                                      <p:cBhvr>
                                        <p:cTn id="3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2"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3" dur="1000"/>
                                        <p:tgtEl>
                                          <p:spTgt spid="3">
                                            <p:txEl>
                                              <p:pRg st="2" end="2"/>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1" presetClass="entr" presetSubtype="0" fill="hold" grpId="0" nodeType="clickEffect">
                                  <p:stCondLst>
                                    <p:cond delay="0"/>
                                  </p:stCondLst>
                                  <p:childTnLst>
                                    <p:set>
                                      <p:cBhvr>
                                        <p:cTn id="37" dur="1" fill="hold">
                                          <p:stCondLst>
                                            <p:cond delay="0"/>
                                          </p:stCondLst>
                                        </p:cTn>
                                        <p:tgtEl>
                                          <p:spTgt spid="3">
                                            <p:txEl>
                                              <p:pRg st="3" end="3"/>
                                            </p:txEl>
                                          </p:spTgt>
                                        </p:tgtEl>
                                        <p:attrNameLst>
                                          <p:attrName>style.visibility</p:attrName>
                                        </p:attrNameLst>
                                      </p:cBhvr>
                                      <p:to>
                                        <p:strVal val="visible"/>
                                      </p:to>
                                    </p:set>
                                    <p:anim calcmode="lin" valueType="num">
                                      <p:cBhvr>
                                        <p:cTn id="3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0"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1" dur="1000"/>
                                        <p:tgtEl>
                                          <p:spTgt spid="3">
                                            <p:txEl>
                                              <p:pRg st="3" end="3"/>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31" presetClass="entr" presetSubtype="0" fill="hold" grpId="0" nodeType="clickEffect">
                                  <p:stCondLst>
                                    <p:cond delay="0"/>
                                  </p:stCondLst>
                                  <p:childTnLst>
                                    <p:set>
                                      <p:cBhvr>
                                        <p:cTn id="45" dur="1" fill="hold">
                                          <p:stCondLst>
                                            <p:cond delay="0"/>
                                          </p:stCondLst>
                                        </p:cTn>
                                        <p:tgtEl>
                                          <p:spTgt spid="3">
                                            <p:txEl>
                                              <p:pRg st="4" end="4"/>
                                            </p:txEl>
                                          </p:spTgt>
                                        </p:tgtEl>
                                        <p:attrNameLst>
                                          <p:attrName>style.visibility</p:attrName>
                                        </p:attrNameLst>
                                      </p:cBhvr>
                                      <p:to>
                                        <p:strVal val="visible"/>
                                      </p:to>
                                    </p:set>
                                    <p:anim calcmode="lin" valueType="num">
                                      <p:cBhvr>
                                        <p:cTn id="46"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7"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8"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9"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763688" y="116632"/>
            <a:ext cx="6984776" cy="6408712"/>
          </a:xfrm>
        </p:spPr>
        <p:txBody>
          <a:bodyPr>
            <a:noAutofit/>
          </a:bodyPr>
          <a:lstStyle/>
          <a:p>
            <a:pPr marL="457200" indent="-457200" algn="justLow" rtl="1">
              <a:buFont typeface="Wingdings" pitchFamily="2" charset="2"/>
              <a:buChar char="q"/>
            </a:pPr>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a:t>
            </a:r>
            <a:r>
              <a:rPr lang="ar-DZ" sz="32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الطابع الموحد للميزانية: </a:t>
            </a:r>
          </a:p>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وهي إعداد وتقديم الميزانية في وثيقة واحدة مع توضيح الإيرادات والنفقات.</a:t>
            </a:r>
          </a:p>
          <a:p>
            <a:pPr marL="457200" indent="-457200" algn="justLow" rtl="1">
              <a:buFont typeface="Wingdings" pitchFamily="2" charset="2"/>
              <a:buChar char="q"/>
            </a:pPr>
            <a:r>
              <a:rPr lang="ar-DZ" sz="32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 التــــــــــــــــــوازن:</a:t>
            </a:r>
          </a:p>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وهو أن يكون مجموع المصاريف المحتملة مساويا للمداخيل المنتظرة.</a:t>
            </a:r>
          </a:p>
          <a:p>
            <a:pPr marL="457200" indent="-457200" algn="justLow" rtl="1">
              <a:buFont typeface="Wingdings" pitchFamily="2" charset="2"/>
              <a:buChar char="q"/>
            </a:pPr>
            <a:r>
              <a:rPr lang="ar-DZ" sz="3200" b="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 التــــخــــــصـــــص: </a:t>
            </a:r>
          </a:p>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وهو توجيه المبالغ المسجلة في الميزانية لتحقيق العمليات المحددة أو التي تسير المصالح التي تم بيانها.</a:t>
            </a:r>
          </a:p>
        </p:txBody>
      </p:sp>
    </p:spTree>
    <p:custDataLst>
      <p:tags r:id="rId1"/>
    </p:custDataLst>
    <p:extLst>
      <p:ext uri="{BB962C8B-B14F-4D97-AF65-F5344CB8AC3E}">
        <p14:creationId xmlns:p14="http://schemas.microsoft.com/office/powerpoint/2010/main" val="2718211390"/>
      </p:ext>
    </p:extLst>
  </p:cSld>
  <p:clrMapOvr>
    <a:masterClrMapping/>
  </p:clrMapOvr>
  <mc:AlternateContent xmlns:mc="http://schemas.openxmlformats.org/markup-compatibility/2006" xmlns:p14="http://schemas.microsoft.com/office/powerpoint/2010/main">
    <mc:Choice Requires="p14">
      <p:transition spd="slow" p14:dur="2000" advTm="101182"/>
    </mc:Choice>
    <mc:Fallback xmlns="">
      <p:transition spd="slow" advTm="10118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 calcmode="lin" valueType="num">
                                      <p:cBhvr>
                                        <p:cTn id="3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calcmode="lin" valueType="num">
                                      <p:cBhvr>
                                        <p:cTn id="4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B9192FE-2CD5-9012-6040-53B9EE266C72}"/>
              </a:ext>
            </a:extLst>
          </p:cNvPr>
          <p:cNvSpPr txBox="1"/>
          <p:nvPr/>
        </p:nvSpPr>
        <p:spPr>
          <a:xfrm>
            <a:off x="971600" y="620688"/>
            <a:ext cx="7762836" cy="2516073"/>
          </a:xfrm>
          <a:prstGeom prst="rect">
            <a:avLst/>
          </a:prstGeom>
          <a:noFill/>
        </p:spPr>
        <p:txBody>
          <a:bodyPr wrap="square">
            <a:spAutoFit/>
          </a:bodyPr>
          <a:lstStyle/>
          <a:p>
            <a:pPr algn="r" rtl="1">
              <a:lnSpc>
                <a:spcPct val="150000"/>
              </a:lnSpc>
            </a:pPr>
            <a:r>
              <a:rPr lang="ar-DZ" sz="36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مصادر الميزانية في المؤسسات الوثائقية :</a:t>
            </a:r>
          </a:p>
          <a:p>
            <a:pPr algn="r" rtl="1">
              <a:lnSpc>
                <a:spcPct val="150000"/>
              </a:lnSpc>
            </a:pPr>
            <a:r>
              <a:rPr lang="ar-DZ" sz="36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المصدر الأول: </a:t>
            </a:r>
            <a:r>
              <a:rPr lang="ar-DZ" sz="36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الموازنة العامة للدولة</a:t>
            </a:r>
          </a:p>
          <a:p>
            <a:pPr algn="r" rtl="1">
              <a:lnSpc>
                <a:spcPct val="150000"/>
              </a:lnSpc>
            </a:pPr>
            <a:r>
              <a:rPr lang="ar-DZ" sz="36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المصدر الثاني: </a:t>
            </a:r>
            <a:r>
              <a:rPr lang="ar-DZ" sz="36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مصادر ثانوية (هبات، منح مادية أو مالية... )</a:t>
            </a:r>
          </a:p>
        </p:txBody>
      </p:sp>
    </p:spTree>
    <p:extLst>
      <p:ext uri="{BB962C8B-B14F-4D97-AF65-F5344CB8AC3E}">
        <p14:creationId xmlns:p14="http://schemas.microsoft.com/office/powerpoint/2010/main" val="3782346072"/>
      </p:ext>
    </p:extLst>
  </p:cSld>
  <p:clrMapOvr>
    <a:masterClrMapping/>
  </p:clrMapOvr>
  <mc:AlternateContent xmlns:mc="http://schemas.openxmlformats.org/markup-compatibility/2006" xmlns:p14="http://schemas.microsoft.com/office/powerpoint/2010/main">
    <mc:Choice Requires="p14">
      <p:transition spd="slow" p14:dur="2000" advTm="100041"/>
    </mc:Choice>
    <mc:Fallback xmlns="">
      <p:transition spd="slow" advTm="10004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23728" y="536001"/>
            <a:ext cx="6793581" cy="5785998"/>
          </a:xfrm>
        </p:spPr>
        <p:txBody>
          <a:bodyPr>
            <a:noAutofit/>
          </a:bodyPr>
          <a:lstStyle/>
          <a:p>
            <a:pPr algn="justLow" rtl="1"/>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تقسيم دورة الميزانية العامة في المنظور الأكاديمي إلى أربعة مراحل:</a:t>
            </a:r>
          </a:p>
          <a:p>
            <a:pPr marL="457200" indent="-457200" algn="justLow" rtl="1">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التحضير والإعداد، الإقرار، التنفيذ والرقابة، و في الواقع تواجد هذه المراحل الأربعة بمسمياتها وتعاقبها الزمني في كل الميزانيات في العالم، لا يعني التماثل في توزيع المسؤوليات والسلطات المتعلقة بكل مرحلة من المراحل بين الدول بل تختلف هذه التوزيع للمسؤوليات والأمر يتوقف في كل دولة على نظام الحكم السائد وأيديولوجياته ونوع الدستور القائم ومستوى الحكم.</a:t>
            </a:r>
          </a:p>
        </p:txBody>
      </p:sp>
      <p:sp>
        <p:nvSpPr>
          <p:cNvPr id="4" name="TextBox 3">
            <a:extLst>
              <a:ext uri="{FF2B5EF4-FFF2-40B4-BE49-F238E27FC236}">
                <a16:creationId xmlns:a16="http://schemas.microsoft.com/office/drawing/2014/main" id="{54F9463F-2CF8-9C61-3641-1CB4B42E7AB2}"/>
              </a:ext>
            </a:extLst>
          </p:cNvPr>
          <p:cNvSpPr txBox="1"/>
          <p:nvPr/>
        </p:nvSpPr>
        <p:spPr>
          <a:xfrm>
            <a:off x="3923928" y="118373"/>
            <a:ext cx="3096344" cy="646331"/>
          </a:xfrm>
          <a:prstGeom prst="rect">
            <a:avLst/>
          </a:prstGeom>
          <a:solidFill>
            <a:schemeClr val="bg1"/>
          </a:solidFill>
        </p:spPr>
        <p:txBody>
          <a:bodyPr wrap="square">
            <a:spAutoFit/>
          </a:bodyPr>
          <a:lstStyle/>
          <a:p>
            <a:pPr algn="r" rtl="1"/>
            <a:r>
              <a:rPr lang="ar-DZ" sz="36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إعداد الميزانية:</a:t>
            </a:r>
            <a:endParaRPr lang="en-US" sz="36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custDataLst>
      <p:tags r:id="rId1"/>
    </p:custDataLst>
    <p:extLst>
      <p:ext uri="{BB962C8B-B14F-4D97-AF65-F5344CB8AC3E}">
        <p14:creationId xmlns:p14="http://schemas.microsoft.com/office/powerpoint/2010/main" val="1325974168"/>
      </p:ext>
    </p:extLst>
  </p:cSld>
  <p:clrMapOvr>
    <a:masterClrMapping/>
  </p:clrMapOvr>
  <mc:AlternateContent xmlns:mc="http://schemas.openxmlformats.org/markup-compatibility/2006" xmlns:p14="http://schemas.microsoft.com/office/powerpoint/2010/main">
    <mc:Choice Requires="p14">
      <p:transition spd="slow" p14:dur="2000" advTm="79372"/>
    </mc:Choice>
    <mc:Fallback xmlns="">
      <p:transition spd="slow" advTm="7937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282346" y="843079"/>
            <a:ext cx="7848872" cy="5616624"/>
          </a:xfrm>
        </p:spPr>
        <p:txBody>
          <a:bodyPr>
            <a:noAutofit/>
          </a:bodyPr>
          <a:lstStyle/>
          <a:p>
            <a:pPr marL="457200" indent="-457200" algn="justLow" rtl="1">
              <a:lnSpc>
                <a:spcPct val="150000"/>
              </a:lnSpc>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تعتبر عملية تحضير مشروع الميزانية العامة من أولى المراحل وأدقها، وهذا لأن نتائجها سوف تؤثر في جميع مراحل الميزانية اللاحقة، وتكون عملية تحضير الميزانية من طرف السلطة التنفيذية التي تختص بهذه المرحلة، وعادة تكون وزارة المالية هي المكلفة بتحضير الميزانية العامة للدولة، لأنها تتمتع بالخبرات اللازمة في إدارة الشؤون المالية وغالبا ما تأخذ عملية التحضير الخطوات التالية:</a:t>
            </a:r>
          </a:p>
        </p:txBody>
      </p:sp>
      <p:sp>
        <p:nvSpPr>
          <p:cNvPr id="6" name="Titre 1">
            <a:extLst>
              <a:ext uri="{FF2B5EF4-FFF2-40B4-BE49-F238E27FC236}">
                <a16:creationId xmlns:a16="http://schemas.microsoft.com/office/drawing/2014/main" id="{0C5BFBF3-70B9-0C94-DE8F-53A1E970DA59}"/>
              </a:ext>
            </a:extLst>
          </p:cNvPr>
          <p:cNvSpPr txBox="1">
            <a:spLocks/>
          </p:cNvSpPr>
          <p:nvPr/>
        </p:nvSpPr>
        <p:spPr>
          <a:xfrm>
            <a:off x="5004048" y="0"/>
            <a:ext cx="3553272" cy="720080"/>
          </a:xfrm>
          <a:prstGeom prst="rect">
            <a:avLst/>
          </a:prstGeom>
          <a:solidFill>
            <a:schemeClr val="bg1"/>
          </a:solidFill>
        </p:spPr>
        <p:style>
          <a:lnRef idx="0">
            <a:schemeClr val="accent2"/>
          </a:lnRef>
          <a:fillRef idx="3">
            <a:schemeClr val="accent2"/>
          </a:fillRef>
          <a:effectRef idx="3">
            <a:schemeClr val="accent2"/>
          </a:effectRef>
          <a:fontRef idx="minor">
            <a:schemeClr val="lt1"/>
          </a:fontRef>
        </p:style>
        <p:txBody>
          <a:bodyPr vert="horz" lIns="91440" tIns="45720" rIns="91440" bIns="45720" rtlCol="0" anchor="b">
            <a:noAutofit/>
          </a:bodyPr>
          <a:lstStyle>
            <a:lvl1pPr algn="ctr" defTabSz="914400" rtl="0" eaLnBrk="1" latinLnBrk="0" hangingPunct="1">
              <a:lnSpc>
                <a:spcPct val="90000"/>
              </a:lnSpc>
              <a:spcBef>
                <a:spcPct val="0"/>
              </a:spcBef>
              <a:buNone/>
              <a:defRPr sz="4800" kern="1200" cap="all" baseline="0">
                <a:solidFill>
                  <a:schemeClr val="lt1"/>
                </a:solidFill>
                <a:effectLst/>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algn="r" rtl="1"/>
            <a:r>
              <a:rPr lang="ar-DZ" sz="36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 مرحلة التحضير: </a:t>
            </a:r>
            <a:endParaRPr lang="fr-FR" sz="3600" b="1" i="1" dirty="0">
              <a:solidFill>
                <a:srgbClr val="C00000"/>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custDataLst>
      <p:tags r:id="rId1"/>
    </p:custDataLst>
    <p:extLst>
      <p:ext uri="{BB962C8B-B14F-4D97-AF65-F5344CB8AC3E}">
        <p14:creationId xmlns:p14="http://schemas.microsoft.com/office/powerpoint/2010/main" val="1066423052"/>
      </p:ext>
    </p:extLst>
  </p:cSld>
  <p:clrMapOvr>
    <a:masterClrMapping/>
  </p:clrMapOvr>
  <mc:AlternateContent xmlns:mc="http://schemas.openxmlformats.org/markup-compatibility/2006" xmlns:p14="http://schemas.microsoft.com/office/powerpoint/2010/main">
    <mc:Choice Requires="p14">
      <p:transition spd="slow" p14:dur="2000" advTm="68555"/>
    </mc:Choice>
    <mc:Fallback xmlns="">
      <p:transition spd="slow" advTm="68555"/>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p:cTn id="15" dur="500" fill="hold"/>
                                        <p:tgtEl>
                                          <p:spTgt spid="6"/>
                                        </p:tgtEl>
                                        <p:attrNameLst>
                                          <p:attrName>ppt_w</p:attrName>
                                        </p:attrNameLst>
                                      </p:cBhvr>
                                      <p:tavLst>
                                        <p:tav tm="0">
                                          <p:val>
                                            <p:fltVal val="0"/>
                                          </p:val>
                                        </p:tav>
                                        <p:tav tm="100000">
                                          <p:val>
                                            <p:strVal val="#ppt_w"/>
                                          </p:val>
                                        </p:tav>
                                      </p:tavLst>
                                    </p:anim>
                                    <p:anim calcmode="lin" valueType="num">
                                      <p:cBhvr>
                                        <p:cTn id="16" dur="500" fill="hold"/>
                                        <p:tgtEl>
                                          <p:spTgt spid="6"/>
                                        </p:tgtEl>
                                        <p:attrNameLst>
                                          <p:attrName>ppt_h</p:attrName>
                                        </p:attrNameLst>
                                      </p:cBhvr>
                                      <p:tavLst>
                                        <p:tav tm="0">
                                          <p:val>
                                            <p:fltVal val="0"/>
                                          </p:val>
                                        </p:tav>
                                        <p:tav tm="100000">
                                          <p:val>
                                            <p:strVal val="#ppt_h"/>
                                          </p:val>
                                        </p:tav>
                                      </p:tavLst>
                                    </p:anim>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1A9DBC7-40AC-2418-A8A7-BF9D541B41CE}"/>
              </a:ext>
            </a:extLst>
          </p:cNvPr>
          <p:cNvSpPr txBox="1"/>
          <p:nvPr/>
        </p:nvSpPr>
        <p:spPr>
          <a:xfrm>
            <a:off x="1187624" y="548680"/>
            <a:ext cx="7704856" cy="3724096"/>
          </a:xfrm>
          <a:prstGeom prst="rect">
            <a:avLst/>
          </a:prstGeom>
          <a:noFill/>
        </p:spPr>
        <p:txBody>
          <a:bodyPr wrap="square">
            <a:spAutoFit/>
          </a:bodyPr>
          <a:lstStyle/>
          <a:p>
            <a:pPr marL="457200" indent="-457200" algn="justLow" rtl="1">
              <a:lnSpc>
                <a:spcPct val="150000"/>
              </a:lnSpc>
              <a:buFont typeface="Wingdings" pitchFamily="2" charset="2"/>
              <a:buChar char="q"/>
            </a:pPr>
            <a:r>
              <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يقدر كل مرفق أو هيئة عمومية مشروع النفقات التي يحتاج إليها في السنة المقبلة، ثم يبعث كل من هؤلاء مشروعه إلى الوزارة التي يتبعها، وتجمع هذه الأخيرة كل مشاريع نفقات مصالحها، وإذا وافقت عليها تصيغها في شكل خاص موحد ثم ترسل إلى وزارة المالية، وتقوم كل وزارة بنفس العملية</a:t>
            </a:r>
            <a:r>
              <a:rPr lang="ar-DZ" sz="3200"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a:t>
            </a:r>
            <a:endParaRPr lang="ar-DZ" sz="32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1447169207"/>
      </p:ext>
    </p:extLst>
  </p:cSld>
  <p:clrMapOvr>
    <a:masterClrMapping/>
  </p:clrMapOvr>
  <mc:AlternateContent xmlns:mc="http://schemas.openxmlformats.org/markup-compatibility/2006" xmlns:p14="http://schemas.microsoft.com/office/powerpoint/2010/main">
    <mc:Choice Requires="p14">
      <p:transition spd="slow" p14:dur="2000" advTm="155792"/>
    </mc:Choice>
    <mc:Fallback xmlns="">
      <p:transition spd="slow" advTm="155792"/>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979712" y="0"/>
            <a:ext cx="7138813" cy="4320480"/>
          </a:xfrm>
        </p:spPr>
        <p:txBody>
          <a:bodyPr>
            <a:noAutofit/>
          </a:bodyPr>
          <a:lstStyle/>
          <a:p>
            <a:pPr marL="457200" indent="-457200" algn="justLow" rtl="1">
              <a:lnSpc>
                <a:spcPct val="150000"/>
              </a:lnSpc>
              <a:buFont typeface="Wingdings" pitchFamily="2" charset="2"/>
              <a:buChar char="q"/>
            </a:pPr>
            <a:r>
              <a:rPr lang="ar-DZ" sz="3600" b="1" dirty="0">
                <a:solidFill>
                  <a:schemeClr val="tx1"/>
                </a:solidFill>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rPr>
              <a:t>وأخيرا تحال كل هذه المشاريع إلى وزارة المالية ( أو الوزارة المنتدبة للميزانية)، تتولى وزارة المالية (الوزارة المنتدبة للميزانية)، مهمة تحضير مشروع الإيرادات بإعتبارها تشرف على الخزينة العمومية، بهذه الصفة تكون الهيئة الوحيدة القادرة على إحصاء المحاصيل السابقة للدولة، الأمر الذي يؤهلها لتقديم وتوقع الإيرادات المقبلة. </a:t>
            </a:r>
          </a:p>
        </p:txBody>
      </p:sp>
    </p:spTree>
    <p:custDataLst>
      <p:tags r:id="rId1"/>
    </p:custDataLst>
    <p:extLst>
      <p:ext uri="{BB962C8B-B14F-4D97-AF65-F5344CB8AC3E}">
        <p14:creationId xmlns:p14="http://schemas.microsoft.com/office/powerpoint/2010/main" val="4280836978"/>
      </p:ext>
    </p:extLst>
  </p:cSld>
  <p:clrMapOvr>
    <a:masterClrMapping/>
  </p:clrMapOvr>
  <mc:AlternateContent xmlns:mc="http://schemas.openxmlformats.org/markup-compatibility/2006" xmlns:p14="http://schemas.microsoft.com/office/powerpoint/2010/main">
    <mc:Choice Requires="p14">
      <p:transition spd="slow" p14:dur="2000" advTm="54450"/>
    </mc:Choice>
    <mc:Fallback xmlns="">
      <p:transition spd="slow" advTm="5445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31.3|1.3|0.6|1.6|4.9"/>
</p:tagLst>
</file>

<file path=ppt/tags/tag2.xml><?xml version="1.0" encoding="utf-8"?>
<p:tagLst xmlns:a="http://schemas.openxmlformats.org/drawingml/2006/main" xmlns:r="http://schemas.openxmlformats.org/officeDocument/2006/relationships" xmlns:p="http://schemas.openxmlformats.org/presentationml/2006/main">
  <p:tag name="TIMING" val="|0.8|1.4"/>
</p:tagLst>
</file>

<file path=ppt/tags/tag3.xml><?xml version="1.0" encoding="utf-8"?>
<p:tagLst xmlns:a="http://schemas.openxmlformats.org/drawingml/2006/main" xmlns:r="http://schemas.openxmlformats.org/officeDocument/2006/relationships" xmlns:p="http://schemas.openxmlformats.org/presentationml/2006/main">
  <p:tag name="TIMING" val="|0.5|0.7|4.7|1.2|2.1|23"/>
</p:tagLst>
</file>

<file path=ppt/tags/tag4.xml><?xml version="1.0" encoding="utf-8"?>
<p:tagLst xmlns:a="http://schemas.openxmlformats.org/drawingml/2006/main" xmlns:r="http://schemas.openxmlformats.org/officeDocument/2006/relationships" xmlns:p="http://schemas.openxmlformats.org/presentationml/2006/main">
  <p:tag name="TIMING" val="|0.6|8.9|21.8|2.9|41.6|1.8"/>
</p:tagLst>
</file>

<file path=ppt/tags/tag5.xml><?xml version="1.0" encoding="utf-8"?>
<p:tagLst xmlns:a="http://schemas.openxmlformats.org/drawingml/2006/main" xmlns:r="http://schemas.openxmlformats.org/officeDocument/2006/relationships" xmlns:p="http://schemas.openxmlformats.org/presentationml/2006/main">
  <p:tag name="TIMING" val="|1.2|1.4"/>
</p:tagLst>
</file>

<file path=ppt/tags/tag6.xml><?xml version="1.0" encoding="utf-8"?>
<p:tagLst xmlns:a="http://schemas.openxmlformats.org/drawingml/2006/main" xmlns:r="http://schemas.openxmlformats.org/officeDocument/2006/relationships" xmlns:p="http://schemas.openxmlformats.org/presentationml/2006/main">
  <p:tag name="TIMING" val="|0.4|65.2"/>
</p:tagLst>
</file>

<file path=ppt/tags/tag7.xml><?xml version="1.0" encoding="utf-8"?>
<p:tagLst xmlns:a="http://schemas.openxmlformats.org/drawingml/2006/main" xmlns:r="http://schemas.openxmlformats.org/officeDocument/2006/relationships" xmlns:p="http://schemas.openxmlformats.org/presentationml/2006/main">
  <p:tag name="TIMING" val="|0.9"/>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8BB434"/>
      </a:accent1>
      <a:accent2>
        <a:srgbClr val="33A583"/>
      </a:accent2>
      <a:accent3>
        <a:srgbClr val="3594B4"/>
      </a:accent3>
      <a:accent4>
        <a:srgbClr val="6063B4"/>
      </a:accent4>
      <a:accent5>
        <a:srgbClr val="D35731"/>
      </a:accent5>
      <a:accent6>
        <a:srgbClr val="EBAC4B"/>
      </a:accent6>
      <a:hlink>
        <a:srgbClr val="65AD30"/>
      </a:hlink>
      <a:folHlink>
        <a:srgbClr val="8ED25B"/>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emplate>Parallax</Template>
  <TotalTime>7115</TotalTime>
  <Words>491</Words>
  <Application>Microsoft Office PowerPoint</Application>
  <PresentationFormat>On-screen Show (4:3)</PresentationFormat>
  <Paragraphs>34</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Arabic Typesetting</vt:lpstr>
      <vt:lpstr>Arial</vt:lpstr>
      <vt:lpstr>Corbel</vt:lpstr>
      <vt:lpstr>Sakkal Majalla</vt:lpstr>
      <vt:lpstr>Wingdings</vt:lpstr>
      <vt:lpstr>Parallax</vt:lpstr>
      <vt:lpstr>PowerPoint Presentation</vt:lpstr>
      <vt:lpstr>مقدمة:</vt:lpstr>
      <vt:lpstr>مبادئ إعداد الميزانية:</vt:lpstr>
      <vt:lpstr>PowerPoint Presentation</vt:lpstr>
      <vt:lpstr>PowerPoint Presentation</vt:lpstr>
      <vt:lpstr>PowerPoint Presentation</vt:lpstr>
      <vt:lpstr>PowerPoint Presentation</vt:lpstr>
      <vt:lpstr>PowerPoint Presentation</vt:lpstr>
      <vt:lpstr>PowerPoint Presentation</vt:lpstr>
    </vt:vector>
  </TitlesOfParts>
  <Company>Blue Ocean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علم المخطوطات Codicologie</dc:title>
  <dc:creator>ghano</dc:creator>
  <cp:lastModifiedBy>Dell</cp:lastModifiedBy>
  <cp:revision>69</cp:revision>
  <dcterms:created xsi:type="dcterms:W3CDTF">2013-02-18T22:24:56Z</dcterms:created>
  <dcterms:modified xsi:type="dcterms:W3CDTF">2025-06-08T15:37:36Z</dcterms:modified>
</cp:coreProperties>
</file>