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14" r:id="rId1"/>
  </p:sldMasterIdLst>
  <p:sldIdLst>
    <p:sldId id="266" r:id="rId2"/>
    <p:sldId id="267" r:id="rId3"/>
    <p:sldId id="256" r:id="rId4"/>
    <p:sldId id="257" r:id="rId5"/>
    <p:sldId id="273" r:id="rId6"/>
    <p:sldId id="258" r:id="rId7"/>
    <p:sldId id="259" r:id="rId8"/>
    <p:sldId id="272" r:id="rId9"/>
    <p:sldId id="271" r:id="rId1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5" name="Group 24"/>
          <p:cNvGrpSpPr/>
          <p:nvPr/>
        </p:nvGrpSpPr>
        <p:grpSpPr>
          <a:xfrm>
            <a:off x="203200" y="0"/>
            <a:ext cx="3778250" cy="6858001"/>
            <a:chOff x="203200" y="0"/>
            <a:chExt cx="3778250" cy="6858001"/>
          </a:xfrm>
        </p:grpSpPr>
        <p:sp>
          <p:nvSpPr>
            <p:cNvPr id="14" name="Freeform 6"/>
            <p:cNvSpPr/>
            <p:nvPr/>
          </p:nvSpPr>
          <p:spPr bwMode="auto">
            <a:xfrm>
              <a:off x="641350" y="0"/>
              <a:ext cx="1365250" cy="3971925"/>
            </a:xfrm>
            <a:custGeom>
              <a:avLst/>
              <a:gdLst/>
              <a:ahLst/>
              <a:cxnLst/>
              <a:rect l="0" t="0" r="r" b="b"/>
              <a:pathLst>
                <a:path w="860" h="2502">
                  <a:moveTo>
                    <a:pt x="0" y="2445"/>
                  </a:moveTo>
                  <a:lnTo>
                    <a:pt x="228" y="2502"/>
                  </a:lnTo>
                  <a:lnTo>
                    <a:pt x="860" y="0"/>
                  </a:lnTo>
                  <a:lnTo>
                    <a:pt x="620" y="0"/>
                  </a:lnTo>
                  <a:lnTo>
                    <a:pt x="0" y="2445"/>
                  </a:lnTo>
                  <a:close/>
                </a:path>
              </a:pathLst>
            </a:custGeom>
            <a:solidFill>
              <a:schemeClr val="accent1"/>
            </a:solidFill>
            <a:ln>
              <a:noFill/>
            </a:ln>
          </p:spPr>
        </p:sp>
        <p:sp>
          <p:nvSpPr>
            <p:cNvPr id="15" name="Freeform 7"/>
            <p:cNvSpPr/>
            <p:nvPr/>
          </p:nvSpPr>
          <p:spPr bwMode="auto">
            <a:xfrm>
              <a:off x="203200" y="0"/>
              <a:ext cx="1336675" cy="3862388"/>
            </a:xfrm>
            <a:custGeom>
              <a:avLst/>
              <a:gdLst/>
              <a:ahLst/>
              <a:cxnLst/>
              <a:rect l="0" t="0" r="r" b="b"/>
              <a:pathLst>
                <a:path w="842" h="2433">
                  <a:moveTo>
                    <a:pt x="842" y="0"/>
                  </a:moveTo>
                  <a:lnTo>
                    <a:pt x="602" y="0"/>
                  </a:lnTo>
                  <a:lnTo>
                    <a:pt x="0" y="2376"/>
                  </a:lnTo>
                  <a:lnTo>
                    <a:pt x="228" y="2433"/>
                  </a:lnTo>
                  <a:lnTo>
                    <a:pt x="842" y="0"/>
                  </a:lnTo>
                  <a:close/>
                </a:path>
              </a:pathLst>
            </a:custGeom>
            <a:solidFill>
              <a:schemeClr val="tx1">
                <a:lumMod val="65000"/>
                <a:lumOff val="35000"/>
              </a:schemeClr>
            </a:solidFill>
            <a:ln>
              <a:noFill/>
            </a:ln>
          </p:spPr>
        </p:sp>
        <p:sp>
          <p:nvSpPr>
            <p:cNvPr id="16" name="Freeform 8"/>
            <p:cNvSpPr/>
            <p:nvPr/>
          </p:nvSpPr>
          <p:spPr bwMode="auto">
            <a:xfrm>
              <a:off x="207963" y="3776663"/>
              <a:ext cx="1936750" cy="3081338"/>
            </a:xfrm>
            <a:custGeom>
              <a:avLst/>
              <a:gdLst/>
              <a:ahLst/>
              <a:cxnLst/>
              <a:rect l="0" t="0" r="r" b="b"/>
              <a:pathLst>
                <a:path w="1220" h="1941">
                  <a:moveTo>
                    <a:pt x="0" y="0"/>
                  </a:moveTo>
                  <a:lnTo>
                    <a:pt x="1166" y="1941"/>
                  </a:lnTo>
                  <a:lnTo>
                    <a:pt x="1220" y="1941"/>
                  </a:lnTo>
                  <a:lnTo>
                    <a:pt x="0" y="0"/>
                  </a:lnTo>
                  <a:close/>
                </a:path>
              </a:pathLst>
            </a:custGeom>
            <a:solidFill>
              <a:schemeClr val="tx1">
                <a:lumMod val="85000"/>
                <a:lumOff val="15000"/>
              </a:schemeClr>
            </a:solidFill>
            <a:ln>
              <a:noFill/>
            </a:ln>
          </p:spPr>
        </p:sp>
        <p:sp>
          <p:nvSpPr>
            <p:cNvPr id="20" name="Freeform 9"/>
            <p:cNvSpPr/>
            <p:nvPr/>
          </p:nvSpPr>
          <p:spPr bwMode="auto">
            <a:xfrm>
              <a:off x="646113" y="3886200"/>
              <a:ext cx="2373313" cy="2971800"/>
            </a:xfrm>
            <a:custGeom>
              <a:avLst/>
              <a:gdLst/>
              <a:ahLst/>
              <a:cxnLst/>
              <a:rect l="0" t="0" r="r" b="b"/>
              <a:pathLst>
                <a:path w="1495" h="1872">
                  <a:moveTo>
                    <a:pt x="1495" y="1872"/>
                  </a:moveTo>
                  <a:lnTo>
                    <a:pt x="0" y="0"/>
                  </a:lnTo>
                  <a:lnTo>
                    <a:pt x="1442" y="1872"/>
                  </a:lnTo>
                  <a:lnTo>
                    <a:pt x="1495" y="1872"/>
                  </a:lnTo>
                  <a:close/>
                </a:path>
              </a:pathLst>
            </a:custGeom>
            <a:solidFill>
              <a:schemeClr val="accent1">
                <a:lumMod val="50000"/>
              </a:schemeClr>
            </a:solidFill>
            <a:ln>
              <a:noFill/>
            </a:ln>
          </p:spPr>
        </p:sp>
        <p:sp>
          <p:nvSpPr>
            <p:cNvPr id="21" name="Freeform 10"/>
            <p:cNvSpPr/>
            <p:nvPr/>
          </p:nvSpPr>
          <p:spPr bwMode="auto">
            <a:xfrm>
              <a:off x="641350" y="3881438"/>
              <a:ext cx="3340100" cy="2976563"/>
            </a:xfrm>
            <a:custGeom>
              <a:avLst/>
              <a:gdLst/>
              <a:ahLst/>
              <a:cxnLst/>
              <a:rect l="0" t="0" r="r" b="b"/>
              <a:pathLst>
                <a:path w="2104" h="1875">
                  <a:moveTo>
                    <a:pt x="0" y="0"/>
                  </a:moveTo>
                  <a:lnTo>
                    <a:pt x="3" y="3"/>
                  </a:lnTo>
                  <a:lnTo>
                    <a:pt x="1498" y="1875"/>
                  </a:lnTo>
                  <a:lnTo>
                    <a:pt x="2104" y="1875"/>
                  </a:lnTo>
                  <a:lnTo>
                    <a:pt x="228" y="57"/>
                  </a:lnTo>
                  <a:lnTo>
                    <a:pt x="0" y="0"/>
                  </a:lnTo>
                  <a:close/>
                </a:path>
              </a:pathLst>
            </a:custGeom>
            <a:solidFill>
              <a:schemeClr val="accent1">
                <a:lumMod val="75000"/>
              </a:schemeClr>
            </a:solidFill>
            <a:ln>
              <a:noFill/>
            </a:ln>
          </p:spPr>
        </p:sp>
        <p:sp>
          <p:nvSpPr>
            <p:cNvPr id="22" name="Freeform 11"/>
            <p:cNvSpPr/>
            <p:nvPr/>
          </p:nvSpPr>
          <p:spPr bwMode="auto">
            <a:xfrm>
              <a:off x="203200" y="3771900"/>
              <a:ext cx="2660650" cy="3086100"/>
            </a:xfrm>
            <a:custGeom>
              <a:avLst/>
              <a:gdLst/>
              <a:ahLst/>
              <a:cxnLst/>
              <a:rect l="0" t="0" r="r" b="b"/>
              <a:pathLst>
                <a:path w="1676" h="1944">
                  <a:moveTo>
                    <a:pt x="1676" y="1944"/>
                  </a:moveTo>
                  <a:lnTo>
                    <a:pt x="264" y="111"/>
                  </a:lnTo>
                  <a:lnTo>
                    <a:pt x="225" y="60"/>
                  </a:lnTo>
                  <a:lnTo>
                    <a:pt x="228" y="60"/>
                  </a:lnTo>
                  <a:lnTo>
                    <a:pt x="264" y="111"/>
                  </a:lnTo>
                  <a:lnTo>
                    <a:pt x="234" y="69"/>
                  </a:lnTo>
                  <a:lnTo>
                    <a:pt x="228" y="57"/>
                  </a:lnTo>
                  <a:lnTo>
                    <a:pt x="222" y="54"/>
                  </a:lnTo>
                  <a:lnTo>
                    <a:pt x="0" y="0"/>
                  </a:lnTo>
                  <a:lnTo>
                    <a:pt x="3" y="3"/>
                  </a:lnTo>
                  <a:lnTo>
                    <a:pt x="1223" y="1944"/>
                  </a:lnTo>
                  <a:lnTo>
                    <a:pt x="1676" y="1944"/>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1739673" y="914401"/>
            <a:ext cx="6947127" cy="3488266"/>
          </a:xfrm>
        </p:spPr>
        <p:txBody>
          <a:bodyPr anchor="b">
            <a:normAutofit/>
          </a:bodyPr>
          <a:lstStyle>
            <a:lvl1pPr algn="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924238" y="4402666"/>
            <a:ext cx="5762563" cy="1364531"/>
          </a:xfrm>
        </p:spPr>
        <p:txBody>
          <a:bodyPr anchor="t">
            <a:normAutofit/>
          </a:bodyPr>
          <a:lstStyle>
            <a:lvl1pPr marL="0" indent="0" algn="r">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325773" y="6117336"/>
            <a:ext cx="857473" cy="365125"/>
          </a:xfrm>
        </p:spPr>
        <p:txBody>
          <a:bodyPr/>
          <a:lstStyle/>
          <a:p>
            <a:fld id="{F4B1608A-6540-45B2-B04A-8B545354FBF1}" type="datetimeFigureOut">
              <a:rPr lang="fr-FR" smtClean="0"/>
              <a:pPr/>
              <a:t>08/06/2025</a:t>
            </a:fld>
            <a:endParaRPr lang="fr-FR"/>
          </a:p>
        </p:txBody>
      </p:sp>
      <p:sp>
        <p:nvSpPr>
          <p:cNvPr id="5" name="Footer Placeholder 4"/>
          <p:cNvSpPr>
            <a:spLocks noGrp="1"/>
          </p:cNvSpPr>
          <p:nvPr>
            <p:ph type="ftr" sz="quarter" idx="11"/>
          </p:nvPr>
        </p:nvSpPr>
        <p:spPr>
          <a:xfrm>
            <a:off x="3623733" y="6117336"/>
            <a:ext cx="3609438" cy="365125"/>
          </a:xfrm>
        </p:spPr>
        <p:txBody>
          <a:bodyPr/>
          <a:lstStyle/>
          <a:p>
            <a:endParaRPr lang="fr-FR"/>
          </a:p>
        </p:txBody>
      </p:sp>
      <p:sp>
        <p:nvSpPr>
          <p:cNvPr id="6" name="Slide Number Placeholder 5"/>
          <p:cNvSpPr>
            <a:spLocks noGrp="1"/>
          </p:cNvSpPr>
          <p:nvPr>
            <p:ph type="sldNum" sz="quarter" idx="12"/>
          </p:nvPr>
        </p:nvSpPr>
        <p:spPr>
          <a:xfrm>
            <a:off x="8275320" y="6117336"/>
            <a:ext cx="411480" cy="365125"/>
          </a:xfrm>
        </p:spPr>
        <p:txBody>
          <a:bodyPr/>
          <a:lstStyle/>
          <a:p>
            <a:fld id="{0409977E-EC32-4E43-AC90-1FD2359435ED}" type="slidenum">
              <a:rPr lang="fr-FR" smtClean="0"/>
              <a:pPr/>
              <a:t>‹#›</a:t>
            </a:fld>
            <a:endParaRPr lang="fr-FR"/>
          </a:p>
        </p:txBody>
      </p:sp>
      <p:sp>
        <p:nvSpPr>
          <p:cNvPr id="23" name="Freeform 12"/>
          <p:cNvSpPr/>
          <p:nvPr/>
        </p:nvSpPr>
        <p:spPr bwMode="auto">
          <a:xfrm>
            <a:off x="203200" y="3771900"/>
            <a:ext cx="361950" cy="90488"/>
          </a:xfrm>
          <a:custGeom>
            <a:avLst/>
            <a:gdLst/>
            <a:ahLst/>
            <a:cxnLst/>
            <a:rect l="0" t="0" r="r" b="b"/>
            <a:pathLst>
              <a:path w="228" h="57">
                <a:moveTo>
                  <a:pt x="228" y="57"/>
                </a:moveTo>
                <a:lnTo>
                  <a:pt x="0" y="0"/>
                </a:lnTo>
                <a:lnTo>
                  <a:pt x="222" y="54"/>
                </a:lnTo>
                <a:lnTo>
                  <a:pt x="228" y="57"/>
                </a:lnTo>
                <a:close/>
              </a:path>
            </a:pathLst>
          </a:custGeom>
          <a:solidFill>
            <a:srgbClr val="29ABE2"/>
          </a:solid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3"/>
          <p:cNvSpPr/>
          <p:nvPr/>
        </p:nvSpPr>
        <p:spPr bwMode="auto">
          <a:xfrm>
            <a:off x="560388" y="3867150"/>
            <a:ext cx="61913" cy="80963"/>
          </a:xfrm>
          <a:custGeom>
            <a:avLst/>
            <a:gdLst/>
            <a:ahLst/>
            <a:cxnLst/>
            <a:rect l="0" t="0" r="r" b="b"/>
            <a:pathLst>
              <a:path w="39" h="51">
                <a:moveTo>
                  <a:pt x="0" y="0"/>
                </a:moveTo>
                <a:lnTo>
                  <a:pt x="39" y="51"/>
                </a:lnTo>
                <a:lnTo>
                  <a:pt x="3" y="0"/>
                </a:lnTo>
                <a:lnTo>
                  <a:pt x="0" y="0"/>
                </a:lnTo>
                <a:close/>
              </a:path>
            </a:pathLst>
          </a:custGeom>
          <a:solidFill>
            <a:srgbClr val="29ABE2"/>
          </a:solidFill>
          <a:ln>
            <a:noFill/>
          </a:ln>
          <a:extLst>
            <a:ext uri="{91240B29-F687-4f45-9708-019B960494DF}">
              <a14:hiddenLine xmlns="" xmlns:a14="http://schemas.microsoft.com/office/drawing/2010/main" w="9525">
                <a:solidFill>
                  <a:srgbClr val="000000"/>
                </a:solidFill>
                <a:round/>
                <a:headEnd/>
                <a:tailEnd/>
              </a14:hiddenLine>
            </a:ext>
          </a:extLst>
        </p:spPr>
      </p:sp>
    </p:spTree>
    <p:extLst>
      <p:ext uri="{BB962C8B-B14F-4D97-AF65-F5344CB8AC3E}">
        <p14:creationId xmlns:p14="http://schemas.microsoft.com/office/powerpoint/2010/main" val="24795923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3523" y="4732865"/>
            <a:ext cx="751599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789975" y="932112"/>
            <a:ext cx="6171065"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13523" y="5299603"/>
            <a:ext cx="751599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4B1608A-6540-45B2-B04A-8B545354FBF1}" type="datetimeFigureOut">
              <a:rPr lang="fr-FR" smtClean="0"/>
              <a:pPr/>
              <a:t>08/06/2025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0409977E-EC32-4E43-AC90-1FD2359435ED}" type="slidenum">
              <a:rPr lang="fr-FR" smtClean="0"/>
              <a:pPr/>
              <a:t>‹#›</a:t>
            </a:fld>
            <a:endParaRPr lang="fr-FR"/>
          </a:p>
        </p:txBody>
      </p:sp>
    </p:spTree>
    <p:extLst>
      <p:ext uri="{BB962C8B-B14F-4D97-AF65-F5344CB8AC3E}">
        <p14:creationId xmlns:p14="http://schemas.microsoft.com/office/powerpoint/2010/main" val="18737226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13524" y="685800"/>
            <a:ext cx="751599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113524" y="4343400"/>
            <a:ext cx="7515992"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4B1608A-6540-45B2-B04A-8B545354FBF1}" type="datetimeFigureOut">
              <a:rPr lang="fr-FR" smtClean="0"/>
              <a:pPr/>
              <a:t>08/06/2025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409977E-EC32-4E43-AC90-1FD2359435ED}" type="slidenum">
              <a:rPr lang="fr-FR" smtClean="0"/>
              <a:pPr/>
              <a:t>‹#›</a:t>
            </a:fld>
            <a:endParaRPr lang="fr-FR"/>
          </a:p>
        </p:txBody>
      </p:sp>
    </p:spTree>
    <p:extLst>
      <p:ext uri="{BB962C8B-B14F-4D97-AF65-F5344CB8AC3E}">
        <p14:creationId xmlns:p14="http://schemas.microsoft.com/office/powerpoint/2010/main" val="38555898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969421" y="863023"/>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8172197" y="2819399"/>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1426741" y="685801"/>
            <a:ext cx="6974115"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598235" y="3428999"/>
            <a:ext cx="6631128"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113523" y="4343400"/>
            <a:ext cx="751599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4B1608A-6540-45B2-B04A-8B545354FBF1}" type="datetimeFigureOut">
              <a:rPr lang="fr-FR" smtClean="0"/>
              <a:pPr/>
              <a:t>08/06/2025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409977E-EC32-4E43-AC90-1FD2359435ED}" type="slidenum">
              <a:rPr lang="fr-FR" smtClean="0"/>
              <a:pPr/>
              <a:t>‹#›</a:t>
            </a:fld>
            <a:endParaRPr lang="fr-FR"/>
          </a:p>
        </p:txBody>
      </p:sp>
    </p:spTree>
    <p:extLst>
      <p:ext uri="{BB962C8B-B14F-4D97-AF65-F5344CB8AC3E}">
        <p14:creationId xmlns:p14="http://schemas.microsoft.com/office/powerpoint/2010/main" val="19926201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13525" y="3308581"/>
            <a:ext cx="751598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113524" y="4777381"/>
            <a:ext cx="751599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4B1608A-6540-45B2-B04A-8B545354FBF1}" type="datetimeFigureOut">
              <a:rPr lang="fr-FR" smtClean="0"/>
              <a:pPr/>
              <a:t>08/06/2025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409977E-EC32-4E43-AC90-1FD2359435ED}" type="slidenum">
              <a:rPr lang="fr-FR" smtClean="0"/>
              <a:pPr/>
              <a:t>‹#›</a:t>
            </a:fld>
            <a:endParaRPr lang="fr-FR"/>
          </a:p>
        </p:txBody>
      </p:sp>
    </p:spTree>
    <p:extLst>
      <p:ext uri="{BB962C8B-B14F-4D97-AF65-F5344CB8AC3E}">
        <p14:creationId xmlns:p14="http://schemas.microsoft.com/office/powerpoint/2010/main" val="16854094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969421" y="863023"/>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8172197" y="2819399"/>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1426741" y="685801"/>
            <a:ext cx="6974115"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113525" y="3886200"/>
            <a:ext cx="751599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113524" y="4775200"/>
            <a:ext cx="751599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4B1608A-6540-45B2-B04A-8B545354FBF1}" type="datetimeFigureOut">
              <a:rPr lang="fr-FR" smtClean="0"/>
              <a:pPr/>
              <a:t>08/06/2025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409977E-EC32-4E43-AC90-1FD2359435ED}" type="slidenum">
              <a:rPr lang="fr-FR" smtClean="0"/>
              <a:pPr/>
              <a:t>‹#›</a:t>
            </a:fld>
            <a:endParaRPr lang="fr-FR"/>
          </a:p>
        </p:txBody>
      </p:sp>
    </p:spTree>
    <p:extLst>
      <p:ext uri="{BB962C8B-B14F-4D97-AF65-F5344CB8AC3E}">
        <p14:creationId xmlns:p14="http://schemas.microsoft.com/office/powerpoint/2010/main" val="225801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113525" y="685801"/>
            <a:ext cx="7515991"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113524" y="3505200"/>
            <a:ext cx="7515992"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113524" y="4343400"/>
            <a:ext cx="7515992"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4B1608A-6540-45B2-B04A-8B545354FBF1}" type="datetimeFigureOut">
              <a:rPr lang="fr-FR" smtClean="0"/>
              <a:pPr/>
              <a:t>08/06/2025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409977E-EC32-4E43-AC90-1FD2359435ED}" type="slidenum">
              <a:rPr lang="fr-FR" smtClean="0"/>
              <a:pPr/>
              <a:t>‹#›</a:t>
            </a:fld>
            <a:endParaRPr lang="fr-FR"/>
          </a:p>
        </p:txBody>
      </p:sp>
    </p:spTree>
    <p:extLst>
      <p:ext uri="{BB962C8B-B14F-4D97-AF65-F5344CB8AC3E}">
        <p14:creationId xmlns:p14="http://schemas.microsoft.com/office/powerpoint/2010/main" val="31169455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4B1608A-6540-45B2-B04A-8B545354FBF1}" type="datetimeFigureOut">
              <a:rPr lang="fr-FR" smtClean="0"/>
              <a:pPr/>
              <a:t>08/06/2025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409977E-EC32-4E43-AC90-1FD2359435ED}" type="slidenum">
              <a:rPr lang="fr-FR" smtClean="0"/>
              <a:pPr/>
              <a:t>‹#›</a:t>
            </a:fld>
            <a:endParaRPr lang="fr-FR"/>
          </a:p>
        </p:txBody>
      </p:sp>
    </p:spTree>
    <p:extLst>
      <p:ext uri="{BB962C8B-B14F-4D97-AF65-F5344CB8AC3E}">
        <p14:creationId xmlns:p14="http://schemas.microsoft.com/office/powerpoint/2010/main" val="26602460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01393" y="685800"/>
            <a:ext cx="1328123"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13524" y="685800"/>
            <a:ext cx="6016373" cy="51054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4B1608A-6540-45B2-B04A-8B545354FBF1}" type="datetimeFigureOut">
              <a:rPr lang="fr-FR" smtClean="0"/>
              <a:pPr/>
              <a:t>08/06/2025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409977E-EC32-4E43-AC90-1FD2359435ED}" type="slidenum">
              <a:rPr lang="fr-FR" smtClean="0"/>
              <a:pPr/>
              <a:t>‹#›</a:t>
            </a:fld>
            <a:endParaRPr lang="fr-FR"/>
          </a:p>
        </p:txBody>
      </p:sp>
    </p:spTree>
    <p:extLst>
      <p:ext uri="{BB962C8B-B14F-4D97-AF65-F5344CB8AC3E}">
        <p14:creationId xmlns:p14="http://schemas.microsoft.com/office/powerpoint/2010/main" val="15277095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82133" y="457201"/>
            <a:ext cx="7704667" cy="1981200"/>
          </a:xfrm>
        </p:spPr>
        <p:txBody>
          <a:bodyPr/>
          <a:lstStyle/>
          <a:p>
            <a:r>
              <a:rPr lang="en-US"/>
              <a:t>Click to edit Master title style</a:t>
            </a:r>
            <a:endParaRPr lang="en-US" dirty="0"/>
          </a:p>
        </p:txBody>
      </p:sp>
      <p:sp>
        <p:nvSpPr>
          <p:cNvPr id="3" name="Content Placeholder 2"/>
          <p:cNvSpPr>
            <a:spLocks noGrp="1"/>
          </p:cNvSpPr>
          <p:nvPr>
            <p:ph idx="1"/>
          </p:nvPr>
        </p:nvSpPr>
        <p:spPr>
          <a:xfrm>
            <a:off x="982133" y="2667000"/>
            <a:ext cx="7704667" cy="333281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344329" y="6108173"/>
            <a:ext cx="857473" cy="365125"/>
          </a:xfrm>
        </p:spPr>
        <p:txBody>
          <a:bodyPr/>
          <a:lstStyle/>
          <a:p>
            <a:fld id="{F4B1608A-6540-45B2-B04A-8B545354FBF1}" type="datetimeFigureOut">
              <a:rPr lang="fr-FR" smtClean="0"/>
              <a:pPr/>
              <a:t>08/06/2025</a:t>
            </a:fld>
            <a:endParaRPr lang="fr-FR"/>
          </a:p>
        </p:txBody>
      </p:sp>
      <p:sp>
        <p:nvSpPr>
          <p:cNvPr id="5" name="Footer Placeholder 4"/>
          <p:cNvSpPr>
            <a:spLocks noGrp="1"/>
          </p:cNvSpPr>
          <p:nvPr>
            <p:ph type="ftr" sz="quarter" idx="11"/>
          </p:nvPr>
        </p:nvSpPr>
        <p:spPr>
          <a:xfrm>
            <a:off x="1972647" y="6108173"/>
            <a:ext cx="5314517" cy="365125"/>
          </a:xfrm>
        </p:spPr>
        <p:txBody>
          <a:bodyPr/>
          <a:lstStyle/>
          <a:p>
            <a:endParaRPr lang="fr-FR"/>
          </a:p>
        </p:txBody>
      </p:sp>
      <p:sp>
        <p:nvSpPr>
          <p:cNvPr id="6" name="Slide Number Placeholder 5"/>
          <p:cNvSpPr>
            <a:spLocks noGrp="1"/>
          </p:cNvSpPr>
          <p:nvPr>
            <p:ph type="sldNum" sz="quarter" idx="12"/>
          </p:nvPr>
        </p:nvSpPr>
        <p:spPr>
          <a:xfrm>
            <a:off x="8258967" y="6108173"/>
            <a:ext cx="427833" cy="365125"/>
          </a:xfrm>
        </p:spPr>
        <p:txBody>
          <a:bodyPr/>
          <a:lstStyle/>
          <a:p>
            <a:fld id="{0409977E-EC32-4E43-AC90-1FD2359435ED}" type="slidenum">
              <a:rPr lang="fr-FR" smtClean="0"/>
              <a:pPr/>
              <a:t>‹#›</a:t>
            </a:fld>
            <a:endParaRPr lang="fr-FR"/>
          </a:p>
        </p:txBody>
      </p:sp>
    </p:spTree>
    <p:extLst>
      <p:ext uri="{BB962C8B-B14F-4D97-AF65-F5344CB8AC3E}">
        <p14:creationId xmlns:p14="http://schemas.microsoft.com/office/powerpoint/2010/main" val="3373487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86995" y="2666998"/>
            <a:ext cx="6699805" cy="2360071"/>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986998" y="5027070"/>
            <a:ext cx="6699802"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4B1608A-6540-45B2-B04A-8B545354FBF1}" type="datetimeFigureOut">
              <a:rPr lang="fr-FR" smtClean="0"/>
              <a:pPr/>
              <a:t>08/06/2025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a:xfrm>
            <a:off x="8273317" y="6116070"/>
            <a:ext cx="413483" cy="365125"/>
          </a:xfrm>
        </p:spPr>
        <p:txBody>
          <a:bodyPr/>
          <a:lstStyle/>
          <a:p>
            <a:fld id="{0409977E-EC32-4E43-AC90-1FD2359435ED}" type="slidenum">
              <a:rPr lang="fr-FR" smtClean="0"/>
              <a:pPr/>
              <a:t>‹#›</a:t>
            </a:fld>
            <a:endParaRPr lang="fr-FR"/>
          </a:p>
        </p:txBody>
      </p:sp>
    </p:spTree>
    <p:extLst>
      <p:ext uri="{BB962C8B-B14F-4D97-AF65-F5344CB8AC3E}">
        <p14:creationId xmlns:p14="http://schemas.microsoft.com/office/powerpoint/2010/main" val="802263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82133" y="685801"/>
            <a:ext cx="7704667"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82133" y="2667000"/>
            <a:ext cx="3739896" cy="3368674"/>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946904" y="2667000"/>
            <a:ext cx="3739896" cy="3346824"/>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4B1608A-6540-45B2-B04A-8B545354FBF1}" type="datetimeFigureOut">
              <a:rPr lang="fr-FR" smtClean="0"/>
              <a:pPr/>
              <a:t>08/06/2025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0409977E-EC32-4E43-AC90-1FD2359435ED}" type="slidenum">
              <a:rPr lang="fr-FR" smtClean="0"/>
              <a:pPr/>
              <a:t>‹#›</a:t>
            </a:fld>
            <a:endParaRPr lang="fr-FR"/>
          </a:p>
        </p:txBody>
      </p:sp>
    </p:spTree>
    <p:extLst>
      <p:ext uri="{BB962C8B-B14F-4D97-AF65-F5344CB8AC3E}">
        <p14:creationId xmlns:p14="http://schemas.microsoft.com/office/powerpoint/2010/main" val="38224184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329481" y="2658533"/>
            <a:ext cx="3456291"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13523" y="3335336"/>
            <a:ext cx="3672248" cy="2665259"/>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161710" y="2667000"/>
            <a:ext cx="3467806"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957266" y="3335336"/>
            <a:ext cx="3672248" cy="2665259"/>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4B1608A-6540-45B2-B04A-8B545354FBF1}" type="datetimeFigureOut">
              <a:rPr lang="fr-FR" smtClean="0"/>
              <a:pPr/>
              <a:t>08/06/2025</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0409977E-EC32-4E43-AC90-1FD2359435ED}" type="slidenum">
              <a:rPr lang="fr-FR" smtClean="0"/>
              <a:pPr/>
              <a:t>‹#›</a:t>
            </a:fld>
            <a:endParaRPr lang="fr-FR"/>
          </a:p>
        </p:txBody>
      </p:sp>
    </p:spTree>
    <p:extLst>
      <p:ext uri="{BB962C8B-B14F-4D97-AF65-F5344CB8AC3E}">
        <p14:creationId xmlns:p14="http://schemas.microsoft.com/office/powerpoint/2010/main" val="37840087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4B1608A-6540-45B2-B04A-8B545354FBF1}" type="datetimeFigureOut">
              <a:rPr lang="fr-FR" smtClean="0"/>
              <a:pPr/>
              <a:t>08/06/2025</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0409977E-EC32-4E43-AC90-1FD2359435ED}" type="slidenum">
              <a:rPr lang="fr-FR" smtClean="0"/>
              <a:pPr/>
              <a:t>‹#›</a:t>
            </a:fld>
            <a:endParaRPr lang="fr-FR"/>
          </a:p>
        </p:txBody>
      </p:sp>
    </p:spTree>
    <p:extLst>
      <p:ext uri="{BB962C8B-B14F-4D97-AF65-F5344CB8AC3E}">
        <p14:creationId xmlns:p14="http://schemas.microsoft.com/office/powerpoint/2010/main" val="15100357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4B1608A-6540-45B2-B04A-8B545354FBF1}" type="datetimeFigureOut">
              <a:rPr lang="fr-FR" smtClean="0"/>
              <a:pPr/>
              <a:t>08/06/2025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0409977E-EC32-4E43-AC90-1FD2359435ED}" type="slidenum">
              <a:rPr lang="fr-FR" smtClean="0"/>
              <a:pPr/>
              <a:t>‹#›</a:t>
            </a:fld>
            <a:endParaRPr lang="fr-FR"/>
          </a:p>
        </p:txBody>
      </p:sp>
    </p:spTree>
    <p:extLst>
      <p:ext uri="{BB962C8B-B14F-4D97-AF65-F5344CB8AC3E}">
        <p14:creationId xmlns:p14="http://schemas.microsoft.com/office/powerpoint/2010/main" val="18287550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3524" y="1600200"/>
            <a:ext cx="2662534"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3947553" y="685800"/>
            <a:ext cx="4681962"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3524" y="2971800"/>
            <a:ext cx="2662534"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4B1608A-6540-45B2-B04A-8B545354FBF1}" type="datetimeFigureOut">
              <a:rPr lang="fr-FR" smtClean="0"/>
              <a:pPr/>
              <a:t>08/06/2025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0409977E-EC32-4E43-AC90-1FD2359435ED}" type="slidenum">
              <a:rPr lang="fr-FR" smtClean="0"/>
              <a:pPr/>
              <a:t>‹#›</a:t>
            </a:fld>
            <a:endParaRPr lang="fr-FR"/>
          </a:p>
        </p:txBody>
      </p:sp>
    </p:spTree>
    <p:extLst>
      <p:ext uri="{BB962C8B-B14F-4D97-AF65-F5344CB8AC3E}">
        <p14:creationId xmlns:p14="http://schemas.microsoft.com/office/powerpoint/2010/main" val="12474194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2332" y="1752599"/>
            <a:ext cx="4070679"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5697495" y="914400"/>
            <a:ext cx="2461371"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12332" y="3124199"/>
            <a:ext cx="4070679"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4B1608A-6540-45B2-B04A-8B545354FBF1}" type="datetimeFigureOut">
              <a:rPr lang="fr-FR" smtClean="0"/>
              <a:pPr/>
              <a:t>08/06/2025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0409977E-EC32-4E43-AC90-1FD2359435ED}" type="slidenum">
              <a:rPr lang="fr-FR" smtClean="0"/>
              <a:pPr/>
              <a:t>‹#›</a:t>
            </a:fld>
            <a:endParaRPr lang="fr-FR"/>
          </a:p>
        </p:txBody>
      </p:sp>
    </p:spTree>
    <p:extLst>
      <p:ext uri="{BB962C8B-B14F-4D97-AF65-F5344CB8AC3E}">
        <p14:creationId xmlns:p14="http://schemas.microsoft.com/office/powerpoint/2010/main" val="18015716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14" name="Group 13"/>
          <p:cNvGrpSpPr/>
          <p:nvPr/>
        </p:nvGrpSpPr>
        <p:grpSpPr>
          <a:xfrm>
            <a:off x="0" y="0"/>
            <a:ext cx="2132013" cy="6858001"/>
            <a:chOff x="0" y="0"/>
            <a:chExt cx="2132013" cy="6858001"/>
          </a:xfrm>
        </p:grpSpPr>
        <p:sp>
          <p:nvSpPr>
            <p:cNvPr id="15" name="Freeform 6"/>
            <p:cNvSpPr/>
            <p:nvPr/>
          </p:nvSpPr>
          <p:spPr bwMode="auto">
            <a:xfrm>
              <a:off x="0" y="0"/>
              <a:ext cx="1073150" cy="5291138"/>
            </a:xfrm>
            <a:custGeom>
              <a:avLst/>
              <a:gdLst/>
              <a:ahLst/>
              <a:cxnLst/>
              <a:rect l="0" t="0" r="r" b="b"/>
              <a:pathLst>
                <a:path w="676" h="3333">
                  <a:moveTo>
                    <a:pt x="0" y="3132"/>
                  </a:moveTo>
                  <a:lnTo>
                    <a:pt x="0" y="3312"/>
                  </a:lnTo>
                  <a:lnTo>
                    <a:pt x="126" y="3333"/>
                  </a:lnTo>
                  <a:lnTo>
                    <a:pt x="676" y="0"/>
                  </a:lnTo>
                  <a:lnTo>
                    <a:pt x="514" y="0"/>
                  </a:lnTo>
                  <a:lnTo>
                    <a:pt x="0" y="3132"/>
                  </a:lnTo>
                  <a:close/>
                </a:path>
              </a:pathLst>
            </a:custGeom>
            <a:solidFill>
              <a:schemeClr val="accent1"/>
            </a:solidFill>
            <a:ln>
              <a:noFill/>
            </a:ln>
          </p:spPr>
        </p:sp>
        <p:sp>
          <p:nvSpPr>
            <p:cNvPr id="16" name="Freeform 7"/>
            <p:cNvSpPr/>
            <p:nvPr/>
          </p:nvSpPr>
          <p:spPr bwMode="auto">
            <a:xfrm>
              <a:off x="0" y="0"/>
              <a:ext cx="758825" cy="4624388"/>
            </a:xfrm>
            <a:custGeom>
              <a:avLst/>
              <a:gdLst/>
              <a:ahLst/>
              <a:cxnLst/>
              <a:rect l="0" t="0" r="r" b="b"/>
              <a:pathLst>
                <a:path w="478" h="2913">
                  <a:moveTo>
                    <a:pt x="478" y="0"/>
                  </a:moveTo>
                  <a:lnTo>
                    <a:pt x="318" y="0"/>
                  </a:lnTo>
                  <a:lnTo>
                    <a:pt x="0" y="1938"/>
                  </a:lnTo>
                  <a:lnTo>
                    <a:pt x="0" y="2913"/>
                  </a:lnTo>
                  <a:lnTo>
                    <a:pt x="478" y="0"/>
                  </a:lnTo>
                  <a:close/>
                </a:path>
              </a:pathLst>
            </a:custGeom>
            <a:solidFill>
              <a:schemeClr val="tx1">
                <a:lumMod val="65000"/>
                <a:lumOff val="35000"/>
              </a:schemeClr>
            </a:solidFill>
            <a:ln>
              <a:noFill/>
            </a:ln>
          </p:spPr>
        </p:sp>
        <p:sp>
          <p:nvSpPr>
            <p:cNvPr id="17" name="Freeform 8"/>
            <p:cNvSpPr/>
            <p:nvPr/>
          </p:nvSpPr>
          <p:spPr bwMode="auto">
            <a:xfrm>
              <a:off x="0" y="5662613"/>
              <a:ext cx="906463" cy="1195388"/>
            </a:xfrm>
            <a:custGeom>
              <a:avLst/>
              <a:gdLst/>
              <a:ahLst/>
              <a:cxnLst/>
              <a:rect l="0" t="0" r="r" b="b"/>
              <a:pathLst>
                <a:path w="571" h="753">
                  <a:moveTo>
                    <a:pt x="0" y="0"/>
                  </a:moveTo>
                  <a:lnTo>
                    <a:pt x="0" y="12"/>
                  </a:lnTo>
                  <a:lnTo>
                    <a:pt x="538" y="753"/>
                  </a:lnTo>
                  <a:lnTo>
                    <a:pt x="571" y="753"/>
                  </a:lnTo>
                  <a:lnTo>
                    <a:pt x="0" y="0"/>
                  </a:lnTo>
                  <a:close/>
                </a:path>
              </a:pathLst>
            </a:custGeom>
            <a:solidFill>
              <a:schemeClr val="tx1">
                <a:lumMod val="85000"/>
                <a:lumOff val="15000"/>
              </a:schemeClr>
            </a:solidFill>
            <a:ln>
              <a:noFill/>
            </a:ln>
          </p:spPr>
        </p:sp>
        <p:sp>
          <p:nvSpPr>
            <p:cNvPr id="18" name="Freeform 9"/>
            <p:cNvSpPr/>
            <p:nvPr/>
          </p:nvSpPr>
          <p:spPr bwMode="auto">
            <a:xfrm>
              <a:off x="0" y="5295900"/>
              <a:ext cx="1487488" cy="1562100"/>
            </a:xfrm>
            <a:custGeom>
              <a:avLst/>
              <a:gdLst/>
              <a:ahLst/>
              <a:cxnLst/>
              <a:rect l="0" t="0" r="r" b="b"/>
              <a:pathLst>
                <a:path w="937" h="984">
                  <a:moveTo>
                    <a:pt x="0" y="0"/>
                  </a:moveTo>
                  <a:lnTo>
                    <a:pt x="0" y="3"/>
                  </a:lnTo>
                  <a:lnTo>
                    <a:pt x="901" y="984"/>
                  </a:lnTo>
                  <a:lnTo>
                    <a:pt x="937" y="984"/>
                  </a:lnTo>
                  <a:lnTo>
                    <a:pt x="0" y="0"/>
                  </a:lnTo>
                  <a:close/>
                </a:path>
              </a:pathLst>
            </a:custGeom>
            <a:solidFill>
              <a:schemeClr val="accent1">
                <a:lumMod val="50000"/>
              </a:schemeClr>
            </a:solidFill>
            <a:ln>
              <a:noFill/>
            </a:ln>
          </p:spPr>
        </p:sp>
        <p:sp>
          <p:nvSpPr>
            <p:cNvPr id="19" name="Freeform 10"/>
            <p:cNvSpPr/>
            <p:nvPr/>
          </p:nvSpPr>
          <p:spPr bwMode="auto">
            <a:xfrm>
              <a:off x="0" y="5257800"/>
              <a:ext cx="2132013" cy="1600200"/>
            </a:xfrm>
            <a:custGeom>
              <a:avLst/>
              <a:gdLst/>
              <a:ahLst/>
              <a:cxnLst/>
              <a:rect l="0" t="0" r="r" b="b"/>
              <a:pathLst>
                <a:path w="1343" h="1008">
                  <a:moveTo>
                    <a:pt x="0" y="24"/>
                  </a:moveTo>
                  <a:lnTo>
                    <a:pt x="937" y="1008"/>
                  </a:lnTo>
                  <a:lnTo>
                    <a:pt x="1343" y="1008"/>
                  </a:lnTo>
                  <a:lnTo>
                    <a:pt x="126" y="21"/>
                  </a:lnTo>
                  <a:lnTo>
                    <a:pt x="0" y="0"/>
                  </a:lnTo>
                  <a:lnTo>
                    <a:pt x="0" y="24"/>
                  </a:lnTo>
                  <a:close/>
                </a:path>
              </a:pathLst>
            </a:custGeom>
            <a:solidFill>
              <a:schemeClr val="accent1">
                <a:lumMod val="75000"/>
              </a:schemeClr>
            </a:solidFill>
            <a:ln>
              <a:noFill/>
            </a:ln>
          </p:spPr>
        </p:sp>
        <p:sp>
          <p:nvSpPr>
            <p:cNvPr id="20" name="Freeform 11"/>
            <p:cNvSpPr/>
            <p:nvPr/>
          </p:nvSpPr>
          <p:spPr bwMode="auto">
            <a:xfrm>
              <a:off x="0" y="5357813"/>
              <a:ext cx="1377950" cy="1500188"/>
            </a:xfrm>
            <a:custGeom>
              <a:avLst/>
              <a:gdLst/>
              <a:ahLst/>
              <a:cxnLst/>
              <a:rect l="0" t="0" r="r" b="b"/>
              <a:pathLst>
                <a:path w="868" h="945">
                  <a:moveTo>
                    <a:pt x="0" y="192"/>
                  </a:moveTo>
                  <a:lnTo>
                    <a:pt x="571" y="945"/>
                  </a:lnTo>
                  <a:lnTo>
                    <a:pt x="868" y="945"/>
                  </a:lnTo>
                  <a:lnTo>
                    <a:pt x="0" y="0"/>
                  </a:lnTo>
                  <a:lnTo>
                    <a:pt x="0" y="192"/>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982133" y="457201"/>
            <a:ext cx="7704667" cy="1981200"/>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82134" y="2667000"/>
            <a:ext cx="7704666" cy="3356995"/>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358679" y="6116070"/>
            <a:ext cx="857473"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F4B1608A-6540-45B2-B04A-8B545354FBF1}" type="datetimeFigureOut">
              <a:rPr lang="fr-FR" smtClean="0"/>
              <a:pPr/>
              <a:t>08/06/2025</a:t>
            </a:fld>
            <a:endParaRPr lang="fr-FR"/>
          </a:p>
        </p:txBody>
      </p:sp>
      <p:sp>
        <p:nvSpPr>
          <p:cNvPr id="5" name="Footer Placeholder 4"/>
          <p:cNvSpPr>
            <a:spLocks noGrp="1"/>
          </p:cNvSpPr>
          <p:nvPr>
            <p:ph type="ftr" sz="quarter" idx="3"/>
          </p:nvPr>
        </p:nvSpPr>
        <p:spPr>
          <a:xfrm>
            <a:off x="1986997" y="6116070"/>
            <a:ext cx="531451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fr-FR"/>
          </a:p>
        </p:txBody>
      </p:sp>
      <p:sp>
        <p:nvSpPr>
          <p:cNvPr id="6" name="Slide Number Placeholder 5"/>
          <p:cNvSpPr>
            <a:spLocks noGrp="1"/>
          </p:cNvSpPr>
          <p:nvPr>
            <p:ph type="sldNum" sz="quarter" idx="4"/>
          </p:nvPr>
        </p:nvSpPr>
        <p:spPr>
          <a:xfrm>
            <a:off x="8273317" y="6116070"/>
            <a:ext cx="413483"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0409977E-EC32-4E43-AC90-1FD2359435ED}" type="slidenum">
              <a:rPr lang="fr-FR" smtClean="0"/>
              <a:pPr/>
              <a:t>‹#›</a:t>
            </a:fld>
            <a:endParaRPr lang="fr-FR"/>
          </a:p>
        </p:txBody>
      </p:sp>
    </p:spTree>
    <p:extLst>
      <p:ext uri="{BB962C8B-B14F-4D97-AF65-F5344CB8AC3E}">
        <p14:creationId xmlns:p14="http://schemas.microsoft.com/office/powerpoint/2010/main" val="2934888988"/>
      </p:ext>
    </p:extLst>
  </p:cSld>
  <p:clrMap bg1="lt1" tx1="dk1" bg2="lt2" tx2="dk2" accent1="accent1" accent2="accent2" accent3="accent3" accent4="accent4" accent5="accent5" accent6="accent6" hlink="hlink" folHlink="folHlink"/>
  <p:sldLayoutIdLst>
    <p:sldLayoutId id="2147484015" r:id="rId1"/>
    <p:sldLayoutId id="2147484016" r:id="rId2"/>
    <p:sldLayoutId id="2147484017" r:id="rId3"/>
    <p:sldLayoutId id="2147484018" r:id="rId4"/>
    <p:sldLayoutId id="2147484019" r:id="rId5"/>
    <p:sldLayoutId id="2147484020" r:id="rId6"/>
    <p:sldLayoutId id="2147484021" r:id="rId7"/>
    <p:sldLayoutId id="2147484022" r:id="rId8"/>
    <p:sldLayoutId id="2147484023" r:id="rId9"/>
    <p:sldLayoutId id="2147484024" r:id="rId10"/>
    <p:sldLayoutId id="2147484025" r:id="rId11"/>
    <p:sldLayoutId id="2147484026" r:id="rId12"/>
    <p:sldLayoutId id="2147484027" r:id="rId13"/>
    <p:sldLayoutId id="2147484028" r:id="rId14"/>
    <p:sldLayoutId id="2147484029" r:id="rId15"/>
    <p:sldLayoutId id="2147484030" r:id="rId16"/>
    <p:sldLayoutId id="2147484031"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3.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5.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p:cNvSpPr txBox="1"/>
          <p:nvPr/>
        </p:nvSpPr>
        <p:spPr>
          <a:xfrm>
            <a:off x="2483769" y="2209406"/>
            <a:ext cx="3479488" cy="707886"/>
          </a:xfrm>
          <a:prstGeom prst="rect">
            <a:avLst/>
          </a:prstGeom>
          <a:noFill/>
        </p:spPr>
        <p:txBody>
          <a:bodyPr wrap="square" rtlCol="0">
            <a:spAutoFit/>
          </a:bodyPr>
          <a:lstStyle/>
          <a:p>
            <a:pPr algn="ctr" rtl="1"/>
            <a:r>
              <a:rPr lang="ar-DZ" sz="4000" b="1" dirty="0">
                <a:solidFill>
                  <a:srgbClr val="FF0000"/>
                </a:solidFill>
                <a:effectLst>
                  <a:outerShdw blurRad="38100" dist="38100" dir="2700000" algn="tl">
                    <a:srgbClr val="000000">
                      <a:alpha val="43137"/>
                    </a:srgbClr>
                  </a:outerShdw>
                </a:effectLst>
                <a:latin typeface="Arabic Typesetting" pitchFamily="66" charset="-78"/>
                <a:cs typeface="Arabic Typesetting" pitchFamily="66" charset="-78"/>
              </a:rPr>
              <a:t>درس على الخط تحت عنوان:</a:t>
            </a:r>
            <a:endParaRPr lang="fr-FR" sz="4000" b="1" dirty="0">
              <a:solidFill>
                <a:srgbClr val="FF0000"/>
              </a:solidFill>
              <a:effectLst>
                <a:outerShdw blurRad="38100" dist="38100" dir="2700000" algn="tl">
                  <a:srgbClr val="000000">
                    <a:alpha val="43137"/>
                  </a:srgbClr>
                </a:outerShdw>
              </a:effectLst>
              <a:latin typeface="Arabic Typesetting" pitchFamily="66" charset="-78"/>
              <a:cs typeface="Arabic Typesetting" pitchFamily="66" charset="-78"/>
            </a:endParaRPr>
          </a:p>
        </p:txBody>
      </p:sp>
      <p:sp>
        <p:nvSpPr>
          <p:cNvPr id="7" name="Rectangle 6"/>
          <p:cNvSpPr/>
          <p:nvPr/>
        </p:nvSpPr>
        <p:spPr>
          <a:xfrm>
            <a:off x="1583668" y="2917292"/>
            <a:ext cx="5279689" cy="769441"/>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ar-DZ" sz="4400" b="1" cap="all" dirty="0">
                <a:ln w="0"/>
                <a:effectLst>
                  <a:outerShdw blurRad="38100" dist="38100" dir="2700000" algn="tl">
                    <a:srgbClr val="000000">
                      <a:alpha val="43137"/>
                    </a:srgbClr>
                  </a:outerShdw>
                  <a:reflection blurRad="12700" stA="50000" endPos="50000" dist="5000" dir="5400000" sy="-100000" rotWithShape="0"/>
                </a:effectLst>
                <a:latin typeface="Sakkal Majalla" panose="02000000000000000000" pitchFamily="2" charset="-78"/>
                <a:cs typeface="Sakkal Majalla" panose="02000000000000000000" pitchFamily="2" charset="-78"/>
              </a:rPr>
              <a:t>إعداد وتنظيم المــــــيــــــــزانيــــــــــة</a:t>
            </a:r>
          </a:p>
        </p:txBody>
      </p:sp>
      <p:sp>
        <p:nvSpPr>
          <p:cNvPr id="9" name="ZoneTexte 8"/>
          <p:cNvSpPr txBox="1"/>
          <p:nvPr/>
        </p:nvSpPr>
        <p:spPr>
          <a:xfrm>
            <a:off x="179512" y="5013176"/>
            <a:ext cx="3218815" cy="1077218"/>
          </a:xfrm>
          <a:prstGeom prst="rect">
            <a:avLst/>
          </a:prstGeom>
          <a:noFill/>
        </p:spPr>
        <p:txBody>
          <a:bodyPr wrap="square" rtlCol="0">
            <a:spAutoFit/>
          </a:bodyPr>
          <a:lstStyle/>
          <a:p>
            <a:pPr algn="ctr" rtl="1"/>
            <a:r>
              <a:rPr lang="ar-DZ" sz="3200" b="1" dirty="0">
                <a:solidFill>
                  <a:schemeClr val="accent2">
                    <a:lumMod val="75000"/>
                  </a:schemeClr>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تقديم الدكتور:</a:t>
            </a:r>
          </a:p>
          <a:p>
            <a:pPr algn="ctr" rtl="1"/>
            <a:r>
              <a:rPr lang="ar-DZ" sz="32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صغيري الميلود</a:t>
            </a:r>
            <a:endParaRPr lang="fr-FR" sz="32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endParaRPr>
          </a:p>
        </p:txBody>
      </p:sp>
      <p:sp>
        <p:nvSpPr>
          <p:cNvPr id="11" name="TextBox 10">
            <a:extLst>
              <a:ext uri="{FF2B5EF4-FFF2-40B4-BE49-F238E27FC236}">
                <a16:creationId xmlns:a16="http://schemas.microsoft.com/office/drawing/2014/main" id="{13D62ACE-7EC4-EBA6-A922-3D19D42E9F07}"/>
              </a:ext>
            </a:extLst>
          </p:cNvPr>
          <p:cNvSpPr txBox="1"/>
          <p:nvPr/>
        </p:nvSpPr>
        <p:spPr>
          <a:xfrm>
            <a:off x="2033924" y="404664"/>
            <a:ext cx="5130363" cy="1938992"/>
          </a:xfrm>
          <a:prstGeom prst="rect">
            <a:avLst/>
          </a:prstGeom>
          <a:noFill/>
        </p:spPr>
        <p:txBody>
          <a:bodyPr wrap="square">
            <a:spAutoFit/>
          </a:bodyPr>
          <a:lstStyle/>
          <a:p>
            <a:pPr algn="ctr" rtl="1"/>
            <a:r>
              <a:rPr lang="ar-DZ" sz="24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وزارة التعليم العالي والبحث العلمي </a:t>
            </a:r>
          </a:p>
          <a:p>
            <a:pPr algn="ctr" rtl="1"/>
            <a:r>
              <a:rPr lang="ar-DZ" sz="24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جــــــامعــــة محمد خيضر بسكرة</a:t>
            </a:r>
          </a:p>
          <a:p>
            <a:pPr algn="ctr" rtl="1"/>
            <a:r>
              <a:rPr lang="ar-DZ" sz="24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كلية العلوم الانسانية والإجتماعية</a:t>
            </a:r>
          </a:p>
          <a:p>
            <a:pPr algn="ctr" rtl="1"/>
            <a:r>
              <a:rPr lang="ar-DZ" sz="24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قسم العلوم الإنسانية</a:t>
            </a:r>
          </a:p>
          <a:p>
            <a:pPr algn="ctr" rtl="1"/>
            <a:r>
              <a:rPr lang="ar-DZ" sz="24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شعبة علم المكتبات</a:t>
            </a:r>
          </a:p>
        </p:txBody>
      </p:sp>
      <p:sp>
        <p:nvSpPr>
          <p:cNvPr id="2" name="ZoneTexte 8">
            <a:extLst>
              <a:ext uri="{FF2B5EF4-FFF2-40B4-BE49-F238E27FC236}">
                <a16:creationId xmlns:a16="http://schemas.microsoft.com/office/drawing/2014/main" id="{D4D0E6E0-D7EA-151D-6FB2-2314A5E80F76}"/>
              </a:ext>
            </a:extLst>
          </p:cNvPr>
          <p:cNvSpPr txBox="1"/>
          <p:nvPr/>
        </p:nvSpPr>
        <p:spPr>
          <a:xfrm>
            <a:off x="3180743" y="6191726"/>
            <a:ext cx="4104455" cy="523220"/>
          </a:xfrm>
          <a:prstGeom prst="rect">
            <a:avLst/>
          </a:prstGeom>
          <a:noFill/>
        </p:spPr>
        <p:txBody>
          <a:bodyPr wrap="square" rtlCol="0">
            <a:spAutoFit/>
          </a:bodyPr>
          <a:lstStyle/>
          <a:p>
            <a:pPr algn="ctr" rtl="1"/>
            <a:r>
              <a:rPr lang="ar-DZ" sz="2800" b="1" dirty="0">
                <a:solidFill>
                  <a:srgbClr val="FF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السنة الجامعية: 2022 /2023</a:t>
            </a:r>
          </a:p>
        </p:txBody>
      </p:sp>
    </p:spTree>
    <p:custDataLst>
      <p:tags r:id="rId1"/>
    </p:custDataLst>
    <p:extLst>
      <p:ext uri="{BB962C8B-B14F-4D97-AF65-F5344CB8AC3E}">
        <p14:creationId xmlns:p14="http://schemas.microsoft.com/office/powerpoint/2010/main" val="4081496847"/>
      </p:ext>
    </p:extLst>
  </p:cSld>
  <p:clrMapOvr>
    <a:masterClrMapping/>
  </p:clrMapOvr>
  <mc:AlternateContent xmlns:mc="http://schemas.openxmlformats.org/markup-compatibility/2006" xmlns:p14="http://schemas.microsoft.com/office/powerpoint/2010/main">
    <mc:Choice Requires="p14">
      <p:transition spd="slow" p14:dur="1500" advTm="87758">
        <p:split orient="vert"/>
      </p:transition>
    </mc:Choice>
    <mc:Fallback xmlns="">
      <p:transition spd="slow" advTm="87758">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randombar(horizont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randombar(horizontal)">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9" grpId="0"/>
      <p:bldP spid="11" grpId="0"/>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4788024" y="116632"/>
            <a:ext cx="2304256" cy="720080"/>
          </a:xfrm>
          <a:solidFill>
            <a:schemeClr val="bg1"/>
          </a:solidFill>
        </p:spPr>
        <p:style>
          <a:lnRef idx="0">
            <a:schemeClr val="accent2"/>
          </a:lnRef>
          <a:fillRef idx="3">
            <a:schemeClr val="accent2"/>
          </a:fillRef>
          <a:effectRef idx="3">
            <a:schemeClr val="accent2"/>
          </a:effectRef>
          <a:fontRef idx="minor">
            <a:schemeClr val="lt1"/>
          </a:fontRef>
        </p:style>
        <p:txBody>
          <a:bodyPr>
            <a:normAutofit/>
          </a:bodyPr>
          <a:lstStyle/>
          <a:p>
            <a:pPr algn="ctr" rtl="1"/>
            <a:r>
              <a:rPr lang="ar-DZ" sz="4000" b="1" i="1" dirty="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مقدمة:</a:t>
            </a:r>
            <a:endParaRPr lang="fr-FR" sz="4000" b="1" i="1" dirty="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endParaRPr>
          </a:p>
        </p:txBody>
      </p:sp>
      <p:sp>
        <p:nvSpPr>
          <p:cNvPr id="3" name="Sous-titre 2"/>
          <p:cNvSpPr>
            <a:spLocks noGrp="1"/>
          </p:cNvSpPr>
          <p:nvPr>
            <p:ph type="subTitle" idx="1"/>
          </p:nvPr>
        </p:nvSpPr>
        <p:spPr>
          <a:xfrm>
            <a:off x="1763688" y="836712"/>
            <a:ext cx="6937648" cy="4608512"/>
          </a:xfrm>
        </p:spPr>
        <p:txBody>
          <a:bodyPr>
            <a:noAutofit/>
          </a:bodyPr>
          <a:lstStyle/>
          <a:p>
            <a:pPr marL="457200" indent="-457200" algn="justLow" rtl="1">
              <a:lnSpc>
                <a:spcPct val="150000"/>
              </a:lnSpc>
              <a:buFont typeface="Wingdings" pitchFamily="2" charset="2"/>
              <a:buChar char="q"/>
            </a:pPr>
            <a:r>
              <a:rPr lang="ar-DZ" sz="3200" b="1" dirty="0">
                <a:solidFill>
                  <a:schemeClr val="tx1"/>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تتميز المراحل التي تمر بها الميزانية العامة للدولة بالتتابع، مما يؤدي إلى تشكيل دورة كاملة، ويراد بإصطلاح الدورة شرح طبيعة الأنشطة والعمليات المكونة للميزانية العامة بالنظر لما تتصف به هذه العمليات من الدورية والإستمرار فدورة الميزانية تتصف بوجود مراحل مميزة تتعاقب زمنيا وتتكرر عام بعد عام، ولكل منها خصائصها ومشاكلها ومتطلباتها</a:t>
            </a:r>
          </a:p>
        </p:txBody>
      </p:sp>
    </p:spTree>
    <p:custDataLst>
      <p:tags r:id="rId1"/>
    </p:custDataLst>
    <p:extLst>
      <p:ext uri="{BB962C8B-B14F-4D97-AF65-F5344CB8AC3E}">
        <p14:creationId xmlns:p14="http://schemas.microsoft.com/office/powerpoint/2010/main" val="927491250"/>
      </p:ext>
    </p:extLst>
  </p:cSld>
  <p:clrMapOvr>
    <a:masterClrMapping/>
  </p:clrMapOvr>
  <mc:AlternateContent xmlns:mc="http://schemas.openxmlformats.org/markup-compatibility/2006" xmlns:p14="http://schemas.microsoft.com/office/powerpoint/2010/main">
    <mc:Choice Requires="p14">
      <p:transition spd="slow" p14:dur="1500" advTm="67301">
        <p:split orient="vert"/>
      </p:transition>
    </mc:Choice>
    <mc:Fallback xmlns="">
      <p:transition spd="slow" advTm="67301">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012160" y="39085"/>
            <a:ext cx="2761184" cy="599812"/>
          </a:xfrm>
          <a:solidFill>
            <a:schemeClr val="bg1"/>
          </a:solidFill>
        </p:spPr>
        <p:style>
          <a:lnRef idx="0">
            <a:schemeClr val="accent2"/>
          </a:lnRef>
          <a:fillRef idx="3">
            <a:schemeClr val="accent2"/>
          </a:fillRef>
          <a:effectRef idx="3">
            <a:schemeClr val="accent2"/>
          </a:effectRef>
          <a:fontRef idx="minor">
            <a:schemeClr val="lt1"/>
          </a:fontRef>
        </p:style>
        <p:txBody>
          <a:bodyPr>
            <a:normAutofit fontScale="90000"/>
          </a:bodyPr>
          <a:lstStyle/>
          <a:p>
            <a:pPr rtl="1"/>
            <a:r>
              <a:rPr lang="ar-DZ" sz="3600" b="1" i="1" dirty="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مبادئ إعداد الميزانية:</a:t>
            </a:r>
            <a:endParaRPr lang="fr-FR" sz="3600" b="1" i="1" dirty="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endParaRPr>
          </a:p>
        </p:txBody>
      </p:sp>
      <p:sp>
        <p:nvSpPr>
          <p:cNvPr id="3" name="Sous-titre 2"/>
          <p:cNvSpPr>
            <a:spLocks noGrp="1"/>
          </p:cNvSpPr>
          <p:nvPr>
            <p:ph type="subTitle" idx="1"/>
          </p:nvPr>
        </p:nvSpPr>
        <p:spPr>
          <a:xfrm>
            <a:off x="1614364" y="980728"/>
            <a:ext cx="7452320" cy="5733256"/>
          </a:xfrm>
        </p:spPr>
        <p:txBody>
          <a:bodyPr>
            <a:noAutofit/>
          </a:bodyPr>
          <a:lstStyle/>
          <a:p>
            <a:pPr marL="457200" indent="-457200" algn="justLow" rtl="1">
              <a:lnSpc>
                <a:spcPct val="100000"/>
              </a:lnSpc>
              <a:buFont typeface="Wingdings" pitchFamily="2" charset="2"/>
              <a:buChar char="q"/>
            </a:pPr>
            <a:r>
              <a:rPr lang="ar-DZ" sz="3200" b="1" dirty="0">
                <a:solidFill>
                  <a:schemeClr val="tx1"/>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 وهناك عدة مبادئ وقواعد تخضع لها عملية إعداد الميزانية حيث تستدعي معرفة المسؤول بها، ومن هذه المبادئ نجد:</a:t>
            </a:r>
          </a:p>
          <a:p>
            <a:pPr marL="457200" indent="-457200" algn="justLow" rtl="1">
              <a:lnSpc>
                <a:spcPct val="100000"/>
              </a:lnSpc>
              <a:buFont typeface="Wingdings" pitchFamily="2" charset="2"/>
              <a:buChar char="q"/>
            </a:pPr>
            <a:r>
              <a:rPr lang="ar-DZ" sz="3200" b="1" dirty="0">
                <a:solidFill>
                  <a:schemeClr val="tx1"/>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 </a:t>
            </a:r>
            <a:r>
              <a:rPr lang="ar-DZ" sz="3200" b="1" dirty="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 </a:t>
            </a:r>
            <a:r>
              <a:rPr lang="ar-DZ" sz="3200" b="1" i="1" dirty="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الطابع السنوي: </a:t>
            </a:r>
          </a:p>
          <a:p>
            <a:pPr marL="457200" indent="-457200" algn="justLow" rtl="1">
              <a:lnSpc>
                <a:spcPct val="100000"/>
              </a:lnSpc>
              <a:buFont typeface="Wingdings" pitchFamily="2" charset="2"/>
              <a:buChar char="q"/>
            </a:pPr>
            <a:r>
              <a:rPr lang="ar-DZ" sz="3200" b="1" dirty="0">
                <a:solidFill>
                  <a:schemeClr val="tx1"/>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يتم إعداد الميزانية لمدة سنة على أنه يتم إلغاء المبالغ التي لم يتم صرفها.</a:t>
            </a:r>
          </a:p>
          <a:p>
            <a:pPr marL="457200" indent="-457200" algn="justLow" rtl="1">
              <a:lnSpc>
                <a:spcPct val="100000"/>
              </a:lnSpc>
              <a:buFont typeface="Wingdings" pitchFamily="2" charset="2"/>
              <a:buChar char="q"/>
            </a:pPr>
            <a:r>
              <a:rPr lang="ar-DZ" sz="3200" b="1" i="1" dirty="0">
                <a:solidFill>
                  <a:schemeClr val="tx1"/>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 </a:t>
            </a:r>
            <a:r>
              <a:rPr lang="ar-DZ" sz="3200" b="1" i="1" dirty="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 الطابع المسبق للميزانية: </a:t>
            </a:r>
          </a:p>
          <a:p>
            <a:pPr marL="457200" indent="-457200" algn="justLow" rtl="1">
              <a:lnSpc>
                <a:spcPct val="100000"/>
              </a:lnSpc>
              <a:buFont typeface="Wingdings" pitchFamily="2" charset="2"/>
              <a:buChar char="q"/>
            </a:pPr>
            <a:r>
              <a:rPr lang="ar-DZ" sz="3200" b="1" dirty="0">
                <a:solidFill>
                  <a:schemeClr val="tx1"/>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 ومقتضى ذلك أن المصادقة على الميزانية تتم في بداية السنة وبالتالي التعبير عن الاحتياجات والمبالغ يكون سابقا.</a:t>
            </a:r>
          </a:p>
        </p:txBody>
      </p:sp>
    </p:spTree>
    <p:custDataLst>
      <p:tags r:id="rId1"/>
    </p:custDataLst>
    <p:extLst>
      <p:ext uri="{BB962C8B-B14F-4D97-AF65-F5344CB8AC3E}">
        <p14:creationId xmlns:p14="http://schemas.microsoft.com/office/powerpoint/2010/main" val="2522665391"/>
      </p:ext>
    </p:extLst>
  </p:cSld>
  <p:clrMapOvr>
    <a:masterClrMapping/>
  </p:clrMapOvr>
  <mc:AlternateContent xmlns:mc="http://schemas.openxmlformats.org/markup-compatibility/2006" xmlns:p14="http://schemas.microsoft.com/office/powerpoint/2010/main">
    <mc:Choice Requires="p14">
      <p:transition spd="slow" p14:dur="1500" advTm="101899">
        <p:split orient="vert"/>
      </p:transition>
    </mc:Choice>
    <mc:Fallback xmlns="">
      <p:transition spd="slow" advTm="101899">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5"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6"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7" dur="10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 calcmode="lin" valueType="num">
                                      <p:cBhvr>
                                        <p:cTn id="22"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3"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4"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25" dur="1000"/>
                                        <p:tgtEl>
                                          <p:spTgt spid="3">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31" presetClass="entr" presetSubtype="0" fill="hold" grpId="0" nodeType="clickEffect">
                                  <p:stCondLst>
                                    <p:cond delay="0"/>
                                  </p:stCondLst>
                                  <p:childTnLst>
                                    <p:set>
                                      <p:cBhvr>
                                        <p:cTn id="29" dur="1" fill="hold">
                                          <p:stCondLst>
                                            <p:cond delay="0"/>
                                          </p:stCondLst>
                                        </p:cTn>
                                        <p:tgtEl>
                                          <p:spTgt spid="3">
                                            <p:txEl>
                                              <p:pRg st="2" end="2"/>
                                            </p:txEl>
                                          </p:spTgt>
                                        </p:tgtEl>
                                        <p:attrNameLst>
                                          <p:attrName>style.visibility</p:attrName>
                                        </p:attrNameLst>
                                      </p:cBhvr>
                                      <p:to>
                                        <p:strVal val="visible"/>
                                      </p:to>
                                    </p:set>
                                    <p:anim calcmode="lin" valueType="num">
                                      <p:cBhvr>
                                        <p:cTn id="30"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31"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32"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33" dur="1000"/>
                                        <p:tgtEl>
                                          <p:spTgt spid="3">
                                            <p:txEl>
                                              <p:pRg st="2" end="2"/>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31" presetClass="entr" presetSubtype="0" fill="hold" grpId="0" nodeType="clickEffect">
                                  <p:stCondLst>
                                    <p:cond delay="0"/>
                                  </p:stCondLst>
                                  <p:childTnLst>
                                    <p:set>
                                      <p:cBhvr>
                                        <p:cTn id="37" dur="1" fill="hold">
                                          <p:stCondLst>
                                            <p:cond delay="0"/>
                                          </p:stCondLst>
                                        </p:cTn>
                                        <p:tgtEl>
                                          <p:spTgt spid="3">
                                            <p:txEl>
                                              <p:pRg st="3" end="3"/>
                                            </p:txEl>
                                          </p:spTgt>
                                        </p:tgtEl>
                                        <p:attrNameLst>
                                          <p:attrName>style.visibility</p:attrName>
                                        </p:attrNameLst>
                                      </p:cBhvr>
                                      <p:to>
                                        <p:strVal val="visible"/>
                                      </p:to>
                                    </p:set>
                                    <p:anim calcmode="lin" valueType="num">
                                      <p:cBhvr>
                                        <p:cTn id="38"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9"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40"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41" dur="1000"/>
                                        <p:tgtEl>
                                          <p:spTgt spid="3">
                                            <p:txEl>
                                              <p:pRg st="3" end="3"/>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31" presetClass="entr" presetSubtype="0" fill="hold" grpId="0" nodeType="clickEffect">
                                  <p:stCondLst>
                                    <p:cond delay="0"/>
                                  </p:stCondLst>
                                  <p:childTnLst>
                                    <p:set>
                                      <p:cBhvr>
                                        <p:cTn id="45" dur="1" fill="hold">
                                          <p:stCondLst>
                                            <p:cond delay="0"/>
                                          </p:stCondLst>
                                        </p:cTn>
                                        <p:tgtEl>
                                          <p:spTgt spid="3">
                                            <p:txEl>
                                              <p:pRg st="4" end="4"/>
                                            </p:txEl>
                                          </p:spTgt>
                                        </p:tgtEl>
                                        <p:attrNameLst>
                                          <p:attrName>style.visibility</p:attrName>
                                        </p:attrNameLst>
                                      </p:cBhvr>
                                      <p:to>
                                        <p:strVal val="visible"/>
                                      </p:to>
                                    </p:set>
                                    <p:anim calcmode="lin" valueType="num">
                                      <p:cBhvr>
                                        <p:cTn id="46"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47"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48"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49"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763688" y="116632"/>
            <a:ext cx="6984776" cy="6408712"/>
          </a:xfrm>
        </p:spPr>
        <p:txBody>
          <a:bodyPr>
            <a:noAutofit/>
          </a:bodyPr>
          <a:lstStyle/>
          <a:p>
            <a:pPr marL="457200" indent="-457200" algn="justLow" rtl="1">
              <a:buFont typeface="Wingdings" pitchFamily="2" charset="2"/>
              <a:buChar char="q"/>
            </a:pPr>
            <a:r>
              <a:rPr lang="ar-DZ" sz="3200" b="1" dirty="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 </a:t>
            </a:r>
            <a:r>
              <a:rPr lang="ar-DZ" sz="3200" b="1" i="1" dirty="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الطابع الموحد للميزانية: </a:t>
            </a:r>
          </a:p>
          <a:p>
            <a:pPr marL="457200" indent="-457200" algn="justLow" rtl="1">
              <a:buFont typeface="Wingdings" pitchFamily="2" charset="2"/>
              <a:buChar char="q"/>
            </a:pPr>
            <a:r>
              <a:rPr lang="ar-DZ" sz="3200" b="1" dirty="0">
                <a:solidFill>
                  <a:schemeClr val="tx1"/>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  وهي إعداد وتقديم الميزانية في وثيقة واحدة مع توضيح الإيرادات والنفقات.</a:t>
            </a:r>
          </a:p>
          <a:p>
            <a:pPr marL="457200" indent="-457200" algn="justLow" rtl="1">
              <a:buFont typeface="Wingdings" pitchFamily="2" charset="2"/>
              <a:buChar char="q"/>
            </a:pPr>
            <a:r>
              <a:rPr lang="ar-DZ" sz="3200" b="1" i="1" dirty="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 - التــــــــــــــــــوازن:</a:t>
            </a:r>
          </a:p>
          <a:p>
            <a:pPr marL="457200" indent="-457200" algn="justLow" rtl="1">
              <a:buFont typeface="Wingdings" pitchFamily="2" charset="2"/>
              <a:buChar char="q"/>
            </a:pPr>
            <a:r>
              <a:rPr lang="ar-DZ" sz="3200" b="1" dirty="0">
                <a:solidFill>
                  <a:schemeClr val="tx1"/>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  وهو أن يكون مجموع المصاريف المحتملة مساويا للمداخيل المنتظرة.</a:t>
            </a:r>
          </a:p>
          <a:p>
            <a:pPr marL="457200" indent="-457200" algn="justLow" rtl="1">
              <a:buFont typeface="Wingdings" pitchFamily="2" charset="2"/>
              <a:buChar char="q"/>
            </a:pPr>
            <a:r>
              <a:rPr lang="ar-DZ" sz="3200" b="1" dirty="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 - التــــخــــــصـــــص: </a:t>
            </a:r>
          </a:p>
          <a:p>
            <a:pPr marL="457200" indent="-457200" algn="justLow" rtl="1">
              <a:buFont typeface="Wingdings" pitchFamily="2" charset="2"/>
              <a:buChar char="q"/>
            </a:pPr>
            <a:r>
              <a:rPr lang="ar-DZ" sz="3200" b="1" dirty="0">
                <a:solidFill>
                  <a:schemeClr val="tx1"/>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  وهو توجيه المبالغ المسجلة في الميزانية لتحقيق العمليات المحددة أو التي تسير المصالح التي تم بيانها.</a:t>
            </a:r>
          </a:p>
        </p:txBody>
      </p:sp>
    </p:spTree>
    <p:custDataLst>
      <p:tags r:id="rId1"/>
    </p:custDataLst>
    <p:extLst>
      <p:ext uri="{BB962C8B-B14F-4D97-AF65-F5344CB8AC3E}">
        <p14:creationId xmlns:p14="http://schemas.microsoft.com/office/powerpoint/2010/main" val="2718211390"/>
      </p:ext>
    </p:extLst>
  </p:cSld>
  <p:clrMapOvr>
    <a:masterClrMapping/>
  </p:clrMapOvr>
  <mc:AlternateContent xmlns:mc="http://schemas.openxmlformats.org/markup-compatibility/2006" xmlns:p14="http://schemas.microsoft.com/office/powerpoint/2010/main">
    <mc:Choice Requires="p14">
      <p:transition spd="slow" p14:dur="2000" advTm="101182"/>
    </mc:Choice>
    <mc:Fallback xmlns="">
      <p:transition spd="slow" advTm="10118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p:cTn id="23"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6" dur="1000"/>
                                        <p:tgtEl>
                                          <p:spTgt spid="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p:cTn id="31"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34" dur="1000"/>
                                        <p:tgtEl>
                                          <p:spTgt spid="3">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grpId="0"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 calcmode="lin" valueType="num">
                                      <p:cBhvr>
                                        <p:cTn id="39"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40"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41"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42" dur="1000"/>
                                        <p:tgtEl>
                                          <p:spTgt spid="3">
                                            <p:txEl>
                                              <p:pRg st="4" end="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grpId="0" nodeType="click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anim calcmode="lin" valueType="num">
                                      <p:cBhvr>
                                        <p:cTn id="47"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8"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49" dur="1000" fill="hold"/>
                                        <p:tgtEl>
                                          <p:spTgt spid="3">
                                            <p:txEl>
                                              <p:pRg st="5" end="5"/>
                                            </p:txEl>
                                          </p:spTgt>
                                        </p:tgtEl>
                                        <p:attrNameLst>
                                          <p:attrName>style.rotation</p:attrName>
                                        </p:attrNameLst>
                                      </p:cBhvr>
                                      <p:tavLst>
                                        <p:tav tm="0">
                                          <p:val>
                                            <p:fltVal val="90"/>
                                          </p:val>
                                        </p:tav>
                                        <p:tav tm="100000">
                                          <p:val>
                                            <p:fltVal val="0"/>
                                          </p:val>
                                        </p:tav>
                                      </p:tavLst>
                                    </p:anim>
                                    <p:animEffect transition="in" filter="fade">
                                      <p:cBhvr>
                                        <p:cTn id="50" dur="1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B9192FE-2CD5-9012-6040-53B9EE266C72}"/>
              </a:ext>
            </a:extLst>
          </p:cNvPr>
          <p:cNvSpPr txBox="1"/>
          <p:nvPr/>
        </p:nvSpPr>
        <p:spPr>
          <a:xfrm>
            <a:off x="971600" y="620688"/>
            <a:ext cx="7762836" cy="2516073"/>
          </a:xfrm>
          <a:prstGeom prst="rect">
            <a:avLst/>
          </a:prstGeom>
          <a:noFill/>
        </p:spPr>
        <p:txBody>
          <a:bodyPr wrap="square">
            <a:spAutoFit/>
          </a:bodyPr>
          <a:lstStyle/>
          <a:p>
            <a:pPr algn="r" rtl="1">
              <a:lnSpc>
                <a:spcPct val="150000"/>
              </a:lnSpc>
            </a:pPr>
            <a:r>
              <a:rPr lang="ar-DZ" sz="3600" b="1" i="1" dirty="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مصادر الميزانية في المؤسسات الوثائقية :</a:t>
            </a:r>
          </a:p>
          <a:p>
            <a:pPr algn="r" rtl="1">
              <a:lnSpc>
                <a:spcPct val="150000"/>
              </a:lnSpc>
            </a:pPr>
            <a:r>
              <a:rPr lang="ar-DZ" sz="3600" b="1" i="1" dirty="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المصدر الأول: </a:t>
            </a:r>
            <a:r>
              <a:rPr lang="ar-DZ" sz="36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الموازنة العامة للدولة</a:t>
            </a:r>
          </a:p>
          <a:p>
            <a:pPr algn="r" rtl="1">
              <a:lnSpc>
                <a:spcPct val="150000"/>
              </a:lnSpc>
            </a:pPr>
            <a:r>
              <a:rPr lang="ar-DZ" sz="3600" b="1" i="1" dirty="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المصدر الثاني: </a:t>
            </a:r>
            <a:r>
              <a:rPr lang="ar-DZ" sz="36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مصادر ثانوية (هبات، منح مادية أو مالية... )</a:t>
            </a:r>
          </a:p>
        </p:txBody>
      </p:sp>
    </p:spTree>
    <p:extLst>
      <p:ext uri="{BB962C8B-B14F-4D97-AF65-F5344CB8AC3E}">
        <p14:creationId xmlns:p14="http://schemas.microsoft.com/office/powerpoint/2010/main" val="3782346072"/>
      </p:ext>
    </p:extLst>
  </p:cSld>
  <p:clrMapOvr>
    <a:masterClrMapping/>
  </p:clrMapOvr>
  <mc:AlternateContent xmlns:mc="http://schemas.openxmlformats.org/markup-compatibility/2006" xmlns:p14="http://schemas.microsoft.com/office/powerpoint/2010/main">
    <mc:Choice Requires="p14">
      <p:transition spd="slow" p14:dur="2000" advTm="100041"/>
    </mc:Choice>
    <mc:Fallback xmlns="">
      <p:transition spd="slow" advTm="100041"/>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2123728" y="536001"/>
            <a:ext cx="6793581" cy="5785998"/>
          </a:xfrm>
        </p:spPr>
        <p:txBody>
          <a:bodyPr>
            <a:noAutofit/>
          </a:bodyPr>
          <a:lstStyle/>
          <a:p>
            <a:pPr algn="justLow" rtl="1"/>
            <a:r>
              <a:rPr lang="ar-DZ" sz="3200" b="1" dirty="0">
                <a:solidFill>
                  <a:schemeClr val="tx1"/>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تقسيم دورة الميزانية العامة في المنظور الأكاديمي إلى أربعة مراحل:</a:t>
            </a:r>
          </a:p>
          <a:p>
            <a:pPr marL="457200" indent="-457200" algn="justLow" rtl="1">
              <a:buFont typeface="Wingdings" pitchFamily="2" charset="2"/>
              <a:buChar char="q"/>
            </a:pPr>
            <a:r>
              <a:rPr lang="ar-DZ" sz="3200" b="1" dirty="0">
                <a:solidFill>
                  <a:schemeClr val="tx1"/>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التحضير والإعداد، الإقرار، التنفيذ والرقابة، و في الواقع تواجد هذه المراحل الأربعة بمسمياتها وتعاقبها الزمني في كل الميزانيات في العالم، لا يعني التماثل في توزيع المسؤوليات والسلطات المتعلقة بكل مرحلة من المراحل بين الدول بل تختلف هذه التوزيع للمسؤوليات والأمر يتوقف في كل دولة على نظام الحكم السائد وأيديولوجياته ونوع الدستور القائم ومستوى الحكم.</a:t>
            </a:r>
          </a:p>
        </p:txBody>
      </p:sp>
      <p:sp>
        <p:nvSpPr>
          <p:cNvPr id="4" name="TextBox 3">
            <a:extLst>
              <a:ext uri="{FF2B5EF4-FFF2-40B4-BE49-F238E27FC236}">
                <a16:creationId xmlns:a16="http://schemas.microsoft.com/office/drawing/2014/main" id="{54F9463F-2CF8-9C61-3641-1CB4B42E7AB2}"/>
              </a:ext>
            </a:extLst>
          </p:cNvPr>
          <p:cNvSpPr txBox="1"/>
          <p:nvPr/>
        </p:nvSpPr>
        <p:spPr>
          <a:xfrm>
            <a:off x="3923928" y="118373"/>
            <a:ext cx="3096344" cy="646331"/>
          </a:xfrm>
          <a:prstGeom prst="rect">
            <a:avLst/>
          </a:prstGeom>
          <a:solidFill>
            <a:schemeClr val="bg1"/>
          </a:solidFill>
        </p:spPr>
        <p:txBody>
          <a:bodyPr wrap="square">
            <a:spAutoFit/>
          </a:bodyPr>
          <a:lstStyle/>
          <a:p>
            <a:pPr algn="r" rtl="1"/>
            <a:r>
              <a:rPr lang="ar-DZ" sz="3600" b="1" i="1" dirty="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إعداد الميزانية:</a:t>
            </a:r>
            <a:endParaRPr lang="en-US" sz="3600" b="1" i="1" dirty="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endParaRPr>
          </a:p>
        </p:txBody>
      </p:sp>
    </p:spTree>
    <p:custDataLst>
      <p:tags r:id="rId1"/>
    </p:custDataLst>
    <p:extLst>
      <p:ext uri="{BB962C8B-B14F-4D97-AF65-F5344CB8AC3E}">
        <p14:creationId xmlns:p14="http://schemas.microsoft.com/office/powerpoint/2010/main" val="1325974168"/>
      </p:ext>
    </p:extLst>
  </p:cSld>
  <p:clrMapOvr>
    <a:masterClrMapping/>
  </p:clrMapOvr>
  <mc:AlternateContent xmlns:mc="http://schemas.openxmlformats.org/markup-compatibility/2006" xmlns:p14="http://schemas.microsoft.com/office/powerpoint/2010/main">
    <mc:Choice Requires="p14">
      <p:transition spd="slow" p14:dur="2000" advTm="79372"/>
    </mc:Choice>
    <mc:Fallback xmlns="">
      <p:transition spd="slow" advTm="7937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282346" y="843079"/>
            <a:ext cx="7848872" cy="5616624"/>
          </a:xfrm>
        </p:spPr>
        <p:txBody>
          <a:bodyPr>
            <a:noAutofit/>
          </a:bodyPr>
          <a:lstStyle/>
          <a:p>
            <a:pPr marL="457200" indent="-457200" algn="justLow" rtl="1">
              <a:lnSpc>
                <a:spcPct val="150000"/>
              </a:lnSpc>
              <a:buFont typeface="Wingdings" pitchFamily="2" charset="2"/>
              <a:buChar char="q"/>
            </a:pPr>
            <a:r>
              <a:rPr lang="ar-DZ" sz="3200" b="1" dirty="0">
                <a:solidFill>
                  <a:schemeClr val="tx1"/>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تعتبر عملية تحضير مشروع الميزانية العامة من أولى المراحل وأدقها، وهذا لأن نتائجها سوف تؤثر في جميع مراحل الميزانية اللاحقة، وتكون عملية تحضير الميزانية من طرف السلطة التنفيذية التي تختص بهذه المرحلة، وعادة تكون وزارة المالية هي المكلفة بتحضير الميزانية العامة للدولة، لأنها تتمتع بالخبرات اللازمة في إدارة الشؤون المالية وغالبا ما تأخذ عملية التحضير الخطوات التالية:</a:t>
            </a:r>
          </a:p>
        </p:txBody>
      </p:sp>
      <p:sp>
        <p:nvSpPr>
          <p:cNvPr id="6" name="Titre 1">
            <a:extLst>
              <a:ext uri="{FF2B5EF4-FFF2-40B4-BE49-F238E27FC236}">
                <a16:creationId xmlns:a16="http://schemas.microsoft.com/office/drawing/2014/main" id="{0C5BFBF3-70B9-0C94-DE8F-53A1E970DA59}"/>
              </a:ext>
            </a:extLst>
          </p:cNvPr>
          <p:cNvSpPr txBox="1">
            <a:spLocks/>
          </p:cNvSpPr>
          <p:nvPr/>
        </p:nvSpPr>
        <p:spPr>
          <a:xfrm>
            <a:off x="5004048" y="0"/>
            <a:ext cx="3553272" cy="720080"/>
          </a:xfrm>
          <a:prstGeom prst="rect">
            <a:avLst/>
          </a:prstGeom>
          <a:solidFill>
            <a:schemeClr val="bg1"/>
          </a:solidFill>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b">
            <a:noAutofit/>
          </a:bodyPr>
          <a:lstStyle>
            <a:lvl1pPr algn="ctr" defTabSz="914400" rtl="0" eaLnBrk="1" latinLnBrk="0" hangingPunct="1">
              <a:lnSpc>
                <a:spcPct val="90000"/>
              </a:lnSpc>
              <a:spcBef>
                <a:spcPct val="0"/>
              </a:spcBef>
              <a:buNone/>
              <a:defRPr sz="4800" kern="1200" cap="all" baseline="0">
                <a:solidFill>
                  <a:schemeClr val="lt1"/>
                </a:solidFill>
                <a:effectLst/>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r" rtl="1"/>
            <a:r>
              <a:rPr lang="ar-DZ" sz="3600" b="1" i="1" dirty="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 مرحلة التحضير: </a:t>
            </a:r>
            <a:endParaRPr lang="fr-FR" sz="3600" b="1" i="1" dirty="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endParaRPr>
          </a:p>
        </p:txBody>
      </p:sp>
    </p:spTree>
    <p:custDataLst>
      <p:tags r:id="rId1"/>
    </p:custDataLst>
    <p:extLst>
      <p:ext uri="{BB962C8B-B14F-4D97-AF65-F5344CB8AC3E}">
        <p14:creationId xmlns:p14="http://schemas.microsoft.com/office/powerpoint/2010/main" val="1066423052"/>
      </p:ext>
    </p:extLst>
  </p:cSld>
  <p:clrMapOvr>
    <a:masterClrMapping/>
  </p:clrMapOvr>
  <mc:AlternateContent xmlns:mc="http://schemas.openxmlformats.org/markup-compatibility/2006" xmlns:p14="http://schemas.microsoft.com/office/powerpoint/2010/main">
    <mc:Choice Requires="p14">
      <p:transition spd="slow" p14:dur="2000" advTm="68555"/>
    </mc:Choice>
    <mc:Fallback xmlns="">
      <p:transition spd="slow" advTm="6855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500" fill="hold"/>
                                        <p:tgtEl>
                                          <p:spTgt spid="6"/>
                                        </p:tgtEl>
                                        <p:attrNameLst>
                                          <p:attrName>ppt_w</p:attrName>
                                        </p:attrNameLst>
                                      </p:cBhvr>
                                      <p:tavLst>
                                        <p:tav tm="0">
                                          <p:val>
                                            <p:fltVal val="0"/>
                                          </p:val>
                                        </p:tav>
                                        <p:tav tm="100000">
                                          <p:val>
                                            <p:strVal val="#ppt_w"/>
                                          </p:val>
                                        </p:tav>
                                      </p:tavLst>
                                    </p:anim>
                                    <p:anim calcmode="lin" valueType="num">
                                      <p:cBhvr>
                                        <p:cTn id="16" dur="500" fill="hold"/>
                                        <p:tgtEl>
                                          <p:spTgt spid="6"/>
                                        </p:tgtEl>
                                        <p:attrNameLst>
                                          <p:attrName>ppt_h</p:attrName>
                                        </p:attrNameLst>
                                      </p:cBhvr>
                                      <p:tavLst>
                                        <p:tav tm="0">
                                          <p:val>
                                            <p:fltVal val="0"/>
                                          </p:val>
                                        </p:tav>
                                        <p:tav tm="100000">
                                          <p:val>
                                            <p:strVal val="#ppt_h"/>
                                          </p:val>
                                        </p:tav>
                                      </p:tavLst>
                                    </p:anim>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1A9DBC7-40AC-2418-A8A7-BF9D541B41CE}"/>
              </a:ext>
            </a:extLst>
          </p:cNvPr>
          <p:cNvSpPr txBox="1"/>
          <p:nvPr/>
        </p:nvSpPr>
        <p:spPr>
          <a:xfrm>
            <a:off x="1187624" y="548680"/>
            <a:ext cx="7704856" cy="3724096"/>
          </a:xfrm>
          <a:prstGeom prst="rect">
            <a:avLst/>
          </a:prstGeom>
          <a:noFill/>
        </p:spPr>
        <p:txBody>
          <a:bodyPr wrap="square">
            <a:spAutoFit/>
          </a:bodyPr>
          <a:lstStyle/>
          <a:p>
            <a:pPr marL="457200" indent="-457200" algn="justLow" rtl="1">
              <a:lnSpc>
                <a:spcPct val="150000"/>
              </a:lnSpc>
              <a:buFont typeface="Wingdings" pitchFamily="2" charset="2"/>
              <a:buChar char="q"/>
            </a:pPr>
            <a:r>
              <a:rPr lang="ar-DZ" sz="3200" b="1" dirty="0">
                <a:solidFill>
                  <a:schemeClr val="tx1"/>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يقدر كل مرفق أو هيئة عمومية مشروع النفقات التي يحتاج إليها في السنة المقبلة، ثم يبعث كل من هؤلاء مشروعه إلى الوزارة التي يتبعها، وتجمع هذه الأخيرة كل مشاريع نفقات مصالحها، وإذا وافقت عليها تصيغها في شكل خاص موحد ثم ترسل إلى وزارة المالية، وتقوم كل وزارة بنفس العملية</a:t>
            </a:r>
            <a:r>
              <a:rPr lang="ar-DZ" sz="32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a:t>
            </a:r>
            <a:endParaRPr lang="ar-DZ" sz="3200" b="1" dirty="0">
              <a:solidFill>
                <a:schemeClr val="tx1"/>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1447169207"/>
      </p:ext>
    </p:extLst>
  </p:cSld>
  <p:clrMapOvr>
    <a:masterClrMapping/>
  </p:clrMapOvr>
  <mc:AlternateContent xmlns:mc="http://schemas.openxmlformats.org/markup-compatibility/2006" xmlns:p14="http://schemas.microsoft.com/office/powerpoint/2010/main">
    <mc:Choice Requires="p14">
      <p:transition spd="slow" p14:dur="2000" advTm="155792"/>
    </mc:Choice>
    <mc:Fallback xmlns="">
      <p:transition spd="slow" advTm="155792"/>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979712" y="0"/>
            <a:ext cx="7138813" cy="4320480"/>
          </a:xfrm>
        </p:spPr>
        <p:txBody>
          <a:bodyPr>
            <a:noAutofit/>
          </a:bodyPr>
          <a:lstStyle/>
          <a:p>
            <a:pPr marL="457200" indent="-457200" algn="justLow" rtl="1">
              <a:lnSpc>
                <a:spcPct val="150000"/>
              </a:lnSpc>
              <a:buFont typeface="Wingdings" pitchFamily="2" charset="2"/>
              <a:buChar char="q"/>
            </a:pPr>
            <a:r>
              <a:rPr lang="ar-DZ" sz="3600" b="1" dirty="0">
                <a:solidFill>
                  <a:schemeClr val="tx1"/>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وأخيرا تحال كل هذه المشاريع إلى وزارة المالية ( أو الوزارة المنتدبة للميزانية)، تتولى وزارة المالية (الوزارة المنتدبة للميزانية)، مهمة تحضير مشروع الإيرادات بإعتبارها تشرف على الخزينة العمومية، بهذه الصفة تكون الهيئة الوحيدة القادرة على إحصاء المحاصيل السابقة للدولة، الأمر الذي يؤهلها لتقديم وتوقع الإيرادات المقبلة. </a:t>
            </a:r>
          </a:p>
        </p:txBody>
      </p:sp>
    </p:spTree>
    <p:custDataLst>
      <p:tags r:id="rId1"/>
    </p:custDataLst>
    <p:extLst>
      <p:ext uri="{BB962C8B-B14F-4D97-AF65-F5344CB8AC3E}">
        <p14:creationId xmlns:p14="http://schemas.microsoft.com/office/powerpoint/2010/main" val="4280836978"/>
      </p:ext>
    </p:extLst>
  </p:cSld>
  <p:clrMapOvr>
    <a:masterClrMapping/>
  </p:clrMapOvr>
  <mc:AlternateContent xmlns:mc="http://schemas.openxmlformats.org/markup-compatibility/2006" xmlns:p14="http://schemas.microsoft.com/office/powerpoint/2010/main">
    <mc:Choice Requires="p14">
      <p:transition spd="slow" p14:dur="2000" advTm="54450"/>
    </mc:Choice>
    <mc:Fallback xmlns="">
      <p:transition spd="slow" advTm="5445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ags/tag1.xml><?xml version="1.0" encoding="utf-8"?>
<p:tagLst xmlns:a="http://schemas.openxmlformats.org/drawingml/2006/main" xmlns:r="http://schemas.openxmlformats.org/officeDocument/2006/relationships" xmlns:p="http://schemas.openxmlformats.org/presentationml/2006/main">
  <p:tag name="TIMING" val="|31.3|1.3|0.6|1.6|4.9"/>
</p:tagLst>
</file>

<file path=ppt/tags/tag2.xml><?xml version="1.0" encoding="utf-8"?>
<p:tagLst xmlns:a="http://schemas.openxmlformats.org/drawingml/2006/main" xmlns:r="http://schemas.openxmlformats.org/officeDocument/2006/relationships" xmlns:p="http://schemas.openxmlformats.org/presentationml/2006/main">
  <p:tag name="TIMING" val="|0.8|1.4"/>
</p:tagLst>
</file>

<file path=ppt/tags/tag3.xml><?xml version="1.0" encoding="utf-8"?>
<p:tagLst xmlns:a="http://schemas.openxmlformats.org/drawingml/2006/main" xmlns:r="http://schemas.openxmlformats.org/officeDocument/2006/relationships" xmlns:p="http://schemas.openxmlformats.org/presentationml/2006/main">
  <p:tag name="TIMING" val="|0.5|0.7|4.7|1.2|2.1|23"/>
</p:tagLst>
</file>

<file path=ppt/tags/tag4.xml><?xml version="1.0" encoding="utf-8"?>
<p:tagLst xmlns:a="http://schemas.openxmlformats.org/drawingml/2006/main" xmlns:r="http://schemas.openxmlformats.org/officeDocument/2006/relationships" xmlns:p="http://schemas.openxmlformats.org/presentationml/2006/main">
  <p:tag name="TIMING" val="|0.6|8.9|21.8|2.9|41.6|1.8"/>
</p:tagLst>
</file>

<file path=ppt/tags/tag5.xml><?xml version="1.0" encoding="utf-8"?>
<p:tagLst xmlns:a="http://schemas.openxmlformats.org/drawingml/2006/main" xmlns:r="http://schemas.openxmlformats.org/officeDocument/2006/relationships" xmlns:p="http://schemas.openxmlformats.org/presentationml/2006/main">
  <p:tag name="TIMING" val="|1.2|1.4"/>
</p:tagLst>
</file>

<file path=ppt/tags/tag6.xml><?xml version="1.0" encoding="utf-8"?>
<p:tagLst xmlns:a="http://schemas.openxmlformats.org/drawingml/2006/main" xmlns:r="http://schemas.openxmlformats.org/officeDocument/2006/relationships" xmlns:p="http://schemas.openxmlformats.org/presentationml/2006/main">
  <p:tag name="TIMING" val="|0.4|65.2"/>
</p:tagLst>
</file>

<file path=ppt/tags/tag7.xml><?xml version="1.0" encoding="utf-8"?>
<p:tagLst xmlns:a="http://schemas.openxmlformats.org/drawingml/2006/main" xmlns:r="http://schemas.openxmlformats.org/officeDocument/2006/relationships" xmlns:p="http://schemas.openxmlformats.org/presentationml/2006/main">
  <p:tag name="TIMING" val="|0.9"/>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8BB434"/>
      </a:accent1>
      <a:accent2>
        <a:srgbClr val="33A583"/>
      </a:accent2>
      <a:accent3>
        <a:srgbClr val="3594B4"/>
      </a:accent3>
      <a:accent4>
        <a:srgbClr val="6063B4"/>
      </a:accent4>
      <a:accent5>
        <a:srgbClr val="D35731"/>
      </a:accent5>
      <a:accent6>
        <a:srgbClr val="EBAC4B"/>
      </a:accent6>
      <a:hlink>
        <a:srgbClr val="65AD30"/>
      </a:hlink>
      <a:folHlink>
        <a:srgbClr val="8ED25B"/>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EBEC8F79-A447-43FC-8E81-85E8468AF3F9}"/>
    </a:ext>
  </a:extLst>
</a:theme>
</file>

<file path=docProps/app.xml><?xml version="1.0" encoding="utf-8"?>
<Properties xmlns="http://schemas.openxmlformats.org/officeDocument/2006/extended-properties" xmlns:vt="http://schemas.openxmlformats.org/officeDocument/2006/docPropsVTypes">
  <Template>Parallax</Template>
  <TotalTime>7115</TotalTime>
  <Words>491</Words>
  <Application>Microsoft Office PowerPoint</Application>
  <PresentationFormat>On-screen Show (4:3)</PresentationFormat>
  <Paragraphs>34</Paragraphs>
  <Slides>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Arabic Typesetting</vt:lpstr>
      <vt:lpstr>Arial</vt:lpstr>
      <vt:lpstr>Corbel</vt:lpstr>
      <vt:lpstr>Sakkal Majalla</vt:lpstr>
      <vt:lpstr>Wingdings</vt:lpstr>
      <vt:lpstr>Parallax</vt:lpstr>
      <vt:lpstr>PowerPoint Presentation</vt:lpstr>
      <vt:lpstr>مقدمة:</vt:lpstr>
      <vt:lpstr>مبادئ إعداد الميزانية:</vt:lpstr>
      <vt:lpstr>PowerPoint Presentation</vt:lpstr>
      <vt:lpstr>PowerPoint Presentation</vt:lpstr>
      <vt:lpstr>PowerPoint Presentation</vt:lpstr>
      <vt:lpstr>PowerPoint Presentation</vt:lpstr>
      <vt:lpstr>PowerPoint Presentation</vt:lpstr>
      <vt:lpstr>PowerPoint Presentation</vt:lpstr>
    </vt:vector>
  </TitlesOfParts>
  <Company>Blue Ocean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علم المخطوطات Codicologie</dc:title>
  <dc:creator>ghano</dc:creator>
  <cp:lastModifiedBy>Dell</cp:lastModifiedBy>
  <cp:revision>69</cp:revision>
  <dcterms:created xsi:type="dcterms:W3CDTF">2013-02-18T22:24:56Z</dcterms:created>
  <dcterms:modified xsi:type="dcterms:W3CDTF">2025-06-08T15:37:36Z</dcterms:modified>
</cp:coreProperties>
</file>