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2" r:id="rId3"/>
    <p:sldId id="258" r:id="rId4"/>
    <p:sldId id="259" r:id="rId5"/>
    <p:sldId id="260" r:id="rId6"/>
    <p:sldId id="293" r:id="rId7"/>
    <p:sldId id="283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8" autoAdjust="0"/>
    <p:restoredTop sz="93537" autoAdjust="0"/>
  </p:normalViewPr>
  <p:slideViewPr>
    <p:cSldViewPr>
      <p:cViewPr varScale="1">
        <p:scale>
          <a:sx n="70" d="100"/>
          <a:sy n="70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6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B6269-6AF3-4FB4-9652-AD7B71352EAF}" type="datetimeFigureOut">
              <a:rPr lang="fr-FR" smtClean="0"/>
              <a:pPr/>
              <a:t>14/02/2023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97581-DF63-46CB-B4BF-8C11E105EA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172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97581-DF63-46CB-B4BF-8C11E105EAA1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40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14/02/2023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14/02/2023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14/02/2023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14/02/2023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14/02/2023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14/02/2023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14/02/2023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14/02/2023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14/02/2023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14/02/2023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14/02/2023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6800B-4FD9-40A6-B159-D953F3AE5121}" type="datetimeFigureOut">
              <a:rPr lang="fr-FR" smtClean="0"/>
              <a:pPr/>
              <a:t>14/02/2023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80528" y="188640"/>
            <a:ext cx="9577064" cy="720080"/>
          </a:xfrm>
        </p:spPr>
        <p:txBody>
          <a:bodyPr>
            <a:normAutofit/>
          </a:bodyPr>
          <a:lstStyle/>
          <a:p>
            <a:r>
              <a:rPr lang="ar-DZ" sz="1600" b="1" dirty="0" smtClean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د.سليمة بن </a:t>
            </a:r>
            <a:r>
              <a:rPr lang="ar-DZ" sz="1600" b="1" dirty="0" smtClean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حسين-درس4-2022-2023-مقياس </a:t>
            </a:r>
            <a:r>
              <a:rPr lang="ar-DZ" sz="1600" b="1" dirty="0" smtClean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مصطلحات فرنسية-سنة2 تخصص إعلام-قسم الإعلام والاتصال</a:t>
            </a:r>
            <a:r>
              <a:rPr lang="fr-FR" sz="1800" dirty="0" smtClean="0">
                <a:solidFill>
                  <a:srgbClr val="C00000"/>
                </a:solidFill>
              </a:rPr>
              <a:t>	</a:t>
            </a:r>
            <a:endParaRPr lang="fr-FR" sz="1800" dirty="0">
              <a:solidFill>
                <a:srgbClr val="C0000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022370"/>
              </p:ext>
            </p:extLst>
          </p:nvPr>
        </p:nvGraphicFramePr>
        <p:xfrm>
          <a:off x="539552" y="764699"/>
          <a:ext cx="7704856" cy="5920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6563"/>
                <a:gridCol w="2938293"/>
              </a:tblGrid>
              <a:tr h="393644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pPr algn="l" rtl="1"/>
                      <a:r>
                        <a:rPr lang="fr-FR" sz="2000" b="1" dirty="0" smtClean="0"/>
                        <a:t>Opinion publique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رأي عام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/>
                        <a:t>Opinion publique extrême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رأي عام متطرف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Écart de connaissances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فجوة معرفية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Le public cible 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الجمهور المستهدف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/>
                        <a:t>Le public intéressé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الجمهور المعني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Durabilité des médias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استدامة الإعلام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Matériel de presse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مادة صحفية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Auteur dramatique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مؤلف درامي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 Orateur formel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متحدث رسمي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Communauté virtuelle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مجتمع افتراضي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Revue littéraire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مجلة أدبية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Revue scientifique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مجلة علمية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Réalisateur de cinéma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مخرج سينمائي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Manuscrit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مخطوطة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7522713"/>
              </p:ext>
            </p:extLst>
          </p:nvPr>
        </p:nvGraphicFramePr>
        <p:xfrm>
          <a:off x="323528" y="332655"/>
          <a:ext cx="7992888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/>
                <a:gridCol w="3996444"/>
              </a:tblGrid>
              <a:tr h="434582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b="1" dirty="0" smtClean="0"/>
                        <a:t>Valeurs</a:t>
                      </a:r>
                      <a:r>
                        <a:rPr lang="ar-DZ" b="1" dirty="0" smtClean="0"/>
                        <a:t> </a:t>
                      </a:r>
                      <a:r>
                        <a:rPr lang="fr-FR" b="1" dirty="0" smtClean="0"/>
                        <a:t>sociales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قيم اجتماعية</a:t>
                      </a:r>
                      <a:endParaRPr lang="fr-FR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b="1" dirty="0" smtClean="0"/>
                        <a:t>Base de données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قاعدة بيانات</a:t>
                      </a:r>
                      <a:endParaRPr lang="fr-FR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b="1" dirty="0" smtClean="0"/>
                        <a:t>Durée du tournage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مدة التصوير</a:t>
                      </a:r>
                      <a:endParaRPr lang="fr-FR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b="1" dirty="0" smtClean="0"/>
                        <a:t>Durée du spectacle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مدة العرض</a:t>
                      </a:r>
                      <a:endParaRPr lang="fr-FR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Rédacteur en chef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مدة التحرير</a:t>
                      </a:r>
                      <a:endParaRPr lang="fr-FR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 scoop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السبق الصحفي</a:t>
                      </a:r>
                      <a:endParaRPr lang="fr-FR" b="1" dirty="0"/>
                    </a:p>
                  </a:txBody>
                  <a:tcPr/>
                </a:tc>
              </a:tr>
              <a:tr h="300569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Les préoccupations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الانشغالات-الاهتمامات</a:t>
                      </a:r>
                      <a:endParaRPr lang="fr-FR" b="1" dirty="0"/>
                    </a:p>
                  </a:txBody>
                  <a:tcPr/>
                </a:tc>
              </a:tr>
              <a:tr h="294849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Concept erroné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مفهوم</a:t>
                      </a:r>
                      <a:r>
                        <a:rPr lang="ar-DZ" b="1" baseline="0" dirty="0" smtClean="0"/>
                        <a:t> خاطئ</a:t>
                      </a:r>
                      <a:endParaRPr lang="fr-FR" b="1" dirty="0"/>
                    </a:p>
                  </a:txBody>
                  <a:tcPr/>
                </a:tc>
              </a:tr>
              <a:tr h="289129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Participant à une campagne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مشارك في حملة</a:t>
                      </a:r>
                      <a:endParaRPr lang="fr-FR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Correspondant à l'étranger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مراسل خارجي</a:t>
                      </a:r>
                      <a:endParaRPr lang="fr-FR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b="1" dirty="0" smtClean="0"/>
                        <a:t>Fil d'actualité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موجز الأنباء</a:t>
                      </a:r>
                      <a:endParaRPr lang="fr-FR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Supplément presse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ملحق صحفي</a:t>
                      </a:r>
                      <a:endParaRPr lang="fr-FR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Annonces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إعلانات</a:t>
                      </a:r>
                      <a:endParaRPr lang="fr-FR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Connaissance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معرفة</a:t>
                      </a:r>
                      <a:endParaRPr lang="fr-FR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b="1" dirty="0" smtClean="0"/>
                        <a:t>Élite intellectuelle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نخبة</a:t>
                      </a:r>
                      <a:r>
                        <a:rPr lang="ar-DZ" b="1" baseline="0" dirty="0" smtClean="0"/>
                        <a:t> فكرية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906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8864380"/>
              </p:ext>
            </p:extLst>
          </p:nvPr>
        </p:nvGraphicFramePr>
        <p:xfrm>
          <a:off x="395536" y="404664"/>
          <a:ext cx="8208912" cy="6120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0899"/>
                <a:gridCol w="3458013"/>
              </a:tblGrid>
              <a:tr h="408045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Système de contact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نظام</a:t>
                      </a:r>
                      <a:r>
                        <a:rPr lang="ar-DZ" b="1" baseline="0" dirty="0" smtClean="0"/>
                        <a:t> اتصالي</a:t>
                      </a:r>
                      <a:endParaRPr lang="fr-FR" b="1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Système de réseau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نظام شبكي</a:t>
                      </a:r>
                      <a:endParaRPr lang="fr-FR" b="1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La communication non verbale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اتصال غير</a:t>
                      </a:r>
                      <a:r>
                        <a:rPr lang="ar-DZ" b="1" baseline="0" dirty="0" smtClean="0"/>
                        <a:t> لفظي</a:t>
                      </a:r>
                      <a:endParaRPr lang="fr-FR" b="1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L’annonceur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المعلن</a:t>
                      </a:r>
                      <a:endParaRPr lang="fr-FR" b="1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Attractivité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جاذبية</a:t>
                      </a:r>
                      <a:endParaRPr lang="fr-FR" b="1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Désires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رغبات</a:t>
                      </a:r>
                      <a:endParaRPr lang="fr-FR" b="1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Changer une attitude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تغيير موقف</a:t>
                      </a:r>
                      <a:endParaRPr lang="fr-FR" b="1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Les groupes d'intérêt 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جماعات المصلحة</a:t>
                      </a:r>
                      <a:endParaRPr lang="fr-FR" b="1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Échanger des idées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تبادل الأفكار</a:t>
                      </a:r>
                      <a:endParaRPr lang="fr-FR" b="1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Partager des idées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تشارك الأفكار</a:t>
                      </a:r>
                      <a:endParaRPr lang="fr-FR" b="1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Les parties de communication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أطراف الاتصال</a:t>
                      </a:r>
                      <a:endParaRPr lang="fr-FR" b="1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Créative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إبداعي</a:t>
                      </a:r>
                      <a:endParaRPr lang="fr-FR" b="1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L’apparence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المظهر</a:t>
                      </a:r>
                      <a:endParaRPr lang="fr-FR" b="1" dirty="0"/>
                    </a:p>
                  </a:txBody>
                  <a:tcPr/>
                </a:tc>
              </a:tr>
              <a:tr h="40804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Sources informées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مصادر عليمة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475346"/>
              </p:ext>
            </p:extLst>
          </p:nvPr>
        </p:nvGraphicFramePr>
        <p:xfrm>
          <a:off x="395536" y="281173"/>
          <a:ext cx="8280920" cy="6222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032448"/>
              </a:tblGrid>
              <a:tr h="442976"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   ترجمة </a:t>
                      </a:r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المصطلح باللغة الفرنسية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Formation de l'opinion publique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تكوين الرأي العام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Instrument de contrôle médiatique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وسيلة رقابة إعلامية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Canaux de communication efficaces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قنوات اتصال فعالة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Conseil suprême de la presse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المجلس الأعلى للصحافة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Scène clé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مشهد رئيسي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Scène extérieure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مشهد خارجي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Superviseur éclairage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مشرف إضاءة</a:t>
                      </a:r>
                      <a:endParaRPr lang="fr-FR" b="1" dirty="0"/>
                    </a:p>
                  </a:txBody>
                  <a:tcPr/>
                </a:tc>
              </a:tr>
              <a:tr h="29127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Confiscation 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مصادرة</a:t>
                      </a:r>
                      <a:endParaRPr lang="fr-FR" b="1" dirty="0"/>
                    </a:p>
                  </a:txBody>
                  <a:tcPr/>
                </a:tc>
              </a:tr>
              <a:tr h="26740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Traitement d'informations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معالجة معلومات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 Article analytique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مقال تحليلي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Article critique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مقال نقدي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 débat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جدال</a:t>
                      </a:r>
                      <a:endParaRPr lang="fr-FR" b="1" dirty="0"/>
                    </a:p>
                  </a:txBody>
                  <a:tcPr/>
                </a:tc>
              </a:tr>
              <a:tr h="42642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Syndicat des journalistes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نقابة صحفيين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Conscience nationale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وعي وطني أو قومي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Agence de publicité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وكالة إعلانية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800369"/>
              </p:ext>
            </p:extLst>
          </p:nvPr>
        </p:nvGraphicFramePr>
        <p:xfrm>
          <a:off x="539552" y="620691"/>
          <a:ext cx="7848872" cy="5760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3456384"/>
              </a:tblGrid>
              <a:tr h="465211"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40318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Agence de photojournalisme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وكالة تصوير صحفي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Multimédia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وسائل إعلام متعددة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 Médias traditionnels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وسائل إعلام</a:t>
                      </a:r>
                      <a:r>
                        <a:rPr lang="ar-DZ" b="1" baseline="0" dirty="0" smtClean="0"/>
                        <a:t> تقليدية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Les nouveaux médias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الإعلام الجديد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Consommateur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مستهلك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Perception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تصور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Expérimenté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ذو خبرة</a:t>
                      </a:r>
                      <a:endParaRPr lang="fr-FR" b="1" dirty="0"/>
                    </a:p>
                  </a:txBody>
                  <a:tcPr/>
                </a:tc>
              </a:tr>
              <a:tr h="372169">
                <a:tc>
                  <a:txBody>
                    <a:bodyPr/>
                    <a:lstStyle/>
                    <a:p>
                      <a:r>
                        <a:rPr lang="fr-FR" b="1" dirty="0" smtClean="0"/>
                        <a:t>Expert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خبير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Distinct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مميز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Confiance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ثقة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Crédibilité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مصداقية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Appels rationnels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نداءات عقلانية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Appels émotionnels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نداءات عاطفية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Familiarité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ألفة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640960" cy="5832648"/>
          </a:xfrm>
        </p:spPr>
        <p:txBody>
          <a:bodyPr>
            <a:normAutofit fontScale="90000"/>
          </a:bodyPr>
          <a:lstStyle/>
          <a:p>
            <a:pPr algn="r" rtl="1">
              <a:lnSpc>
                <a:spcPct val="150000"/>
              </a:lnSpc>
            </a:pPr>
            <a:r>
              <a:rPr lang="ar-DZ" sz="2700" b="1" dirty="0">
                <a:solidFill>
                  <a:srgbClr val="FF0000"/>
                </a:solidFill>
              </a:rPr>
              <a:t>ا</a:t>
            </a:r>
            <a:r>
              <a:rPr lang="ar-DZ" sz="2700" b="1" dirty="0" smtClean="0">
                <a:solidFill>
                  <a:srgbClr val="FF0000"/>
                </a:solidFill>
              </a:rPr>
              <a:t>لمراجع</a:t>
            </a:r>
            <a:r>
              <a:rPr lang="ar-DZ" sz="2700" b="1" dirty="0">
                <a:solidFill>
                  <a:srgbClr val="FF0000"/>
                </a:solidFill>
              </a:rPr>
              <a:t>:</a:t>
            </a:r>
            <a:r>
              <a:rPr lang="ar-DZ" sz="1800" b="1" dirty="0"/>
              <a:t/>
            </a:r>
            <a:br>
              <a:rPr lang="ar-DZ" sz="1800" b="1" dirty="0"/>
            </a:br>
            <a:r>
              <a:rPr lang="ar-DZ" sz="2200" b="1" dirty="0"/>
              <a:t>- أحمد مختار عمر: معجم اللغة العربية المعاصرة، (القاهرة: مصر، عالم الكتب، ط 1، 2008).</a:t>
            </a:r>
            <a:br>
              <a:rPr lang="ar-DZ" sz="2200" b="1" dirty="0"/>
            </a:br>
            <a:r>
              <a:rPr lang="ar-DZ" sz="2200" b="1" dirty="0"/>
              <a:t>-مجمع اللغة العربية بالقاهرة، معجم المصطلحات الإعلامية، (القاهرة: مصر، مجمع اللغة العربية بالقاهرة، 2008).</a:t>
            </a:r>
            <a:br>
              <a:rPr lang="ar-DZ" sz="2200" b="1" dirty="0"/>
            </a:br>
            <a:r>
              <a:rPr lang="ar-DZ" sz="2200" b="1" dirty="0"/>
              <a:t>-محمد حمال الفار، معجم المصطلحات الإعلامية، (مصر، 2018).</a:t>
            </a:r>
            <a:br>
              <a:rPr lang="ar-DZ" sz="2200" b="1" dirty="0"/>
            </a:br>
            <a:r>
              <a:rPr lang="ar-DZ" sz="2200" b="1" dirty="0"/>
              <a:t> -كرم شلبي، معجم المصطلحات الإعلامية، (القاهرة، مصر: دار الجيل للطبع والنشر والتوزيع، 1994).</a:t>
            </a:r>
            <a:br>
              <a:rPr lang="ar-DZ" sz="2200" b="1" dirty="0"/>
            </a:br>
            <a:r>
              <a:rPr lang="ar-DZ" sz="2200" b="1" dirty="0"/>
              <a:t>-أحمد زكي بدوي، معجم المصطلحات الإعلام، (لبنان: دار الكتاب اللبناني للطباعة والنشر والتوزيع،1994).</a:t>
            </a:r>
            <a:br>
              <a:rPr lang="ar-DZ" sz="2200" b="1" dirty="0"/>
            </a:br>
            <a:r>
              <a:rPr lang="ar-DZ" sz="2200" b="1" dirty="0"/>
              <a:t>-سهيل إدريس، المنهل، (لبنان، دار الآداب، 2017).</a:t>
            </a:r>
            <a:br>
              <a:rPr lang="ar-DZ" sz="2200" b="1" dirty="0"/>
            </a:br>
            <a:r>
              <a:rPr lang="ar-DZ" sz="2200" b="1" dirty="0"/>
              <a:t>-إيناس أبو يوسف، هبد مسعد، مبادئ الترجمة وأساسياتها، (القاهرة، مصر: كلية الإعلام، 2005).</a:t>
            </a:r>
            <a:br>
              <a:rPr lang="ar-DZ" sz="2200" b="1" dirty="0"/>
            </a:br>
            <a:r>
              <a:rPr lang="ar-DZ" sz="2200" b="1" dirty="0"/>
              <a:t>-إسماعيل عبد الفتاح عبد الكافي، الموسوعة الميسرة في المصطلحات السياسية، متوفر على الرابط :</a:t>
            </a:r>
            <a:br>
              <a:rPr lang="ar-DZ" sz="2200" b="1" dirty="0"/>
            </a:br>
            <a:r>
              <a:rPr lang="fr-FR" sz="2200" b="1" dirty="0"/>
              <a:t>www.kotobarabia.com       </a:t>
            </a:r>
            <a:br>
              <a:rPr lang="fr-FR" sz="2200" b="1" dirty="0"/>
            </a:br>
            <a:r>
              <a:rPr lang="fr-FR" sz="2200" b="1" dirty="0"/>
              <a:t>- </a:t>
            </a:r>
            <a:r>
              <a:rPr lang="ar-DZ" sz="2200" b="1" dirty="0"/>
              <a:t>مجدي وهبة، معجم مصطلحات الأدب: </a:t>
            </a:r>
            <a:r>
              <a:rPr lang="ar-DZ" sz="2200" b="1" dirty="0" err="1"/>
              <a:t>إنكلـيزى-فرنسى</a:t>
            </a:r>
            <a:r>
              <a:rPr lang="ar-DZ" sz="2200" b="1" dirty="0"/>
              <a:t>–عربي، (بيروت، مكتبة لبنان، 1983).</a:t>
            </a:r>
            <a:br>
              <a:rPr lang="ar-DZ" sz="2200" b="1" dirty="0"/>
            </a:br>
            <a:r>
              <a:rPr lang="ar-DZ" sz="2200" b="1" dirty="0"/>
              <a:t/>
            </a:r>
            <a:br>
              <a:rPr lang="ar-DZ" sz="2200" b="1" dirty="0"/>
            </a:br>
            <a:endParaRPr lang="fr-FR" sz="2200" b="1" dirty="0"/>
          </a:p>
        </p:txBody>
      </p:sp>
    </p:spTree>
    <p:extLst>
      <p:ext uri="{BB962C8B-B14F-4D97-AF65-F5344CB8AC3E}">
        <p14:creationId xmlns:p14="http://schemas.microsoft.com/office/powerpoint/2010/main" val="27252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75656" y="908720"/>
            <a:ext cx="8064896" cy="4752528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innerShdw blurRad="63500" dist="50800" dir="8100000">
              <a:prstClr val="black">
                <a:alpha val="50000"/>
              </a:prstClr>
            </a:innerShdw>
          </a:effectLst>
          <a:scene3d>
            <a:camera prst="perspectiveHeroicExtremeRigh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rtl="1"/>
            <a:r>
              <a:rPr lang="ar-DZ" sz="66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تعرفوا على مصطلحات تخصصكم</a:t>
            </a:r>
            <a:endParaRPr lang="fr-FR" sz="6600" b="1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1279</TotalTime>
  <Words>356</Words>
  <Application>Microsoft Office PowerPoint</Application>
  <PresentationFormat>Affichage à l'écran (4:3)</PresentationFormat>
  <Paragraphs>158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Sakkal Majalla</vt:lpstr>
      <vt:lpstr>Simplified Arabic</vt:lpstr>
      <vt:lpstr>Times New Roman</vt:lpstr>
      <vt:lpstr>Thème Office</vt:lpstr>
      <vt:lpstr>د.سليمة بن حسين-درس4-2022-2023-مقياس مصطلحات فرنسية-سنة2 تخصص إعلام-قسم الإعلام والاتصال </vt:lpstr>
      <vt:lpstr>Présentation PowerPoint</vt:lpstr>
      <vt:lpstr>Présentation PowerPoint</vt:lpstr>
      <vt:lpstr>Présentation PowerPoint</vt:lpstr>
      <vt:lpstr>Présentation PowerPoint</vt:lpstr>
      <vt:lpstr>المراجع: - أحمد مختار عمر: معجم اللغة العربية المعاصرة، (القاهرة: مصر، عالم الكتب، ط 1، 2008). -مجمع اللغة العربية بالقاهرة، معجم المصطلحات الإعلامية، (القاهرة: مصر، مجمع اللغة العربية بالقاهرة، 2008). -محمد حمال الفار، معجم المصطلحات الإعلامية، (مصر، 2018).  -كرم شلبي، معجم المصطلحات الإعلامية، (القاهرة، مصر: دار الجيل للطبع والنشر والتوزيع، 1994). -أحمد زكي بدوي، معجم المصطلحات الإعلام، (لبنان: دار الكتاب اللبناني للطباعة والنشر والتوزيع،1994). -سهيل إدريس، المنهل، (لبنان، دار الآداب، 2017). -إيناس أبو يوسف، هبد مسعد، مبادئ الترجمة وأساسياتها، (القاهرة، مصر: كلية الإعلام، 2005). -إسماعيل عبد الفتاح عبد الكافي، الموسوعة الميسرة في المصطلحات السياسية، متوفر على الرابط : www.kotobarabia.com        - مجدي وهبة، معجم مصطلحات الأدب: إنكلـيزى-فرنسى–عربي، (بيروت، مكتبة لبنان، 1983).  </vt:lpstr>
      <vt:lpstr>تعرفوا على مصطلحات تخصصكم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تـــــــــقديــــــــم</dc:title>
  <dc:creator>o</dc:creator>
  <cp:lastModifiedBy>User</cp:lastModifiedBy>
  <cp:revision>253</cp:revision>
  <dcterms:created xsi:type="dcterms:W3CDTF">2006-06-02T00:20:43Z</dcterms:created>
  <dcterms:modified xsi:type="dcterms:W3CDTF">2023-02-14T22:57:32Z</dcterms:modified>
</cp:coreProperties>
</file>