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6"/>
  </p:notesMasterIdLst>
  <p:handoutMasterIdLst>
    <p:handoutMasterId r:id="rId17"/>
  </p:handoutMasterIdLst>
  <p:sldIdLst>
    <p:sldId id="324" r:id="rId2"/>
    <p:sldId id="259" r:id="rId3"/>
    <p:sldId id="282" r:id="rId4"/>
    <p:sldId id="365" r:id="rId5"/>
    <p:sldId id="441" r:id="rId6"/>
    <p:sldId id="442" r:id="rId7"/>
    <p:sldId id="443" r:id="rId8"/>
    <p:sldId id="425" r:id="rId9"/>
    <p:sldId id="433" r:id="rId10"/>
    <p:sldId id="440" r:id="rId11"/>
    <p:sldId id="431" r:id="rId12"/>
    <p:sldId id="438" r:id="rId13"/>
    <p:sldId id="436" r:id="rId14"/>
    <p:sldId id="313"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05/05/2023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05/05/2023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techtarget.com/searchcio/definition/leadership-skill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forbes.com/sites/kevinkruse/2013/04/09/what-is-leadership/?sh=7ceb56b75b90" TargetMode="External"/><Relationship Id="rId5" Type="http://schemas.openxmlformats.org/officeDocument/2006/relationships/hyperlink" Target="https://www.mbaknol.com/management-concepts/motivation/" TargetMode="External"/><Relationship Id="rId4" Type="http://schemas.openxmlformats.org/officeDocument/2006/relationships/hyperlink" Target="https://www.techtarget.com/searchcio/definition/leadershi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1550"/>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19695" y="139621"/>
            <a:ext cx="8215370" cy="9778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	</a:t>
            </a:r>
            <a:r>
              <a:rPr lang="fr-FR" sz="2400" b="1" dirty="0">
                <a:solidFill>
                  <a:schemeClr val="tx1"/>
                </a:solidFill>
              </a:rPr>
              <a:t> </a:t>
            </a:r>
            <a:r>
              <a:rPr lang="fr-FR" sz="2400" b="1" dirty="0" err="1" smtClean="0">
                <a:solidFill>
                  <a:schemeClr val="tx1"/>
                </a:solidFill>
              </a:rPr>
              <a:t>Theories</a:t>
            </a:r>
            <a:r>
              <a:rPr lang="fr-FR" sz="2400" b="1" dirty="0" smtClean="0">
                <a:solidFill>
                  <a:schemeClr val="tx1"/>
                </a:solidFill>
              </a:rPr>
              <a:t> of leadership </a:t>
            </a:r>
            <a:endParaRPr lang="fr-FR" sz="2400" b="1" dirty="0">
              <a:solidFill>
                <a:schemeClr val="tx1"/>
              </a:solidFill>
            </a:endParaRPr>
          </a:p>
        </p:txBody>
      </p:sp>
      <p:sp>
        <p:nvSpPr>
          <p:cNvPr id="2" name="Flèche courbée vers la droite 1"/>
          <p:cNvSpPr/>
          <p:nvPr/>
        </p:nvSpPr>
        <p:spPr>
          <a:xfrm>
            <a:off x="147130" y="26064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307391" y="1232756"/>
            <a:ext cx="8560413" cy="543660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Transformational leadership</a:t>
            </a:r>
            <a:r>
              <a:rPr lang="en-US" sz="2400" dirty="0">
                <a:solidFill>
                  <a:schemeClr val="tx1"/>
                </a:solidFill>
              </a:rPr>
              <a:t> is where leaders appeal to followers' values and emotions to transform the way they think and approach their work or life.</a:t>
            </a:r>
          </a:p>
          <a:p>
            <a:pPr algn="just"/>
            <a:r>
              <a:rPr lang="en-US" sz="2400" b="1" dirty="0">
                <a:solidFill>
                  <a:schemeClr val="tx1"/>
                </a:solidFill>
              </a:rPr>
              <a:t>Behaviorist theory</a:t>
            </a:r>
            <a:r>
              <a:rPr lang="en-US" sz="2400" dirty="0">
                <a:solidFill>
                  <a:schemeClr val="tx1"/>
                </a:solidFill>
              </a:rPr>
              <a:t> encompasses a person's </a:t>
            </a:r>
            <a:r>
              <a:rPr lang="en-US" sz="2400" u="sng" dirty="0">
                <a:solidFill>
                  <a:schemeClr val="tx1"/>
                </a:solidFill>
                <a:hlinkClick r:id="rId3"/>
              </a:rPr>
              <a:t>leadership skills</a:t>
            </a:r>
            <a:r>
              <a:rPr lang="en-US" sz="2400" dirty="0">
                <a:solidFill>
                  <a:schemeClr val="tx1"/>
                </a:solidFill>
              </a:rPr>
              <a:t> are developed and trained as products of their environment.</a:t>
            </a:r>
          </a:p>
          <a:p>
            <a:pPr algn="just"/>
            <a:r>
              <a:rPr lang="en-US" sz="2400" b="1" dirty="0">
                <a:solidFill>
                  <a:schemeClr val="tx1"/>
                </a:solidFill>
              </a:rPr>
              <a:t>Behavioral theory</a:t>
            </a:r>
            <a:r>
              <a:rPr lang="en-US" sz="2400" dirty="0">
                <a:solidFill>
                  <a:schemeClr val="tx1"/>
                </a:solidFill>
              </a:rPr>
              <a:t> is where a leader models certain behaviors, setting a good example for others to follow.</a:t>
            </a:r>
          </a:p>
          <a:p>
            <a:pPr algn="just"/>
            <a:r>
              <a:rPr lang="en-US" sz="2400" b="1" dirty="0">
                <a:solidFill>
                  <a:schemeClr val="tx1"/>
                </a:solidFill>
              </a:rPr>
              <a:t>Functional theory</a:t>
            </a:r>
            <a:r>
              <a:rPr lang="en-US" sz="2400" dirty="0">
                <a:solidFill>
                  <a:schemeClr val="tx1"/>
                </a:solidFill>
              </a:rPr>
              <a:t> is leadership based on a collection of people's behaviors and group dynamics, not individuals.</a:t>
            </a:r>
          </a:p>
          <a:p>
            <a:pPr algn="just"/>
            <a:r>
              <a:rPr lang="en-US" sz="2400" b="1" dirty="0">
                <a:solidFill>
                  <a:schemeClr val="tx1"/>
                </a:solidFill>
              </a:rPr>
              <a:t>Path goal theory</a:t>
            </a:r>
            <a:r>
              <a:rPr lang="en-US" sz="2400" dirty="0">
                <a:solidFill>
                  <a:schemeClr val="tx1"/>
                </a:solidFill>
              </a:rPr>
              <a:t> is where leaders set goals and smooth the path to those goals to motivate and drive performance.</a:t>
            </a:r>
          </a:p>
          <a:p>
            <a:endParaRPr lang="en-US" sz="2000" dirty="0" smtClean="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744151965"/>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57166"/>
            <a:ext cx="8784975" cy="6240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158612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pic>
        <p:nvPicPr>
          <p:cNvPr id="2" name="Picture 2" descr="10 Qualities of a Good Leader - GeeksforGee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57166"/>
            <a:ext cx="8784976" cy="6312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214538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	</a:t>
            </a:r>
            <a:r>
              <a:rPr lang="fr-FR" sz="2400" b="1" dirty="0">
                <a:solidFill>
                  <a:schemeClr val="tx1"/>
                </a:solidFill>
              </a:rPr>
              <a:t>Leadership vs. management</a:t>
            </a:r>
          </a:p>
        </p:txBody>
      </p:sp>
      <p:sp>
        <p:nvSpPr>
          <p:cNvPr id="3" name="Rectangle 2"/>
          <p:cNvSpPr/>
          <p:nvPr/>
        </p:nvSpPr>
        <p:spPr>
          <a:xfrm>
            <a:off x="179512" y="2276872"/>
            <a:ext cx="3963860" cy="4392488"/>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rPr>
              <a:t>-   Establish </a:t>
            </a:r>
            <a:r>
              <a:rPr lang="en-US" sz="2000" dirty="0">
                <a:solidFill>
                  <a:schemeClr val="tx1"/>
                </a:solidFill>
              </a:rPr>
              <a:t>a long-term vision, goals and </a:t>
            </a:r>
            <a:r>
              <a:rPr lang="en-US" sz="2000" dirty="0" smtClean="0">
                <a:solidFill>
                  <a:schemeClr val="tx1"/>
                </a:solidFill>
              </a:rPr>
              <a:t>objectives</a:t>
            </a:r>
          </a:p>
          <a:p>
            <a:pPr marL="285750" indent="-285750">
              <a:buFontTx/>
              <a:buChar char="-"/>
            </a:pPr>
            <a:r>
              <a:rPr lang="en-US" sz="2000" dirty="0" smtClean="0">
                <a:solidFill>
                  <a:schemeClr val="tx1"/>
                </a:solidFill>
              </a:rPr>
              <a:t>Motivate </a:t>
            </a:r>
            <a:r>
              <a:rPr lang="en-US" sz="2000" dirty="0">
                <a:solidFill>
                  <a:schemeClr val="tx1"/>
                </a:solidFill>
              </a:rPr>
              <a:t>and align employees to </a:t>
            </a:r>
            <a:r>
              <a:rPr lang="en-US" sz="2000" dirty="0" smtClean="0">
                <a:solidFill>
                  <a:schemeClr val="tx1"/>
                </a:solidFill>
              </a:rPr>
              <a:t>goals</a:t>
            </a:r>
          </a:p>
          <a:p>
            <a:pPr marL="285750" indent="-285750">
              <a:buFontTx/>
              <a:buChar char="-"/>
            </a:pPr>
            <a:r>
              <a:rPr lang="en-US" sz="2000" dirty="0">
                <a:solidFill>
                  <a:schemeClr val="tx1"/>
                </a:solidFill>
              </a:rPr>
              <a:t>Ask long-term, big picture analytical questions, such as "what" and "</a:t>
            </a:r>
            <a:r>
              <a:rPr lang="en-US" sz="2000" dirty="0" smtClean="0">
                <a:solidFill>
                  <a:schemeClr val="tx1"/>
                </a:solidFill>
              </a:rPr>
              <a:t>why“</a:t>
            </a:r>
          </a:p>
          <a:p>
            <a:pPr marL="285750" indent="-285750">
              <a:buFontTx/>
              <a:buChar char="-"/>
            </a:pPr>
            <a:r>
              <a:rPr lang="en-US" sz="2000" dirty="0">
                <a:solidFill>
                  <a:schemeClr val="tx1"/>
                </a:solidFill>
              </a:rPr>
              <a:t>Can have any title, though often part of the C-suite; their positions and responsibilities aren't always executive</a:t>
            </a:r>
            <a:endParaRPr lang="en-US" sz="2000" dirty="0">
              <a:solidFill>
                <a:schemeClr val="tx1"/>
              </a:solidFill>
            </a:endParaRPr>
          </a:p>
        </p:txBody>
      </p:sp>
      <p:sp>
        <p:nvSpPr>
          <p:cNvPr id="11" name="Rectangle 10"/>
          <p:cNvSpPr/>
          <p:nvPr/>
        </p:nvSpPr>
        <p:spPr>
          <a:xfrm>
            <a:off x="4355976" y="2276872"/>
            <a:ext cx="4495636" cy="4392488"/>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en-US" sz="2000" dirty="0" smtClean="0">
                <a:solidFill>
                  <a:schemeClr val="tx1"/>
                </a:solidFill>
              </a:rPr>
              <a:t>Achieve </a:t>
            </a:r>
            <a:r>
              <a:rPr lang="en-US" sz="2000" dirty="0">
                <a:solidFill>
                  <a:schemeClr val="tx1"/>
                </a:solidFill>
              </a:rPr>
              <a:t>organization's vision, goals and </a:t>
            </a:r>
            <a:r>
              <a:rPr lang="en-US" sz="2000" dirty="0" smtClean="0">
                <a:solidFill>
                  <a:schemeClr val="tx1"/>
                </a:solidFill>
              </a:rPr>
              <a:t>objectives</a:t>
            </a:r>
          </a:p>
          <a:p>
            <a:pPr marL="285750" indent="-285750">
              <a:buFontTx/>
              <a:buChar char="-"/>
            </a:pPr>
            <a:r>
              <a:rPr lang="en-US" sz="2000" dirty="0">
                <a:solidFill>
                  <a:schemeClr val="tx1"/>
                </a:solidFill>
              </a:rPr>
              <a:t>Assign tasks to employees and hold them </a:t>
            </a:r>
            <a:r>
              <a:rPr lang="en-US" sz="2000" dirty="0" smtClean="0">
                <a:solidFill>
                  <a:schemeClr val="tx1"/>
                </a:solidFill>
              </a:rPr>
              <a:t>accountable</a:t>
            </a:r>
          </a:p>
          <a:p>
            <a:pPr marL="285750" indent="-285750">
              <a:buFontTx/>
              <a:buChar char="-"/>
            </a:pPr>
            <a:r>
              <a:rPr lang="en-US" sz="2000" dirty="0">
                <a:solidFill>
                  <a:schemeClr val="tx1"/>
                </a:solidFill>
              </a:rPr>
              <a:t>Ask process questions focused on achieving short-term objectives, such as "how" and "</a:t>
            </a:r>
            <a:r>
              <a:rPr lang="en-US" sz="2000" dirty="0" smtClean="0">
                <a:solidFill>
                  <a:schemeClr val="tx1"/>
                </a:solidFill>
              </a:rPr>
              <a:t>when“</a:t>
            </a:r>
          </a:p>
          <a:p>
            <a:pPr marL="285750" indent="-285750">
              <a:buFontTx/>
              <a:buChar char="-"/>
            </a:pPr>
            <a:r>
              <a:rPr lang="en-US" sz="2000" dirty="0">
                <a:solidFill>
                  <a:schemeClr val="tx1"/>
                </a:solidFill>
              </a:rPr>
              <a:t>Have specific job titles and fixed responsibilities</a:t>
            </a:r>
            <a:endParaRPr lang="en-US" sz="2000" dirty="0">
              <a:solidFill>
                <a:schemeClr val="tx1"/>
              </a:solidFill>
            </a:endParaRPr>
          </a:p>
        </p:txBody>
      </p:sp>
      <p:sp>
        <p:nvSpPr>
          <p:cNvPr id="10" name="Arrondir un rectangle avec un coin diagonal 9"/>
          <p:cNvSpPr/>
          <p:nvPr/>
        </p:nvSpPr>
        <p:spPr>
          <a:xfrm>
            <a:off x="525700" y="1216973"/>
            <a:ext cx="3490938"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	</a:t>
            </a:r>
            <a:r>
              <a:rPr lang="fr-FR" sz="2400" b="1" dirty="0">
                <a:solidFill>
                  <a:schemeClr val="tx1"/>
                </a:solidFill>
              </a:rPr>
              <a:t>L</a:t>
            </a:r>
            <a:r>
              <a:rPr lang="fr-FR" sz="2400" b="1" dirty="0" smtClean="0">
                <a:solidFill>
                  <a:schemeClr val="tx1"/>
                </a:solidFill>
              </a:rPr>
              <a:t>eaders</a:t>
            </a:r>
            <a:endParaRPr lang="fr-FR" sz="2400" b="1" dirty="0">
              <a:solidFill>
                <a:schemeClr val="tx1"/>
              </a:solidFill>
            </a:endParaRPr>
          </a:p>
        </p:txBody>
      </p:sp>
      <p:sp>
        <p:nvSpPr>
          <p:cNvPr id="12" name="Arrondir un rectangle avec un coin diagonal 11"/>
          <p:cNvSpPr/>
          <p:nvPr/>
        </p:nvSpPr>
        <p:spPr>
          <a:xfrm>
            <a:off x="4858325" y="1261729"/>
            <a:ext cx="3490938"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	</a:t>
            </a:r>
            <a:r>
              <a:rPr lang="fr-FR" sz="2400" b="1" dirty="0" smtClean="0">
                <a:solidFill>
                  <a:schemeClr val="tx1"/>
                </a:solidFill>
              </a:rPr>
              <a:t>Managers</a:t>
            </a:r>
            <a:endParaRPr lang="fr-FR" sz="2400" b="1" dirty="0">
              <a:solidFill>
                <a:schemeClr val="tx1"/>
              </a:solidFill>
            </a:endParaRPr>
          </a:p>
        </p:txBody>
      </p:sp>
    </p:spTree>
    <p:extLst>
      <p:ext uri="{BB962C8B-B14F-4D97-AF65-F5344CB8AC3E}">
        <p14:creationId xmlns:p14="http://schemas.microsoft.com/office/powerpoint/2010/main" val="241924850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94069" y="2276872"/>
            <a:ext cx="8208911" cy="1754326"/>
          </a:xfrm>
          <a:prstGeom prst="rect">
            <a:avLst/>
          </a:prstGeom>
        </p:spPr>
        <p:txBody>
          <a:bodyPr wrap="square">
            <a:spAutoFit/>
          </a:bodyPr>
          <a:lstStyle/>
          <a:p>
            <a:r>
              <a:rPr lang="fr-FR" dirty="0">
                <a:hlinkClick r:id="rId4"/>
              </a:rPr>
              <a:t>https://</a:t>
            </a:r>
            <a:r>
              <a:rPr lang="fr-FR" dirty="0" smtClean="0">
                <a:hlinkClick r:id="rId4"/>
              </a:rPr>
              <a:t>www.techtarget.com/searchcio/definition/leadership</a:t>
            </a:r>
            <a:endParaRPr lang="fr-FR" dirty="0" smtClean="0"/>
          </a:p>
          <a:p>
            <a:r>
              <a:rPr lang="fr-FR" kern="10" dirty="0">
                <a:ln w="9525">
                  <a:noFill/>
                  <a:round/>
                  <a:headEnd/>
                  <a:tailEnd/>
                </a:ln>
                <a:latin typeface="Times New Roman"/>
                <a:hlinkClick r:id="rId5"/>
              </a:rPr>
              <a:t>https://www.thebalancemoney.com/leadership-definition-2948275</a:t>
            </a:r>
            <a:endParaRPr lang="fr-FR" kern="10" dirty="0" smtClean="0">
              <a:ln w="9525">
                <a:noFill/>
                <a:round/>
                <a:headEnd/>
                <a:tailEnd/>
              </a:ln>
              <a:latin typeface="Times New Roman"/>
              <a:hlinkClick r:id="rId5"/>
            </a:endParaRPr>
          </a:p>
          <a:p>
            <a:r>
              <a:rPr lang="fr-FR" kern="10" dirty="0">
                <a:ln w="9525">
                  <a:noFill/>
                  <a:round/>
                  <a:headEnd/>
                  <a:tailEnd/>
                </a:ln>
                <a:latin typeface="Times New Roman"/>
                <a:hlinkClick r:id="rId6"/>
              </a:rPr>
              <a:t>https://www.forbes.com/sites/kevinkruse/2013/04/09/what-is-leadership/?</a:t>
            </a:r>
            <a:r>
              <a:rPr lang="fr-FR" kern="10" dirty="0" smtClean="0">
                <a:ln w="9525">
                  <a:noFill/>
                  <a:round/>
                  <a:headEnd/>
                  <a:tailEnd/>
                </a:ln>
                <a:latin typeface="Times New Roman"/>
                <a:hlinkClick r:id="rId6"/>
              </a:rPr>
              <a:t>sh=7ceb56b75b90</a:t>
            </a:r>
            <a:endParaRPr lang="fr-FR" kern="10" dirty="0" smtClean="0">
              <a:ln w="9525">
                <a:noFill/>
                <a:round/>
                <a:headEnd/>
                <a:tailEnd/>
              </a:ln>
              <a:latin typeface="Times New Roman"/>
            </a:endParaRPr>
          </a:p>
          <a:p>
            <a:r>
              <a:rPr lang="fr-FR" kern="10" dirty="0">
                <a:ln w="9525">
                  <a:noFill/>
                  <a:round/>
                  <a:headEnd/>
                  <a:tailEnd/>
                </a:ln>
                <a:latin typeface="Times New Roman"/>
              </a:rPr>
              <a:t>https://www.managementstudyguide.com/importance_of_leadership.htm</a:t>
            </a:r>
            <a:endParaRPr lang="fr-FR" kern="10" dirty="0">
              <a:ln w="9525">
                <a:noFill/>
                <a:round/>
                <a:headEnd/>
                <a:tailEnd/>
              </a:ln>
              <a:latin typeface="Times New Roman"/>
            </a:endParaRPr>
          </a:p>
          <a:p>
            <a:r>
              <a:rPr lang="fr-FR" dirty="0"/>
              <a:t>https://online.hbs.edu/blog/post/characteristics-of-an-effective-leader</a:t>
            </a:r>
            <a:endParaRPr lang="fr-FR" dirty="0"/>
          </a:p>
        </p:txBody>
      </p:sp>
      <p:sp>
        <p:nvSpPr>
          <p:cNvPr id="4" name="Rectangle 3"/>
          <p:cNvSpPr/>
          <p:nvPr/>
        </p:nvSpPr>
        <p:spPr>
          <a:xfrm>
            <a:off x="2339752" y="1098332"/>
            <a:ext cx="3539062" cy="1200329"/>
          </a:xfrm>
          <a:prstGeom prst="rect">
            <a:avLst/>
          </a:prstGeom>
        </p:spPr>
        <p:txBody>
          <a:bodyPr wrap="square">
            <a:spAutoFit/>
          </a:bodyPr>
          <a:lstStyle/>
          <a:p>
            <a:pPr lvl="0" algn="ctr"/>
            <a:r>
              <a:rPr lang="fr-FR" sz="3600" kern="10" dirty="0" err="1" smtClean="0">
                <a:ln w="9525">
                  <a:noFill/>
                  <a:round/>
                  <a:headEnd/>
                  <a:tailEnd/>
                </a:ln>
                <a:solidFill>
                  <a:prstClr val="black"/>
                </a:solidFill>
                <a:effectLst>
                  <a:outerShdw dist="107763" dir="13500000" algn="ctr" rotWithShape="0">
                    <a:srgbClr val="B2B2B2">
                      <a:alpha val="50000"/>
                    </a:srgbClr>
                  </a:outerShdw>
                </a:effectLst>
                <a:latin typeface="Times New Roman"/>
              </a:rPr>
              <a:t>Thank</a:t>
            </a:r>
            <a:r>
              <a:rPr lang="fr-FR" sz="3600" kern="10" dirty="0" smtClean="0">
                <a:ln w="9525">
                  <a:noFill/>
                  <a:round/>
                  <a:headEnd/>
                  <a:tailEnd/>
                </a:ln>
                <a:solidFill>
                  <a:prstClr val="black"/>
                </a:solidFill>
                <a:effectLst>
                  <a:outerShdw dist="107763" dir="13500000" algn="ctr" rotWithShape="0">
                    <a:srgbClr val="B2B2B2">
                      <a:alpha val="50000"/>
                    </a:srgbClr>
                  </a:outerShdw>
                </a:effectLst>
                <a:latin typeface="Times New Roman"/>
              </a:rPr>
              <a:t>  </a:t>
            </a:r>
            <a:r>
              <a:rPr lang="fr-FR" sz="3600" kern="10" dirty="0" err="1" smtClean="0">
                <a:ln w="9525">
                  <a:noFill/>
                  <a:round/>
                  <a:headEnd/>
                  <a:tailEnd/>
                </a:ln>
                <a:solidFill>
                  <a:prstClr val="black"/>
                </a:solidFill>
                <a:effectLst>
                  <a:outerShdw dist="107763" dir="13500000" algn="ctr" rotWithShape="0">
                    <a:srgbClr val="B2B2B2">
                      <a:alpha val="50000"/>
                    </a:srgbClr>
                  </a:outerShdw>
                </a:effectLst>
                <a:latin typeface="Times New Roman"/>
              </a:rPr>
              <a:t>you</a:t>
            </a:r>
            <a:endParaRPr lang="fr-FR" sz="3600" kern="10" dirty="0" smtClean="0">
              <a:ln w="9525">
                <a:noFill/>
                <a:round/>
                <a:headEnd/>
                <a:tailEnd/>
              </a:ln>
              <a:solidFill>
                <a:prstClr val="black"/>
              </a:solidFill>
              <a:effectLst>
                <a:outerShdw dist="107763" dir="13500000" algn="ctr" rotWithShape="0">
                  <a:srgbClr val="B2B2B2">
                    <a:alpha val="50000"/>
                  </a:srgbClr>
                </a:outerShdw>
              </a:effectLst>
              <a:latin typeface="Times New Roman"/>
            </a:endParaRPr>
          </a:p>
          <a:p>
            <a:pPr lvl="0" algn="ctr"/>
            <a:endParaRPr lang="fr-FR" sz="3600" kern="10" dirty="0">
              <a:ln w="9525">
                <a:noFill/>
                <a:round/>
                <a:headEnd/>
                <a:tailEnd/>
              </a:ln>
              <a:solidFill>
                <a:prstClr val="black"/>
              </a:solidFill>
              <a:effectLst>
                <a:outerShdw dist="107763" dir="13500000" algn="ctr" rotWithShape="0">
                  <a:srgbClr val="B2B2B2">
                    <a:alpha val="50000"/>
                  </a:srgbClr>
                </a:outerShdw>
              </a:effectLst>
              <a:latin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40342" y="3006127"/>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smtClean="0">
              <a:solidFill>
                <a:schemeClr val="tx1"/>
              </a:solidFill>
            </a:endParaRPr>
          </a:p>
          <a:p>
            <a:pPr algn="ctr"/>
            <a:r>
              <a:rPr lang="en-US" sz="3200" b="1" i="1" dirty="0" smtClean="0">
                <a:solidFill>
                  <a:schemeClr val="tx1"/>
                </a:solidFill>
              </a:rPr>
              <a:t>Lecture 6</a:t>
            </a:r>
            <a:r>
              <a:rPr lang="en-US" sz="3200" b="1" i="1" dirty="0">
                <a:solidFill>
                  <a:schemeClr val="tx1"/>
                </a:solidFill>
              </a:rPr>
              <a:t>: </a:t>
            </a:r>
            <a:r>
              <a:rPr lang="fr-FR" sz="3200" b="1" i="1" dirty="0">
                <a:solidFill>
                  <a:schemeClr val="tx1"/>
                </a:solidFill>
              </a:rPr>
              <a:t> </a:t>
            </a:r>
            <a:r>
              <a:rPr lang="fr-FR" sz="3200" b="1" i="1" dirty="0" smtClean="0">
                <a:solidFill>
                  <a:schemeClr val="tx1"/>
                </a:solidFill>
              </a:rPr>
              <a:t>Leadership</a:t>
            </a:r>
            <a:endParaRPr lang="fr-FR" sz="3200" b="1" i="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179512" y="1928802"/>
            <a:ext cx="8640960" cy="294035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smtClean="0">
              <a:solidFill>
                <a:schemeClr val="tx1"/>
              </a:solidFill>
            </a:endParaRPr>
          </a:p>
          <a:p>
            <a:pPr marL="457200" indent="-457200">
              <a:buFontTx/>
              <a:buChar char="-"/>
            </a:pPr>
            <a:endParaRPr lang="en-US" sz="3200" b="1" dirty="0" smtClean="0">
              <a:solidFill>
                <a:schemeClr val="tx1"/>
              </a:solidFill>
            </a:endParaRPr>
          </a:p>
          <a:p>
            <a:pPr marL="457200" indent="-457200">
              <a:buFontTx/>
              <a:buChar char="-"/>
            </a:pPr>
            <a:endParaRPr lang="en-US" sz="3200" b="1" dirty="0">
              <a:solidFill>
                <a:schemeClr val="tx1"/>
              </a:solidFill>
            </a:endParaRPr>
          </a:p>
          <a:p>
            <a:pPr marL="457200" indent="-457200">
              <a:buFontTx/>
              <a:buChar char="-"/>
            </a:pPr>
            <a:endParaRPr lang="en-US" sz="3200" b="1" dirty="0" smtClean="0">
              <a:solidFill>
                <a:schemeClr val="tx1"/>
              </a:solidFill>
            </a:endParaRPr>
          </a:p>
          <a:p>
            <a:pPr marL="457200" indent="-457200">
              <a:buFontTx/>
              <a:buChar char="-"/>
            </a:pPr>
            <a:r>
              <a:rPr lang="en-US" sz="3200" b="1" dirty="0" smtClean="0">
                <a:solidFill>
                  <a:schemeClr val="tx1"/>
                </a:solidFill>
              </a:rPr>
              <a:t>Definition </a:t>
            </a:r>
            <a:r>
              <a:rPr lang="en-US" sz="3200" b="1" dirty="0" smtClean="0">
                <a:solidFill>
                  <a:schemeClr val="tx1"/>
                </a:solidFill>
              </a:rPr>
              <a:t>of </a:t>
            </a:r>
            <a:r>
              <a:rPr lang="en-US" sz="3200" b="1" dirty="0" smtClean="0">
                <a:solidFill>
                  <a:schemeClr val="tx1"/>
                </a:solidFill>
              </a:rPr>
              <a:t>leadership</a:t>
            </a:r>
          </a:p>
          <a:p>
            <a:pPr marL="457200" indent="-457200">
              <a:buFontTx/>
              <a:buChar char="-"/>
            </a:pPr>
            <a:r>
              <a:rPr lang="en-US" sz="3200" b="1" dirty="0" smtClean="0">
                <a:solidFill>
                  <a:schemeClr val="tx1"/>
                </a:solidFill>
              </a:rPr>
              <a:t>Importance of leadership</a:t>
            </a:r>
          </a:p>
          <a:p>
            <a:pPr marL="457200" indent="-457200">
              <a:buFontTx/>
              <a:buChar char="-"/>
            </a:pPr>
            <a:r>
              <a:rPr lang="en-US" sz="3200" b="1" dirty="0" smtClean="0">
                <a:solidFill>
                  <a:schemeClr val="tx1"/>
                </a:solidFill>
              </a:rPr>
              <a:t>Theories of leadership</a:t>
            </a:r>
          </a:p>
          <a:p>
            <a:pPr marL="457200" indent="-457200">
              <a:buFontTx/>
              <a:buChar char="-"/>
            </a:pPr>
            <a:r>
              <a:rPr lang="en-US" sz="3200" b="1" dirty="0" smtClean="0">
                <a:solidFill>
                  <a:schemeClr val="tx1"/>
                </a:solidFill>
              </a:rPr>
              <a:t>Qualities of a good leader</a:t>
            </a:r>
            <a:endParaRPr lang="en-US" sz="3200" b="1" dirty="0" smtClean="0">
              <a:solidFill>
                <a:schemeClr val="tx1"/>
              </a:solidFill>
            </a:endParaRPr>
          </a:p>
          <a:p>
            <a:pPr marL="457200" indent="-457200">
              <a:buFontTx/>
              <a:buChar char="-"/>
            </a:pPr>
            <a:endParaRPr lang="en-US" sz="3200" b="1" dirty="0" smtClean="0">
              <a:solidFill>
                <a:schemeClr val="tx1"/>
              </a:solidFill>
            </a:endParaRPr>
          </a:p>
          <a:p>
            <a:pPr marL="457200" indent="-457200">
              <a:buFontTx/>
              <a:buChar char="-"/>
            </a:pPr>
            <a:endParaRPr lang="en-US" sz="3200" dirty="0">
              <a:solidFill>
                <a:schemeClr val="tx1"/>
              </a:solidFill>
            </a:endParaRPr>
          </a:p>
          <a:p>
            <a:pPr algn="just"/>
            <a:endParaRPr lang="fr-FR" sz="3200" dirty="0" smtClean="0">
              <a:solidFill>
                <a:schemeClr val="tx1"/>
              </a:solidFill>
            </a:endParaRPr>
          </a:p>
          <a:p>
            <a:pPr algn="just"/>
            <a:r>
              <a:rPr lang="fr-FR" sz="3200" dirty="0" smtClean="0">
                <a:solidFill>
                  <a:schemeClr val="tx1"/>
                </a:solidFill>
              </a:rPr>
              <a:t> </a:t>
            </a:r>
          </a:p>
          <a:p>
            <a:pPr algn="ctr">
              <a:buFontTx/>
              <a:buChar char="-"/>
            </a:pPr>
            <a:endParaRPr lang="fr-FR" sz="32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251520" y="0"/>
            <a:ext cx="846388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What is a </a:t>
            </a:r>
            <a:r>
              <a:rPr lang="en-US" sz="2800" b="1" dirty="0" smtClean="0">
                <a:solidFill>
                  <a:srgbClr val="FF0000"/>
                </a:solidFill>
              </a:rPr>
              <a:t>leadership </a:t>
            </a:r>
            <a:r>
              <a:rPr lang="en-US" sz="2800" b="1" dirty="0" smtClean="0">
                <a:solidFill>
                  <a:srgbClr val="FF0000"/>
                </a:solidFill>
              </a:rPr>
              <a:t>in HRM</a:t>
            </a:r>
            <a:endParaRPr lang="en-US" sz="2800" b="1" dirty="0">
              <a:solidFill>
                <a:srgbClr val="FF0000"/>
              </a:solidFill>
            </a:endParaRPr>
          </a:p>
        </p:txBody>
      </p:sp>
      <p:sp>
        <p:nvSpPr>
          <p:cNvPr id="14" name="Arrondir un rectangle avec un coin diagonal 13"/>
          <p:cNvSpPr/>
          <p:nvPr/>
        </p:nvSpPr>
        <p:spPr>
          <a:xfrm>
            <a:off x="500034" y="1545329"/>
            <a:ext cx="8215370" cy="145162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Leadership is the ability of an individual or a group of people to influence and guide followers or members of an organization, society or team.</a:t>
            </a:r>
            <a:endParaRPr lang="en-US" sz="2400" dirty="0">
              <a:solidFill>
                <a:schemeClr val="tx1"/>
              </a:solidFill>
            </a:endParaRPr>
          </a:p>
        </p:txBody>
      </p:sp>
      <p:sp>
        <p:nvSpPr>
          <p:cNvPr id="2" name="Hexagone 1"/>
          <p:cNvSpPr/>
          <p:nvPr/>
        </p:nvSpPr>
        <p:spPr>
          <a:xfrm>
            <a:off x="0" y="3356992"/>
            <a:ext cx="9144000" cy="1404156"/>
          </a:xfrm>
          <a:prstGeom prst="hexag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smtClean="0">
                <a:solidFill>
                  <a:schemeClr val="tx1"/>
                </a:solidFill>
              </a:rPr>
              <a:t>	</a:t>
            </a:r>
            <a:r>
              <a:rPr lang="en-US" sz="2000" b="1" dirty="0">
                <a:solidFill>
                  <a:schemeClr val="tx1"/>
                </a:solidFill>
              </a:rPr>
              <a:t>Leadership</a:t>
            </a:r>
            <a:r>
              <a:rPr lang="en-US" sz="2000" dirty="0">
                <a:solidFill>
                  <a:schemeClr val="tx1"/>
                </a:solidFill>
              </a:rPr>
              <a:t> is the art of motivating a group of people to act toward achieving a common goal. In a business setting, this can mean directing workers and colleagues with a strategy to meet the company's needs.</a:t>
            </a:r>
            <a:endParaRPr lang="fr-FR" sz="2400" dirty="0">
              <a:solidFill>
                <a:schemeClr val="tx1"/>
              </a:solidFill>
            </a:endParaRPr>
          </a:p>
        </p:txBody>
      </p:sp>
      <p:sp>
        <p:nvSpPr>
          <p:cNvPr id="7" name="Arrondir un rectangle avec un coin diagonal 6"/>
          <p:cNvSpPr/>
          <p:nvPr/>
        </p:nvSpPr>
        <p:spPr>
          <a:xfrm>
            <a:off x="500034" y="5013176"/>
            <a:ext cx="8215370" cy="145162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Peter Drucker: "The only definition of a leader is someone who has followers."</a:t>
            </a:r>
            <a:endParaRPr lang="en-US"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251520" y="40083"/>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rPr>
              <a:t>Importance of leadership</a:t>
            </a:r>
            <a:endParaRPr lang="en-US" sz="2800" b="1" dirty="0">
              <a:solidFill>
                <a:srgbClr val="FF0000"/>
              </a:solidFill>
            </a:endParaRPr>
          </a:p>
        </p:txBody>
      </p:sp>
      <p:sp>
        <p:nvSpPr>
          <p:cNvPr id="2" name="Rectangle à coins arrondis 1"/>
          <p:cNvSpPr/>
          <p:nvPr/>
        </p:nvSpPr>
        <p:spPr>
          <a:xfrm>
            <a:off x="251520" y="1412776"/>
            <a:ext cx="8640960" cy="525658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The following points justify the importance of leadership in a concern.</a:t>
            </a:r>
          </a:p>
          <a:p>
            <a:r>
              <a:rPr lang="en-US" sz="2400" b="1" dirty="0">
                <a:solidFill>
                  <a:schemeClr val="tx1"/>
                </a:solidFill>
              </a:rPr>
              <a:t>Initiates action-</a:t>
            </a:r>
            <a:r>
              <a:rPr lang="en-US" sz="2400" dirty="0">
                <a:solidFill>
                  <a:schemeClr val="tx1"/>
                </a:solidFill>
              </a:rPr>
              <a:t> Leader is a person who starts the work by communicating the policies and plans to the subordinates from where the work actually starts.</a:t>
            </a:r>
          </a:p>
          <a:p>
            <a:r>
              <a:rPr lang="en-US" sz="2400" b="1" dirty="0">
                <a:solidFill>
                  <a:schemeClr val="tx1"/>
                </a:solidFill>
              </a:rPr>
              <a:t>Motivation-</a:t>
            </a:r>
            <a:r>
              <a:rPr lang="en-US" sz="2400" dirty="0">
                <a:solidFill>
                  <a:schemeClr val="tx1"/>
                </a:solidFill>
              </a:rPr>
              <a:t> A leader proves to be playing an incentive role in the concern’s working. He motivates the employees with economic and non-economic rewards and thereby gets the work from the subordinates</a:t>
            </a:r>
            <a:r>
              <a:rPr lang="en-US" sz="2400" dirty="0" smtClean="0">
                <a:solidFill>
                  <a:schemeClr val="tx1"/>
                </a:solidFill>
              </a:rPr>
              <a:t>.</a:t>
            </a:r>
          </a:p>
          <a:p>
            <a:r>
              <a:rPr lang="en-US" sz="2400" b="1" dirty="0">
                <a:solidFill>
                  <a:schemeClr val="tx1"/>
                </a:solidFill>
              </a:rPr>
              <a:t>Providing guidance-</a:t>
            </a:r>
            <a:r>
              <a:rPr lang="en-US" sz="2400" dirty="0">
                <a:solidFill>
                  <a:schemeClr val="tx1"/>
                </a:solidFill>
              </a:rPr>
              <a:t> A leader has to not only supervise but also play a guiding role for the subordinates. Guidance here means instructing the subordinates the way they have to perform their work effectively and efficiently..</a:t>
            </a:r>
          </a:p>
          <a:p>
            <a:endParaRPr lang="en-US" sz="2400" dirty="0">
              <a:solidFill>
                <a:schemeClr val="tx1"/>
              </a:solidFill>
            </a:endParaRPr>
          </a:p>
          <a:p>
            <a:r>
              <a:rPr lang="en-US" sz="2400" dirty="0" smtClean="0">
                <a:solidFill>
                  <a:schemeClr val="tx1"/>
                </a:solidFill>
              </a:rPr>
              <a:t>.</a:t>
            </a:r>
            <a:endParaRPr lang="fr-FR" sz="2400" dirty="0">
              <a:solidFill>
                <a:schemeClr val="tx1"/>
              </a:solidFill>
            </a:endParaRPr>
          </a:p>
        </p:txBody>
      </p:sp>
    </p:spTree>
    <p:extLst>
      <p:ext uri="{BB962C8B-B14F-4D97-AF65-F5344CB8AC3E}">
        <p14:creationId xmlns:p14="http://schemas.microsoft.com/office/powerpoint/2010/main" val="148868043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251520" y="40083"/>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rPr>
              <a:t>Importance of leadership</a:t>
            </a:r>
            <a:endParaRPr lang="en-US" sz="2800" b="1" dirty="0">
              <a:solidFill>
                <a:srgbClr val="FF0000"/>
              </a:solidFill>
            </a:endParaRPr>
          </a:p>
        </p:txBody>
      </p:sp>
      <p:sp>
        <p:nvSpPr>
          <p:cNvPr id="2" name="Rectangle à coins arrondis 1"/>
          <p:cNvSpPr/>
          <p:nvPr/>
        </p:nvSpPr>
        <p:spPr>
          <a:xfrm>
            <a:off x="251520" y="1412776"/>
            <a:ext cx="8640960" cy="525658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Creating confidence-</a:t>
            </a:r>
            <a:r>
              <a:rPr lang="en-US" sz="2400" dirty="0">
                <a:solidFill>
                  <a:schemeClr val="tx1"/>
                </a:solidFill>
              </a:rPr>
              <a:t> Confidence is an important factor which can be achieved through expressing the work efforts to the subordinates, explaining them clearly their role and giving them guidelines to achieve the goals effectively. It is also important to hear the employees with regards to their complaints and problems.</a:t>
            </a:r>
          </a:p>
          <a:p>
            <a:r>
              <a:rPr lang="en-US" sz="2400" b="1" dirty="0">
                <a:solidFill>
                  <a:schemeClr val="tx1"/>
                </a:solidFill>
              </a:rPr>
              <a:t>Building morale-</a:t>
            </a:r>
            <a:r>
              <a:rPr lang="en-US" sz="2400" dirty="0">
                <a:solidFill>
                  <a:schemeClr val="tx1"/>
                </a:solidFill>
              </a:rPr>
              <a:t> Morale denotes willing co-operation of the employees towards their work and getting them into confidence and winning their trust. A leader can be a morale booster by achieving full co-operation so that they perform with best of their abilities as they work to achieve goals.</a:t>
            </a:r>
          </a:p>
        </p:txBody>
      </p:sp>
    </p:spTree>
    <p:extLst>
      <p:ext uri="{BB962C8B-B14F-4D97-AF65-F5344CB8AC3E}">
        <p14:creationId xmlns:p14="http://schemas.microsoft.com/office/powerpoint/2010/main" val="356741875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251520" y="40083"/>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rPr>
              <a:t>Importance of leadership</a:t>
            </a:r>
            <a:endParaRPr lang="en-US" sz="2800" b="1" dirty="0">
              <a:solidFill>
                <a:srgbClr val="FF0000"/>
              </a:solidFill>
            </a:endParaRPr>
          </a:p>
        </p:txBody>
      </p:sp>
      <p:sp>
        <p:nvSpPr>
          <p:cNvPr id="2" name="Rectangle à coins arrondis 1"/>
          <p:cNvSpPr/>
          <p:nvPr/>
        </p:nvSpPr>
        <p:spPr>
          <a:xfrm>
            <a:off x="251520" y="1412776"/>
            <a:ext cx="8640960" cy="525658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Builds work environment-</a:t>
            </a:r>
            <a:r>
              <a:rPr lang="en-US" sz="2400" dirty="0">
                <a:solidFill>
                  <a:schemeClr val="tx1"/>
                </a:solidFill>
              </a:rPr>
              <a:t> Management is getting things done from people. An efficient work environment helps in sound and stable growth. Therefore, human relations should be kept into mind by a leader. He should have personal contacts with employees and should listen to their problems and solve them. He should treat employees on humanitarian terms.</a:t>
            </a:r>
          </a:p>
          <a:p>
            <a:r>
              <a:rPr lang="en-US" sz="2400" b="1" dirty="0">
                <a:solidFill>
                  <a:schemeClr val="tx1"/>
                </a:solidFill>
              </a:rPr>
              <a:t>Co-ordination-</a:t>
            </a:r>
            <a:r>
              <a:rPr lang="en-US" sz="2400" dirty="0">
                <a:solidFill>
                  <a:schemeClr val="tx1"/>
                </a:solidFill>
              </a:rPr>
              <a:t> Co-ordination can be achieved through reconciling personal interests with organizational goals. This synchronization can be achieved through proper and effective co-ordination which should be primary motive of a leader.</a:t>
            </a:r>
          </a:p>
        </p:txBody>
      </p:sp>
    </p:spTree>
    <p:extLst>
      <p:ext uri="{BB962C8B-B14F-4D97-AF65-F5344CB8AC3E}">
        <p14:creationId xmlns:p14="http://schemas.microsoft.com/office/powerpoint/2010/main" val="250622614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3074" name="Picture 2" descr="3 Benefits of Effective Leadership: Employee retention, customer satisfaction, and improved productiv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88640"/>
            <a:ext cx="8808913" cy="6669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7300489"/>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1550"/>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19695" y="139621"/>
            <a:ext cx="8215370" cy="9778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	</a:t>
            </a:r>
            <a:r>
              <a:rPr lang="fr-FR" sz="2400" b="1" dirty="0">
                <a:solidFill>
                  <a:schemeClr val="tx1"/>
                </a:solidFill>
              </a:rPr>
              <a:t> </a:t>
            </a:r>
            <a:r>
              <a:rPr lang="fr-FR" sz="2400" b="1" dirty="0" err="1" smtClean="0">
                <a:solidFill>
                  <a:schemeClr val="tx1"/>
                </a:solidFill>
              </a:rPr>
              <a:t>Theories</a:t>
            </a:r>
            <a:r>
              <a:rPr lang="fr-FR" sz="2400" b="1" dirty="0" smtClean="0">
                <a:solidFill>
                  <a:schemeClr val="tx1"/>
                </a:solidFill>
              </a:rPr>
              <a:t> of leadership </a:t>
            </a:r>
            <a:endParaRPr lang="fr-FR" sz="2400" b="1" dirty="0">
              <a:solidFill>
                <a:schemeClr val="tx1"/>
              </a:solidFill>
            </a:endParaRPr>
          </a:p>
        </p:txBody>
      </p:sp>
      <p:sp>
        <p:nvSpPr>
          <p:cNvPr id="2" name="Flèche courbée vers la droite 1"/>
          <p:cNvSpPr/>
          <p:nvPr/>
        </p:nvSpPr>
        <p:spPr>
          <a:xfrm>
            <a:off x="147130" y="26064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307391" y="1232756"/>
            <a:ext cx="8560413" cy="543660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Trait theory</a:t>
            </a:r>
            <a:r>
              <a:rPr lang="en-US" sz="2400" dirty="0">
                <a:solidFill>
                  <a:schemeClr val="tx1"/>
                </a:solidFill>
              </a:rPr>
              <a:t> dates to the mid-20th century and it centers on the idea that some people are born with certain personality traits that make them great leaders, such as integrity and self-confidence.</a:t>
            </a:r>
          </a:p>
          <a:p>
            <a:pPr algn="just"/>
            <a:r>
              <a:rPr lang="en-US" sz="2400" b="1" dirty="0">
                <a:solidFill>
                  <a:schemeClr val="tx1"/>
                </a:solidFill>
              </a:rPr>
              <a:t>Situational leadership</a:t>
            </a:r>
            <a:r>
              <a:rPr lang="en-US" sz="2400" dirty="0">
                <a:solidFill>
                  <a:schemeClr val="tx1"/>
                </a:solidFill>
              </a:rPr>
              <a:t> is where the leadership style is adjusted based on the readiness or skill-level of followers in a given situation.</a:t>
            </a:r>
          </a:p>
          <a:p>
            <a:pPr algn="just"/>
            <a:r>
              <a:rPr lang="en-US" sz="2400" b="1" dirty="0">
                <a:solidFill>
                  <a:schemeClr val="tx1"/>
                </a:solidFill>
              </a:rPr>
              <a:t>Contingency theory</a:t>
            </a:r>
            <a:r>
              <a:rPr lang="en-US" sz="2400" dirty="0">
                <a:solidFill>
                  <a:schemeClr val="tx1"/>
                </a:solidFill>
              </a:rPr>
              <a:t> posits that effective leadership depends on having the right leader for the right situation.</a:t>
            </a:r>
          </a:p>
          <a:p>
            <a:pPr algn="just"/>
            <a:r>
              <a:rPr lang="en-US" sz="2400" b="1" dirty="0">
                <a:solidFill>
                  <a:schemeClr val="tx1"/>
                </a:solidFill>
              </a:rPr>
              <a:t>Transactional leadership</a:t>
            </a:r>
            <a:r>
              <a:rPr lang="en-US" sz="2400" dirty="0">
                <a:solidFill>
                  <a:schemeClr val="tx1"/>
                </a:solidFill>
              </a:rPr>
              <a:t> is an approach where leaders reward or punish followers to achieve results.</a:t>
            </a:r>
          </a:p>
          <a:p>
            <a:endParaRPr lang="en-US" sz="2000" dirty="0" smtClean="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239137807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10626</TotalTime>
  <Words>767</Words>
  <Application>Microsoft Office PowerPoint</Application>
  <PresentationFormat>Affichage à l'écran (4:3)</PresentationFormat>
  <Paragraphs>113</Paragraphs>
  <Slides>14</Slides>
  <Notes>13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1329</cp:revision>
  <dcterms:created xsi:type="dcterms:W3CDTF">2008-12-20T18:29:40Z</dcterms:created>
  <dcterms:modified xsi:type="dcterms:W3CDTF">2023-05-05T10:49:14Z</dcterms:modified>
</cp:coreProperties>
</file>