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23"/>
  </p:notesMasterIdLst>
  <p:handoutMasterIdLst>
    <p:handoutMasterId r:id="rId24"/>
  </p:handoutMasterIdLst>
  <p:sldIdLst>
    <p:sldId id="324" r:id="rId2"/>
    <p:sldId id="259" r:id="rId3"/>
    <p:sldId id="282" r:id="rId4"/>
    <p:sldId id="416" r:id="rId5"/>
    <p:sldId id="365" r:id="rId6"/>
    <p:sldId id="400" r:id="rId7"/>
    <p:sldId id="402" r:id="rId8"/>
    <p:sldId id="398" r:id="rId9"/>
    <p:sldId id="403" r:id="rId10"/>
    <p:sldId id="404" r:id="rId11"/>
    <p:sldId id="405" r:id="rId12"/>
    <p:sldId id="406" r:id="rId13"/>
    <p:sldId id="407" r:id="rId14"/>
    <p:sldId id="408" r:id="rId15"/>
    <p:sldId id="409" r:id="rId16"/>
    <p:sldId id="410" r:id="rId17"/>
    <p:sldId id="411" r:id="rId18"/>
    <p:sldId id="412" r:id="rId19"/>
    <p:sldId id="413" r:id="rId20"/>
    <p:sldId id="414" r:id="rId21"/>
    <p:sldId id="313"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21/02/2023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21/02/2023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17</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18</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19</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20</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21</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www.investopedia.com/terms/g/gap-analysis.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investopedia.com/terms/g/gap-analysis.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investopedia.com/terms/s/strategic-gap-analysis.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investopedia.com/terms/b/budget.asp"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investopedia.com/terms/f/forecasting.asp"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investopedia.com/terms/d/demand_for_labor.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14" name="Arrondir un rectangle avec un coin diagonal 13"/>
          <p:cNvSpPr/>
          <p:nvPr/>
        </p:nvSpPr>
        <p:spPr>
          <a:xfrm>
            <a:off x="506780" y="161706"/>
            <a:ext cx="8215370" cy="83073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Steps to Human Resource Planning</a:t>
            </a:r>
          </a:p>
          <a:p>
            <a:pPr algn="ctr"/>
            <a:r>
              <a:rPr lang="en-US" sz="2400" b="1" dirty="0" smtClean="0">
                <a:solidFill>
                  <a:schemeClr val="tx1"/>
                </a:solidFill>
              </a:rPr>
              <a:t>.</a:t>
            </a:r>
            <a:endParaRPr lang="ar-DZ" sz="2400" b="1" dirty="0" smtClean="0">
              <a:solidFill>
                <a:schemeClr val="tx1"/>
              </a:solidFill>
            </a:endParaRPr>
          </a:p>
        </p:txBody>
      </p:sp>
      <p:sp>
        <p:nvSpPr>
          <p:cNvPr id="3" name="Ellipse 2"/>
          <p:cNvSpPr/>
          <p:nvPr/>
        </p:nvSpPr>
        <p:spPr>
          <a:xfrm>
            <a:off x="506780" y="1071071"/>
            <a:ext cx="4497268" cy="1039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t>Balancing Labor Demand With Supply</a:t>
            </a:r>
          </a:p>
        </p:txBody>
      </p:sp>
      <p:sp>
        <p:nvSpPr>
          <p:cNvPr id="5" name="Rectangle à coins arrondis 4"/>
          <p:cNvSpPr/>
          <p:nvPr/>
        </p:nvSpPr>
        <p:spPr>
          <a:xfrm>
            <a:off x="595420" y="2233526"/>
            <a:ext cx="8297060" cy="3931778"/>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The third step in the HRP process is forecasting the employment demand. HR creates a </a:t>
            </a:r>
            <a:r>
              <a:rPr lang="en-US" sz="2000" u="sng" dirty="0">
                <a:solidFill>
                  <a:schemeClr val="tx1"/>
                </a:solidFill>
                <a:hlinkClick r:id="rId3"/>
              </a:rPr>
              <a:t>gap analysis</a:t>
            </a:r>
            <a:r>
              <a:rPr lang="en-US" sz="2000" dirty="0">
                <a:solidFill>
                  <a:schemeClr val="tx1"/>
                </a:solidFill>
              </a:rPr>
              <a:t> that lays out specific needs to narrow the supply of the company's labor versus future demand. This analysis will often generate a series of questions, such as:</a:t>
            </a:r>
          </a:p>
          <a:p>
            <a:r>
              <a:rPr lang="en-US" sz="2000" dirty="0">
                <a:solidFill>
                  <a:schemeClr val="tx1"/>
                </a:solidFill>
              </a:rPr>
              <a:t>Should employees learn new skills?</a:t>
            </a:r>
          </a:p>
          <a:p>
            <a:r>
              <a:rPr lang="en-US" sz="2000" dirty="0">
                <a:solidFill>
                  <a:schemeClr val="tx1"/>
                </a:solidFill>
              </a:rPr>
              <a:t>Does the company need more managers?</a:t>
            </a:r>
          </a:p>
          <a:p>
            <a:r>
              <a:rPr lang="en-US" sz="2000" dirty="0">
                <a:solidFill>
                  <a:schemeClr val="tx1"/>
                </a:solidFill>
              </a:rPr>
              <a:t>Do all employees play to their strengths in their current roles?</a:t>
            </a:r>
          </a:p>
        </p:txBody>
      </p:sp>
    </p:spTree>
    <p:extLst>
      <p:ext uri="{BB962C8B-B14F-4D97-AF65-F5344CB8AC3E}">
        <p14:creationId xmlns:p14="http://schemas.microsoft.com/office/powerpoint/2010/main" val="3128914892"/>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14" name="Arrondir un rectangle avec un coin diagonal 13"/>
          <p:cNvSpPr/>
          <p:nvPr/>
        </p:nvSpPr>
        <p:spPr>
          <a:xfrm>
            <a:off x="506780" y="161706"/>
            <a:ext cx="8215370" cy="83073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Steps to Human Resource Planning</a:t>
            </a:r>
          </a:p>
          <a:p>
            <a:pPr algn="ctr"/>
            <a:r>
              <a:rPr lang="en-US" sz="2400" b="1" dirty="0" smtClean="0">
                <a:solidFill>
                  <a:schemeClr val="tx1"/>
                </a:solidFill>
              </a:rPr>
              <a:t>.</a:t>
            </a:r>
            <a:endParaRPr lang="ar-DZ" sz="2400" b="1" dirty="0" smtClean="0">
              <a:solidFill>
                <a:schemeClr val="tx1"/>
              </a:solidFill>
            </a:endParaRPr>
          </a:p>
        </p:txBody>
      </p:sp>
      <p:sp>
        <p:nvSpPr>
          <p:cNvPr id="3" name="Ellipse 2"/>
          <p:cNvSpPr/>
          <p:nvPr/>
        </p:nvSpPr>
        <p:spPr>
          <a:xfrm>
            <a:off x="506780" y="1071071"/>
            <a:ext cx="4497268" cy="1039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t>Balancing Labor Demand With Supply</a:t>
            </a:r>
          </a:p>
        </p:txBody>
      </p:sp>
      <p:sp>
        <p:nvSpPr>
          <p:cNvPr id="5" name="Rectangle à coins arrondis 4"/>
          <p:cNvSpPr/>
          <p:nvPr/>
        </p:nvSpPr>
        <p:spPr>
          <a:xfrm>
            <a:off x="595420" y="2233526"/>
            <a:ext cx="8297060" cy="3931778"/>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The third step in the HRP process is forecasting the employment demand. HR creates a </a:t>
            </a:r>
            <a:r>
              <a:rPr lang="en-US" sz="2000" u="sng" dirty="0">
                <a:solidFill>
                  <a:schemeClr val="tx1"/>
                </a:solidFill>
                <a:hlinkClick r:id="rId3"/>
              </a:rPr>
              <a:t>gap analysis</a:t>
            </a:r>
            <a:r>
              <a:rPr lang="en-US" sz="2000" dirty="0">
                <a:solidFill>
                  <a:schemeClr val="tx1"/>
                </a:solidFill>
              </a:rPr>
              <a:t> that lays out specific needs to narrow the supply of the company's labor versus future demand. This analysis will often generate a series of questions, such as:</a:t>
            </a:r>
          </a:p>
          <a:p>
            <a:r>
              <a:rPr lang="en-US" sz="2000" dirty="0">
                <a:solidFill>
                  <a:schemeClr val="tx1"/>
                </a:solidFill>
              </a:rPr>
              <a:t>Should employees learn new skills?</a:t>
            </a:r>
          </a:p>
          <a:p>
            <a:r>
              <a:rPr lang="en-US" sz="2000" dirty="0">
                <a:solidFill>
                  <a:schemeClr val="tx1"/>
                </a:solidFill>
              </a:rPr>
              <a:t>Does the company need more managers?</a:t>
            </a:r>
          </a:p>
          <a:p>
            <a:r>
              <a:rPr lang="en-US" sz="2000" dirty="0">
                <a:solidFill>
                  <a:schemeClr val="tx1"/>
                </a:solidFill>
              </a:rPr>
              <a:t>Do all employees play to their strengths in their current roles?</a:t>
            </a:r>
          </a:p>
        </p:txBody>
      </p:sp>
    </p:spTree>
    <p:extLst>
      <p:ext uri="{BB962C8B-B14F-4D97-AF65-F5344CB8AC3E}">
        <p14:creationId xmlns:p14="http://schemas.microsoft.com/office/powerpoint/2010/main" val="1585078573"/>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14" name="Arrondir un rectangle avec un coin diagonal 13"/>
          <p:cNvSpPr/>
          <p:nvPr/>
        </p:nvSpPr>
        <p:spPr>
          <a:xfrm>
            <a:off x="506780" y="161706"/>
            <a:ext cx="8215370" cy="83073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Steps to Human Resource Planning</a:t>
            </a:r>
          </a:p>
          <a:p>
            <a:pPr algn="ctr"/>
            <a:r>
              <a:rPr lang="en-US" sz="2400" b="1" dirty="0" smtClean="0">
                <a:solidFill>
                  <a:schemeClr val="tx1"/>
                </a:solidFill>
              </a:rPr>
              <a:t>.</a:t>
            </a:r>
            <a:endParaRPr lang="ar-DZ" sz="2400" b="1" dirty="0" smtClean="0">
              <a:solidFill>
                <a:schemeClr val="tx1"/>
              </a:solidFill>
            </a:endParaRPr>
          </a:p>
        </p:txBody>
      </p:sp>
      <p:sp>
        <p:nvSpPr>
          <p:cNvPr id="3" name="Ellipse 2"/>
          <p:cNvSpPr/>
          <p:nvPr/>
        </p:nvSpPr>
        <p:spPr>
          <a:xfrm>
            <a:off x="506780" y="1071071"/>
            <a:ext cx="4497268" cy="1039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t>Balancing Labor Demand With Supply</a:t>
            </a:r>
          </a:p>
        </p:txBody>
      </p:sp>
      <p:sp>
        <p:nvSpPr>
          <p:cNvPr id="5" name="Rectangle à coins arrondis 4"/>
          <p:cNvSpPr/>
          <p:nvPr/>
        </p:nvSpPr>
        <p:spPr>
          <a:xfrm>
            <a:off x="595420" y="2233526"/>
            <a:ext cx="8297060" cy="3931778"/>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The answers to questions from the </a:t>
            </a:r>
            <a:r>
              <a:rPr lang="en-US" sz="2000" u="sng" dirty="0">
                <a:solidFill>
                  <a:schemeClr val="tx1"/>
                </a:solidFill>
                <a:hlinkClick r:id="rId3"/>
              </a:rPr>
              <a:t>gap analysis</a:t>
            </a:r>
            <a:r>
              <a:rPr lang="en-US" sz="2000" dirty="0">
                <a:solidFill>
                  <a:schemeClr val="tx1"/>
                </a:solidFill>
              </a:rPr>
              <a:t> help HR determine how to proceed, which is the final phase of the HRP process. HR must now take practical steps to integrate its plan with the rest of the company. The department needs a </a:t>
            </a:r>
            <a:r>
              <a:rPr lang="en-US" sz="2000" u="sng" dirty="0">
                <a:solidFill>
                  <a:schemeClr val="tx1"/>
                </a:solidFill>
                <a:hlinkClick r:id="rId4"/>
              </a:rPr>
              <a:t>budget</a:t>
            </a:r>
            <a:r>
              <a:rPr lang="en-US" sz="2000" dirty="0">
                <a:solidFill>
                  <a:schemeClr val="tx1"/>
                </a:solidFill>
              </a:rPr>
              <a:t>, the ability to implement the plan, and a collaborative effort with all departments to execute that plan.</a:t>
            </a:r>
          </a:p>
        </p:txBody>
      </p:sp>
    </p:spTree>
    <p:extLst>
      <p:ext uri="{BB962C8B-B14F-4D97-AF65-F5344CB8AC3E}">
        <p14:creationId xmlns:p14="http://schemas.microsoft.com/office/powerpoint/2010/main" val="1585078573"/>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4" name="Nuage 3"/>
          <p:cNvSpPr/>
          <p:nvPr/>
        </p:nvSpPr>
        <p:spPr>
          <a:xfrm>
            <a:off x="1643042" y="357166"/>
            <a:ext cx="592935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3. Employee hiring and selection</a:t>
            </a:r>
          </a:p>
        </p:txBody>
      </p:sp>
      <p:sp>
        <p:nvSpPr>
          <p:cNvPr id="14" name="Arrondir un rectangle avec un coin diagonal 13"/>
          <p:cNvSpPr/>
          <p:nvPr/>
        </p:nvSpPr>
        <p:spPr>
          <a:xfrm>
            <a:off x="500034" y="3429000"/>
            <a:ext cx="8215370" cy="216024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is the process of interviewing and evaluating the candidates for a specific job and selecting an individual for employment based on certain criteria (qualifications, skills and Experience). Employee selection can range from a very simple process to a very complicated process depending on the firm hiring and the position.</a:t>
            </a:r>
            <a:endParaRPr lang="ar-DZ" sz="2400" b="1" dirty="0" smtClean="0">
              <a:solidFill>
                <a:schemeClr val="tx1"/>
              </a:solidFill>
            </a:endParaRPr>
          </a:p>
        </p:txBody>
      </p:sp>
      <p:sp>
        <p:nvSpPr>
          <p:cNvPr id="2" name="Ellipse 1"/>
          <p:cNvSpPr/>
          <p:nvPr/>
        </p:nvSpPr>
        <p:spPr>
          <a:xfrm>
            <a:off x="827584" y="2060848"/>
            <a:ext cx="2952328" cy="10081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err="1"/>
              <a:t>Employee</a:t>
            </a:r>
            <a:r>
              <a:rPr lang="fr-FR" sz="2000" b="1" dirty="0"/>
              <a:t> </a:t>
            </a:r>
            <a:r>
              <a:rPr lang="fr-FR" sz="2000" b="1" dirty="0" err="1"/>
              <a:t>Selection</a:t>
            </a:r>
            <a:endParaRPr lang="fr-FR" sz="2000" b="1" dirty="0"/>
          </a:p>
        </p:txBody>
      </p:sp>
    </p:spTree>
    <p:extLst>
      <p:ext uri="{BB962C8B-B14F-4D97-AF65-F5344CB8AC3E}">
        <p14:creationId xmlns:p14="http://schemas.microsoft.com/office/powerpoint/2010/main" val="1292438584"/>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763"/>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1685476"/>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4" name="Nuage 3"/>
          <p:cNvSpPr/>
          <p:nvPr/>
        </p:nvSpPr>
        <p:spPr>
          <a:xfrm>
            <a:off x="1643042" y="357166"/>
            <a:ext cx="592935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tx1"/>
                </a:solidFill>
              </a:rPr>
              <a:t>4. Employee training and development</a:t>
            </a:r>
          </a:p>
        </p:txBody>
      </p:sp>
      <p:sp>
        <p:nvSpPr>
          <p:cNvPr id="14" name="Arrondir un rectangle avec un coin diagonal 13"/>
          <p:cNvSpPr/>
          <p:nvPr/>
        </p:nvSpPr>
        <p:spPr>
          <a:xfrm>
            <a:off x="179512" y="1545329"/>
            <a:ext cx="8784976" cy="512403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en-US" sz="2400" dirty="0">
                <a:solidFill>
                  <a:schemeClr val="tx1"/>
                </a:solidFill>
              </a:rPr>
              <a:t>Training and development is an ongoing process where companies help their employees acquire the knowledge and skills needed to reach their full potential and optimum performance. A lot of times, training and development are used interchangeably but, strictly speaking, there is a difference.</a:t>
            </a:r>
          </a:p>
          <a:p>
            <a:r>
              <a:rPr lang="en-US" sz="2400" dirty="0">
                <a:solidFill>
                  <a:schemeClr val="tx1"/>
                </a:solidFill>
              </a:rPr>
              <a:t>Training employees is about teaching them how to perform a specific task or procedure. It’s usually focused on short-term gains—enabling employees to become better at their current job. For example: </a:t>
            </a:r>
          </a:p>
          <a:p>
            <a:r>
              <a:rPr lang="en-US" sz="2400" dirty="0">
                <a:solidFill>
                  <a:schemeClr val="tx1"/>
                </a:solidFill>
              </a:rPr>
              <a:t>Training employees to use the latest update of your office suite</a:t>
            </a:r>
          </a:p>
          <a:p>
            <a:r>
              <a:rPr lang="en-US" sz="2400" dirty="0">
                <a:solidFill>
                  <a:schemeClr val="tx1"/>
                </a:solidFill>
              </a:rPr>
              <a:t>Training a new hire to use your billing system</a:t>
            </a:r>
          </a:p>
          <a:p>
            <a:r>
              <a:rPr lang="en-US" sz="2400" dirty="0">
                <a:solidFill>
                  <a:schemeClr val="tx1"/>
                </a:solidFill>
              </a:rPr>
              <a:t>Introducing the latest digital marketing tools to your marketing department</a:t>
            </a:r>
          </a:p>
        </p:txBody>
      </p:sp>
    </p:spTree>
    <p:extLst>
      <p:ext uri="{BB962C8B-B14F-4D97-AF65-F5344CB8AC3E}">
        <p14:creationId xmlns:p14="http://schemas.microsoft.com/office/powerpoint/2010/main" val="1585619061"/>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16</a:t>
            </a:fld>
            <a:endParaRPr lang="en-US" dirty="0">
              <a:solidFill>
                <a:schemeClr val="accent4">
                  <a:lumMod val="10000"/>
                </a:schemeClr>
              </a:solidFill>
            </a:endParaRPr>
          </a:p>
        </p:txBody>
      </p:sp>
      <p:sp>
        <p:nvSpPr>
          <p:cNvPr id="4" name="Nuage 3"/>
          <p:cNvSpPr/>
          <p:nvPr/>
        </p:nvSpPr>
        <p:spPr>
          <a:xfrm>
            <a:off x="1643042" y="357166"/>
            <a:ext cx="592935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tx1"/>
                </a:solidFill>
              </a:rPr>
              <a:t>5. Compensation and </a:t>
            </a:r>
            <a:r>
              <a:rPr lang="fr-FR" sz="2800" b="1" dirty="0" err="1">
                <a:solidFill>
                  <a:schemeClr val="tx1"/>
                </a:solidFill>
              </a:rPr>
              <a:t>Benefits</a:t>
            </a:r>
            <a:endParaRPr lang="fr-FR" sz="2800" b="1" dirty="0">
              <a:solidFill>
                <a:schemeClr val="tx1"/>
              </a:solidFill>
            </a:endParaRPr>
          </a:p>
        </p:txBody>
      </p:sp>
      <p:sp>
        <p:nvSpPr>
          <p:cNvPr id="14" name="Arrondir un rectangle avec un coin diagonal 13"/>
          <p:cNvSpPr/>
          <p:nvPr/>
        </p:nvSpPr>
        <p:spPr>
          <a:xfrm>
            <a:off x="179512" y="1545329"/>
            <a:ext cx="8784976" cy="382788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en-US" sz="2400" dirty="0">
                <a:solidFill>
                  <a:schemeClr val="tx1"/>
                </a:solidFill>
              </a:rPr>
              <a:t>Compensation and benefits refers to the compensation/salary and other monetary and non-monetary benefits passed on by a firm to its employees in return for their services. Compensation and benefits is an important aspect of HRM as it helps to keep the workforce motivated are the most important hygiene factors. It helps give benefits to employees based on their performance and actions and brings the best out the employees at workplace.</a:t>
            </a:r>
          </a:p>
        </p:txBody>
      </p:sp>
    </p:spTree>
    <p:extLst>
      <p:ext uri="{BB962C8B-B14F-4D97-AF65-F5344CB8AC3E}">
        <p14:creationId xmlns:p14="http://schemas.microsoft.com/office/powerpoint/2010/main" val="536793433"/>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17</a:t>
            </a:fld>
            <a:endParaRPr lang="en-US" dirty="0">
              <a:solidFill>
                <a:schemeClr val="accent4">
                  <a:lumMod val="10000"/>
                </a:schemeClr>
              </a:solidFill>
            </a:endParaRPr>
          </a:p>
        </p:txBody>
      </p:sp>
      <p:sp>
        <p:nvSpPr>
          <p:cNvPr id="4" name="Nuage 3"/>
          <p:cNvSpPr/>
          <p:nvPr/>
        </p:nvSpPr>
        <p:spPr>
          <a:xfrm>
            <a:off x="1643042" y="0"/>
            <a:ext cx="5929354"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tx1"/>
                </a:solidFill>
              </a:rPr>
              <a:t>6. </a:t>
            </a:r>
            <a:r>
              <a:rPr lang="fr-FR" sz="2800" b="1" dirty="0" err="1">
                <a:solidFill>
                  <a:schemeClr val="tx1"/>
                </a:solidFill>
              </a:rPr>
              <a:t>Employee</a:t>
            </a:r>
            <a:r>
              <a:rPr lang="fr-FR" sz="2800" b="1" dirty="0">
                <a:solidFill>
                  <a:schemeClr val="tx1"/>
                </a:solidFill>
              </a:rPr>
              <a:t> performance management</a:t>
            </a:r>
          </a:p>
        </p:txBody>
      </p:sp>
      <p:sp>
        <p:nvSpPr>
          <p:cNvPr id="14" name="Arrondir un rectangle avec un coin diagonal 13"/>
          <p:cNvSpPr/>
          <p:nvPr/>
        </p:nvSpPr>
        <p:spPr>
          <a:xfrm>
            <a:off x="179512" y="1545329"/>
            <a:ext cx="8784976" cy="382788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A </a:t>
            </a:r>
            <a:r>
              <a:rPr lang="en-US" sz="2400" b="1" dirty="0">
                <a:solidFill>
                  <a:schemeClr val="tx1"/>
                </a:solidFill>
              </a:rPr>
              <a:t>performance appraisal</a:t>
            </a:r>
            <a:r>
              <a:rPr lang="en-US" sz="2400" dirty="0">
                <a:solidFill>
                  <a:schemeClr val="tx1"/>
                </a:solidFill>
              </a:rPr>
              <a:t> is also referred to as performance evaluation, performance review or employee appraisal. All companies use performance appraisals to discover which employees have contributed the most to the company’s growth, review progress, and reward high-achieving workers.</a:t>
            </a:r>
          </a:p>
        </p:txBody>
      </p:sp>
    </p:spTree>
    <p:extLst>
      <p:ext uri="{BB962C8B-B14F-4D97-AF65-F5344CB8AC3E}">
        <p14:creationId xmlns:p14="http://schemas.microsoft.com/office/powerpoint/2010/main" val="1157550777"/>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18</a:t>
            </a:fld>
            <a:endParaRPr lang="en-US" dirty="0">
              <a:solidFill>
                <a:schemeClr val="accent4">
                  <a:lumMod val="10000"/>
                </a:schemeClr>
              </a:solidFill>
            </a:endParaRPr>
          </a:p>
        </p:txBody>
      </p:sp>
      <p:sp>
        <p:nvSpPr>
          <p:cNvPr id="4" name="Nuage 3"/>
          <p:cNvSpPr/>
          <p:nvPr/>
        </p:nvSpPr>
        <p:spPr>
          <a:xfrm>
            <a:off x="1643042" y="0"/>
            <a:ext cx="5929354"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tx1"/>
                </a:solidFill>
              </a:rPr>
              <a:t>6. </a:t>
            </a:r>
            <a:r>
              <a:rPr lang="fr-FR" sz="2800" b="1" dirty="0" err="1">
                <a:solidFill>
                  <a:schemeClr val="tx1"/>
                </a:solidFill>
              </a:rPr>
              <a:t>Employee</a:t>
            </a:r>
            <a:r>
              <a:rPr lang="fr-FR" sz="2800" b="1" dirty="0">
                <a:solidFill>
                  <a:schemeClr val="tx1"/>
                </a:solidFill>
              </a:rPr>
              <a:t> performance management</a:t>
            </a:r>
          </a:p>
        </p:txBody>
      </p:sp>
      <p:sp>
        <p:nvSpPr>
          <p:cNvPr id="14" name="Arrondir un rectangle avec un coin diagonal 13"/>
          <p:cNvSpPr/>
          <p:nvPr/>
        </p:nvSpPr>
        <p:spPr>
          <a:xfrm>
            <a:off x="179512" y="1545329"/>
            <a:ext cx="8784976" cy="512403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en-US" sz="2400" dirty="0">
                <a:solidFill>
                  <a:schemeClr val="tx1"/>
                </a:solidFill>
              </a:rPr>
              <a:t>The performance management function of an HR manager involves certain things. Take a look: </a:t>
            </a:r>
          </a:p>
          <a:p>
            <a:r>
              <a:rPr lang="en-US" sz="2400" dirty="0">
                <a:solidFill>
                  <a:schemeClr val="tx1"/>
                </a:solidFill>
              </a:rPr>
              <a:t>Designing a proper job description </a:t>
            </a:r>
          </a:p>
          <a:p>
            <a:r>
              <a:rPr lang="en-US" sz="2400" dirty="0">
                <a:solidFill>
                  <a:schemeClr val="tx1"/>
                </a:solidFill>
              </a:rPr>
              <a:t>Initiating the selection process for suitable employees for a job position </a:t>
            </a:r>
          </a:p>
          <a:p>
            <a:r>
              <a:rPr lang="en-US" sz="2400" dirty="0">
                <a:solidFill>
                  <a:schemeClr val="tx1"/>
                </a:solidFill>
              </a:rPr>
              <a:t>Providing right training </a:t>
            </a:r>
          </a:p>
          <a:p>
            <a:r>
              <a:rPr lang="en-US" sz="2400" dirty="0">
                <a:solidFill>
                  <a:schemeClr val="tx1"/>
                </a:solidFill>
              </a:rPr>
              <a:t>Boosting the performance of the employees </a:t>
            </a:r>
          </a:p>
          <a:p>
            <a:r>
              <a:rPr lang="en-US" sz="2400" dirty="0">
                <a:solidFill>
                  <a:schemeClr val="tx1"/>
                </a:solidFill>
              </a:rPr>
              <a:t>Real-time feedback </a:t>
            </a:r>
          </a:p>
          <a:p>
            <a:r>
              <a:rPr lang="en-US" sz="2400" dirty="0">
                <a:solidFill>
                  <a:schemeClr val="tx1"/>
                </a:solidFill>
              </a:rPr>
              <a:t>Performance review </a:t>
            </a:r>
          </a:p>
          <a:p>
            <a:r>
              <a:rPr lang="en-US" sz="2400" dirty="0">
                <a:solidFill>
                  <a:schemeClr val="tx1"/>
                </a:solidFill>
              </a:rPr>
              <a:t>Designing proper appraisal and benefits </a:t>
            </a:r>
          </a:p>
          <a:p>
            <a:r>
              <a:rPr lang="en-US" sz="2400" dirty="0">
                <a:solidFill>
                  <a:schemeClr val="tx1"/>
                </a:solidFill>
              </a:rPr>
              <a:t>Performing exit review </a:t>
            </a:r>
          </a:p>
        </p:txBody>
      </p:sp>
    </p:spTree>
    <p:extLst>
      <p:ext uri="{BB962C8B-B14F-4D97-AF65-F5344CB8AC3E}">
        <p14:creationId xmlns:p14="http://schemas.microsoft.com/office/powerpoint/2010/main" val="2060432460"/>
      </p:ext>
    </p:extLst>
  </p:cSld>
  <p:clrMapOvr>
    <a:masterClrMapping/>
  </p:clrMapOvr>
  <p:transition spd="slow">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19</a:t>
            </a:fld>
            <a:endParaRPr lang="en-US" dirty="0">
              <a:solidFill>
                <a:schemeClr val="accent4">
                  <a:lumMod val="10000"/>
                </a:schemeClr>
              </a:solidFill>
            </a:endParaRPr>
          </a:p>
        </p:txBody>
      </p:sp>
      <p:sp>
        <p:nvSpPr>
          <p:cNvPr id="4" name="Nuage 3"/>
          <p:cNvSpPr/>
          <p:nvPr/>
        </p:nvSpPr>
        <p:spPr>
          <a:xfrm>
            <a:off x="1643042" y="0"/>
            <a:ext cx="5929354"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tx1"/>
                </a:solidFill>
              </a:rPr>
              <a:t>7. Employee Learning and Development</a:t>
            </a:r>
          </a:p>
        </p:txBody>
      </p:sp>
      <p:sp>
        <p:nvSpPr>
          <p:cNvPr id="14" name="Arrondir un rectangle avec un coin diagonal 13"/>
          <p:cNvSpPr/>
          <p:nvPr/>
        </p:nvSpPr>
        <p:spPr>
          <a:xfrm>
            <a:off x="179512" y="1772816"/>
            <a:ext cx="8784976" cy="273630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en-US" sz="2400" dirty="0">
                <a:solidFill>
                  <a:schemeClr val="tx1"/>
                </a:solidFill>
              </a:rPr>
              <a:t>The learning and development part can be considered one of the advisory functions of HRM. Learning and development is a continuous process that encourages the development of employees </a:t>
            </a:r>
          </a:p>
        </p:txBody>
      </p:sp>
    </p:spTree>
    <p:extLst>
      <p:ext uri="{BB962C8B-B14F-4D97-AF65-F5344CB8AC3E}">
        <p14:creationId xmlns:p14="http://schemas.microsoft.com/office/powerpoint/2010/main" val="2049949434"/>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292662"/>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600" b="1" dirty="0">
                <a:solidFill>
                  <a:schemeClr val="tx1"/>
                </a:solidFill>
              </a:rPr>
              <a:t>University:  Med </a:t>
            </a:r>
            <a:r>
              <a:rPr lang="en-US" sz="2600" b="1" dirty="0" err="1">
                <a:solidFill>
                  <a:schemeClr val="tx1"/>
                </a:solidFill>
              </a:rPr>
              <a:t>Kheider</a:t>
            </a:r>
            <a:r>
              <a:rPr lang="en-US" sz="2600" b="1" dirty="0">
                <a:solidFill>
                  <a:schemeClr val="tx1"/>
                </a:solidFill>
              </a:rPr>
              <a:t>- </a:t>
            </a:r>
            <a:r>
              <a:rPr lang="en-US" sz="2600" b="1" dirty="0" err="1" smtClean="0">
                <a:solidFill>
                  <a:schemeClr val="tx1"/>
                </a:solidFill>
              </a:rPr>
              <a:t>Biskra</a:t>
            </a:r>
            <a:r>
              <a:rPr lang="en-US" sz="2600" b="1" dirty="0" smtClean="0">
                <a:solidFill>
                  <a:schemeClr val="tx1"/>
                </a:solidFill>
              </a:rPr>
              <a:t>-</a:t>
            </a:r>
          </a:p>
          <a:p>
            <a:pPr algn="ctr"/>
            <a:r>
              <a:rPr lang="en-US" sz="2600" b="1" dirty="0">
                <a:solidFill>
                  <a:schemeClr val="tx1"/>
                </a:solidFill>
              </a:rPr>
              <a:t>Faculty of </a:t>
            </a:r>
            <a:r>
              <a:rPr lang="en-US" sz="2600" b="1" dirty="0" smtClean="0">
                <a:solidFill>
                  <a:schemeClr val="tx1"/>
                </a:solidFill>
              </a:rPr>
              <a:t>Economic Sciences  </a:t>
            </a:r>
            <a:r>
              <a:rPr lang="en-US" sz="2600" b="1" dirty="0">
                <a:solidFill>
                  <a:schemeClr val="tx1"/>
                </a:solidFill>
              </a:rPr>
              <a:t>and Management </a:t>
            </a:r>
            <a:endParaRPr lang="en-US" sz="2600" b="1" dirty="0" smtClean="0">
              <a:solidFill>
                <a:schemeClr val="tx1"/>
              </a:solidFill>
            </a:endParaRPr>
          </a:p>
          <a:p>
            <a:pPr algn="ctr"/>
            <a:r>
              <a:rPr lang="en-US" sz="2600" b="1" dirty="0">
                <a:solidFill>
                  <a:schemeClr val="tx1"/>
                </a:solidFill>
              </a:rPr>
              <a:t>Level: </a:t>
            </a:r>
            <a:r>
              <a:rPr lang="en-US" sz="2600" b="1" dirty="0" smtClean="0">
                <a:solidFill>
                  <a:schemeClr val="tx1"/>
                </a:solidFill>
              </a:rPr>
              <a:t>3</a:t>
            </a:r>
            <a:r>
              <a:rPr lang="en-US" sz="2600" b="1" baseline="30000" dirty="0" smtClean="0">
                <a:solidFill>
                  <a:schemeClr val="tx1"/>
                </a:solidFill>
              </a:rPr>
              <a:t>rd</a:t>
            </a:r>
            <a:r>
              <a:rPr lang="en-US" sz="2600" b="1" dirty="0" smtClean="0">
                <a:solidFill>
                  <a:schemeClr val="tx1"/>
                </a:solidFill>
              </a:rPr>
              <a:t> Year HRM</a:t>
            </a:r>
            <a:endParaRPr lang="fr-FR" sz="26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Professor</a:t>
            </a: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015526"/>
            <a:ext cx="1785950" cy="857256"/>
          </a:xfrm>
          <a:prstGeom prst="rect">
            <a:avLst/>
          </a:prstGeom>
          <a:noFill/>
        </p:spPr>
      </p:pic>
      <p:sp>
        <p:nvSpPr>
          <p:cNvPr id="2" name="Ellipse 1"/>
          <p:cNvSpPr/>
          <p:nvPr/>
        </p:nvSpPr>
        <p:spPr>
          <a:xfrm>
            <a:off x="357158" y="3000372"/>
            <a:ext cx="7815242" cy="1868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smtClean="0">
                <a:solidFill>
                  <a:schemeClr val="accent3"/>
                </a:solidFill>
              </a:rPr>
              <a:t>Lecture II</a:t>
            </a:r>
            <a:r>
              <a:rPr lang="en-US" sz="3200" b="1" i="1" dirty="0" smtClean="0">
                <a:solidFill>
                  <a:schemeClr val="accent3"/>
                </a:solidFill>
              </a:rPr>
              <a:t>:</a:t>
            </a:r>
          </a:p>
          <a:p>
            <a:pPr algn="ctr"/>
            <a:r>
              <a:rPr lang="en-US" sz="3200" b="1" i="1" dirty="0" smtClean="0">
                <a:solidFill>
                  <a:schemeClr val="accent3"/>
                </a:solidFill>
              </a:rPr>
              <a:t> </a:t>
            </a:r>
            <a:r>
              <a:rPr lang="fr-FR" sz="3200" b="1" i="1" dirty="0" err="1" smtClean="0">
                <a:solidFill>
                  <a:schemeClr val="accent3"/>
                </a:solidFill>
              </a:rPr>
              <a:t>Functions</a:t>
            </a:r>
            <a:r>
              <a:rPr lang="fr-FR" sz="3200" b="1" i="1" dirty="0" smtClean="0">
                <a:solidFill>
                  <a:schemeClr val="accent3"/>
                </a:solidFill>
              </a:rPr>
              <a:t> of </a:t>
            </a:r>
            <a:r>
              <a:rPr lang="fr-FR" sz="3200" b="1" i="1" dirty="0" err="1" smtClean="0">
                <a:solidFill>
                  <a:schemeClr val="accent3"/>
                </a:solidFill>
              </a:rPr>
              <a:t>Human</a:t>
            </a:r>
            <a:r>
              <a:rPr lang="fr-FR" sz="3200" b="1" i="1" dirty="0" smtClean="0">
                <a:solidFill>
                  <a:schemeClr val="accent3"/>
                </a:solidFill>
              </a:rPr>
              <a:t> Resource Management</a:t>
            </a:r>
            <a:endParaRPr lang="fr-FR" sz="2800" dirty="0">
              <a:solidFill>
                <a:schemeClr val="accent3"/>
              </a:solidFill>
            </a:endParaRPr>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20</a:t>
            </a:fld>
            <a:endParaRPr lang="en-US" dirty="0">
              <a:solidFill>
                <a:schemeClr val="accent4">
                  <a:lumMod val="10000"/>
                </a:schemeClr>
              </a:solidFill>
            </a:endParaRPr>
          </a:p>
        </p:txBody>
      </p:sp>
      <p:sp>
        <p:nvSpPr>
          <p:cNvPr id="4" name="Nuage 3"/>
          <p:cNvSpPr/>
          <p:nvPr/>
        </p:nvSpPr>
        <p:spPr>
          <a:xfrm>
            <a:off x="1643042" y="0"/>
            <a:ext cx="5929354"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800" b="1" dirty="0">
                <a:solidFill>
                  <a:schemeClr val="tx1"/>
                </a:solidFill>
              </a:rPr>
              <a:t>9. Labor relations</a:t>
            </a:r>
          </a:p>
        </p:txBody>
      </p:sp>
      <p:sp>
        <p:nvSpPr>
          <p:cNvPr id="14" name="Arrondir un rectangle avec un coin diagonal 13"/>
          <p:cNvSpPr/>
          <p:nvPr/>
        </p:nvSpPr>
        <p:spPr>
          <a:xfrm>
            <a:off x="179512" y="1772816"/>
            <a:ext cx="8784976" cy="273630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en-US" sz="2400" dirty="0">
                <a:solidFill>
                  <a:schemeClr val="tx1"/>
                </a:solidFill>
              </a:rPr>
              <a:t>Labor relations a way that defines the relationship of a company with its workforce</a:t>
            </a:r>
            <a:r>
              <a:rPr lang="en-US" sz="2400" dirty="0" smtClean="0">
                <a:solidFill>
                  <a:schemeClr val="tx1"/>
                </a:solidFill>
              </a:rPr>
              <a:t>.</a:t>
            </a:r>
          </a:p>
          <a:p>
            <a:r>
              <a:rPr lang="en-US" sz="2400" dirty="0">
                <a:solidFill>
                  <a:schemeClr val="tx1"/>
                </a:solidFill>
              </a:rPr>
              <a:t>it is important to ensure that the employees collectively work toward the company's overall goal. Hence, it is the job of HR to spot the communication gaps between two employees or an employee and </a:t>
            </a:r>
            <a:r>
              <a:rPr lang="en-US" sz="2400">
                <a:solidFill>
                  <a:schemeClr val="tx1"/>
                </a:solidFill>
              </a:rPr>
              <a:t>the </a:t>
            </a:r>
            <a:r>
              <a:rPr lang="en-US" sz="2400" smtClean="0">
                <a:solidFill>
                  <a:schemeClr val="tx1"/>
                </a:solidFill>
              </a:rPr>
              <a:t>organization</a:t>
            </a:r>
            <a:endParaRPr lang="en-US" sz="2400" dirty="0">
              <a:solidFill>
                <a:schemeClr val="tx1"/>
              </a:solidFill>
            </a:endParaRPr>
          </a:p>
        </p:txBody>
      </p:sp>
    </p:spTree>
    <p:extLst>
      <p:ext uri="{BB962C8B-B14F-4D97-AF65-F5344CB8AC3E}">
        <p14:creationId xmlns:p14="http://schemas.microsoft.com/office/powerpoint/2010/main" val="1470540246"/>
      </p:ext>
    </p:extLst>
  </p:cSld>
  <p:clrMapOvr>
    <a:masterClrMapping/>
  </p:clrMapOvr>
  <p:transition spd="slow">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755576" y="980728"/>
            <a:ext cx="7848872" cy="328329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https://getuplearn.com/blog/human-resource-management/#societal-objectives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452453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tx1"/>
              </a:solidFill>
            </a:endParaRPr>
          </a:p>
          <a:p>
            <a:pPr algn="just">
              <a:buFontTx/>
              <a:buChar char="-"/>
            </a:pPr>
            <a:endParaRPr lang="fr-FR" sz="2400" dirty="0" smtClean="0">
              <a:solidFill>
                <a:schemeClr val="tx1"/>
              </a:solidFill>
            </a:endParaRPr>
          </a:p>
          <a:p>
            <a:pPr algn="just">
              <a:buFontTx/>
              <a:buChar char="-"/>
            </a:pPr>
            <a:endParaRPr lang="fr-FR" sz="2400" dirty="0" smtClean="0">
              <a:solidFill>
                <a:schemeClr val="tx1"/>
              </a:solidFill>
            </a:endParaRPr>
          </a:p>
          <a:p>
            <a:r>
              <a:rPr lang="en-US" sz="2400" dirty="0">
                <a:solidFill>
                  <a:schemeClr val="tx1"/>
                </a:solidFill>
              </a:rPr>
              <a:t>Job analysis </a:t>
            </a:r>
          </a:p>
          <a:p>
            <a:r>
              <a:rPr lang="en-US" sz="2400" dirty="0">
                <a:solidFill>
                  <a:schemeClr val="tx1"/>
                </a:solidFill>
              </a:rPr>
              <a:t>Human resource planning </a:t>
            </a:r>
          </a:p>
          <a:p>
            <a:r>
              <a:rPr lang="en-US" sz="2400" dirty="0">
                <a:solidFill>
                  <a:schemeClr val="tx1"/>
                </a:solidFill>
              </a:rPr>
              <a:t>Conducting job interviews </a:t>
            </a:r>
          </a:p>
          <a:p>
            <a:r>
              <a:rPr lang="en-US" sz="2400" dirty="0">
                <a:solidFill>
                  <a:schemeClr val="tx1"/>
                </a:solidFill>
              </a:rPr>
              <a:t>Training of recruits and induction </a:t>
            </a:r>
          </a:p>
          <a:p>
            <a:r>
              <a:rPr lang="en-US" sz="2400" dirty="0">
                <a:solidFill>
                  <a:schemeClr val="tx1"/>
                </a:solidFill>
              </a:rPr>
              <a:t>Payroll management </a:t>
            </a:r>
          </a:p>
          <a:p>
            <a:r>
              <a:rPr lang="en-US" sz="2400" dirty="0">
                <a:solidFill>
                  <a:schemeClr val="tx1"/>
                </a:solidFill>
              </a:rPr>
              <a:t>Appraisals </a:t>
            </a:r>
          </a:p>
          <a:p>
            <a:r>
              <a:rPr lang="en-US" sz="2400" dirty="0">
                <a:solidFill>
                  <a:schemeClr val="tx1"/>
                </a:solidFill>
              </a:rPr>
              <a:t>Dispute resolution </a:t>
            </a:r>
          </a:p>
          <a:p>
            <a:r>
              <a:rPr lang="en-US" sz="2400" dirty="0">
                <a:solidFill>
                  <a:schemeClr val="tx1"/>
                </a:solidFill>
              </a:rPr>
              <a:t>Employee counseling </a:t>
            </a:r>
          </a:p>
          <a:p>
            <a:r>
              <a:rPr lang="en-US" sz="2400" dirty="0">
                <a:solidFill>
                  <a:schemeClr val="tx1"/>
                </a:solidFill>
              </a:rPr>
              <a:t>Career planning </a:t>
            </a:r>
          </a:p>
          <a:p>
            <a:r>
              <a:rPr lang="en-US" sz="2400" dirty="0">
                <a:solidFill>
                  <a:schemeClr val="tx1"/>
                </a:solidFill>
              </a:rPr>
              <a:t>Employee benefit management </a:t>
            </a:r>
          </a:p>
          <a:p>
            <a:r>
              <a:rPr lang="en-US" sz="2400" dirty="0">
                <a:solidFill>
                  <a:schemeClr val="tx1"/>
                </a:solidFill>
              </a:rPr>
              <a:t>Maintaining workplace safety </a:t>
            </a:r>
          </a:p>
          <a:p>
            <a:pPr algn="just">
              <a:buFontTx/>
              <a:buChar char="-"/>
            </a:pPr>
            <a:endParaRPr lang="fr-FR" sz="2400" b="1" dirty="0" smtClean="0">
              <a:solidFill>
                <a:schemeClr val="tx1"/>
              </a:solidFill>
            </a:endParaRPr>
          </a:p>
          <a:p>
            <a:pPr algn="just"/>
            <a:endParaRPr lang="fr-FR" sz="2400" dirty="0" smtClean="0">
              <a:solidFill>
                <a:schemeClr val="tx1"/>
              </a:solidFill>
            </a:endParaRPr>
          </a:p>
          <a:p>
            <a:pPr algn="just"/>
            <a:r>
              <a:rPr lang="fr-FR" sz="2400" dirty="0" smtClean="0">
                <a:solidFill>
                  <a:schemeClr val="tx1"/>
                </a:solidFill>
              </a:rPr>
              <a:t> </a:t>
            </a:r>
          </a:p>
          <a:p>
            <a:pPr algn="ctr">
              <a:buFontTx/>
              <a:buChar char="-"/>
            </a:pPr>
            <a:endParaRPr lang="fr-FR" sz="2400" dirty="0">
              <a:solidFill>
                <a:schemeClr val="tx1"/>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910" y="634165"/>
            <a:ext cx="7529490" cy="5603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9767634"/>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4" name="Nuage 3"/>
          <p:cNvSpPr/>
          <p:nvPr/>
        </p:nvSpPr>
        <p:spPr>
          <a:xfrm>
            <a:off x="1643042" y="357166"/>
            <a:ext cx="592935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tx1"/>
                </a:solidFill>
              </a:rPr>
              <a:t>1. Job design and job analysis</a:t>
            </a:r>
          </a:p>
        </p:txBody>
      </p:sp>
      <p:sp>
        <p:nvSpPr>
          <p:cNvPr id="14" name="Arrondir un rectangle avec un coin diagonal 13"/>
          <p:cNvSpPr/>
          <p:nvPr/>
        </p:nvSpPr>
        <p:spPr>
          <a:xfrm>
            <a:off x="500034" y="2132856"/>
            <a:ext cx="8215370" cy="345638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Job design is a process that involves several aspects. Some of them are describing duties to employees, taking them through the responsibilities, and of course, educating them about the operations of the job</a:t>
            </a:r>
            <a:r>
              <a:rPr lang="en-US" sz="2400" dirty="0" smtClean="0">
                <a:solidFill>
                  <a:schemeClr val="tx1"/>
                </a:solidFill>
              </a:rPr>
              <a:t>.</a:t>
            </a:r>
          </a:p>
          <a:p>
            <a:pPr algn="just"/>
            <a:r>
              <a:rPr lang="en-US" sz="2400" dirty="0">
                <a:solidFill>
                  <a:schemeClr val="tx1"/>
                </a:solidFill>
              </a:rPr>
              <a:t>This process starts with creating a checklist while searching for candidates. Then, the potential employees should fulfill the requirements.</a:t>
            </a:r>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4" name="Nuage 3"/>
          <p:cNvSpPr/>
          <p:nvPr/>
        </p:nvSpPr>
        <p:spPr>
          <a:xfrm>
            <a:off x="1643042" y="357166"/>
            <a:ext cx="592935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tx1"/>
                </a:solidFill>
              </a:rPr>
              <a:t>1. Job design and job analysis</a:t>
            </a:r>
          </a:p>
        </p:txBody>
      </p:sp>
      <p:sp>
        <p:nvSpPr>
          <p:cNvPr id="14" name="Arrondir un rectangle avec un coin diagonal 13"/>
          <p:cNvSpPr/>
          <p:nvPr/>
        </p:nvSpPr>
        <p:spPr>
          <a:xfrm>
            <a:off x="500034" y="2132856"/>
            <a:ext cx="8215370" cy="345638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The next part is job analysis which involves identifying the day-to-day functions required for smooth functioning. This is done to determine a future course of action for the organization's recruitment process. This process is essential to ensure that the organization goes through proper growth.</a:t>
            </a:r>
            <a:endParaRPr lang="ar-DZ" sz="2400" b="1" dirty="0" smtClean="0">
              <a:solidFill>
                <a:schemeClr val="tx1"/>
              </a:solidFill>
            </a:endParaRPr>
          </a:p>
        </p:txBody>
      </p:sp>
    </p:spTree>
    <p:extLst>
      <p:ext uri="{BB962C8B-B14F-4D97-AF65-F5344CB8AC3E}">
        <p14:creationId xmlns:p14="http://schemas.microsoft.com/office/powerpoint/2010/main" val="2802906566"/>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4" name="Nuage 3"/>
          <p:cNvSpPr/>
          <p:nvPr/>
        </p:nvSpPr>
        <p:spPr>
          <a:xfrm>
            <a:off x="1643042" y="357166"/>
            <a:ext cx="592935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tx1"/>
                </a:solidFill>
              </a:rPr>
              <a:t>2. Planning of Human Resources</a:t>
            </a:r>
          </a:p>
        </p:txBody>
      </p:sp>
      <p:sp>
        <p:nvSpPr>
          <p:cNvPr id="14" name="Arrondir un rectangle avec un coin diagonal 13"/>
          <p:cNvSpPr/>
          <p:nvPr/>
        </p:nvSpPr>
        <p:spPr>
          <a:xfrm>
            <a:off x="500034" y="2132856"/>
            <a:ext cx="8215370" cy="345638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Human resource planning (HRP) is a strategy used by a company to maintain a steady stream of skilled employees while avoiding employee shortages or </a:t>
            </a:r>
            <a:r>
              <a:rPr lang="en-US" sz="2400" dirty="0" smtClean="0">
                <a:solidFill>
                  <a:schemeClr val="tx1"/>
                </a:solidFill>
              </a:rPr>
              <a:t>surpluses</a:t>
            </a:r>
          </a:p>
          <a:p>
            <a:pPr algn="just"/>
            <a:r>
              <a:rPr lang="en-US" sz="2400" dirty="0">
                <a:solidFill>
                  <a:schemeClr val="tx1"/>
                </a:solidFill>
              </a:rPr>
              <a:t>There are four key steps to the HRP process. They include analyzing present labor supply, </a:t>
            </a:r>
            <a:r>
              <a:rPr lang="en-US" sz="2400" u="sng" dirty="0">
                <a:solidFill>
                  <a:schemeClr val="tx1"/>
                </a:solidFill>
                <a:hlinkClick r:id="rId3"/>
              </a:rPr>
              <a:t>forecasting</a:t>
            </a:r>
            <a:r>
              <a:rPr lang="en-US" sz="2400" dirty="0">
                <a:solidFill>
                  <a:schemeClr val="tx1"/>
                </a:solidFill>
              </a:rPr>
              <a:t> labor demand, balancing projected labor demand with supply, and supporting organizational goals. HRP is an important investment for any business as it allows companies to remain both productive and profitable.</a:t>
            </a:r>
            <a:endParaRPr lang="ar-DZ" sz="2400" b="1" dirty="0" smtClean="0">
              <a:solidFill>
                <a:schemeClr val="tx1"/>
              </a:solidFill>
            </a:endParaRPr>
          </a:p>
        </p:txBody>
      </p:sp>
    </p:spTree>
    <p:extLst>
      <p:ext uri="{BB962C8B-B14F-4D97-AF65-F5344CB8AC3E}">
        <p14:creationId xmlns:p14="http://schemas.microsoft.com/office/powerpoint/2010/main" val="369395439"/>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14" name="Arrondir un rectangle avec un coin diagonal 13"/>
          <p:cNvSpPr/>
          <p:nvPr/>
        </p:nvSpPr>
        <p:spPr>
          <a:xfrm>
            <a:off x="506780" y="161706"/>
            <a:ext cx="8215370" cy="83073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Steps to Human Resource Planning</a:t>
            </a:r>
          </a:p>
          <a:p>
            <a:pPr algn="ctr"/>
            <a:r>
              <a:rPr lang="en-US" sz="2400" b="1" dirty="0" smtClean="0">
                <a:solidFill>
                  <a:schemeClr val="tx1"/>
                </a:solidFill>
              </a:rPr>
              <a:t>.</a:t>
            </a:r>
            <a:endParaRPr lang="ar-DZ" sz="2400" b="1" dirty="0" smtClean="0">
              <a:solidFill>
                <a:schemeClr val="tx1"/>
              </a:solidFill>
            </a:endParaRPr>
          </a:p>
        </p:txBody>
      </p:sp>
      <p:sp>
        <p:nvSpPr>
          <p:cNvPr id="3" name="Ellipse 2"/>
          <p:cNvSpPr/>
          <p:nvPr/>
        </p:nvSpPr>
        <p:spPr>
          <a:xfrm>
            <a:off x="506780" y="1071071"/>
            <a:ext cx="3489156" cy="1039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400" dirty="0" err="1"/>
              <a:t>Analyzing</a:t>
            </a:r>
            <a:r>
              <a:rPr lang="fr-FR" sz="2400" dirty="0"/>
              <a:t> Labor </a:t>
            </a:r>
            <a:r>
              <a:rPr lang="fr-FR" sz="2400" dirty="0" err="1"/>
              <a:t>Supply</a:t>
            </a:r>
            <a:endParaRPr lang="fr-FR" sz="2400" dirty="0"/>
          </a:p>
        </p:txBody>
      </p:sp>
      <p:sp>
        <p:nvSpPr>
          <p:cNvPr id="5" name="Rectangle à coins arrondis 4"/>
          <p:cNvSpPr/>
          <p:nvPr/>
        </p:nvSpPr>
        <p:spPr>
          <a:xfrm>
            <a:off x="595420" y="2233526"/>
            <a:ext cx="8297060" cy="3355713"/>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There are four general, broad steps involved in the human resource planning process. Each step needs to be taken in sequence in order to arrive at the end goal, which is to develop a strategy that enables the company to successfully find and retain enough qualified employees to meet the company's needs.</a:t>
            </a:r>
            <a:endParaRPr lang="fr-FR" sz="2000" dirty="0">
              <a:solidFill>
                <a:schemeClr val="tx1"/>
              </a:solidFill>
            </a:endParaRPr>
          </a:p>
        </p:txBody>
      </p:sp>
    </p:spTree>
    <p:extLst>
      <p:ext uri="{BB962C8B-B14F-4D97-AF65-F5344CB8AC3E}">
        <p14:creationId xmlns:p14="http://schemas.microsoft.com/office/powerpoint/2010/main" val="2232062328"/>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14" name="Arrondir un rectangle avec un coin diagonal 13"/>
          <p:cNvSpPr/>
          <p:nvPr/>
        </p:nvSpPr>
        <p:spPr>
          <a:xfrm>
            <a:off x="506780" y="161706"/>
            <a:ext cx="8215370" cy="83073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Steps to Human Resource Planning</a:t>
            </a:r>
          </a:p>
          <a:p>
            <a:pPr algn="ctr"/>
            <a:r>
              <a:rPr lang="en-US" sz="2400" b="1" dirty="0" smtClean="0">
                <a:solidFill>
                  <a:schemeClr val="tx1"/>
                </a:solidFill>
              </a:rPr>
              <a:t>.</a:t>
            </a:r>
            <a:endParaRPr lang="ar-DZ" sz="2400" b="1" dirty="0" smtClean="0">
              <a:solidFill>
                <a:schemeClr val="tx1"/>
              </a:solidFill>
            </a:endParaRPr>
          </a:p>
        </p:txBody>
      </p:sp>
      <p:sp>
        <p:nvSpPr>
          <p:cNvPr id="3" name="Ellipse 2"/>
          <p:cNvSpPr/>
          <p:nvPr/>
        </p:nvSpPr>
        <p:spPr>
          <a:xfrm>
            <a:off x="506780" y="1071071"/>
            <a:ext cx="3489156" cy="1039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400" dirty="0" err="1"/>
              <a:t>Forecasting</a:t>
            </a:r>
            <a:r>
              <a:rPr lang="fr-FR" sz="2400" dirty="0"/>
              <a:t> Labor </a:t>
            </a:r>
            <a:r>
              <a:rPr lang="fr-FR" sz="2400" dirty="0" err="1"/>
              <a:t>Demand</a:t>
            </a:r>
            <a:endParaRPr lang="fr-FR" sz="2400" dirty="0"/>
          </a:p>
        </p:txBody>
      </p:sp>
      <p:sp>
        <p:nvSpPr>
          <p:cNvPr id="5" name="Rectangle à coins arrondis 4"/>
          <p:cNvSpPr/>
          <p:nvPr/>
        </p:nvSpPr>
        <p:spPr>
          <a:xfrm>
            <a:off x="595420" y="2233526"/>
            <a:ext cx="8297060" cy="3355713"/>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The second step requires the company to outline the future of its workforce. Here, the HR department can consider certain issues like promotions, retirements, layoffs, and transfers—anything that factors into the future needs of a company. The HR department can also look at external conditions impacting </a:t>
            </a:r>
            <a:r>
              <a:rPr lang="en-US" sz="2000" u="sng" dirty="0">
                <a:solidFill>
                  <a:schemeClr val="tx1"/>
                </a:solidFill>
                <a:hlinkClick r:id="rId3"/>
              </a:rPr>
              <a:t>labor demand</a:t>
            </a:r>
            <a:r>
              <a:rPr lang="en-US" sz="2000" dirty="0">
                <a:solidFill>
                  <a:schemeClr val="tx1"/>
                </a:solidFill>
              </a:rPr>
              <a:t>, such as new technology that might increase or decrease the need for workers.</a:t>
            </a:r>
            <a:endParaRPr lang="fr-FR" sz="2000" dirty="0">
              <a:solidFill>
                <a:schemeClr val="tx1"/>
              </a:solidFill>
            </a:endParaRPr>
          </a:p>
        </p:txBody>
      </p:sp>
    </p:spTree>
    <p:extLst>
      <p:ext uri="{BB962C8B-B14F-4D97-AF65-F5344CB8AC3E}">
        <p14:creationId xmlns:p14="http://schemas.microsoft.com/office/powerpoint/2010/main" val="3286844623"/>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9621</TotalTime>
  <Words>1290</Words>
  <Application>Microsoft Office PowerPoint</Application>
  <PresentationFormat>Affichage à l'écran (4:3)</PresentationFormat>
  <Paragraphs>167</Paragraphs>
  <Slides>21</Slides>
  <Notes>20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1234</cp:revision>
  <dcterms:created xsi:type="dcterms:W3CDTF">2008-12-20T18:29:40Z</dcterms:created>
  <dcterms:modified xsi:type="dcterms:W3CDTF">2023-02-21T12:51:44Z</dcterms:modified>
</cp:coreProperties>
</file>