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338" r:id="rId3"/>
    <p:sldId id="339" r:id="rId4"/>
    <p:sldId id="340" r:id="rId5"/>
    <p:sldId id="341" r:id="rId6"/>
    <p:sldId id="334" r:id="rId7"/>
    <p:sldId id="335" r:id="rId8"/>
    <p:sldId id="336" r:id="rId9"/>
    <p:sldId id="337" r:id="rId10"/>
    <p:sldId id="332" r:id="rId11"/>
    <p:sldId id="333" r:id="rId12"/>
    <p:sldId id="322" r:id="rId13"/>
    <p:sldId id="323" r:id="rId14"/>
    <p:sldId id="324" r:id="rId15"/>
    <p:sldId id="325" r:id="rId16"/>
    <p:sldId id="327"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64" autoAdjust="0"/>
    <p:restoredTop sz="94660"/>
  </p:normalViewPr>
  <p:slideViewPr>
    <p:cSldViewPr snapToGrid="0">
      <p:cViewPr varScale="1">
        <p:scale>
          <a:sx n="70" d="100"/>
          <a:sy n="70" d="100"/>
        </p:scale>
        <p:origin x="26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69550D-E6EE-4E73-865E-01C78873D10E}" type="doc">
      <dgm:prSet loTypeId="urn:microsoft.com/office/officeart/2005/8/layout/pyramid1" loCatId="pyramid" qsTypeId="urn:microsoft.com/office/officeart/2005/8/quickstyle/3d1" qsCatId="3D" csTypeId="urn:microsoft.com/office/officeart/2005/8/colors/colorful1" csCatId="colorful" phldr="1"/>
      <dgm:spPr/>
    </dgm:pt>
    <dgm:pt modelId="{1BA76791-2C04-47D6-BCFA-10DDFACB8EA1}">
      <dgm:prSet phldrT="[Texte]"/>
      <dgm:spPr/>
      <dgm:t>
        <a:bodyPr/>
        <a:lstStyle/>
        <a:p>
          <a:r>
            <a:rPr lang="ar-DZ" dirty="0" smtClean="0"/>
            <a:t>حكمة</a:t>
          </a:r>
          <a:endParaRPr lang="en-US" dirty="0"/>
        </a:p>
      </dgm:t>
    </dgm:pt>
    <dgm:pt modelId="{0EF6EA61-728E-4F16-A73A-9B179E29B713}" type="parTrans" cxnId="{67AE31BA-9AFF-419C-98AA-EC76F3248072}">
      <dgm:prSet/>
      <dgm:spPr/>
      <dgm:t>
        <a:bodyPr/>
        <a:lstStyle/>
        <a:p>
          <a:endParaRPr lang="en-US"/>
        </a:p>
      </dgm:t>
    </dgm:pt>
    <dgm:pt modelId="{CA9AB923-C0CD-40AE-AB38-99C73D59EE3C}" type="sibTrans" cxnId="{67AE31BA-9AFF-419C-98AA-EC76F3248072}">
      <dgm:prSet/>
      <dgm:spPr/>
      <dgm:t>
        <a:bodyPr/>
        <a:lstStyle/>
        <a:p>
          <a:endParaRPr lang="en-US"/>
        </a:p>
      </dgm:t>
    </dgm:pt>
    <dgm:pt modelId="{7999FBE7-9666-4EC0-9683-21317FA12DA5}">
      <dgm:prSet phldrT="[Texte]"/>
      <dgm:spPr/>
      <dgm:t>
        <a:bodyPr/>
        <a:lstStyle/>
        <a:p>
          <a:r>
            <a:rPr lang="ar-DZ" dirty="0" smtClean="0"/>
            <a:t>معلومات</a:t>
          </a:r>
          <a:endParaRPr lang="en-US" dirty="0"/>
        </a:p>
      </dgm:t>
    </dgm:pt>
    <dgm:pt modelId="{289461A1-A386-4B4B-AEC9-9EDC41E0EF5D}" type="parTrans" cxnId="{CB6006EE-B3EE-4655-B9A4-C6627B82E717}">
      <dgm:prSet/>
      <dgm:spPr/>
      <dgm:t>
        <a:bodyPr/>
        <a:lstStyle/>
        <a:p>
          <a:endParaRPr lang="en-US"/>
        </a:p>
      </dgm:t>
    </dgm:pt>
    <dgm:pt modelId="{C9E4303B-E188-4A72-A33E-7E161E800352}" type="sibTrans" cxnId="{CB6006EE-B3EE-4655-B9A4-C6627B82E717}">
      <dgm:prSet/>
      <dgm:spPr/>
      <dgm:t>
        <a:bodyPr/>
        <a:lstStyle/>
        <a:p>
          <a:endParaRPr lang="en-US"/>
        </a:p>
      </dgm:t>
    </dgm:pt>
    <dgm:pt modelId="{55E2E689-4432-4358-B7D0-C0563CF4A10D}">
      <dgm:prSet phldrT="[Texte]"/>
      <dgm:spPr/>
      <dgm:t>
        <a:bodyPr/>
        <a:lstStyle/>
        <a:p>
          <a:r>
            <a:rPr lang="ar-DZ" dirty="0" smtClean="0"/>
            <a:t>بيانات</a:t>
          </a:r>
          <a:endParaRPr lang="en-US" dirty="0"/>
        </a:p>
      </dgm:t>
    </dgm:pt>
    <dgm:pt modelId="{57307ADC-227C-4B1F-9FAD-2C820A009EAD}" type="parTrans" cxnId="{66130A54-BF7A-4AF8-A3A3-664B50D6B8A9}">
      <dgm:prSet/>
      <dgm:spPr/>
      <dgm:t>
        <a:bodyPr/>
        <a:lstStyle/>
        <a:p>
          <a:endParaRPr lang="en-US"/>
        </a:p>
      </dgm:t>
    </dgm:pt>
    <dgm:pt modelId="{A722C2EB-FDCA-488D-80F6-B7A84DC30478}" type="sibTrans" cxnId="{66130A54-BF7A-4AF8-A3A3-664B50D6B8A9}">
      <dgm:prSet/>
      <dgm:spPr/>
      <dgm:t>
        <a:bodyPr/>
        <a:lstStyle/>
        <a:p>
          <a:endParaRPr lang="en-US"/>
        </a:p>
      </dgm:t>
    </dgm:pt>
    <dgm:pt modelId="{C29F76AB-ECD3-4242-B1D1-C95A280F1A92}">
      <dgm:prSet phldrT="[Texte]"/>
      <dgm:spPr/>
      <dgm:t>
        <a:bodyPr/>
        <a:lstStyle/>
        <a:p>
          <a:r>
            <a:rPr lang="ar-DZ" dirty="0" smtClean="0"/>
            <a:t>معرفة</a:t>
          </a:r>
          <a:endParaRPr lang="en-US" dirty="0"/>
        </a:p>
      </dgm:t>
    </dgm:pt>
    <dgm:pt modelId="{63C03343-30C2-496A-AE05-D182460FCEC2}" type="parTrans" cxnId="{EE9989C5-675C-4FF9-83E0-D20F97073679}">
      <dgm:prSet/>
      <dgm:spPr/>
      <dgm:t>
        <a:bodyPr/>
        <a:lstStyle/>
        <a:p>
          <a:endParaRPr lang="en-US"/>
        </a:p>
      </dgm:t>
    </dgm:pt>
    <dgm:pt modelId="{173E84A5-AAEA-42E6-8EDC-DDDC89DE36B0}" type="sibTrans" cxnId="{EE9989C5-675C-4FF9-83E0-D20F97073679}">
      <dgm:prSet/>
      <dgm:spPr/>
      <dgm:t>
        <a:bodyPr/>
        <a:lstStyle/>
        <a:p>
          <a:endParaRPr lang="en-US"/>
        </a:p>
      </dgm:t>
    </dgm:pt>
    <dgm:pt modelId="{F9CA4E2B-19C6-4515-BDF2-C36E457B1D69}" type="pres">
      <dgm:prSet presAssocID="{1C69550D-E6EE-4E73-865E-01C78873D10E}" presName="Name0" presStyleCnt="0">
        <dgm:presLayoutVars>
          <dgm:dir/>
          <dgm:animLvl val="lvl"/>
          <dgm:resizeHandles val="exact"/>
        </dgm:presLayoutVars>
      </dgm:prSet>
      <dgm:spPr/>
    </dgm:pt>
    <dgm:pt modelId="{CDA5DDC1-7E04-49C7-82CD-59F32BA0B222}" type="pres">
      <dgm:prSet presAssocID="{1BA76791-2C04-47D6-BCFA-10DDFACB8EA1}" presName="Name8" presStyleCnt="0"/>
      <dgm:spPr/>
    </dgm:pt>
    <dgm:pt modelId="{EF2C0713-80DC-4674-90E1-5F18F600C0AA}" type="pres">
      <dgm:prSet presAssocID="{1BA76791-2C04-47D6-BCFA-10DDFACB8EA1}" presName="level" presStyleLbl="node1" presStyleIdx="0" presStyleCnt="4">
        <dgm:presLayoutVars>
          <dgm:chMax val="1"/>
          <dgm:bulletEnabled val="1"/>
        </dgm:presLayoutVars>
      </dgm:prSet>
      <dgm:spPr/>
      <dgm:t>
        <a:bodyPr/>
        <a:lstStyle/>
        <a:p>
          <a:endParaRPr lang="en-US"/>
        </a:p>
      </dgm:t>
    </dgm:pt>
    <dgm:pt modelId="{109B840B-4DCD-4418-9CA6-1783793D3E49}" type="pres">
      <dgm:prSet presAssocID="{1BA76791-2C04-47D6-BCFA-10DDFACB8EA1}" presName="levelTx" presStyleLbl="revTx" presStyleIdx="0" presStyleCnt="0">
        <dgm:presLayoutVars>
          <dgm:chMax val="1"/>
          <dgm:bulletEnabled val="1"/>
        </dgm:presLayoutVars>
      </dgm:prSet>
      <dgm:spPr/>
      <dgm:t>
        <a:bodyPr/>
        <a:lstStyle/>
        <a:p>
          <a:endParaRPr lang="en-US"/>
        </a:p>
      </dgm:t>
    </dgm:pt>
    <dgm:pt modelId="{4F853CF5-61E7-45CC-8C2E-B1F096543F1A}" type="pres">
      <dgm:prSet presAssocID="{C29F76AB-ECD3-4242-B1D1-C95A280F1A92}" presName="Name8" presStyleCnt="0"/>
      <dgm:spPr/>
    </dgm:pt>
    <dgm:pt modelId="{9DD0CB7D-59EE-410D-9727-6C64F485B1DA}" type="pres">
      <dgm:prSet presAssocID="{C29F76AB-ECD3-4242-B1D1-C95A280F1A92}" presName="level" presStyleLbl="node1" presStyleIdx="1" presStyleCnt="4">
        <dgm:presLayoutVars>
          <dgm:chMax val="1"/>
          <dgm:bulletEnabled val="1"/>
        </dgm:presLayoutVars>
      </dgm:prSet>
      <dgm:spPr/>
      <dgm:t>
        <a:bodyPr/>
        <a:lstStyle/>
        <a:p>
          <a:endParaRPr lang="en-US"/>
        </a:p>
      </dgm:t>
    </dgm:pt>
    <dgm:pt modelId="{D9408915-D59C-4474-AB8A-2850724C8361}" type="pres">
      <dgm:prSet presAssocID="{C29F76AB-ECD3-4242-B1D1-C95A280F1A92}" presName="levelTx" presStyleLbl="revTx" presStyleIdx="0" presStyleCnt="0">
        <dgm:presLayoutVars>
          <dgm:chMax val="1"/>
          <dgm:bulletEnabled val="1"/>
        </dgm:presLayoutVars>
      </dgm:prSet>
      <dgm:spPr/>
      <dgm:t>
        <a:bodyPr/>
        <a:lstStyle/>
        <a:p>
          <a:endParaRPr lang="en-US"/>
        </a:p>
      </dgm:t>
    </dgm:pt>
    <dgm:pt modelId="{F9424938-FA4C-4426-80BC-1E29E8D085A0}" type="pres">
      <dgm:prSet presAssocID="{7999FBE7-9666-4EC0-9683-21317FA12DA5}" presName="Name8" presStyleCnt="0"/>
      <dgm:spPr/>
    </dgm:pt>
    <dgm:pt modelId="{0D708FEB-3EC2-461B-9DD8-8B3A6AD9C267}" type="pres">
      <dgm:prSet presAssocID="{7999FBE7-9666-4EC0-9683-21317FA12DA5}" presName="level" presStyleLbl="node1" presStyleIdx="2" presStyleCnt="4">
        <dgm:presLayoutVars>
          <dgm:chMax val="1"/>
          <dgm:bulletEnabled val="1"/>
        </dgm:presLayoutVars>
      </dgm:prSet>
      <dgm:spPr/>
      <dgm:t>
        <a:bodyPr/>
        <a:lstStyle/>
        <a:p>
          <a:endParaRPr lang="en-US"/>
        </a:p>
      </dgm:t>
    </dgm:pt>
    <dgm:pt modelId="{A790500C-F832-4524-A469-9153A2E76721}" type="pres">
      <dgm:prSet presAssocID="{7999FBE7-9666-4EC0-9683-21317FA12DA5}" presName="levelTx" presStyleLbl="revTx" presStyleIdx="0" presStyleCnt="0">
        <dgm:presLayoutVars>
          <dgm:chMax val="1"/>
          <dgm:bulletEnabled val="1"/>
        </dgm:presLayoutVars>
      </dgm:prSet>
      <dgm:spPr/>
      <dgm:t>
        <a:bodyPr/>
        <a:lstStyle/>
        <a:p>
          <a:endParaRPr lang="en-US"/>
        </a:p>
      </dgm:t>
    </dgm:pt>
    <dgm:pt modelId="{1C1A16A1-7B7E-4F27-BAEC-FFCD18CE25DF}" type="pres">
      <dgm:prSet presAssocID="{55E2E689-4432-4358-B7D0-C0563CF4A10D}" presName="Name8" presStyleCnt="0"/>
      <dgm:spPr/>
    </dgm:pt>
    <dgm:pt modelId="{B49A5095-251C-4BA4-A1AF-10104D4E23C9}" type="pres">
      <dgm:prSet presAssocID="{55E2E689-4432-4358-B7D0-C0563CF4A10D}" presName="level" presStyleLbl="node1" presStyleIdx="3" presStyleCnt="4">
        <dgm:presLayoutVars>
          <dgm:chMax val="1"/>
          <dgm:bulletEnabled val="1"/>
        </dgm:presLayoutVars>
      </dgm:prSet>
      <dgm:spPr/>
      <dgm:t>
        <a:bodyPr/>
        <a:lstStyle/>
        <a:p>
          <a:endParaRPr lang="en-US"/>
        </a:p>
      </dgm:t>
    </dgm:pt>
    <dgm:pt modelId="{49D97758-D69D-456E-A8CD-F9849C0FD41C}" type="pres">
      <dgm:prSet presAssocID="{55E2E689-4432-4358-B7D0-C0563CF4A10D}" presName="levelTx" presStyleLbl="revTx" presStyleIdx="0" presStyleCnt="0">
        <dgm:presLayoutVars>
          <dgm:chMax val="1"/>
          <dgm:bulletEnabled val="1"/>
        </dgm:presLayoutVars>
      </dgm:prSet>
      <dgm:spPr/>
      <dgm:t>
        <a:bodyPr/>
        <a:lstStyle/>
        <a:p>
          <a:endParaRPr lang="en-US"/>
        </a:p>
      </dgm:t>
    </dgm:pt>
  </dgm:ptLst>
  <dgm:cxnLst>
    <dgm:cxn modelId="{67AE31BA-9AFF-419C-98AA-EC76F3248072}" srcId="{1C69550D-E6EE-4E73-865E-01C78873D10E}" destId="{1BA76791-2C04-47D6-BCFA-10DDFACB8EA1}" srcOrd="0" destOrd="0" parTransId="{0EF6EA61-728E-4F16-A73A-9B179E29B713}" sibTransId="{CA9AB923-C0CD-40AE-AB38-99C73D59EE3C}"/>
    <dgm:cxn modelId="{EE9989C5-675C-4FF9-83E0-D20F97073679}" srcId="{1C69550D-E6EE-4E73-865E-01C78873D10E}" destId="{C29F76AB-ECD3-4242-B1D1-C95A280F1A92}" srcOrd="1" destOrd="0" parTransId="{63C03343-30C2-496A-AE05-D182460FCEC2}" sibTransId="{173E84A5-AAEA-42E6-8EDC-DDDC89DE36B0}"/>
    <dgm:cxn modelId="{9316AF73-616D-4743-BE56-6464BC2FF74D}" type="presOf" srcId="{55E2E689-4432-4358-B7D0-C0563CF4A10D}" destId="{49D97758-D69D-456E-A8CD-F9849C0FD41C}" srcOrd="1" destOrd="0" presId="urn:microsoft.com/office/officeart/2005/8/layout/pyramid1"/>
    <dgm:cxn modelId="{66130A54-BF7A-4AF8-A3A3-664B50D6B8A9}" srcId="{1C69550D-E6EE-4E73-865E-01C78873D10E}" destId="{55E2E689-4432-4358-B7D0-C0563CF4A10D}" srcOrd="3" destOrd="0" parTransId="{57307ADC-227C-4B1F-9FAD-2C820A009EAD}" sibTransId="{A722C2EB-FDCA-488D-80F6-B7A84DC30478}"/>
    <dgm:cxn modelId="{7F4C5F38-C26F-43A3-B1EC-6EDA13F4F662}" type="presOf" srcId="{7999FBE7-9666-4EC0-9683-21317FA12DA5}" destId="{0D708FEB-3EC2-461B-9DD8-8B3A6AD9C267}" srcOrd="0" destOrd="0" presId="urn:microsoft.com/office/officeart/2005/8/layout/pyramid1"/>
    <dgm:cxn modelId="{C9B8F787-1E85-4DBF-ADA2-4FE7BF79D50B}" type="presOf" srcId="{C29F76AB-ECD3-4242-B1D1-C95A280F1A92}" destId="{D9408915-D59C-4474-AB8A-2850724C8361}" srcOrd="1" destOrd="0" presId="urn:microsoft.com/office/officeart/2005/8/layout/pyramid1"/>
    <dgm:cxn modelId="{CB6006EE-B3EE-4655-B9A4-C6627B82E717}" srcId="{1C69550D-E6EE-4E73-865E-01C78873D10E}" destId="{7999FBE7-9666-4EC0-9683-21317FA12DA5}" srcOrd="2" destOrd="0" parTransId="{289461A1-A386-4B4B-AEC9-9EDC41E0EF5D}" sibTransId="{C9E4303B-E188-4A72-A33E-7E161E800352}"/>
    <dgm:cxn modelId="{EBB8CBA1-76A8-4331-BB1B-F4EA659D58BE}" type="presOf" srcId="{1BA76791-2C04-47D6-BCFA-10DDFACB8EA1}" destId="{EF2C0713-80DC-4674-90E1-5F18F600C0AA}" srcOrd="0" destOrd="0" presId="urn:microsoft.com/office/officeart/2005/8/layout/pyramid1"/>
    <dgm:cxn modelId="{EA693905-A4F6-46D7-8CFD-488D54160A04}" type="presOf" srcId="{7999FBE7-9666-4EC0-9683-21317FA12DA5}" destId="{A790500C-F832-4524-A469-9153A2E76721}" srcOrd="1" destOrd="0" presId="urn:microsoft.com/office/officeart/2005/8/layout/pyramid1"/>
    <dgm:cxn modelId="{6BD0479A-53A1-4DD3-9CFB-26C41912B96A}" type="presOf" srcId="{1C69550D-E6EE-4E73-865E-01C78873D10E}" destId="{F9CA4E2B-19C6-4515-BDF2-C36E457B1D69}" srcOrd="0" destOrd="0" presId="urn:microsoft.com/office/officeart/2005/8/layout/pyramid1"/>
    <dgm:cxn modelId="{441472A5-22A8-45F9-8AFC-73C921674B26}" type="presOf" srcId="{C29F76AB-ECD3-4242-B1D1-C95A280F1A92}" destId="{9DD0CB7D-59EE-410D-9727-6C64F485B1DA}" srcOrd="0" destOrd="0" presId="urn:microsoft.com/office/officeart/2005/8/layout/pyramid1"/>
    <dgm:cxn modelId="{53961261-6DE4-438F-A8A1-6881EB53A89E}" type="presOf" srcId="{55E2E689-4432-4358-B7D0-C0563CF4A10D}" destId="{B49A5095-251C-4BA4-A1AF-10104D4E23C9}" srcOrd="0" destOrd="0" presId="urn:microsoft.com/office/officeart/2005/8/layout/pyramid1"/>
    <dgm:cxn modelId="{CBB4ED2C-EBD3-4B2B-A120-BA92C7EC8D29}" type="presOf" srcId="{1BA76791-2C04-47D6-BCFA-10DDFACB8EA1}" destId="{109B840B-4DCD-4418-9CA6-1783793D3E49}" srcOrd="1" destOrd="0" presId="urn:microsoft.com/office/officeart/2005/8/layout/pyramid1"/>
    <dgm:cxn modelId="{50ADD07E-2B0B-45C8-B56A-39A0DA4C255D}" type="presParOf" srcId="{F9CA4E2B-19C6-4515-BDF2-C36E457B1D69}" destId="{CDA5DDC1-7E04-49C7-82CD-59F32BA0B222}" srcOrd="0" destOrd="0" presId="urn:microsoft.com/office/officeart/2005/8/layout/pyramid1"/>
    <dgm:cxn modelId="{D2BCB6B6-1273-4731-83BD-BA2240C12B96}" type="presParOf" srcId="{CDA5DDC1-7E04-49C7-82CD-59F32BA0B222}" destId="{EF2C0713-80DC-4674-90E1-5F18F600C0AA}" srcOrd="0" destOrd="0" presId="urn:microsoft.com/office/officeart/2005/8/layout/pyramid1"/>
    <dgm:cxn modelId="{E6AF7B2F-7658-4A1A-890C-F890E6F72E9C}" type="presParOf" srcId="{CDA5DDC1-7E04-49C7-82CD-59F32BA0B222}" destId="{109B840B-4DCD-4418-9CA6-1783793D3E49}" srcOrd="1" destOrd="0" presId="urn:microsoft.com/office/officeart/2005/8/layout/pyramid1"/>
    <dgm:cxn modelId="{F5800A56-6096-4EF8-BAC7-BB33AE939118}" type="presParOf" srcId="{F9CA4E2B-19C6-4515-BDF2-C36E457B1D69}" destId="{4F853CF5-61E7-45CC-8C2E-B1F096543F1A}" srcOrd="1" destOrd="0" presId="urn:microsoft.com/office/officeart/2005/8/layout/pyramid1"/>
    <dgm:cxn modelId="{60FCF649-F480-48E4-B45D-10766D3806B2}" type="presParOf" srcId="{4F853CF5-61E7-45CC-8C2E-B1F096543F1A}" destId="{9DD0CB7D-59EE-410D-9727-6C64F485B1DA}" srcOrd="0" destOrd="0" presId="urn:microsoft.com/office/officeart/2005/8/layout/pyramid1"/>
    <dgm:cxn modelId="{8A4902F1-4858-4C3C-ADB5-BE98F233F180}" type="presParOf" srcId="{4F853CF5-61E7-45CC-8C2E-B1F096543F1A}" destId="{D9408915-D59C-4474-AB8A-2850724C8361}" srcOrd="1" destOrd="0" presId="urn:microsoft.com/office/officeart/2005/8/layout/pyramid1"/>
    <dgm:cxn modelId="{75CE94DF-9EB4-4327-96E4-3FE225E7E9BC}" type="presParOf" srcId="{F9CA4E2B-19C6-4515-BDF2-C36E457B1D69}" destId="{F9424938-FA4C-4426-80BC-1E29E8D085A0}" srcOrd="2" destOrd="0" presId="urn:microsoft.com/office/officeart/2005/8/layout/pyramid1"/>
    <dgm:cxn modelId="{25B5984F-E332-439D-AD3F-681FED74DA50}" type="presParOf" srcId="{F9424938-FA4C-4426-80BC-1E29E8D085A0}" destId="{0D708FEB-3EC2-461B-9DD8-8B3A6AD9C267}" srcOrd="0" destOrd="0" presId="urn:microsoft.com/office/officeart/2005/8/layout/pyramid1"/>
    <dgm:cxn modelId="{DF4FE5E6-DB4E-4294-A296-C2731C77A349}" type="presParOf" srcId="{F9424938-FA4C-4426-80BC-1E29E8D085A0}" destId="{A790500C-F832-4524-A469-9153A2E76721}" srcOrd="1" destOrd="0" presId="urn:microsoft.com/office/officeart/2005/8/layout/pyramid1"/>
    <dgm:cxn modelId="{2828E540-C37D-4B03-BD2D-30FA91CFB17B}" type="presParOf" srcId="{F9CA4E2B-19C6-4515-BDF2-C36E457B1D69}" destId="{1C1A16A1-7B7E-4F27-BAEC-FFCD18CE25DF}" srcOrd="3" destOrd="0" presId="urn:microsoft.com/office/officeart/2005/8/layout/pyramid1"/>
    <dgm:cxn modelId="{9B57B208-D007-4127-ADCD-CC8B9B93C796}" type="presParOf" srcId="{1C1A16A1-7B7E-4F27-BAEC-FFCD18CE25DF}" destId="{B49A5095-251C-4BA4-A1AF-10104D4E23C9}" srcOrd="0" destOrd="0" presId="urn:microsoft.com/office/officeart/2005/8/layout/pyramid1"/>
    <dgm:cxn modelId="{22ABE8E8-F97C-42D9-9A8A-9360A63B78B2}" type="presParOf" srcId="{1C1A16A1-7B7E-4F27-BAEC-FFCD18CE25DF}" destId="{49D97758-D69D-456E-A8CD-F9849C0FD41C}"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2C0713-80DC-4674-90E1-5F18F600C0AA}">
      <dsp:nvSpPr>
        <dsp:cNvPr id="0" name=""/>
        <dsp:cNvSpPr/>
      </dsp:nvSpPr>
      <dsp:spPr>
        <a:xfrm>
          <a:off x="2704531" y="0"/>
          <a:ext cx="1803021" cy="684524"/>
        </a:xfrm>
        <a:prstGeom prst="trapezoid">
          <a:avLst>
            <a:gd name="adj" fmla="val 131699"/>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DZ" sz="4300" kern="1200" dirty="0" smtClean="0"/>
            <a:t>حكمة</a:t>
          </a:r>
          <a:endParaRPr lang="en-US" sz="4300" kern="1200" dirty="0"/>
        </a:p>
      </dsp:txBody>
      <dsp:txXfrm>
        <a:off x="2704531" y="0"/>
        <a:ext cx="1803021" cy="684524"/>
      </dsp:txXfrm>
    </dsp:sp>
    <dsp:sp modelId="{9DD0CB7D-59EE-410D-9727-6C64F485B1DA}">
      <dsp:nvSpPr>
        <dsp:cNvPr id="0" name=""/>
        <dsp:cNvSpPr/>
      </dsp:nvSpPr>
      <dsp:spPr>
        <a:xfrm>
          <a:off x="1803021" y="684524"/>
          <a:ext cx="3606042" cy="684524"/>
        </a:xfrm>
        <a:prstGeom prst="trapezoid">
          <a:avLst>
            <a:gd name="adj" fmla="val 131699"/>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DZ" sz="4300" kern="1200" dirty="0" smtClean="0"/>
            <a:t>معرفة</a:t>
          </a:r>
          <a:endParaRPr lang="en-US" sz="4300" kern="1200" dirty="0"/>
        </a:p>
      </dsp:txBody>
      <dsp:txXfrm>
        <a:off x="2434078" y="684524"/>
        <a:ext cx="2343927" cy="684524"/>
      </dsp:txXfrm>
    </dsp:sp>
    <dsp:sp modelId="{0D708FEB-3EC2-461B-9DD8-8B3A6AD9C267}">
      <dsp:nvSpPr>
        <dsp:cNvPr id="0" name=""/>
        <dsp:cNvSpPr/>
      </dsp:nvSpPr>
      <dsp:spPr>
        <a:xfrm>
          <a:off x="901510" y="1369048"/>
          <a:ext cx="5409063" cy="684524"/>
        </a:xfrm>
        <a:prstGeom prst="trapezoid">
          <a:avLst>
            <a:gd name="adj" fmla="val 131699"/>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DZ" sz="4300" kern="1200" dirty="0" smtClean="0"/>
            <a:t>معلومات</a:t>
          </a:r>
          <a:endParaRPr lang="en-US" sz="4300" kern="1200" dirty="0"/>
        </a:p>
      </dsp:txBody>
      <dsp:txXfrm>
        <a:off x="1848096" y="1369048"/>
        <a:ext cx="3515891" cy="684524"/>
      </dsp:txXfrm>
    </dsp:sp>
    <dsp:sp modelId="{B49A5095-251C-4BA4-A1AF-10104D4E23C9}">
      <dsp:nvSpPr>
        <dsp:cNvPr id="0" name=""/>
        <dsp:cNvSpPr/>
      </dsp:nvSpPr>
      <dsp:spPr>
        <a:xfrm>
          <a:off x="0" y="2053573"/>
          <a:ext cx="7212084" cy="684524"/>
        </a:xfrm>
        <a:prstGeom prst="trapezoid">
          <a:avLst>
            <a:gd name="adj" fmla="val 131699"/>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DZ" sz="4300" kern="1200" dirty="0" smtClean="0"/>
            <a:t>بيانات</a:t>
          </a:r>
          <a:endParaRPr lang="en-US" sz="4300" kern="1200" dirty="0"/>
        </a:p>
      </dsp:txBody>
      <dsp:txXfrm>
        <a:off x="1262114" y="2053573"/>
        <a:ext cx="4687855" cy="68452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10/22/2022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10/22/2022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10/22/2022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322" y="2347343"/>
            <a:ext cx="8144134" cy="1373070"/>
          </a:xfrm>
        </p:spPr>
        <p:txBody>
          <a:bodyPr/>
          <a:lstStyle/>
          <a:p>
            <a:pPr algn="ctr" rtl="1"/>
            <a:r>
              <a:rPr lang="ar-DZ" b="1" dirty="0" smtClean="0"/>
              <a:t>المعلـــــومات</a:t>
            </a:r>
            <a:endParaRPr lang="en-US" b="1" dirty="0"/>
          </a:p>
        </p:txBody>
      </p:sp>
      <p:sp>
        <p:nvSpPr>
          <p:cNvPr id="3" name="Sous-titre 2"/>
          <p:cNvSpPr>
            <a:spLocks noGrp="1"/>
          </p:cNvSpPr>
          <p:nvPr>
            <p:ph type="subTitle" idx="1"/>
          </p:nvPr>
        </p:nvSpPr>
        <p:spPr>
          <a:xfrm>
            <a:off x="680322" y="4291008"/>
            <a:ext cx="8144134" cy="2457522"/>
          </a:xfrm>
        </p:spPr>
        <p:txBody>
          <a:bodyPr>
            <a:normAutofit fontScale="70000" lnSpcReduction="20000"/>
          </a:bodyPr>
          <a:lstStyle/>
          <a:p>
            <a:pPr rtl="1"/>
            <a:r>
              <a:rPr lang="ar-DZ" sz="2900" b="1" u="sng" dirty="0"/>
              <a:t>عناصر المحاضرة: </a:t>
            </a:r>
            <a:endParaRPr lang="fr-FR" sz="2900" b="1" u="sng" dirty="0"/>
          </a:p>
          <a:p>
            <a:pPr marL="457200" indent="-457200" rtl="1">
              <a:buFont typeface="Arial" panose="020B0604020202020204" pitchFamily="34" charset="0"/>
              <a:buChar char="•"/>
            </a:pPr>
            <a:r>
              <a:rPr lang="ar-DZ" sz="2900" b="1" dirty="0">
                <a:effectLst>
                  <a:outerShdw blurRad="38100" dist="38100" dir="2700000" algn="tl">
                    <a:srgbClr val="000000">
                      <a:alpha val="43137"/>
                    </a:srgbClr>
                  </a:outerShdw>
                </a:effectLst>
              </a:rPr>
              <a:t>العلاقة بين المعلومات البيانات و </a:t>
            </a:r>
            <a:r>
              <a:rPr lang="ar-DZ" sz="2900" b="1" dirty="0" smtClean="0">
                <a:effectLst>
                  <a:outerShdw blurRad="38100" dist="38100" dir="2700000" algn="tl">
                    <a:srgbClr val="000000">
                      <a:alpha val="43137"/>
                    </a:srgbClr>
                  </a:outerShdw>
                </a:effectLst>
              </a:rPr>
              <a:t>المعرفة.</a:t>
            </a:r>
          </a:p>
          <a:p>
            <a:pPr marL="457200" indent="-457200" rtl="1">
              <a:buFont typeface="Arial" panose="020B0604020202020204" pitchFamily="34" charset="0"/>
              <a:buChar char="•"/>
            </a:pPr>
            <a:r>
              <a:rPr lang="ar-DZ" sz="2900" b="1" dirty="0" smtClean="0">
                <a:effectLst>
                  <a:outerShdw blurRad="38100" dist="38100" dir="2700000" algn="tl">
                    <a:srgbClr val="000000">
                      <a:alpha val="43137"/>
                    </a:srgbClr>
                  </a:outerShdw>
                </a:effectLst>
              </a:rPr>
              <a:t>نظام </a:t>
            </a:r>
            <a:r>
              <a:rPr lang="en-US" sz="2900" b="1" dirty="0">
                <a:effectLst>
                  <a:outerShdw blurRad="38100" dist="38100" dir="2700000" algn="tl">
                    <a:srgbClr val="000000">
                      <a:alpha val="43137"/>
                    </a:srgbClr>
                  </a:outerShdw>
                </a:effectLst>
              </a:rPr>
              <a:t>DIKW </a:t>
            </a:r>
            <a:r>
              <a:rPr lang="ar-DZ" sz="2900" b="1" dirty="0">
                <a:effectLst>
                  <a:outerShdw blurRad="38100" dist="38100" dir="2700000" algn="tl">
                    <a:srgbClr val="000000">
                      <a:alpha val="43137"/>
                    </a:srgbClr>
                  </a:outerShdw>
                </a:effectLst>
              </a:rPr>
              <a:t> ( بيانات - معلومات - معرفة - حكمة).</a:t>
            </a:r>
          </a:p>
          <a:p>
            <a:pPr marL="457200" indent="-457200" rtl="1">
              <a:buFont typeface="Arial" panose="020B0604020202020204" pitchFamily="34" charset="0"/>
              <a:buChar char="•"/>
            </a:pPr>
            <a:r>
              <a:rPr lang="ar-DZ" sz="2900" b="1" dirty="0">
                <a:effectLst>
                  <a:outerShdw blurRad="38100" dist="38100" dir="2700000" algn="tl">
                    <a:srgbClr val="000000">
                      <a:alpha val="43137"/>
                    </a:srgbClr>
                  </a:outerShdw>
                </a:effectLst>
              </a:rPr>
              <a:t>مستويات </a:t>
            </a:r>
            <a:r>
              <a:rPr lang="ar-DZ" sz="2900" b="1" dirty="0" smtClean="0">
                <a:effectLst>
                  <a:outerShdw blurRad="38100" dist="38100" dir="2700000" algn="tl">
                    <a:srgbClr val="000000">
                      <a:alpha val="43137"/>
                    </a:srgbClr>
                  </a:outerShdw>
                </a:effectLst>
              </a:rPr>
              <a:t>الإدارة.</a:t>
            </a:r>
            <a:endParaRPr lang="ar-DZ" sz="2900" b="1" dirty="0">
              <a:effectLst>
                <a:outerShdw blurRad="38100" dist="38100" dir="2700000" algn="tl">
                  <a:srgbClr val="000000">
                    <a:alpha val="43137"/>
                  </a:srgbClr>
                </a:outerShdw>
              </a:effectLst>
            </a:endParaRPr>
          </a:p>
          <a:p>
            <a:pPr marL="457200" indent="-457200" rtl="1">
              <a:buFont typeface="Arial" panose="020B0604020202020204" pitchFamily="34" charset="0"/>
              <a:buChar char="•"/>
            </a:pPr>
            <a:r>
              <a:rPr lang="ar-DZ" sz="2900" b="1" dirty="0">
                <a:effectLst>
                  <a:outerShdw blurRad="38100" dist="38100" dir="2700000" algn="tl">
                    <a:srgbClr val="000000">
                      <a:alpha val="43137"/>
                    </a:srgbClr>
                  </a:outerShdw>
                </a:effectLst>
              </a:rPr>
              <a:t>الإدارة/ </a:t>
            </a:r>
            <a:r>
              <a:rPr lang="ar-SA" sz="2800" b="1" dirty="0">
                <a:effectLst>
                  <a:outerShdw blurRad="38100" dist="38100" dir="2700000" algn="tl">
                    <a:srgbClr val="000000">
                      <a:alpha val="43137"/>
                    </a:srgbClr>
                  </a:outerShdw>
                </a:effectLst>
              </a:rPr>
              <a:t>تدفق البيانات على أنشطة </a:t>
            </a:r>
            <a:r>
              <a:rPr lang="ar-SA" sz="2800" b="1" dirty="0" smtClean="0">
                <a:effectLst>
                  <a:outerShdw blurRad="38100" dist="38100" dir="2700000" algn="tl">
                    <a:srgbClr val="000000">
                      <a:alpha val="43137"/>
                    </a:srgbClr>
                  </a:outerShdw>
                </a:effectLst>
              </a:rPr>
              <a:t>المؤسسة</a:t>
            </a:r>
            <a:r>
              <a:rPr lang="ar-DZ" sz="2800" b="1" dirty="0" smtClean="0">
                <a:effectLst>
                  <a:outerShdw blurRad="38100" dist="38100" dir="2700000" algn="tl">
                    <a:srgbClr val="000000">
                      <a:alpha val="43137"/>
                    </a:srgbClr>
                  </a:outerShdw>
                </a:effectLst>
              </a:rPr>
              <a:t>.</a:t>
            </a:r>
          </a:p>
          <a:p>
            <a:pPr marL="457200" indent="-457200" rtl="1">
              <a:buFont typeface="Arial" panose="020B0604020202020204" pitchFamily="34" charset="0"/>
              <a:buChar char="•"/>
            </a:pPr>
            <a:r>
              <a:rPr lang="ar-DZ" sz="2900" b="1" dirty="0">
                <a:effectLst>
                  <a:outerShdw blurRad="38100" dist="38100" dir="2700000" algn="tl">
                    <a:srgbClr val="000000">
                      <a:alpha val="43137"/>
                    </a:srgbClr>
                  </a:outerShdw>
                </a:effectLst>
              </a:rPr>
              <a:t>مفهوم المعلومة التسويقية/ خصائصها/ أسباب الحاجة إلى المعلومة التسويقية/ مصادرها/ أنواعها.</a:t>
            </a:r>
            <a:r>
              <a:rPr lang="ar-DZ" sz="2800" dirty="0"/>
              <a:t/>
            </a:r>
            <a:br>
              <a:rPr lang="ar-DZ" sz="2800" dirty="0"/>
            </a:br>
            <a:r>
              <a:rPr lang="fr-FR" sz="2800" b="1" dirty="0" smtClean="0"/>
              <a:t> </a:t>
            </a:r>
            <a:r>
              <a:rPr lang="ar-DZ" sz="2800" b="1" dirty="0" smtClean="0"/>
              <a:t> </a:t>
            </a:r>
          </a:p>
        </p:txBody>
      </p:sp>
      <p:sp>
        <p:nvSpPr>
          <p:cNvPr id="4" name="Rectangle 3"/>
          <p:cNvSpPr/>
          <p:nvPr/>
        </p:nvSpPr>
        <p:spPr>
          <a:xfrm>
            <a:off x="9221275" y="2733709"/>
            <a:ext cx="2653048"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1"/>
                </a:solidFill>
              </a:rPr>
              <a:t>محاضرة رقم 03:</a:t>
            </a:r>
            <a:endParaRPr lang="en-US" sz="3200" b="1" dirty="0">
              <a:solidFill>
                <a:schemeClr val="bg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smtClean="0">
                <a:solidFill>
                  <a:schemeClr val="bg1"/>
                </a:solidFill>
                <a:effectLst>
                  <a:outerShdw blurRad="38100" dist="38100" dir="2700000" algn="tl">
                    <a:srgbClr val="000000">
                      <a:alpha val="43137"/>
                    </a:srgbClr>
                  </a:outerShdw>
                </a:effectLst>
              </a:rPr>
              <a:t>مقياس</a:t>
            </a:r>
            <a:r>
              <a:rPr lang="ar-DZ" sz="4000" b="1" dirty="0">
                <a:solidFill>
                  <a:schemeClr val="bg1"/>
                </a:solidFill>
                <a:effectLst>
                  <a:outerShdw blurRad="38100" dist="38100" dir="2700000" algn="tl">
                    <a:srgbClr val="000000">
                      <a:alpha val="43137"/>
                    </a:srgbClr>
                  </a:outerShdw>
                </a:effectLst>
              </a:rPr>
              <a:t>:</a:t>
            </a:r>
            <a:r>
              <a:rPr lang="ar-DZ" sz="4000" b="1" dirty="0" smtClean="0">
                <a:solidFill>
                  <a:schemeClr val="bg1"/>
                </a:solidFill>
                <a:effectLst>
                  <a:outerShdw blurRad="38100" dist="38100" dir="2700000" algn="tl">
                    <a:srgbClr val="000000">
                      <a:alpha val="43137"/>
                    </a:srgbClr>
                  </a:outerShdw>
                </a:effectLst>
              </a:rPr>
              <a:t> </a:t>
            </a:r>
            <a:r>
              <a:rPr lang="ar-DZ" sz="4000" b="1" u="sng" dirty="0" smtClean="0">
                <a:solidFill>
                  <a:schemeClr val="bg1"/>
                </a:solidFill>
                <a:effectLst>
                  <a:outerShdw blurRad="38100" dist="38100" dir="2700000" algn="tl">
                    <a:srgbClr val="000000">
                      <a:alpha val="43137"/>
                    </a:srgbClr>
                  </a:outerShdw>
                </a:effectLst>
              </a:rPr>
              <a:t>نظــــام المعلـومات التسويـــــقية </a:t>
            </a:r>
          </a:p>
          <a:p>
            <a:pPr algn="ctr" rtl="1"/>
            <a:r>
              <a:rPr lang="ar-DZ" sz="3200" b="1" dirty="0" smtClean="0">
                <a:solidFill>
                  <a:schemeClr val="bg1"/>
                </a:solidFill>
              </a:rPr>
              <a:t>مستوى سنة ثالثة تسويق</a:t>
            </a:r>
            <a:endParaRPr lang="en-US" sz="3200" b="1" dirty="0">
              <a:solidFill>
                <a:schemeClr val="bg1"/>
              </a:solidFill>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par>
                          <p:cTn id="17" fill="hold">
                            <p:stCondLst>
                              <p:cond delay="1750"/>
                            </p:stCondLst>
                            <p:childTnLst>
                              <p:par>
                                <p:cTn id="18" presetID="1" presetClass="entr" presetSubtype="0" fill="hold" grpId="0" nodeType="afterEffect">
                                  <p:stCondLst>
                                    <p:cond delay="500"/>
                                  </p:stCondLst>
                                  <p:childTnLst>
                                    <p:set>
                                      <p:cBhvr>
                                        <p:cTn id="19"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500"/>
                                  </p:stCondLst>
                                  <p:childTnLst>
                                    <p:set>
                                      <p:cBhvr>
                                        <p:cTn id="2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500"/>
                                  </p:stCondLst>
                                  <p:childTnLst>
                                    <p:set>
                                      <p:cBhvr>
                                        <p:cTn id="3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500"/>
                                  </p:stCondLst>
                                  <p:childTnLst>
                                    <p:set>
                                      <p:cBhvr>
                                        <p:cTn id="3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500"/>
                                  </p:stCondLst>
                                  <p:childTnLst>
                                    <p:set>
                                      <p:cBhvr>
                                        <p:cTn id="3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400" dirty="0" smtClean="0"/>
              <a:t>الادارة</a:t>
            </a:r>
            <a:endParaRPr lang="en-US" sz="4400" dirty="0"/>
          </a:p>
        </p:txBody>
      </p:sp>
      <p:sp>
        <p:nvSpPr>
          <p:cNvPr id="3" name="Espace réservé du contenu 2"/>
          <p:cNvSpPr>
            <a:spLocks noGrp="1"/>
          </p:cNvSpPr>
          <p:nvPr>
            <p:ph idx="1"/>
          </p:nvPr>
        </p:nvSpPr>
        <p:spPr>
          <a:xfrm>
            <a:off x="775855" y="2344284"/>
            <a:ext cx="9613861" cy="3599316"/>
          </a:xfrm>
          <a:solidFill>
            <a:schemeClr val="tx1"/>
          </a:solidFill>
        </p:spPr>
        <p:style>
          <a:lnRef idx="1">
            <a:schemeClr val="accent2"/>
          </a:lnRef>
          <a:fillRef idx="2">
            <a:schemeClr val="accent2"/>
          </a:fillRef>
          <a:effectRef idx="1">
            <a:schemeClr val="accent2"/>
          </a:effectRef>
          <a:fontRef idx="minor">
            <a:schemeClr val="dk1"/>
          </a:fontRef>
        </p:style>
        <p:txBody>
          <a:bodyPr/>
          <a:lstStyle/>
          <a:p>
            <a:pPr algn="ctr" rtl="1"/>
            <a:r>
              <a:rPr lang="ar-SA" b="1" dirty="0"/>
              <a:t>تحتاج  الإدارة في جميع مستوياتها إلى </a:t>
            </a:r>
            <a:r>
              <a:rPr lang="ar-SA" b="1" u="sng" dirty="0"/>
              <a:t>كم هائل من </a:t>
            </a:r>
            <a:r>
              <a:rPr lang="ar-SA" b="1" u="sng" dirty="0" smtClean="0"/>
              <a:t>المعلومات</a:t>
            </a:r>
            <a:r>
              <a:rPr lang="ar-DZ" b="1" u="sng" dirty="0" smtClean="0"/>
              <a:t>،</a:t>
            </a:r>
            <a:r>
              <a:rPr lang="ar-SA" b="1" u="sng" dirty="0" smtClean="0"/>
              <a:t> </a:t>
            </a:r>
            <a:r>
              <a:rPr lang="ar-SA" b="1" dirty="0"/>
              <a:t>وأن كل قطاع يحتاج إلى </a:t>
            </a:r>
            <a:r>
              <a:rPr lang="ar-SA" b="1" u="sng" dirty="0"/>
              <a:t>معلومات</a:t>
            </a:r>
            <a:r>
              <a:rPr lang="ar-SA" b="1" dirty="0"/>
              <a:t> وأن كل مستوى يحتاج إلى كمية خاصة لها من </a:t>
            </a:r>
            <a:r>
              <a:rPr lang="ar-SA" b="1" u="sng" dirty="0"/>
              <a:t>البيانات</a:t>
            </a:r>
            <a:r>
              <a:rPr lang="ar-SA" b="1" dirty="0"/>
              <a:t>.</a:t>
            </a:r>
          </a:p>
          <a:p>
            <a:pPr algn="r" rtl="1">
              <a:buNone/>
            </a:pPr>
            <a:endParaRPr lang="ar-SA" b="1" dirty="0"/>
          </a:p>
          <a:p>
            <a:pPr algn="r" rtl="1"/>
            <a:r>
              <a:rPr lang="ar-SA" b="1" dirty="0"/>
              <a:t>الإدارة العليا   </a:t>
            </a:r>
            <a:r>
              <a:rPr lang="ar-DZ" b="1" dirty="0" smtClean="0"/>
              <a:t> </a:t>
            </a:r>
            <a:r>
              <a:rPr lang="ar-SA" b="1" dirty="0" smtClean="0"/>
              <a:t>   </a:t>
            </a:r>
            <a:r>
              <a:rPr lang="ar-SA" b="1" dirty="0"/>
              <a:t>تحتاج إلى معلومات  	استراتيجية	التخطيط</a:t>
            </a:r>
          </a:p>
          <a:p>
            <a:pPr algn="r" rtl="1"/>
            <a:r>
              <a:rPr lang="ar-SA" b="1" dirty="0"/>
              <a:t>الإدارة الوسطى   تحتاج إلى معلومات	رقابية		التنظيم</a:t>
            </a:r>
          </a:p>
          <a:p>
            <a:pPr algn="r" rtl="1"/>
            <a:r>
              <a:rPr lang="ar-SA" b="1" dirty="0"/>
              <a:t>الإدارة المباشرة   تحتاج إلى معلومات 	تشغيلية		التوجيه</a:t>
            </a:r>
            <a:endParaRPr lang="en-US" b="1" dirty="0"/>
          </a:p>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3101725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1000"/>
                                        <p:tgtEl>
                                          <p:spTgt spid="3">
                                            <p:bg/>
                                          </p:spTgt>
                                        </p:tgtEl>
                                      </p:cBhvr>
                                    </p:animEffect>
                                    <p:anim calcmode="lin" valueType="num">
                                      <p:cBhvr>
                                        <p:cTn id="13" dur="1000" fill="hold"/>
                                        <p:tgtEl>
                                          <p:spTgt spid="3">
                                            <p:bg/>
                                          </p:spTgt>
                                        </p:tgtEl>
                                        <p:attrNameLst>
                                          <p:attrName>ppt_x</p:attrName>
                                        </p:attrNameLst>
                                      </p:cBhvr>
                                      <p:tavLst>
                                        <p:tav tm="0">
                                          <p:val>
                                            <p:strVal val="#ppt_x"/>
                                          </p:val>
                                        </p:tav>
                                        <p:tav tm="100000">
                                          <p:val>
                                            <p:strVal val="#ppt_x"/>
                                          </p:val>
                                        </p:tav>
                                      </p:tavLst>
                                    </p:anim>
                                    <p:anim calcmode="lin" valueType="num">
                                      <p:cBhvr>
                                        <p:cTn id="14"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effectLst>
                  <a:outerShdw blurRad="38100" dist="38100" dir="2700000" algn="tl">
                    <a:srgbClr val="000000">
                      <a:alpha val="43137"/>
                    </a:srgbClr>
                  </a:outerShdw>
                </a:effectLst>
              </a:rPr>
              <a:t>تدفق البيانات على أنشطة المؤسسة</a:t>
            </a:r>
            <a:endParaRPr lang="en-US" dirty="0"/>
          </a:p>
        </p:txBody>
      </p:sp>
      <p:grpSp>
        <p:nvGrpSpPr>
          <p:cNvPr id="4" name="Group 21"/>
          <p:cNvGrpSpPr>
            <a:grpSpLocks/>
          </p:cNvGrpSpPr>
          <p:nvPr/>
        </p:nvGrpSpPr>
        <p:grpSpPr bwMode="auto">
          <a:xfrm>
            <a:off x="2344265" y="2292825"/>
            <a:ext cx="7127281" cy="4068290"/>
            <a:chOff x="675" y="864"/>
            <a:chExt cx="4845" cy="3222"/>
          </a:xfrm>
        </p:grpSpPr>
        <p:sp>
          <p:nvSpPr>
            <p:cNvPr id="5" name="AutoShape 5"/>
            <p:cNvSpPr>
              <a:spLocks noChangeArrowheads="1"/>
            </p:cNvSpPr>
            <p:nvPr/>
          </p:nvSpPr>
          <p:spPr bwMode="auto">
            <a:xfrm>
              <a:off x="1248" y="864"/>
              <a:ext cx="4272" cy="2317"/>
            </a:xfrm>
            <a:prstGeom prst="triangle">
              <a:avLst>
                <a:gd name="adj" fmla="val 49995"/>
              </a:avLst>
            </a:prstGeom>
            <a:gradFill rotWithShape="0">
              <a:gsLst>
                <a:gs pos="0">
                  <a:srgbClr val="F57B49"/>
                </a:gs>
                <a:gs pos="100000">
                  <a:srgbClr val="934A2C"/>
                </a:gs>
              </a:gsLst>
              <a:lin ang="5400000" scaled="1"/>
            </a:gradFill>
            <a:ln w="25400">
              <a:noFill/>
              <a:miter lim="800000"/>
              <a:headEnd/>
              <a:tailEnd/>
            </a:ln>
          </p:spPr>
          <p:txBody>
            <a:bodyPr wrap="none" anchor="ctr"/>
            <a:lstStyle/>
            <a:p>
              <a:endParaRPr lang="ar-SA"/>
            </a:p>
          </p:txBody>
        </p:sp>
        <p:sp>
          <p:nvSpPr>
            <p:cNvPr id="6" name="Line 6"/>
            <p:cNvSpPr>
              <a:spLocks noChangeShapeType="1"/>
            </p:cNvSpPr>
            <p:nvPr/>
          </p:nvSpPr>
          <p:spPr bwMode="auto">
            <a:xfrm flipH="1">
              <a:off x="2259" y="875"/>
              <a:ext cx="1128" cy="2306"/>
            </a:xfrm>
            <a:prstGeom prst="line">
              <a:avLst/>
            </a:prstGeom>
            <a:noFill/>
            <a:ln w="12700">
              <a:noFill/>
              <a:round/>
              <a:headEnd/>
              <a:tailEnd/>
            </a:ln>
          </p:spPr>
          <p:txBody>
            <a:bodyPr wrap="none" anchor="ctr"/>
            <a:lstStyle/>
            <a:p>
              <a:endParaRPr lang="fr-FR"/>
            </a:p>
          </p:txBody>
        </p:sp>
        <p:sp>
          <p:nvSpPr>
            <p:cNvPr id="7" name="Rectangle 7"/>
            <p:cNvSpPr>
              <a:spLocks noChangeArrowheads="1"/>
            </p:cNvSpPr>
            <p:nvPr/>
          </p:nvSpPr>
          <p:spPr bwMode="auto">
            <a:xfrm>
              <a:off x="1201" y="3253"/>
              <a:ext cx="398" cy="315"/>
            </a:xfrm>
            <a:prstGeom prst="rect">
              <a:avLst/>
            </a:prstGeom>
            <a:noFill/>
            <a:ln w="12700">
              <a:noFill/>
              <a:miter lim="800000"/>
              <a:headEnd/>
              <a:tailEnd/>
            </a:ln>
          </p:spPr>
          <p:txBody>
            <a:bodyPr wrap="none" lIns="90488" tIns="44450" rIns="90488" bIns="44450">
              <a:spAutoFit/>
            </a:bodyPr>
            <a:lstStyle/>
            <a:p>
              <a:pPr algn="ctr" eaLnBrk="0" hangingPunct="0"/>
              <a:r>
                <a:rPr lang="ar-SA" sz="2000" b="1" dirty="0">
                  <a:latin typeface="Arial" pitchFamily="34" charset="0"/>
                  <a:cs typeface="Arial" pitchFamily="34" charset="0"/>
                </a:rPr>
                <a:t>مالية</a:t>
              </a:r>
              <a:endParaRPr lang="en-US" sz="2000" b="1" dirty="0">
                <a:latin typeface="Arial" pitchFamily="34" charset="0"/>
                <a:cs typeface="Arial" pitchFamily="34" charset="0"/>
              </a:endParaRPr>
            </a:p>
          </p:txBody>
        </p:sp>
        <p:sp>
          <p:nvSpPr>
            <p:cNvPr id="8" name="Rectangle 8"/>
            <p:cNvSpPr>
              <a:spLocks noChangeArrowheads="1"/>
            </p:cNvSpPr>
            <p:nvPr/>
          </p:nvSpPr>
          <p:spPr bwMode="auto">
            <a:xfrm>
              <a:off x="1704" y="3203"/>
              <a:ext cx="757" cy="802"/>
            </a:xfrm>
            <a:prstGeom prst="rect">
              <a:avLst/>
            </a:prstGeom>
            <a:noFill/>
            <a:ln w="12700">
              <a:noFill/>
              <a:miter lim="800000"/>
              <a:headEnd/>
              <a:tailEnd/>
            </a:ln>
          </p:spPr>
          <p:txBody>
            <a:bodyPr lIns="90488" tIns="44450" rIns="90488" bIns="44450">
              <a:spAutoFit/>
            </a:bodyPr>
            <a:lstStyle/>
            <a:p>
              <a:pPr algn="ctr" eaLnBrk="0" hangingPunct="0"/>
              <a:r>
                <a:rPr lang="ar-SA" sz="2000" b="1" dirty="0">
                  <a:latin typeface="Arial" pitchFamily="34" charset="0"/>
                  <a:cs typeface="Arial" pitchFamily="34" charset="0"/>
                </a:rPr>
                <a:t>إدارة الموارد البشرية</a:t>
              </a:r>
              <a:endParaRPr lang="en-US" sz="2000" b="1" dirty="0">
                <a:latin typeface="Arial" pitchFamily="34" charset="0"/>
                <a:cs typeface="Arial" pitchFamily="34" charset="0"/>
              </a:endParaRPr>
            </a:p>
          </p:txBody>
        </p:sp>
        <p:sp>
          <p:nvSpPr>
            <p:cNvPr id="9" name="Rectangle 9"/>
            <p:cNvSpPr>
              <a:spLocks noChangeArrowheads="1"/>
            </p:cNvSpPr>
            <p:nvPr/>
          </p:nvSpPr>
          <p:spPr bwMode="auto">
            <a:xfrm>
              <a:off x="2435" y="3203"/>
              <a:ext cx="814" cy="802"/>
            </a:xfrm>
            <a:prstGeom prst="rect">
              <a:avLst/>
            </a:prstGeom>
            <a:noFill/>
            <a:ln w="12700">
              <a:noFill/>
              <a:miter lim="800000"/>
              <a:headEnd/>
              <a:tailEnd/>
            </a:ln>
          </p:spPr>
          <p:txBody>
            <a:bodyPr wrap="none" lIns="90488" tIns="44450" rIns="90488" bIns="44450">
              <a:spAutoFit/>
            </a:bodyPr>
            <a:lstStyle/>
            <a:p>
              <a:pPr algn="ctr" eaLnBrk="0" hangingPunct="0"/>
              <a:r>
                <a:rPr lang="ar-SA" sz="2000" b="1" dirty="0" smtClean="0">
                  <a:latin typeface="Arial" pitchFamily="34" charset="0"/>
                  <a:cs typeface="Arial" pitchFamily="34" charset="0"/>
                </a:rPr>
                <a:t>توزيع</a:t>
              </a:r>
              <a:r>
                <a:rPr lang="ar-DZ" sz="2000" b="1" dirty="0" smtClean="0">
                  <a:latin typeface="Arial" pitchFamily="34" charset="0"/>
                  <a:cs typeface="Arial" pitchFamily="34" charset="0"/>
                </a:rPr>
                <a:t> </a:t>
              </a:r>
            </a:p>
            <a:p>
              <a:pPr algn="ctr" eaLnBrk="0" hangingPunct="0"/>
              <a:r>
                <a:rPr lang="ar-DZ" sz="2000" b="1" dirty="0" smtClean="0">
                  <a:latin typeface="Arial" pitchFamily="34" charset="0"/>
                  <a:cs typeface="Arial" pitchFamily="34" charset="0"/>
                </a:rPr>
                <a:t>(الامداد و</a:t>
              </a:r>
            </a:p>
            <a:p>
              <a:pPr algn="ctr" eaLnBrk="0" hangingPunct="0"/>
              <a:r>
                <a:rPr lang="ar-DZ" sz="2000" b="1" dirty="0" err="1" smtClean="0">
                  <a:latin typeface="Arial" pitchFamily="34" charset="0"/>
                  <a:cs typeface="Arial" pitchFamily="34" charset="0"/>
                </a:rPr>
                <a:t>اللوجيستيك</a:t>
              </a:r>
              <a:r>
                <a:rPr lang="ar-DZ" sz="2000" b="1" dirty="0" smtClean="0">
                  <a:latin typeface="Arial" pitchFamily="34" charset="0"/>
                  <a:cs typeface="Arial" pitchFamily="34" charset="0"/>
                </a:rPr>
                <a:t>)</a:t>
              </a:r>
              <a:endParaRPr lang="en-US" sz="2000" b="1" dirty="0">
                <a:latin typeface="Arial" pitchFamily="34" charset="0"/>
                <a:cs typeface="Arial" pitchFamily="34" charset="0"/>
              </a:endParaRPr>
            </a:p>
          </p:txBody>
        </p:sp>
        <p:sp>
          <p:nvSpPr>
            <p:cNvPr id="10" name="Rectangle 10"/>
            <p:cNvSpPr>
              <a:spLocks noChangeArrowheads="1"/>
            </p:cNvSpPr>
            <p:nvPr/>
          </p:nvSpPr>
          <p:spPr bwMode="auto">
            <a:xfrm>
              <a:off x="3370" y="3253"/>
              <a:ext cx="646" cy="559"/>
            </a:xfrm>
            <a:prstGeom prst="rect">
              <a:avLst/>
            </a:prstGeom>
            <a:noFill/>
            <a:ln w="12700">
              <a:noFill/>
              <a:miter lim="800000"/>
              <a:headEnd/>
              <a:tailEnd/>
            </a:ln>
          </p:spPr>
          <p:txBody>
            <a:bodyPr wrap="none" lIns="90488" tIns="44450" rIns="90488" bIns="44450">
              <a:spAutoFit/>
            </a:bodyPr>
            <a:lstStyle/>
            <a:p>
              <a:pPr algn="ctr" eaLnBrk="0" hangingPunct="0"/>
              <a:r>
                <a:rPr lang="ar-SA" sz="2000" b="1" dirty="0" smtClean="0">
                  <a:latin typeface="Arial" pitchFamily="34" charset="0"/>
                  <a:cs typeface="Arial" pitchFamily="34" charset="0"/>
                </a:rPr>
                <a:t>تصنيع</a:t>
              </a:r>
              <a:endParaRPr lang="ar-DZ" sz="2000" b="1" dirty="0" smtClean="0">
                <a:latin typeface="Arial" pitchFamily="34" charset="0"/>
                <a:cs typeface="Arial" pitchFamily="34" charset="0"/>
              </a:endParaRPr>
            </a:p>
            <a:p>
              <a:pPr algn="ctr" eaLnBrk="0" hangingPunct="0"/>
              <a:r>
                <a:rPr lang="ar-DZ" sz="2000" b="1" dirty="0" smtClean="0">
                  <a:latin typeface="Arial" pitchFamily="34" charset="0"/>
                  <a:cs typeface="Arial" pitchFamily="34" charset="0"/>
                </a:rPr>
                <a:t> (الانتاج)</a:t>
              </a:r>
              <a:endParaRPr lang="en-US" sz="2000" b="1" dirty="0">
                <a:latin typeface="Arial" pitchFamily="34" charset="0"/>
                <a:cs typeface="Arial" pitchFamily="34" charset="0"/>
              </a:endParaRPr>
            </a:p>
          </p:txBody>
        </p:sp>
        <p:sp>
          <p:nvSpPr>
            <p:cNvPr id="11" name="Rectangle 11"/>
            <p:cNvSpPr>
              <a:spLocks noChangeArrowheads="1"/>
            </p:cNvSpPr>
            <p:nvPr/>
          </p:nvSpPr>
          <p:spPr bwMode="auto">
            <a:xfrm>
              <a:off x="4974" y="3218"/>
              <a:ext cx="509" cy="315"/>
            </a:xfrm>
            <a:prstGeom prst="rect">
              <a:avLst/>
            </a:prstGeom>
            <a:noFill/>
            <a:ln w="12700">
              <a:noFill/>
              <a:miter lim="800000"/>
              <a:headEnd/>
              <a:tailEnd/>
            </a:ln>
          </p:spPr>
          <p:txBody>
            <a:bodyPr wrap="none" lIns="90488" tIns="44450" rIns="90488" bIns="44450">
              <a:spAutoFit/>
            </a:bodyPr>
            <a:lstStyle/>
            <a:p>
              <a:pPr algn="ctr" eaLnBrk="0" hangingPunct="0"/>
              <a:r>
                <a:rPr lang="ar-SA" sz="2000" b="1" dirty="0">
                  <a:latin typeface="Arial" pitchFamily="34" charset="0"/>
                  <a:cs typeface="Arial" pitchFamily="34" charset="0"/>
                </a:rPr>
                <a:t>تسويق</a:t>
              </a:r>
              <a:endParaRPr lang="en-US" sz="2000" b="1" dirty="0">
                <a:latin typeface="Arial" pitchFamily="34" charset="0"/>
                <a:cs typeface="Arial" pitchFamily="34" charset="0"/>
              </a:endParaRPr>
            </a:p>
          </p:txBody>
        </p:sp>
        <p:sp>
          <p:nvSpPr>
            <p:cNvPr id="12" name="Rectangle 12"/>
            <p:cNvSpPr>
              <a:spLocks noChangeArrowheads="1"/>
            </p:cNvSpPr>
            <p:nvPr/>
          </p:nvSpPr>
          <p:spPr bwMode="auto">
            <a:xfrm>
              <a:off x="1703" y="1021"/>
              <a:ext cx="1130" cy="315"/>
            </a:xfrm>
            <a:prstGeom prst="rect">
              <a:avLst/>
            </a:prstGeom>
            <a:noFill/>
            <a:ln w="12700">
              <a:noFill/>
              <a:miter lim="800000"/>
              <a:headEnd/>
              <a:tailEnd/>
            </a:ln>
            <a:effectLst/>
          </p:spPr>
          <p:txBody>
            <a:bodyPr wrap="none" lIns="90488" tIns="44450" rIns="90488" bIns="44450">
              <a:spAutoFit/>
            </a:bodyPr>
            <a:lstStyle/>
            <a:p>
              <a:pPr eaLnBrk="0" hangingPunct="0">
                <a:defRPr/>
              </a:pPr>
              <a:r>
                <a:rPr lang="ar-SA" sz="2000" b="1" dirty="0"/>
                <a:t>تخطيط استراتيجي</a:t>
              </a:r>
              <a:endParaRPr lang="en-US" sz="2000" b="1" dirty="0"/>
            </a:p>
          </p:txBody>
        </p:sp>
        <p:sp>
          <p:nvSpPr>
            <p:cNvPr id="13" name="Rectangle 13"/>
            <p:cNvSpPr>
              <a:spLocks noChangeArrowheads="1"/>
            </p:cNvSpPr>
            <p:nvPr/>
          </p:nvSpPr>
          <p:spPr bwMode="auto">
            <a:xfrm>
              <a:off x="1294" y="1733"/>
              <a:ext cx="791" cy="315"/>
            </a:xfrm>
            <a:prstGeom prst="rect">
              <a:avLst/>
            </a:prstGeom>
            <a:noFill/>
            <a:ln w="12700">
              <a:noFill/>
              <a:miter lim="800000"/>
              <a:headEnd/>
              <a:tailEnd/>
            </a:ln>
            <a:effectLst/>
          </p:spPr>
          <p:txBody>
            <a:bodyPr wrap="none" lIns="90488" tIns="44450" rIns="90488" bIns="44450">
              <a:spAutoFit/>
            </a:bodyPr>
            <a:lstStyle/>
            <a:p>
              <a:pPr eaLnBrk="0" hangingPunct="0">
                <a:defRPr/>
              </a:pPr>
              <a:r>
                <a:rPr lang="ar-SA" sz="2000" b="1" dirty="0" smtClean="0"/>
                <a:t>رقابة </a:t>
              </a:r>
              <a:r>
                <a:rPr lang="ar-SA" sz="2000" b="1" dirty="0"/>
                <a:t>إدارية</a:t>
              </a:r>
              <a:endParaRPr lang="en-US" sz="2000" b="1" dirty="0"/>
            </a:p>
          </p:txBody>
        </p:sp>
        <p:sp>
          <p:nvSpPr>
            <p:cNvPr id="14" name="Rectangle 14"/>
            <p:cNvSpPr>
              <a:spLocks noChangeArrowheads="1"/>
            </p:cNvSpPr>
            <p:nvPr/>
          </p:nvSpPr>
          <p:spPr bwMode="auto">
            <a:xfrm>
              <a:off x="675" y="2445"/>
              <a:ext cx="884" cy="315"/>
            </a:xfrm>
            <a:prstGeom prst="rect">
              <a:avLst/>
            </a:prstGeom>
            <a:noFill/>
            <a:ln w="12700">
              <a:noFill/>
              <a:miter lim="800000"/>
              <a:headEnd/>
              <a:tailEnd/>
            </a:ln>
            <a:effectLst/>
          </p:spPr>
          <p:txBody>
            <a:bodyPr wrap="none" lIns="90488" tIns="44450" rIns="90488" bIns="44450">
              <a:spAutoFit/>
            </a:bodyPr>
            <a:lstStyle/>
            <a:p>
              <a:pPr eaLnBrk="0" hangingPunct="0">
                <a:defRPr/>
              </a:pPr>
              <a:r>
                <a:rPr lang="ar-SA" sz="2000" b="1" dirty="0" smtClean="0"/>
                <a:t>رقابة</a:t>
              </a:r>
              <a:r>
                <a:rPr lang="ar-SA" sz="2000" b="1" dirty="0" smtClean="0">
                  <a:effectLst>
                    <a:outerShdw blurRad="38100" dist="38100" dir="2700000" algn="tl">
                      <a:srgbClr val="FFFFFF"/>
                    </a:outerShdw>
                  </a:effectLst>
                </a:rPr>
                <a:t> </a:t>
              </a:r>
              <a:r>
                <a:rPr lang="ar-SA" sz="2000" b="1" dirty="0"/>
                <a:t>تشغيلية</a:t>
              </a:r>
              <a:endParaRPr lang="en-US" sz="2000" b="1" dirty="0"/>
            </a:p>
          </p:txBody>
        </p:sp>
        <p:sp>
          <p:nvSpPr>
            <p:cNvPr id="15" name="Freeform 15"/>
            <p:cNvSpPr>
              <a:spLocks/>
            </p:cNvSpPr>
            <p:nvPr/>
          </p:nvSpPr>
          <p:spPr bwMode="auto">
            <a:xfrm>
              <a:off x="2880" y="888"/>
              <a:ext cx="908" cy="2294"/>
            </a:xfrm>
            <a:custGeom>
              <a:avLst/>
              <a:gdLst>
                <a:gd name="T0" fmla="*/ 509 w 908"/>
                <a:gd name="T1" fmla="*/ 0 h 1854"/>
                <a:gd name="T2" fmla="*/ 907 w 908"/>
                <a:gd name="T3" fmla="*/ 2293 h 1854"/>
                <a:gd name="T4" fmla="*/ 0 w 908"/>
                <a:gd name="T5" fmla="*/ 2293 h 1854"/>
                <a:gd name="T6" fmla="*/ 509 w 908"/>
                <a:gd name="T7" fmla="*/ 0 h 1854"/>
                <a:gd name="T8" fmla="*/ 0 60000 65536"/>
                <a:gd name="T9" fmla="*/ 0 60000 65536"/>
                <a:gd name="T10" fmla="*/ 0 60000 65536"/>
                <a:gd name="T11" fmla="*/ 0 60000 65536"/>
                <a:gd name="T12" fmla="*/ 0 w 908"/>
                <a:gd name="T13" fmla="*/ 0 h 1854"/>
                <a:gd name="T14" fmla="*/ 908 w 908"/>
                <a:gd name="T15" fmla="*/ 1854 h 1854"/>
              </a:gdLst>
              <a:ahLst/>
              <a:cxnLst>
                <a:cxn ang="T8">
                  <a:pos x="T0" y="T1"/>
                </a:cxn>
                <a:cxn ang="T9">
                  <a:pos x="T2" y="T3"/>
                </a:cxn>
                <a:cxn ang="T10">
                  <a:pos x="T4" y="T5"/>
                </a:cxn>
                <a:cxn ang="T11">
                  <a:pos x="T6" y="T7"/>
                </a:cxn>
              </a:cxnLst>
              <a:rect l="T12" t="T13" r="T14" b="T15"/>
              <a:pathLst>
                <a:path w="908" h="1854">
                  <a:moveTo>
                    <a:pt x="509" y="0"/>
                  </a:moveTo>
                  <a:lnTo>
                    <a:pt x="907" y="1853"/>
                  </a:lnTo>
                  <a:lnTo>
                    <a:pt x="0" y="1853"/>
                  </a:lnTo>
                  <a:lnTo>
                    <a:pt x="509" y="0"/>
                  </a:lnTo>
                </a:path>
              </a:pathLst>
            </a:custGeom>
            <a:solidFill>
              <a:srgbClr val="BC3700"/>
            </a:solidFill>
            <a:ln w="12700" cap="rnd">
              <a:noFill/>
              <a:round/>
              <a:headEnd/>
              <a:tailEnd/>
            </a:ln>
          </p:spPr>
          <p:txBody>
            <a:bodyPr/>
            <a:lstStyle/>
            <a:p>
              <a:endParaRPr lang="ar-SA"/>
            </a:p>
          </p:txBody>
        </p:sp>
        <p:sp>
          <p:nvSpPr>
            <p:cNvPr id="16" name="Freeform 16"/>
            <p:cNvSpPr>
              <a:spLocks/>
            </p:cNvSpPr>
            <p:nvPr/>
          </p:nvSpPr>
          <p:spPr bwMode="auto">
            <a:xfrm>
              <a:off x="3387" y="875"/>
              <a:ext cx="1169" cy="2307"/>
            </a:xfrm>
            <a:custGeom>
              <a:avLst/>
              <a:gdLst>
                <a:gd name="T0" fmla="*/ 0 w 1169"/>
                <a:gd name="T1" fmla="*/ 0 h 1864"/>
                <a:gd name="T2" fmla="*/ 378 w 1169"/>
                <a:gd name="T3" fmla="*/ 2293 h 1864"/>
                <a:gd name="T4" fmla="*/ 1168 w 1169"/>
                <a:gd name="T5" fmla="*/ 2306 h 1864"/>
                <a:gd name="T6" fmla="*/ 0 w 1169"/>
                <a:gd name="T7" fmla="*/ 0 h 1864"/>
                <a:gd name="T8" fmla="*/ 0 60000 65536"/>
                <a:gd name="T9" fmla="*/ 0 60000 65536"/>
                <a:gd name="T10" fmla="*/ 0 60000 65536"/>
                <a:gd name="T11" fmla="*/ 0 60000 65536"/>
                <a:gd name="T12" fmla="*/ 0 w 1169"/>
                <a:gd name="T13" fmla="*/ 0 h 1864"/>
                <a:gd name="T14" fmla="*/ 1169 w 1169"/>
                <a:gd name="T15" fmla="*/ 1864 h 1864"/>
              </a:gdLst>
              <a:ahLst/>
              <a:cxnLst>
                <a:cxn ang="T8">
                  <a:pos x="T0" y="T1"/>
                </a:cxn>
                <a:cxn ang="T9">
                  <a:pos x="T2" y="T3"/>
                </a:cxn>
                <a:cxn ang="T10">
                  <a:pos x="T4" y="T5"/>
                </a:cxn>
                <a:cxn ang="T11">
                  <a:pos x="T6" y="T7"/>
                </a:cxn>
              </a:cxnLst>
              <a:rect l="T12" t="T13" r="T14" b="T15"/>
              <a:pathLst>
                <a:path w="1169" h="1864">
                  <a:moveTo>
                    <a:pt x="0" y="0"/>
                  </a:moveTo>
                  <a:lnTo>
                    <a:pt x="378" y="1853"/>
                  </a:lnTo>
                  <a:lnTo>
                    <a:pt x="1168" y="1863"/>
                  </a:lnTo>
                  <a:lnTo>
                    <a:pt x="0" y="0"/>
                  </a:lnTo>
                </a:path>
              </a:pathLst>
            </a:custGeom>
            <a:gradFill rotWithShape="0">
              <a:gsLst>
                <a:gs pos="0">
                  <a:srgbClr val="F35B1B"/>
                </a:gs>
                <a:gs pos="100000">
                  <a:srgbClr val="DA5218"/>
                </a:gs>
              </a:gsLst>
              <a:lin ang="5400000" scaled="1"/>
            </a:gradFill>
            <a:ln w="12700" cap="rnd">
              <a:noFill/>
              <a:round/>
              <a:headEnd/>
              <a:tailEnd/>
            </a:ln>
          </p:spPr>
          <p:txBody>
            <a:bodyPr/>
            <a:lstStyle/>
            <a:p>
              <a:endParaRPr lang="ar-SA"/>
            </a:p>
          </p:txBody>
        </p:sp>
        <p:sp>
          <p:nvSpPr>
            <p:cNvPr id="17" name="Freeform 17"/>
            <p:cNvSpPr>
              <a:spLocks/>
            </p:cNvSpPr>
            <p:nvPr/>
          </p:nvSpPr>
          <p:spPr bwMode="auto">
            <a:xfrm>
              <a:off x="2250" y="875"/>
              <a:ext cx="1138" cy="2307"/>
            </a:xfrm>
            <a:custGeom>
              <a:avLst/>
              <a:gdLst>
                <a:gd name="T0" fmla="*/ 1137 w 1138"/>
                <a:gd name="T1" fmla="*/ 0 h 1864"/>
                <a:gd name="T2" fmla="*/ 0 w 1138"/>
                <a:gd name="T3" fmla="*/ 2306 h 1864"/>
                <a:gd name="T4" fmla="*/ 659 w 1138"/>
                <a:gd name="T5" fmla="*/ 2292 h 1864"/>
                <a:gd name="T6" fmla="*/ 1137 w 1138"/>
                <a:gd name="T7" fmla="*/ 0 h 1864"/>
                <a:gd name="T8" fmla="*/ 0 60000 65536"/>
                <a:gd name="T9" fmla="*/ 0 60000 65536"/>
                <a:gd name="T10" fmla="*/ 0 60000 65536"/>
                <a:gd name="T11" fmla="*/ 0 60000 65536"/>
                <a:gd name="T12" fmla="*/ 0 w 1138"/>
                <a:gd name="T13" fmla="*/ 0 h 1864"/>
                <a:gd name="T14" fmla="*/ 1138 w 1138"/>
                <a:gd name="T15" fmla="*/ 1864 h 1864"/>
              </a:gdLst>
              <a:ahLst/>
              <a:cxnLst>
                <a:cxn ang="T8">
                  <a:pos x="T0" y="T1"/>
                </a:cxn>
                <a:cxn ang="T9">
                  <a:pos x="T2" y="T3"/>
                </a:cxn>
                <a:cxn ang="T10">
                  <a:pos x="T4" y="T5"/>
                </a:cxn>
                <a:cxn ang="T11">
                  <a:pos x="T6" y="T7"/>
                </a:cxn>
              </a:cxnLst>
              <a:rect l="T12" t="T13" r="T14" b="T15"/>
              <a:pathLst>
                <a:path w="1138" h="1864">
                  <a:moveTo>
                    <a:pt x="1137" y="0"/>
                  </a:moveTo>
                  <a:lnTo>
                    <a:pt x="0" y="1863"/>
                  </a:lnTo>
                  <a:lnTo>
                    <a:pt x="659" y="1852"/>
                  </a:lnTo>
                  <a:lnTo>
                    <a:pt x="1137" y="0"/>
                  </a:lnTo>
                </a:path>
              </a:pathLst>
            </a:custGeom>
            <a:gradFill rotWithShape="0">
              <a:gsLst>
                <a:gs pos="0">
                  <a:srgbClr val="F35B1B"/>
                </a:gs>
                <a:gs pos="100000">
                  <a:srgbClr val="DA5218"/>
                </a:gs>
              </a:gsLst>
              <a:lin ang="5400000" scaled="1"/>
            </a:gradFill>
            <a:ln w="12700" cap="rnd">
              <a:noFill/>
              <a:round/>
              <a:headEnd/>
              <a:tailEnd/>
            </a:ln>
          </p:spPr>
          <p:txBody>
            <a:bodyPr/>
            <a:lstStyle/>
            <a:p>
              <a:endParaRPr lang="ar-SA"/>
            </a:p>
          </p:txBody>
        </p:sp>
        <p:sp>
          <p:nvSpPr>
            <p:cNvPr id="18" name="Line 18"/>
            <p:cNvSpPr>
              <a:spLocks noChangeShapeType="1"/>
            </p:cNvSpPr>
            <p:nvPr/>
          </p:nvSpPr>
          <p:spPr bwMode="auto">
            <a:xfrm>
              <a:off x="2800" y="1636"/>
              <a:ext cx="1216" cy="0"/>
            </a:xfrm>
            <a:prstGeom prst="line">
              <a:avLst/>
            </a:prstGeom>
            <a:noFill/>
            <a:ln w="50800">
              <a:solidFill>
                <a:schemeClr val="tx2"/>
              </a:solidFill>
              <a:prstDash val="sysDot"/>
              <a:round/>
              <a:headEnd/>
              <a:tailEnd/>
            </a:ln>
          </p:spPr>
          <p:txBody>
            <a:bodyPr wrap="none" anchor="ctr"/>
            <a:lstStyle/>
            <a:p>
              <a:endParaRPr lang="fr-FR"/>
            </a:p>
          </p:txBody>
        </p:sp>
        <p:sp>
          <p:nvSpPr>
            <p:cNvPr id="19" name="Line 19"/>
            <p:cNvSpPr>
              <a:spLocks noChangeShapeType="1"/>
            </p:cNvSpPr>
            <p:nvPr/>
          </p:nvSpPr>
          <p:spPr bwMode="auto">
            <a:xfrm>
              <a:off x="2080" y="2409"/>
              <a:ext cx="2608" cy="0"/>
            </a:xfrm>
            <a:prstGeom prst="line">
              <a:avLst/>
            </a:prstGeom>
            <a:noFill/>
            <a:ln w="50800">
              <a:solidFill>
                <a:schemeClr val="tx2"/>
              </a:solidFill>
              <a:prstDash val="sysDot"/>
              <a:round/>
              <a:headEnd/>
              <a:tailEnd/>
            </a:ln>
          </p:spPr>
          <p:txBody>
            <a:bodyPr wrap="none" anchor="ctr"/>
            <a:lstStyle/>
            <a:p>
              <a:endParaRPr lang="fr-FR"/>
            </a:p>
          </p:txBody>
        </p:sp>
        <p:sp>
          <p:nvSpPr>
            <p:cNvPr id="20" name="Text Box 20"/>
            <p:cNvSpPr txBox="1">
              <a:spLocks noChangeArrowheads="1"/>
            </p:cNvSpPr>
            <p:nvPr/>
          </p:nvSpPr>
          <p:spPr bwMode="auto">
            <a:xfrm>
              <a:off x="5118" y="3894"/>
              <a:ext cx="265" cy="192"/>
            </a:xfrm>
            <a:prstGeom prst="rect">
              <a:avLst/>
            </a:prstGeom>
            <a:noFill/>
            <a:ln w="12700">
              <a:noFill/>
              <a:miter lim="800000"/>
              <a:headEnd/>
              <a:tailEnd/>
            </a:ln>
          </p:spPr>
          <p:txBody>
            <a:bodyPr wrap="none" anchor="ctr">
              <a:spAutoFit/>
            </a:bodyPr>
            <a:lstStyle/>
            <a:p>
              <a:pPr algn="ctr" eaLnBrk="0" hangingPunct="0"/>
              <a:r>
                <a:rPr lang="en-US" sz="1400"/>
                <a:t>1-</a:t>
              </a:r>
              <a:fld id="{0FFFA640-5BAD-44CB-9E3B-0FDFCAFC4E1F}" type="slidenum">
                <a:rPr lang="en-US" sz="1400"/>
                <a:pPr algn="ctr" eaLnBrk="0" hangingPunct="0"/>
                <a:t>11</a:t>
              </a:fld>
              <a:endParaRPr lang="en-US" sz="1400"/>
            </a:p>
          </p:txBody>
        </p:sp>
      </p:grpSp>
      <p:sp>
        <p:nvSpPr>
          <p:cNvPr id="21" name="Rectangle 20"/>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22" name="Line 22"/>
          <p:cNvSpPr>
            <a:spLocks noChangeShapeType="1"/>
          </p:cNvSpPr>
          <p:nvPr/>
        </p:nvSpPr>
        <p:spPr bwMode="auto">
          <a:xfrm>
            <a:off x="10294182" y="2855063"/>
            <a:ext cx="0" cy="3276600"/>
          </a:xfrm>
          <a:prstGeom prst="line">
            <a:avLst/>
          </a:prstGeom>
          <a:noFill/>
          <a:ln w="57150">
            <a:solidFill>
              <a:schemeClr val="tx1"/>
            </a:solidFill>
            <a:round/>
            <a:headEnd type="triangle" w="med" len="med"/>
            <a:tailEnd type="triangle" w="med" len="med"/>
          </a:ln>
        </p:spPr>
        <p:txBody>
          <a:bodyPr/>
          <a:lstStyle/>
          <a:p>
            <a:endParaRPr lang="fr-FR"/>
          </a:p>
        </p:txBody>
      </p:sp>
      <p:sp>
        <p:nvSpPr>
          <p:cNvPr id="23" name="ZoneTexte 22"/>
          <p:cNvSpPr txBox="1"/>
          <p:nvPr/>
        </p:nvSpPr>
        <p:spPr>
          <a:xfrm>
            <a:off x="9843112" y="2302081"/>
            <a:ext cx="1102436" cy="40011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ar-DZ" sz="2000" b="1" dirty="0" smtClean="0">
                <a:latin typeface="Arial" pitchFamily="34" charset="0"/>
                <a:cs typeface="Arial" pitchFamily="34" charset="0"/>
              </a:rPr>
              <a:t>معلومـــات</a:t>
            </a:r>
            <a:endParaRPr lang="en-US" sz="2000" b="1" dirty="0">
              <a:latin typeface="Arial" pitchFamily="34" charset="0"/>
              <a:cs typeface="Arial" pitchFamily="34" charset="0"/>
            </a:endParaRPr>
          </a:p>
        </p:txBody>
      </p:sp>
      <p:sp>
        <p:nvSpPr>
          <p:cNvPr id="24" name="ZoneTexte 23"/>
          <p:cNvSpPr txBox="1"/>
          <p:nvPr/>
        </p:nvSpPr>
        <p:spPr>
          <a:xfrm>
            <a:off x="9884098" y="6287216"/>
            <a:ext cx="1102436" cy="40011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ar-DZ" sz="2000" b="1" dirty="0" smtClean="0">
                <a:latin typeface="Arial" pitchFamily="34" charset="0"/>
                <a:cs typeface="Arial" pitchFamily="34" charset="0"/>
              </a:rPr>
              <a:t>بيـــانـــات</a:t>
            </a:r>
            <a:endParaRPr lang="en-US" sz="2000" b="1" dirty="0">
              <a:latin typeface="Arial" pitchFamily="34" charset="0"/>
              <a:cs typeface="Arial" pitchFamily="34" charset="0"/>
            </a:endParaRPr>
          </a:p>
        </p:txBody>
      </p:sp>
      <p:sp>
        <p:nvSpPr>
          <p:cNvPr id="25" name="Rectangle 10"/>
          <p:cNvSpPr>
            <a:spLocks noChangeArrowheads="1"/>
          </p:cNvSpPr>
          <p:nvPr/>
        </p:nvSpPr>
        <p:spPr bwMode="auto">
          <a:xfrm>
            <a:off x="7196790" y="5357144"/>
            <a:ext cx="1471558" cy="705321"/>
          </a:xfrm>
          <a:prstGeom prst="rect">
            <a:avLst/>
          </a:prstGeom>
          <a:noFill/>
          <a:ln w="12700">
            <a:noFill/>
            <a:miter lim="800000"/>
            <a:headEnd/>
            <a:tailEnd/>
          </a:ln>
        </p:spPr>
        <p:txBody>
          <a:bodyPr wrap="none" lIns="90488" tIns="44450" rIns="90488" bIns="44450">
            <a:spAutoFit/>
          </a:bodyPr>
          <a:lstStyle/>
          <a:p>
            <a:pPr algn="ctr" eaLnBrk="0" hangingPunct="0"/>
            <a:r>
              <a:rPr lang="ar-DZ" sz="2000" b="1" dirty="0" smtClean="0">
                <a:latin typeface="Arial" pitchFamily="34" charset="0"/>
                <a:cs typeface="Arial" pitchFamily="34" charset="0"/>
              </a:rPr>
              <a:t>أنشطة </a:t>
            </a:r>
          </a:p>
          <a:p>
            <a:pPr algn="ctr" eaLnBrk="0" hangingPunct="0"/>
            <a:r>
              <a:rPr lang="ar-DZ" sz="2000" b="1" dirty="0" smtClean="0">
                <a:latin typeface="Arial" pitchFamily="34" charset="0"/>
                <a:cs typeface="Arial" pitchFamily="34" charset="0"/>
              </a:rPr>
              <a:t>البحث والتطوير</a:t>
            </a:r>
            <a:endParaRPr lang="en-US" sz="2000" b="1" dirty="0">
              <a:latin typeface="Arial" pitchFamily="34" charset="0"/>
              <a:cs typeface="Arial" pitchFamily="34" charset="0"/>
            </a:endParaRPr>
          </a:p>
        </p:txBody>
      </p:sp>
    </p:spTree>
    <p:extLst>
      <p:ext uri="{BB962C8B-B14F-4D97-AF65-F5344CB8AC3E}">
        <p14:creationId xmlns:p14="http://schemas.microsoft.com/office/powerpoint/2010/main" val="146365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250"/>
                                  </p:stCondLst>
                                  <p:childTnLst>
                                    <p:set>
                                      <p:cBhvr>
                                        <p:cTn id="10" dur="1" fill="hold">
                                          <p:stCondLst>
                                            <p:cond delay="0"/>
                                          </p:stCondLst>
                                        </p:cTn>
                                        <p:tgtEl>
                                          <p:spTgt spid="21"/>
                                        </p:tgtEl>
                                        <p:attrNameLst>
                                          <p:attrName>style.visibility</p:attrName>
                                        </p:attrNameLst>
                                      </p:cBhvr>
                                      <p:to>
                                        <p:strVal val="visible"/>
                                      </p:to>
                                    </p:set>
                                    <p:animEffect transition="in" filter="barn(inVertic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22"/>
                                        </p:tgtEl>
                                        <p:attrNameLst>
                                          <p:attrName>style.visibility</p:attrName>
                                        </p:attrNameLst>
                                      </p:cBhvr>
                                      <p:to>
                                        <p:strVal val="visible"/>
                                      </p:to>
                                    </p:set>
                                    <p:anim calcmode="lin" valueType="num">
                                      <p:cBhvr additive="base">
                                        <p:cTn id="16" dur="500" fill="hold"/>
                                        <p:tgtEl>
                                          <p:spTgt spid="22"/>
                                        </p:tgtEl>
                                        <p:attrNameLst>
                                          <p:attrName>ppt_x</p:attrName>
                                        </p:attrNameLst>
                                      </p:cBhvr>
                                      <p:tavLst>
                                        <p:tav tm="0">
                                          <p:val>
                                            <p:strVal val="0-#ppt_w/2"/>
                                          </p:val>
                                        </p:tav>
                                        <p:tav tm="100000">
                                          <p:val>
                                            <p:strVal val="#ppt_x"/>
                                          </p:val>
                                        </p:tav>
                                      </p:tavLst>
                                    </p:anim>
                                    <p:anim calcmode="lin" valueType="num">
                                      <p:cBhvr additive="base">
                                        <p:cTn id="17"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b="1" dirty="0"/>
              <a:t>مفهوم المعلومة التسويقية</a:t>
            </a:r>
            <a:r>
              <a:rPr lang="ar-DZ" dirty="0"/>
              <a:t> </a:t>
            </a:r>
            <a:br>
              <a:rPr lang="ar-DZ" dirty="0"/>
            </a:br>
            <a:r>
              <a:rPr lang="ar-DZ" sz="2700" dirty="0"/>
              <a:t>حتى يتسنى لنا الإلمام بمفهوم المعلومة التسويقية</a:t>
            </a:r>
            <a:r>
              <a:rPr lang="ar-DZ" sz="2700" dirty="0" smtClean="0"/>
              <a:t>، نتطرق </a:t>
            </a:r>
            <a:r>
              <a:rPr lang="ar-DZ" sz="2700" dirty="0"/>
              <a:t>إلى تعريفها، و خصائصها فيما يلي </a:t>
            </a:r>
            <a:r>
              <a:rPr lang="ar-DZ" dirty="0"/>
              <a:t/>
            </a:r>
            <a:br>
              <a:rPr lang="ar-DZ" dirty="0"/>
            </a:br>
            <a:endParaRPr lang="en-US" dirty="0"/>
          </a:p>
        </p:txBody>
      </p:sp>
      <p:sp>
        <p:nvSpPr>
          <p:cNvPr id="3" name="Espace réservé du contenu 2"/>
          <p:cNvSpPr>
            <a:spLocks noGrp="1"/>
          </p:cNvSpPr>
          <p:nvPr>
            <p:ph idx="1"/>
          </p:nvPr>
        </p:nvSpPr>
        <p:spPr>
          <a:xfrm>
            <a:off x="1" y="2336872"/>
            <a:ext cx="11841480" cy="4201087"/>
          </a:xfrm>
        </p:spPr>
        <p:style>
          <a:lnRef idx="2">
            <a:schemeClr val="accent6"/>
          </a:lnRef>
          <a:fillRef idx="1002">
            <a:schemeClr val="lt2"/>
          </a:fillRef>
          <a:effectRef idx="0">
            <a:schemeClr val="accent6"/>
          </a:effectRef>
          <a:fontRef idx="minor">
            <a:schemeClr val="dk1"/>
          </a:fontRef>
        </p:style>
        <p:txBody>
          <a:bodyPr/>
          <a:lstStyle/>
          <a:p>
            <a:pPr algn="r" rtl="1"/>
            <a:r>
              <a:rPr lang="ar-DZ" b="1" u="sng" dirty="0">
                <a:solidFill>
                  <a:schemeClr val="bg2"/>
                </a:solidFill>
              </a:rPr>
              <a:t>تعريف المعلومة التسويقية: </a:t>
            </a:r>
            <a:endParaRPr lang="ar-DZ" b="1" u="sng" dirty="0" smtClean="0">
              <a:solidFill>
                <a:schemeClr val="bg2"/>
              </a:solidFill>
            </a:endParaRPr>
          </a:p>
          <a:p>
            <a:pPr marL="0" indent="0" algn="r" rtl="1">
              <a:buNone/>
            </a:pPr>
            <a:r>
              <a:rPr lang="ar-DZ" b="1" dirty="0">
                <a:solidFill>
                  <a:schemeClr val="bg2"/>
                </a:solidFill>
              </a:rPr>
              <a:t>	</a:t>
            </a:r>
            <a:r>
              <a:rPr lang="ar-DZ" dirty="0" smtClean="0"/>
              <a:t>هي </a:t>
            </a:r>
            <a:r>
              <a:rPr lang="ar-DZ" dirty="0"/>
              <a:t>عبارة عن ذلك التفاعل للبيانات الذي ينتج عنه مخرجات </a:t>
            </a:r>
            <a:r>
              <a:rPr lang="ar-DZ" dirty="0" smtClean="0"/>
              <a:t>ملموسة وغير </a:t>
            </a:r>
            <a:r>
              <a:rPr lang="ar-DZ" dirty="0"/>
              <a:t>ملموسة تزيد من الثقة والرصيد المعرفي لمستخدميها وتقلل من حالات عدم التأكد في حالة اتخاذ القرار </a:t>
            </a:r>
            <a:br>
              <a:rPr lang="ar-DZ" dirty="0"/>
            </a:br>
            <a:endParaRPr lang="ar-DZ" dirty="0" smtClean="0"/>
          </a:p>
          <a:p>
            <a:pPr algn="r" rtl="1"/>
            <a:r>
              <a:rPr lang="ar-DZ" b="1" u="sng" dirty="0" smtClean="0">
                <a:solidFill>
                  <a:schemeClr val="bg2"/>
                </a:solidFill>
              </a:rPr>
              <a:t>نستنتج </a:t>
            </a:r>
            <a:r>
              <a:rPr lang="ar-DZ" b="1" u="sng" dirty="0">
                <a:solidFill>
                  <a:schemeClr val="bg2"/>
                </a:solidFill>
              </a:rPr>
              <a:t>مما سبق أن المعلومة التسويقية هي </a:t>
            </a:r>
            <a:r>
              <a:rPr lang="ar-DZ" b="1" u="sng" dirty="0" smtClean="0">
                <a:solidFill>
                  <a:schemeClr val="bg2"/>
                </a:solidFill>
              </a:rPr>
              <a:t>:</a:t>
            </a:r>
          </a:p>
          <a:p>
            <a:pPr algn="r" rtl="1">
              <a:buFont typeface="Wingdings" panose="05000000000000000000" pitchFamily="2" charset="2"/>
              <a:buChar char="ü"/>
            </a:pPr>
            <a:r>
              <a:rPr lang="ar-DZ" dirty="0" smtClean="0"/>
              <a:t>عبارة </a:t>
            </a:r>
            <a:r>
              <a:rPr lang="ar-DZ" dirty="0"/>
              <a:t>عن تدفق مستمر لخدمة أنشطة </a:t>
            </a:r>
            <a:r>
              <a:rPr lang="ar-DZ" dirty="0" smtClean="0"/>
              <a:t>المؤسسة،</a:t>
            </a:r>
          </a:p>
          <a:p>
            <a:pPr algn="r" rtl="1">
              <a:buFont typeface="Wingdings" panose="05000000000000000000" pitchFamily="2" charset="2"/>
              <a:buChar char="ü"/>
            </a:pPr>
            <a:r>
              <a:rPr lang="ar-DZ" dirty="0" smtClean="0"/>
              <a:t>تعتمد على </a:t>
            </a:r>
            <a:r>
              <a:rPr lang="ar-DZ" dirty="0"/>
              <a:t>بيانات قد تأتي من داخل المؤسسة أو </a:t>
            </a:r>
            <a:r>
              <a:rPr lang="ar-DZ" dirty="0" smtClean="0"/>
              <a:t>خارجها</a:t>
            </a:r>
          </a:p>
          <a:p>
            <a:pPr algn="r" rtl="1">
              <a:buFont typeface="Wingdings" panose="05000000000000000000" pitchFamily="2" charset="2"/>
              <a:buChar char="ü"/>
            </a:pPr>
            <a:r>
              <a:rPr lang="ar-DZ" dirty="0" smtClean="0"/>
              <a:t>يتم اعداها </a:t>
            </a:r>
            <a:r>
              <a:rPr lang="ar-DZ" dirty="0"/>
              <a:t>شكلا ومضمونا لاستخدامها في نشاط المؤسسة وتزيد من درجة </a:t>
            </a:r>
            <a:r>
              <a:rPr lang="ar-DZ" dirty="0" err="1"/>
              <a:t>الأكادة</a:t>
            </a:r>
            <a:r>
              <a:rPr lang="ar-DZ" dirty="0"/>
              <a:t> لدى مستخدميها </a:t>
            </a:r>
            <a:r>
              <a:rPr lang="ar-DZ" dirty="0" smtClean="0"/>
              <a:t>عند اتخاذ القرار </a:t>
            </a:r>
            <a:r>
              <a:rPr lang="ar-DZ" dirty="0"/>
              <a:t/>
            </a:r>
            <a:br>
              <a:rPr lang="ar-DZ" dirty="0"/>
            </a:b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31190500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2" presetClass="entr" presetSubtype="4" fill="hold" grpId="0" nodeType="afterEffect">
                                  <p:stCondLst>
                                    <p:cond delay="500"/>
                                  </p:stCondLst>
                                  <p:childTnLst>
                                    <p:set>
                                      <p:cBhvr>
                                        <p:cTn id="10" dur="1" fill="hold">
                                          <p:stCondLst>
                                            <p:cond delay="0"/>
                                          </p:stCondLst>
                                        </p:cTn>
                                        <p:tgtEl>
                                          <p:spTgt spid="3">
                                            <p:bg/>
                                          </p:spTgt>
                                        </p:tgtEl>
                                        <p:attrNameLst>
                                          <p:attrName>style.visibility</p:attrName>
                                        </p:attrNameLst>
                                      </p:cBhvr>
                                      <p:to>
                                        <p:strVal val="visible"/>
                                      </p:to>
                                    </p:set>
                                    <p:anim calcmode="lin" valueType="num">
                                      <p:cBhvr additive="base">
                                        <p:cTn id="11"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bg/>
                                          </p:spTgt>
                                        </p:tgtEl>
                                        <p:attrNameLst>
                                          <p:attrName>ppt_y</p:attrName>
                                        </p:attrNameLst>
                                      </p:cBhvr>
                                      <p:tavLst>
                                        <p:tav tm="0">
                                          <p:val>
                                            <p:strVal val="1+#ppt_h/2"/>
                                          </p:val>
                                        </p:tav>
                                        <p:tav tm="100000">
                                          <p:val>
                                            <p:strVal val="#ppt_y"/>
                                          </p:val>
                                        </p:tav>
                                      </p:tavLst>
                                    </p:anim>
                                  </p:childTnLst>
                                </p:cTn>
                              </p:par>
                            </p:childTnLst>
                          </p:cTn>
                        </p:par>
                        <p:par>
                          <p:cTn id="13" fill="hold">
                            <p:stCondLst>
                              <p:cond delay="2250"/>
                            </p:stCondLst>
                            <p:childTnLst>
                              <p:par>
                                <p:cTn id="14" presetID="2" presetClass="entr" presetSubtype="4" fill="hold" grpId="0" nodeType="afterEffect">
                                  <p:stCondLst>
                                    <p:cond delay="50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3750"/>
                            </p:stCondLst>
                            <p:childTnLst>
                              <p:par>
                                <p:cTn id="19" presetID="2" presetClass="entr" presetSubtype="4" fill="hold" grpId="0" nodeType="afterEffect">
                                  <p:stCondLst>
                                    <p:cond delay="50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23" fill="hold">
                            <p:stCondLst>
                              <p:cond delay="5250"/>
                            </p:stCondLst>
                            <p:childTnLst>
                              <p:par>
                                <p:cTn id="24" presetID="2" presetClass="entr" presetSubtype="4" fill="hold" grpId="0" nodeType="afterEffect">
                                  <p:stCondLst>
                                    <p:cond delay="50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8" fill="hold">
                            <p:stCondLst>
                              <p:cond delay="6750"/>
                            </p:stCondLst>
                            <p:childTnLst>
                              <p:par>
                                <p:cTn id="29" presetID="2" presetClass="entr" presetSubtype="4" fill="hold" grpId="0" nodeType="afterEffect">
                                  <p:stCondLst>
                                    <p:cond delay="50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33" fill="hold">
                            <p:stCondLst>
                              <p:cond delay="8250"/>
                            </p:stCondLst>
                            <p:childTnLst>
                              <p:par>
                                <p:cTn id="34" presetID="2" presetClass="entr" presetSubtype="4" fill="hold" grpId="0" nodeType="afterEffect">
                                  <p:stCondLst>
                                    <p:cond delay="50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8" fill="hold">
                            <p:stCondLst>
                              <p:cond delay="9750"/>
                            </p:stCondLst>
                            <p:childTnLst>
                              <p:par>
                                <p:cTn id="39" presetID="2" presetClass="entr" presetSubtype="4" fill="hold" grpId="0" nodeType="afterEffect">
                                  <p:stCondLst>
                                    <p:cond delay="50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b="1" dirty="0" smtClean="0"/>
              <a:t/>
            </a:r>
            <a:br>
              <a:rPr lang="ar-DZ" b="1" dirty="0" smtClean="0"/>
            </a:br>
            <a:r>
              <a:rPr lang="ar-DZ" b="1" dirty="0"/>
              <a:t/>
            </a:r>
            <a:br>
              <a:rPr lang="ar-DZ" b="1" dirty="0"/>
            </a:br>
            <a:r>
              <a:rPr lang="ar-DZ" b="1" dirty="0" smtClean="0"/>
              <a:t>خصائص </a:t>
            </a:r>
            <a:r>
              <a:rPr lang="ar-DZ" b="1" dirty="0"/>
              <a:t>المعلومة التسويقية</a:t>
            </a:r>
            <a:r>
              <a:rPr lang="ar-DZ" dirty="0"/>
              <a:t> </a:t>
            </a:r>
            <a:br>
              <a:rPr lang="ar-DZ" dirty="0"/>
            </a:br>
            <a:r>
              <a:rPr lang="ar-DZ" sz="3100" dirty="0"/>
              <a:t>إضافة إلى الخصائص المعلومة بصفة عامة، فإن المعلومة التسويقية لها خصائص أخرى تتمثل في :</a:t>
            </a:r>
            <a:r>
              <a:rPr lang="ar-DZ" dirty="0"/>
              <a:t/>
            </a:r>
            <a:br>
              <a:rPr lang="ar-DZ" dirty="0"/>
            </a:br>
            <a:r>
              <a:rPr lang="ar-DZ" dirty="0"/>
              <a:t/>
            </a:r>
            <a:br>
              <a:rPr lang="ar-DZ" dirty="0"/>
            </a:br>
            <a:endParaRPr lang="en-US" dirty="0"/>
          </a:p>
        </p:txBody>
      </p:sp>
      <p:sp>
        <p:nvSpPr>
          <p:cNvPr id="3" name="Espace réservé du contenu 2"/>
          <p:cNvSpPr>
            <a:spLocks noGrp="1"/>
          </p:cNvSpPr>
          <p:nvPr>
            <p:ph idx="1"/>
          </p:nvPr>
        </p:nvSpPr>
        <p:spPr>
          <a:xfrm>
            <a:off x="1" y="2133600"/>
            <a:ext cx="11750040" cy="4572000"/>
          </a:xfrm>
        </p:spPr>
        <p:style>
          <a:lnRef idx="2">
            <a:schemeClr val="dk1"/>
          </a:lnRef>
          <a:fillRef idx="1001">
            <a:schemeClr val="lt1"/>
          </a:fillRef>
          <a:effectRef idx="0">
            <a:schemeClr val="dk1"/>
          </a:effectRef>
          <a:fontRef idx="minor">
            <a:schemeClr val="dk1"/>
          </a:fontRef>
        </p:style>
        <p:txBody>
          <a:bodyPr>
            <a:normAutofit/>
          </a:bodyPr>
          <a:lstStyle/>
          <a:p>
            <a:pPr marL="0" indent="0" algn="r" rtl="1">
              <a:buNone/>
            </a:pPr>
            <a:endParaRPr lang="ar-DZ" b="1" u="sng" dirty="0" smtClean="0">
              <a:solidFill>
                <a:schemeClr val="bg2"/>
              </a:solidFill>
              <a:effectLst>
                <a:outerShdw blurRad="38100" dist="38100" dir="2700000" algn="tl">
                  <a:srgbClr val="000000">
                    <a:alpha val="43137"/>
                  </a:srgbClr>
                </a:outerShdw>
              </a:effectLst>
            </a:endParaRPr>
          </a:p>
          <a:p>
            <a:pPr marL="0" indent="0" algn="r" rtl="1">
              <a:buNone/>
            </a:pPr>
            <a:r>
              <a:rPr lang="ar-DZ" b="1" u="sng" dirty="0" smtClean="0">
                <a:solidFill>
                  <a:schemeClr val="bg2"/>
                </a:solidFill>
                <a:effectLst>
                  <a:outerShdw blurRad="38100" dist="38100" dir="2700000" algn="tl">
                    <a:srgbClr val="000000">
                      <a:alpha val="43137"/>
                    </a:srgbClr>
                  </a:outerShdw>
                </a:effectLst>
              </a:rPr>
              <a:t>أ-زيادة </a:t>
            </a:r>
            <a:r>
              <a:rPr lang="ar-DZ" b="1" u="sng" dirty="0">
                <a:solidFill>
                  <a:schemeClr val="bg2"/>
                </a:solidFill>
                <a:effectLst>
                  <a:outerShdw blurRad="38100" dist="38100" dir="2700000" algn="tl">
                    <a:srgbClr val="000000">
                      <a:alpha val="43137"/>
                    </a:srgbClr>
                  </a:outerShdw>
                </a:effectLst>
              </a:rPr>
              <a:t>حجم المعلومات </a:t>
            </a:r>
            <a:r>
              <a:rPr lang="ar-DZ" b="1" u="sng" dirty="0" err="1">
                <a:solidFill>
                  <a:schemeClr val="bg2"/>
                </a:solidFill>
                <a:effectLst>
                  <a:outerShdw blurRad="38100" dist="38100" dir="2700000" algn="tl">
                    <a:srgbClr val="000000">
                      <a:alpha val="43137"/>
                    </a:srgbClr>
                  </a:outerShdw>
                </a:effectLst>
              </a:rPr>
              <a:t>التسويقية</a:t>
            </a:r>
            <a:r>
              <a:rPr lang="ar-DZ" b="1" dirty="0" err="1"/>
              <a:t>:</a:t>
            </a:r>
            <a:r>
              <a:rPr lang="ar-DZ" dirty="0" err="1"/>
              <a:t>نظرا</a:t>
            </a:r>
            <a:r>
              <a:rPr lang="ar-DZ" dirty="0"/>
              <a:t> لتنوع الأنشطة التسويقية، والحاجة إلى التكيف مع المتغيرات البيئية،</a:t>
            </a:r>
            <a:br>
              <a:rPr lang="ar-DZ" dirty="0"/>
            </a:br>
            <a:r>
              <a:rPr lang="ar-DZ" dirty="0"/>
              <a:t>فإن رجل التسويق في حاجة دائمة إلى معلومات حديثة مما يجعله يجمعها بشكل دوري وبصفة مستمرة، مما</a:t>
            </a:r>
            <a:br>
              <a:rPr lang="ar-DZ" dirty="0"/>
            </a:br>
            <a:r>
              <a:rPr lang="ar-DZ" dirty="0"/>
              <a:t>يترتب عليه زيادة حجم المعلومات التسويقية</a:t>
            </a:r>
            <a:r>
              <a:rPr lang="ar-DZ" dirty="0" smtClean="0"/>
              <a:t>.</a:t>
            </a:r>
            <a:r>
              <a:rPr lang="ar-DZ" dirty="0"/>
              <a:t/>
            </a:r>
            <a:br>
              <a:rPr lang="ar-DZ" dirty="0"/>
            </a:br>
            <a:r>
              <a:rPr lang="ar-DZ" b="1" u="sng" dirty="0">
                <a:solidFill>
                  <a:schemeClr val="bg2"/>
                </a:solidFill>
                <a:effectLst>
                  <a:outerShdw blurRad="38100" dist="38100" dir="2700000" algn="tl">
                    <a:srgbClr val="000000">
                      <a:alpha val="43137"/>
                    </a:srgbClr>
                  </a:outerShdw>
                </a:effectLst>
              </a:rPr>
              <a:t>ب-ارتفاع تكاليف المعلومات التسويقية</a:t>
            </a:r>
            <a:r>
              <a:rPr lang="ar-DZ" b="1" dirty="0"/>
              <a:t>: </a:t>
            </a:r>
            <a:r>
              <a:rPr lang="ar-DZ" dirty="0"/>
              <a:t>وهذا راجع لكثرة أنواعها والحاجة الماسة للحصول عليها بصفة</a:t>
            </a:r>
            <a:br>
              <a:rPr lang="ar-DZ" dirty="0"/>
            </a:br>
            <a:r>
              <a:rPr lang="ar-DZ" dirty="0"/>
              <a:t>دائمة ودورية مما يترتب عليها تكاليف كبيرة</a:t>
            </a:r>
            <a:r>
              <a:rPr lang="ar-DZ" dirty="0" smtClean="0"/>
              <a:t>.</a:t>
            </a:r>
            <a:r>
              <a:rPr lang="ar-DZ" dirty="0"/>
              <a:t/>
            </a:r>
            <a:br>
              <a:rPr lang="ar-DZ" dirty="0"/>
            </a:br>
            <a:r>
              <a:rPr lang="ar-DZ" b="1" u="sng" dirty="0">
                <a:solidFill>
                  <a:schemeClr val="bg2"/>
                </a:solidFill>
                <a:effectLst>
                  <a:outerShdw blurRad="38100" dist="38100" dir="2700000" algn="tl">
                    <a:srgbClr val="000000">
                      <a:alpha val="43137"/>
                    </a:srgbClr>
                  </a:outerShdw>
                </a:effectLst>
              </a:rPr>
              <a:t>ج-صعوبة الحصول على المعلومة التسويقية</a:t>
            </a:r>
            <a:r>
              <a:rPr lang="ar-DZ" dirty="0"/>
              <a:t>: حيث أن معظمها يتم الحصول عليها من مصادر</a:t>
            </a:r>
            <a:br>
              <a:rPr lang="ar-DZ" dirty="0"/>
            </a:br>
            <a:r>
              <a:rPr lang="ar-DZ" dirty="0"/>
              <a:t>خارجية( المستهلكين، المنافسين، الموردين)... مما يتطلب وقتا وجهدا كبيرين.</a:t>
            </a:r>
            <a:br>
              <a:rPr lang="ar-DZ" dirty="0"/>
            </a:br>
            <a:r>
              <a:rPr lang="ar-DZ" b="1" u="sng" dirty="0">
                <a:solidFill>
                  <a:schemeClr val="bg2"/>
                </a:solidFill>
                <a:effectLst>
                  <a:outerShdw blurRad="38100" dist="38100" dir="2700000" algn="tl">
                    <a:srgbClr val="000000">
                      <a:alpha val="43137"/>
                    </a:srgbClr>
                  </a:outerShdw>
                </a:effectLst>
              </a:rPr>
              <a:t>د-صعوبة قياس المعلومة التسويقية</a:t>
            </a:r>
            <a:r>
              <a:rPr lang="ar-DZ" dirty="0"/>
              <a:t>: نظرا لكون معظم المشاكل التسويقية ترتبط بنواحي سلوكية يصعب عملية</a:t>
            </a:r>
            <a:br>
              <a:rPr lang="ar-DZ" dirty="0"/>
            </a:br>
            <a:r>
              <a:rPr lang="ar-DZ" dirty="0"/>
              <a:t>تحويلها إلى معلومات يمكن </a:t>
            </a:r>
            <a:r>
              <a:rPr lang="ar-DZ" dirty="0" smtClean="0"/>
              <a:t>قياسها</a:t>
            </a:r>
            <a:r>
              <a:rPr lang="ar-DZ" dirty="0"/>
              <a:t/>
            </a:r>
            <a:br>
              <a:rPr lang="ar-DZ" dirty="0"/>
            </a:br>
            <a:r>
              <a:rPr lang="ar-DZ" b="1" u="sng" dirty="0">
                <a:solidFill>
                  <a:schemeClr val="bg2"/>
                </a:solidFill>
                <a:effectLst>
                  <a:outerShdw blurRad="38100" dist="38100" dir="2700000" algn="tl">
                    <a:srgbClr val="000000">
                      <a:alpha val="43137"/>
                    </a:srgbClr>
                  </a:outerShdw>
                </a:effectLst>
              </a:rPr>
              <a:t>ه-عدم دقة المعلومة التسويقية: </a:t>
            </a:r>
            <a:r>
              <a:rPr lang="ar-DZ" dirty="0"/>
              <a:t>وذلك راجع لجمعها من مصادر متنوعة وإخفاء الكثير منها لأسباب متعددة</a:t>
            </a:r>
            <a:br>
              <a:rPr lang="ar-DZ" dirty="0"/>
            </a:br>
            <a:r>
              <a:rPr lang="ar-DZ" dirty="0" smtClean="0"/>
              <a:t>كالتخوف </a:t>
            </a:r>
            <a:r>
              <a:rPr lang="ar-DZ" dirty="0"/>
              <a:t>من المنافسة، كإخفاء المستجوبين للمعلومات </a:t>
            </a: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33820429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2800" b="1" dirty="0"/>
              <a:t>أسباب الحاجة إلى المعلومة التسويقية</a:t>
            </a:r>
            <a:r>
              <a:rPr lang="ar-DZ" sz="2800" b="1" dirty="0" smtClean="0"/>
              <a:t>:</a:t>
            </a:r>
            <a:r>
              <a:rPr lang="ar-DZ" sz="2400" b="1" dirty="0" smtClean="0"/>
              <a:t/>
            </a:r>
            <a:br>
              <a:rPr lang="ar-DZ" sz="2400" b="1" dirty="0" smtClean="0"/>
            </a:br>
            <a:r>
              <a:rPr lang="ar-DZ" sz="2400" b="1" dirty="0" smtClean="0"/>
              <a:t> </a:t>
            </a:r>
            <a:r>
              <a:rPr lang="ar-DZ" sz="2400" dirty="0"/>
              <a:t>سنحاول توضيح أهم الأسباب التي دعت إلى حاجة </a:t>
            </a:r>
            <a:r>
              <a:rPr lang="ar-DZ" sz="2400" dirty="0" smtClean="0"/>
              <a:t>المؤسسة للمعلومة </a:t>
            </a:r>
            <a:r>
              <a:rPr lang="ar-DZ" sz="2400" dirty="0"/>
              <a:t>التسويقية كما يلي</a:t>
            </a:r>
            <a:r>
              <a:rPr lang="ar-DZ" sz="2400" dirty="0" smtClean="0"/>
              <a:t>:</a:t>
            </a:r>
            <a:r>
              <a:rPr lang="ar-DZ" sz="2400" dirty="0"/>
              <a:t/>
            </a:r>
            <a:br>
              <a:rPr lang="ar-DZ" sz="2400" dirty="0"/>
            </a:br>
            <a:endParaRPr lang="en-US" sz="2400" dirty="0"/>
          </a:p>
        </p:txBody>
      </p:sp>
      <p:sp>
        <p:nvSpPr>
          <p:cNvPr id="3" name="Espace réservé du contenu 2"/>
          <p:cNvSpPr>
            <a:spLocks noGrp="1"/>
          </p:cNvSpPr>
          <p:nvPr>
            <p:ph idx="1"/>
          </p:nvPr>
        </p:nvSpPr>
        <p:spPr>
          <a:xfrm>
            <a:off x="137161" y="2072640"/>
            <a:ext cx="11536680" cy="4678679"/>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marL="457200" indent="-457200" algn="r" rtl="1">
              <a:buFont typeface="+mj-lt"/>
              <a:buAutoNum type="arabicPeriod"/>
            </a:pPr>
            <a:r>
              <a:rPr lang="ar-DZ" b="1" dirty="0" smtClean="0">
                <a:solidFill>
                  <a:srgbClr val="C00000"/>
                </a:solidFill>
              </a:rPr>
              <a:t>التقليل من درجة </a:t>
            </a:r>
            <a:r>
              <a:rPr lang="ar-DZ" b="1" dirty="0">
                <a:solidFill>
                  <a:srgbClr val="C00000"/>
                </a:solidFill>
              </a:rPr>
              <a:t>المخاطرة: </a:t>
            </a:r>
            <a:r>
              <a:rPr lang="ar-DZ" dirty="0" smtClean="0"/>
              <a:t>إن </a:t>
            </a:r>
            <a:r>
              <a:rPr lang="ar-DZ" dirty="0"/>
              <a:t>الحصول على المعلومة التسويقية يمكن من تقليل درجة المخاطرة وتجنب الفشل عند عملية اتخاذ القرارات التسويقية التي تحتاجها المؤسسة </a:t>
            </a:r>
          </a:p>
          <a:p>
            <a:pPr marL="457200" indent="-457200" algn="r" rtl="1">
              <a:buFont typeface="+mj-lt"/>
              <a:buAutoNum type="arabicPeriod"/>
            </a:pPr>
            <a:r>
              <a:rPr lang="ar-DZ" b="1" dirty="0" smtClean="0">
                <a:solidFill>
                  <a:srgbClr val="C00000"/>
                </a:solidFill>
              </a:rPr>
              <a:t>المساهمة </a:t>
            </a:r>
            <a:r>
              <a:rPr lang="ar-DZ" b="1" dirty="0">
                <a:solidFill>
                  <a:srgbClr val="C00000"/>
                </a:solidFill>
              </a:rPr>
              <a:t>في مراقبة البيئة</a:t>
            </a:r>
            <a:r>
              <a:rPr lang="ar-DZ" b="1" dirty="0" smtClean="0">
                <a:solidFill>
                  <a:srgbClr val="C00000"/>
                </a:solidFill>
              </a:rPr>
              <a:t>: </a:t>
            </a:r>
            <a:r>
              <a:rPr lang="ar-DZ" dirty="0" smtClean="0">
                <a:solidFill>
                  <a:schemeClr val="bg1"/>
                </a:solidFill>
              </a:rPr>
              <a:t>إ</a:t>
            </a:r>
            <a:r>
              <a:rPr lang="ar-DZ" b="1" dirty="0" smtClean="0">
                <a:solidFill>
                  <a:schemeClr val="bg1"/>
                </a:solidFill>
              </a:rPr>
              <a:t>ن</a:t>
            </a:r>
            <a:r>
              <a:rPr lang="ar-DZ" dirty="0" smtClean="0">
                <a:solidFill>
                  <a:srgbClr val="C00000"/>
                </a:solidFill>
              </a:rPr>
              <a:t> </a:t>
            </a:r>
            <a:r>
              <a:rPr lang="ar-DZ" dirty="0"/>
              <a:t>توفر المعلومات التسويقية اللازمة يمكن المؤسسة من معرفة كل التغيرات الحاصلة في بيئتها المحيطة مما يسمح لها بأخذ الإجراءات والقرارات الضرورية للتكيف مع هذه المتغيرات والتأقلم معها </a:t>
            </a:r>
          </a:p>
          <a:p>
            <a:pPr marL="457200" indent="-457200" algn="r" rtl="1">
              <a:buFont typeface="+mj-lt"/>
              <a:buAutoNum type="arabicPeriod"/>
            </a:pPr>
            <a:r>
              <a:rPr lang="ar-DZ" b="1" dirty="0">
                <a:solidFill>
                  <a:srgbClr val="C00000"/>
                </a:solidFill>
              </a:rPr>
              <a:t>التعرف على اتجاهات المستهلكين: </a:t>
            </a:r>
            <a:r>
              <a:rPr lang="ar-DZ" dirty="0"/>
              <a:t>إن نجاح المؤسسة مربوط بمدى تلبيتها لحاجات ورغبات مستهلكيها ، ولن تتمكن من ذلك إلا عن طريق معرفة رغباتهم وتفصيلاتهم وهذا ما تقوم به المعلومة </a:t>
            </a:r>
            <a:r>
              <a:rPr lang="ar-DZ" dirty="0" err="1"/>
              <a:t>التسويقة</a:t>
            </a:r>
            <a:r>
              <a:rPr lang="ar-DZ" dirty="0"/>
              <a:t> </a:t>
            </a:r>
          </a:p>
          <a:p>
            <a:pPr marL="457200" indent="-457200" algn="r" rtl="1">
              <a:buFont typeface="+mj-lt"/>
              <a:buAutoNum type="arabicPeriod"/>
            </a:pPr>
            <a:r>
              <a:rPr lang="ar-DZ" b="1" dirty="0">
                <a:solidFill>
                  <a:srgbClr val="C00000"/>
                </a:solidFill>
              </a:rPr>
              <a:t>تحسين صورة المؤسسة</a:t>
            </a:r>
            <a:r>
              <a:rPr lang="ar-DZ" b="1" dirty="0"/>
              <a:t>: </a:t>
            </a:r>
            <a:r>
              <a:rPr lang="ar-DZ" dirty="0"/>
              <a:t>عن طريق المعلومات التسويقية التي تنشرها المؤسسة عن نفسها ومنتجاتها ونشاطاتها، فإن ذلك سيمكنها من تحسين صورتها ومصداقيتها لدى المستهلكين </a:t>
            </a:r>
          </a:p>
          <a:p>
            <a:pPr marL="457200" indent="-457200" algn="r" rtl="1">
              <a:buFont typeface="+mj-lt"/>
              <a:buAutoNum type="arabicPeriod"/>
            </a:pPr>
            <a:r>
              <a:rPr lang="ar-DZ" b="1" dirty="0">
                <a:solidFill>
                  <a:srgbClr val="C00000"/>
                </a:solidFill>
              </a:rPr>
              <a:t>قياس الأداء</a:t>
            </a:r>
            <a:r>
              <a:rPr lang="ar-DZ" dirty="0"/>
              <a:t>: تستطيع المؤسسة تقييم أدائها من خلال المعلومات التسويقية، وذلك بمقارنة الأداء الفعلي مع الأداء المخطط </a:t>
            </a:r>
          </a:p>
          <a:p>
            <a:pPr marL="457200" indent="-457200" algn="r" rtl="1">
              <a:buFont typeface="+mj-lt"/>
              <a:buAutoNum type="arabicPeriod"/>
            </a:pPr>
            <a:r>
              <a:rPr lang="ar-DZ" b="1" dirty="0">
                <a:solidFill>
                  <a:srgbClr val="C00000"/>
                </a:solidFill>
              </a:rPr>
              <a:t>دعم القرارات: </a:t>
            </a:r>
            <a:r>
              <a:rPr lang="ar-DZ" dirty="0"/>
              <a:t>أن المؤسسة في حاجة دائمة للمعلومات التسويقية لدعم قرارتها والتي تمكنها من وضع خططها واستراتيجياتها على المدى القصير والمتوسط والطويل</a:t>
            </a:r>
          </a:p>
          <a:p>
            <a:pPr marL="457200" indent="-457200" algn="r" rtl="1">
              <a:buFont typeface="+mj-lt"/>
              <a:buAutoNum type="arabicPeriod"/>
            </a:pPr>
            <a:r>
              <a:rPr lang="ar-DZ" b="1" dirty="0">
                <a:solidFill>
                  <a:srgbClr val="C00000"/>
                </a:solidFill>
              </a:rPr>
              <a:t>تنسيق </a:t>
            </a:r>
            <a:r>
              <a:rPr lang="ar-DZ" b="1" dirty="0" err="1">
                <a:solidFill>
                  <a:srgbClr val="C00000"/>
                </a:solidFill>
              </a:rPr>
              <a:t>الإستراتيجية</a:t>
            </a:r>
            <a:r>
              <a:rPr lang="ar-DZ" b="1" dirty="0">
                <a:solidFill>
                  <a:srgbClr val="C00000"/>
                </a:solidFill>
              </a:rPr>
              <a:t> التسويقية: </a:t>
            </a:r>
            <a:r>
              <a:rPr lang="ar-DZ" dirty="0"/>
              <a:t>في ظل وجود المعلومات التسويقية يسمع ذلك للمؤسسة بتنسيق مختلف استراتيجيات المزيج </a:t>
            </a:r>
            <a:r>
              <a:rPr lang="ar-DZ" dirty="0" smtClean="0"/>
              <a:t>التسويقي </a:t>
            </a:r>
            <a:r>
              <a:rPr lang="ar-DZ" dirty="0"/>
              <a:t>مع بعضها ومع </a:t>
            </a:r>
            <a:r>
              <a:rPr lang="ar-DZ" dirty="0" err="1"/>
              <a:t>الإستراتيجية</a:t>
            </a:r>
            <a:r>
              <a:rPr lang="ar-DZ" dirty="0"/>
              <a:t> العامة للمؤسسة </a:t>
            </a:r>
            <a:endParaRPr lang="ar-DZ" dirty="0" smtClean="0"/>
          </a:p>
          <a:p>
            <a:pPr marL="0" indent="0" algn="r" rtl="1">
              <a:buNone/>
            </a:pP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654873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b="1" dirty="0"/>
              <a:t>م</a:t>
            </a:r>
            <a:r>
              <a:rPr lang="ar-DZ" b="1" dirty="0" smtClean="0"/>
              <a:t>صادر </a:t>
            </a:r>
            <a:r>
              <a:rPr lang="ar-DZ" b="1" dirty="0"/>
              <a:t>المعلومات التسويقية</a:t>
            </a:r>
            <a:r>
              <a:rPr lang="ar-DZ" dirty="0"/>
              <a:t> </a:t>
            </a:r>
            <a:br>
              <a:rPr lang="ar-DZ" dirty="0"/>
            </a:br>
            <a:r>
              <a:rPr lang="ar-DZ" sz="2700" dirty="0"/>
              <a:t>تختلف مصادر جمع البيانات الضرورية لإنتاج المعلومة التسويقية، ويمكن </a:t>
            </a:r>
            <a:r>
              <a:rPr lang="ar-DZ" sz="2700" dirty="0" smtClean="0"/>
              <a:t>ذكر أهم </a:t>
            </a:r>
            <a:r>
              <a:rPr lang="ar-DZ" sz="2700" dirty="0"/>
              <a:t>المصادر </a:t>
            </a:r>
            <a:r>
              <a:rPr lang="ar-DZ" sz="2700" dirty="0" err="1" smtClean="0"/>
              <a:t>كمايلي</a:t>
            </a:r>
            <a:r>
              <a:rPr lang="ar-DZ" dirty="0"/>
              <a:t/>
            </a:r>
            <a:br>
              <a:rPr lang="ar-DZ" dirty="0"/>
            </a:b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5" name="Rectangle à coins arrondis 4"/>
          <p:cNvSpPr/>
          <p:nvPr/>
        </p:nvSpPr>
        <p:spPr>
          <a:xfrm>
            <a:off x="8755" y="2284306"/>
            <a:ext cx="2567023" cy="4405489"/>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000" b="1" u="sng" dirty="0">
                <a:solidFill>
                  <a:schemeClr val="bg2"/>
                </a:solidFill>
              </a:rPr>
              <a:t>البحوث والاستخبارات التسويقية التجارية : </a:t>
            </a:r>
            <a:endParaRPr lang="fr-FR" sz="2000" b="1" u="sng" dirty="0" smtClean="0">
              <a:solidFill>
                <a:schemeClr val="bg2"/>
              </a:solidFill>
            </a:endParaRPr>
          </a:p>
          <a:p>
            <a:pPr algn="ctr" rtl="1"/>
            <a:endParaRPr lang="ar-DZ" sz="2000" b="1" u="sng" dirty="0">
              <a:solidFill>
                <a:schemeClr val="bg2"/>
              </a:solidFill>
            </a:endParaRPr>
          </a:p>
          <a:p>
            <a:pPr algn="ctr" rtl="1"/>
            <a:r>
              <a:rPr lang="ar-DZ" b="1" dirty="0" smtClean="0">
                <a:solidFill>
                  <a:schemeClr val="bg1"/>
                </a:solidFill>
              </a:rPr>
              <a:t>هناك </a:t>
            </a:r>
            <a:r>
              <a:rPr lang="ar-DZ" b="1" dirty="0">
                <a:solidFill>
                  <a:schemeClr val="bg1"/>
                </a:solidFill>
              </a:rPr>
              <a:t>مؤسسات متخصصة في إجراء البحوث و</a:t>
            </a:r>
            <a:br>
              <a:rPr lang="ar-DZ" b="1" dirty="0">
                <a:solidFill>
                  <a:schemeClr val="bg1"/>
                </a:solidFill>
              </a:rPr>
            </a:br>
            <a:r>
              <a:rPr lang="ar-DZ" b="1" dirty="0">
                <a:solidFill>
                  <a:schemeClr val="bg1"/>
                </a:solidFill>
              </a:rPr>
              <a:t>الاستخبارات التسويقية وبيعها للمؤسسات التي تحتاجها والتي يتعذر عليها إجراء مثل هذه البحوث </a:t>
            </a:r>
            <a:r>
              <a:rPr lang="ar-DZ" dirty="0"/>
              <a:t/>
            </a:r>
            <a:br>
              <a:rPr lang="ar-DZ" dirty="0"/>
            </a:br>
            <a:r>
              <a:rPr lang="ar-DZ" dirty="0"/>
              <a:t/>
            </a:r>
            <a:br>
              <a:rPr lang="ar-DZ" dirty="0"/>
            </a:br>
            <a:endParaRPr lang="en-US" dirty="0"/>
          </a:p>
        </p:txBody>
      </p:sp>
      <p:sp>
        <p:nvSpPr>
          <p:cNvPr id="6" name="Rectangle à coins arrondis 5"/>
          <p:cNvSpPr/>
          <p:nvPr/>
        </p:nvSpPr>
        <p:spPr>
          <a:xfrm>
            <a:off x="2575778" y="2268502"/>
            <a:ext cx="2418723" cy="4405489"/>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u="sng" dirty="0">
                <a:solidFill>
                  <a:schemeClr val="bg2"/>
                </a:solidFill>
              </a:rPr>
              <a:t>البحوث التي تعدها المؤسسات والاستخبارات</a:t>
            </a:r>
            <a:r>
              <a:rPr lang="ar-DZ" sz="2000" b="1" u="sng" dirty="0" smtClean="0">
                <a:solidFill>
                  <a:schemeClr val="bg2"/>
                </a:solidFill>
              </a:rPr>
              <a:t>:</a:t>
            </a:r>
            <a:endParaRPr lang="fr-FR" sz="2000" b="1" u="sng" dirty="0" smtClean="0">
              <a:solidFill>
                <a:schemeClr val="bg2"/>
              </a:solidFill>
            </a:endParaRPr>
          </a:p>
          <a:p>
            <a:pPr algn="ctr"/>
            <a:endParaRPr lang="ar-DZ" sz="2000" b="1" u="sng" dirty="0">
              <a:solidFill>
                <a:schemeClr val="bg2"/>
              </a:solidFill>
            </a:endParaRPr>
          </a:p>
          <a:p>
            <a:pPr algn="ctr"/>
            <a:r>
              <a:rPr lang="ar-DZ" b="1" dirty="0" smtClean="0">
                <a:solidFill>
                  <a:schemeClr val="bg1"/>
                </a:solidFill>
              </a:rPr>
              <a:t>والتي تتحصل عليها من خلال الجهود المبذولة من</a:t>
            </a:r>
            <a:br>
              <a:rPr lang="ar-DZ" b="1" dirty="0" smtClean="0">
                <a:solidFill>
                  <a:schemeClr val="bg1"/>
                </a:solidFill>
              </a:rPr>
            </a:br>
            <a:r>
              <a:rPr lang="ar-DZ" b="1" dirty="0" smtClean="0">
                <a:solidFill>
                  <a:schemeClr val="bg1"/>
                </a:solidFill>
              </a:rPr>
              <a:t>قبل الأفراد العاملين في المؤسسة نفسها </a:t>
            </a:r>
            <a:r>
              <a:rPr lang="ar-DZ" dirty="0"/>
              <a:t/>
            </a:r>
            <a:br>
              <a:rPr lang="ar-DZ" dirty="0"/>
            </a:br>
            <a:endParaRPr lang="en-US" dirty="0"/>
          </a:p>
        </p:txBody>
      </p:sp>
      <p:sp>
        <p:nvSpPr>
          <p:cNvPr id="7" name="Rectangle à coins arrondis 6"/>
          <p:cNvSpPr/>
          <p:nvPr/>
        </p:nvSpPr>
        <p:spPr>
          <a:xfrm>
            <a:off x="4994501" y="2252698"/>
            <a:ext cx="3500996" cy="4405489"/>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u="sng" dirty="0" smtClean="0">
                <a:solidFill>
                  <a:schemeClr val="bg2"/>
                </a:solidFill>
              </a:rPr>
              <a:t>المطبوعات</a:t>
            </a:r>
            <a:r>
              <a:rPr lang="ar-DZ" sz="2000" b="1" dirty="0" smtClean="0">
                <a:solidFill>
                  <a:schemeClr val="bg2"/>
                </a:solidFill>
              </a:rPr>
              <a:t>:</a:t>
            </a:r>
            <a:endParaRPr lang="fr-FR" sz="2000" b="1" dirty="0" smtClean="0">
              <a:solidFill>
                <a:schemeClr val="bg2"/>
              </a:solidFill>
            </a:endParaRPr>
          </a:p>
          <a:p>
            <a:pPr algn="ctr" rtl="1"/>
            <a:endParaRPr lang="ar-DZ" sz="2000" b="1" dirty="0" smtClean="0">
              <a:solidFill>
                <a:schemeClr val="bg2"/>
              </a:solidFill>
            </a:endParaRPr>
          </a:p>
          <a:p>
            <a:pPr algn="r" rtl="1"/>
            <a:r>
              <a:rPr lang="ar-DZ" b="1" dirty="0" smtClean="0">
                <a:solidFill>
                  <a:schemeClr val="bg2"/>
                </a:solidFill>
              </a:rPr>
              <a:t>أ-مطبوعات </a:t>
            </a:r>
            <a:r>
              <a:rPr lang="ar-DZ" b="1" dirty="0">
                <a:solidFill>
                  <a:schemeClr val="bg2"/>
                </a:solidFill>
              </a:rPr>
              <a:t>حكومية</a:t>
            </a:r>
            <a:r>
              <a:rPr lang="ar-DZ" b="1" dirty="0" smtClean="0">
                <a:solidFill>
                  <a:schemeClr val="bg2"/>
                </a:solidFill>
              </a:rPr>
              <a:t>:</a:t>
            </a:r>
            <a:endParaRPr lang="ar-DZ" b="1" dirty="0">
              <a:solidFill>
                <a:schemeClr val="bg2"/>
              </a:solidFill>
            </a:endParaRPr>
          </a:p>
          <a:p>
            <a:pPr algn="r" rtl="1"/>
            <a:r>
              <a:rPr lang="ar-DZ" b="1" dirty="0" smtClean="0">
                <a:solidFill>
                  <a:schemeClr val="bg1"/>
                </a:solidFill>
              </a:rPr>
              <a:t>تمثل </a:t>
            </a:r>
            <a:r>
              <a:rPr lang="ar-DZ" b="1" dirty="0">
                <a:solidFill>
                  <a:schemeClr val="bg1"/>
                </a:solidFill>
              </a:rPr>
              <a:t>الإحصاءات والدراسات عن مختلف أنواع النشاط ومعلومات السوق </a:t>
            </a:r>
            <a:r>
              <a:rPr lang="ar-DZ" b="1" dirty="0" smtClean="0">
                <a:solidFill>
                  <a:schemeClr val="bg1"/>
                </a:solidFill>
              </a:rPr>
              <a:t>والاقتصاد بشكل </a:t>
            </a:r>
            <a:r>
              <a:rPr lang="ar-DZ" b="1" dirty="0">
                <a:solidFill>
                  <a:schemeClr val="bg1"/>
                </a:solidFill>
              </a:rPr>
              <a:t>عام </a:t>
            </a:r>
            <a:br>
              <a:rPr lang="ar-DZ" b="1" dirty="0">
                <a:solidFill>
                  <a:schemeClr val="bg1"/>
                </a:solidFill>
              </a:rPr>
            </a:br>
            <a:r>
              <a:rPr lang="ar-DZ" b="1" dirty="0">
                <a:solidFill>
                  <a:schemeClr val="bg2"/>
                </a:solidFill>
              </a:rPr>
              <a:t>ب-مطبوعات غرف التجارة والصناعة: </a:t>
            </a:r>
            <a:r>
              <a:rPr lang="ar-DZ" b="1" dirty="0">
                <a:solidFill>
                  <a:schemeClr val="bg1"/>
                </a:solidFill>
              </a:rPr>
              <a:t>والتي تقوم بتجميع البيانات في شكل إحصاءات عن نشاط أعضاء</a:t>
            </a:r>
            <a:br>
              <a:rPr lang="ar-DZ" b="1" dirty="0">
                <a:solidFill>
                  <a:schemeClr val="bg1"/>
                </a:solidFill>
              </a:rPr>
            </a:br>
            <a:r>
              <a:rPr lang="ar-DZ" b="1" dirty="0">
                <a:solidFill>
                  <a:schemeClr val="bg1"/>
                </a:solidFill>
              </a:rPr>
              <a:t>الغرف( عن المبيعات و </a:t>
            </a:r>
            <a:r>
              <a:rPr lang="ar-DZ" b="1" dirty="0" err="1">
                <a:solidFill>
                  <a:schemeClr val="bg1"/>
                </a:solidFill>
              </a:rPr>
              <a:t>المخرزون</a:t>
            </a:r>
            <a:r>
              <a:rPr lang="ar-DZ" b="1" dirty="0">
                <a:solidFill>
                  <a:schemeClr val="bg1"/>
                </a:solidFill>
              </a:rPr>
              <a:t> السلعي... </a:t>
            </a:r>
            <a:r>
              <a:rPr lang="ar-DZ" dirty="0"/>
              <a:t/>
            </a:r>
            <a:br>
              <a:rPr lang="ar-DZ" dirty="0"/>
            </a:br>
            <a:r>
              <a:rPr lang="ar-DZ" dirty="0"/>
              <a:t/>
            </a:r>
            <a:br>
              <a:rPr lang="ar-DZ" dirty="0"/>
            </a:br>
            <a:endParaRPr lang="en-US" dirty="0"/>
          </a:p>
        </p:txBody>
      </p:sp>
      <p:sp>
        <p:nvSpPr>
          <p:cNvPr id="8" name="Rectangle à coins arrondis 7"/>
          <p:cNvSpPr/>
          <p:nvPr/>
        </p:nvSpPr>
        <p:spPr>
          <a:xfrm>
            <a:off x="8495497" y="2268502"/>
            <a:ext cx="3597765" cy="4437098"/>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u="sng" dirty="0">
                <a:solidFill>
                  <a:schemeClr val="bg2"/>
                </a:solidFill>
              </a:rPr>
              <a:t>السجلات الداخلية للمؤسسة</a:t>
            </a:r>
            <a:r>
              <a:rPr lang="ar-DZ" sz="2400" b="1" u="sng" dirty="0" smtClean="0">
                <a:solidFill>
                  <a:schemeClr val="bg2"/>
                </a:solidFill>
              </a:rPr>
              <a:t>:</a:t>
            </a:r>
            <a:endParaRPr lang="ar-DZ" sz="2400" b="1" u="sng" dirty="0">
              <a:solidFill>
                <a:schemeClr val="bg2"/>
              </a:solidFill>
            </a:endParaRPr>
          </a:p>
          <a:p>
            <a:pPr algn="r" rtl="1"/>
            <a:r>
              <a:rPr lang="ar-DZ" b="1" dirty="0">
                <a:solidFill>
                  <a:schemeClr val="bg1"/>
                </a:solidFill>
              </a:rPr>
              <a:t>وتعتبر من أهم مصادر المعلومة التسويقية، ولا تكتفي إدارة التسويق بالتقارير الإدارية الموجودة على مستواها </a:t>
            </a:r>
            <a:r>
              <a:rPr lang="ar-DZ" b="1" dirty="0" smtClean="0">
                <a:solidFill>
                  <a:schemeClr val="bg1"/>
                </a:solidFill>
              </a:rPr>
              <a:t>فقط </a:t>
            </a:r>
            <a:r>
              <a:rPr lang="ar-DZ" b="1" dirty="0">
                <a:solidFill>
                  <a:schemeClr val="bg1"/>
                </a:solidFill>
              </a:rPr>
              <a:t>بل تسعى دائما لجمع مختلف التقارير الدورية المعدة من قبل الإدارات الأخرى (أدارة المحاسبة </a:t>
            </a:r>
            <a:r>
              <a:rPr lang="ar-DZ" b="1" dirty="0" err="1">
                <a:solidFill>
                  <a:schemeClr val="bg1"/>
                </a:solidFill>
              </a:rPr>
              <a:t>والمالية،إدارة</a:t>
            </a:r>
            <a:r>
              <a:rPr lang="ar-DZ" b="1" dirty="0">
                <a:solidFill>
                  <a:schemeClr val="bg1"/>
                </a:solidFill>
              </a:rPr>
              <a:t> الإنتاج)....لاستعمالها في توليد المعلومة التسويقية التي تكون أساسا للقرارات التسويقية</a:t>
            </a:r>
            <a:endParaRPr lang="en-US" b="1" dirty="0">
              <a:solidFill>
                <a:schemeClr val="bg1"/>
              </a:solidFill>
            </a:endParaRPr>
          </a:p>
        </p:txBody>
      </p:sp>
    </p:spTree>
    <p:extLst>
      <p:ext uri="{BB962C8B-B14F-4D97-AF65-F5344CB8AC3E}">
        <p14:creationId xmlns:p14="http://schemas.microsoft.com/office/powerpoint/2010/main" val="272602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p:cNvSpPr>
            <a:spLocks noGrp="1"/>
          </p:cNvSpPr>
          <p:nvPr>
            <p:ph type="body" sz="quarter" idx="3"/>
          </p:nvPr>
        </p:nvSpPr>
        <p:spPr>
          <a:xfrm>
            <a:off x="6690359" y="2362023"/>
            <a:ext cx="2652911" cy="576262"/>
          </a:xfrm>
          <a:solidFill>
            <a:schemeClr val="bg2">
              <a:lumMod val="20000"/>
              <a:lumOff val="80000"/>
            </a:schemeClr>
          </a:solidFill>
        </p:spPr>
        <p:txBody>
          <a:bodyPr/>
          <a:lstStyle/>
          <a:p>
            <a:pPr algn="ctr"/>
            <a:r>
              <a:rPr lang="ar-DZ" sz="2000" b="1" dirty="0">
                <a:solidFill>
                  <a:schemeClr val="bg2"/>
                </a:solidFill>
                <a:effectLst>
                  <a:outerShdw blurRad="38100" dist="38100" dir="2700000" algn="tl">
                    <a:srgbClr val="000000">
                      <a:alpha val="43137"/>
                    </a:srgbClr>
                  </a:outerShdw>
                </a:effectLst>
              </a:rPr>
              <a:t>على أساس أسلوب التجميع</a:t>
            </a:r>
            <a:endParaRPr lang="en-US" sz="2000" dirty="0">
              <a:effectLst>
                <a:outerShdw blurRad="38100" dist="38100" dir="2700000" algn="tl">
                  <a:srgbClr val="000000">
                    <a:alpha val="43137"/>
                  </a:srgbClr>
                </a:outerShdw>
              </a:effectLst>
            </a:endParaRPr>
          </a:p>
        </p:txBody>
      </p:sp>
      <p:sp>
        <p:nvSpPr>
          <p:cNvPr id="8" name="Espace réservé du texte 7"/>
          <p:cNvSpPr>
            <a:spLocks noGrp="1"/>
          </p:cNvSpPr>
          <p:nvPr>
            <p:ph type="body" sz="half" idx="19"/>
          </p:nvPr>
        </p:nvSpPr>
        <p:spPr>
          <a:xfrm>
            <a:off x="6690360" y="3077543"/>
            <a:ext cx="2656968" cy="2363135"/>
          </a:xfrm>
          <a:solidFill>
            <a:schemeClr val="accent2">
              <a:lumMod val="20000"/>
              <a:lumOff val="80000"/>
            </a:schemeClr>
          </a:solidFill>
        </p:spPr>
        <p:txBody>
          <a:bodyPr>
            <a:normAutofit/>
          </a:bodyPr>
          <a:lstStyle/>
          <a:p>
            <a:pPr marL="342900" indent="-342900" algn="r" rtl="1">
              <a:buFont typeface="+mj-lt"/>
              <a:buAutoNum type="arabicPeriod"/>
            </a:pPr>
            <a:r>
              <a:rPr lang="ar-DZ" sz="2400" b="1" dirty="0" smtClean="0">
                <a:solidFill>
                  <a:schemeClr val="bg1"/>
                </a:solidFill>
              </a:rPr>
              <a:t>معلومات</a:t>
            </a:r>
            <a:r>
              <a:rPr lang="fr-FR" sz="2400" b="1" dirty="0">
                <a:solidFill>
                  <a:schemeClr val="bg1"/>
                </a:solidFill>
              </a:rPr>
              <a:t> </a:t>
            </a:r>
            <a:r>
              <a:rPr lang="ar-DZ" sz="2400" b="1" dirty="0" smtClean="0">
                <a:solidFill>
                  <a:schemeClr val="bg1"/>
                </a:solidFill>
              </a:rPr>
              <a:t>أولية</a:t>
            </a:r>
            <a:endParaRPr lang="fr-FR" sz="2400" b="1" dirty="0" smtClean="0">
              <a:solidFill>
                <a:schemeClr val="bg1"/>
              </a:solidFill>
            </a:endParaRPr>
          </a:p>
          <a:p>
            <a:pPr marL="342900" indent="-342900" algn="r" rtl="1">
              <a:buFont typeface="+mj-lt"/>
              <a:buAutoNum type="arabicPeriod"/>
            </a:pPr>
            <a:r>
              <a:rPr lang="ar-DZ" sz="2400" b="1" dirty="0" smtClean="0">
                <a:solidFill>
                  <a:schemeClr val="bg1"/>
                </a:solidFill>
              </a:rPr>
              <a:t>معلومات </a:t>
            </a:r>
            <a:r>
              <a:rPr lang="ar-DZ" sz="2400" b="1" dirty="0">
                <a:solidFill>
                  <a:schemeClr val="bg1"/>
                </a:solidFill>
              </a:rPr>
              <a:t>ثانوية</a:t>
            </a:r>
            <a:endParaRPr lang="en-US" sz="2400" b="1" dirty="0">
              <a:solidFill>
                <a:schemeClr val="bg1"/>
              </a:solidFill>
            </a:endParaRPr>
          </a:p>
        </p:txBody>
      </p:sp>
      <p:sp>
        <p:nvSpPr>
          <p:cNvPr id="9" name="Espace réservé du texte 8"/>
          <p:cNvSpPr>
            <a:spLocks noGrp="1"/>
          </p:cNvSpPr>
          <p:nvPr>
            <p:ph type="body" sz="quarter" idx="13"/>
          </p:nvPr>
        </p:nvSpPr>
        <p:spPr>
          <a:xfrm>
            <a:off x="9479280" y="2362023"/>
            <a:ext cx="2552263" cy="576262"/>
          </a:xfrm>
        </p:spPr>
        <p:style>
          <a:lnRef idx="1">
            <a:schemeClr val="accent1"/>
          </a:lnRef>
          <a:fillRef idx="2">
            <a:schemeClr val="accent1"/>
          </a:fillRef>
          <a:effectRef idx="1">
            <a:schemeClr val="accent1"/>
          </a:effectRef>
          <a:fontRef idx="minor">
            <a:schemeClr val="dk1"/>
          </a:fontRef>
        </p:style>
        <p:txBody>
          <a:bodyPr/>
          <a:lstStyle/>
          <a:p>
            <a:pPr algn="ctr"/>
            <a:r>
              <a:rPr lang="ar-DZ" sz="2000" b="1" dirty="0">
                <a:solidFill>
                  <a:schemeClr val="bg2"/>
                </a:solidFill>
                <a:effectLst>
                  <a:outerShdw blurRad="38100" dist="38100" dir="2700000" algn="tl">
                    <a:srgbClr val="000000">
                      <a:alpha val="43137"/>
                    </a:srgbClr>
                  </a:outerShdw>
                </a:effectLst>
              </a:rPr>
              <a:t>على أساس الدقة</a:t>
            </a:r>
            <a:endParaRPr lang="en-US" sz="2000" dirty="0">
              <a:effectLst>
                <a:outerShdw blurRad="38100" dist="38100" dir="2700000" algn="tl">
                  <a:srgbClr val="000000">
                    <a:alpha val="43137"/>
                  </a:srgbClr>
                </a:outerShdw>
              </a:effectLst>
            </a:endParaRPr>
          </a:p>
        </p:txBody>
      </p:sp>
      <p:sp>
        <p:nvSpPr>
          <p:cNvPr id="11" name="Espace réservé du texte 10"/>
          <p:cNvSpPr>
            <a:spLocks noGrp="1"/>
          </p:cNvSpPr>
          <p:nvPr>
            <p:ph type="body" sz="half" idx="20"/>
          </p:nvPr>
        </p:nvSpPr>
        <p:spPr>
          <a:xfrm>
            <a:off x="9479280" y="3067440"/>
            <a:ext cx="2552263" cy="2373239"/>
          </a:xfrm>
        </p:spPr>
        <p:style>
          <a:lnRef idx="1">
            <a:schemeClr val="accent1"/>
          </a:lnRef>
          <a:fillRef idx="3">
            <a:schemeClr val="accent1"/>
          </a:fillRef>
          <a:effectRef idx="2">
            <a:schemeClr val="accent1"/>
          </a:effectRef>
          <a:fontRef idx="minor">
            <a:schemeClr val="lt1"/>
          </a:fontRef>
        </p:style>
        <p:txBody>
          <a:bodyPr>
            <a:normAutofit/>
          </a:bodyPr>
          <a:lstStyle/>
          <a:p>
            <a:pPr marL="342900" indent="-342900" algn="r" rtl="1">
              <a:buFont typeface="+mj-lt"/>
              <a:buAutoNum type="arabicPeriod"/>
            </a:pPr>
            <a:r>
              <a:rPr lang="ar-DZ" sz="2400" b="1" dirty="0" smtClean="0">
                <a:solidFill>
                  <a:schemeClr val="bg1"/>
                </a:solidFill>
              </a:rPr>
              <a:t>الحقائق</a:t>
            </a:r>
            <a:endParaRPr lang="fr-FR" sz="2400" b="1" dirty="0" smtClean="0">
              <a:solidFill>
                <a:schemeClr val="bg1"/>
              </a:solidFill>
            </a:endParaRPr>
          </a:p>
          <a:p>
            <a:pPr marL="342900" indent="-342900" algn="r" rtl="1">
              <a:buFont typeface="+mj-lt"/>
              <a:buAutoNum type="arabicPeriod"/>
            </a:pPr>
            <a:r>
              <a:rPr lang="ar-DZ" sz="2400" b="1" dirty="0" smtClean="0">
                <a:solidFill>
                  <a:schemeClr val="bg1"/>
                </a:solidFill>
              </a:rPr>
              <a:t>التخمينات</a:t>
            </a:r>
            <a:endParaRPr lang="fr-FR" sz="2400" b="1" dirty="0" smtClean="0">
              <a:solidFill>
                <a:schemeClr val="bg1"/>
              </a:solidFill>
            </a:endParaRPr>
          </a:p>
          <a:p>
            <a:pPr marL="342900" indent="-342900" algn="r" rtl="1">
              <a:buFont typeface="+mj-lt"/>
              <a:buAutoNum type="arabicPeriod"/>
            </a:pPr>
            <a:r>
              <a:rPr lang="ar-DZ" sz="2400" b="1" dirty="0" smtClean="0">
                <a:solidFill>
                  <a:schemeClr val="bg1"/>
                </a:solidFill>
              </a:rPr>
              <a:t>الاشاعات</a:t>
            </a:r>
            <a:endParaRPr lang="fr-FR" sz="2400" b="1" dirty="0" smtClean="0">
              <a:solidFill>
                <a:schemeClr val="bg1"/>
              </a:solidFill>
            </a:endParaRPr>
          </a:p>
          <a:p>
            <a:pPr marL="342900" indent="-342900" algn="r" rtl="1">
              <a:buFont typeface="+mj-lt"/>
              <a:buAutoNum type="arabicPeriod"/>
            </a:pPr>
            <a:r>
              <a:rPr lang="ar-DZ" sz="2400" b="1" dirty="0" smtClean="0">
                <a:solidFill>
                  <a:schemeClr val="bg1"/>
                </a:solidFill>
              </a:rPr>
              <a:t>التنبؤات</a:t>
            </a:r>
            <a:endParaRPr lang="en-US" sz="2400" dirty="0">
              <a:solidFill>
                <a:schemeClr val="bg1"/>
              </a:solidFill>
            </a:endParaRPr>
          </a:p>
        </p:txBody>
      </p:sp>
      <p:sp>
        <p:nvSpPr>
          <p:cNvPr id="12" name="Espace réservé du texte 2"/>
          <p:cNvSpPr>
            <a:spLocks noGrp="1"/>
          </p:cNvSpPr>
          <p:nvPr>
            <p:ph type="body" idx="1"/>
          </p:nvPr>
        </p:nvSpPr>
        <p:spPr>
          <a:xfrm>
            <a:off x="2643524" y="2362023"/>
            <a:ext cx="3910825" cy="576262"/>
          </a:xfrm>
          <a:solidFill>
            <a:schemeClr val="bg2">
              <a:lumMod val="20000"/>
              <a:lumOff val="80000"/>
            </a:schemeClr>
          </a:solidFill>
        </p:spPr>
        <p:txBody>
          <a:bodyPr/>
          <a:lstStyle/>
          <a:p>
            <a:pPr algn="ctr"/>
            <a:r>
              <a:rPr lang="ar-DZ" sz="2000" b="1" dirty="0">
                <a:solidFill>
                  <a:schemeClr val="bg2"/>
                </a:solidFill>
                <a:effectLst>
                  <a:outerShdw blurRad="38100" dist="38100" dir="2700000" algn="tl">
                    <a:srgbClr val="000000">
                      <a:alpha val="43137"/>
                    </a:srgbClr>
                  </a:outerShdw>
                </a:effectLst>
              </a:rPr>
              <a:t>على أساس طبيعة النشاط الإداري</a:t>
            </a:r>
            <a:endParaRPr lang="en-US" sz="2000" dirty="0">
              <a:effectLst>
                <a:outerShdw blurRad="38100" dist="38100" dir="2700000" algn="tl">
                  <a:srgbClr val="000000">
                    <a:alpha val="43137"/>
                  </a:srgbClr>
                </a:outerShdw>
              </a:effectLst>
            </a:endParaRPr>
          </a:p>
        </p:txBody>
      </p:sp>
      <p:sp>
        <p:nvSpPr>
          <p:cNvPr id="13" name="Espace réservé du texte 2"/>
          <p:cNvSpPr txBox="1">
            <a:spLocks/>
          </p:cNvSpPr>
          <p:nvPr/>
        </p:nvSpPr>
        <p:spPr>
          <a:xfrm>
            <a:off x="150799" y="2389468"/>
            <a:ext cx="2286000" cy="576262"/>
          </a:xfrm>
          <a:prstGeom prst="rect">
            <a:avLst/>
          </a:prstGeom>
          <a:solidFill>
            <a:schemeClr val="bg2">
              <a:lumMod val="20000"/>
              <a:lumOff val="80000"/>
            </a:schemeClr>
          </a:solidFill>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ar-DZ" sz="2000" b="1" dirty="0" smtClean="0">
                <a:solidFill>
                  <a:schemeClr val="bg2"/>
                </a:solidFill>
                <a:effectLst>
                  <a:outerShdw blurRad="38100" dist="38100" dir="2700000" algn="tl">
                    <a:srgbClr val="000000">
                      <a:alpha val="43137"/>
                    </a:srgbClr>
                  </a:outerShdw>
                </a:effectLst>
              </a:rPr>
              <a:t>على أساس مصدر توليدها</a:t>
            </a:r>
            <a:endParaRPr lang="en-US" sz="2000" dirty="0">
              <a:effectLst>
                <a:outerShdw blurRad="38100" dist="38100" dir="2700000" algn="tl">
                  <a:srgbClr val="000000">
                    <a:alpha val="43137"/>
                  </a:srgbClr>
                </a:outerShdw>
              </a:effectLst>
            </a:endParaRPr>
          </a:p>
        </p:txBody>
      </p:sp>
      <p:sp>
        <p:nvSpPr>
          <p:cNvPr id="14" name="Espace réservé du texte 4"/>
          <p:cNvSpPr>
            <a:spLocks noGrp="1"/>
          </p:cNvSpPr>
          <p:nvPr>
            <p:ph type="body" sz="half" idx="18"/>
          </p:nvPr>
        </p:nvSpPr>
        <p:spPr>
          <a:xfrm>
            <a:off x="2643524" y="3077542"/>
            <a:ext cx="3910826" cy="2363135"/>
          </a:xfrm>
          <a:solidFill>
            <a:schemeClr val="accent1">
              <a:lumMod val="60000"/>
              <a:lumOff val="40000"/>
            </a:schemeClr>
          </a:solidFill>
        </p:spPr>
        <p:txBody>
          <a:bodyPr>
            <a:noAutofit/>
          </a:bodyPr>
          <a:lstStyle/>
          <a:p>
            <a:pPr marL="457200" indent="-457200" algn="r" rtl="1">
              <a:buFont typeface="+mj-lt"/>
              <a:buAutoNum type="arabicPeriod"/>
            </a:pPr>
            <a:r>
              <a:rPr lang="ar-DZ" sz="2400" b="1" dirty="0">
                <a:solidFill>
                  <a:prstClr val="black"/>
                </a:solidFill>
              </a:rPr>
              <a:t>المعلومة الخاصة بالرقابة </a:t>
            </a:r>
            <a:r>
              <a:rPr lang="ar-DZ" sz="2400" b="1" dirty="0" smtClean="0">
                <a:solidFill>
                  <a:prstClr val="black"/>
                </a:solidFill>
              </a:rPr>
              <a:t>الإدارية</a:t>
            </a:r>
            <a:endParaRPr lang="fr-FR" sz="2400" b="1" dirty="0" smtClean="0">
              <a:solidFill>
                <a:prstClr val="black"/>
              </a:solidFill>
            </a:endParaRPr>
          </a:p>
          <a:p>
            <a:pPr marL="457200" indent="-457200" algn="r" rtl="1">
              <a:buFont typeface="+mj-lt"/>
              <a:buAutoNum type="arabicPeriod"/>
            </a:pPr>
            <a:r>
              <a:rPr lang="ar-DZ" sz="2400" b="1" dirty="0" smtClean="0">
                <a:solidFill>
                  <a:prstClr val="black"/>
                </a:solidFill>
              </a:rPr>
              <a:t>المعلومات </a:t>
            </a:r>
            <a:r>
              <a:rPr lang="ar-DZ" sz="2400" b="1" dirty="0">
                <a:solidFill>
                  <a:prstClr val="black"/>
                </a:solidFill>
              </a:rPr>
              <a:t>الخاصة بالرقابة </a:t>
            </a:r>
            <a:r>
              <a:rPr lang="ar-DZ" sz="2400" b="1" dirty="0" smtClean="0">
                <a:solidFill>
                  <a:prstClr val="black"/>
                </a:solidFill>
              </a:rPr>
              <a:t>التشغيلية</a:t>
            </a:r>
            <a:endParaRPr lang="fr-FR" sz="2400" b="1" dirty="0" smtClean="0">
              <a:solidFill>
                <a:prstClr val="black"/>
              </a:solidFill>
            </a:endParaRPr>
          </a:p>
          <a:p>
            <a:pPr marL="457200" indent="-457200" algn="r" rtl="1">
              <a:buFont typeface="+mj-lt"/>
              <a:buAutoNum type="arabicPeriod"/>
            </a:pPr>
            <a:r>
              <a:rPr lang="ar-DZ" sz="2400" b="1" dirty="0" smtClean="0">
                <a:solidFill>
                  <a:prstClr val="black"/>
                </a:solidFill>
              </a:rPr>
              <a:t>المعلومات </a:t>
            </a:r>
            <a:r>
              <a:rPr lang="ar-DZ" sz="2400" b="1" dirty="0">
                <a:solidFill>
                  <a:prstClr val="black"/>
                </a:solidFill>
              </a:rPr>
              <a:t>الخاصة بالتخطيط </a:t>
            </a:r>
            <a:r>
              <a:rPr lang="ar-DZ" sz="2400" b="1" dirty="0" smtClean="0">
                <a:solidFill>
                  <a:prstClr val="black"/>
                </a:solidFill>
              </a:rPr>
              <a:t>الاستراتيجي</a:t>
            </a:r>
            <a:endParaRPr lang="en-US" b="1" dirty="0"/>
          </a:p>
        </p:txBody>
      </p:sp>
      <p:sp>
        <p:nvSpPr>
          <p:cNvPr id="15" name="Espace réservé du texte 10"/>
          <p:cNvSpPr txBox="1">
            <a:spLocks/>
          </p:cNvSpPr>
          <p:nvPr/>
        </p:nvSpPr>
        <p:spPr>
          <a:xfrm>
            <a:off x="150799" y="3067435"/>
            <a:ext cx="2234802" cy="2373239"/>
          </a:xfrm>
          <a:prstGeom prst="rect">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lt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200" kern="1200">
                <a:solidFill>
                  <a:schemeClr val="lt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000" kern="1200">
                <a:solidFill>
                  <a:schemeClr val="lt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900" kern="1200">
                <a:solidFill>
                  <a:schemeClr val="lt1"/>
                </a:solidFill>
                <a:latin typeface="+mn-lt"/>
                <a:ea typeface="+mn-ea"/>
                <a:cs typeface="+mn-cs"/>
              </a:defRPr>
            </a:lvl9pPr>
          </a:lstStyle>
          <a:p>
            <a:pPr marL="342900" indent="-342900" algn="r" rtl="1">
              <a:buFont typeface="+mj-lt"/>
              <a:buAutoNum type="arabicPeriod"/>
            </a:pPr>
            <a:r>
              <a:rPr lang="ar-DZ" sz="2400" b="1" dirty="0">
                <a:solidFill>
                  <a:prstClr val="black"/>
                </a:solidFill>
              </a:rPr>
              <a:t>معلومات داخلية</a:t>
            </a:r>
          </a:p>
          <a:p>
            <a:pPr marL="342900" indent="-342900" algn="r" rtl="1">
              <a:buFont typeface="+mj-lt"/>
              <a:buAutoNum type="arabicPeriod"/>
            </a:pPr>
            <a:r>
              <a:rPr lang="ar-DZ" sz="2400" b="1" dirty="0">
                <a:solidFill>
                  <a:prstClr val="black"/>
                </a:solidFill>
              </a:rPr>
              <a:t>ومعلومات خارجية </a:t>
            </a:r>
            <a:r>
              <a:rPr lang="ar-DZ" sz="2400" dirty="0"/>
              <a:t/>
            </a:r>
            <a:br>
              <a:rPr lang="ar-DZ" sz="2400" dirty="0"/>
            </a:br>
            <a:endParaRPr lang="en-US" sz="2400" dirty="0">
              <a:solidFill>
                <a:schemeClr val="bg1"/>
              </a:solidFill>
            </a:endParaRPr>
          </a:p>
        </p:txBody>
      </p:sp>
      <p:sp>
        <p:nvSpPr>
          <p:cNvPr id="16" name="Titre 1"/>
          <p:cNvSpPr>
            <a:spLocks noGrp="1"/>
          </p:cNvSpPr>
          <p:nvPr>
            <p:ph type="title"/>
          </p:nvPr>
        </p:nvSpPr>
        <p:spPr/>
        <p:txBody>
          <a:bodyPr>
            <a:normAutofit fontScale="90000"/>
          </a:bodyPr>
          <a:lstStyle/>
          <a:p>
            <a:pPr algn="ctr" rtl="1"/>
            <a:r>
              <a:rPr lang="ar-DZ" b="1" dirty="0" smtClean="0"/>
              <a:t/>
            </a:r>
            <a:br>
              <a:rPr lang="ar-DZ" b="1" dirty="0" smtClean="0"/>
            </a:br>
            <a:r>
              <a:rPr lang="ar-DZ" b="1" dirty="0" smtClean="0"/>
              <a:t>أنواع </a:t>
            </a:r>
            <a:r>
              <a:rPr lang="ar-DZ" b="1" dirty="0"/>
              <a:t>المعلومة التسويقية</a:t>
            </a:r>
            <a:r>
              <a:rPr lang="ar-DZ" dirty="0"/>
              <a:t> </a:t>
            </a:r>
            <a:br>
              <a:rPr lang="ar-DZ" dirty="0"/>
            </a:br>
            <a:r>
              <a:rPr lang="ar-DZ" sz="2700" dirty="0"/>
              <a:t>نظر</a:t>
            </a:r>
            <a:r>
              <a:rPr lang="ar-DZ" sz="2700" dirty="0" smtClean="0"/>
              <a:t>ا </a:t>
            </a:r>
            <a:r>
              <a:rPr lang="ar-DZ" sz="2700" dirty="0"/>
              <a:t>لتعدد أنشطة التسويق، فإن المعلومة التسويقية متعددة ومتنوعة و على العموم</a:t>
            </a:r>
            <a:br>
              <a:rPr lang="ar-DZ" sz="2700" dirty="0"/>
            </a:br>
            <a:r>
              <a:rPr lang="ar-DZ" sz="2700" dirty="0"/>
              <a:t>يمكن تصنيفها حسب عدة أسس كما </a:t>
            </a:r>
            <a:r>
              <a:rPr lang="ar-DZ" sz="2700" dirty="0" err="1" smtClean="0"/>
              <a:t>مايلي</a:t>
            </a:r>
            <a:r>
              <a:rPr lang="ar-DZ" sz="2700" dirty="0" smtClean="0"/>
              <a:t>:</a:t>
            </a:r>
            <a:r>
              <a:rPr lang="ar-DZ" dirty="0"/>
              <a:t/>
            </a:r>
            <a:br>
              <a:rPr lang="ar-DZ" dirty="0"/>
            </a:br>
            <a:endParaRPr lang="en-US" dirty="0"/>
          </a:p>
        </p:txBody>
      </p:sp>
      <p:sp>
        <p:nvSpPr>
          <p:cNvPr id="17" name="Rectangle 16"/>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19864039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92867769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effectLst>
                  <a:outerShdw blurRad="38100" dist="38100" dir="2700000" algn="tl">
                    <a:srgbClr val="000000">
                      <a:alpha val="43137"/>
                    </a:srgbClr>
                  </a:outerShdw>
                </a:effectLst>
              </a:rPr>
              <a:t>العلاقة بين البيانات والمعلومات والمعرفة</a:t>
            </a:r>
            <a:br>
              <a:rPr lang="ar-SA" b="1" dirty="0">
                <a:effectLst>
                  <a:outerShdw blurRad="38100" dist="38100" dir="2700000" algn="tl">
                    <a:srgbClr val="000000">
                      <a:alpha val="43137"/>
                    </a:srgbClr>
                  </a:outerShdw>
                </a:effectLst>
              </a:rPr>
            </a:br>
            <a:endParaRPr lang="en-US" dirty="0"/>
          </a:p>
        </p:txBody>
      </p:sp>
      <p:sp>
        <p:nvSpPr>
          <p:cNvPr id="3" name="Espace réservé du contenu 2"/>
          <p:cNvSpPr>
            <a:spLocks noGrp="1"/>
          </p:cNvSpPr>
          <p:nvPr>
            <p:ph idx="1"/>
          </p:nvPr>
        </p:nvSpPr>
        <p:spPr>
          <a:xfrm>
            <a:off x="680321" y="2336873"/>
            <a:ext cx="9613861" cy="4118518"/>
          </a:xfrm>
        </p:spPr>
        <p:style>
          <a:lnRef idx="2">
            <a:schemeClr val="accent1"/>
          </a:lnRef>
          <a:fillRef idx="1">
            <a:schemeClr val="lt1"/>
          </a:fillRef>
          <a:effectRef idx="0">
            <a:schemeClr val="accent1"/>
          </a:effectRef>
          <a:fontRef idx="minor">
            <a:schemeClr val="dk1"/>
          </a:fontRef>
        </p:style>
        <p:txBody>
          <a:bodyPr numCol="2">
            <a:normAutofit lnSpcReduction="10000"/>
          </a:bodyPr>
          <a:lstStyle/>
          <a:p>
            <a:pPr marL="273050" algn="ctr" rtl="1">
              <a:lnSpc>
                <a:spcPct val="150000"/>
              </a:lnSpc>
              <a:spcBef>
                <a:spcPts val="600"/>
              </a:spcBef>
              <a:buClr>
                <a:schemeClr val="accent1"/>
              </a:buClr>
              <a:buSzPct val="70000"/>
              <a:buFont typeface="Wingdings" pitchFamily="2" charset="2"/>
              <a:buNone/>
            </a:pPr>
            <a:endParaRPr lang="ar-SA" sz="100" b="1" dirty="0">
              <a:solidFill>
                <a:srgbClr val="7030A0"/>
              </a:solidFill>
              <a:cs typeface="Times New Roman" pitchFamily="18" charset="0"/>
            </a:endParaRPr>
          </a:p>
          <a:p>
            <a:pPr marL="273050" algn="r" rtl="1">
              <a:lnSpc>
                <a:spcPct val="150000"/>
              </a:lnSpc>
              <a:spcBef>
                <a:spcPts val="600"/>
              </a:spcBef>
              <a:buClr>
                <a:schemeClr val="accent1"/>
              </a:buClr>
              <a:buSzPct val="70000"/>
              <a:buFont typeface="Wingdings" pitchFamily="2" charset="2"/>
              <a:buChar char=""/>
            </a:pPr>
            <a:r>
              <a:rPr lang="ar-SA" sz="1600" dirty="0">
                <a:solidFill>
                  <a:srgbClr val="7030A0"/>
                </a:solidFill>
                <a:cs typeface="Times New Roman" pitchFamily="18" charset="0"/>
              </a:rPr>
              <a:t> </a:t>
            </a:r>
            <a:r>
              <a:rPr lang="ar-SA" b="1" u="sng" dirty="0">
                <a:solidFill>
                  <a:srgbClr val="C00000"/>
                </a:solidFill>
              </a:rPr>
              <a:t>البيانات: </a:t>
            </a:r>
            <a:r>
              <a:rPr lang="en-US" b="1" dirty="0"/>
              <a:t>(</a:t>
            </a:r>
            <a:r>
              <a:rPr lang="en-US" b="1" u="sng" dirty="0">
                <a:solidFill>
                  <a:srgbClr val="C00000"/>
                </a:solidFill>
              </a:rPr>
              <a:t>Information</a:t>
            </a:r>
            <a:r>
              <a:rPr lang="en-US" b="1" dirty="0"/>
              <a:t>)</a:t>
            </a:r>
            <a:endParaRPr lang="en-US" dirty="0"/>
          </a:p>
          <a:p>
            <a:pPr marL="273050" algn="r" rtl="1">
              <a:lnSpc>
                <a:spcPct val="150000"/>
              </a:lnSpc>
              <a:spcBef>
                <a:spcPts val="600"/>
              </a:spcBef>
              <a:buClr>
                <a:schemeClr val="accent1"/>
              </a:buClr>
              <a:buSzPct val="70000"/>
              <a:buFont typeface="Wingdings" pitchFamily="2" charset="2"/>
              <a:buChar char=""/>
            </a:pPr>
            <a:r>
              <a:rPr lang="ar-SA" b="1" dirty="0" smtClean="0"/>
              <a:t>هي </a:t>
            </a:r>
            <a:r>
              <a:rPr lang="ar-SA" b="1" dirty="0"/>
              <a:t>عبارة عن مجموعة من الحقائق أو الرسائل والإشارات قد تكون على شكل صور أو أرقام أو حروف أو رموز. وهي تصف فكرة أو موضوع أو حدث بطريقة غير مرتبة أو مفسرة</a:t>
            </a:r>
            <a:r>
              <a:rPr lang="ar-SA" b="1" dirty="0" smtClean="0"/>
              <a:t>.</a:t>
            </a:r>
            <a:endParaRPr lang="ar-DZ" b="1" dirty="0" smtClean="0"/>
          </a:p>
          <a:p>
            <a:pPr marL="44450" indent="0" algn="r" rtl="1">
              <a:lnSpc>
                <a:spcPct val="150000"/>
              </a:lnSpc>
              <a:spcBef>
                <a:spcPts val="600"/>
              </a:spcBef>
              <a:buClr>
                <a:schemeClr val="accent1"/>
              </a:buClr>
              <a:buSzPct val="70000"/>
              <a:buNone/>
            </a:pPr>
            <a:endParaRPr lang="en-US" b="1" dirty="0"/>
          </a:p>
          <a:p>
            <a:pPr marL="273050" algn="r" rtl="1">
              <a:lnSpc>
                <a:spcPct val="150000"/>
              </a:lnSpc>
              <a:spcBef>
                <a:spcPts val="600"/>
              </a:spcBef>
              <a:buClr>
                <a:schemeClr val="accent1"/>
              </a:buClr>
              <a:buSzPct val="70000"/>
              <a:buFont typeface="Wingdings" pitchFamily="2" charset="2"/>
              <a:buChar char=""/>
            </a:pPr>
            <a:r>
              <a:rPr lang="ar-SA" b="1" dirty="0" smtClean="0"/>
              <a:t> </a:t>
            </a:r>
            <a:r>
              <a:rPr lang="ar-SA" b="1" u="sng" dirty="0">
                <a:solidFill>
                  <a:srgbClr val="C00000"/>
                </a:solidFill>
              </a:rPr>
              <a:t>المعلومات </a:t>
            </a:r>
            <a:r>
              <a:rPr lang="ar-DZ" b="1" u="sng" dirty="0" smtClean="0">
                <a:solidFill>
                  <a:srgbClr val="C00000"/>
                </a:solidFill>
              </a:rPr>
              <a:t>: </a:t>
            </a:r>
            <a:r>
              <a:rPr lang="en-US" b="1" dirty="0"/>
              <a:t>(</a:t>
            </a:r>
            <a:r>
              <a:rPr lang="en-US" b="1" u="sng" dirty="0">
                <a:solidFill>
                  <a:srgbClr val="C00000"/>
                </a:solidFill>
              </a:rPr>
              <a:t>Data</a:t>
            </a:r>
            <a:r>
              <a:rPr lang="en-US" b="1" dirty="0"/>
              <a:t>)</a:t>
            </a:r>
            <a:endParaRPr lang="en-US" dirty="0"/>
          </a:p>
          <a:p>
            <a:pPr marL="273050" algn="r" rtl="1">
              <a:lnSpc>
                <a:spcPct val="150000"/>
              </a:lnSpc>
              <a:spcBef>
                <a:spcPts val="600"/>
              </a:spcBef>
              <a:buClr>
                <a:schemeClr val="accent1"/>
              </a:buClr>
              <a:buSzPct val="70000"/>
              <a:buFont typeface="Wingdings" pitchFamily="2" charset="2"/>
              <a:buChar char=""/>
            </a:pPr>
            <a:r>
              <a:rPr lang="ar-SA" b="1" dirty="0" smtClean="0"/>
              <a:t>هي</a:t>
            </a:r>
            <a:r>
              <a:rPr lang="ar-SA" b="1" dirty="0"/>
              <a:t>: </a:t>
            </a:r>
            <a:r>
              <a:rPr lang="ar-SA" b="1" dirty="0" smtClean="0"/>
              <a:t>البيانات </a:t>
            </a:r>
            <a:r>
              <a:rPr lang="ar-SA" b="1" dirty="0"/>
              <a:t>التي تمت معالجتها لتحقيق هدف معين أو </a:t>
            </a:r>
            <a:r>
              <a:rPr lang="ar-SA" b="1" dirty="0" err="1"/>
              <a:t>لإستعمال</a:t>
            </a:r>
            <a:r>
              <a:rPr lang="ar-SA" b="1" dirty="0"/>
              <a:t> </a:t>
            </a:r>
            <a:r>
              <a:rPr lang="ar-SA" b="1" dirty="0" smtClean="0"/>
              <a:t>محدد</a:t>
            </a:r>
            <a:r>
              <a:rPr lang="ar-DZ" b="1" dirty="0"/>
              <a:t> </a:t>
            </a:r>
            <a:r>
              <a:rPr lang="ar-SA" b="1" dirty="0" smtClean="0"/>
              <a:t>. أي </a:t>
            </a:r>
            <a:r>
              <a:rPr lang="ar-SA" b="1" dirty="0"/>
              <a:t>أن البيانات هي المادة الخام التي تشتق منها المعلومات</a:t>
            </a: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grpSp>
        <p:nvGrpSpPr>
          <p:cNvPr id="5" name="Group 19"/>
          <p:cNvGrpSpPr>
            <a:grpSpLocks/>
          </p:cNvGrpSpPr>
          <p:nvPr/>
        </p:nvGrpSpPr>
        <p:grpSpPr bwMode="auto">
          <a:xfrm>
            <a:off x="10607362" y="2849386"/>
            <a:ext cx="1485900" cy="3352800"/>
            <a:chOff x="192" y="624"/>
            <a:chExt cx="936" cy="2112"/>
          </a:xfrm>
        </p:grpSpPr>
        <p:sp>
          <p:nvSpPr>
            <p:cNvPr id="6" name="Text Box 10"/>
            <p:cNvSpPr txBox="1">
              <a:spLocks noChangeArrowheads="1"/>
            </p:cNvSpPr>
            <p:nvPr/>
          </p:nvSpPr>
          <p:spPr bwMode="auto">
            <a:xfrm>
              <a:off x="192" y="624"/>
              <a:ext cx="936" cy="2112"/>
            </a:xfrm>
            <a:prstGeom prst="rect">
              <a:avLst/>
            </a:prstGeom>
            <a:solidFill>
              <a:srgbClr val="FFFFFF"/>
            </a:solidFill>
            <a:ln w="9525">
              <a:solidFill>
                <a:srgbClr val="000000"/>
              </a:solidFill>
              <a:miter lim="800000"/>
              <a:headEnd/>
              <a:tailEnd/>
            </a:ln>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البيـــانــات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المعلومـــات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المعــــرفـــة</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الحكمة</a:t>
              </a:r>
              <a:endParaRPr kumimoji="0" lang="en-US" sz="1800" b="1" i="0" u="none" strike="noStrike" kern="0" cap="none" spc="0" normalizeH="0" baseline="0" noProof="0" dirty="0" smtClean="0">
                <a:ln>
                  <a:noFill/>
                </a:ln>
                <a:solidFill>
                  <a:prstClr val="black"/>
                </a:solidFill>
                <a:effectLst/>
                <a:uLnTx/>
                <a:uFillTx/>
                <a:latin typeface="Constantia"/>
              </a:endParaRPr>
            </a:p>
          </p:txBody>
        </p:sp>
        <p:sp>
          <p:nvSpPr>
            <p:cNvPr id="7" name="Line 12"/>
            <p:cNvSpPr>
              <a:spLocks noChangeShapeType="1"/>
            </p:cNvSpPr>
            <p:nvPr/>
          </p:nvSpPr>
          <p:spPr bwMode="auto">
            <a:xfrm>
              <a:off x="672" y="864"/>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8" name="Line 17"/>
            <p:cNvSpPr>
              <a:spLocks noChangeShapeType="1"/>
            </p:cNvSpPr>
            <p:nvPr/>
          </p:nvSpPr>
          <p:spPr bwMode="auto">
            <a:xfrm>
              <a:off x="663" y="1410"/>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9" name="Line 18"/>
            <p:cNvSpPr>
              <a:spLocks noChangeShapeType="1"/>
            </p:cNvSpPr>
            <p:nvPr/>
          </p:nvSpPr>
          <p:spPr bwMode="auto">
            <a:xfrm>
              <a:off x="660" y="1926"/>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grpSp>
    </p:spTree>
    <p:extLst>
      <p:ext uri="{BB962C8B-B14F-4D97-AF65-F5344CB8AC3E}">
        <p14:creationId xmlns:p14="http://schemas.microsoft.com/office/powerpoint/2010/main" val="25839219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a:effectLst>
                  <a:outerShdw blurRad="38100" dist="38100" dir="2700000" algn="tl">
                    <a:srgbClr val="000000">
                      <a:alpha val="43137"/>
                    </a:srgbClr>
                  </a:outerShdw>
                </a:effectLst>
              </a:rPr>
              <a:t>العلاقة بين البيانات والمعلومات والمعرفة</a:t>
            </a:r>
            <a:br>
              <a:rPr lang="ar-SA" b="1" dirty="0">
                <a:effectLst>
                  <a:outerShdw blurRad="38100" dist="38100" dir="2700000" algn="tl">
                    <a:srgbClr val="000000">
                      <a:alpha val="43137"/>
                    </a:srgbClr>
                  </a:outerShdw>
                </a:effectLst>
              </a:rPr>
            </a:br>
            <a:endParaRPr lang="en-US" dirty="0"/>
          </a:p>
        </p:txBody>
      </p:sp>
      <p:sp>
        <p:nvSpPr>
          <p:cNvPr id="3" name="Espace réservé du contenu 2"/>
          <p:cNvSpPr>
            <a:spLocks noGrp="1"/>
          </p:cNvSpPr>
          <p:nvPr>
            <p:ph idx="1"/>
          </p:nvPr>
        </p:nvSpPr>
        <p:spPr>
          <a:xfrm>
            <a:off x="680321" y="2336873"/>
            <a:ext cx="9613861" cy="4377826"/>
          </a:xfrm>
        </p:spPr>
        <p:style>
          <a:lnRef idx="2">
            <a:schemeClr val="dk1"/>
          </a:lnRef>
          <a:fillRef idx="1">
            <a:schemeClr val="lt1"/>
          </a:fillRef>
          <a:effectRef idx="0">
            <a:schemeClr val="dk1"/>
          </a:effectRef>
          <a:fontRef idx="minor">
            <a:schemeClr val="dk1"/>
          </a:fontRef>
        </p:style>
        <p:txBody>
          <a:bodyPr numCol="2">
            <a:normAutofit/>
          </a:bodyPr>
          <a:lstStyle/>
          <a:p>
            <a:pPr marL="273050" algn="r" rtl="1">
              <a:lnSpc>
                <a:spcPct val="150000"/>
              </a:lnSpc>
              <a:spcBef>
                <a:spcPts val="600"/>
              </a:spcBef>
              <a:buClr>
                <a:schemeClr val="accent1"/>
              </a:buClr>
              <a:buSzPct val="70000"/>
              <a:buFont typeface="Wingdings" pitchFamily="2" charset="2"/>
              <a:buChar char=""/>
            </a:pPr>
            <a:r>
              <a:rPr lang="ar-SA" b="1" u="sng" dirty="0">
                <a:solidFill>
                  <a:srgbClr val="C00000"/>
                </a:solidFill>
              </a:rPr>
              <a:t>المعرفة</a:t>
            </a:r>
            <a:r>
              <a:rPr lang="ar-SA" b="1" dirty="0"/>
              <a:t> </a:t>
            </a:r>
            <a:r>
              <a:rPr lang="en-US" sz="2000" b="1" dirty="0"/>
              <a:t>(</a:t>
            </a:r>
            <a:r>
              <a:rPr lang="en-US" b="1" u="sng" dirty="0" err="1">
                <a:solidFill>
                  <a:srgbClr val="C00000"/>
                </a:solidFill>
              </a:rPr>
              <a:t>Knowlege</a:t>
            </a:r>
            <a:r>
              <a:rPr lang="en-US" sz="2000" b="1" dirty="0"/>
              <a:t>)</a:t>
            </a:r>
            <a:endParaRPr lang="en-US" sz="2000" dirty="0"/>
          </a:p>
          <a:p>
            <a:pPr marL="273050" algn="r" rtl="1">
              <a:lnSpc>
                <a:spcPct val="150000"/>
              </a:lnSpc>
              <a:spcBef>
                <a:spcPts val="600"/>
              </a:spcBef>
              <a:buClr>
                <a:schemeClr val="accent1"/>
              </a:buClr>
              <a:buSzPct val="70000"/>
              <a:buFont typeface="Wingdings" pitchFamily="2" charset="2"/>
              <a:buChar char=""/>
            </a:pPr>
            <a:r>
              <a:rPr lang="ar-SA" sz="2000" b="1" dirty="0" smtClean="0"/>
              <a:t>هي</a:t>
            </a:r>
            <a:r>
              <a:rPr lang="ar-SA" sz="2000" b="1" dirty="0"/>
              <a:t>: مجموعة المعاني والمعتقدات والأحكام والمفاهيم والتصورات الفكرية التي تتكون لدى الأنسان نتيجة لمحاولاته المتكررة لفهم الظواهر والأشياء </a:t>
            </a:r>
            <a:r>
              <a:rPr lang="ar-SA" sz="2000" b="1" dirty="0" err="1"/>
              <a:t>المحيطه</a:t>
            </a:r>
            <a:r>
              <a:rPr lang="ar-SA" sz="2000" b="1" dirty="0"/>
              <a:t> </a:t>
            </a:r>
            <a:r>
              <a:rPr lang="ar-SA" sz="2000" b="1" dirty="0" smtClean="0"/>
              <a:t>به</a:t>
            </a:r>
            <a:r>
              <a:rPr lang="ar-DZ" sz="2000" b="1" dirty="0" smtClean="0"/>
              <a:t>،</a:t>
            </a:r>
            <a:r>
              <a:rPr lang="ar-SA" sz="2000" b="1" dirty="0" smtClean="0"/>
              <a:t> </a:t>
            </a:r>
            <a:r>
              <a:rPr lang="ar-DZ" sz="2000" b="1" dirty="0"/>
              <a:t> </a:t>
            </a:r>
            <a:r>
              <a:rPr lang="ar-SA" sz="2000" b="1" dirty="0" smtClean="0"/>
              <a:t>بمعنى </a:t>
            </a:r>
            <a:r>
              <a:rPr lang="ar-SA" sz="2000" b="1" dirty="0"/>
              <a:t>آخر هي رصيد خبرة ومعلومات ودراسة طويلة </a:t>
            </a:r>
            <a:r>
              <a:rPr lang="ar-SA" sz="2000" b="1" dirty="0" err="1"/>
              <a:t>يمكلها</a:t>
            </a:r>
            <a:r>
              <a:rPr lang="ar-SA" sz="2000" b="1" dirty="0"/>
              <a:t> شخص ما في وقت معين.</a:t>
            </a:r>
            <a:endParaRPr lang="en-US" sz="2000" b="1" dirty="0"/>
          </a:p>
          <a:p>
            <a:pPr lvl="1" algn="r" rtl="1">
              <a:lnSpc>
                <a:spcPct val="150000"/>
              </a:lnSpc>
              <a:spcBef>
                <a:spcPct val="20000"/>
              </a:spcBef>
              <a:buClr>
                <a:schemeClr val="accent1"/>
              </a:buClr>
              <a:buSzPct val="80000"/>
            </a:pPr>
            <a:r>
              <a:rPr lang="ar-SA" b="1" dirty="0" smtClean="0"/>
              <a:t>يختلف </a:t>
            </a:r>
            <a:r>
              <a:rPr lang="ar-SA" b="1" dirty="0"/>
              <a:t>رصيد المعرفة من شخص </a:t>
            </a:r>
            <a:r>
              <a:rPr lang="ar-SA" b="1" dirty="0" smtClean="0"/>
              <a:t>لآخر.</a:t>
            </a:r>
            <a:endParaRPr lang="ar-DZ" b="1" dirty="0" smtClean="0"/>
          </a:p>
          <a:p>
            <a:pPr lvl="1" algn="r" rtl="1">
              <a:lnSpc>
                <a:spcPct val="150000"/>
              </a:lnSpc>
              <a:spcBef>
                <a:spcPct val="20000"/>
              </a:spcBef>
              <a:buClr>
                <a:schemeClr val="accent1"/>
              </a:buClr>
              <a:buSzPct val="80000"/>
            </a:pPr>
            <a:r>
              <a:rPr lang="ar-SA" b="1" dirty="0" smtClean="0"/>
              <a:t>يختلف </a:t>
            </a:r>
            <a:r>
              <a:rPr lang="ar-SA" b="1" dirty="0"/>
              <a:t>رصيد الشخص من المعرفة من </a:t>
            </a:r>
            <a:r>
              <a:rPr lang="ar-SA" sz="2400" b="1" dirty="0"/>
              <a:t>وقت لآخر</a:t>
            </a:r>
            <a:r>
              <a:rPr lang="ar-SA" sz="2400" b="1" dirty="0" smtClean="0"/>
              <a:t>.</a:t>
            </a:r>
            <a:endParaRPr lang="ar-DZ" sz="2400" b="1" dirty="0"/>
          </a:p>
          <a:p>
            <a:pPr algn="r" rtl="1"/>
            <a:r>
              <a:rPr lang="ar-DZ" b="1" u="sng" dirty="0">
                <a:solidFill>
                  <a:srgbClr val="C00000"/>
                </a:solidFill>
              </a:rPr>
              <a:t>حكمة(</a:t>
            </a:r>
            <a:r>
              <a:rPr lang="en-US" b="1" u="sng" dirty="0">
                <a:solidFill>
                  <a:srgbClr val="C00000"/>
                </a:solidFill>
              </a:rPr>
              <a:t>Wisdom</a:t>
            </a:r>
            <a:r>
              <a:rPr lang="ar-DZ" b="1" u="sng" dirty="0">
                <a:solidFill>
                  <a:srgbClr val="C00000"/>
                </a:solidFill>
              </a:rPr>
              <a:t>)</a:t>
            </a:r>
            <a:endParaRPr lang="en-US" b="1" u="sng" dirty="0">
              <a:solidFill>
                <a:srgbClr val="C00000"/>
              </a:solidFill>
            </a:endParaRPr>
          </a:p>
          <a:p>
            <a:pPr algn="r" rtl="1"/>
            <a:r>
              <a:rPr lang="ar-DZ" b="1" dirty="0"/>
              <a:t>يمكن أن تشير الحكمة إلى القدرة على التفكير والتحليل ، أو أن تكون عقلانيًا ، أو تسعى إلى الحقيقة ، وهي تختلف عن </a:t>
            </a:r>
            <a:r>
              <a:rPr lang="ar-DZ" b="1" dirty="0" smtClean="0"/>
              <a:t>الذكاء، </a:t>
            </a:r>
            <a:r>
              <a:rPr lang="ar-DZ" b="1" dirty="0"/>
              <a:t>وتولي الحكمة مزيدًا من الاهتمام لقدرة فلسفة الحياة.</a:t>
            </a:r>
          </a:p>
          <a:p>
            <a:pPr marL="457200" lvl="1" indent="0" algn="r" rtl="1">
              <a:lnSpc>
                <a:spcPct val="150000"/>
              </a:lnSpc>
              <a:spcBef>
                <a:spcPct val="20000"/>
              </a:spcBef>
              <a:buClr>
                <a:schemeClr val="accent1"/>
              </a:buClr>
              <a:buSzPct val="80000"/>
              <a:buNone/>
            </a:pPr>
            <a:endParaRPr lang="en-US" sz="2400" b="1" dirty="0"/>
          </a:p>
          <a:p>
            <a:endParaRPr lang="en-US" dirty="0"/>
          </a:p>
        </p:txBody>
      </p:sp>
      <p:sp>
        <p:nvSpPr>
          <p:cNvPr id="8" name="Rectangle 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grpSp>
        <p:nvGrpSpPr>
          <p:cNvPr id="5" name="Group 19"/>
          <p:cNvGrpSpPr>
            <a:grpSpLocks/>
          </p:cNvGrpSpPr>
          <p:nvPr/>
        </p:nvGrpSpPr>
        <p:grpSpPr bwMode="auto">
          <a:xfrm>
            <a:off x="10607362" y="2849386"/>
            <a:ext cx="1485900" cy="3352800"/>
            <a:chOff x="192" y="624"/>
            <a:chExt cx="936" cy="2112"/>
          </a:xfrm>
        </p:grpSpPr>
        <p:sp>
          <p:nvSpPr>
            <p:cNvPr id="6" name="Text Box 10"/>
            <p:cNvSpPr txBox="1">
              <a:spLocks noChangeArrowheads="1"/>
            </p:cNvSpPr>
            <p:nvPr/>
          </p:nvSpPr>
          <p:spPr bwMode="auto">
            <a:xfrm>
              <a:off x="192" y="624"/>
              <a:ext cx="936" cy="2112"/>
            </a:xfrm>
            <a:prstGeom prst="rect">
              <a:avLst/>
            </a:prstGeom>
            <a:solidFill>
              <a:srgbClr val="FFFFFF"/>
            </a:solidFill>
            <a:ln w="9525">
              <a:solidFill>
                <a:srgbClr val="000000"/>
              </a:solidFill>
              <a:miter lim="800000"/>
              <a:headEnd/>
              <a:tailEnd/>
            </a:ln>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البيـــانــات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المعلومـــات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المعــــرفـــة</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الحكمة</a:t>
              </a:r>
              <a:endParaRPr kumimoji="0" lang="en-US" sz="1800" b="1" i="0" u="none" strike="noStrike" kern="0" cap="none" spc="0" normalizeH="0" baseline="0" noProof="0" dirty="0" smtClean="0">
                <a:ln>
                  <a:noFill/>
                </a:ln>
                <a:solidFill>
                  <a:prstClr val="black"/>
                </a:solidFill>
                <a:effectLst/>
                <a:uLnTx/>
                <a:uFillTx/>
                <a:latin typeface="Constantia"/>
              </a:endParaRPr>
            </a:p>
          </p:txBody>
        </p:sp>
        <p:sp>
          <p:nvSpPr>
            <p:cNvPr id="7" name="Line 12"/>
            <p:cNvSpPr>
              <a:spLocks noChangeShapeType="1"/>
            </p:cNvSpPr>
            <p:nvPr/>
          </p:nvSpPr>
          <p:spPr bwMode="auto">
            <a:xfrm>
              <a:off x="672" y="864"/>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9" name="Line 17"/>
            <p:cNvSpPr>
              <a:spLocks noChangeShapeType="1"/>
            </p:cNvSpPr>
            <p:nvPr/>
          </p:nvSpPr>
          <p:spPr bwMode="auto">
            <a:xfrm>
              <a:off x="663" y="1410"/>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10" name="Line 18"/>
            <p:cNvSpPr>
              <a:spLocks noChangeShapeType="1"/>
            </p:cNvSpPr>
            <p:nvPr/>
          </p:nvSpPr>
          <p:spPr bwMode="auto">
            <a:xfrm>
              <a:off x="660" y="1926"/>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grpSp>
    </p:spTree>
    <p:extLst>
      <p:ext uri="{BB962C8B-B14F-4D97-AF65-F5344CB8AC3E}">
        <p14:creationId xmlns:p14="http://schemas.microsoft.com/office/powerpoint/2010/main" val="245141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a:t>نظام </a:t>
            </a:r>
            <a:r>
              <a:rPr lang="en-US" b="1" dirty="0"/>
              <a:t>DIKW </a:t>
            </a:r>
            <a:r>
              <a:rPr lang="ar-DZ" b="1" dirty="0" smtClean="0"/>
              <a:t> ( بيانات </a:t>
            </a:r>
            <a:r>
              <a:rPr lang="ar-DZ" b="1" dirty="0"/>
              <a:t>- معلومات - معرفة - حكمة)</a:t>
            </a:r>
            <a:r>
              <a:rPr lang="ar-DZ" dirty="0"/>
              <a:t/>
            </a:r>
            <a:br>
              <a:rPr lang="ar-DZ" dirty="0"/>
            </a:br>
            <a:endParaRPr lang="en-US" dirty="0"/>
          </a:p>
        </p:txBody>
      </p:sp>
      <p:sp>
        <p:nvSpPr>
          <p:cNvPr id="3"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0" indent="0" algn="ctr" rtl="1">
              <a:buNone/>
            </a:pPr>
            <a:r>
              <a:rPr lang="ar-DZ" b="1" dirty="0"/>
              <a:t>نظام </a:t>
            </a:r>
            <a:r>
              <a:rPr lang="ar-DZ" b="1" dirty="0" smtClean="0"/>
              <a:t> </a:t>
            </a:r>
            <a:r>
              <a:rPr lang="en-US" b="1" dirty="0" smtClean="0"/>
              <a:t>DIKW</a:t>
            </a:r>
            <a:r>
              <a:rPr lang="ar-DZ" b="1" dirty="0"/>
              <a:t>إنه نموذج يسمح لنا بفهم حدود التحليل والأهمية والعمل </a:t>
            </a:r>
            <a:r>
              <a:rPr lang="ar-DZ" b="1" dirty="0" err="1" smtClean="0"/>
              <a:t>المفاهيمي</a:t>
            </a:r>
            <a:r>
              <a:rPr lang="ar-DZ" b="1" dirty="0" smtClean="0"/>
              <a:t>، و يشيع </a:t>
            </a:r>
            <a:r>
              <a:rPr lang="ar-DZ" b="1" dirty="0"/>
              <a:t>استخدامها في علم المعلومات وإدارة المعرفة.</a:t>
            </a:r>
            <a:endParaRPr lang="en-US" b="1" dirty="0"/>
          </a:p>
          <a:p>
            <a:pPr marL="0" indent="0" algn="r" rtl="1">
              <a:buNone/>
            </a:pPr>
            <a:r>
              <a:rPr lang="ar-DZ" dirty="0" smtClean="0"/>
              <a:t>يعطي </a:t>
            </a:r>
            <a:r>
              <a:rPr lang="ar-DZ" dirty="0"/>
              <a:t>كل واحد منهم </a:t>
            </a:r>
            <a:r>
              <a:rPr lang="ar-DZ" u="sng" dirty="0"/>
              <a:t>[خصائص] </a:t>
            </a:r>
            <a:r>
              <a:rPr lang="ar-DZ" dirty="0"/>
              <a:t>معينة من التي </a:t>
            </a:r>
            <a:r>
              <a:rPr lang="ar-DZ" dirty="0" smtClean="0"/>
              <a:t>تليها: </a:t>
            </a:r>
          </a:p>
          <a:p>
            <a:pPr algn="r" rtl="1"/>
            <a:r>
              <a:rPr lang="ar-DZ" dirty="0" smtClean="0"/>
              <a:t>طبقة </a:t>
            </a:r>
            <a:r>
              <a:rPr lang="ar-DZ" dirty="0"/>
              <a:t>البيانات هي أبسط طبقة. </a:t>
            </a:r>
            <a:endParaRPr lang="ar-DZ" dirty="0" smtClean="0"/>
          </a:p>
          <a:p>
            <a:pPr algn="r" rtl="1"/>
            <a:r>
              <a:rPr lang="ar-DZ" dirty="0" smtClean="0"/>
              <a:t>أضف </a:t>
            </a:r>
            <a:r>
              <a:rPr lang="ar-DZ" dirty="0"/>
              <a:t>محتوى إلى طبقة المعلومات. </a:t>
            </a:r>
            <a:endParaRPr lang="ar-DZ" dirty="0" smtClean="0"/>
          </a:p>
          <a:p>
            <a:pPr algn="r" rtl="1"/>
            <a:r>
              <a:rPr lang="ar-DZ" dirty="0" smtClean="0"/>
              <a:t>تضيف </a:t>
            </a:r>
            <a:r>
              <a:rPr lang="ar-DZ" dirty="0"/>
              <a:t>طبقة المعرفة "كيفية الاستخدام" </a:t>
            </a:r>
            <a:endParaRPr lang="ar-DZ" dirty="0" smtClean="0"/>
          </a:p>
          <a:p>
            <a:pPr algn="r" rtl="1"/>
            <a:r>
              <a:rPr lang="ar-DZ" dirty="0" smtClean="0"/>
              <a:t>وتضيف </a:t>
            </a:r>
            <a:r>
              <a:rPr lang="ar-DZ" dirty="0"/>
              <a:t>طبقة الحكمة "متى سيتم استخدامها". </a:t>
            </a:r>
            <a:endParaRPr lang="ar-DZ" dirty="0" smtClean="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grpSp>
        <p:nvGrpSpPr>
          <p:cNvPr id="5" name="Group 19"/>
          <p:cNvGrpSpPr>
            <a:grpSpLocks/>
          </p:cNvGrpSpPr>
          <p:nvPr/>
        </p:nvGrpSpPr>
        <p:grpSpPr bwMode="auto">
          <a:xfrm>
            <a:off x="10607362" y="2849386"/>
            <a:ext cx="1485900" cy="3352800"/>
            <a:chOff x="192" y="624"/>
            <a:chExt cx="936" cy="2112"/>
          </a:xfrm>
        </p:grpSpPr>
        <p:sp>
          <p:nvSpPr>
            <p:cNvPr id="6" name="Text Box 10"/>
            <p:cNvSpPr txBox="1">
              <a:spLocks noChangeArrowheads="1"/>
            </p:cNvSpPr>
            <p:nvPr/>
          </p:nvSpPr>
          <p:spPr bwMode="auto">
            <a:xfrm>
              <a:off x="192" y="624"/>
              <a:ext cx="936" cy="2112"/>
            </a:xfrm>
            <a:prstGeom prst="rect">
              <a:avLst/>
            </a:prstGeom>
            <a:solidFill>
              <a:srgbClr val="FFFFFF"/>
            </a:solidFill>
            <a:ln w="9525">
              <a:solidFill>
                <a:srgbClr val="000000"/>
              </a:solidFill>
              <a:miter lim="800000"/>
              <a:headEnd/>
              <a:tailEnd/>
            </a:ln>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1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البيـــانــات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المعلومـــات</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المعــــرفـــة</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900" b="1" i="0" u="none" strike="noStrike" kern="0" cap="none" spc="0" normalizeH="0" baseline="0" noProof="0" dirty="0" smtClean="0">
                <a:ln>
                  <a:noFill/>
                </a:ln>
                <a:solidFill>
                  <a:prstClr val="black"/>
                </a:solidFill>
                <a:effectLst/>
                <a:uLnTx/>
                <a:uFillTx/>
                <a:latin typeface="Times New Roman"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1200" b="1" i="0" u="none" strike="noStrike" kern="0" cap="none" spc="0" normalizeH="0" baseline="0" noProof="0" dirty="0" smtClean="0">
                  <a:ln>
                    <a:noFill/>
                  </a:ln>
                  <a:solidFill>
                    <a:prstClr val="black"/>
                  </a:solidFill>
                  <a:effectLst/>
                  <a:uLnTx/>
                  <a:uFillTx/>
                  <a:latin typeface="Times New Roman" pitchFamily="18" charset="0"/>
                  <a:cs typeface="Times New Roman" pitchFamily="18" charset="0"/>
                </a:rPr>
                <a:t>الحكمة</a:t>
              </a:r>
              <a:endParaRPr kumimoji="0" lang="en-US" sz="1800" b="1" i="0" u="none" strike="noStrike" kern="0" cap="none" spc="0" normalizeH="0" baseline="0" noProof="0" dirty="0" smtClean="0">
                <a:ln>
                  <a:noFill/>
                </a:ln>
                <a:solidFill>
                  <a:prstClr val="black"/>
                </a:solidFill>
                <a:effectLst/>
                <a:uLnTx/>
                <a:uFillTx/>
                <a:latin typeface="Constantia"/>
              </a:endParaRPr>
            </a:p>
          </p:txBody>
        </p:sp>
        <p:sp>
          <p:nvSpPr>
            <p:cNvPr id="7" name="Line 12"/>
            <p:cNvSpPr>
              <a:spLocks noChangeShapeType="1"/>
            </p:cNvSpPr>
            <p:nvPr/>
          </p:nvSpPr>
          <p:spPr bwMode="auto">
            <a:xfrm>
              <a:off x="672" y="864"/>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8" name="Line 17"/>
            <p:cNvSpPr>
              <a:spLocks noChangeShapeType="1"/>
            </p:cNvSpPr>
            <p:nvPr/>
          </p:nvSpPr>
          <p:spPr bwMode="auto">
            <a:xfrm>
              <a:off x="663" y="1410"/>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sp>
          <p:nvSpPr>
            <p:cNvPr id="9" name="Line 18"/>
            <p:cNvSpPr>
              <a:spLocks noChangeShapeType="1"/>
            </p:cNvSpPr>
            <p:nvPr/>
          </p:nvSpPr>
          <p:spPr bwMode="auto">
            <a:xfrm>
              <a:off x="660" y="1926"/>
              <a:ext cx="0" cy="432"/>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onstantia"/>
              </a:endParaRPr>
            </a:p>
          </p:txBody>
        </p:sp>
      </p:grpSp>
    </p:spTree>
    <p:extLst>
      <p:ext uri="{BB962C8B-B14F-4D97-AF65-F5344CB8AC3E}">
        <p14:creationId xmlns:p14="http://schemas.microsoft.com/office/powerpoint/2010/main" val="1923446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9503" y="860930"/>
            <a:ext cx="9613861" cy="1080938"/>
          </a:xfrm>
        </p:spPr>
        <p:txBody>
          <a:bodyPr>
            <a:noAutofit/>
          </a:bodyPr>
          <a:lstStyle/>
          <a:p>
            <a:pPr algn="ctr" rtl="1"/>
            <a:r>
              <a:rPr lang="ar-DZ" sz="2000" b="1" dirty="0"/>
              <a:t>يدمج نظام </a:t>
            </a:r>
            <a:r>
              <a:rPr lang="en-US" sz="2000" b="1" dirty="0"/>
              <a:t>DIKW </a:t>
            </a:r>
            <a:r>
              <a:rPr lang="ar-DZ" sz="2000" b="1" dirty="0"/>
              <a:t>البيانات والمعلومات والمعرفة والحكمة في نظام هرمي على شكل هرم ، وتعطي كل طبقة بعض الخصائص للطبقة التالية. تم الحصول على الملاحظة والقياس الأصلي للبيانات ، وتحليل العلاقة بين البيانات التي تم الحصول </a:t>
            </a:r>
            <a:r>
              <a:rPr lang="ar-DZ" sz="2000" b="1" dirty="0" smtClean="0"/>
              <a:t>عليها، و </a:t>
            </a:r>
            <a:r>
              <a:rPr lang="ar-DZ" sz="2000" b="1" dirty="0"/>
              <a:t>تطبيق المعلومات في العمل ينتج </a:t>
            </a:r>
            <a:r>
              <a:rPr lang="ar-DZ" sz="2000" b="1" dirty="0" smtClean="0"/>
              <a:t>المعرفة، و </a:t>
            </a:r>
            <a:r>
              <a:rPr lang="ar-DZ" sz="2000" b="1" dirty="0"/>
              <a:t>الحكمة تهتم بالمستقبل </a:t>
            </a:r>
            <a:r>
              <a:rPr lang="ar-DZ" sz="2000" b="1" dirty="0" smtClean="0"/>
              <a:t>والقدرة على التحليل والتفكير.</a:t>
            </a:r>
            <a:endParaRPr lang="en-US" sz="2000" dirty="0"/>
          </a:p>
        </p:txBody>
      </p:sp>
      <p:graphicFrame>
        <p:nvGraphicFramePr>
          <p:cNvPr id="6" name="Espace réservé du contenu 5"/>
          <p:cNvGraphicFramePr>
            <a:graphicFrameLocks noGrp="1"/>
          </p:cNvGraphicFramePr>
          <p:nvPr>
            <p:ph idx="1"/>
            <p:extLst/>
          </p:nvPr>
        </p:nvGraphicFramePr>
        <p:xfrm>
          <a:off x="1050937" y="5117910"/>
          <a:ext cx="10508776" cy="1463040"/>
        </p:xfrm>
        <a:graphic>
          <a:graphicData uri="http://schemas.openxmlformats.org/drawingml/2006/table">
            <a:tbl>
              <a:tblPr firstRow="1" bandRow="1">
                <a:tableStyleId>{5C22544A-7EE6-4342-B048-85BDC9FD1C3A}</a:tableStyleId>
              </a:tblPr>
              <a:tblGrid>
                <a:gridCol w="2627194"/>
                <a:gridCol w="2627194"/>
                <a:gridCol w="2627194"/>
                <a:gridCol w="2627194"/>
              </a:tblGrid>
              <a:tr h="432937">
                <a:tc>
                  <a:txBody>
                    <a:bodyPr/>
                    <a:lstStyle/>
                    <a:p>
                      <a:pPr algn="ctr"/>
                      <a:r>
                        <a:rPr lang="ar-DZ" sz="2400" dirty="0" smtClean="0"/>
                        <a:t>خبرة</a:t>
                      </a:r>
                      <a:endParaRPr lang="en-US" sz="2400" dirty="0"/>
                    </a:p>
                  </a:txBody>
                  <a:tcPr/>
                </a:tc>
                <a:tc>
                  <a:txBody>
                    <a:bodyPr/>
                    <a:lstStyle/>
                    <a:p>
                      <a:pPr algn="ctr"/>
                      <a:r>
                        <a:rPr lang="ar-DZ" sz="2400" dirty="0" smtClean="0"/>
                        <a:t>معرفة</a:t>
                      </a:r>
                      <a:endParaRPr lang="en-US" sz="2400" dirty="0"/>
                    </a:p>
                  </a:txBody>
                  <a:tcPr/>
                </a:tc>
                <a:tc>
                  <a:txBody>
                    <a:bodyPr/>
                    <a:lstStyle/>
                    <a:p>
                      <a:pPr algn="ctr"/>
                      <a:r>
                        <a:rPr lang="ar-DZ" sz="2400" dirty="0" smtClean="0"/>
                        <a:t>معلومات</a:t>
                      </a:r>
                      <a:endParaRPr lang="en-US" sz="2400" dirty="0"/>
                    </a:p>
                  </a:txBody>
                  <a:tcPr/>
                </a:tc>
                <a:tc>
                  <a:txBody>
                    <a:bodyPr/>
                    <a:lstStyle/>
                    <a:p>
                      <a:pPr algn="ctr"/>
                      <a:r>
                        <a:rPr lang="ar-DZ" sz="2400" dirty="0" smtClean="0"/>
                        <a:t>بيانات</a:t>
                      </a:r>
                      <a:endParaRPr lang="en-US" sz="2400" dirty="0"/>
                    </a:p>
                  </a:txBody>
                  <a:tcPr/>
                </a:tc>
              </a:tr>
              <a:tr h="370840">
                <a:tc>
                  <a:txBody>
                    <a:bodyPr/>
                    <a:lstStyle/>
                    <a:p>
                      <a:pPr algn="ctr"/>
                      <a:r>
                        <a:rPr lang="ar-DZ" sz="2000" b="1" i="0" kern="1200" dirty="0" smtClean="0">
                          <a:solidFill>
                            <a:schemeClr val="dk1"/>
                          </a:solidFill>
                          <a:effectLst/>
                          <a:latin typeface="+mn-lt"/>
                          <a:ea typeface="+mn-ea"/>
                          <a:cs typeface="+mn-cs"/>
                        </a:rPr>
                        <a:t>وجهات النظر والأفكار </a:t>
                      </a:r>
                      <a:r>
                        <a:rPr lang="ar-DZ" sz="2000" b="1" i="0" kern="1200" dirty="0" err="1" smtClean="0">
                          <a:solidFill>
                            <a:schemeClr val="dk1"/>
                          </a:solidFill>
                          <a:effectLst/>
                          <a:latin typeface="+mn-lt"/>
                          <a:ea typeface="+mn-ea"/>
                          <a:cs typeface="+mn-cs"/>
                        </a:rPr>
                        <a:t>التطلعية</a:t>
                      </a:r>
                      <a:r>
                        <a:rPr lang="ar-DZ" sz="2000" b="1" i="0" kern="1200" dirty="0" smtClean="0">
                          <a:solidFill>
                            <a:schemeClr val="dk1"/>
                          </a:solidFill>
                          <a:effectLst/>
                          <a:latin typeface="+mn-lt"/>
                          <a:ea typeface="+mn-ea"/>
                          <a:cs typeface="+mn-cs"/>
                        </a:rPr>
                        <a:t> القائمة على القيم والمعتقدات الشخصية.</a:t>
                      </a:r>
                      <a:endParaRPr lang="en-US" sz="2000" b="1" dirty="0"/>
                    </a:p>
                  </a:txBody>
                  <a:tcPr/>
                </a:tc>
                <a:tc>
                  <a:txBody>
                    <a:bodyPr/>
                    <a:lstStyle/>
                    <a:p>
                      <a:pPr algn="ctr"/>
                      <a:r>
                        <a:rPr lang="ar-DZ" sz="2000" b="1" i="0" kern="1200" dirty="0" smtClean="0">
                          <a:solidFill>
                            <a:schemeClr val="dk1"/>
                          </a:solidFill>
                          <a:effectLst/>
                          <a:latin typeface="+mn-lt"/>
                          <a:ea typeface="+mn-ea"/>
                          <a:cs typeface="+mn-cs"/>
                        </a:rPr>
                        <a:t>الجمع بين القدرات الشخصية ومعلومات الخبرة لحل المشكلات أو ابتكار المعرفة</a:t>
                      </a:r>
                      <a:endParaRPr lang="en-US" sz="2000" b="1" dirty="0"/>
                    </a:p>
                  </a:txBody>
                  <a:tcPr/>
                </a:tc>
                <a:tc>
                  <a:txBody>
                    <a:bodyPr/>
                    <a:lstStyle/>
                    <a:p>
                      <a:pPr algn="ctr"/>
                      <a:r>
                        <a:rPr lang="ar-DZ" sz="2000" b="1" i="0" kern="1200" dirty="0" smtClean="0">
                          <a:solidFill>
                            <a:schemeClr val="dk1"/>
                          </a:solidFill>
                          <a:effectLst/>
                          <a:latin typeface="+mn-lt"/>
                          <a:ea typeface="+mn-ea"/>
                          <a:cs typeface="+mn-cs"/>
                        </a:rPr>
                        <a:t>البيانات التي تم فحصها وفرزها وتحليلها</a:t>
                      </a:r>
                      <a:endParaRPr lang="en-US" sz="2000" b="1" dirty="0"/>
                    </a:p>
                  </a:txBody>
                  <a:tcPr/>
                </a:tc>
                <a:tc>
                  <a:txBody>
                    <a:bodyPr/>
                    <a:lstStyle/>
                    <a:p>
                      <a:pPr algn="ctr"/>
                      <a:r>
                        <a:rPr lang="ar-DZ" sz="2000" b="1" i="0" kern="1200" dirty="0" smtClean="0">
                          <a:solidFill>
                            <a:schemeClr val="dk1"/>
                          </a:solidFill>
                          <a:effectLst/>
                          <a:latin typeface="+mn-lt"/>
                          <a:ea typeface="+mn-ea"/>
                          <a:cs typeface="+mn-cs"/>
                        </a:rPr>
                        <a:t>حقائق أو كلمات أو أرقام أو رموز منفصلة وغير مرتبطة</a:t>
                      </a:r>
                      <a:endParaRPr lang="en-US" sz="2000" b="1" dirty="0"/>
                    </a:p>
                  </a:txBody>
                  <a:tcPr/>
                </a:tc>
              </a:tr>
            </a:tbl>
          </a:graphicData>
        </a:graphic>
      </p:graphicFrame>
      <p:sp>
        <p:nvSpPr>
          <p:cNvPr id="7" name="Rectangle 6"/>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graphicFrame>
        <p:nvGraphicFramePr>
          <p:cNvPr id="11" name="Diagramme 10"/>
          <p:cNvGraphicFramePr/>
          <p:nvPr>
            <p:extLst/>
          </p:nvPr>
        </p:nvGraphicFramePr>
        <p:xfrm>
          <a:off x="2333767" y="1941868"/>
          <a:ext cx="7212085" cy="2738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4008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4400" b="1" dirty="0" smtClean="0"/>
              <a:t>مستويات الادارة</a:t>
            </a:r>
            <a:endParaRPr lang="en-US" sz="4400" b="1" dirty="0"/>
          </a:p>
        </p:txBody>
      </p:sp>
      <p:sp>
        <p:nvSpPr>
          <p:cNvPr id="4" name="Espace réservé du conten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Autofit/>
          </a:bodyPr>
          <a:lstStyle/>
          <a:p>
            <a:pPr algn="just" rtl="1">
              <a:buNone/>
            </a:pPr>
            <a:r>
              <a:rPr lang="ar-DZ" b="1" dirty="0" smtClean="0">
                <a:cs typeface="+mj-cs"/>
              </a:rPr>
              <a:t>كما هو معروف، فإن مؤسسات الأعمال تشتمل على ثلاثة مستويات إدارية تعرف بالهرم الإداري، وهي :</a:t>
            </a:r>
            <a:endParaRPr lang="fr-FR" b="1" dirty="0" smtClean="0">
              <a:cs typeface="+mj-cs"/>
            </a:endParaRPr>
          </a:p>
          <a:p>
            <a:pPr lvl="0" algn="just" rtl="1"/>
            <a:r>
              <a:rPr lang="ar-DZ" b="1" dirty="0" smtClean="0">
                <a:cs typeface="+mj-cs"/>
              </a:rPr>
              <a:t>مستوى الإدارة العليا: الذي يضم مجلس الإدارة والمدير العام والطاقم العامل في المستويات العليا في المؤسسة، و يسمى هؤلاء بالمدراء الإستراتيجيون.</a:t>
            </a:r>
            <a:endParaRPr lang="fr-FR" b="1" dirty="0" smtClean="0">
              <a:cs typeface="+mj-cs"/>
            </a:endParaRPr>
          </a:p>
          <a:p>
            <a:pPr lvl="0" algn="just" rtl="1"/>
            <a:r>
              <a:rPr lang="ar-DZ" b="1" dirty="0" smtClean="0">
                <a:cs typeface="+mj-cs"/>
              </a:rPr>
              <a:t>مستوى الإدارة الوسطى: الذي يشمل الدوائر الأساسية في المؤسسات، كالمالية والتسويق....</a:t>
            </a:r>
            <a:endParaRPr lang="fr-FR" b="1" dirty="0" smtClean="0">
              <a:cs typeface="+mj-cs"/>
            </a:endParaRPr>
          </a:p>
          <a:p>
            <a:pPr lvl="0" algn="just" rtl="1"/>
            <a:r>
              <a:rPr lang="ar-DZ" b="1" dirty="0" smtClean="0">
                <a:cs typeface="+mj-cs"/>
              </a:rPr>
              <a:t>مستوى الإدارة الدنيا: الذي يتكون من الوحدات الإدارية ذات الصلة المباشرة بالتعامل مع وسائل الإنتاج، كالعمال والفنيين والأجهزة....</a:t>
            </a:r>
            <a:endParaRPr lang="fr-FR" b="1" dirty="0" smtClean="0">
              <a:cs typeface="+mj-cs"/>
            </a:endParaRPr>
          </a:p>
          <a:p>
            <a:pPr algn="just" rtl="1"/>
            <a:r>
              <a:rPr lang="ar-DZ" b="1" dirty="0" smtClean="0">
                <a:cs typeface="+mj-cs"/>
              </a:rPr>
              <a:t>و على كل مستوى من هذه المستويات هنالك مستوى إستراتيجي ينبثق عنه،كما يلي:</a:t>
            </a:r>
            <a:endParaRPr lang="fr-FR" b="1" dirty="0" smtClean="0">
              <a:cs typeface="+mj-cs"/>
            </a:endParaRPr>
          </a:p>
          <a:p>
            <a:pPr algn="just" rtl="1"/>
            <a:endParaRPr lang="fr-FR" sz="3200" b="1" dirty="0">
              <a:cs typeface="+mj-cs"/>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1935954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a:r>
              <a:rPr lang="ar-DZ" b="1" u="sng" dirty="0"/>
              <a:t>مستوى </a:t>
            </a:r>
            <a:r>
              <a:rPr lang="ar-DZ" b="1" u="sng" dirty="0" err="1"/>
              <a:t>الإستراتيجية</a:t>
            </a:r>
            <a:r>
              <a:rPr lang="ar-DZ" b="1" u="sng" dirty="0"/>
              <a:t> العليا:</a:t>
            </a:r>
            <a:br>
              <a:rPr lang="ar-DZ" b="1" u="sng" dirty="0"/>
            </a:br>
            <a:endParaRPr lang="en-US" dirty="0"/>
          </a:p>
        </p:txBody>
      </p:sp>
      <p:sp>
        <p:nvSpPr>
          <p:cNvPr id="3" name="Espace réservé du contenu 2"/>
          <p:cNvSpPr>
            <a:spLocks noGrp="1"/>
          </p:cNvSpPr>
          <p:nvPr>
            <p:ph idx="1"/>
          </p:nvPr>
        </p:nvSpPr>
        <p:spPr/>
        <p:style>
          <a:lnRef idx="1">
            <a:schemeClr val="accent1"/>
          </a:lnRef>
          <a:fillRef idx="1002">
            <a:schemeClr val="lt1"/>
          </a:fillRef>
          <a:effectRef idx="1">
            <a:schemeClr val="accent1"/>
          </a:effectRef>
          <a:fontRef idx="minor">
            <a:schemeClr val="dk1"/>
          </a:fontRef>
        </p:style>
        <p:txBody>
          <a:bodyPr>
            <a:normAutofit fontScale="92500"/>
          </a:bodyPr>
          <a:lstStyle/>
          <a:p>
            <a:pPr lvl="0" algn="ctr" rtl="1">
              <a:lnSpc>
                <a:spcPct val="150000"/>
              </a:lnSpc>
            </a:pPr>
            <a:r>
              <a:rPr lang="ar-DZ" b="1" dirty="0" smtClean="0"/>
              <a:t>يتم </a:t>
            </a:r>
            <a:r>
              <a:rPr lang="ar-DZ" b="1" dirty="0"/>
              <a:t>في هذا المستوى ممارسة </a:t>
            </a:r>
            <a:r>
              <a:rPr lang="ar-DZ" b="1" u="sng" dirty="0" smtClean="0"/>
              <a:t>الفعل الاستراتيجي التخطيطي </a:t>
            </a:r>
            <a:r>
              <a:rPr lang="ar-DZ" b="1" dirty="0" smtClean="0"/>
              <a:t>للمؤسسة </a:t>
            </a:r>
            <a:r>
              <a:rPr lang="ar-DZ" b="1" dirty="0"/>
              <a:t>ككل من قبل الإدارة العليا، و يتم التركيز على </a:t>
            </a:r>
            <a:r>
              <a:rPr lang="ar-DZ" b="1" u="sng" dirty="0" smtClean="0"/>
              <a:t>تطوير:</a:t>
            </a:r>
            <a:r>
              <a:rPr lang="ar-DZ" b="1" dirty="0" smtClean="0"/>
              <a:t> </a:t>
            </a:r>
            <a:r>
              <a:rPr lang="ar-DZ" b="1" dirty="0"/>
              <a:t>مزيج من النشاطات و </a:t>
            </a:r>
            <a:r>
              <a:rPr lang="ar-DZ" b="1" dirty="0" smtClean="0"/>
              <a:t>الاتجاهات </a:t>
            </a:r>
            <a:r>
              <a:rPr lang="ar-DZ" b="1" dirty="0"/>
              <a:t>الإدارية التي تتعلق بكل ما يجري في المؤسسة من نشاطات و ممارسات إدارية و </a:t>
            </a:r>
            <a:r>
              <a:rPr lang="ar-DZ" b="1" dirty="0" smtClean="0"/>
              <a:t>إنتاجية، كما </a:t>
            </a:r>
            <a:r>
              <a:rPr lang="ar-DZ" b="1" dirty="0"/>
              <a:t>يتم التركيز على اتخاذ </a:t>
            </a:r>
            <a:r>
              <a:rPr lang="ar-DZ" b="1" dirty="0" smtClean="0"/>
              <a:t>القرارات </a:t>
            </a:r>
            <a:r>
              <a:rPr lang="ar-DZ" b="1" dirty="0"/>
              <a:t>ذات العلاقة </a:t>
            </a:r>
            <a:r>
              <a:rPr lang="ar-DZ" b="1" u="sng" dirty="0"/>
              <a:t>بعمل المؤسسة</a:t>
            </a:r>
            <a:r>
              <a:rPr lang="ar-DZ" b="1" dirty="0"/>
              <a:t>، و </a:t>
            </a:r>
            <a:r>
              <a:rPr lang="ar-DZ" b="1" u="sng" dirty="0"/>
              <a:t>منتجاتها</a:t>
            </a:r>
            <a:r>
              <a:rPr lang="ar-DZ" b="1" dirty="0"/>
              <a:t> و </a:t>
            </a:r>
            <a:r>
              <a:rPr lang="ar-DZ" b="1" u="sng" dirty="0"/>
              <a:t>أسواقها</a:t>
            </a:r>
            <a:r>
              <a:rPr lang="ar-DZ" b="1" dirty="0"/>
              <a:t> </a:t>
            </a:r>
            <a:r>
              <a:rPr lang="ar-DZ" b="1" u="sng" dirty="0"/>
              <a:t>القائمة و المستقبلية </a:t>
            </a:r>
            <a:r>
              <a:rPr lang="ar-DZ" b="1" dirty="0"/>
              <a:t>و مستويات التدفقات </a:t>
            </a:r>
            <a:r>
              <a:rPr lang="ar-DZ" b="1" u="sng" dirty="0"/>
              <a:t>المالية</a:t>
            </a:r>
            <a:r>
              <a:rPr lang="ar-DZ" b="1" dirty="0"/>
              <a:t> من الوحدات </a:t>
            </a:r>
            <a:r>
              <a:rPr lang="ar-DZ" b="1" u="sng" dirty="0"/>
              <a:t>الإنتاجية</a:t>
            </a:r>
            <a:r>
              <a:rPr lang="ar-DZ" b="1" dirty="0"/>
              <a:t> </a:t>
            </a:r>
            <a:r>
              <a:rPr lang="ar-DZ" b="1" dirty="0" smtClean="0"/>
              <a:t>إليها</a:t>
            </a:r>
            <a:r>
              <a:rPr lang="ar-DZ" b="1" dirty="0"/>
              <a:t>، و علاقة المؤسسة مع </a:t>
            </a:r>
            <a:r>
              <a:rPr lang="ar-DZ" b="1" u="sng" dirty="0"/>
              <a:t>الأطراف الأخرى في البيئة </a:t>
            </a:r>
            <a:r>
              <a:rPr lang="ar-DZ" b="1" u="sng" dirty="0" smtClean="0"/>
              <a:t>الخارجية</a:t>
            </a:r>
            <a:r>
              <a:rPr lang="ar-DZ" b="1" dirty="0" smtClean="0"/>
              <a:t>. كما </a:t>
            </a:r>
            <a:r>
              <a:rPr lang="ar-DZ" b="1" dirty="0"/>
              <a:t>أن هناك إجماع على أن دراسة الإدارة </a:t>
            </a:r>
            <a:r>
              <a:rPr lang="ar-DZ" b="1" dirty="0" smtClean="0"/>
              <a:t>الاستراتيجية </a:t>
            </a:r>
            <a:r>
              <a:rPr lang="ar-DZ" b="1" u="sng" dirty="0"/>
              <a:t>تركز على وظيفة الإدارة العليا</a:t>
            </a:r>
            <a:r>
              <a:rPr lang="ar-DZ" b="1" dirty="0"/>
              <a:t>.</a:t>
            </a:r>
            <a:endParaRPr lang="fr-FR" b="1" dirty="0"/>
          </a:p>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419307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rtl="1"/>
            <a:r>
              <a:rPr lang="ar-DZ" b="1" u="sng" dirty="0"/>
              <a:t>مستوى </a:t>
            </a:r>
            <a:r>
              <a:rPr lang="ar-DZ" b="1" u="sng" dirty="0" smtClean="0"/>
              <a:t>الاستراتيجية </a:t>
            </a:r>
            <a:r>
              <a:rPr lang="ar-DZ" b="1" u="sng" dirty="0"/>
              <a:t>الوسطى:</a:t>
            </a:r>
            <a:br>
              <a:rPr lang="ar-DZ" b="1" u="sng" dirty="0"/>
            </a:br>
            <a:endParaRPr lang="en-US" dirty="0"/>
          </a:p>
        </p:txBody>
      </p:sp>
      <p:sp>
        <p:nvSpPr>
          <p:cNvPr id="3" name="Espace réservé du contenu 2"/>
          <p:cNvSpPr>
            <a:spLocks noGrp="1"/>
          </p:cNvSpPr>
          <p:nvPr>
            <p:ph idx="1"/>
          </p:nvPr>
        </p:nvSpPr>
        <p:spPr>
          <a:xfrm>
            <a:off x="775856" y="2088106"/>
            <a:ext cx="9613861" cy="3848670"/>
          </a:xfrm>
        </p:spPr>
        <p:style>
          <a:lnRef idx="1">
            <a:schemeClr val="accent1"/>
          </a:lnRef>
          <a:fillRef idx="1002">
            <a:schemeClr val="lt1"/>
          </a:fillRef>
          <a:effectRef idx="1">
            <a:schemeClr val="accent1"/>
          </a:effectRef>
          <a:fontRef idx="minor">
            <a:schemeClr val="dk1"/>
          </a:fontRef>
        </p:style>
        <p:txBody>
          <a:bodyPr>
            <a:normAutofit/>
          </a:bodyPr>
          <a:lstStyle/>
          <a:p>
            <a:pPr marL="0" lvl="0" indent="0" algn="ctr" rtl="1">
              <a:lnSpc>
                <a:spcPct val="150000"/>
              </a:lnSpc>
              <a:buNone/>
            </a:pPr>
            <a:endParaRPr lang="ar-DZ" sz="2800" b="1" u="sng" dirty="0" smtClean="0">
              <a:solidFill>
                <a:srgbClr val="C00000"/>
              </a:solidFill>
            </a:endParaRPr>
          </a:p>
          <a:p>
            <a:pPr marL="0" lvl="0" indent="0" algn="ctr" rtl="1">
              <a:lnSpc>
                <a:spcPct val="150000"/>
              </a:lnSpc>
              <a:buNone/>
            </a:pPr>
            <a:r>
              <a:rPr lang="ar-DZ" b="1" dirty="0" smtClean="0"/>
              <a:t>يقوم </a:t>
            </a:r>
            <a:r>
              <a:rPr lang="ar-DZ" b="1" dirty="0"/>
              <a:t>هذا المستوى من النشاط </a:t>
            </a:r>
            <a:r>
              <a:rPr lang="ar-DZ" b="1" dirty="0" smtClean="0"/>
              <a:t>الاستراتيجي </a:t>
            </a:r>
            <a:r>
              <a:rPr lang="ar-DZ" b="1" dirty="0"/>
              <a:t>في </a:t>
            </a:r>
            <a:r>
              <a:rPr lang="ar-DZ" b="1" u="sng" dirty="0"/>
              <a:t>الأقسام الإنتاجية </a:t>
            </a:r>
            <a:r>
              <a:rPr lang="ar-DZ" b="1" dirty="0"/>
              <a:t>المختلفة، أو </a:t>
            </a:r>
            <a:r>
              <a:rPr lang="ar-DZ" b="1" u="sng" dirty="0"/>
              <a:t>الفروع</a:t>
            </a:r>
            <a:r>
              <a:rPr lang="ar-DZ" b="1" dirty="0"/>
              <a:t> أو </a:t>
            </a:r>
            <a:r>
              <a:rPr lang="ar-DZ" b="1" u="sng" dirty="0"/>
              <a:t>الخطوط</a:t>
            </a:r>
            <a:r>
              <a:rPr lang="ar-DZ" b="1" dirty="0"/>
              <a:t> الإنتاجية للمؤسسة، و تسمى هذه الأقسام عادة </a:t>
            </a:r>
            <a:r>
              <a:rPr lang="ar-DZ" b="1" u="sng" dirty="0"/>
              <a:t>بوحدة العمل </a:t>
            </a:r>
            <a:r>
              <a:rPr lang="ar-DZ" b="1" u="sng" dirty="0" smtClean="0"/>
              <a:t>الاستراتيجي</a:t>
            </a:r>
            <a:r>
              <a:rPr lang="ar-DZ" b="1" dirty="0" smtClean="0"/>
              <a:t>، </a:t>
            </a:r>
            <a:r>
              <a:rPr lang="ar-DZ" b="1" dirty="0"/>
              <a:t>و ينصب </a:t>
            </a:r>
            <a:r>
              <a:rPr lang="ar-DZ" b="1" dirty="0" smtClean="0"/>
              <a:t>الاهتمام </a:t>
            </a:r>
            <a:r>
              <a:rPr lang="ar-DZ" b="1" dirty="0"/>
              <a:t>الرئيسي لهذا المستوى من </a:t>
            </a:r>
            <a:r>
              <a:rPr lang="ar-DZ" b="1" dirty="0" smtClean="0"/>
              <a:t>الاستراتيجية </a:t>
            </a:r>
            <a:r>
              <a:rPr lang="ar-DZ" b="1" dirty="0"/>
              <a:t>على تحسين الموقف </a:t>
            </a:r>
            <a:r>
              <a:rPr lang="ar-DZ" b="1" u="sng" dirty="0"/>
              <a:t>التنافسي</a:t>
            </a:r>
            <a:r>
              <a:rPr lang="ar-DZ" b="1" dirty="0"/>
              <a:t> لمنتجات المؤسسة في </a:t>
            </a:r>
            <a:r>
              <a:rPr lang="ar-DZ" b="1" dirty="0" smtClean="0"/>
              <a:t>أسواقها، كما </a:t>
            </a:r>
            <a:r>
              <a:rPr lang="ar-DZ" b="1" dirty="0"/>
              <a:t>تقوم </a:t>
            </a:r>
            <a:r>
              <a:rPr lang="ar-DZ" b="1" u="sng" dirty="0"/>
              <a:t>ببلورة </a:t>
            </a:r>
            <a:r>
              <a:rPr lang="ar-DZ" b="1" u="sng" dirty="0" smtClean="0"/>
              <a:t>الاستراتيجية</a:t>
            </a:r>
            <a:r>
              <a:rPr lang="ar-DZ" b="1" dirty="0" smtClean="0"/>
              <a:t> </a:t>
            </a:r>
            <a:r>
              <a:rPr lang="ar-DZ" b="1" dirty="0"/>
              <a:t>الخاصة ضمن الإطار العام </a:t>
            </a:r>
            <a:r>
              <a:rPr lang="ar-DZ" b="1" dirty="0" smtClean="0"/>
              <a:t>للاستراتيجية </a:t>
            </a:r>
            <a:r>
              <a:rPr lang="ar-DZ" b="1" dirty="0"/>
              <a:t>الخاصة بها ضمن الإطار العام </a:t>
            </a:r>
            <a:r>
              <a:rPr lang="ar-DZ" b="1" dirty="0" smtClean="0"/>
              <a:t>للاستراتيجية </a:t>
            </a:r>
            <a:r>
              <a:rPr lang="ar-DZ" b="1" dirty="0"/>
              <a:t>الكبرى التي </a:t>
            </a:r>
            <a:r>
              <a:rPr lang="ar-DZ" b="1" dirty="0" smtClean="0"/>
              <a:t>تنبثق عن مستوى </a:t>
            </a:r>
            <a:r>
              <a:rPr lang="ar-DZ" b="1" dirty="0"/>
              <a:t>الإدارة العليا.</a:t>
            </a:r>
            <a:endParaRPr lang="fr-FR" b="1"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2614444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a:r>
              <a:rPr lang="ar-DZ" b="1" u="sng" dirty="0"/>
              <a:t>مستوى الإدارة الدنيا: </a:t>
            </a:r>
            <a:br>
              <a:rPr lang="ar-DZ" b="1" u="sng" dirty="0"/>
            </a:br>
            <a:endParaRPr lang="en-US" dirty="0"/>
          </a:p>
        </p:txBody>
      </p:sp>
      <p:sp>
        <p:nvSpPr>
          <p:cNvPr id="3" name="Espace réservé du contenu 2"/>
          <p:cNvSpPr>
            <a:spLocks noGrp="1"/>
          </p:cNvSpPr>
          <p:nvPr>
            <p:ph idx="1"/>
          </p:nvPr>
        </p:nvSpPr>
        <p:spPr>
          <a:xfrm>
            <a:off x="680321" y="1885334"/>
            <a:ext cx="9613861" cy="3191633"/>
          </a:xfrm>
        </p:spPr>
        <p:style>
          <a:lnRef idx="1">
            <a:schemeClr val="accent1"/>
          </a:lnRef>
          <a:fillRef idx="1002">
            <a:schemeClr val="lt1"/>
          </a:fillRef>
          <a:effectRef idx="1">
            <a:schemeClr val="accent1"/>
          </a:effectRef>
          <a:fontRef idx="minor">
            <a:schemeClr val="dk1"/>
          </a:fontRef>
        </p:style>
        <p:txBody>
          <a:bodyPr>
            <a:normAutofit/>
          </a:bodyPr>
          <a:lstStyle/>
          <a:p>
            <a:pPr marL="0" lvl="0" indent="0" algn="ctr" rtl="1">
              <a:lnSpc>
                <a:spcPct val="150000"/>
              </a:lnSpc>
              <a:buNone/>
            </a:pPr>
            <a:r>
              <a:rPr lang="ar-DZ" b="1" dirty="0" smtClean="0"/>
              <a:t>يتم </a:t>
            </a:r>
            <a:r>
              <a:rPr lang="ar-DZ" b="1" dirty="0"/>
              <a:t>في هذا المستوى تشكيل بعض </a:t>
            </a:r>
            <a:r>
              <a:rPr lang="ar-DZ" b="1" dirty="0" smtClean="0"/>
              <a:t>الاستراتيجيات </a:t>
            </a:r>
            <a:r>
              <a:rPr lang="ar-DZ" b="1" dirty="0"/>
              <a:t>الهادفة إلى </a:t>
            </a:r>
            <a:r>
              <a:rPr lang="ar-DZ" b="1" u="sng" dirty="0"/>
              <a:t>تعظيم إنتاجية التكنولوجيا </a:t>
            </a:r>
            <a:r>
              <a:rPr lang="ar-DZ" b="1" dirty="0"/>
              <a:t>و </a:t>
            </a:r>
            <a:r>
              <a:rPr lang="ar-DZ" b="1" u="sng" dirty="0"/>
              <a:t>الآلات</a:t>
            </a:r>
            <a:r>
              <a:rPr lang="ar-DZ" b="1" dirty="0"/>
              <a:t> </a:t>
            </a:r>
            <a:r>
              <a:rPr lang="ar-DZ" b="1" u="sng" dirty="0"/>
              <a:t>و الموارد الأخرى</a:t>
            </a:r>
            <a:r>
              <a:rPr lang="ar-DZ" b="1" dirty="0"/>
              <a:t>، في ظل </a:t>
            </a:r>
            <a:r>
              <a:rPr lang="ar-DZ" b="1" dirty="0" smtClean="0"/>
              <a:t>الاستراتيجيات </a:t>
            </a:r>
            <a:r>
              <a:rPr lang="ar-DZ" b="1" dirty="0"/>
              <a:t>التي </a:t>
            </a:r>
            <a:r>
              <a:rPr lang="ar-DZ" b="1" dirty="0" smtClean="0"/>
              <a:t>تنبثق عن مستوى الاستراتيجيات </a:t>
            </a:r>
            <a:r>
              <a:rPr lang="ar-DZ" b="1" dirty="0"/>
              <a:t>الوسطى، و تهدف الممارسة </a:t>
            </a:r>
            <a:r>
              <a:rPr lang="ar-DZ" b="1" dirty="0" smtClean="0"/>
              <a:t>الاستراتيجية </a:t>
            </a:r>
            <a:r>
              <a:rPr lang="ar-DZ" b="1" dirty="0"/>
              <a:t>على هذا المستوى إلى </a:t>
            </a:r>
            <a:r>
              <a:rPr lang="ar-DZ" b="1" u="sng" dirty="0"/>
              <a:t>زيادة فعالية الأداء </a:t>
            </a:r>
            <a:r>
              <a:rPr lang="ar-DZ" b="1" dirty="0"/>
              <a:t>في المؤسسة بما يخدم </a:t>
            </a:r>
            <a:r>
              <a:rPr lang="ar-DZ" b="1" u="sng" dirty="0"/>
              <a:t>أهداف </a:t>
            </a:r>
            <a:r>
              <a:rPr lang="ar-DZ" b="1" u="sng" dirty="0" smtClean="0"/>
              <a:t>الاستراتيجيات </a:t>
            </a:r>
            <a:r>
              <a:rPr lang="ar-DZ" b="1" dirty="0"/>
              <a:t>التي </a:t>
            </a:r>
            <a:r>
              <a:rPr lang="ar-DZ" b="1" dirty="0" smtClean="0"/>
              <a:t>تنبثق من </a:t>
            </a:r>
            <a:r>
              <a:rPr lang="ar-DZ" b="1" dirty="0"/>
              <a:t>مستوى الإدارة الوسطى و العليا</a:t>
            </a:r>
            <a:r>
              <a:rPr lang="ar-DZ" sz="2800" b="1" dirty="0" smtClean="0"/>
              <a:t>.</a:t>
            </a:r>
            <a:endParaRPr lang="fr-FR" sz="2800" b="1"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5" name="Rectangle à coins arrondis 4"/>
          <p:cNvSpPr/>
          <p:nvPr/>
        </p:nvSpPr>
        <p:spPr>
          <a:xfrm>
            <a:off x="982639" y="5128135"/>
            <a:ext cx="9103057" cy="1351128"/>
          </a:xfrm>
          <a:prstGeom prst="roundRect">
            <a:avLst/>
          </a:prstGeom>
          <a:solidFill>
            <a:schemeClr val="bg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u="sng" dirty="0">
                <a:solidFill>
                  <a:schemeClr val="tx1"/>
                </a:solidFill>
              </a:rPr>
              <a:t>إن هذه المستويات الثلاث من </a:t>
            </a:r>
            <a:r>
              <a:rPr lang="ar-DZ" sz="2800" b="1" u="sng" dirty="0" err="1">
                <a:solidFill>
                  <a:schemeClr val="tx1"/>
                </a:solidFill>
              </a:rPr>
              <a:t>الإستراتيجيات</a:t>
            </a:r>
            <a:r>
              <a:rPr lang="ar-DZ" sz="2800" b="1" u="sng" dirty="0">
                <a:solidFill>
                  <a:schemeClr val="tx1"/>
                </a:solidFill>
              </a:rPr>
              <a:t> يجب أن تتفاعل مع بعضها البعض لتحقيق الأهداف </a:t>
            </a:r>
            <a:r>
              <a:rPr lang="ar-DZ" sz="2800" b="1" u="sng" dirty="0" err="1">
                <a:solidFill>
                  <a:schemeClr val="tx1"/>
                </a:solidFill>
              </a:rPr>
              <a:t>الإستراتيجية</a:t>
            </a:r>
            <a:r>
              <a:rPr lang="ar-DZ" sz="2800" b="1" u="sng" dirty="0">
                <a:solidFill>
                  <a:schemeClr val="tx1"/>
                </a:solidFill>
              </a:rPr>
              <a:t> للمؤسسة.</a:t>
            </a:r>
            <a:endParaRPr lang="fr-FR" sz="2800" u="sng" dirty="0">
              <a:solidFill>
                <a:schemeClr val="tx1"/>
              </a:solidFill>
            </a:endParaRPr>
          </a:p>
          <a:p>
            <a:pPr algn="ctr"/>
            <a:endParaRPr lang="en-US" dirty="0"/>
          </a:p>
        </p:txBody>
      </p:sp>
    </p:spTree>
    <p:extLst>
      <p:ext uri="{BB962C8B-B14F-4D97-AF65-F5344CB8AC3E}">
        <p14:creationId xmlns:p14="http://schemas.microsoft.com/office/powerpoint/2010/main" val="288726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750"/>
                                        <p:tgtEl>
                                          <p:spTgt spid="5"/>
                                        </p:tgtEl>
                                      </p:cBhvr>
                                    </p:animEffect>
                                    <p:anim calcmode="lin" valueType="num">
                                      <p:cBhvr>
                                        <p:cTn id="12" dur="750" fill="hold"/>
                                        <p:tgtEl>
                                          <p:spTgt spid="5"/>
                                        </p:tgtEl>
                                        <p:attrNameLst>
                                          <p:attrName>ppt_x</p:attrName>
                                        </p:attrNameLst>
                                      </p:cBhvr>
                                      <p:tavLst>
                                        <p:tav tm="0">
                                          <p:val>
                                            <p:strVal val="#ppt_x"/>
                                          </p:val>
                                        </p:tav>
                                        <p:tav tm="100000">
                                          <p:val>
                                            <p:strVal val="#ppt_x"/>
                                          </p:val>
                                        </p:tav>
                                      </p:tavLst>
                                    </p:anim>
                                    <p:anim calcmode="lin" valueType="num">
                                      <p:cBhvr>
                                        <p:cTn id="13" dur="75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9810</TotalTime>
  <Words>1231</Words>
  <Application>Microsoft Office PowerPoint</Application>
  <PresentationFormat>Grand écran</PresentationFormat>
  <Paragraphs>195</Paragraphs>
  <Slides>17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17</vt:i4>
      </vt:variant>
    </vt:vector>
  </HeadingPairs>
  <TitlesOfParts>
    <vt:vector size="24" baseType="lpstr">
      <vt:lpstr>Arial</vt:lpstr>
      <vt:lpstr>Calibri</vt:lpstr>
      <vt:lpstr>Constantia</vt:lpstr>
      <vt:lpstr>Times New Roman</vt:lpstr>
      <vt:lpstr>Trebuchet MS</vt:lpstr>
      <vt:lpstr>Wingdings</vt:lpstr>
      <vt:lpstr>Berlin</vt:lpstr>
      <vt:lpstr>المعلـــــومات</vt:lpstr>
      <vt:lpstr>العلاقة بين البيانات والمعلومات والمعرفة </vt:lpstr>
      <vt:lpstr>العلاقة بين البيانات والمعلومات والمعرفة </vt:lpstr>
      <vt:lpstr>نظام DIKW  ( بيانات - معلومات - معرفة - حكمة) </vt:lpstr>
      <vt:lpstr>يدمج نظام DIKW البيانات والمعلومات والمعرفة والحكمة في نظام هرمي على شكل هرم ، وتعطي كل طبقة بعض الخصائص للطبقة التالية. تم الحصول على الملاحظة والقياس الأصلي للبيانات ، وتحليل العلاقة بين البيانات التي تم الحصول عليها، و تطبيق المعلومات في العمل ينتج المعرفة، و الحكمة تهتم بالمستقبل والقدرة على التحليل والتفكير.</vt:lpstr>
      <vt:lpstr>مستويات الادارة</vt:lpstr>
      <vt:lpstr>مستوى الإستراتيجية العليا: </vt:lpstr>
      <vt:lpstr>مستوى الاستراتيجية الوسطى: </vt:lpstr>
      <vt:lpstr>مستوى الإدارة الدنيا:  </vt:lpstr>
      <vt:lpstr>الادارة</vt:lpstr>
      <vt:lpstr>تدفق البيانات على أنشطة المؤسسة</vt:lpstr>
      <vt:lpstr>مفهوم المعلومة التسويقية  حتى يتسنى لنا الإلمام بمفهوم المعلومة التسويقية، نتطرق إلى تعريفها، و خصائصها فيما يلي  </vt:lpstr>
      <vt:lpstr>  خصائص المعلومة التسويقية  إضافة إلى الخصائص المعلومة بصفة عامة، فإن المعلومة التسويقية لها خصائص أخرى تتمثل في :  </vt:lpstr>
      <vt:lpstr>أسباب الحاجة إلى المعلومة التسويقية:  سنحاول توضيح أهم الأسباب التي دعت إلى حاجة المؤسسة للمعلومة التسويقية كما يلي: </vt:lpstr>
      <vt:lpstr>مصادر المعلومات التسويقية  تختلف مصادر جمع البيانات الضرورية لإنتاج المعلومة التسويقية، ويمكن ذكر أهم المصادر كمايلي </vt:lpstr>
      <vt:lpstr> أنواع المعلومة التسويقية  نظرا لتعدد أنشطة التسويق، فإن المعلومة التسويقية متعددة ومتنوعة و على العموم يمكن تصنيفها حسب عدة أسس كما مايلي: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265</cp:revision>
  <dcterms:created xsi:type="dcterms:W3CDTF">2022-09-20T18:14:57Z</dcterms:created>
  <dcterms:modified xsi:type="dcterms:W3CDTF">2022-10-22T12:01:19Z</dcterms:modified>
</cp:coreProperties>
</file>