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6" r:id="rId1"/>
  </p:sldMasterIdLst>
  <p:notesMasterIdLst>
    <p:notesMasterId r:id="rId29"/>
  </p:notesMasterIdLst>
  <p:sldIdLst>
    <p:sldId id="256" r:id="rId2"/>
    <p:sldId id="338" r:id="rId3"/>
    <p:sldId id="339" r:id="rId4"/>
    <p:sldId id="358" r:id="rId5"/>
    <p:sldId id="359" r:id="rId6"/>
    <p:sldId id="361" r:id="rId7"/>
    <p:sldId id="363" r:id="rId8"/>
    <p:sldId id="365" r:id="rId9"/>
    <p:sldId id="366" r:id="rId10"/>
    <p:sldId id="367" r:id="rId11"/>
    <p:sldId id="368" r:id="rId12"/>
    <p:sldId id="355" r:id="rId13"/>
    <p:sldId id="342" r:id="rId14"/>
    <p:sldId id="340" r:id="rId15"/>
    <p:sldId id="343" r:id="rId16"/>
    <p:sldId id="352" r:id="rId17"/>
    <p:sldId id="369" r:id="rId18"/>
    <p:sldId id="370" r:id="rId19"/>
    <p:sldId id="371" r:id="rId20"/>
    <p:sldId id="344" r:id="rId21"/>
    <p:sldId id="360" r:id="rId22"/>
    <p:sldId id="345" r:id="rId23"/>
    <p:sldId id="346" r:id="rId24"/>
    <p:sldId id="353" r:id="rId25"/>
    <p:sldId id="354" r:id="rId26"/>
    <p:sldId id="356" r:id="rId27"/>
    <p:sldId id="27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40" autoAdjust="0"/>
    <p:restoredTop sz="94660"/>
  </p:normalViewPr>
  <p:slideViewPr>
    <p:cSldViewPr snapToGrid="0">
      <p:cViewPr varScale="1">
        <p:scale>
          <a:sx n="70" d="100"/>
          <a:sy n="70" d="100"/>
        </p:scale>
        <p:origin x="1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25F1DF-6EE9-48BE-B7E7-71DEDCDE5107}" type="doc">
      <dgm:prSet loTypeId="urn:microsoft.com/office/officeart/2005/8/layout/cycle5" loCatId="cycle" qsTypeId="urn:microsoft.com/office/officeart/2005/8/quickstyle/simple1" qsCatId="simple" csTypeId="urn:microsoft.com/office/officeart/2005/8/colors/colorful1" csCatId="colorful" phldr="1"/>
      <dgm:spPr/>
      <dgm:t>
        <a:bodyPr/>
        <a:lstStyle/>
        <a:p>
          <a:endParaRPr lang="en-US"/>
        </a:p>
      </dgm:t>
    </dgm:pt>
    <dgm:pt modelId="{D1DD0167-519B-4A82-B290-15DDE176C703}">
      <dgm:prSet phldrT="[Texte]" custT="1"/>
      <dgm:spPr/>
      <dgm:t>
        <a:bodyPr/>
        <a:lstStyle/>
        <a:p>
          <a:pPr algn="ctr" rtl="1"/>
          <a:r>
            <a:rPr lang="ar-DZ" sz="2400" b="1" dirty="0" smtClean="0">
              <a:solidFill>
                <a:schemeClr val="tx1"/>
              </a:solidFill>
            </a:rPr>
            <a:t>الأجهزة</a:t>
          </a:r>
          <a:endParaRPr lang="en-US" sz="2400" b="1" dirty="0">
            <a:solidFill>
              <a:schemeClr val="tx1"/>
            </a:solidFill>
          </a:endParaRPr>
        </a:p>
      </dgm:t>
    </dgm:pt>
    <dgm:pt modelId="{721400D9-C105-48A6-ACE6-BC0C272CFC68}" type="parTrans" cxnId="{4505FED9-839C-4619-A00E-1B197C6D5859}">
      <dgm:prSet/>
      <dgm:spPr/>
      <dgm:t>
        <a:bodyPr/>
        <a:lstStyle/>
        <a:p>
          <a:pPr algn="ctr" rtl="1"/>
          <a:endParaRPr lang="en-US" sz="2800"/>
        </a:p>
      </dgm:t>
    </dgm:pt>
    <dgm:pt modelId="{ED8AB3BB-70DE-4619-9AF0-93DB76EF3384}" type="sibTrans" cxnId="{4505FED9-839C-4619-A00E-1B197C6D5859}">
      <dgm:prSet/>
      <dgm:spPr/>
      <dgm:t>
        <a:bodyPr/>
        <a:lstStyle/>
        <a:p>
          <a:pPr algn="ctr" rtl="1"/>
          <a:endParaRPr lang="en-US" sz="2800"/>
        </a:p>
      </dgm:t>
    </dgm:pt>
    <dgm:pt modelId="{ACB835B5-A6FB-47C0-8209-53DCBBCD4256}">
      <dgm:prSet phldrT="[Texte]" custT="1"/>
      <dgm:spPr/>
      <dgm:t>
        <a:bodyPr/>
        <a:lstStyle/>
        <a:p>
          <a:pPr algn="ctr" rtl="1"/>
          <a:r>
            <a:rPr lang="ar-SA" sz="2400" b="1" dirty="0" smtClean="0">
              <a:solidFill>
                <a:schemeClr val="tx1"/>
              </a:solidFill>
            </a:rPr>
            <a:t>وسائل حفظ وتخزين البيانات</a:t>
          </a:r>
          <a:endParaRPr lang="en-US" sz="2400" dirty="0">
            <a:solidFill>
              <a:schemeClr val="tx1"/>
            </a:solidFill>
          </a:endParaRPr>
        </a:p>
      </dgm:t>
    </dgm:pt>
    <dgm:pt modelId="{9D86E0FA-B032-4A23-BD05-0C39864EAB4C}" type="parTrans" cxnId="{F1B6929D-F0FA-489C-A4B3-F97BEF1480B5}">
      <dgm:prSet/>
      <dgm:spPr/>
      <dgm:t>
        <a:bodyPr/>
        <a:lstStyle/>
        <a:p>
          <a:pPr algn="ctr" rtl="1"/>
          <a:endParaRPr lang="en-US" sz="2800"/>
        </a:p>
      </dgm:t>
    </dgm:pt>
    <dgm:pt modelId="{85CFE095-5A75-4915-9872-9DED967BF962}" type="sibTrans" cxnId="{F1B6929D-F0FA-489C-A4B3-F97BEF1480B5}">
      <dgm:prSet/>
      <dgm:spPr/>
      <dgm:t>
        <a:bodyPr/>
        <a:lstStyle/>
        <a:p>
          <a:pPr algn="ctr" rtl="1"/>
          <a:endParaRPr lang="en-US" sz="2800"/>
        </a:p>
      </dgm:t>
    </dgm:pt>
    <dgm:pt modelId="{E30A0CAE-3144-4D8E-BC7E-A7D5583B839B}">
      <dgm:prSet phldrT="[Texte]" custT="1"/>
      <dgm:spPr/>
      <dgm:t>
        <a:bodyPr/>
        <a:lstStyle/>
        <a:p>
          <a:pPr algn="ctr" rtl="1"/>
          <a:r>
            <a:rPr lang="ar-SA" sz="2400" b="1" dirty="0" smtClean="0">
              <a:solidFill>
                <a:schemeClr val="tx1"/>
              </a:solidFill>
            </a:rPr>
            <a:t>البرامج</a:t>
          </a:r>
          <a:endParaRPr lang="en-US" sz="2400" dirty="0">
            <a:solidFill>
              <a:schemeClr val="tx1"/>
            </a:solidFill>
          </a:endParaRPr>
        </a:p>
      </dgm:t>
    </dgm:pt>
    <dgm:pt modelId="{A8233D40-CE4A-4CAB-AB85-7B7491CEDD1D}" type="parTrans" cxnId="{8D15A444-1A28-4AD3-9386-4FD7DFB8E732}">
      <dgm:prSet/>
      <dgm:spPr/>
      <dgm:t>
        <a:bodyPr/>
        <a:lstStyle/>
        <a:p>
          <a:pPr algn="ctr" rtl="1"/>
          <a:endParaRPr lang="en-US" sz="2800"/>
        </a:p>
      </dgm:t>
    </dgm:pt>
    <dgm:pt modelId="{964BF163-5E83-47F8-8E4B-2474BAE6B628}" type="sibTrans" cxnId="{8D15A444-1A28-4AD3-9386-4FD7DFB8E732}">
      <dgm:prSet/>
      <dgm:spPr/>
      <dgm:t>
        <a:bodyPr/>
        <a:lstStyle/>
        <a:p>
          <a:pPr algn="ctr" rtl="1"/>
          <a:endParaRPr lang="en-US" sz="2800"/>
        </a:p>
      </dgm:t>
    </dgm:pt>
    <dgm:pt modelId="{B1CBA0E3-71F2-446C-B59C-00B2432E436B}">
      <dgm:prSet phldrT="[Texte]" custT="1"/>
      <dgm:spPr/>
      <dgm:t>
        <a:bodyPr/>
        <a:lstStyle/>
        <a:p>
          <a:pPr algn="ctr" rtl="1"/>
          <a:r>
            <a:rPr lang="ar-SA" sz="2400" b="1" dirty="0" smtClean="0">
              <a:solidFill>
                <a:schemeClr val="tx1"/>
              </a:solidFill>
            </a:rPr>
            <a:t>قاعدة البيانات </a:t>
          </a:r>
          <a:endParaRPr lang="en-US" sz="2400" dirty="0">
            <a:solidFill>
              <a:schemeClr val="tx1"/>
            </a:solidFill>
          </a:endParaRPr>
        </a:p>
      </dgm:t>
    </dgm:pt>
    <dgm:pt modelId="{5020E550-68CE-4595-AF49-A863974E739F}" type="parTrans" cxnId="{72F0974B-36BE-4491-9E7D-64763D237F92}">
      <dgm:prSet/>
      <dgm:spPr/>
      <dgm:t>
        <a:bodyPr/>
        <a:lstStyle/>
        <a:p>
          <a:pPr algn="ctr" rtl="1"/>
          <a:endParaRPr lang="en-US" sz="2800"/>
        </a:p>
      </dgm:t>
    </dgm:pt>
    <dgm:pt modelId="{3CFE8918-3CC0-477B-9739-22E62ADEDB31}" type="sibTrans" cxnId="{72F0974B-36BE-4491-9E7D-64763D237F92}">
      <dgm:prSet/>
      <dgm:spPr/>
      <dgm:t>
        <a:bodyPr/>
        <a:lstStyle/>
        <a:p>
          <a:pPr algn="ctr" rtl="1"/>
          <a:endParaRPr lang="en-US" sz="2800"/>
        </a:p>
      </dgm:t>
    </dgm:pt>
    <dgm:pt modelId="{A050C069-287B-40D6-AC71-AFEC7C50ABEE}">
      <dgm:prSet phldrT="[Texte]" custT="1"/>
      <dgm:spPr/>
      <dgm:t>
        <a:bodyPr/>
        <a:lstStyle/>
        <a:p>
          <a:pPr algn="ctr" rtl="1"/>
          <a:r>
            <a:rPr lang="ar-SA" sz="2400" b="1" dirty="0" smtClean="0">
              <a:solidFill>
                <a:schemeClr val="tx1"/>
              </a:solidFill>
            </a:rPr>
            <a:t>العنصر البشري</a:t>
          </a:r>
          <a:endParaRPr lang="en-US" sz="2400" dirty="0">
            <a:solidFill>
              <a:schemeClr val="tx1"/>
            </a:solidFill>
          </a:endParaRPr>
        </a:p>
      </dgm:t>
    </dgm:pt>
    <dgm:pt modelId="{49721358-CE49-43C8-8D5E-F5907340F523}" type="parTrans" cxnId="{96F52646-B925-4409-AB9F-2CE349FD8B84}">
      <dgm:prSet/>
      <dgm:spPr/>
      <dgm:t>
        <a:bodyPr/>
        <a:lstStyle/>
        <a:p>
          <a:pPr algn="ctr" rtl="1"/>
          <a:endParaRPr lang="en-US" sz="2800"/>
        </a:p>
      </dgm:t>
    </dgm:pt>
    <dgm:pt modelId="{15933FA5-384E-44F3-82FC-73C863F76ABA}" type="sibTrans" cxnId="{96F52646-B925-4409-AB9F-2CE349FD8B84}">
      <dgm:prSet/>
      <dgm:spPr/>
      <dgm:t>
        <a:bodyPr/>
        <a:lstStyle/>
        <a:p>
          <a:pPr algn="ctr" rtl="1"/>
          <a:endParaRPr lang="en-US" sz="2800"/>
        </a:p>
      </dgm:t>
    </dgm:pt>
    <dgm:pt modelId="{97F61253-A229-444E-8E28-F3FBA119AD4C}" type="pres">
      <dgm:prSet presAssocID="{E325F1DF-6EE9-48BE-B7E7-71DEDCDE5107}" presName="cycle" presStyleCnt="0">
        <dgm:presLayoutVars>
          <dgm:dir/>
          <dgm:resizeHandles val="exact"/>
        </dgm:presLayoutVars>
      </dgm:prSet>
      <dgm:spPr/>
      <dgm:t>
        <a:bodyPr/>
        <a:lstStyle/>
        <a:p>
          <a:endParaRPr lang="en-US"/>
        </a:p>
      </dgm:t>
    </dgm:pt>
    <dgm:pt modelId="{E0B0E984-9865-4BD7-A52B-DB56A0320090}" type="pres">
      <dgm:prSet presAssocID="{D1DD0167-519B-4A82-B290-15DDE176C703}" presName="node" presStyleLbl="node1" presStyleIdx="0" presStyleCnt="5" custScaleX="177822">
        <dgm:presLayoutVars>
          <dgm:bulletEnabled val="1"/>
        </dgm:presLayoutVars>
      </dgm:prSet>
      <dgm:spPr/>
      <dgm:t>
        <a:bodyPr/>
        <a:lstStyle/>
        <a:p>
          <a:endParaRPr lang="en-US"/>
        </a:p>
      </dgm:t>
    </dgm:pt>
    <dgm:pt modelId="{A766BF96-559C-4EFF-8029-F29F10BFC4AB}" type="pres">
      <dgm:prSet presAssocID="{D1DD0167-519B-4A82-B290-15DDE176C703}" presName="spNode" presStyleCnt="0"/>
      <dgm:spPr/>
    </dgm:pt>
    <dgm:pt modelId="{CB1C7E01-0939-4265-A7F8-81FF446AFD3E}" type="pres">
      <dgm:prSet presAssocID="{ED8AB3BB-70DE-4619-9AF0-93DB76EF3384}" presName="sibTrans" presStyleLbl="sibTrans1D1" presStyleIdx="0" presStyleCnt="5"/>
      <dgm:spPr/>
      <dgm:t>
        <a:bodyPr/>
        <a:lstStyle/>
        <a:p>
          <a:endParaRPr lang="en-US"/>
        </a:p>
      </dgm:t>
    </dgm:pt>
    <dgm:pt modelId="{B7B1B13B-C816-4F31-97E2-16FEFDFCFA54}" type="pres">
      <dgm:prSet presAssocID="{ACB835B5-A6FB-47C0-8209-53DCBBCD4256}" presName="node" presStyleLbl="node1" presStyleIdx="1" presStyleCnt="5" custScaleX="196365">
        <dgm:presLayoutVars>
          <dgm:bulletEnabled val="1"/>
        </dgm:presLayoutVars>
      </dgm:prSet>
      <dgm:spPr/>
      <dgm:t>
        <a:bodyPr/>
        <a:lstStyle/>
        <a:p>
          <a:endParaRPr lang="en-US"/>
        </a:p>
      </dgm:t>
    </dgm:pt>
    <dgm:pt modelId="{A63AD539-11A2-4EEB-835E-27ADC1E88E69}" type="pres">
      <dgm:prSet presAssocID="{ACB835B5-A6FB-47C0-8209-53DCBBCD4256}" presName="spNode" presStyleCnt="0"/>
      <dgm:spPr/>
    </dgm:pt>
    <dgm:pt modelId="{07618071-5077-4BC4-AA8E-64CAAD62949A}" type="pres">
      <dgm:prSet presAssocID="{85CFE095-5A75-4915-9872-9DED967BF962}" presName="sibTrans" presStyleLbl="sibTrans1D1" presStyleIdx="1" presStyleCnt="5"/>
      <dgm:spPr/>
      <dgm:t>
        <a:bodyPr/>
        <a:lstStyle/>
        <a:p>
          <a:endParaRPr lang="en-US"/>
        </a:p>
      </dgm:t>
    </dgm:pt>
    <dgm:pt modelId="{C52D7FFC-18C3-4AE9-AC15-6D8A49CA2C3F}" type="pres">
      <dgm:prSet presAssocID="{E30A0CAE-3144-4D8E-BC7E-A7D5583B839B}" presName="node" presStyleLbl="node1" presStyleIdx="2" presStyleCnt="5" custScaleX="215896" custRadScaleRad="144180" custRadScaleInc="-86506">
        <dgm:presLayoutVars>
          <dgm:bulletEnabled val="1"/>
        </dgm:presLayoutVars>
      </dgm:prSet>
      <dgm:spPr/>
      <dgm:t>
        <a:bodyPr/>
        <a:lstStyle/>
        <a:p>
          <a:endParaRPr lang="en-US"/>
        </a:p>
      </dgm:t>
    </dgm:pt>
    <dgm:pt modelId="{D4187D3F-D4A7-40FA-8811-4C267BD4FEB3}" type="pres">
      <dgm:prSet presAssocID="{E30A0CAE-3144-4D8E-BC7E-A7D5583B839B}" presName="spNode" presStyleCnt="0"/>
      <dgm:spPr/>
    </dgm:pt>
    <dgm:pt modelId="{C5553900-24D9-45A9-873A-F635D375E42C}" type="pres">
      <dgm:prSet presAssocID="{964BF163-5E83-47F8-8E4B-2474BAE6B628}" presName="sibTrans" presStyleLbl="sibTrans1D1" presStyleIdx="2" presStyleCnt="5"/>
      <dgm:spPr/>
      <dgm:t>
        <a:bodyPr/>
        <a:lstStyle/>
        <a:p>
          <a:endParaRPr lang="en-US"/>
        </a:p>
      </dgm:t>
    </dgm:pt>
    <dgm:pt modelId="{092F65A3-3D82-4FEC-B16F-DFA1B2C1B77C}" type="pres">
      <dgm:prSet presAssocID="{B1CBA0E3-71F2-446C-B59C-00B2432E436B}" presName="node" presStyleLbl="node1" presStyleIdx="3" presStyleCnt="5" custScaleX="200906" custRadScaleRad="125909" custRadScaleInc="71998">
        <dgm:presLayoutVars>
          <dgm:bulletEnabled val="1"/>
        </dgm:presLayoutVars>
      </dgm:prSet>
      <dgm:spPr/>
      <dgm:t>
        <a:bodyPr/>
        <a:lstStyle/>
        <a:p>
          <a:endParaRPr lang="en-US"/>
        </a:p>
      </dgm:t>
    </dgm:pt>
    <dgm:pt modelId="{4974996F-A48A-4D08-9182-C94999159993}" type="pres">
      <dgm:prSet presAssocID="{B1CBA0E3-71F2-446C-B59C-00B2432E436B}" presName="spNode" presStyleCnt="0"/>
      <dgm:spPr/>
    </dgm:pt>
    <dgm:pt modelId="{3B50265C-AA3A-4953-9334-A40C40C45FB0}" type="pres">
      <dgm:prSet presAssocID="{3CFE8918-3CC0-477B-9739-22E62ADEDB31}" presName="sibTrans" presStyleLbl="sibTrans1D1" presStyleIdx="3" presStyleCnt="5"/>
      <dgm:spPr/>
      <dgm:t>
        <a:bodyPr/>
        <a:lstStyle/>
        <a:p>
          <a:endParaRPr lang="en-US"/>
        </a:p>
      </dgm:t>
    </dgm:pt>
    <dgm:pt modelId="{01494F61-144B-4DC0-82BA-592F87B48BD0}" type="pres">
      <dgm:prSet presAssocID="{A050C069-287B-40D6-AC71-AFEC7C50ABEE}" presName="node" presStyleLbl="node1" presStyleIdx="4" presStyleCnt="5" custScaleX="165994">
        <dgm:presLayoutVars>
          <dgm:bulletEnabled val="1"/>
        </dgm:presLayoutVars>
      </dgm:prSet>
      <dgm:spPr/>
      <dgm:t>
        <a:bodyPr/>
        <a:lstStyle/>
        <a:p>
          <a:endParaRPr lang="en-US"/>
        </a:p>
      </dgm:t>
    </dgm:pt>
    <dgm:pt modelId="{8F6B46FD-DCBE-41EC-A404-275D9B485B92}" type="pres">
      <dgm:prSet presAssocID="{A050C069-287B-40D6-AC71-AFEC7C50ABEE}" presName="spNode" presStyleCnt="0"/>
      <dgm:spPr/>
    </dgm:pt>
    <dgm:pt modelId="{0AFC3871-1C5F-4F43-AB5B-EACA917EE0E4}" type="pres">
      <dgm:prSet presAssocID="{15933FA5-384E-44F3-82FC-73C863F76ABA}" presName="sibTrans" presStyleLbl="sibTrans1D1" presStyleIdx="4" presStyleCnt="5"/>
      <dgm:spPr/>
      <dgm:t>
        <a:bodyPr/>
        <a:lstStyle/>
        <a:p>
          <a:endParaRPr lang="en-US"/>
        </a:p>
      </dgm:t>
    </dgm:pt>
  </dgm:ptLst>
  <dgm:cxnLst>
    <dgm:cxn modelId="{BD165E40-9B32-4A9D-9BA8-7D79709AD2E5}" type="presOf" srcId="{85CFE095-5A75-4915-9872-9DED967BF962}" destId="{07618071-5077-4BC4-AA8E-64CAAD62949A}" srcOrd="0" destOrd="0" presId="urn:microsoft.com/office/officeart/2005/8/layout/cycle5"/>
    <dgm:cxn modelId="{3AE921C9-302C-4C1F-9D17-40D2069EFDE8}" type="presOf" srcId="{E325F1DF-6EE9-48BE-B7E7-71DEDCDE5107}" destId="{97F61253-A229-444E-8E28-F3FBA119AD4C}" srcOrd="0" destOrd="0" presId="urn:microsoft.com/office/officeart/2005/8/layout/cycle5"/>
    <dgm:cxn modelId="{C27FBCE1-B98C-405F-8AC4-9081770BEC8F}" type="presOf" srcId="{E30A0CAE-3144-4D8E-BC7E-A7D5583B839B}" destId="{C52D7FFC-18C3-4AE9-AC15-6D8A49CA2C3F}" srcOrd="0" destOrd="0" presId="urn:microsoft.com/office/officeart/2005/8/layout/cycle5"/>
    <dgm:cxn modelId="{38EB0B68-C263-4307-BD77-74379C3D225F}" type="presOf" srcId="{3CFE8918-3CC0-477B-9739-22E62ADEDB31}" destId="{3B50265C-AA3A-4953-9334-A40C40C45FB0}" srcOrd="0" destOrd="0" presId="urn:microsoft.com/office/officeart/2005/8/layout/cycle5"/>
    <dgm:cxn modelId="{8D15A444-1A28-4AD3-9386-4FD7DFB8E732}" srcId="{E325F1DF-6EE9-48BE-B7E7-71DEDCDE5107}" destId="{E30A0CAE-3144-4D8E-BC7E-A7D5583B839B}" srcOrd="2" destOrd="0" parTransId="{A8233D40-CE4A-4CAB-AB85-7B7491CEDD1D}" sibTransId="{964BF163-5E83-47F8-8E4B-2474BAE6B628}"/>
    <dgm:cxn modelId="{75FC9E10-974F-478B-A324-43EB3F976B8C}" type="presOf" srcId="{ED8AB3BB-70DE-4619-9AF0-93DB76EF3384}" destId="{CB1C7E01-0939-4265-A7F8-81FF446AFD3E}" srcOrd="0" destOrd="0" presId="urn:microsoft.com/office/officeart/2005/8/layout/cycle5"/>
    <dgm:cxn modelId="{48FCBF18-84BF-459F-A030-2954E52F60DB}" type="presOf" srcId="{A050C069-287B-40D6-AC71-AFEC7C50ABEE}" destId="{01494F61-144B-4DC0-82BA-592F87B48BD0}" srcOrd="0" destOrd="0" presId="urn:microsoft.com/office/officeart/2005/8/layout/cycle5"/>
    <dgm:cxn modelId="{96F52646-B925-4409-AB9F-2CE349FD8B84}" srcId="{E325F1DF-6EE9-48BE-B7E7-71DEDCDE5107}" destId="{A050C069-287B-40D6-AC71-AFEC7C50ABEE}" srcOrd="4" destOrd="0" parTransId="{49721358-CE49-43C8-8D5E-F5907340F523}" sibTransId="{15933FA5-384E-44F3-82FC-73C863F76ABA}"/>
    <dgm:cxn modelId="{DF7779A6-B0B2-416B-8075-9E1CDCBA3222}" type="presOf" srcId="{15933FA5-384E-44F3-82FC-73C863F76ABA}" destId="{0AFC3871-1C5F-4F43-AB5B-EACA917EE0E4}" srcOrd="0" destOrd="0" presId="urn:microsoft.com/office/officeart/2005/8/layout/cycle5"/>
    <dgm:cxn modelId="{33313738-4996-4E2C-89EE-601C7659169D}" type="presOf" srcId="{B1CBA0E3-71F2-446C-B59C-00B2432E436B}" destId="{092F65A3-3D82-4FEC-B16F-DFA1B2C1B77C}" srcOrd="0" destOrd="0" presId="urn:microsoft.com/office/officeart/2005/8/layout/cycle5"/>
    <dgm:cxn modelId="{72F0974B-36BE-4491-9E7D-64763D237F92}" srcId="{E325F1DF-6EE9-48BE-B7E7-71DEDCDE5107}" destId="{B1CBA0E3-71F2-446C-B59C-00B2432E436B}" srcOrd="3" destOrd="0" parTransId="{5020E550-68CE-4595-AF49-A863974E739F}" sibTransId="{3CFE8918-3CC0-477B-9739-22E62ADEDB31}"/>
    <dgm:cxn modelId="{4505FED9-839C-4619-A00E-1B197C6D5859}" srcId="{E325F1DF-6EE9-48BE-B7E7-71DEDCDE5107}" destId="{D1DD0167-519B-4A82-B290-15DDE176C703}" srcOrd="0" destOrd="0" parTransId="{721400D9-C105-48A6-ACE6-BC0C272CFC68}" sibTransId="{ED8AB3BB-70DE-4619-9AF0-93DB76EF3384}"/>
    <dgm:cxn modelId="{5ED3E235-5842-47F8-A9BB-F9AE4FC11E2D}" type="presOf" srcId="{ACB835B5-A6FB-47C0-8209-53DCBBCD4256}" destId="{B7B1B13B-C816-4F31-97E2-16FEFDFCFA54}" srcOrd="0" destOrd="0" presId="urn:microsoft.com/office/officeart/2005/8/layout/cycle5"/>
    <dgm:cxn modelId="{F1B6929D-F0FA-489C-A4B3-F97BEF1480B5}" srcId="{E325F1DF-6EE9-48BE-B7E7-71DEDCDE5107}" destId="{ACB835B5-A6FB-47C0-8209-53DCBBCD4256}" srcOrd="1" destOrd="0" parTransId="{9D86E0FA-B032-4A23-BD05-0C39864EAB4C}" sibTransId="{85CFE095-5A75-4915-9872-9DED967BF962}"/>
    <dgm:cxn modelId="{46A372DC-418E-43B7-8767-AB986BDFD08F}" type="presOf" srcId="{D1DD0167-519B-4A82-B290-15DDE176C703}" destId="{E0B0E984-9865-4BD7-A52B-DB56A0320090}" srcOrd="0" destOrd="0" presId="urn:microsoft.com/office/officeart/2005/8/layout/cycle5"/>
    <dgm:cxn modelId="{91B55A38-09C4-4DC3-A433-02A174A7A486}" type="presOf" srcId="{964BF163-5E83-47F8-8E4B-2474BAE6B628}" destId="{C5553900-24D9-45A9-873A-F635D375E42C}" srcOrd="0" destOrd="0" presId="urn:microsoft.com/office/officeart/2005/8/layout/cycle5"/>
    <dgm:cxn modelId="{F9ADD46F-8ECC-47BF-A988-94AAD42D1919}" type="presParOf" srcId="{97F61253-A229-444E-8E28-F3FBA119AD4C}" destId="{E0B0E984-9865-4BD7-A52B-DB56A0320090}" srcOrd="0" destOrd="0" presId="urn:microsoft.com/office/officeart/2005/8/layout/cycle5"/>
    <dgm:cxn modelId="{5A4EBF27-3ED2-45CB-9FD9-3FB533813D6A}" type="presParOf" srcId="{97F61253-A229-444E-8E28-F3FBA119AD4C}" destId="{A766BF96-559C-4EFF-8029-F29F10BFC4AB}" srcOrd="1" destOrd="0" presId="urn:microsoft.com/office/officeart/2005/8/layout/cycle5"/>
    <dgm:cxn modelId="{7A660031-49BA-4B36-A070-A38B6CD6188E}" type="presParOf" srcId="{97F61253-A229-444E-8E28-F3FBA119AD4C}" destId="{CB1C7E01-0939-4265-A7F8-81FF446AFD3E}" srcOrd="2" destOrd="0" presId="urn:microsoft.com/office/officeart/2005/8/layout/cycle5"/>
    <dgm:cxn modelId="{007FC9D9-AE40-49BA-BCFB-A50431C56D3E}" type="presParOf" srcId="{97F61253-A229-444E-8E28-F3FBA119AD4C}" destId="{B7B1B13B-C816-4F31-97E2-16FEFDFCFA54}" srcOrd="3" destOrd="0" presId="urn:microsoft.com/office/officeart/2005/8/layout/cycle5"/>
    <dgm:cxn modelId="{B0AA1E01-DF0B-4804-8BCC-E364BCA9D5EC}" type="presParOf" srcId="{97F61253-A229-444E-8E28-F3FBA119AD4C}" destId="{A63AD539-11A2-4EEB-835E-27ADC1E88E69}" srcOrd="4" destOrd="0" presId="urn:microsoft.com/office/officeart/2005/8/layout/cycle5"/>
    <dgm:cxn modelId="{E87D00B6-4AF3-417A-B7AB-51E093CD1CA3}" type="presParOf" srcId="{97F61253-A229-444E-8E28-F3FBA119AD4C}" destId="{07618071-5077-4BC4-AA8E-64CAAD62949A}" srcOrd="5" destOrd="0" presId="urn:microsoft.com/office/officeart/2005/8/layout/cycle5"/>
    <dgm:cxn modelId="{E7FC883F-986E-459C-9572-CE41F15F3498}" type="presParOf" srcId="{97F61253-A229-444E-8E28-F3FBA119AD4C}" destId="{C52D7FFC-18C3-4AE9-AC15-6D8A49CA2C3F}" srcOrd="6" destOrd="0" presId="urn:microsoft.com/office/officeart/2005/8/layout/cycle5"/>
    <dgm:cxn modelId="{E710BE52-60C2-4E1A-8F64-002119809B32}" type="presParOf" srcId="{97F61253-A229-444E-8E28-F3FBA119AD4C}" destId="{D4187D3F-D4A7-40FA-8811-4C267BD4FEB3}" srcOrd="7" destOrd="0" presId="urn:microsoft.com/office/officeart/2005/8/layout/cycle5"/>
    <dgm:cxn modelId="{EEC9CADE-E4C3-4CBB-ACA4-67BE2E2D5295}" type="presParOf" srcId="{97F61253-A229-444E-8E28-F3FBA119AD4C}" destId="{C5553900-24D9-45A9-873A-F635D375E42C}" srcOrd="8" destOrd="0" presId="urn:microsoft.com/office/officeart/2005/8/layout/cycle5"/>
    <dgm:cxn modelId="{23C56872-3654-4122-928E-F5116320732F}" type="presParOf" srcId="{97F61253-A229-444E-8E28-F3FBA119AD4C}" destId="{092F65A3-3D82-4FEC-B16F-DFA1B2C1B77C}" srcOrd="9" destOrd="0" presId="urn:microsoft.com/office/officeart/2005/8/layout/cycle5"/>
    <dgm:cxn modelId="{E4748D4E-FD99-4BF7-8D35-DE77894C3140}" type="presParOf" srcId="{97F61253-A229-444E-8E28-F3FBA119AD4C}" destId="{4974996F-A48A-4D08-9182-C94999159993}" srcOrd="10" destOrd="0" presId="urn:microsoft.com/office/officeart/2005/8/layout/cycle5"/>
    <dgm:cxn modelId="{D5F5DDEB-46F3-432E-8EAD-992BDA1EFE8B}" type="presParOf" srcId="{97F61253-A229-444E-8E28-F3FBA119AD4C}" destId="{3B50265C-AA3A-4953-9334-A40C40C45FB0}" srcOrd="11" destOrd="0" presId="urn:microsoft.com/office/officeart/2005/8/layout/cycle5"/>
    <dgm:cxn modelId="{87B10A83-1414-4636-9EB8-69F64E76752E}" type="presParOf" srcId="{97F61253-A229-444E-8E28-F3FBA119AD4C}" destId="{01494F61-144B-4DC0-82BA-592F87B48BD0}" srcOrd="12" destOrd="0" presId="urn:microsoft.com/office/officeart/2005/8/layout/cycle5"/>
    <dgm:cxn modelId="{6F773C7E-D273-4703-843A-9CD7D229AE31}" type="presParOf" srcId="{97F61253-A229-444E-8E28-F3FBA119AD4C}" destId="{8F6B46FD-DCBE-41EC-A404-275D9B485B92}" srcOrd="13" destOrd="0" presId="urn:microsoft.com/office/officeart/2005/8/layout/cycle5"/>
    <dgm:cxn modelId="{72FF01F6-1718-4B97-B3E2-BA70F3F374DE}" type="presParOf" srcId="{97F61253-A229-444E-8E28-F3FBA119AD4C}" destId="{0AFC3871-1C5F-4F43-AB5B-EACA917EE0E4}"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10/26/2022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6</a:t>
            </a:fld>
            <a:endParaRPr lang="en-US"/>
          </a:p>
        </p:txBody>
      </p:sp>
    </p:spTree>
    <p:extLst>
      <p:ext uri="{BB962C8B-B14F-4D97-AF65-F5344CB8AC3E}">
        <p14:creationId xmlns:p14="http://schemas.microsoft.com/office/powerpoint/2010/main" val="2403443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10</a:t>
            </a:fld>
            <a:endParaRPr lang="en-US"/>
          </a:p>
        </p:txBody>
      </p:sp>
    </p:spTree>
    <p:extLst>
      <p:ext uri="{BB962C8B-B14F-4D97-AF65-F5344CB8AC3E}">
        <p14:creationId xmlns:p14="http://schemas.microsoft.com/office/powerpoint/2010/main" val="17220182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10/26/2022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465053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96839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623483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3554743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779417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10/26/2022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1652423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BBB78-C96F-47B7-AB17-D852CA960AC9}" type="datetimeFigureOut">
              <a:rPr lang="en-US" smtClean="0"/>
              <a:t>10/26/2022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902440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13198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76122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3194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10/26/2022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3465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97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10/26/2022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8919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10/26/2022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8048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10/26/2022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36254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1515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10/26/2022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6752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10/26/2022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8239237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75856" y="1801432"/>
            <a:ext cx="8144134" cy="1373070"/>
          </a:xfrm>
        </p:spPr>
        <p:style>
          <a:lnRef idx="2">
            <a:schemeClr val="accent1"/>
          </a:lnRef>
          <a:fillRef idx="1">
            <a:schemeClr val="lt1"/>
          </a:fillRef>
          <a:effectRef idx="0">
            <a:schemeClr val="accent1"/>
          </a:effectRef>
          <a:fontRef idx="minor">
            <a:schemeClr val="dk1"/>
          </a:fontRef>
        </p:style>
        <p:txBody>
          <a:bodyPr/>
          <a:lstStyle/>
          <a:p>
            <a:pPr algn="ctr" rtl="1"/>
            <a:r>
              <a:rPr lang="ar-DZ" b="1" dirty="0" smtClean="0"/>
              <a:t>نظــــام المعلومـــات</a:t>
            </a:r>
            <a:endParaRPr lang="en-US" b="1" dirty="0"/>
          </a:p>
        </p:txBody>
      </p:sp>
      <p:sp>
        <p:nvSpPr>
          <p:cNvPr id="3" name="Sous-titre 2"/>
          <p:cNvSpPr>
            <a:spLocks noGrp="1"/>
          </p:cNvSpPr>
          <p:nvPr>
            <p:ph type="subTitle" idx="1"/>
          </p:nvPr>
        </p:nvSpPr>
        <p:spPr>
          <a:xfrm>
            <a:off x="1840382" y="3412017"/>
            <a:ext cx="8144134" cy="2457522"/>
          </a:xfrm>
        </p:spPr>
        <p:txBody>
          <a:bodyPr>
            <a:normAutofit fontScale="32500" lnSpcReduction="20000"/>
          </a:bodyPr>
          <a:lstStyle/>
          <a:p>
            <a:pPr algn="r" rtl="1"/>
            <a:r>
              <a:rPr lang="ar-DZ" sz="8600" b="1" u="sng" dirty="0">
                <a:solidFill>
                  <a:schemeClr val="accent6">
                    <a:lumMod val="60000"/>
                    <a:lumOff val="40000"/>
                  </a:schemeClr>
                </a:solidFill>
              </a:rPr>
              <a:t>عناصر المحاضرة: </a:t>
            </a:r>
            <a:endParaRPr lang="ar-DZ" sz="8600" b="1" u="sng" dirty="0" smtClean="0">
              <a:solidFill>
                <a:schemeClr val="accent6">
                  <a:lumMod val="60000"/>
                  <a:lumOff val="40000"/>
                </a:schemeClr>
              </a:solidFill>
            </a:endParaRPr>
          </a:p>
          <a:p>
            <a:pPr marL="1143000" lvl="0" indent="-1143000" algn="r" rtl="1">
              <a:buFont typeface="Wingdings" panose="05000000000000000000" pitchFamily="2" charset="2"/>
              <a:buChar char="q"/>
            </a:pPr>
            <a:r>
              <a:rPr lang="ar-SA" sz="7400" b="1" dirty="0">
                <a:solidFill>
                  <a:schemeClr val="bg1"/>
                </a:solidFill>
              </a:rPr>
              <a:t>تعريف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أسباب </a:t>
            </a:r>
            <a:r>
              <a:rPr lang="ar-SA" sz="7400" b="1" dirty="0">
                <a:solidFill>
                  <a:schemeClr val="bg1"/>
                </a:solidFill>
              </a:rPr>
              <a:t>نشوء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مراحل </a:t>
            </a:r>
            <a:r>
              <a:rPr lang="ar-SA" sz="7400" b="1" dirty="0">
                <a:solidFill>
                  <a:schemeClr val="bg1"/>
                </a:solidFill>
              </a:rPr>
              <a:t>تطور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مكونات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عناصر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أنواع </a:t>
            </a:r>
            <a:r>
              <a:rPr lang="ar-SA" sz="7400" b="1" dirty="0">
                <a:solidFill>
                  <a:schemeClr val="bg1"/>
                </a:solidFill>
              </a:rPr>
              <a:t>أنظمة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خصائص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أهمية </a:t>
            </a:r>
            <a:r>
              <a:rPr lang="ar-SA" sz="7400" b="1" dirty="0">
                <a:solidFill>
                  <a:schemeClr val="bg1"/>
                </a:solidFill>
              </a:rPr>
              <a:t>نظام المعلومات في </a:t>
            </a:r>
            <a:r>
              <a:rPr lang="ar-SA" sz="7400" b="1" dirty="0" smtClean="0">
                <a:solidFill>
                  <a:schemeClr val="bg1"/>
                </a:solidFill>
              </a:rPr>
              <a:t>المؤسسة.</a:t>
            </a:r>
            <a:r>
              <a:rPr lang="ar-DZ" sz="7400" b="1" dirty="0" smtClean="0">
                <a:solidFill>
                  <a:schemeClr val="bg1"/>
                </a:solidFill>
              </a:rPr>
              <a:t>/ </a:t>
            </a:r>
            <a:r>
              <a:rPr lang="ar-SA" sz="7400" b="1" dirty="0" smtClean="0">
                <a:solidFill>
                  <a:schemeClr val="bg1"/>
                </a:solidFill>
              </a:rPr>
              <a:t>دور </a:t>
            </a:r>
            <a:r>
              <a:rPr lang="ar-SA" sz="7400" b="1" dirty="0">
                <a:solidFill>
                  <a:schemeClr val="bg1"/>
                </a:solidFill>
              </a:rPr>
              <a:t>نظام المعلومات في المؤسسة.</a:t>
            </a:r>
            <a:endParaRPr lang="fr-FR" sz="7400" b="1" u="sng" dirty="0">
              <a:solidFill>
                <a:schemeClr val="bg1"/>
              </a:solidFill>
            </a:endParaRPr>
          </a:p>
          <a:p>
            <a:pPr marL="457200" indent="-457200" rtl="1">
              <a:buFont typeface="Arial" panose="020B0604020202020204" pitchFamily="34" charset="0"/>
              <a:buChar char="•"/>
            </a:pPr>
            <a:r>
              <a:rPr lang="ar-DZ" sz="2800" dirty="0"/>
              <a:t/>
            </a:r>
            <a:br>
              <a:rPr lang="ar-DZ" sz="2800" dirty="0"/>
            </a:br>
            <a:r>
              <a:rPr lang="fr-FR" sz="2800" b="1" dirty="0" smtClean="0"/>
              <a:t> </a:t>
            </a:r>
            <a:r>
              <a:rPr lang="ar-DZ" sz="2800" b="1" dirty="0" smtClean="0"/>
              <a:t> </a:t>
            </a:r>
          </a:p>
        </p:txBody>
      </p:sp>
      <p:sp>
        <p:nvSpPr>
          <p:cNvPr id="4" name="Rectangle 3"/>
          <p:cNvSpPr/>
          <p:nvPr/>
        </p:nvSpPr>
        <p:spPr>
          <a:xfrm>
            <a:off x="9030206" y="1801432"/>
            <a:ext cx="2461209" cy="1373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rgbClr val="002060"/>
                </a:solidFill>
              </a:rPr>
              <a:t>محاضرة رقم 04:</a:t>
            </a:r>
            <a:endParaRPr lang="en-US" sz="3200" b="1" dirty="0">
              <a:solidFill>
                <a:srgbClr val="002060"/>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rgbClr val="002060"/>
                </a:solidFill>
              </a:rPr>
              <a:t>مقياس: نظــــام المعلـومات التسويـــــقية </a:t>
            </a:r>
          </a:p>
          <a:p>
            <a:pPr algn="ctr" rtl="1"/>
            <a:r>
              <a:rPr lang="ar-DZ" sz="3200" b="1" dirty="0" smtClean="0">
                <a:solidFill>
                  <a:srgbClr val="002060"/>
                </a:solidFill>
              </a:rPr>
              <a:t>مستوى سنة ثالثة تسويق</a:t>
            </a:r>
            <a:endParaRPr lang="en-US" sz="3200" b="1" dirty="0">
              <a:solidFill>
                <a:srgbClr val="002060"/>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57264" y="1094925"/>
            <a:ext cx="8915400" cy="765175"/>
          </a:xfrm>
        </p:spPr>
        <p:txBody>
          <a:bodyPr>
            <a:noAutofit/>
          </a:bodyPr>
          <a:lstStyle/>
          <a:p>
            <a:pPr algn="ctr" eaLnBrk="1" hangingPunct="1">
              <a:defRPr/>
            </a:pPr>
            <a:r>
              <a:rPr lang="ar-SA" altLang="en-US" sz="4800" b="1" dirty="0">
                <a:solidFill>
                  <a:schemeClr val="bg1"/>
                </a:solidFill>
                <a:effectLst>
                  <a:outerShdw blurRad="38100" dist="38100" dir="2700000" algn="tl">
                    <a:srgbClr val="000000">
                      <a:alpha val="43137"/>
                    </a:srgbClr>
                  </a:outerShdw>
                </a:effectLst>
              </a:rPr>
              <a:t>وظيفة المعالجة</a:t>
            </a:r>
            <a:endParaRPr lang="en-US" altLang="en-US" sz="4800" b="1" dirty="0">
              <a:solidFill>
                <a:schemeClr val="bg1"/>
              </a:solidFill>
              <a:effectLst>
                <a:outerShdw blurRad="38100" dist="38100" dir="2700000" algn="tl">
                  <a:srgbClr val="000000">
                    <a:alpha val="43137"/>
                  </a:srgbClr>
                </a:outerShdw>
              </a:effectLst>
            </a:endParaRPr>
          </a:p>
        </p:txBody>
      </p:sp>
      <p:sp>
        <p:nvSpPr>
          <p:cNvPr id="21507" name="Rectangle 3"/>
          <p:cNvSpPr>
            <a:spLocks noGrp="1" noChangeArrowheads="1"/>
          </p:cNvSpPr>
          <p:nvPr>
            <p:ph type="body" idx="1"/>
          </p:nvPr>
        </p:nvSpPr>
        <p:spPr>
          <a:xfrm>
            <a:off x="1442963" y="2572437"/>
            <a:ext cx="9816439" cy="3696457"/>
          </a:xfrm>
        </p:spPr>
        <p:style>
          <a:lnRef idx="2">
            <a:schemeClr val="dk1"/>
          </a:lnRef>
          <a:fillRef idx="1">
            <a:schemeClr val="lt1"/>
          </a:fillRef>
          <a:effectRef idx="0">
            <a:schemeClr val="dk1"/>
          </a:effectRef>
          <a:fontRef idx="minor">
            <a:schemeClr val="dk1"/>
          </a:fontRef>
        </p:style>
        <p:txBody>
          <a:bodyPr>
            <a:normAutofit/>
          </a:bodyPr>
          <a:lstStyle/>
          <a:p>
            <a:pPr algn="just" rtl="1" eaLnBrk="1" hangingPunct="1">
              <a:defRPr/>
            </a:pPr>
            <a:r>
              <a:rPr lang="fr-FR" altLang="en-US" sz="1600" dirty="0" smtClean="0">
                <a:solidFill>
                  <a:schemeClr val="tx1"/>
                </a:solidFill>
                <a:cs typeface="Arabic Transparent" pitchFamily="2" charset="-78"/>
              </a:rPr>
              <a:t> </a:t>
            </a:r>
            <a:r>
              <a:rPr lang="ar-SA" altLang="en-US" sz="2400" b="1" dirty="0">
                <a:solidFill>
                  <a:schemeClr val="tx1"/>
                </a:solidFill>
                <a:cs typeface="+mj-cs"/>
              </a:rPr>
              <a:t>يقصد بالمعالجة تجميع البيانات و تبويبها و تحليلها وتخزينها و إدخال التعديلات عليها حتى تصبح صالحة </a:t>
            </a:r>
            <a:r>
              <a:rPr lang="ar-SA" altLang="en-US" sz="2400" b="1" dirty="0" err="1">
                <a:solidFill>
                  <a:schemeClr val="tx1"/>
                </a:solidFill>
                <a:cs typeface="+mj-cs"/>
              </a:rPr>
              <a:t>للإستخدام</a:t>
            </a:r>
            <a:r>
              <a:rPr lang="ar-SA" altLang="en-US" sz="2400" b="1" dirty="0">
                <a:solidFill>
                  <a:schemeClr val="tx1"/>
                </a:solidFill>
                <a:cs typeface="+mj-cs"/>
              </a:rPr>
              <a:t> في عملية اتخاذ القرارات الإدارية، و تتضمن المعالجة القيام بتجميع المعطيات بعد تحديد مصادرها الداخلية و الخارجية  ثم تبويبها على شكل مجموعات ذات صفات مشتركة بحيث تعطي معنى واضحا ودقيقا </a:t>
            </a:r>
            <a:r>
              <a:rPr lang="ar-DZ" altLang="en-US" sz="2400" b="1" dirty="0" smtClean="0">
                <a:solidFill>
                  <a:schemeClr val="tx1"/>
                </a:solidFill>
                <a:cs typeface="+mj-cs"/>
              </a:rPr>
              <a:t>.</a:t>
            </a:r>
          </a:p>
          <a:p>
            <a:pPr algn="just" rtl="1" eaLnBrk="1" hangingPunct="1">
              <a:defRPr/>
            </a:pPr>
            <a:r>
              <a:rPr lang="ar-SA" altLang="en-US" sz="2400" b="1" dirty="0" smtClean="0">
                <a:solidFill>
                  <a:schemeClr val="tx1"/>
                </a:solidFill>
                <a:cs typeface="+mj-cs"/>
              </a:rPr>
              <a:t> </a:t>
            </a:r>
            <a:r>
              <a:rPr lang="ar-SA" altLang="fr-FR" sz="2400" b="1" dirty="0">
                <a:solidFill>
                  <a:schemeClr val="tx1"/>
                </a:solidFill>
                <a:cs typeface="+mj-cs"/>
              </a:rPr>
              <a:t>أ</a:t>
            </a:r>
            <a:r>
              <a:rPr lang="ar-SA" altLang="en-US" sz="2400" b="1" dirty="0">
                <a:solidFill>
                  <a:schemeClr val="tx1"/>
                </a:solidFill>
                <a:cs typeface="+mj-cs"/>
              </a:rPr>
              <a:t>ي </a:t>
            </a:r>
            <a:r>
              <a:rPr lang="ar-SA" altLang="fr-FR" sz="2400" b="1" dirty="0">
                <a:solidFill>
                  <a:schemeClr val="tx1"/>
                </a:solidFill>
                <a:cs typeface="+mj-cs"/>
              </a:rPr>
              <a:t> الحصول على المعطيات </a:t>
            </a:r>
            <a:r>
              <a:rPr lang="ar-DZ" altLang="fr-FR" sz="2400" b="1" dirty="0">
                <a:solidFill>
                  <a:schemeClr val="tx1"/>
                </a:solidFill>
                <a:cs typeface="+mj-cs"/>
              </a:rPr>
              <a:t>و </a:t>
            </a:r>
            <a:r>
              <a:rPr lang="ar-SA" altLang="fr-FR" sz="2400" b="1" dirty="0">
                <a:solidFill>
                  <a:schemeClr val="tx1"/>
                </a:solidFill>
                <a:cs typeface="+mj-cs"/>
              </a:rPr>
              <a:t>إمكانية وضعها في شكل معين </a:t>
            </a:r>
            <a:r>
              <a:rPr lang="ar-DZ" altLang="fr-FR" sz="2400" b="1" dirty="0">
                <a:solidFill>
                  <a:schemeClr val="tx1"/>
                </a:solidFill>
                <a:cs typeface="+mj-cs"/>
              </a:rPr>
              <a:t>و </a:t>
            </a:r>
            <a:r>
              <a:rPr lang="ar-SA" altLang="fr-FR" sz="2400" b="1" dirty="0" err="1">
                <a:solidFill>
                  <a:schemeClr val="tx1"/>
                </a:solidFill>
                <a:cs typeface="+mj-cs"/>
              </a:rPr>
              <a:t>إستعمالها</a:t>
            </a:r>
            <a:r>
              <a:rPr lang="ar-SA" altLang="fr-FR" sz="2400" b="1" dirty="0">
                <a:solidFill>
                  <a:schemeClr val="tx1"/>
                </a:solidFill>
                <a:cs typeface="+mj-cs"/>
              </a:rPr>
              <a:t> وتحويلها إلى معلومات نافعة </a:t>
            </a:r>
            <a:r>
              <a:rPr lang="ar-SA" altLang="fr-FR" sz="2400" b="1" dirty="0" err="1">
                <a:solidFill>
                  <a:schemeClr val="tx1"/>
                </a:solidFill>
                <a:cs typeface="+mj-cs"/>
              </a:rPr>
              <a:t>و</a:t>
            </a:r>
            <a:r>
              <a:rPr lang="ar-SA" altLang="fr-FR" sz="2400" b="1" dirty="0">
                <a:solidFill>
                  <a:schemeClr val="tx1"/>
                </a:solidFill>
                <a:cs typeface="+mj-cs"/>
              </a:rPr>
              <a:t> ذات قيمة إضافية بالنسبة للمشاكل</a:t>
            </a:r>
            <a:r>
              <a:rPr lang="ar-DZ" altLang="fr-FR" sz="2400" b="1" dirty="0">
                <a:solidFill>
                  <a:schemeClr val="tx1"/>
                </a:solidFill>
                <a:cs typeface="+mj-cs"/>
              </a:rPr>
              <a:t> </a:t>
            </a:r>
            <a:r>
              <a:rPr lang="ar-SA" altLang="fr-FR" sz="2400" b="1" dirty="0">
                <a:solidFill>
                  <a:schemeClr val="tx1"/>
                </a:solidFill>
                <a:cs typeface="+mj-cs"/>
              </a:rPr>
              <a:t>التي تواجه المسير : </a:t>
            </a:r>
            <a:r>
              <a:rPr lang="ar-SA" altLang="fr-FR" sz="2400" b="1" dirty="0">
                <a:solidFill>
                  <a:srgbClr val="C00000"/>
                </a:solidFill>
                <a:cs typeface="+mj-cs"/>
              </a:rPr>
              <a:t>كالقرار والتخطيط والرقابة والاتصال </a:t>
            </a:r>
            <a:r>
              <a:rPr lang="ar-SA" altLang="fr-FR" sz="2400" b="1" dirty="0" err="1">
                <a:solidFill>
                  <a:srgbClr val="C00000"/>
                </a:solidFill>
                <a:cs typeface="+mj-cs"/>
              </a:rPr>
              <a:t>والتنشيط..الخ</a:t>
            </a:r>
            <a:r>
              <a:rPr lang="fr-FR" altLang="fr-FR" sz="2400" b="1" dirty="0">
                <a:solidFill>
                  <a:srgbClr val="C00000"/>
                </a:solidFill>
                <a:cs typeface="+mj-cs"/>
              </a:rPr>
              <a:t> </a:t>
            </a:r>
            <a:r>
              <a:rPr lang="fr-FR" altLang="fr-FR" sz="1400" b="1" dirty="0" smtClean="0">
                <a:solidFill>
                  <a:srgbClr val="C00000"/>
                </a:solidFill>
                <a:cs typeface="Arabic Transparent" pitchFamily="2" charset="-78"/>
              </a:rPr>
              <a:t>.</a:t>
            </a:r>
            <a:r>
              <a:rPr lang="fr-FR" altLang="fr-FR" sz="1400" dirty="0" smtClean="0">
                <a:solidFill>
                  <a:srgbClr val="C00000"/>
                </a:solidFill>
                <a:cs typeface="Arabic Transparent" pitchFamily="2" charset="-78"/>
              </a:rPr>
              <a:t>       </a:t>
            </a:r>
            <a:endParaRPr lang="en-US" altLang="en-US" sz="1400" dirty="0" smtClean="0">
              <a:solidFill>
                <a:srgbClr val="C00000"/>
              </a:solidFill>
            </a:endParaRPr>
          </a:p>
        </p:txBody>
      </p:sp>
      <p:pic>
        <p:nvPicPr>
          <p:cNvPr id="4" name="Picture 5" descr="ordinateur_03"/>
          <p:cNvPicPr>
            <a:picLocks noChangeAspect="1" noChangeArrowheads="1"/>
          </p:cNvPicPr>
          <p:nvPr/>
        </p:nvPicPr>
        <p:blipFill>
          <a:blip r:embed="rId3"/>
          <a:srcRect/>
          <a:stretch>
            <a:fillRect/>
          </a:stretch>
        </p:blipFill>
        <p:spPr>
          <a:xfrm>
            <a:off x="104633" y="382588"/>
            <a:ext cx="4000496" cy="1931158"/>
          </a:xfrm>
          <a:prstGeom prst="rect">
            <a:avLst/>
          </a:prstGeom>
          <a:noFill/>
        </p:spPr>
      </p:pic>
      <p:pic>
        <p:nvPicPr>
          <p:cNvPr id="5" name="Picture 6" descr="ENIAC04"/>
          <p:cNvPicPr>
            <a:picLocks noChangeAspect="1" noChangeArrowheads="1"/>
          </p:cNvPicPr>
          <p:nvPr/>
        </p:nvPicPr>
        <p:blipFill>
          <a:blip r:embed="rId4"/>
          <a:srcRect/>
          <a:stretch>
            <a:fillRect/>
          </a:stretch>
        </p:blipFill>
        <p:spPr>
          <a:xfrm>
            <a:off x="7924799" y="382588"/>
            <a:ext cx="4267201" cy="1837259"/>
          </a:xfrm>
          <a:prstGeom prst="rect">
            <a:avLst/>
          </a:prstGeom>
          <a:noFill/>
        </p:spPr>
      </p:pic>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3226112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par>
                                <p:cTn id="11" presetID="16" presetClass="entr" presetSubtype="21" fill="hold" grpId="0" nodeType="withEffect">
                                  <p:stCondLst>
                                    <p:cond delay="25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24000" y="642930"/>
            <a:ext cx="8915400" cy="857232"/>
          </a:xfrm>
        </p:spPr>
        <p:txBody>
          <a:bodyPr>
            <a:normAutofit/>
          </a:bodyPr>
          <a:lstStyle/>
          <a:p>
            <a:pPr algn="ctr" eaLnBrk="1" hangingPunct="1">
              <a:defRPr/>
            </a:pPr>
            <a:r>
              <a:rPr lang="ar-SA" altLang="en-US" b="1" dirty="0" smtClean="0">
                <a:solidFill>
                  <a:schemeClr val="bg1"/>
                </a:solidFill>
                <a:effectLst>
                  <a:outerShdw blurRad="38100" dist="38100" dir="2700000" algn="tl">
                    <a:srgbClr val="000000">
                      <a:alpha val="43137"/>
                    </a:srgbClr>
                  </a:outerShdw>
                </a:effectLst>
              </a:rPr>
              <a:t>وظيفة الاتصال أو نشر المعلومات</a:t>
            </a:r>
            <a:endParaRPr lang="en-US" altLang="en-US" b="1" dirty="0" smtClean="0">
              <a:solidFill>
                <a:schemeClr val="bg1"/>
              </a:solidFill>
              <a:effectLst>
                <a:outerShdw blurRad="38100" dist="38100" dir="2700000" algn="tl">
                  <a:srgbClr val="000000">
                    <a:alpha val="43137"/>
                  </a:srgbClr>
                </a:outerShdw>
              </a:effectLst>
            </a:endParaRPr>
          </a:p>
        </p:txBody>
      </p:sp>
      <p:sp>
        <p:nvSpPr>
          <p:cNvPr id="23555" name="Rectangle 3"/>
          <p:cNvSpPr>
            <a:spLocks noGrp="1" noChangeArrowheads="1"/>
          </p:cNvSpPr>
          <p:nvPr>
            <p:ph type="body" idx="1"/>
          </p:nvPr>
        </p:nvSpPr>
        <p:spPr>
          <a:xfrm>
            <a:off x="1524000" y="2361063"/>
            <a:ext cx="9144000" cy="3862317"/>
          </a:xfrm>
        </p:spPr>
        <p:txBody>
          <a:bodyPr/>
          <a:lstStyle/>
          <a:p>
            <a:pPr algn="just" eaLnBrk="1" hangingPunct="1">
              <a:defRPr/>
            </a:pPr>
            <a:endParaRPr lang="fr-FR" altLang="en-US" dirty="0" smtClean="0">
              <a:cs typeface="Arabic Transparent" pitchFamily="2" charset="-78"/>
            </a:endParaRPr>
          </a:p>
          <a:p>
            <a:pPr algn="just" rtl="1" eaLnBrk="1" hangingPunct="1">
              <a:defRPr/>
            </a:pPr>
            <a:r>
              <a:rPr lang="ar-SA" altLang="en-US" sz="2400" b="1" dirty="0">
                <a:solidFill>
                  <a:schemeClr val="tx1"/>
                </a:solidFill>
                <a:cs typeface="+mj-cs"/>
              </a:rPr>
              <a:t>المعلومة تعالج لكي ترسل </a:t>
            </a:r>
            <a:r>
              <a:rPr lang="ar-SA" altLang="en-US" sz="2400" b="1" dirty="0" err="1">
                <a:solidFill>
                  <a:schemeClr val="tx1"/>
                </a:solidFill>
                <a:cs typeface="+mj-cs"/>
              </a:rPr>
              <a:t>و</a:t>
            </a:r>
            <a:r>
              <a:rPr lang="ar-SA" altLang="en-US" sz="2400" b="1" dirty="0">
                <a:solidFill>
                  <a:schemeClr val="tx1"/>
                </a:solidFill>
                <a:cs typeface="+mj-cs"/>
              </a:rPr>
              <a:t> تنشر ، يجب أن يؤخذ هذا المبدأ بعين الاعتبار في بناء أنظمة ال</a:t>
            </a:r>
            <a:r>
              <a:rPr lang="ar-SA" altLang="fr-FR" sz="2400" b="1" dirty="0">
                <a:solidFill>
                  <a:schemeClr val="tx1"/>
                </a:solidFill>
                <a:cs typeface="+mj-cs"/>
              </a:rPr>
              <a:t>م</a:t>
            </a:r>
            <a:r>
              <a:rPr lang="ar-SA" altLang="en-US" sz="2400" b="1" dirty="0">
                <a:solidFill>
                  <a:schemeClr val="tx1"/>
                </a:solidFill>
                <a:cs typeface="+mj-cs"/>
              </a:rPr>
              <a:t>علومات</a:t>
            </a:r>
            <a:r>
              <a:rPr lang="ar-SA" altLang="fr-FR" sz="2400" b="1" dirty="0">
                <a:solidFill>
                  <a:schemeClr val="tx1"/>
                </a:solidFill>
                <a:cs typeface="+mj-cs"/>
              </a:rPr>
              <a:t> ، </a:t>
            </a:r>
            <a:r>
              <a:rPr lang="ar-SA" altLang="fr-FR" sz="2400" b="1" dirty="0" err="1">
                <a:solidFill>
                  <a:schemeClr val="tx1"/>
                </a:solidFill>
                <a:cs typeface="+mj-cs"/>
              </a:rPr>
              <a:t>و</a:t>
            </a:r>
            <a:r>
              <a:rPr lang="ar-SA" altLang="fr-FR" sz="2400" b="1" dirty="0">
                <a:solidFill>
                  <a:schemeClr val="tx1"/>
                </a:solidFill>
                <a:cs typeface="+mj-cs"/>
              </a:rPr>
              <a:t> يتم إرسال المعلومات نحو جهات محددة (داخل أو خارج المؤسسة)  للاستجابة إلى ما نسميه هدف التسيير الذي يمكن التعبير عنه</a:t>
            </a:r>
            <a:r>
              <a:rPr lang="fr-FR" altLang="fr-FR" sz="2400" b="1" dirty="0">
                <a:solidFill>
                  <a:schemeClr val="tx1"/>
                </a:solidFill>
                <a:cs typeface="+mj-cs"/>
              </a:rPr>
              <a:t> :</a:t>
            </a:r>
            <a:endParaRPr lang="en-US" altLang="fr-FR" sz="2400" b="1" dirty="0">
              <a:solidFill>
                <a:schemeClr val="tx1"/>
              </a:solidFill>
              <a:cs typeface="+mj-cs"/>
            </a:endParaRPr>
          </a:p>
          <a:p>
            <a:pPr algn="just" rtl="1" eaLnBrk="1" hangingPunct="1">
              <a:defRPr/>
            </a:pPr>
            <a:r>
              <a:rPr lang="ar-SA" altLang="fr-FR" sz="2400" b="1" dirty="0">
                <a:solidFill>
                  <a:schemeClr val="tx1"/>
                </a:solidFill>
                <a:cs typeface="+mj-cs"/>
              </a:rPr>
              <a:t>كميا :حجم يجب إرساله ، آجال يجب احترامها</a:t>
            </a:r>
            <a:r>
              <a:rPr lang="fr-FR" altLang="fr-FR" sz="2400" b="1" dirty="0">
                <a:solidFill>
                  <a:schemeClr val="tx1"/>
                </a:solidFill>
                <a:cs typeface="+mj-cs"/>
              </a:rPr>
              <a:t>  </a:t>
            </a:r>
            <a:endParaRPr lang="en-US" altLang="fr-FR" sz="2400" b="1" dirty="0">
              <a:solidFill>
                <a:schemeClr val="tx1"/>
              </a:solidFill>
              <a:cs typeface="+mj-cs"/>
            </a:endParaRPr>
          </a:p>
          <a:p>
            <a:pPr algn="just" rtl="1" eaLnBrk="1" hangingPunct="1">
              <a:defRPr/>
            </a:pPr>
            <a:r>
              <a:rPr lang="en-US" altLang="fr-FR" sz="2400" b="1" dirty="0">
                <a:solidFill>
                  <a:schemeClr val="tx1"/>
                </a:solidFill>
                <a:cs typeface="+mj-cs"/>
              </a:rPr>
              <a:t> </a:t>
            </a:r>
            <a:r>
              <a:rPr lang="ar-SA" altLang="fr-FR" sz="2400" b="1" dirty="0">
                <a:solidFill>
                  <a:schemeClr val="tx1"/>
                </a:solidFill>
                <a:cs typeface="+mj-cs"/>
              </a:rPr>
              <a:t>نوعيا : إرضاء أكثر للمستقبلين</a:t>
            </a:r>
            <a:r>
              <a:rPr lang="fr-FR" altLang="fr-FR" sz="2400" b="1" dirty="0">
                <a:solidFill>
                  <a:schemeClr val="tx1"/>
                </a:solidFill>
                <a:cs typeface="+mj-cs"/>
              </a:rPr>
              <a:t> </a:t>
            </a:r>
            <a:r>
              <a:rPr lang="fr-FR" altLang="fr-FR" sz="2800" b="1" dirty="0">
                <a:solidFill>
                  <a:schemeClr val="tx1"/>
                </a:solidFill>
                <a:cs typeface="+mj-cs"/>
              </a:rPr>
              <a:t>. </a:t>
            </a:r>
            <a:endParaRPr lang="en-US" altLang="en-US" sz="2800" b="1" dirty="0">
              <a:solidFill>
                <a:schemeClr val="tx1"/>
              </a:solidFill>
              <a:cs typeface="+mj-cs"/>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39437472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0" y="930650"/>
            <a:ext cx="9613861" cy="1080938"/>
          </a:xfrm>
        </p:spPr>
        <p:txBody>
          <a:bodyPr>
            <a:normAutofit fontScale="90000"/>
          </a:bodyPr>
          <a:lstStyle/>
          <a:p>
            <a:pPr algn="ctr" rtl="1"/>
            <a:r>
              <a:rPr lang="ar-SA" sz="4400" b="1" dirty="0"/>
              <a:t>خصائص نظام </a:t>
            </a:r>
            <a:r>
              <a:rPr lang="ar-SA" sz="4400" b="1" dirty="0" smtClean="0"/>
              <a:t>المعلومات</a:t>
            </a:r>
            <a:r>
              <a:rPr lang="ar-DZ" sz="4400" b="1" dirty="0" smtClean="0"/>
              <a:t/>
            </a:r>
            <a:br>
              <a:rPr lang="ar-DZ" sz="4400" b="1" dirty="0" smtClean="0"/>
            </a:br>
            <a:r>
              <a:rPr lang="ar-SA" dirty="0"/>
              <a:t>من الصفات الأساسية الواجب توفيرها في نظام المعلومات نذكر منها</a:t>
            </a:r>
            <a:r>
              <a:rPr lang="fr-FR" dirty="0"/>
              <a:t>:</a:t>
            </a:r>
            <a:r>
              <a:rPr lang="en-US" sz="4000" dirty="0"/>
              <a:t/>
            </a:r>
            <a:br>
              <a:rPr lang="en-US" sz="4000" dirty="0"/>
            </a:br>
            <a:endParaRPr lang="en-US" sz="4400" b="1" dirty="0"/>
          </a:p>
        </p:txBody>
      </p:sp>
      <p:sp>
        <p:nvSpPr>
          <p:cNvPr id="4" name="Espace réservé du contenu 2"/>
          <p:cNvSpPr>
            <a:spLocks noGrp="1"/>
          </p:cNvSpPr>
          <p:nvPr>
            <p:ph idx="1"/>
          </p:nvPr>
        </p:nvSpPr>
        <p:spPr>
          <a:xfrm>
            <a:off x="335219" y="2183642"/>
            <a:ext cx="10610285" cy="4353635"/>
          </a:xfrm>
        </p:spPr>
        <p:style>
          <a:lnRef idx="2">
            <a:schemeClr val="dk1"/>
          </a:lnRef>
          <a:fillRef idx="1">
            <a:schemeClr val="lt1"/>
          </a:fillRef>
          <a:effectRef idx="0">
            <a:schemeClr val="dk1"/>
          </a:effectRef>
          <a:fontRef idx="minor">
            <a:schemeClr val="dk1"/>
          </a:fontRef>
        </p:style>
        <p:txBody>
          <a:bodyPr>
            <a:noAutofit/>
          </a:bodyPr>
          <a:lstStyle/>
          <a:p>
            <a:pPr lvl="0" algn="r" rtl="1"/>
            <a:r>
              <a:rPr lang="ar-SA" sz="2000" b="1" u="sng" dirty="0"/>
              <a:t>توافق النظام مع البيئة </a:t>
            </a:r>
            <a:r>
              <a:rPr lang="ar-SA" sz="2000" b="1" u="sng" dirty="0" smtClean="0"/>
              <a:t>الخارجية</a:t>
            </a:r>
            <a:r>
              <a:rPr lang="fr-FR" sz="2000" b="1" dirty="0" smtClean="0"/>
              <a:t>: </a:t>
            </a:r>
            <a:r>
              <a:rPr lang="ar-SA" sz="2000" dirty="0" smtClean="0"/>
              <a:t>إن </a:t>
            </a:r>
            <a:r>
              <a:rPr lang="ar-SA" sz="2000" dirty="0"/>
              <a:t>نظام المعلومات يجب أن لا يكون في معزل عن البيئة المحيطة به و عليه فعند تقييمه أو تطويره مراعاة الظروف البيئية التي يعمل فيها النظام سواء من حيث نوعية المدخلات و المخرجات أو احتياجات مستخدميها</a:t>
            </a:r>
            <a:r>
              <a:rPr lang="fr-FR" sz="2000" dirty="0"/>
              <a:t>.</a:t>
            </a:r>
            <a:endParaRPr lang="en-US" sz="2000" dirty="0"/>
          </a:p>
          <a:p>
            <a:pPr lvl="0" algn="r" rtl="1"/>
            <a:r>
              <a:rPr lang="ar-SA" sz="2000" b="1" u="sng" dirty="0"/>
              <a:t>خطوط الإيصال بين الأنظمة </a:t>
            </a:r>
            <a:r>
              <a:rPr lang="ar-SA" sz="2000" b="1" u="sng" dirty="0" smtClean="0"/>
              <a:t>الفرعية:</a:t>
            </a:r>
            <a:r>
              <a:rPr lang="ar-DZ" sz="2000" b="1" u="sng" dirty="0" smtClean="0"/>
              <a:t> </a:t>
            </a:r>
            <a:r>
              <a:rPr lang="ar-SA" sz="2000" dirty="0" smtClean="0"/>
              <a:t>لكي </a:t>
            </a:r>
            <a:r>
              <a:rPr lang="ar-SA" sz="2000" dirty="0"/>
              <a:t>يقوم النظام بوظائفه الأساسية والأنشطة بكفاءة وفعالية، أن تكون هناك شبكات تواصل بين مختلف الأنظمة الفرعية.</a:t>
            </a:r>
            <a:endParaRPr lang="en-US" sz="2000" dirty="0"/>
          </a:p>
          <a:p>
            <a:pPr lvl="0" algn="r" rtl="1"/>
            <a:r>
              <a:rPr lang="ar-SA" sz="2000" b="1" u="sng" dirty="0"/>
              <a:t>التغذية </a:t>
            </a:r>
            <a:r>
              <a:rPr lang="ar-SA" sz="2000" b="1" u="sng" dirty="0" smtClean="0"/>
              <a:t>العكسية</a:t>
            </a:r>
            <a:r>
              <a:rPr lang="fr-FR" sz="2000" b="1" u="sng" dirty="0" smtClean="0"/>
              <a:t>: </a:t>
            </a:r>
            <a:r>
              <a:rPr lang="ar-SA" sz="2000" dirty="0"/>
              <a:t>لا بد من مقدرة المعلومات على التعديل وفقا للظروف الناتجة عن التعامل مع البيئة بأسلوب التغذية العكسية و ذلك من أجل تقييم عمل النظام ويشترط أن يتم فيها أخذ عامل الوقت بعين الاعتبار</a:t>
            </a:r>
            <a:r>
              <a:rPr lang="fr-FR" sz="2000" dirty="0"/>
              <a:t>.</a:t>
            </a:r>
            <a:endParaRPr lang="en-US" sz="2000" dirty="0"/>
          </a:p>
          <a:p>
            <a:pPr lvl="0" algn="r" rtl="1"/>
            <a:r>
              <a:rPr lang="ar-SA" sz="2000" b="1" u="sng" dirty="0" smtClean="0"/>
              <a:t>مراعاة </a:t>
            </a:r>
            <a:r>
              <a:rPr lang="ar-SA" sz="2000" b="1" u="sng" dirty="0"/>
              <a:t>العلاقة بين قيمة المعلومات و تكلفة الحصول عليها</a:t>
            </a:r>
            <a:r>
              <a:rPr lang="fr-FR" sz="2000" b="1" dirty="0" smtClean="0"/>
              <a:t>:</a:t>
            </a:r>
            <a:r>
              <a:rPr lang="ar-SA" sz="2000" dirty="0" smtClean="0"/>
              <a:t>إن </a:t>
            </a:r>
            <a:r>
              <a:rPr lang="ar-SA" sz="2000" dirty="0"/>
              <a:t>الحصول على المزيد من المعلومات يتطلب قدر أكبر من التكلفة و لذلك فإنه يجب أن تتناسب تكلفة المعلومات التي يقدمها النظام مع القيمة المتوقعة من استخدام هذه المعلومات</a:t>
            </a:r>
            <a:r>
              <a:rPr lang="fr-FR" sz="2000" dirty="0"/>
              <a:t>.</a:t>
            </a:r>
            <a:endParaRPr lang="en-US" sz="2000" dirty="0"/>
          </a:p>
          <a:p>
            <a:pPr lvl="0" algn="r" rtl="1"/>
            <a:r>
              <a:rPr lang="ar-SA" sz="2000" b="1" u="sng" dirty="0"/>
              <a:t>مدة استخراج المعلومات</a:t>
            </a:r>
            <a:r>
              <a:rPr lang="fr-FR" sz="2000" b="1" dirty="0"/>
              <a:t>: </a:t>
            </a:r>
            <a:r>
              <a:rPr lang="ar-SA" sz="2000" dirty="0" smtClean="0"/>
              <a:t>إن </a:t>
            </a:r>
            <a:r>
              <a:rPr lang="ar-SA" sz="2000" dirty="0"/>
              <a:t>التأخر في إعداد المعلومات يقلل من قيمتها إلى حد كبير و قد يجعلها ذات معنى سلبي</a:t>
            </a:r>
            <a:r>
              <a:rPr lang="fr-FR" sz="2000" dirty="0" smtClean="0"/>
              <a:t>.</a:t>
            </a:r>
            <a:endParaRPr lang="en-US" sz="2000"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30108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000" b="1" dirty="0" smtClean="0"/>
              <a:t>فيمكن القول أن: </a:t>
            </a:r>
            <a:endParaRPr lang="en-US" sz="4000" b="1" dirty="0"/>
          </a:p>
        </p:txBody>
      </p:sp>
      <p:sp>
        <p:nvSpPr>
          <p:cNvPr id="4" name="Rectangle à coins arrondis 3"/>
          <p:cNvSpPr/>
          <p:nvPr/>
        </p:nvSpPr>
        <p:spPr>
          <a:xfrm>
            <a:off x="354842" y="2347415"/>
            <a:ext cx="10536071" cy="436728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lnSpc>
                <a:spcPct val="150000"/>
              </a:lnSpc>
            </a:pPr>
            <a:r>
              <a:rPr lang="ar-SA" sz="2800" b="1" u="sng" dirty="0" smtClean="0">
                <a:solidFill>
                  <a:schemeClr val="tx1"/>
                </a:solidFill>
                <a:latin typeface="Arabic Typesetting" panose="03020402040406030203" pitchFamily="66" charset="-78"/>
                <a:cs typeface="+mj-cs"/>
              </a:rPr>
              <a:t>نظام المعلومات له نفس مراحل نظام الإنتاج </a:t>
            </a:r>
            <a:r>
              <a:rPr lang="ar-SA" sz="2800" b="1" dirty="0" smtClean="0">
                <a:solidFill>
                  <a:schemeClr val="tx1"/>
                </a:solidFill>
                <a:latin typeface="Arabic Typesetting" panose="03020402040406030203" pitchFamily="66" charset="-78"/>
                <a:cs typeface="+mj-cs"/>
              </a:rPr>
              <a:t>فيتضمن وظيفة التموين و تسمى بوظيفة الجمع والتخزين للبيانات و تبويبها و فهرستها و تخزينها بالكيفية التي تسهل استرجاعها</a:t>
            </a:r>
            <a:r>
              <a:rPr lang="ar-DZ" sz="2800" b="1" dirty="0" smtClean="0">
                <a:solidFill>
                  <a:schemeClr val="tx1"/>
                </a:solidFill>
                <a:latin typeface="Arabic Typesetting" panose="03020402040406030203" pitchFamily="66" charset="-78"/>
                <a:cs typeface="+mj-cs"/>
              </a:rPr>
              <a:t>، </a:t>
            </a:r>
            <a:r>
              <a:rPr lang="ar-SA" sz="2800" b="1" dirty="0" smtClean="0">
                <a:solidFill>
                  <a:schemeClr val="tx1"/>
                </a:solidFill>
                <a:latin typeface="Arabic Typesetting" panose="03020402040406030203" pitchFamily="66" charset="-78"/>
                <a:cs typeface="+mj-cs"/>
              </a:rPr>
              <a:t>أما وظيفة الإنتاج و تسمى في نظام المعلومات بوظيفة التشغيل و المعالجة فهي تسمح باستخراج البيانات من مكان تخزينها و فرزها و تجميعها و قيام بعمليات منطقية و حسابية ،أما وظيفة التوزيع فتسمى في نظام المعلومات بوظيفة النشر و التوزيع التي تسمح بنقل المعلومات من مكان تشغيلها إلى مكان استخدامها باستخدام مختلف وسائل النقل</a:t>
            </a:r>
            <a:r>
              <a:rPr lang="fr-FR" sz="2800" b="1" dirty="0" smtClean="0">
                <a:solidFill>
                  <a:schemeClr val="tx1"/>
                </a:solidFill>
                <a:latin typeface="Arabic Typesetting" panose="03020402040406030203" pitchFamily="66" charset="-78"/>
                <a:cs typeface="+mj-cs"/>
              </a:rPr>
              <a:t>.</a:t>
            </a:r>
            <a:endParaRPr lang="en-US" sz="2800" b="1" dirty="0">
              <a:solidFill>
                <a:schemeClr val="tx1"/>
              </a:solidFill>
              <a:latin typeface="Arabic Typesetting" panose="03020402040406030203" pitchFamily="66" charset="-78"/>
              <a:cs typeface="+mj-cs"/>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60305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أسباب نشوء نظام </a:t>
            </a:r>
            <a:r>
              <a:rPr lang="ar-SA" b="1" dirty="0" smtClean="0"/>
              <a:t>المعلومات</a:t>
            </a:r>
            <a:r>
              <a:rPr lang="ar-DZ" b="1" dirty="0" smtClean="0"/>
              <a:t/>
            </a:r>
            <a:br>
              <a:rPr lang="ar-DZ" b="1" dirty="0" smtClean="0"/>
            </a:br>
            <a:r>
              <a:rPr lang="ar-SA" sz="3100" dirty="0" smtClean="0"/>
              <a:t>تعددت </a:t>
            </a:r>
            <a:r>
              <a:rPr lang="ar-SA" sz="3100" dirty="0"/>
              <a:t>الأسباب حول إنشاء واستخدام المعلومات، هذه الأسباب يمكن حصرها في ما يلي:</a:t>
            </a:r>
            <a:endParaRPr lang="en-US" sz="31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
        <p:nvSpPr>
          <p:cNvPr id="6" name="Rectangle à coins arrondis 5"/>
          <p:cNvSpPr/>
          <p:nvPr/>
        </p:nvSpPr>
        <p:spPr>
          <a:xfrm>
            <a:off x="551697" y="3325974"/>
            <a:ext cx="9871101" cy="102358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r" rtl="1"/>
            <a:r>
              <a:rPr lang="ar-SA" sz="2000" b="1" u="sng" dirty="0">
                <a:solidFill>
                  <a:schemeClr val="tx1"/>
                </a:solidFill>
              </a:rPr>
              <a:t>تقسيم العمل: </a:t>
            </a:r>
            <a:r>
              <a:rPr lang="ar-SA" sz="2000" b="1" dirty="0">
                <a:solidFill>
                  <a:schemeClr val="tx1"/>
                </a:solidFill>
              </a:rPr>
              <a:t>فتقسيم العمل أدى إلى ضرورة تبادل المعلومات بين الإدارات المختلفة(التموين، الإنتاج، التسويق، الموارد البشرية) ولكي يتم أداء هذه الأنشطة بشكل فعال يجب تبادل المعلومات بينهم بشكل أفقي، وبشكل عمودي بين الإدارات في المستويات المختلفة لتحقيق الهدف العام للمؤسسة باتخاذ القرارات السليمة. </a:t>
            </a:r>
            <a:endParaRPr lang="en-US" sz="2000" b="1" dirty="0">
              <a:solidFill>
                <a:schemeClr val="tx1"/>
              </a:solidFill>
            </a:endParaRPr>
          </a:p>
        </p:txBody>
      </p:sp>
      <p:sp>
        <p:nvSpPr>
          <p:cNvPr id="7" name="Rectangle à coins arrondis 6"/>
          <p:cNvSpPr/>
          <p:nvPr/>
        </p:nvSpPr>
        <p:spPr>
          <a:xfrm>
            <a:off x="551697" y="2132030"/>
            <a:ext cx="9871101" cy="102358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r" rtl="1"/>
            <a:r>
              <a:rPr lang="ar-SA" sz="2000" b="1" u="sng" dirty="0">
                <a:solidFill>
                  <a:schemeClr val="tx1"/>
                </a:solidFill>
              </a:rPr>
              <a:t>المشكلة الإدارية:</a:t>
            </a:r>
            <a:r>
              <a:rPr lang="ar-SA" sz="2000" b="1" dirty="0">
                <a:solidFill>
                  <a:schemeClr val="tx1"/>
                </a:solidFill>
              </a:rPr>
              <a:t> جوهر المشكلة الإدارية يتمثل في اتخاذ القرار التي تحدد كيفية توزيع الموارد المحدودة على المجالات غير المحدودة وهذا يتطلب دراسة مختلف البدائل(المعلومات)لاتخاذ القرارات الصائبة والسليمة.</a:t>
            </a:r>
            <a:endParaRPr lang="en-US" sz="2000" b="1" dirty="0">
              <a:solidFill>
                <a:schemeClr val="tx1"/>
              </a:solidFill>
            </a:endParaRPr>
          </a:p>
        </p:txBody>
      </p:sp>
      <p:sp>
        <p:nvSpPr>
          <p:cNvPr id="8" name="Rectangle à coins arrondis 7"/>
          <p:cNvSpPr/>
          <p:nvPr/>
        </p:nvSpPr>
        <p:spPr>
          <a:xfrm>
            <a:off x="551697" y="4519918"/>
            <a:ext cx="9871101" cy="102358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2000" b="1" u="sng" dirty="0">
                <a:solidFill>
                  <a:schemeClr val="tx1"/>
                </a:solidFill>
              </a:rPr>
              <a:t>التقدم التقني والعملي: </a:t>
            </a:r>
            <a:r>
              <a:rPr lang="ar-SA" sz="2000" b="1" dirty="0" smtClean="0">
                <a:solidFill>
                  <a:schemeClr val="tx1"/>
                </a:solidFill>
              </a:rPr>
              <a:t>إن </a:t>
            </a:r>
            <a:r>
              <a:rPr lang="ar-SA" sz="2000" b="1" dirty="0">
                <a:solidFill>
                  <a:schemeClr val="tx1"/>
                </a:solidFill>
              </a:rPr>
              <a:t>التطورات العملية والتقنية للإنتاج جعلت العملية الإنتاجية أكثر تعقيدا وهذا ما أدى إلى ازدياد مخاطر القرار فكل قرار خاطئ يؤدي لخسارة كبيرة، لذلك أصبحت المؤسسات بحاجة لكم هائل من المعلومات التي يجب أن تتدفق باستمرار وفي الوقت المناسب. </a:t>
            </a:r>
            <a:endParaRPr lang="en-US" sz="2000" b="1" dirty="0">
              <a:solidFill>
                <a:schemeClr val="tx1"/>
              </a:solidFill>
            </a:endParaRPr>
          </a:p>
        </p:txBody>
      </p:sp>
      <p:sp>
        <p:nvSpPr>
          <p:cNvPr id="9" name="Rectangle à coins arrondis 8"/>
          <p:cNvSpPr/>
          <p:nvPr/>
        </p:nvSpPr>
        <p:spPr>
          <a:xfrm>
            <a:off x="600108" y="5713862"/>
            <a:ext cx="9871101" cy="1023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r" rtl="1"/>
            <a:r>
              <a:rPr lang="ar-SA" sz="2000" b="1" u="sng" dirty="0">
                <a:solidFill>
                  <a:schemeClr val="tx1"/>
                </a:solidFill>
              </a:rPr>
              <a:t>المنافسة الدولية والمحلية</a:t>
            </a:r>
            <a:r>
              <a:rPr lang="ar-SA" sz="2000" b="1" u="sng" dirty="0" smtClean="0">
                <a:solidFill>
                  <a:schemeClr val="tx1"/>
                </a:solidFill>
              </a:rPr>
              <a:t>: </a:t>
            </a:r>
            <a:r>
              <a:rPr lang="ar-SA" sz="2000" b="1" dirty="0">
                <a:solidFill>
                  <a:schemeClr val="tx1"/>
                </a:solidFill>
              </a:rPr>
              <a:t>إن التغير المستمر في أذواق ورغبات المستهلكين والتنافس الشديد بين المؤسسات على الصعيد المحلي والدولي فرض عليها متابعة أذواق المستهلكين ورغباتهم من أجل تطوير منتجاتهم وخدماتهم بما يتلاءم مع المتغيرات.</a:t>
            </a:r>
            <a:endParaRPr lang="en-US" sz="2000" b="1" dirty="0">
              <a:solidFill>
                <a:schemeClr val="tx1"/>
              </a:solidFill>
            </a:endParaRPr>
          </a:p>
        </p:txBody>
      </p:sp>
    </p:spTree>
    <p:extLst>
      <p:ext uri="{BB962C8B-B14F-4D97-AF65-F5344CB8AC3E}">
        <p14:creationId xmlns:p14="http://schemas.microsoft.com/office/powerpoint/2010/main" val="1923446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مكونات نظام المعلومات:</a:t>
            </a:r>
            <a:r>
              <a:rPr lang="ar-SA" dirty="0"/>
              <a:t> </a:t>
            </a:r>
            <a:endParaRPr lang="en-US" dirty="0"/>
          </a:p>
        </p:txBody>
      </p:sp>
      <p:sp>
        <p:nvSpPr>
          <p:cNvPr id="3" name="Espace réservé du contenu 2"/>
          <p:cNvSpPr>
            <a:spLocks noGrp="1"/>
          </p:cNvSpPr>
          <p:nvPr>
            <p:ph idx="1"/>
          </p:nvPr>
        </p:nvSpPr>
        <p:spPr/>
        <p:txBody>
          <a:bodyPr>
            <a:normAutofit fontScale="92500" lnSpcReduction="10000"/>
          </a:bodyPr>
          <a:lstStyle/>
          <a:p>
            <a:pPr lvl="0" algn="r" rtl="1"/>
            <a:r>
              <a:rPr lang="ar-SA" sz="2400" b="1" u="sng" dirty="0">
                <a:solidFill>
                  <a:schemeClr val="tx1"/>
                </a:solidFill>
              </a:rPr>
              <a:t>المدخلات:</a:t>
            </a:r>
            <a:r>
              <a:rPr lang="ar-SA" sz="2400" dirty="0">
                <a:solidFill>
                  <a:schemeClr val="tx1"/>
                </a:solidFill>
              </a:rPr>
              <a:t> هي عبارة عن المفردات والمعطيات التي تصف الأحداث والموجودات التي تدخل النظام.</a:t>
            </a:r>
            <a:endParaRPr lang="en-US" sz="2400" dirty="0">
              <a:solidFill>
                <a:schemeClr val="tx1"/>
              </a:solidFill>
            </a:endParaRPr>
          </a:p>
          <a:p>
            <a:pPr lvl="0" algn="r" rtl="1"/>
            <a:r>
              <a:rPr lang="ar-SA" sz="2400" b="1" u="sng" dirty="0">
                <a:solidFill>
                  <a:schemeClr val="tx1"/>
                </a:solidFill>
              </a:rPr>
              <a:t>المعالجة:</a:t>
            </a:r>
            <a:r>
              <a:rPr lang="ar-SA" sz="2400" dirty="0">
                <a:solidFill>
                  <a:schemeClr val="tx1"/>
                </a:solidFill>
              </a:rPr>
              <a:t> وهي عبارة عن الجانب الفني من النظام وهي مجموعة من العمليات الحسابية والمنطقية التي تجرى على المدخلات.</a:t>
            </a:r>
            <a:endParaRPr lang="en-US" sz="2400" dirty="0">
              <a:solidFill>
                <a:schemeClr val="tx1"/>
              </a:solidFill>
            </a:endParaRPr>
          </a:p>
          <a:p>
            <a:pPr lvl="0" algn="r" rtl="1"/>
            <a:r>
              <a:rPr lang="ar-SA" sz="2400" b="1" u="sng" dirty="0">
                <a:solidFill>
                  <a:schemeClr val="tx1"/>
                </a:solidFill>
              </a:rPr>
              <a:t>المخرجات:</a:t>
            </a:r>
            <a:r>
              <a:rPr lang="ar-SA" sz="2400" dirty="0">
                <a:solidFill>
                  <a:schemeClr val="tx1"/>
                </a:solidFill>
              </a:rPr>
              <a:t> وهي النتائج التي يعمل النظام للوصول لها وهي معلومات تفيد مستخدمي </a:t>
            </a:r>
            <a:r>
              <a:rPr lang="ar-SA" sz="2400" dirty="0" smtClean="0">
                <a:solidFill>
                  <a:schemeClr val="tx1"/>
                </a:solidFill>
              </a:rPr>
              <a:t>النظام.</a:t>
            </a:r>
            <a:endParaRPr lang="ar-DZ" sz="2400" b="1" u="sng" dirty="0" smtClean="0">
              <a:solidFill>
                <a:schemeClr val="tx1"/>
              </a:solidFill>
            </a:endParaRPr>
          </a:p>
          <a:p>
            <a:pPr lvl="0" algn="r" rtl="1"/>
            <a:r>
              <a:rPr lang="ar-SA" sz="2400" b="1" u="sng" dirty="0" smtClean="0">
                <a:solidFill>
                  <a:schemeClr val="tx1"/>
                </a:solidFill>
              </a:rPr>
              <a:t>التغذية </a:t>
            </a:r>
            <a:r>
              <a:rPr lang="ar-SA" sz="2400" b="1" u="sng" dirty="0">
                <a:solidFill>
                  <a:schemeClr val="tx1"/>
                </a:solidFill>
              </a:rPr>
              <a:t>العكسية:</a:t>
            </a:r>
            <a:r>
              <a:rPr lang="ar-SA" sz="2400" dirty="0">
                <a:solidFill>
                  <a:schemeClr val="tx1"/>
                </a:solidFill>
              </a:rPr>
              <a:t> تعمل على تقويم نتائج عمل النظام بتصحيح العيوب إذا وجدت، أو تطوير الخطط إذا لم توجد عيوب</a:t>
            </a:r>
            <a:endParaRPr lang="en-US" sz="2400" dirty="0">
              <a:solidFill>
                <a:schemeClr val="tx1"/>
              </a:solidFill>
            </a:endParaRPr>
          </a:p>
          <a:p>
            <a:pPr lvl="0" algn="r" rtl="1"/>
            <a:r>
              <a:rPr lang="ar-SA" sz="2400" b="1" u="sng" dirty="0">
                <a:solidFill>
                  <a:schemeClr val="tx1"/>
                </a:solidFill>
              </a:rPr>
              <a:t>الرقابة: </a:t>
            </a:r>
            <a:r>
              <a:rPr lang="ar-SA" sz="2400" dirty="0">
                <a:solidFill>
                  <a:schemeClr val="tx1"/>
                </a:solidFill>
              </a:rPr>
              <a:t>هي مجموعة من الإجراءات والقواعد التي تهدف إلى التحقيق والتأكد من أن النتائج </a:t>
            </a:r>
            <a:r>
              <a:rPr lang="ar-SA" sz="2400" dirty="0" err="1">
                <a:solidFill>
                  <a:schemeClr val="tx1"/>
                </a:solidFill>
              </a:rPr>
              <a:t>المتوصل</a:t>
            </a:r>
            <a:r>
              <a:rPr lang="ar-SA" sz="2400" dirty="0">
                <a:solidFill>
                  <a:schemeClr val="tx1"/>
                </a:solidFill>
              </a:rPr>
              <a:t> إليها تتماشى مع الخطط والأهداف الموضوعة مسبقا</a:t>
            </a:r>
            <a:r>
              <a:rPr lang="ar-SA" sz="2400" dirty="0" smtClean="0">
                <a:solidFill>
                  <a:schemeClr val="tx1"/>
                </a:solidFill>
              </a:rPr>
              <a:t>.</a:t>
            </a:r>
            <a:endParaRPr lang="ar-DZ" sz="2400" dirty="0" smtClean="0">
              <a:solidFill>
                <a:schemeClr val="tx1"/>
              </a:solidFill>
            </a:endParaRPr>
          </a:p>
          <a:p>
            <a:pPr marL="0" indent="0" algn="r" rtl="1">
              <a:buNone/>
            </a:pPr>
            <a:endParaRPr lang="en-US" sz="2400" dirty="0">
              <a:solidFill>
                <a:schemeClr val="tx1"/>
              </a:solidFill>
            </a:endParaRPr>
          </a:p>
          <a:p>
            <a:pPr lvl="0" algn="r" rtl="1"/>
            <a:endParaRPr lang="en-US"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399003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200" b="1" dirty="0" smtClean="0"/>
              <a:t>المراحل التي مرت بها أنظمة المعلومات </a:t>
            </a:r>
            <a:r>
              <a:rPr lang="ar-DZ" sz="2800" b="1" dirty="0" smtClean="0"/>
              <a:t/>
            </a:r>
            <a:br>
              <a:rPr lang="ar-DZ" sz="2800" b="1" dirty="0" smtClean="0"/>
            </a:br>
            <a:r>
              <a:rPr lang="ar-DZ" sz="2400" b="1" dirty="0" smtClean="0"/>
              <a:t>في </a:t>
            </a:r>
            <a:r>
              <a:rPr lang="ar-DZ" sz="2400" b="1" dirty="0"/>
              <a:t>هذا الصدد أن أنظمة المعلومات مرت بثلاث مراحل مهمة في تطورها تتمثل في:</a:t>
            </a:r>
            <a:endParaRPr lang="en-US" sz="2400" b="1" dirty="0"/>
          </a:p>
        </p:txBody>
      </p:sp>
      <p:sp>
        <p:nvSpPr>
          <p:cNvPr id="3" name="Espace réservé du contenu 2"/>
          <p:cNvSpPr>
            <a:spLocks noGrp="1"/>
          </p:cNvSpPr>
          <p:nvPr>
            <p:ph idx="1"/>
          </p:nvPr>
        </p:nvSpPr>
        <p:spPr>
          <a:xfrm>
            <a:off x="723332" y="2398783"/>
            <a:ext cx="10454184" cy="4070256"/>
          </a:xfrm>
        </p:spPr>
        <p:style>
          <a:lnRef idx="1">
            <a:schemeClr val="accent3"/>
          </a:lnRef>
          <a:fillRef idx="2">
            <a:schemeClr val="accent3"/>
          </a:fillRef>
          <a:effectRef idx="1">
            <a:schemeClr val="accent3"/>
          </a:effectRef>
          <a:fontRef idx="minor">
            <a:schemeClr val="dk1"/>
          </a:fontRef>
        </p:style>
        <p:txBody>
          <a:bodyPr>
            <a:normAutofit fontScale="92500"/>
          </a:bodyPr>
          <a:lstStyle/>
          <a:p>
            <a:pPr algn="ctr" rtl="1"/>
            <a:r>
              <a:rPr lang="ar-DZ" sz="2200" b="1" u="sng" dirty="0" smtClean="0"/>
              <a:t>مرحلة </a:t>
            </a:r>
            <a:r>
              <a:rPr lang="ar-DZ" sz="2200" b="1" u="sng" dirty="0"/>
              <a:t>معالجة البيانات: </a:t>
            </a:r>
            <a:endParaRPr lang="ar-DZ" sz="2200" b="1" u="sng" dirty="0" smtClean="0"/>
          </a:p>
          <a:p>
            <a:pPr marL="0" indent="0" algn="ctr" rtl="1">
              <a:buNone/>
            </a:pPr>
            <a:r>
              <a:rPr lang="ar-DZ" sz="2200" dirty="0" smtClean="0"/>
              <a:t>وكان </a:t>
            </a:r>
            <a:r>
              <a:rPr lang="ar-DZ" sz="2200" dirty="0"/>
              <a:t>التركيز في هذه المرحلة مرتكزا على عملية </a:t>
            </a:r>
            <a:r>
              <a:rPr lang="ar-DZ" sz="2200" dirty="0" err="1"/>
              <a:t>أتمتة</a:t>
            </a:r>
            <a:r>
              <a:rPr lang="ar-DZ" sz="2200" dirty="0"/>
              <a:t> الإجراءات الموجودة لزيادة </a:t>
            </a:r>
            <a:r>
              <a:rPr lang="ar-DZ" sz="2200" dirty="0" smtClean="0"/>
              <a:t>كفاءتها وتقليل </a:t>
            </a:r>
            <a:r>
              <a:rPr lang="ar-DZ" sz="2200" dirty="0"/>
              <a:t>النفقات وكانت تتطور بالتزامن مع التطورات </a:t>
            </a:r>
            <a:r>
              <a:rPr lang="ar-DZ" sz="2200" dirty="0" smtClean="0"/>
              <a:t>التكنولوجية.</a:t>
            </a:r>
          </a:p>
          <a:p>
            <a:pPr algn="ctr" rtl="1"/>
            <a:r>
              <a:rPr lang="ar-DZ" sz="2200" b="1" u="sng" dirty="0" smtClean="0"/>
              <a:t>مرحلة </a:t>
            </a:r>
            <a:r>
              <a:rPr lang="ar-DZ" sz="2200" b="1" u="sng" dirty="0"/>
              <a:t>إدارة المعلومات: </a:t>
            </a:r>
            <a:endParaRPr lang="ar-DZ" sz="2200" b="1" u="sng" dirty="0" smtClean="0"/>
          </a:p>
          <a:p>
            <a:pPr marL="0" indent="0" algn="ctr" rtl="1">
              <a:buNone/>
            </a:pPr>
            <a:r>
              <a:rPr lang="ar-DZ" sz="2200" dirty="0" smtClean="0"/>
              <a:t>تغير </a:t>
            </a:r>
            <a:r>
              <a:rPr lang="ar-DZ" sz="2200" dirty="0"/>
              <a:t>التركيز في هذه المرحلة و أصبح يدور حول مساعدة المديرين في اتخاذ </a:t>
            </a:r>
            <a:r>
              <a:rPr lang="ar-DZ" sz="2200" dirty="0" smtClean="0"/>
              <a:t>القرارات، من </a:t>
            </a:r>
            <a:r>
              <a:rPr lang="ar-DZ" sz="2200" dirty="0"/>
              <a:t>خلال فهم حاجات المستخدمين من المعلومات مما أدى إلى التركيز على استخدام وتطوير البرامج المستخدمة</a:t>
            </a:r>
            <a:br>
              <a:rPr lang="ar-DZ" sz="2200" dirty="0"/>
            </a:br>
            <a:r>
              <a:rPr lang="ar-DZ" sz="2200" dirty="0"/>
              <a:t>أكثر من </a:t>
            </a:r>
            <a:r>
              <a:rPr lang="ar-DZ" sz="2200" dirty="0" smtClean="0"/>
              <a:t>الأجهزة</a:t>
            </a:r>
          </a:p>
          <a:p>
            <a:pPr algn="ctr" rtl="1"/>
            <a:r>
              <a:rPr lang="ar-DZ" sz="2200" b="1" u="sng" dirty="0" smtClean="0"/>
              <a:t>مرحلة </a:t>
            </a:r>
            <a:r>
              <a:rPr lang="ar-DZ" sz="2200" b="1" u="sng" dirty="0"/>
              <a:t>المعلومات </a:t>
            </a:r>
            <a:r>
              <a:rPr lang="ar-DZ" sz="2200" b="1" u="sng" dirty="0" err="1"/>
              <a:t>الإستراتيجية</a:t>
            </a:r>
            <a:r>
              <a:rPr lang="ar-DZ" sz="2200" b="1" u="sng" dirty="0"/>
              <a:t>: </a:t>
            </a:r>
            <a:endParaRPr lang="ar-DZ" sz="2200" b="1" u="sng" dirty="0" smtClean="0"/>
          </a:p>
          <a:p>
            <a:pPr marL="0" indent="0" algn="ctr" rtl="1">
              <a:buNone/>
            </a:pPr>
            <a:r>
              <a:rPr lang="ar-DZ" sz="2200" dirty="0" smtClean="0"/>
              <a:t>أصبحت </a:t>
            </a:r>
            <a:r>
              <a:rPr lang="ar-DZ" sz="2200" dirty="0"/>
              <a:t>تكنولوجيا المعلومات في هذه المرحلة تمثل استثمارا أكثر منها </a:t>
            </a:r>
            <a:r>
              <a:rPr lang="ar-DZ" sz="2200" dirty="0" smtClean="0"/>
              <a:t>نفقة، وانتقلت </a:t>
            </a:r>
            <a:r>
              <a:rPr lang="ar-DZ" sz="2200" dirty="0"/>
              <a:t>تطبيقات نظام المعلومات إلى المستويات العليا و السماح بالاندماج في وظائف الأعمال </a:t>
            </a:r>
            <a:r>
              <a:rPr lang="ar-DZ" sz="2200" dirty="0" smtClean="0"/>
              <a:t>المختلفة للمؤسسة</a:t>
            </a:r>
            <a:r>
              <a:rPr lang="ar-DZ" sz="2200" dirty="0"/>
              <a:t>، وهذا ما سمح به التطور الذي مس مجالات الاتصالات والشبكات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415466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solidFill>
                <a:schemeClr val="bg1"/>
              </a:solidFill>
            </a:endParaRPr>
          </a:p>
        </p:txBody>
      </p:sp>
      <p:sp>
        <p:nvSpPr>
          <p:cNvPr id="3" name="Espace réservé du contenu 2"/>
          <p:cNvSpPr>
            <a:spLocks noGrp="1"/>
          </p:cNvSpPr>
          <p:nvPr>
            <p:ph idx="1"/>
          </p:nvPr>
        </p:nvSpPr>
        <p:spPr>
          <a:xfrm>
            <a:off x="1277784" y="2603500"/>
            <a:ext cx="8761412" cy="3416300"/>
          </a:xfrm>
        </p:spPr>
        <p:style>
          <a:lnRef idx="1">
            <a:schemeClr val="accent5"/>
          </a:lnRef>
          <a:fillRef idx="2">
            <a:schemeClr val="accent5"/>
          </a:fillRef>
          <a:effectRef idx="1">
            <a:schemeClr val="accent5"/>
          </a:effectRef>
          <a:fontRef idx="minor">
            <a:schemeClr val="dk1"/>
          </a:fontRef>
        </p:style>
        <p:txBody>
          <a:bodyPr>
            <a:normAutofit/>
          </a:bodyPr>
          <a:lstStyle/>
          <a:p>
            <a:pPr algn="ctr" rtl="1">
              <a:defRPr/>
            </a:pPr>
            <a:r>
              <a:rPr lang="ar-DZ" altLang="en-US" sz="2400" b="1" u="sng" dirty="0" smtClean="0"/>
              <a:t> 1- </a:t>
            </a:r>
            <a:r>
              <a:rPr lang="ar-SA" altLang="en-US" sz="2400" b="1" u="sng" dirty="0" smtClean="0"/>
              <a:t>دراسة </a:t>
            </a:r>
            <a:r>
              <a:rPr lang="ar-SA" altLang="en-US" sz="2400" b="1" u="sng" dirty="0"/>
              <a:t>الأنظمة الحالية : </a:t>
            </a:r>
            <a:endParaRPr lang="ar-DZ" altLang="en-US" sz="2400" b="1" u="sng" dirty="0" smtClean="0"/>
          </a:p>
          <a:p>
            <a:pPr marL="0" indent="0" algn="ctr" rtl="1">
              <a:buNone/>
              <a:defRPr/>
            </a:pPr>
            <a:r>
              <a:rPr lang="ar-SA" altLang="en-US" sz="2400" dirty="0" smtClean="0"/>
              <a:t>لمعرفة </a:t>
            </a:r>
            <a:r>
              <a:rPr lang="ar-SA" altLang="en-US" sz="2400" dirty="0"/>
              <a:t>و قياس كيفية عملها و بالتالي يجب الرجوع إلى من يستعملونها لأنه من الواجب معرفة آرائهم حول علاقة النظام مع غيره من الأنظمة الفرعية ، إذ تعتبر ملاحظاتهم ثرية و مفيدة جدا ، فمكونات النظام ( المدخلات ، المخرجات ، المراقبة..) يجب تحليلها لمعرفة نقاط القوة و الضعف في هذه الأنظمة </a:t>
            </a:r>
            <a:r>
              <a:rPr lang="ar-SA" altLang="en-US" sz="2400" dirty="0" smtClean="0"/>
              <a:t>، </a:t>
            </a:r>
            <a:r>
              <a:rPr lang="ar-SA" altLang="en-US" sz="2400" dirty="0"/>
              <a:t>و إذا تم القيام بهذه المرحلة بصفة جيدة يمكن استخلاص أهم الأسباب و الصعوبات التي تعترض المنظمة و من ثم تحديد احتياجاتها ، أي تحديد أهداف نظام المعلومات ثم تحديد المعلومات و التقارير المطلوبة حاليا من النظام و ذلك باستخدام المخططات البيانية التحليلية.</a:t>
            </a:r>
            <a:r>
              <a:rPr lang="en-US" altLang="en-US" sz="2400" b="1" dirty="0"/>
              <a:t> </a:t>
            </a: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6834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ctr" rtl="1">
              <a:defRPr/>
            </a:pPr>
            <a:r>
              <a:rPr lang="ar-DZ" altLang="en-US" sz="2400" b="1" u="sng" dirty="0" smtClean="0"/>
              <a:t>2- </a:t>
            </a:r>
            <a:r>
              <a:rPr lang="ar-SA" altLang="en-US" sz="2400" b="1" u="sng" dirty="0" smtClean="0"/>
              <a:t>تحديد </a:t>
            </a:r>
            <a:r>
              <a:rPr lang="ar-SA" altLang="en-US" sz="2400" b="1" u="sng" dirty="0"/>
              <a:t>مصادر الحصول على المعلومات الداخلية و الخارجية .</a:t>
            </a:r>
            <a:endParaRPr lang="ar-DZ" altLang="en-US" sz="2400" b="1" u="sng" dirty="0"/>
          </a:p>
          <a:p>
            <a:pPr algn="ctr" rtl="1">
              <a:defRPr/>
            </a:pPr>
            <a:r>
              <a:rPr lang="ar-DZ" altLang="en-US" sz="2400" b="1" u="sng" dirty="0"/>
              <a:t>3-</a:t>
            </a:r>
            <a:r>
              <a:rPr lang="ar-SA" altLang="en-US" sz="2400" b="1" u="sng" dirty="0"/>
              <a:t>اقتراح نظام جديد </a:t>
            </a:r>
            <a:r>
              <a:rPr lang="ar-SA" altLang="en-US" sz="2400" b="1" u="sng" dirty="0" smtClean="0"/>
              <a:t>:</a:t>
            </a:r>
            <a:endParaRPr lang="ar-DZ" altLang="en-US" sz="2400" b="1" u="sng" dirty="0" smtClean="0"/>
          </a:p>
          <a:p>
            <a:pPr algn="ctr" rtl="1">
              <a:buNone/>
              <a:defRPr/>
            </a:pPr>
            <a:r>
              <a:rPr lang="ar-SA" altLang="en-US" sz="2400" b="1" dirty="0" smtClean="0"/>
              <a:t> </a:t>
            </a:r>
            <a:r>
              <a:rPr lang="ar-SA" altLang="en-US" sz="2400" b="1" dirty="0"/>
              <a:t>يجب أن يكون هذا </a:t>
            </a:r>
            <a:r>
              <a:rPr lang="ar-SA" altLang="en-US" sz="2400" b="1" dirty="0" err="1"/>
              <a:t>الإقتراح</a:t>
            </a:r>
            <a:r>
              <a:rPr lang="ar-SA" altLang="en-US" sz="2400" b="1" dirty="0"/>
              <a:t> واقعيا حيث يتم توضيح العلاقة بين النظم الفرعية و علاقة النظام مع نظم التشغيل </a:t>
            </a:r>
            <a:r>
              <a:rPr lang="ar-SA" altLang="en-US" sz="2400" b="1" dirty="0" smtClean="0"/>
              <a:t>الموجودة </a:t>
            </a:r>
            <a:r>
              <a:rPr lang="ar-SA" altLang="en-US" sz="2400" b="1" dirty="0"/>
              <a:t>والمقترحة  بما في ذلك مدخلات النظام و مخرجاته مثل إعداد التقارير الدورية و الخاصة بكيفية توزيعها عبر مستويات الإدارة الثلاث و نوع الأجهزة المطلوبة ، ثم تحديد نوع المعلومات التي ستعالجها نظم المعلومات الآلية و نوع المعلومات التي ستعالج يدويا</a:t>
            </a:r>
            <a:r>
              <a:rPr lang="en-US" altLang="en-US" sz="2400" b="1" dirty="0"/>
              <a:t> </a:t>
            </a:r>
            <a:r>
              <a:rPr lang="ar-DZ" altLang="en-US" sz="2400" b="1" dirty="0" smtClean="0"/>
              <a:t>.</a:t>
            </a:r>
          </a:p>
          <a:p>
            <a:pPr algn="ctr" rtl="1">
              <a:defRPr/>
            </a:pPr>
            <a:r>
              <a:rPr lang="ar-DZ" altLang="en-US" sz="2400" b="1" u="sng" dirty="0" smtClean="0"/>
              <a:t>4- </a:t>
            </a:r>
            <a:r>
              <a:rPr lang="ar-SA" altLang="en-US" sz="2400" b="1" u="sng" dirty="0" smtClean="0"/>
              <a:t>تقويم التصميم الأولي للنظام </a:t>
            </a:r>
            <a:r>
              <a:rPr lang="ar-DZ" altLang="en-US" sz="2400" b="1" u="sng" dirty="0" smtClean="0"/>
              <a:t>:</a:t>
            </a:r>
          </a:p>
          <a:p>
            <a:pPr marL="0" indent="0" algn="ctr" rtl="1">
              <a:buNone/>
              <a:defRPr/>
            </a:pPr>
            <a:r>
              <a:rPr lang="ar-SA" altLang="en-US" sz="2400" b="1" dirty="0"/>
              <a:t>تقويم التصميم الأولي للنظام </a:t>
            </a:r>
            <a:r>
              <a:rPr lang="ar-SA" altLang="en-US" sz="2400" b="1" dirty="0" smtClean="0"/>
              <a:t>المقترح </a:t>
            </a:r>
            <a:r>
              <a:rPr lang="ar-SA" altLang="en-US" sz="2400" b="1" dirty="0"/>
              <a:t>من تحديد تكاليف المكونات الآلية (</a:t>
            </a:r>
            <a:r>
              <a:rPr lang="fr-FR" altLang="en-US" sz="2400" b="1" dirty="0"/>
              <a:t>Hardware</a:t>
            </a:r>
            <a:r>
              <a:rPr lang="ar-SA" altLang="en-US" sz="2400" b="1" dirty="0"/>
              <a:t>) و تكاليف استخدامها و </a:t>
            </a:r>
            <a:r>
              <a:rPr lang="ar-SA" altLang="en-US" sz="2400" b="1" dirty="0" err="1"/>
              <a:t>الإحتياجات</a:t>
            </a:r>
            <a:r>
              <a:rPr lang="ar-SA" altLang="en-US" sz="2400" b="1" dirty="0"/>
              <a:t> التدريبية للأفراد العاملين تبعا للمؤهلات المطلوبة و نوع التحسين و التطوير الذي يمكن أن يحدث نتيجة </a:t>
            </a:r>
            <a:r>
              <a:rPr lang="ar-SA" altLang="en-US" sz="2400" b="1" dirty="0" err="1"/>
              <a:t>لإستخدام</a:t>
            </a:r>
            <a:r>
              <a:rPr lang="ar-SA" altLang="en-US" sz="2400" b="1" dirty="0"/>
              <a:t> نظام المعلومات</a:t>
            </a:r>
            <a:r>
              <a:rPr lang="ar-DZ" altLang="en-US" sz="2400" b="1" dirty="0"/>
              <a:t>.</a:t>
            </a:r>
            <a:r>
              <a:rPr lang="ar-SA" altLang="en-US" sz="2400" b="1" dirty="0"/>
              <a:t> </a:t>
            </a:r>
            <a:endParaRPr lang="en-US" altLang="en-US" sz="2400" b="1" dirty="0"/>
          </a:p>
          <a:p>
            <a:pPr algn="r" rtl="1">
              <a:buFont typeface="Wingdings" pitchFamily="2" charset="2"/>
              <a:buChar char="§"/>
              <a:defRPr/>
            </a:pPr>
            <a:r>
              <a:rPr lang="ar-EG" sz="2400" b="1" dirty="0" smtClean="0">
                <a:solidFill>
                  <a:schemeClr val="tx1"/>
                </a:solidFill>
                <a:cs typeface="MCS Taybah S_U normal." pitchFamily="2" charset="-78"/>
              </a:rPr>
              <a:t>.</a:t>
            </a:r>
            <a:endParaRPr lang="en-US" sz="24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045946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ctr" rtl="1">
              <a:defRPr/>
            </a:pPr>
            <a:r>
              <a:rPr lang="ar-DZ" altLang="en-US" sz="2400" b="1" dirty="0" smtClean="0"/>
              <a:t>5</a:t>
            </a:r>
            <a:r>
              <a:rPr lang="ar-DZ" altLang="en-US" sz="2400" b="1" u="sng" dirty="0" smtClean="0"/>
              <a:t>- </a:t>
            </a:r>
            <a:r>
              <a:rPr lang="ar-SA" altLang="en-US" sz="2400" b="1" u="sng" dirty="0" smtClean="0"/>
              <a:t>وضع </a:t>
            </a:r>
            <a:r>
              <a:rPr lang="ar-SA" altLang="en-US" sz="2400" b="1" u="sng" dirty="0"/>
              <a:t>النظام الجديد بصفة نهائية : </a:t>
            </a:r>
            <a:endParaRPr lang="ar-DZ" altLang="en-US" sz="2400" b="1" u="sng" dirty="0" smtClean="0"/>
          </a:p>
          <a:p>
            <a:pPr marL="0" indent="0" algn="just" rtl="1">
              <a:buNone/>
              <a:defRPr/>
            </a:pPr>
            <a:r>
              <a:rPr lang="ar-SA" altLang="en-US" sz="2400" b="1" dirty="0" smtClean="0"/>
              <a:t>يتم </a:t>
            </a:r>
            <a:r>
              <a:rPr lang="ar-SA" altLang="en-US" sz="2400" b="1" dirty="0"/>
              <a:t>تطبيق النظام الجديد تدريجيا ، وذلك لتجنب الصعوبات الممكن أن يصادفها إذا حاولنا تطبيقه كليا و مرة واحدة .</a:t>
            </a:r>
          </a:p>
          <a:p>
            <a:pPr algn="ctr" rtl="1">
              <a:defRPr/>
            </a:pPr>
            <a:r>
              <a:rPr lang="ar-DZ" altLang="en-US" sz="2400" b="1" dirty="0" smtClean="0"/>
              <a:t>6</a:t>
            </a:r>
            <a:r>
              <a:rPr lang="ar-SA" altLang="en-US" sz="2400" b="1" u="sng" dirty="0" smtClean="0"/>
              <a:t>-</a:t>
            </a:r>
            <a:r>
              <a:rPr lang="ar-DZ" altLang="en-US" sz="2400" b="1" u="sng" dirty="0" smtClean="0"/>
              <a:t> </a:t>
            </a:r>
            <a:r>
              <a:rPr lang="ar-SA" altLang="en-US" sz="2400" b="1" u="sng" dirty="0"/>
              <a:t>المراقبة الدورية : </a:t>
            </a:r>
            <a:endParaRPr lang="ar-DZ" altLang="en-US" sz="2400" b="1" u="sng" dirty="0" smtClean="0"/>
          </a:p>
          <a:p>
            <a:pPr marL="0" indent="0" algn="ctr" rtl="1">
              <a:buNone/>
              <a:defRPr/>
            </a:pPr>
            <a:r>
              <a:rPr lang="ar-SA" altLang="en-US" sz="2400" b="1" dirty="0" smtClean="0"/>
              <a:t>يتطلب </a:t>
            </a:r>
            <a:r>
              <a:rPr lang="ar-SA" altLang="en-US" sz="2400" b="1" dirty="0"/>
              <a:t>وضع أي نظام مراجعة دورية للتأكد من أنّ الهيكل الجديد يستجيب للحاجات و المتطلبات التي نهدف إلى تحقيقها ، فالمراجعة تسمح بملاحظة إلى أي نقطة يعمل النظام كما كان مقررا له ، و كل </a:t>
            </a:r>
            <a:r>
              <a:rPr lang="ar-SA" altLang="en-US" sz="2400" b="1" dirty="0" smtClean="0"/>
              <a:t>انحراف </a:t>
            </a:r>
            <a:r>
              <a:rPr lang="ar-SA" altLang="en-US" sz="2400" b="1" dirty="0"/>
              <a:t>بين النموذج و النظام المعمول به يجب تحليل أسبابه وتصحيحها ، فالنظام ليس ثابتا بل قد يتغير حسب الأهداف الجديدة للمنظمة .</a:t>
            </a:r>
            <a:endParaRPr lang="en-US" altLang="en-US" sz="2400" b="1" dirty="0"/>
          </a:p>
          <a:p>
            <a:pPr marL="0" indent="0" algn="r" rtl="1">
              <a:buNone/>
              <a:defRPr/>
            </a:pPr>
            <a:endParaRPr lang="ar-EG" sz="24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99261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effectLst>
                  <a:outerShdw blurRad="38100" dist="38100" dir="2700000" algn="tl">
                    <a:srgbClr val="000000">
                      <a:alpha val="43137"/>
                    </a:srgbClr>
                  </a:outerShdw>
                </a:effectLst>
              </a:rPr>
              <a:t>مقدمــــــــــــة</a:t>
            </a:r>
            <a:endParaRPr lang="en-US" dirty="0"/>
          </a:p>
        </p:txBody>
      </p:sp>
      <p:sp>
        <p:nvSpPr>
          <p:cNvPr id="3" name="Espace réservé du contenu 2"/>
          <p:cNvSpPr>
            <a:spLocks noGrp="1"/>
          </p:cNvSpPr>
          <p:nvPr>
            <p:ph idx="1"/>
          </p:nvPr>
        </p:nvSpPr>
        <p:spPr>
          <a:xfrm>
            <a:off x="680321" y="2336873"/>
            <a:ext cx="9613861" cy="4118518"/>
          </a:xfrm>
        </p:spPr>
        <p:style>
          <a:lnRef idx="2">
            <a:schemeClr val="accent1"/>
          </a:lnRef>
          <a:fillRef idx="1">
            <a:schemeClr val="lt1"/>
          </a:fillRef>
          <a:effectRef idx="0">
            <a:schemeClr val="accent1"/>
          </a:effectRef>
          <a:fontRef idx="minor">
            <a:schemeClr val="dk1"/>
          </a:fontRef>
        </p:style>
        <p:txBody>
          <a:bodyPr numCol="1">
            <a:normAutofit/>
          </a:bodyPr>
          <a:lstStyle/>
          <a:p>
            <a:pPr marL="273050" algn="ctr" rtl="1">
              <a:lnSpc>
                <a:spcPct val="150000"/>
              </a:lnSpc>
              <a:spcBef>
                <a:spcPts val="600"/>
              </a:spcBef>
              <a:buClr>
                <a:schemeClr val="accent1"/>
              </a:buClr>
              <a:buSzPct val="70000"/>
              <a:buFont typeface="Wingdings" pitchFamily="2" charset="2"/>
              <a:buNone/>
            </a:pPr>
            <a:endParaRPr lang="ar-SA" sz="100" b="1" dirty="0">
              <a:solidFill>
                <a:srgbClr val="7030A0"/>
              </a:solidFill>
              <a:cs typeface="Times New Roman" pitchFamily="18" charset="0"/>
            </a:endParaRPr>
          </a:p>
          <a:p>
            <a:pPr marL="273050" algn="ctr" rtl="1">
              <a:lnSpc>
                <a:spcPct val="150000"/>
              </a:lnSpc>
              <a:spcBef>
                <a:spcPts val="600"/>
              </a:spcBef>
              <a:buClr>
                <a:schemeClr val="accent1"/>
              </a:buClr>
              <a:buSzPct val="70000"/>
              <a:buFont typeface="Wingdings" pitchFamily="2" charset="2"/>
              <a:buChar char=""/>
            </a:pPr>
            <a:r>
              <a:rPr lang="ar-SA" sz="2400" b="1" dirty="0">
                <a:solidFill>
                  <a:schemeClr val="tx1"/>
                </a:solidFill>
                <a:cs typeface="Times New Roman" pitchFamily="18" charset="0"/>
              </a:rPr>
              <a:t> </a:t>
            </a:r>
            <a:r>
              <a:rPr lang="ar-SA" sz="2800" b="1" dirty="0">
                <a:solidFill>
                  <a:schemeClr val="tx1"/>
                </a:solidFill>
              </a:rPr>
              <a:t>أصبحت دراسة نظم المعلومات مثل دراسة أي مجال وظيفي آخر كالمحاسبة، التمويل، الإنتاج، التسويق، كما أصبحت نظم المعلومات جزء أساسيا من مقومات نجاح المؤسسات الحديثة</a:t>
            </a:r>
            <a:r>
              <a:rPr lang="fr-FR" sz="2800" b="1" dirty="0">
                <a:solidFill>
                  <a:schemeClr val="tx1"/>
                </a:solidFill>
              </a:rPr>
              <a:t>. </a:t>
            </a:r>
            <a:r>
              <a:rPr lang="ar-SA" sz="2800" b="1" dirty="0">
                <a:solidFill>
                  <a:schemeClr val="tx1"/>
                </a:solidFill>
              </a:rPr>
              <a:t>فنظام المعلومات يهتم اهتماما بالغا بتقديم المعلومات الضرورية للإدارة من أجل القيام بمهامها الموكلة إليها بشكل جيد.</a:t>
            </a:r>
            <a:endParaRPr lang="en-US" sz="28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a:t>
            </a:r>
            <a:r>
              <a:rPr lang="fr-FR" sz="2400" b="1" dirty="0" smtClean="0">
                <a:solidFill>
                  <a:schemeClr val="tx1"/>
                </a:solidFill>
              </a:rPr>
              <a:t>04</a:t>
            </a:r>
            <a:r>
              <a:rPr lang="ar-DZ" sz="2400" b="1" dirty="0" smtClean="0">
                <a:solidFill>
                  <a:schemeClr val="tx1"/>
                </a:solidFill>
              </a:rPr>
              <a:t>:</a:t>
            </a:r>
            <a:endParaRPr lang="en-US" sz="2400" b="1" dirty="0">
              <a:solidFill>
                <a:schemeClr val="tx1"/>
              </a:solidFill>
            </a:endParaRPr>
          </a:p>
        </p:txBody>
      </p:sp>
    </p:spTree>
    <p:extLst>
      <p:ext uri="{BB962C8B-B14F-4D97-AF65-F5344CB8AC3E}">
        <p14:creationId xmlns:p14="http://schemas.microsoft.com/office/powerpoint/2010/main" val="258392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عناصر نظام </a:t>
            </a:r>
            <a:r>
              <a:rPr lang="ar-SA" b="1" dirty="0" smtClean="0"/>
              <a:t>المعلومات</a:t>
            </a:r>
            <a:r>
              <a:rPr lang="ar-DZ" b="1" dirty="0" smtClean="0"/>
              <a:t/>
            </a:r>
            <a:br>
              <a:rPr lang="ar-DZ" b="1" dirty="0" smtClean="0"/>
            </a:br>
            <a:r>
              <a:rPr lang="ar-SA" sz="3100" dirty="0"/>
              <a:t>يقصد بالعناصر المكونة للنظام تلك الأجزاء المادية التي تدخل في تكوينه و تضمن القيام بوظائفه بالشكل</a:t>
            </a:r>
            <a:r>
              <a:rPr lang="ar-SA" sz="3100" b="1" dirty="0"/>
              <a:t> </a:t>
            </a:r>
            <a:r>
              <a:rPr lang="ar-SA" sz="3100" dirty="0"/>
              <a:t>السليم و هي تنقسم للأجزاء التالية</a:t>
            </a:r>
            <a:r>
              <a:rPr lang="fr-FR" sz="3100" dirty="0"/>
              <a:t>:</a:t>
            </a:r>
            <a:endParaRPr lang="en-US" sz="31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372192970"/>
              </p:ext>
            </p:extLst>
          </p:nvPr>
        </p:nvGraphicFramePr>
        <p:xfrm>
          <a:off x="1496894" y="2289602"/>
          <a:ext cx="87614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lèche à trois pointes 6"/>
          <p:cNvSpPr/>
          <p:nvPr/>
        </p:nvSpPr>
        <p:spPr>
          <a:xfrm rot="16200000">
            <a:off x="8870799" y="4797180"/>
            <a:ext cx="1385255" cy="1228297"/>
          </a:xfrm>
          <a:prstGeom prst="leftRigh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49278" y="4230791"/>
            <a:ext cx="1856095" cy="4094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rPr>
              <a:t>برامج النظام</a:t>
            </a:r>
            <a:endParaRPr lang="en-US" sz="2400" dirty="0">
              <a:solidFill>
                <a:schemeClr val="tx1"/>
              </a:solidFill>
            </a:endParaRPr>
          </a:p>
        </p:txBody>
      </p:sp>
      <p:sp>
        <p:nvSpPr>
          <p:cNvPr id="9" name="Rectangle 8"/>
          <p:cNvSpPr/>
          <p:nvPr/>
        </p:nvSpPr>
        <p:spPr>
          <a:xfrm>
            <a:off x="8949277" y="6291618"/>
            <a:ext cx="1856095" cy="4094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rPr>
              <a:t>برامج </a:t>
            </a:r>
            <a:r>
              <a:rPr lang="ar-SA" sz="2400" b="1" dirty="0" smtClean="0">
                <a:solidFill>
                  <a:schemeClr val="tx1"/>
                </a:solidFill>
              </a:rPr>
              <a:t>تطبيقية</a:t>
            </a:r>
            <a:endParaRPr lang="en-US" sz="2400" dirty="0">
              <a:solidFill>
                <a:schemeClr val="tx1"/>
              </a:solidFill>
            </a:endParaRPr>
          </a:p>
        </p:txBody>
      </p:sp>
    </p:spTree>
    <p:extLst>
      <p:ext uri="{BB962C8B-B14F-4D97-AF65-F5344CB8AC3E}">
        <p14:creationId xmlns:p14="http://schemas.microsoft.com/office/powerpoint/2010/main" val="421468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عناصر نظام </a:t>
            </a:r>
            <a:r>
              <a:rPr lang="ar-SA" b="1" dirty="0" smtClean="0"/>
              <a:t>المعلومات</a:t>
            </a:r>
            <a:r>
              <a:rPr lang="ar-DZ" b="1" dirty="0" smtClean="0"/>
              <a:t/>
            </a:r>
            <a:br>
              <a:rPr lang="ar-DZ" b="1" dirty="0" smtClean="0"/>
            </a:br>
            <a:r>
              <a:rPr lang="ar-SA" sz="3100" dirty="0"/>
              <a:t>يقصد بالعناصر المكونة للنظام تلك الأجزاء المادية التي تدخل في تكوينه و تضمن القيام بوظائفه بالشكل</a:t>
            </a:r>
            <a:r>
              <a:rPr lang="ar-SA" sz="3100" b="1" dirty="0"/>
              <a:t> </a:t>
            </a:r>
            <a:r>
              <a:rPr lang="ar-SA" sz="3100" dirty="0"/>
              <a:t>السليم و هي تنقسم للأجزاء التالية</a:t>
            </a:r>
            <a:r>
              <a:rPr lang="fr-FR" sz="3100" dirty="0"/>
              <a:t>:</a:t>
            </a:r>
            <a:endParaRPr lang="en-US" sz="3100" dirty="0"/>
          </a:p>
        </p:txBody>
      </p:sp>
      <p:sp>
        <p:nvSpPr>
          <p:cNvPr id="3" name="Espace réservé du contenu 2"/>
          <p:cNvSpPr>
            <a:spLocks noGrp="1"/>
          </p:cNvSpPr>
          <p:nvPr>
            <p:ph idx="1"/>
          </p:nvPr>
        </p:nvSpPr>
        <p:spPr>
          <a:xfrm>
            <a:off x="1154955" y="2439727"/>
            <a:ext cx="9650418" cy="4254500"/>
          </a:xfrm>
        </p:spPr>
        <p:style>
          <a:lnRef idx="1">
            <a:schemeClr val="accent2"/>
          </a:lnRef>
          <a:fillRef idx="2">
            <a:schemeClr val="accent2"/>
          </a:fillRef>
          <a:effectRef idx="1">
            <a:schemeClr val="accent2"/>
          </a:effectRef>
          <a:fontRef idx="minor">
            <a:schemeClr val="dk1"/>
          </a:fontRef>
        </p:style>
        <p:txBody>
          <a:bodyPr>
            <a:normAutofit/>
          </a:bodyPr>
          <a:lstStyle/>
          <a:p>
            <a:pPr lvl="0" algn="r" rtl="1"/>
            <a:r>
              <a:rPr lang="ar-SA" sz="1900" b="1" dirty="0"/>
              <a:t>الأجهزة: </a:t>
            </a:r>
            <a:r>
              <a:rPr lang="ar-SA" sz="1900" dirty="0"/>
              <a:t>وتتضمن الآلات الكاتبة والحاسبة، الحاسوب الالكتروني بأجزائه المختلفة والمكملة مثل وحدة التشغيل، وسائل الاتصالات، ووسائل أخرى كالهاتف والمكتب وخزانة الترتيب، حوامل المعلومات(الأوراق) ......الخ.</a:t>
            </a:r>
            <a:endParaRPr lang="en-US" sz="1900" dirty="0"/>
          </a:p>
          <a:p>
            <a:pPr lvl="0" algn="r" rtl="1"/>
            <a:r>
              <a:rPr lang="ar-SA" sz="1900" b="1" dirty="0"/>
              <a:t>وسائل حفظ وتخزين البيانات:</a:t>
            </a:r>
            <a:r>
              <a:rPr lang="ar-SA" sz="1900" dirty="0"/>
              <a:t> كالملفات، آلات التصوير، الأسطوانات الممغنطة....الخ.</a:t>
            </a:r>
            <a:endParaRPr lang="en-US" sz="1900" dirty="0"/>
          </a:p>
          <a:p>
            <a:pPr lvl="0" algn="r" rtl="1"/>
            <a:r>
              <a:rPr lang="ar-SA" sz="1900" b="1" dirty="0"/>
              <a:t>البرامج: </a:t>
            </a:r>
            <a:r>
              <a:rPr lang="ar-SA" sz="1900" dirty="0"/>
              <a:t>تعتبر من الأجهزة لنظم المعلومات المبنية على الحاسوب فقط، ويمكن التمييز بين نوعين من البرامج:</a:t>
            </a:r>
            <a:endParaRPr lang="en-US" sz="1900" dirty="0"/>
          </a:p>
          <a:p>
            <a:pPr lvl="0" algn="r" rtl="1"/>
            <a:r>
              <a:rPr lang="ar-SA" sz="1900" b="1" dirty="0"/>
              <a:t>برامج النظام: </a:t>
            </a:r>
            <a:r>
              <a:rPr lang="ar-SA" sz="1900" dirty="0"/>
              <a:t>هو ما يستطيع الحاسوب أن يفعله </a:t>
            </a:r>
            <a:r>
              <a:rPr lang="fr-FR" sz="1900" dirty="0"/>
              <a:t>Word</a:t>
            </a:r>
            <a:r>
              <a:rPr lang="ar-DZ" sz="1900" dirty="0"/>
              <a:t>.</a:t>
            </a:r>
            <a:endParaRPr lang="en-US" sz="1900" dirty="0"/>
          </a:p>
          <a:p>
            <a:pPr lvl="0" algn="r" rtl="1"/>
            <a:r>
              <a:rPr lang="ar-SA" sz="1900" b="1" dirty="0"/>
              <a:t>برامج تطبيقية:</a:t>
            </a:r>
            <a:r>
              <a:rPr lang="ar-SA" sz="1900" dirty="0"/>
              <a:t> هي ما يطلب الحاسب أن يفعله كحساب أجور العمال بواسطة برنامج، </a:t>
            </a:r>
            <a:r>
              <a:rPr lang="fr-FR" sz="1900" dirty="0" err="1"/>
              <a:t>spss</a:t>
            </a:r>
            <a:r>
              <a:rPr lang="ar-DZ" sz="1900" dirty="0"/>
              <a:t>،....</a:t>
            </a:r>
            <a:endParaRPr lang="en-US" sz="1900" dirty="0"/>
          </a:p>
          <a:p>
            <a:pPr lvl="0" algn="r" rtl="1"/>
            <a:r>
              <a:rPr lang="ar-SA" sz="1900" b="1" dirty="0"/>
              <a:t>قاعدة البيانات: </a:t>
            </a:r>
            <a:r>
              <a:rPr lang="ar-SA" sz="1900" dirty="0"/>
              <a:t>هي الوعاء الحاوي على البيانات الأساسية المخزنة و على وسائل التخزين المختلفة و التي تدخل في عملية التشغيل باعتبار البيانات المادة الخام التي ستطبق عليها البرامج للحصول على المعلومات</a:t>
            </a:r>
            <a:r>
              <a:rPr lang="fr-FR" sz="1900" dirty="0"/>
              <a:t>.</a:t>
            </a:r>
            <a:endParaRPr lang="en-US" sz="1900" dirty="0"/>
          </a:p>
          <a:p>
            <a:pPr lvl="0" algn="r" rtl="1"/>
            <a:r>
              <a:rPr lang="ar-SA" sz="1900" b="1" dirty="0"/>
              <a:t>العنصر البشري:</a:t>
            </a:r>
            <a:r>
              <a:rPr lang="ar-SA" sz="1900" dirty="0"/>
              <a:t> ويتضمن محللي  ومصممي النظام وواضعي البرامج ، إضافة إلى الأفراد المسئولين عن جمع وإعداد البيانات، والمستخدمين النهائيين للنظام. </a:t>
            </a:r>
            <a:endParaRPr lang="en-US" sz="1900"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394865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3192" y="940214"/>
            <a:ext cx="8761413" cy="706964"/>
          </a:xfrm>
        </p:spPr>
        <p:txBody>
          <a:bodyPr/>
          <a:lstStyle/>
          <a:p>
            <a:pPr algn="ctr" rtl="1"/>
            <a:r>
              <a:rPr lang="ar-SA" b="1" dirty="0"/>
              <a:t>أنواع أنظمة المعلومات: </a:t>
            </a:r>
            <a:r>
              <a:rPr lang="ar-DZ" b="1" dirty="0" smtClean="0"/>
              <a:t/>
            </a:r>
            <a:br>
              <a:rPr lang="ar-DZ" b="1" dirty="0" smtClean="0"/>
            </a:br>
            <a:r>
              <a:rPr lang="ar-SA" sz="3200" dirty="0" smtClean="0"/>
              <a:t>هناك </a:t>
            </a:r>
            <a:r>
              <a:rPr lang="ar-SA" sz="3200" dirty="0"/>
              <a:t>عدة تصنيفات لأنظمة المعلومات و هي كما يلي:</a:t>
            </a:r>
            <a:endParaRPr lang="en-US" sz="3200" dirty="0"/>
          </a:p>
        </p:txBody>
      </p:sp>
      <p:sp>
        <p:nvSpPr>
          <p:cNvPr id="5" name="Espace réservé du contenu 4"/>
          <p:cNvSpPr>
            <a:spLocks noGrp="1"/>
          </p:cNvSpPr>
          <p:nvPr>
            <p:ph idx="1"/>
          </p:nvPr>
        </p:nvSpPr>
        <p:spPr>
          <a:xfrm>
            <a:off x="252484" y="3498657"/>
            <a:ext cx="11450472" cy="3179929"/>
          </a:xfrm>
        </p:spPr>
        <p:style>
          <a:lnRef idx="1">
            <a:schemeClr val="accent1"/>
          </a:lnRef>
          <a:fillRef idx="2">
            <a:schemeClr val="accent1"/>
          </a:fillRef>
          <a:effectRef idx="1">
            <a:schemeClr val="accent1"/>
          </a:effectRef>
          <a:fontRef idx="minor">
            <a:schemeClr val="dk1"/>
          </a:fontRef>
        </p:style>
        <p:txBody>
          <a:bodyPr>
            <a:noAutofit/>
          </a:bodyPr>
          <a:lstStyle/>
          <a:p>
            <a:pPr lvl="0" algn="ctr" rtl="1"/>
            <a:r>
              <a:rPr lang="ar-SA" sz="2000" b="1" dirty="0" smtClean="0"/>
              <a:t>التصنيف </a:t>
            </a:r>
            <a:r>
              <a:rPr lang="ar-SA" sz="2000" b="1" dirty="0"/>
              <a:t>حسب الامتداد الجغرافي</a:t>
            </a:r>
            <a:r>
              <a:rPr lang="fr-FR" sz="2000" b="1" dirty="0"/>
              <a:t>: </a:t>
            </a:r>
            <a:r>
              <a:rPr lang="ar-SA" sz="2000" dirty="0"/>
              <a:t>و تصنف نظم المعلومات حسب هذا المعيار كما يلي</a:t>
            </a:r>
            <a:r>
              <a:rPr lang="fr-FR" sz="2000" dirty="0"/>
              <a:t>:</a:t>
            </a:r>
            <a:endParaRPr lang="en-US" sz="2000" dirty="0"/>
          </a:p>
          <a:p>
            <a:pPr lvl="0" algn="r" rtl="1">
              <a:buFont typeface="Wingdings" panose="05000000000000000000" pitchFamily="2" charset="2"/>
              <a:buChar char="ü"/>
            </a:pPr>
            <a:r>
              <a:rPr lang="ar-SA" sz="2000" b="1" dirty="0"/>
              <a:t>نظم المعلومات الدولية</a:t>
            </a:r>
            <a:r>
              <a:rPr lang="fr-FR" sz="2000" b="1" dirty="0"/>
              <a:t>:</a:t>
            </a:r>
            <a:r>
              <a:rPr lang="ar-SA" sz="2000" dirty="0"/>
              <a:t>و هي النظم التي تتجاوز حدود الدولة الواحدة و تتعلق معلوماتها بأكثر من دولة ، مثل نظم المعلومات العالمية التي تمس كل دول العالم كالنظم التي تشرف عليها هيئة الأمم المتحدة</a:t>
            </a:r>
            <a:r>
              <a:rPr lang="fr-FR" sz="2000" dirty="0"/>
              <a:t>. </a:t>
            </a:r>
            <a:r>
              <a:rPr lang="ar-SA" sz="2000" dirty="0"/>
              <a:t>و كذلك نظم المعلومات القارية و هي معلومات تتعلق بدول قارة واحدة مثل النظم التي يشرف عليها الاتحاد الإفريقي أو الاتحاد الأوروبي و كذلك هناك نظم المعلومات الجهوية التي تجمع دول متجاورة جغرافيا أو دول جمعهم مصالح مشتركة كنظم معلومات الاتحاد المغرب العربي</a:t>
            </a:r>
            <a:r>
              <a:rPr lang="fr-FR" sz="2000" dirty="0" smtClean="0"/>
              <a:t>.</a:t>
            </a:r>
            <a:endParaRPr lang="ar-DZ" sz="2000" dirty="0" smtClean="0"/>
          </a:p>
          <a:p>
            <a:pPr lvl="0" algn="r" rtl="1">
              <a:buFont typeface="Wingdings" panose="05000000000000000000" pitchFamily="2" charset="2"/>
              <a:buChar char="ü"/>
            </a:pPr>
            <a:r>
              <a:rPr lang="ar-SA" sz="2000" b="1" dirty="0"/>
              <a:t>نظم المعلومات الوطنية</a:t>
            </a:r>
            <a:r>
              <a:rPr lang="ar-SA" sz="2000" dirty="0"/>
              <a:t> : وهي نظم ذات بعد وطني أي تهتم بالمعلومات (الاقتصادية أو الاجتماعية والصحية</a:t>
            </a:r>
            <a:r>
              <a:rPr lang="fr-FR" sz="2000" dirty="0"/>
              <a:t>..</a:t>
            </a:r>
            <a:r>
              <a:rPr lang="ar-SA" sz="2000" dirty="0"/>
              <a:t>الخ) ذات صلة بالوطن فقط</a:t>
            </a:r>
            <a:r>
              <a:rPr lang="fr-FR" sz="2000" dirty="0"/>
              <a:t>.</a:t>
            </a:r>
            <a:endParaRPr lang="en-US" sz="2000" dirty="0"/>
          </a:p>
          <a:p>
            <a:pPr algn="r" rtl="1">
              <a:buFont typeface="Wingdings" panose="05000000000000000000" pitchFamily="2" charset="2"/>
              <a:buChar char="ü"/>
            </a:pPr>
            <a:r>
              <a:rPr lang="ar-SA" sz="2000" b="1" dirty="0"/>
              <a:t>نظم المعلومات في المؤسسة</a:t>
            </a:r>
            <a:r>
              <a:rPr lang="fr-FR" sz="2000" b="1" dirty="0" smtClean="0"/>
              <a:t>:</a:t>
            </a:r>
            <a:r>
              <a:rPr lang="ar-DZ" sz="2000" b="1" dirty="0" smtClean="0"/>
              <a:t> </a:t>
            </a:r>
            <a:r>
              <a:rPr lang="ar-SA" sz="2000" dirty="0" smtClean="0"/>
              <a:t>و </a:t>
            </a:r>
            <a:r>
              <a:rPr lang="ar-SA" sz="2000" dirty="0"/>
              <a:t>تسمى كذلك بنظم المعلومات الإدارية و تكون على مستوى المؤسسات و الشركات و </a:t>
            </a:r>
            <a:r>
              <a:rPr lang="ar-SA" sz="2000" dirty="0" err="1"/>
              <a:t>ﺗﻬدف</a:t>
            </a:r>
            <a:r>
              <a:rPr lang="ar-SA" sz="2000" dirty="0"/>
              <a:t> إلى مساندة و دعم لتحقيق أهداف المؤسسة</a:t>
            </a:r>
            <a:endParaRPr lang="fr-FR" sz="2000" b="1" dirty="0"/>
          </a:p>
          <a:p>
            <a:pPr lvl="0" algn="r" rtl="1"/>
            <a:endParaRPr lang="en-US" sz="2000" dirty="0"/>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
        <p:nvSpPr>
          <p:cNvPr id="4" name="Rectangle 3"/>
          <p:cNvSpPr/>
          <p:nvPr/>
        </p:nvSpPr>
        <p:spPr>
          <a:xfrm>
            <a:off x="252483" y="2254786"/>
            <a:ext cx="11450471" cy="115908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lvl="0" indent="-342900" algn="ctr" rtl="1">
              <a:buFont typeface="Wingdings" panose="05000000000000000000" pitchFamily="2" charset="2"/>
              <a:buChar char="Ø"/>
            </a:pPr>
            <a:r>
              <a:rPr lang="ar-SA" sz="2000" b="1" dirty="0"/>
              <a:t>التصنيف حسب وسائل العمل و التشغيل: </a:t>
            </a:r>
            <a:r>
              <a:rPr lang="ar-SA" sz="2000" dirty="0"/>
              <a:t>يمكن تصنيف نظم المعلومات من حيث وسائل العمل إلى قسمين</a:t>
            </a:r>
            <a:r>
              <a:rPr lang="fr-FR" sz="2000" dirty="0"/>
              <a:t>:</a:t>
            </a:r>
            <a:endParaRPr lang="en-US" sz="2000" dirty="0"/>
          </a:p>
          <a:p>
            <a:pPr lvl="0" algn="r" rtl="1">
              <a:buFont typeface="Wingdings" panose="05000000000000000000" pitchFamily="2" charset="2"/>
              <a:buChar char="ü"/>
            </a:pPr>
            <a:r>
              <a:rPr lang="ar-SA" b="1" dirty="0"/>
              <a:t>نظم المعلومات اليدوية</a:t>
            </a:r>
            <a:r>
              <a:rPr lang="fr-FR" b="1" dirty="0"/>
              <a:t>:</a:t>
            </a:r>
            <a:r>
              <a:rPr lang="fr-FR" dirty="0"/>
              <a:t> </a:t>
            </a:r>
            <a:r>
              <a:rPr lang="ar-SA" dirty="0"/>
              <a:t>تعتمد على الصيغ التقليدية و اليدوية(الورق، القلم) في التعامل مع المعلومات. </a:t>
            </a:r>
            <a:endParaRPr lang="en-US" dirty="0"/>
          </a:p>
          <a:p>
            <a:pPr lvl="0" algn="r" rtl="1">
              <a:buFont typeface="Wingdings" panose="05000000000000000000" pitchFamily="2" charset="2"/>
              <a:buChar char="ü"/>
            </a:pPr>
            <a:r>
              <a:rPr lang="ar-SA" b="1" dirty="0"/>
              <a:t>نظم المعلومات الآلية</a:t>
            </a:r>
            <a:r>
              <a:rPr lang="fr-FR" b="1" dirty="0"/>
              <a:t>:</a:t>
            </a:r>
            <a:r>
              <a:rPr lang="ar-SA" dirty="0"/>
              <a:t>و هي التي تعتمد على التقنيات الحديثة</a:t>
            </a:r>
            <a:r>
              <a:rPr lang="fr-FR" dirty="0"/>
              <a:t>  </a:t>
            </a:r>
            <a:r>
              <a:rPr lang="ar-SA" dirty="0"/>
              <a:t>كالحاسوب في معالجة و تخزين و استرجاع المعلومات</a:t>
            </a:r>
            <a:r>
              <a:rPr lang="fr-FR" dirty="0"/>
              <a:t>.</a:t>
            </a:r>
            <a:endParaRPr lang="en-US" dirty="0"/>
          </a:p>
        </p:txBody>
      </p:sp>
    </p:spTree>
    <p:extLst>
      <p:ext uri="{BB962C8B-B14F-4D97-AF65-F5344CB8AC3E}">
        <p14:creationId xmlns:p14="http://schemas.microsoft.com/office/powerpoint/2010/main" val="154488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أنواع أنظمة المعلومات: </a:t>
            </a:r>
            <a:r>
              <a:rPr lang="ar-DZ" b="1" dirty="0"/>
              <a:t/>
            </a:r>
            <a:br>
              <a:rPr lang="ar-DZ" b="1" dirty="0"/>
            </a:br>
            <a:r>
              <a:rPr lang="ar-SA" dirty="0"/>
              <a:t>هناك عدة تصنيفات لأنظمة المعلومات و هي كما يلي:</a:t>
            </a:r>
            <a:endParaRPr lang="en-US" dirty="0"/>
          </a:p>
        </p:txBody>
      </p:sp>
      <p:sp>
        <p:nvSpPr>
          <p:cNvPr id="3" name="Espace réservé du contenu 2"/>
          <p:cNvSpPr>
            <a:spLocks noGrp="1"/>
          </p:cNvSpPr>
          <p:nvPr>
            <p:ph idx="1"/>
          </p:nvPr>
        </p:nvSpPr>
        <p:spPr>
          <a:xfrm>
            <a:off x="1154953" y="2947916"/>
            <a:ext cx="10395940" cy="3002507"/>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algn="ctr" rtl="1"/>
            <a:r>
              <a:rPr lang="ar-SA" sz="2400" b="1" dirty="0" smtClean="0"/>
              <a:t>التصنيف </a:t>
            </a:r>
            <a:r>
              <a:rPr lang="ar-SA" sz="2400" b="1" dirty="0"/>
              <a:t>حسب المستوى الإداري المستهدف: </a:t>
            </a:r>
            <a:r>
              <a:rPr lang="ar-SA" sz="2400" dirty="0"/>
              <a:t>يكون حسب توجه هذه النظم لتقديم خدماتها المعلوماتية</a:t>
            </a:r>
            <a:r>
              <a:rPr lang="ar-SA" sz="2400" dirty="0" smtClean="0"/>
              <a:t>:</a:t>
            </a:r>
            <a:endParaRPr lang="en-US" sz="2400" dirty="0"/>
          </a:p>
          <a:p>
            <a:pPr lvl="0" algn="r" rtl="1">
              <a:buFont typeface="Wingdings" panose="05000000000000000000" pitchFamily="2" charset="2"/>
              <a:buChar char="§"/>
            </a:pPr>
            <a:r>
              <a:rPr lang="ar-SA" sz="2400" b="1" dirty="0"/>
              <a:t>نظم معلومات معالجة العمليات:</a:t>
            </a:r>
            <a:r>
              <a:rPr lang="ar-SA" sz="2400" dirty="0"/>
              <a:t> وهي تعتمد على خدمة الإدارة في المؤسسة على المستوى التنفيذي كنظام دفتر الأستاذ.</a:t>
            </a:r>
            <a:endParaRPr lang="en-US" sz="2400" dirty="0"/>
          </a:p>
          <a:p>
            <a:pPr lvl="0" algn="r" rtl="1">
              <a:buFont typeface="Wingdings" panose="05000000000000000000" pitchFamily="2" charset="2"/>
              <a:buChar char="§"/>
            </a:pPr>
            <a:r>
              <a:rPr lang="ar-SA" sz="2400" b="1" dirty="0"/>
              <a:t>نظم المعلومات الوظيفية:</a:t>
            </a:r>
            <a:r>
              <a:rPr lang="ar-SA" sz="2400" dirty="0"/>
              <a:t> توجه لخدمة الإدارة الوظيفية كنظم المعلومات المالية والمحاسبية، نظم المعلومات الموارد البشرية، نظم المعلومات التسويقية، نظم المعلومات الإنتاجية.</a:t>
            </a:r>
            <a:endParaRPr lang="en-US" sz="2400" dirty="0"/>
          </a:p>
          <a:p>
            <a:pPr lvl="0" algn="r" rtl="1">
              <a:buFont typeface="Wingdings" panose="05000000000000000000" pitchFamily="2" charset="2"/>
              <a:buChar char="§"/>
            </a:pPr>
            <a:r>
              <a:rPr lang="ar-SA" sz="2400" b="1" dirty="0"/>
              <a:t>نظم المعلومات </a:t>
            </a:r>
            <a:r>
              <a:rPr lang="ar-SA" sz="2400" b="1" dirty="0" err="1"/>
              <a:t>الإستراتيجية</a:t>
            </a:r>
            <a:r>
              <a:rPr lang="ar-SA" sz="2400" b="1" dirty="0"/>
              <a:t>:</a:t>
            </a:r>
            <a:r>
              <a:rPr lang="ar-SA" sz="2400" dirty="0"/>
              <a:t> وهي التي توفر للمؤسسة معلومات تسمح لها بالمحافظة على وضعيتها التنافسية.</a:t>
            </a:r>
            <a:endParaRPr lang="en-US" sz="2400" dirty="0"/>
          </a:p>
          <a:p>
            <a:pPr algn="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11355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أهمية </a:t>
            </a:r>
            <a:r>
              <a:rPr lang="ar-DZ" b="1" dirty="0"/>
              <a:t>نظام المعلومات في المؤسسة</a:t>
            </a:r>
            <a:r>
              <a:rPr lang="ar-DZ" b="1" dirty="0" smtClean="0"/>
              <a:t>:</a:t>
            </a:r>
            <a:endParaRPr lang="en-US"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r" rtl="1"/>
            <a:r>
              <a:rPr lang="ar-DZ" sz="2400" dirty="0" smtClean="0"/>
              <a:t>يكتسي </a:t>
            </a:r>
            <a:r>
              <a:rPr lang="ar-DZ" sz="2400" dirty="0"/>
              <a:t>نظام المعلومات في المؤسسة أهمية بالغة خاصة مع التغيرات</a:t>
            </a:r>
            <a:br>
              <a:rPr lang="ar-DZ" sz="2400" dirty="0"/>
            </a:br>
            <a:r>
              <a:rPr lang="ar-DZ" sz="2400" dirty="0"/>
              <a:t>البيئية الحاصلة في كل المجالات وخاصة المجال التكنولوجي:</a:t>
            </a:r>
            <a:br>
              <a:rPr lang="ar-DZ" sz="2400" dirty="0"/>
            </a:br>
            <a:r>
              <a:rPr lang="ar-DZ" sz="2400" dirty="0"/>
              <a:t>-يضمن نظام المعلومات التنسيق بين مختلف الهيئات الإدارية ويقلل الوقت،</a:t>
            </a:r>
            <a:br>
              <a:rPr lang="ar-DZ" sz="2400" dirty="0"/>
            </a:br>
            <a:r>
              <a:rPr lang="ar-DZ" sz="2400" dirty="0"/>
              <a:t>-يمكن تقييم النتائج وتصحيح الانحرافات،</a:t>
            </a:r>
            <a:br>
              <a:rPr lang="ar-DZ" sz="2400" dirty="0"/>
            </a:br>
            <a:r>
              <a:rPr lang="ar-DZ" sz="2400" dirty="0"/>
              <a:t>-يعتبر نظام المعلومات الأداة المساندة لعملية اتخاذ القرارات في المؤسسة وعملية التخطيط والرقابة،</a:t>
            </a:r>
            <a:br>
              <a:rPr lang="ar-DZ" sz="2400" dirty="0"/>
            </a:br>
            <a:r>
              <a:rPr lang="ar-DZ" sz="2400" dirty="0"/>
              <a:t>-يوفر الاتجاهات الحالية للمؤسسة كأساس لتحديد اتجاهاتها في المستقبل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65624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t>دور نظام المعلومات في المؤسسة:</a:t>
            </a:r>
            <a:endParaRPr lang="en-US" dirty="0"/>
          </a:p>
        </p:txBody>
      </p:sp>
      <p:sp>
        <p:nvSpPr>
          <p:cNvPr id="3" name="Espace réservé du contenu 2"/>
          <p:cNvSpPr>
            <a:spLocks noGrp="1"/>
          </p:cNvSpPr>
          <p:nvPr>
            <p:ph idx="1"/>
          </p:nvPr>
        </p:nvSpPr>
        <p:spPr>
          <a:xfrm>
            <a:off x="800112" y="2518010"/>
            <a:ext cx="10036211" cy="4339990"/>
          </a:xfrm>
        </p:spPr>
        <p:style>
          <a:lnRef idx="1">
            <a:schemeClr val="accent6"/>
          </a:lnRef>
          <a:fillRef idx="2">
            <a:schemeClr val="accent6"/>
          </a:fillRef>
          <a:effectRef idx="1">
            <a:schemeClr val="accent6"/>
          </a:effectRef>
          <a:fontRef idx="minor">
            <a:schemeClr val="dk1"/>
          </a:fontRef>
        </p:style>
        <p:txBody>
          <a:bodyPr>
            <a:noAutofit/>
          </a:bodyPr>
          <a:lstStyle/>
          <a:p>
            <a:pPr algn="r" rtl="1"/>
            <a:r>
              <a:rPr lang="ar-DZ" sz="2000" b="1" u="sng" dirty="0" smtClean="0"/>
              <a:t>ساهمت </a:t>
            </a:r>
            <a:r>
              <a:rPr lang="ar-DZ" sz="2000" b="1" u="sng" dirty="0"/>
              <a:t>الخصائص سابقة </a:t>
            </a:r>
            <a:r>
              <a:rPr lang="ar-DZ" sz="2000" b="1" u="sng" dirty="0" err="1"/>
              <a:t>الذكركثيرا</a:t>
            </a:r>
            <a:r>
              <a:rPr lang="ar-DZ" sz="2000" b="1" u="sng" dirty="0"/>
              <a:t> في تحديد دور نظام المعلومات في المؤسسة وهو دور جوهري يتمثل في</a:t>
            </a:r>
            <a:r>
              <a:rPr lang="ar-DZ" sz="2000" b="1" u="sng" dirty="0" smtClean="0"/>
              <a:t>:</a:t>
            </a:r>
          </a:p>
          <a:p>
            <a:pPr marL="457200" indent="-457200" algn="r" rtl="1">
              <a:buFont typeface="+mj-lt"/>
              <a:buAutoNum type="arabicPeriod"/>
            </a:pPr>
            <a:r>
              <a:rPr lang="ar-DZ" sz="2400" dirty="0" smtClean="0"/>
              <a:t>المشاركة </a:t>
            </a:r>
            <a:r>
              <a:rPr lang="ar-DZ" sz="2400" dirty="0"/>
              <a:t>في صياغة رؤية و </a:t>
            </a:r>
            <a:r>
              <a:rPr lang="ar-DZ" sz="2400" dirty="0" err="1"/>
              <a:t>إستراتيجية</a:t>
            </a:r>
            <a:r>
              <a:rPr lang="ar-DZ" sz="2400" dirty="0"/>
              <a:t> المؤسسة، من خلال المعلومات التي يوفرها </a:t>
            </a:r>
            <a:r>
              <a:rPr lang="ar-DZ" sz="2400" dirty="0" smtClean="0"/>
              <a:t>لها، يساعدها </a:t>
            </a:r>
            <a:r>
              <a:rPr lang="ar-DZ" sz="2400" dirty="0"/>
              <a:t>على صياغة أهدافها بوضوح ودقة من خلال مقارنة عناصر القوة بعناصر </a:t>
            </a:r>
            <a:r>
              <a:rPr lang="ar-DZ" sz="2400" dirty="0" err="1"/>
              <a:t>الضعف،داخل</a:t>
            </a:r>
            <a:r>
              <a:rPr lang="ar-DZ" sz="2400" dirty="0"/>
              <a:t> </a:t>
            </a:r>
            <a:r>
              <a:rPr lang="ar-DZ" sz="2400" dirty="0" smtClean="0"/>
              <a:t>المؤسسة، ومقارنة </a:t>
            </a:r>
            <a:r>
              <a:rPr lang="ar-DZ" sz="2400" dirty="0"/>
              <a:t>الفرص والتهديدات الحالية والمتوقعة في البيئة الخارجية ومقارنتها مع الموارد الأساسية للمؤسسة ومع </a:t>
            </a:r>
            <a:r>
              <a:rPr lang="ar-DZ" sz="2400" dirty="0" smtClean="0"/>
              <a:t>القدرات التنظيمية </a:t>
            </a:r>
            <a:r>
              <a:rPr lang="ar-DZ" sz="2400" dirty="0"/>
              <a:t>التي </a:t>
            </a:r>
            <a:r>
              <a:rPr lang="ar-DZ" sz="2400" dirty="0" smtClean="0"/>
              <a:t>تمتلكها، تقديم </a:t>
            </a:r>
            <a:r>
              <a:rPr lang="ar-DZ" sz="2400" dirty="0"/>
              <a:t>المعلومات الضرورية والجيدة للمفاضلة بين البدائل </a:t>
            </a:r>
            <a:r>
              <a:rPr lang="ar-DZ" sz="2400" dirty="0" err="1"/>
              <a:t>الإستراتيجية</a:t>
            </a:r>
            <a:r>
              <a:rPr lang="ar-DZ" sz="2400" dirty="0"/>
              <a:t> المتاحة أمام المؤسسة، </a:t>
            </a:r>
            <a:r>
              <a:rPr lang="ar-DZ" sz="2400" dirty="0" smtClean="0"/>
              <a:t>لاختيار </a:t>
            </a:r>
            <a:r>
              <a:rPr lang="ar-DZ" sz="2400" dirty="0" err="1" smtClean="0"/>
              <a:t>الإستراتيجية</a:t>
            </a:r>
            <a:r>
              <a:rPr lang="ar-DZ" sz="2400" dirty="0" smtClean="0"/>
              <a:t> الملائمة.</a:t>
            </a:r>
          </a:p>
          <a:p>
            <a:pPr marL="457200" indent="-457200" algn="r" rtl="1">
              <a:buFont typeface="+mj-lt"/>
              <a:buAutoNum type="arabicPeriod"/>
            </a:pPr>
            <a:r>
              <a:rPr lang="ar-DZ" sz="2400" dirty="0" smtClean="0"/>
              <a:t> تعمل </a:t>
            </a:r>
            <a:r>
              <a:rPr lang="ar-DZ" sz="2400" dirty="0"/>
              <a:t>نظام المعلومات على تحقيق الميزة التنافسية وذلك من خلال ما توفرها من معلومات عن المنافسين </a:t>
            </a:r>
            <a:r>
              <a:rPr lang="ar-DZ" sz="2400" dirty="0" smtClean="0"/>
              <a:t>والمشترين والموردين ..... . </a:t>
            </a:r>
          </a:p>
          <a:p>
            <a:pPr marL="457200" indent="-457200" algn="r" rtl="1">
              <a:buFont typeface="+mj-lt"/>
              <a:buAutoNum type="arabicPeriod"/>
            </a:pPr>
            <a:r>
              <a:rPr lang="ar-DZ" sz="2400" dirty="0" smtClean="0"/>
              <a:t>يساعد </a:t>
            </a:r>
            <a:r>
              <a:rPr lang="ar-DZ" sz="2400" dirty="0"/>
              <a:t>نظام المعلومات في عمليتي التخطيط والرقابة على أنشطة المؤسسة، وعملية قياس الأداء، </a:t>
            </a:r>
            <a:r>
              <a:rPr lang="ar-DZ" sz="2000" dirty="0"/>
              <a:t/>
            </a:r>
            <a:br>
              <a:rPr lang="ar-DZ" sz="2000" dirty="0"/>
            </a:br>
            <a:endParaRPr lang="en-US" sz="20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71206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EG" b="1" dirty="0">
                <a:solidFill>
                  <a:schemeClr val="bg1"/>
                </a:solidFill>
                <a:effectLst>
                  <a:outerShdw blurRad="38100" dist="38100" dir="2700000" algn="tl">
                    <a:srgbClr val="000000">
                      <a:alpha val="43137"/>
                    </a:srgbClr>
                  </a:outerShdw>
                </a:effectLst>
              </a:rPr>
              <a:t>أسباب فشل نظام المعلومات</a:t>
            </a:r>
            <a:br>
              <a:rPr lang="ar-EG" b="1" dirty="0">
                <a:solidFill>
                  <a:schemeClr val="bg1"/>
                </a:solidFill>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r" rtl="1">
              <a:buFont typeface="Wingdings" pitchFamily="2" charset="2"/>
              <a:buChar char="§"/>
              <a:defRPr/>
            </a:pPr>
            <a:r>
              <a:rPr lang="ar-EG" sz="2400" b="1" dirty="0">
                <a:solidFill>
                  <a:schemeClr val="tx1"/>
                </a:solidFill>
              </a:rPr>
              <a:t>عدم التخطيط لتصميم نظام المعلومات .		</a:t>
            </a:r>
          </a:p>
          <a:p>
            <a:pPr algn="r" rtl="1">
              <a:buFont typeface="Wingdings" pitchFamily="2" charset="2"/>
              <a:buChar char="§"/>
              <a:defRPr/>
            </a:pPr>
            <a:r>
              <a:rPr lang="ar-EG" sz="2400" b="1" dirty="0">
                <a:solidFill>
                  <a:schemeClr val="tx1"/>
                </a:solidFill>
              </a:rPr>
              <a:t>عدم التحديد الدقيق لإمكانيات نظام المعلومات.</a:t>
            </a:r>
            <a:endParaRPr lang="ar-DZ" sz="2400" b="1" dirty="0">
              <a:solidFill>
                <a:schemeClr val="tx1"/>
              </a:solidFill>
            </a:endParaRPr>
          </a:p>
          <a:p>
            <a:pPr algn="r" rtl="1">
              <a:buFont typeface="Wingdings" pitchFamily="2" charset="2"/>
              <a:buChar char="§"/>
              <a:defRPr/>
            </a:pPr>
            <a:r>
              <a:rPr lang="ar-DZ" sz="2400" b="1" dirty="0">
                <a:solidFill>
                  <a:schemeClr val="tx1"/>
                </a:solidFill>
              </a:rPr>
              <a:t>ا</a:t>
            </a:r>
            <a:r>
              <a:rPr lang="ar-EG" sz="2400" b="1" dirty="0">
                <a:solidFill>
                  <a:schemeClr val="tx1"/>
                </a:solidFill>
              </a:rPr>
              <a:t>لعمل برد الفعل بدلا من العمل بالمبادأة والمشاركة.</a:t>
            </a:r>
          </a:p>
          <a:p>
            <a:pPr algn="r" rtl="1">
              <a:buFont typeface="Wingdings" pitchFamily="2" charset="2"/>
              <a:buChar char="§"/>
              <a:defRPr/>
            </a:pPr>
            <a:r>
              <a:rPr lang="ar-EG" sz="2400" b="1" dirty="0">
                <a:solidFill>
                  <a:schemeClr val="tx1"/>
                </a:solidFill>
              </a:rPr>
              <a:t>الفشل </a:t>
            </a:r>
            <a:r>
              <a:rPr lang="ar-EG" sz="2400" b="1" dirty="0" err="1">
                <a:solidFill>
                  <a:schemeClr val="tx1"/>
                </a:solidFill>
              </a:rPr>
              <a:t>فى</a:t>
            </a:r>
            <a:r>
              <a:rPr lang="ar-EG" sz="2400" b="1" dirty="0">
                <a:solidFill>
                  <a:schemeClr val="tx1"/>
                </a:solidFill>
              </a:rPr>
              <a:t> تهيئة الظروف المحيطة المدعمة لنجاح النظام. 	</a:t>
            </a:r>
          </a:p>
          <a:p>
            <a:pPr algn="r" rtl="1">
              <a:buFont typeface="Wingdings" pitchFamily="2" charset="2"/>
              <a:buChar char="§"/>
              <a:defRPr/>
            </a:pPr>
            <a:r>
              <a:rPr lang="ar-EG" sz="2400" b="1" dirty="0">
                <a:solidFill>
                  <a:schemeClr val="tx1"/>
                </a:solidFill>
              </a:rPr>
              <a:t>التقدير الخاطئ </a:t>
            </a:r>
            <a:r>
              <a:rPr lang="ar-EG" sz="2400" b="1" dirty="0" err="1">
                <a:solidFill>
                  <a:schemeClr val="tx1"/>
                </a:solidFill>
              </a:rPr>
              <a:t>لإحتياجات</a:t>
            </a:r>
            <a:r>
              <a:rPr lang="ar-EG" sz="2400" b="1" dirty="0">
                <a:solidFill>
                  <a:schemeClr val="tx1"/>
                </a:solidFill>
              </a:rPr>
              <a:t> المنظمة مستقبلا من المعلومات.		</a:t>
            </a:r>
          </a:p>
          <a:p>
            <a:pPr algn="r" rtl="1">
              <a:buFont typeface="Wingdings" pitchFamily="2" charset="2"/>
              <a:buChar char="§"/>
              <a:defRPr/>
            </a:pPr>
            <a:r>
              <a:rPr lang="ar-EG" sz="2400" b="1" dirty="0">
                <a:solidFill>
                  <a:schemeClr val="tx1"/>
                </a:solidFill>
              </a:rPr>
              <a:t>التسرع </a:t>
            </a:r>
            <a:r>
              <a:rPr lang="ar-EG" sz="2400" b="1" dirty="0" err="1">
                <a:solidFill>
                  <a:schemeClr val="tx1"/>
                </a:solidFill>
              </a:rPr>
              <a:t>فى</a:t>
            </a:r>
            <a:r>
              <a:rPr lang="ar-EG" sz="2400" b="1" dirty="0">
                <a:solidFill>
                  <a:schemeClr val="tx1"/>
                </a:solidFill>
              </a:rPr>
              <a:t> ادخال تقنية الحاسب </a:t>
            </a:r>
            <a:r>
              <a:rPr lang="ar-EG" sz="2400" b="1" dirty="0" err="1">
                <a:solidFill>
                  <a:schemeClr val="tx1"/>
                </a:solidFill>
              </a:rPr>
              <a:t>الآلى</a:t>
            </a:r>
            <a:r>
              <a:rPr lang="ar-EG" sz="2400" b="1" dirty="0">
                <a:solidFill>
                  <a:schemeClr val="tx1"/>
                </a:solidFill>
              </a:rPr>
              <a:t>.		</a:t>
            </a:r>
          </a:p>
          <a:p>
            <a:pPr algn="r" rtl="1">
              <a:buFont typeface="Wingdings" pitchFamily="2" charset="2"/>
              <a:buChar char="§"/>
              <a:defRPr/>
            </a:pPr>
            <a:r>
              <a:rPr lang="ar-EG" sz="2400" b="1" dirty="0">
                <a:solidFill>
                  <a:schemeClr val="tx1"/>
                </a:solidFill>
              </a:rPr>
              <a:t>عدم تكوين المزيج المتكامل من الأفراد والأجهزة والمعدات والإجراءات</a:t>
            </a:r>
            <a:r>
              <a:rPr lang="ar-EG" sz="2400" b="1" dirty="0">
                <a:solidFill>
                  <a:schemeClr val="tx1"/>
                </a:solidFill>
                <a:cs typeface="MCS Taybah S_U normal." pitchFamily="2" charset="-78"/>
              </a:rPr>
              <a:t>.</a:t>
            </a:r>
            <a:endParaRPr lang="en-US" sz="24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04466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par>
                                <p:cTn id="22" presetID="16" presetClass="entr" presetSubtype="21" fill="hold" grpId="0" nodeType="withEffect">
                                  <p:stCondLst>
                                    <p:cond delay="25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000" b="1" dirty="0" smtClean="0">
                <a:effectLst>
                  <a:outerShdw blurRad="38100" dist="38100" dir="2700000" algn="tl">
                    <a:srgbClr val="000000">
                      <a:alpha val="43137"/>
                    </a:srgbClr>
                  </a:outerShdw>
                </a:effectLst>
              </a:rPr>
              <a:t>تعريف نظام المعلومات</a:t>
            </a:r>
            <a:endParaRPr lang="en-US" sz="4000" dirty="0"/>
          </a:p>
        </p:txBody>
      </p:sp>
      <p:sp>
        <p:nvSpPr>
          <p:cNvPr id="3" name="Espace réservé du contenu 2"/>
          <p:cNvSpPr>
            <a:spLocks noGrp="1"/>
          </p:cNvSpPr>
          <p:nvPr>
            <p:ph idx="1"/>
          </p:nvPr>
        </p:nvSpPr>
        <p:spPr>
          <a:xfrm>
            <a:off x="680321" y="2336873"/>
            <a:ext cx="9613861" cy="4377826"/>
          </a:xfrm>
        </p:spPr>
        <p:style>
          <a:lnRef idx="2">
            <a:schemeClr val="dk1"/>
          </a:lnRef>
          <a:fillRef idx="1">
            <a:schemeClr val="lt1"/>
          </a:fillRef>
          <a:effectRef idx="0">
            <a:schemeClr val="dk1"/>
          </a:effectRef>
          <a:fontRef idx="minor">
            <a:schemeClr val="dk1"/>
          </a:fontRef>
        </p:style>
        <p:txBody>
          <a:bodyPr numCol="1">
            <a:normAutofit/>
          </a:bodyPr>
          <a:lstStyle/>
          <a:p>
            <a:pPr marL="457200" lvl="1" indent="0" algn="ctr" rtl="1">
              <a:lnSpc>
                <a:spcPct val="150000"/>
              </a:lnSpc>
              <a:spcBef>
                <a:spcPct val="20000"/>
              </a:spcBef>
              <a:buClr>
                <a:schemeClr val="accent1"/>
              </a:buClr>
              <a:buSzPct val="80000"/>
              <a:buNone/>
            </a:pPr>
            <a:r>
              <a:rPr lang="ar-SA" sz="2400" dirty="0"/>
              <a:t>تعددت التعاريف الخاصة بنظام المعلومات باختلاف الخلفيات العلمية والعملية لأصحابها، وذلك تبعا لتأثر كل واحد منهم بخلفيته، فعرف نظام المعلومات على </a:t>
            </a:r>
            <a:r>
              <a:rPr lang="ar-SA" sz="2400" dirty="0" smtClean="0"/>
              <a:t>أنه</a:t>
            </a:r>
            <a:r>
              <a:rPr lang="ar-DZ" sz="2400" dirty="0" smtClean="0"/>
              <a:t>:</a:t>
            </a:r>
          </a:p>
          <a:p>
            <a:pPr lvl="1" algn="ctr" rtl="1">
              <a:lnSpc>
                <a:spcPct val="150000"/>
              </a:lnSpc>
              <a:spcBef>
                <a:spcPct val="20000"/>
              </a:spcBef>
              <a:buClr>
                <a:schemeClr val="accent1"/>
              </a:buClr>
              <a:buSzPct val="80000"/>
              <a:buFont typeface="Wingdings" panose="05000000000000000000" pitchFamily="2" charset="2"/>
              <a:buChar char="Ø"/>
            </a:pPr>
            <a:r>
              <a:rPr lang="fr-FR" sz="2400" dirty="0" smtClean="0"/>
              <a:t> </a:t>
            </a:r>
            <a:r>
              <a:rPr lang="fr-FR" sz="2400" b="1" dirty="0"/>
              <a:t>"</a:t>
            </a:r>
            <a:r>
              <a:rPr lang="ar-SA" sz="2000" b="1" dirty="0"/>
              <a:t>مجموعة من الإجراءات التي تقوم بجمع و استرجاع وتشغيل و تخزين المعلومات لتدعيم اتخاذ القرارات والرقابة في التنظيم ،بالإضافة إلى تدعيم اتخاذ القرارات والتنسيق والرقابة، بالإضافة إلى ذلك يمكن لنظام المعلومات أن يساعد المدراء والعاملين في تحليل المشاكل وتطوير المنتجات الحالية وخلق منتجات جديدة</a:t>
            </a:r>
            <a:r>
              <a:rPr lang="ar-SA" sz="2000" b="1" dirty="0" smtClean="0"/>
              <a:t>".</a:t>
            </a:r>
            <a:endParaRPr lang="ar-DZ" sz="2000" b="1" dirty="0" smtClean="0"/>
          </a:p>
          <a:p>
            <a:pPr lvl="1" algn="ctr" rtl="1">
              <a:lnSpc>
                <a:spcPct val="150000"/>
              </a:lnSpc>
              <a:spcBef>
                <a:spcPct val="20000"/>
              </a:spcBef>
              <a:buClr>
                <a:schemeClr val="accent1"/>
              </a:buClr>
              <a:buSzPct val="80000"/>
              <a:buFont typeface="Wingdings" panose="05000000000000000000" pitchFamily="2" charset="2"/>
              <a:buChar char="Ø"/>
            </a:pPr>
            <a:endParaRPr lang="ar-DZ" sz="2000" b="1" dirty="0" smtClean="0"/>
          </a:p>
          <a:p>
            <a:pPr lvl="1" algn="ctr" rtl="1">
              <a:lnSpc>
                <a:spcPct val="150000"/>
              </a:lnSpc>
              <a:spcBef>
                <a:spcPct val="20000"/>
              </a:spcBef>
              <a:buClr>
                <a:schemeClr val="accent1"/>
              </a:buClr>
              <a:buSzPct val="80000"/>
              <a:buFont typeface="Wingdings" panose="05000000000000000000" pitchFamily="2" charset="2"/>
              <a:buChar char="Ø"/>
            </a:pPr>
            <a:r>
              <a:rPr lang="ar-SA" sz="2000" b="1" dirty="0" smtClean="0"/>
              <a:t>إطار </a:t>
            </a:r>
            <a:r>
              <a:rPr lang="ar-SA" sz="2000" b="1" dirty="0"/>
              <a:t>يتم من خلاله تنسيق الموارد البشرية و الآلية لتحويل المدخلات (البيانات) إلى مخرجات (معلومات) لتحقيق أهداف المشروع".</a:t>
            </a:r>
            <a:endParaRPr lang="en-US" sz="2000" b="1" dirty="0"/>
          </a:p>
          <a:p>
            <a:pPr marL="457200" lvl="1" indent="0" algn="r" rtl="1">
              <a:lnSpc>
                <a:spcPct val="150000"/>
              </a:lnSpc>
              <a:spcBef>
                <a:spcPct val="20000"/>
              </a:spcBef>
              <a:buClr>
                <a:schemeClr val="accent1"/>
              </a:buClr>
              <a:buSzPct val="80000"/>
              <a:buNone/>
            </a:pPr>
            <a:endParaRPr lang="en-US" sz="2400" b="1" dirty="0"/>
          </a:p>
          <a:p>
            <a:endParaRPr lang="en-US"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a:t>
            </a:r>
            <a:r>
              <a:rPr lang="fr-FR" sz="2400" b="1" dirty="0" smtClean="0">
                <a:solidFill>
                  <a:schemeClr val="tx1"/>
                </a:solidFill>
              </a:rPr>
              <a:t>04</a:t>
            </a:r>
            <a:r>
              <a:rPr lang="ar-DZ" sz="2400" b="1" dirty="0" smtClean="0">
                <a:solidFill>
                  <a:schemeClr val="tx1"/>
                </a:solidFill>
              </a:rPr>
              <a:t>:</a:t>
            </a:r>
            <a:endParaRPr lang="en-US" sz="2400" b="1" dirty="0">
              <a:solidFill>
                <a:schemeClr val="tx1"/>
              </a:solidFill>
            </a:endParaRPr>
          </a:p>
        </p:txBody>
      </p:sp>
    </p:spTree>
    <p:extLst>
      <p:ext uri="{BB962C8B-B14F-4D97-AF65-F5344CB8AC3E}">
        <p14:creationId xmlns:p14="http://schemas.microsoft.com/office/powerpoint/2010/main" val="245141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مستطيل مستدير الزوايا 6"/>
          <p:cNvSpPr/>
          <p:nvPr/>
        </p:nvSpPr>
        <p:spPr>
          <a:xfrm>
            <a:off x="1897039" y="2426059"/>
            <a:ext cx="9144000" cy="375529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defRPr/>
            </a:pPr>
            <a:endParaRPr lang="ar-SA" dirty="0"/>
          </a:p>
        </p:txBody>
      </p:sp>
      <p:sp>
        <p:nvSpPr>
          <p:cNvPr id="6" name="Rectangle 11"/>
          <p:cNvSpPr>
            <a:spLocks noGrp="1" noChangeArrowheads="1"/>
          </p:cNvSpPr>
          <p:nvPr>
            <p:ph type="body" idx="1"/>
          </p:nvPr>
        </p:nvSpPr>
        <p:spPr>
          <a:xfrm>
            <a:off x="2920621" y="3002508"/>
            <a:ext cx="7342495" cy="2374710"/>
          </a:xfrm>
        </p:spPr>
        <p:txBody>
          <a:bodyPr>
            <a:normAutofit lnSpcReduction="10000"/>
          </a:bodyPr>
          <a:lstStyle/>
          <a:p>
            <a:pPr marL="609600" indent="-609600" algn="ctr" rtl="1"/>
            <a:r>
              <a:rPr lang="ar-SA" altLang="en-US" sz="2400" b="1" dirty="0" smtClean="0">
                <a:solidFill>
                  <a:schemeClr val="tx1"/>
                </a:solidFill>
                <a:cs typeface="+mj-cs"/>
              </a:rPr>
              <a:t>مساعده </a:t>
            </a:r>
            <a:r>
              <a:rPr lang="ar-SA" altLang="en-US" sz="2400" b="1" dirty="0">
                <a:solidFill>
                  <a:schemeClr val="tx1"/>
                </a:solidFill>
                <a:cs typeface="+mj-cs"/>
              </a:rPr>
              <a:t>الإداريين على إنجاز أعمالهم</a:t>
            </a:r>
            <a:r>
              <a:rPr lang="ar-DZ" altLang="en-US" sz="2400" b="1" dirty="0">
                <a:solidFill>
                  <a:schemeClr val="tx1"/>
                </a:solidFill>
                <a:cs typeface="+mj-cs"/>
              </a:rPr>
              <a:t> </a:t>
            </a:r>
            <a:r>
              <a:rPr lang="ar-SA" altLang="en-US" sz="2400" b="1" dirty="0">
                <a:solidFill>
                  <a:schemeClr val="tx1"/>
                </a:solidFill>
                <a:cs typeface="+mj-cs"/>
              </a:rPr>
              <a:t>و مساعدة</a:t>
            </a:r>
            <a:r>
              <a:rPr lang="ar-DZ" altLang="en-US" sz="2400" b="1" dirty="0">
                <a:solidFill>
                  <a:schemeClr val="tx1"/>
                </a:solidFill>
                <a:cs typeface="+mj-cs"/>
              </a:rPr>
              <a:t> </a:t>
            </a:r>
            <a:r>
              <a:rPr lang="ar-SA" altLang="en-US" sz="2400" b="1" dirty="0">
                <a:solidFill>
                  <a:schemeClr val="tx1"/>
                </a:solidFill>
                <a:cs typeface="+mj-cs"/>
              </a:rPr>
              <a:t>المدراء على اتخاذ قراراتهم </a:t>
            </a:r>
            <a:r>
              <a:rPr lang="ar-DZ" altLang="en-US" sz="2400" b="1" dirty="0">
                <a:solidFill>
                  <a:schemeClr val="tx1"/>
                </a:solidFill>
                <a:cs typeface="+mj-cs"/>
              </a:rPr>
              <a:t>، </a:t>
            </a:r>
            <a:r>
              <a:rPr lang="ar-DZ" altLang="fr-FR" sz="2400" b="1" dirty="0">
                <a:solidFill>
                  <a:schemeClr val="tx1"/>
                </a:solidFill>
                <a:cs typeface="+mj-cs"/>
              </a:rPr>
              <a:t>كما</a:t>
            </a:r>
            <a:r>
              <a:rPr lang="ar-SA" altLang="fr-FR" sz="2400" b="1" dirty="0">
                <a:solidFill>
                  <a:schemeClr val="tx1"/>
                </a:solidFill>
                <a:cs typeface="+mj-cs"/>
              </a:rPr>
              <a:t> </a:t>
            </a:r>
            <a:r>
              <a:rPr lang="ar-DZ" altLang="fr-FR" sz="2400" b="1" dirty="0">
                <a:solidFill>
                  <a:schemeClr val="tx1"/>
                </a:solidFill>
                <a:cs typeface="+mj-cs"/>
              </a:rPr>
              <a:t>ي</a:t>
            </a:r>
            <a:r>
              <a:rPr lang="ar-SA" altLang="en-US" sz="2400" b="1" dirty="0">
                <a:solidFill>
                  <a:schemeClr val="tx1"/>
                </a:solidFill>
                <a:cs typeface="+mj-cs"/>
              </a:rPr>
              <a:t>هدف نظام المعلومات </a:t>
            </a:r>
            <a:r>
              <a:rPr lang="ar-DZ" altLang="en-US" sz="2400" b="1" dirty="0">
                <a:solidFill>
                  <a:schemeClr val="tx1"/>
                </a:solidFill>
                <a:cs typeface="+mj-cs"/>
              </a:rPr>
              <a:t>في</a:t>
            </a:r>
            <a:r>
              <a:rPr lang="ar-SA" altLang="en-US" sz="2400" b="1" dirty="0">
                <a:solidFill>
                  <a:schemeClr val="tx1"/>
                </a:solidFill>
                <a:cs typeface="+mj-cs"/>
              </a:rPr>
              <a:t> السماح </a:t>
            </a:r>
            <a:r>
              <a:rPr lang="ar-SA" altLang="en-US" sz="2400" b="1" dirty="0">
                <a:solidFill>
                  <a:schemeClr val="tx1"/>
                </a:solidFill>
                <a:latin typeface="Arabic Transparent" pitchFamily="2" charset="-78"/>
                <a:cs typeface="+mj-cs"/>
              </a:rPr>
              <a:t>بالتحكم الجيد في التسيير </a:t>
            </a:r>
            <a:r>
              <a:rPr lang="ar-SA" altLang="en-US" sz="2400" b="1" dirty="0">
                <a:solidFill>
                  <a:schemeClr val="tx1"/>
                </a:solidFill>
                <a:cs typeface="+mj-cs"/>
              </a:rPr>
              <a:t>،أي تمكين المسيرين من اتخاذ القرارات التي تهدف إلى التحسين المستمر لأداء المنظمة ، وهذا بتقليص الخطر المرتبط بحالة عدم التأكد التي يتسم </a:t>
            </a:r>
            <a:r>
              <a:rPr lang="ar-SA" altLang="en-US" sz="2400" b="1" dirty="0" err="1">
                <a:solidFill>
                  <a:schemeClr val="tx1"/>
                </a:solidFill>
                <a:cs typeface="+mj-cs"/>
              </a:rPr>
              <a:t>بها</a:t>
            </a:r>
            <a:r>
              <a:rPr lang="ar-SA" altLang="en-US" sz="2400" b="1" dirty="0">
                <a:solidFill>
                  <a:schemeClr val="tx1"/>
                </a:solidFill>
                <a:cs typeface="+mj-cs"/>
              </a:rPr>
              <a:t> المحيط </a:t>
            </a:r>
            <a:r>
              <a:rPr lang="ar-DZ" altLang="en-US" sz="2400" b="1" dirty="0">
                <a:solidFill>
                  <a:schemeClr val="tx1"/>
                </a:solidFill>
                <a:cs typeface="+mj-cs"/>
              </a:rPr>
              <a:t>و</a:t>
            </a:r>
            <a:r>
              <a:rPr lang="ar-SA" altLang="en-US" sz="2400" b="1" dirty="0">
                <a:solidFill>
                  <a:schemeClr val="tx1"/>
                </a:solidFill>
                <a:cs typeface="+mj-cs"/>
              </a:rPr>
              <a:t>عليه يمكن </a:t>
            </a:r>
            <a:r>
              <a:rPr lang="ar-SA" altLang="en-US" sz="2400" b="1" u="sng" dirty="0">
                <a:solidFill>
                  <a:schemeClr val="tx1"/>
                </a:solidFill>
                <a:cs typeface="+mj-cs"/>
              </a:rPr>
              <a:t>حصر المهام الأساسية لنظام المعلومات</a:t>
            </a:r>
            <a:r>
              <a:rPr lang="fr-FR" altLang="en-US" sz="2400" b="1" u="sng" dirty="0">
                <a:solidFill>
                  <a:schemeClr val="tx1"/>
                </a:solidFill>
                <a:cs typeface="+mj-cs"/>
              </a:rPr>
              <a:t> </a:t>
            </a:r>
            <a:r>
              <a:rPr lang="ar-SA" altLang="en-US" sz="2400" b="1" u="sng" dirty="0">
                <a:solidFill>
                  <a:schemeClr val="tx1"/>
                </a:solidFill>
                <a:cs typeface="+mj-cs"/>
              </a:rPr>
              <a:t>فيما يلي</a:t>
            </a:r>
            <a:r>
              <a:rPr lang="fr-FR" altLang="en-US" sz="2400" b="1" u="sng" dirty="0">
                <a:solidFill>
                  <a:schemeClr val="tx1"/>
                </a:solidFill>
                <a:cs typeface="+mj-cs"/>
              </a:rPr>
              <a:t> </a:t>
            </a:r>
            <a:r>
              <a:rPr lang="fr-FR" altLang="en-US" sz="3600" b="1" u="sng" dirty="0">
                <a:solidFill>
                  <a:schemeClr val="tx1"/>
                </a:solidFill>
                <a:cs typeface="+mj-cs"/>
              </a:rPr>
              <a:t>:</a:t>
            </a:r>
            <a:endParaRPr lang="en-US" altLang="en-US" sz="2400" b="1" u="sng" dirty="0">
              <a:solidFill>
                <a:schemeClr val="tx1"/>
              </a:solidFill>
              <a:cs typeface="+mj-cs"/>
            </a:endParaRPr>
          </a:p>
          <a:p>
            <a:pPr marL="609600" indent="-609600" algn="r"/>
            <a:endParaRPr lang="ar-SA" altLang="en-US" sz="3200" dirty="0">
              <a:solidFill>
                <a:schemeClr val="bg1"/>
              </a:solidFill>
              <a:cs typeface="Tahoma" pitchFamily="34" charset="0"/>
            </a:endParaRPr>
          </a:p>
        </p:txBody>
      </p:sp>
      <p:sp>
        <p:nvSpPr>
          <p:cNvPr id="9" name="عنوان 3"/>
          <p:cNvSpPr txBox="1">
            <a:spLocks/>
          </p:cNvSpPr>
          <p:nvPr/>
        </p:nvSpPr>
        <p:spPr>
          <a:xfrm>
            <a:off x="2695433" y="1147763"/>
            <a:ext cx="7772400" cy="1252538"/>
          </a:xfrm>
          <a:prstGeom prst="rect">
            <a:avLst/>
          </a:prstGeom>
        </p:spPr>
        <p:txBody>
          <a:bodyPr bIns="91440" anchor="b">
            <a:normAutofit/>
          </a:bodyPr>
          <a:lstStyle/>
          <a:p>
            <a:pPr algn="ctr">
              <a:defRPr/>
            </a:pPr>
            <a:endParaRPr lang="ar-SA" sz="4800" b="1" dirty="0">
              <a:latin typeface="+mj-lt"/>
              <a:ea typeface="+mj-ea"/>
              <a:cs typeface="+mj-cs"/>
            </a:endParaRPr>
          </a:p>
        </p:txBody>
      </p:sp>
      <p:pic>
        <p:nvPicPr>
          <p:cNvPr id="10245" name="Picture 7" descr="912143412bb1b291dacb79a056695f0f"/>
          <p:cNvPicPr>
            <a:picLocks noChangeAspect="1" noChangeArrowheads="1"/>
          </p:cNvPicPr>
          <p:nvPr/>
        </p:nvPicPr>
        <p:blipFill>
          <a:blip r:embed="rId2"/>
          <a:srcRect/>
          <a:stretch>
            <a:fillRect/>
          </a:stretch>
        </p:blipFill>
        <p:spPr bwMode="auto">
          <a:xfrm>
            <a:off x="1897040" y="334778"/>
            <a:ext cx="7028744" cy="2091281"/>
          </a:xfrm>
          <a:prstGeom prst="rect">
            <a:avLst/>
          </a:prstGeom>
          <a:noFill/>
          <a:ln w="9525">
            <a:noFill/>
            <a:miter lim="800000"/>
            <a:headEnd/>
            <a:tailEnd/>
          </a:ln>
        </p:spPr>
      </p:pic>
      <p:sp>
        <p:nvSpPr>
          <p:cNvPr id="2" name="ZoneTexte 1"/>
          <p:cNvSpPr txBox="1"/>
          <p:nvPr/>
        </p:nvSpPr>
        <p:spPr>
          <a:xfrm>
            <a:off x="4708477" y="1578106"/>
            <a:ext cx="2947917" cy="707886"/>
          </a:xfrm>
          <a:prstGeom prst="rect">
            <a:avLst/>
          </a:prstGeom>
          <a:noFill/>
        </p:spPr>
        <p:txBody>
          <a:bodyPr wrap="square" rtlCol="0">
            <a:spAutoFit/>
          </a:bodyPr>
          <a:lstStyle/>
          <a:p>
            <a:pPr algn="ctr">
              <a:defRPr/>
            </a:pPr>
            <a:r>
              <a:rPr lang="ar-SA" sz="4000" b="1" dirty="0"/>
              <a:t>الهــدف</a:t>
            </a:r>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634376677"/>
      </p:ext>
    </p:extLst>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iterate type="lt">
                                    <p:tmPct val="0"/>
                                  </p:iterate>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1000" fill="hold"/>
                                        <p:tgtEl>
                                          <p:spTgt spid="6">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0" end="0"/>
                                            </p:txEl>
                                          </p:spTgt>
                                        </p:tgtEl>
                                      </p:cBhvr>
                                    </p:animEffect>
                                  </p:childTnLst>
                                </p:cTn>
                              </p:par>
                              <p:par>
                                <p:cTn id="24" presetID="16" presetClass="entr" presetSubtype="21" fill="hold" grpId="0" nodeType="withEffect">
                                  <p:stCondLst>
                                    <p:cond delay="25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altLang="en-US" b="1" dirty="0">
                <a:solidFill>
                  <a:schemeClr val="bg1"/>
                </a:solidFill>
                <a:effectLst>
                  <a:outerShdw blurRad="38100" dist="38100" dir="2700000" algn="tl">
                    <a:srgbClr val="000000">
                      <a:alpha val="43137"/>
                    </a:srgbClr>
                  </a:outerShdw>
                </a:effectLst>
              </a:rPr>
              <a:t>المهام الأساسية لنظام المعلومات</a:t>
            </a:r>
            <a:endParaRPr lang="en-US" dirty="0">
              <a:solidFill>
                <a:schemeClr val="bg1"/>
              </a:solidFill>
            </a:endParaRPr>
          </a:p>
        </p:txBody>
      </p:sp>
      <p:sp>
        <p:nvSpPr>
          <p:cNvPr id="3" name="Espace réservé du contenu 2"/>
          <p:cNvSpPr>
            <a:spLocks noGrp="1"/>
          </p:cNvSpPr>
          <p:nvPr>
            <p:ph idx="1"/>
          </p:nvPr>
        </p:nvSpPr>
        <p:spPr>
          <a:xfrm>
            <a:off x="259307" y="2603500"/>
            <a:ext cx="11682484" cy="2964787"/>
          </a:xfrm>
        </p:spPr>
        <p:style>
          <a:lnRef idx="1">
            <a:schemeClr val="accent2"/>
          </a:lnRef>
          <a:fillRef idx="2">
            <a:schemeClr val="accent2"/>
          </a:fillRef>
          <a:effectRef idx="1">
            <a:schemeClr val="accent2"/>
          </a:effectRef>
          <a:fontRef idx="minor">
            <a:schemeClr val="dk1"/>
          </a:fontRef>
        </p:style>
        <p:txBody>
          <a:bodyPr/>
          <a:lstStyle/>
          <a:p>
            <a:pPr algn="just" rtl="1">
              <a:defRPr/>
            </a:pPr>
            <a:r>
              <a:rPr lang="ar-SA" altLang="en-US" sz="2400" dirty="0"/>
              <a:t>تحقيق المعرفة حول العناصر الأساسية التي لها علاقة بالمؤسسة</a:t>
            </a:r>
            <a:r>
              <a:rPr lang="fr-FR" altLang="en-US" sz="2400" dirty="0"/>
              <a:t> .</a:t>
            </a:r>
          </a:p>
          <a:p>
            <a:pPr algn="just" rtl="1">
              <a:defRPr/>
            </a:pPr>
            <a:r>
              <a:rPr lang="ar-SA" altLang="en-US" sz="2400" dirty="0"/>
              <a:t>السماح لمسيري المؤسسة التنبؤ بالأحداث المستقبلية واتخاذ القرارات المناسبة لمواجهتها</a:t>
            </a:r>
            <a:r>
              <a:rPr lang="fr-FR" altLang="en-US" sz="2400" dirty="0"/>
              <a:t>.</a:t>
            </a:r>
          </a:p>
          <a:p>
            <a:pPr algn="just" rtl="1">
              <a:defRPr/>
            </a:pPr>
            <a:r>
              <a:rPr lang="fr-FR" altLang="en-US" sz="2400" dirty="0"/>
              <a:t> </a:t>
            </a:r>
            <a:r>
              <a:rPr lang="ar-SA" altLang="en-US" sz="2400" dirty="0"/>
              <a:t>يجب أن يتسم نظام المعلومات بالسرعة في توفير المعلومات لمتخذي القرار</a:t>
            </a:r>
            <a:r>
              <a:rPr lang="fr-FR" altLang="en-US" sz="2400" dirty="0"/>
              <a:t> .</a:t>
            </a:r>
          </a:p>
          <a:p>
            <a:pPr algn="just" rtl="1">
              <a:defRPr/>
            </a:pPr>
            <a:r>
              <a:rPr lang="fr-FR" altLang="en-US" sz="2400" dirty="0"/>
              <a:t> </a:t>
            </a:r>
            <a:r>
              <a:rPr lang="ar-SA" altLang="en-US" sz="2400" dirty="0"/>
              <a:t>تبادل المعلومات داخل المنظمة  يخلق جوا من التفاهم بين أعضائها  ويزيد من فعّاليتها</a:t>
            </a:r>
            <a:r>
              <a:rPr lang="fr-FR" altLang="en-US" sz="2400" dirty="0"/>
              <a:t> </a:t>
            </a:r>
            <a:r>
              <a:rPr lang="fr-FR" altLang="en-US" sz="2400" dirty="0" smtClean="0"/>
              <a:t>.</a:t>
            </a:r>
            <a:endParaRPr lang="ar-DZ" altLang="en-US" sz="2400" dirty="0" smtClean="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355927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altLang="en-US" b="1" dirty="0">
                <a:solidFill>
                  <a:schemeClr val="bg1"/>
                </a:solidFill>
              </a:rPr>
              <a:t>وظائف نظام </a:t>
            </a:r>
            <a:r>
              <a:rPr lang="ar-SA" altLang="en-US" b="1" dirty="0" smtClean="0">
                <a:solidFill>
                  <a:schemeClr val="bg1"/>
                </a:solidFill>
              </a:rPr>
              <a:t>المعلومات</a:t>
            </a:r>
            <a:r>
              <a:rPr lang="fr-FR" altLang="en-US" b="1" dirty="0" smtClean="0">
                <a:solidFill>
                  <a:schemeClr val="bg1"/>
                </a:solidFill>
              </a:rPr>
              <a:t/>
            </a:r>
            <a:br>
              <a:rPr lang="fr-FR" altLang="en-US" b="1" dirty="0" smtClean="0">
                <a:solidFill>
                  <a:schemeClr val="bg1"/>
                </a:solidFill>
              </a:rPr>
            </a:br>
            <a:r>
              <a:rPr lang="ar-SA" altLang="en-US" sz="2800" b="1" dirty="0">
                <a:solidFill>
                  <a:schemeClr val="bg1"/>
                </a:solidFill>
              </a:rPr>
              <a:t>تتمثل أهم وظائف نظام المعلومات فيما يلي</a:t>
            </a:r>
            <a:r>
              <a:rPr lang="fr-FR" altLang="en-US" sz="2800" b="1" dirty="0">
                <a:solidFill>
                  <a:schemeClr val="bg1"/>
                </a:solidFill>
              </a:rPr>
              <a:t> </a:t>
            </a:r>
            <a:r>
              <a:rPr lang="fr-FR" altLang="en-US" b="1" dirty="0">
                <a:solidFill>
                  <a:schemeClr val="bg1"/>
                </a:solidFill>
              </a:rPr>
              <a:t>:</a:t>
            </a:r>
            <a:r>
              <a:rPr lang="en-US" altLang="en-US" b="1" dirty="0">
                <a:solidFill>
                  <a:schemeClr val="bg1"/>
                </a:solidFill>
              </a:rPr>
              <a:t/>
            </a:r>
            <a:br>
              <a:rPr lang="en-US" altLang="en-US" b="1" dirty="0">
                <a:solidFill>
                  <a:schemeClr val="bg1"/>
                </a:solidFill>
              </a:rPr>
            </a:br>
            <a:endParaRPr lang="en-US" b="1" dirty="0">
              <a:solidFill>
                <a:schemeClr val="bg1"/>
              </a:solidFill>
            </a:endParaRPr>
          </a:p>
        </p:txBody>
      </p:sp>
      <p:sp>
        <p:nvSpPr>
          <p:cNvPr id="4" name="Organigramme : Alternative 3"/>
          <p:cNvSpPr/>
          <p:nvPr/>
        </p:nvSpPr>
        <p:spPr>
          <a:xfrm>
            <a:off x="8611738" y="2445437"/>
            <a:ext cx="2287267" cy="8929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جمع  المعطيات</a:t>
            </a:r>
            <a:endParaRPr lang="en-US" altLang="en-US" sz="2800" b="1" dirty="0">
              <a:solidFill>
                <a:schemeClr val="tx1"/>
              </a:solidFill>
            </a:endParaRPr>
          </a:p>
          <a:p>
            <a:pPr algn="ctr"/>
            <a:endParaRPr lang="en-US" dirty="0"/>
          </a:p>
        </p:txBody>
      </p:sp>
      <p:sp>
        <p:nvSpPr>
          <p:cNvPr id="5" name="Organigramme : Alternative 4"/>
          <p:cNvSpPr/>
          <p:nvPr/>
        </p:nvSpPr>
        <p:spPr>
          <a:xfrm>
            <a:off x="6324471" y="3584040"/>
            <a:ext cx="2287267" cy="84666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التخزين</a:t>
            </a:r>
            <a:endParaRPr lang="en-US" sz="2800" dirty="0"/>
          </a:p>
        </p:txBody>
      </p:sp>
      <p:sp>
        <p:nvSpPr>
          <p:cNvPr id="6" name="Organigramme : Alternative 5"/>
          <p:cNvSpPr/>
          <p:nvPr/>
        </p:nvSpPr>
        <p:spPr>
          <a:xfrm>
            <a:off x="552162" y="5704945"/>
            <a:ext cx="3611101"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defRPr/>
            </a:pPr>
            <a:r>
              <a:rPr lang="ar-SA" altLang="en-US" sz="2800" b="1" dirty="0">
                <a:solidFill>
                  <a:schemeClr val="tx1"/>
                </a:solidFill>
              </a:rPr>
              <a:t>نشر أو توصيل المعلومات</a:t>
            </a:r>
            <a:endParaRPr lang="en-US" altLang="en-US" sz="2800" b="1" dirty="0">
              <a:solidFill>
                <a:schemeClr val="tx1"/>
              </a:solidFill>
            </a:endParaRPr>
          </a:p>
          <a:p>
            <a:pPr algn="ctr"/>
            <a:endParaRPr lang="en-US" dirty="0"/>
          </a:p>
        </p:txBody>
      </p:sp>
      <p:sp>
        <p:nvSpPr>
          <p:cNvPr id="7" name="Organigramme : Alternative 6"/>
          <p:cNvSpPr/>
          <p:nvPr/>
        </p:nvSpPr>
        <p:spPr>
          <a:xfrm>
            <a:off x="4163263" y="4441418"/>
            <a:ext cx="2287267"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المعالجة</a:t>
            </a:r>
            <a:endParaRPr lang="en-US" sz="2800" dirty="0"/>
          </a:p>
        </p:txBody>
      </p:sp>
      <p:sp>
        <p:nvSpPr>
          <p:cNvPr id="10" name="Flèche angle droit à deux pointes 9"/>
          <p:cNvSpPr/>
          <p:nvPr/>
        </p:nvSpPr>
        <p:spPr>
          <a:xfrm>
            <a:off x="9047238" y="358404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Flèche angle droit à deux pointes 12"/>
          <p:cNvSpPr/>
          <p:nvPr/>
        </p:nvSpPr>
        <p:spPr>
          <a:xfrm>
            <a:off x="6598976" y="4576531"/>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lèche angle droit à deux pointes 13"/>
          <p:cNvSpPr/>
          <p:nvPr/>
        </p:nvSpPr>
        <p:spPr>
          <a:xfrm>
            <a:off x="4311709" y="552461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238797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524000" y="818866"/>
            <a:ext cx="9144000" cy="928670"/>
          </a:xfrm>
        </p:spPr>
        <p:txBody>
          <a:bodyPr/>
          <a:lstStyle/>
          <a:p>
            <a:pPr algn="ctr" eaLnBrk="1" hangingPunct="1">
              <a:defRPr/>
            </a:pPr>
            <a:r>
              <a:rPr lang="ar-DZ" altLang="en-US" sz="4400" b="1" dirty="0" smtClean="0">
                <a:solidFill>
                  <a:schemeClr val="tx1"/>
                </a:solidFill>
                <a:effectLst>
                  <a:outerShdw blurRad="38100" dist="38100" dir="2700000" algn="tl">
                    <a:srgbClr val="000000">
                      <a:alpha val="43137"/>
                    </a:srgbClr>
                  </a:outerShdw>
                </a:effectLst>
              </a:rPr>
              <a:t> </a:t>
            </a:r>
            <a:r>
              <a:rPr lang="ar-SA" altLang="en-US" sz="4400" b="1" dirty="0" smtClean="0">
                <a:solidFill>
                  <a:schemeClr val="bg1"/>
                </a:solidFill>
                <a:effectLst>
                  <a:outerShdw blurRad="38100" dist="38100" dir="2700000" algn="tl">
                    <a:srgbClr val="000000">
                      <a:alpha val="43137"/>
                    </a:srgbClr>
                  </a:outerShdw>
                </a:effectLst>
              </a:rPr>
              <a:t>وظيفة</a:t>
            </a:r>
            <a:r>
              <a:rPr lang="ar-SA" altLang="en-US" sz="4400" b="1" dirty="0" smtClean="0">
                <a:solidFill>
                  <a:schemeClr val="tx1"/>
                </a:solidFill>
                <a:effectLst>
                  <a:outerShdw blurRad="38100" dist="38100" dir="2700000" algn="tl">
                    <a:srgbClr val="000000">
                      <a:alpha val="43137"/>
                    </a:srgbClr>
                  </a:outerShdw>
                </a:effectLst>
              </a:rPr>
              <a:t> </a:t>
            </a:r>
            <a:r>
              <a:rPr lang="ar-SA" altLang="en-US" sz="4400" b="1" dirty="0" smtClean="0">
                <a:solidFill>
                  <a:schemeClr val="bg1"/>
                </a:solidFill>
                <a:effectLst>
                  <a:outerShdw blurRad="38100" dist="38100" dir="2700000" algn="tl">
                    <a:srgbClr val="000000">
                      <a:alpha val="43137"/>
                    </a:srgbClr>
                  </a:outerShdw>
                </a:effectLst>
              </a:rPr>
              <a:t>الجمع</a:t>
            </a:r>
            <a:endParaRPr lang="en-US" altLang="en-US" sz="4400" b="1" dirty="0" smtClean="0">
              <a:solidFill>
                <a:schemeClr val="bg1"/>
              </a:solidFill>
              <a:effectLst>
                <a:outerShdw blurRad="38100" dist="38100" dir="2700000" algn="tl">
                  <a:srgbClr val="000000">
                    <a:alpha val="43137"/>
                  </a:srgbClr>
                </a:outerShdw>
              </a:effectLst>
            </a:endParaRPr>
          </a:p>
        </p:txBody>
      </p:sp>
      <p:sp>
        <p:nvSpPr>
          <p:cNvPr id="18435" name="Rectangle 3"/>
          <p:cNvSpPr>
            <a:spLocks noGrp="1" noChangeArrowheads="1"/>
          </p:cNvSpPr>
          <p:nvPr>
            <p:ph type="body" idx="1"/>
          </p:nvPr>
        </p:nvSpPr>
        <p:spPr>
          <a:xfrm>
            <a:off x="777923" y="2333852"/>
            <a:ext cx="10422340" cy="3409665"/>
          </a:xfrm>
        </p:spPr>
        <p:txBody>
          <a:bodyPr>
            <a:noAutofit/>
          </a:bodyPr>
          <a:lstStyle/>
          <a:p>
            <a:pPr algn="just" rtl="1" eaLnBrk="1" hangingPunct="1">
              <a:defRPr/>
            </a:pPr>
            <a:r>
              <a:rPr lang="ar-SA" altLang="en-US" sz="2000" b="1" dirty="0" smtClean="0">
                <a:solidFill>
                  <a:schemeClr val="tx1"/>
                </a:solidFill>
                <a:cs typeface="+mj-cs"/>
              </a:rPr>
              <a:t>جمع المعطيات ليست بالمهمة السهلة  أو الغير أساسية ، بل يجب التساؤل أولا حول منفعة تجميع بيانات معينة ، وهذا يرجع إلى تركيبة نظام المعلومات ككل الذي نهتم به أي تناسق مجموع المعلومات التي نقوم بتجميعها</a:t>
            </a:r>
            <a:r>
              <a:rPr lang="fr-FR" altLang="en-US" sz="2000" b="1" dirty="0" smtClean="0">
                <a:solidFill>
                  <a:schemeClr val="tx1"/>
                </a:solidFill>
                <a:cs typeface="+mj-cs"/>
              </a:rPr>
              <a:t> . </a:t>
            </a:r>
          </a:p>
          <a:p>
            <a:pPr algn="just" rtl="1" eaLnBrk="1" hangingPunct="1">
              <a:defRPr/>
            </a:pPr>
            <a:r>
              <a:rPr lang="ar-SA" altLang="en-US" sz="2000" b="1" dirty="0" smtClean="0">
                <a:solidFill>
                  <a:schemeClr val="tx1"/>
                </a:solidFill>
                <a:cs typeface="+mj-cs"/>
              </a:rPr>
              <a:t>السؤال الثاني الذي نطرحه على وظيفة الجمع متعلق بتشفير</a:t>
            </a:r>
            <a:r>
              <a:rPr lang="fr-FR" altLang="en-US" sz="2000" b="1" dirty="0" smtClean="0">
                <a:solidFill>
                  <a:schemeClr val="tx1"/>
                </a:solidFill>
                <a:cs typeface="+mj-cs"/>
              </a:rPr>
              <a:t> (</a:t>
            </a:r>
            <a:r>
              <a:rPr lang="fr-FR" altLang="ar-SA" sz="2000" b="1" dirty="0" smtClean="0">
                <a:solidFill>
                  <a:schemeClr val="tx1"/>
                </a:solidFill>
                <a:cs typeface="+mj-cs"/>
              </a:rPr>
              <a:t>Codification) </a:t>
            </a:r>
            <a:r>
              <a:rPr lang="ar-SA" altLang="en-US" sz="2000" b="1" dirty="0" smtClean="0">
                <a:solidFill>
                  <a:schemeClr val="tx1"/>
                </a:solidFill>
                <a:cs typeface="+mj-cs"/>
              </a:rPr>
              <a:t>المعطيات ، أي كيف نحوّل حدثا معينا إلى إشارة أو "مجموعة إشارات " تكون مفهومة بفضل الشفرة</a:t>
            </a:r>
            <a:r>
              <a:rPr lang="fr-FR" altLang="en-US" sz="2000" b="1" dirty="0" smtClean="0">
                <a:solidFill>
                  <a:schemeClr val="tx1"/>
                </a:solidFill>
                <a:cs typeface="+mj-cs"/>
              </a:rPr>
              <a:t> (</a:t>
            </a:r>
            <a:r>
              <a:rPr lang="fr-FR" altLang="ar-SA" sz="2000" b="1" dirty="0" smtClean="0">
                <a:solidFill>
                  <a:schemeClr val="tx1"/>
                </a:solidFill>
                <a:cs typeface="+mj-cs"/>
              </a:rPr>
              <a:t>Code) </a:t>
            </a:r>
            <a:r>
              <a:rPr lang="ar-SA" altLang="en-US" sz="2000" b="1" dirty="0" smtClean="0">
                <a:solidFill>
                  <a:schemeClr val="tx1"/>
                </a:solidFill>
                <a:cs typeface="+mj-cs"/>
              </a:rPr>
              <a:t>التي يقوم نظام المعلومات بتعريفها من جهة ، و أن يكون هذا الفهم بالنسبة لجميع المستعملين المرتقبين من جهة أخرى</a:t>
            </a:r>
            <a:r>
              <a:rPr lang="fr-FR" altLang="en-US" sz="2000" b="1" dirty="0" smtClean="0">
                <a:solidFill>
                  <a:schemeClr val="tx1"/>
                </a:solidFill>
                <a:cs typeface="+mj-cs"/>
              </a:rPr>
              <a:t> .</a:t>
            </a:r>
          </a:p>
          <a:p>
            <a:pPr algn="just" rtl="1" eaLnBrk="1" hangingPunct="1">
              <a:defRPr/>
            </a:pPr>
            <a:r>
              <a:rPr lang="ar-SA" altLang="en-US" sz="2000" b="1" dirty="0" smtClean="0">
                <a:solidFill>
                  <a:schemeClr val="tx1"/>
                </a:solidFill>
                <a:cs typeface="+mj-cs"/>
              </a:rPr>
              <a:t>و هناك أيضا مجموعة أخرى من الأسئلة الإضافية يتطلب الإجابة عليها ،  منها على الخصوص ما مدى صحة المعطيات ؟</a:t>
            </a:r>
            <a:endParaRPr lang="fr-FR" altLang="en-US" sz="2000" b="1" dirty="0" smtClean="0">
              <a:solidFill>
                <a:schemeClr val="tx1"/>
              </a:solidFill>
              <a:cs typeface="+mj-cs"/>
            </a:endParaRPr>
          </a:p>
          <a:p>
            <a:pPr algn="just" rtl="1" eaLnBrk="1" hangingPunct="1">
              <a:defRPr/>
            </a:pPr>
            <a:r>
              <a:rPr lang="ar-SA" altLang="en-US" sz="2000" b="1" dirty="0" smtClean="0">
                <a:solidFill>
                  <a:schemeClr val="tx1"/>
                </a:solidFill>
                <a:cs typeface="+mj-cs"/>
              </a:rPr>
              <a:t>ما مدى دقتها و ملاءمتها من حيث وقت جمعها و وقت استعمالها ؟</a:t>
            </a:r>
            <a:r>
              <a:rPr lang="fr-FR" altLang="en-US" sz="2000" b="1" dirty="0" smtClean="0">
                <a:solidFill>
                  <a:schemeClr val="tx1"/>
                </a:solidFill>
                <a:cs typeface="+mj-cs"/>
              </a:rPr>
              <a:t> </a:t>
            </a:r>
            <a:endParaRPr lang="en-US" altLang="en-US" sz="2000" b="1" dirty="0">
              <a:solidFill>
                <a:schemeClr val="tx1"/>
              </a:solidFill>
              <a:cs typeface="+mj-cs"/>
            </a:endParaRPr>
          </a:p>
        </p:txBody>
      </p:sp>
      <p:pic>
        <p:nvPicPr>
          <p:cNvPr id="5" name="Picture 3" descr="j0195384"/>
          <p:cNvPicPr>
            <a:picLocks noChangeAspect="1" noChangeArrowheads="1"/>
          </p:cNvPicPr>
          <p:nvPr/>
        </p:nvPicPr>
        <p:blipFill>
          <a:blip r:embed="rId2"/>
          <a:srcRect/>
          <a:stretch>
            <a:fillRect/>
          </a:stretch>
        </p:blipFill>
        <p:spPr>
          <a:xfrm>
            <a:off x="1155510" y="747428"/>
            <a:ext cx="2786050" cy="1071546"/>
          </a:xfrm>
          <a:prstGeom prst="rect">
            <a:avLst/>
          </a:prstGeom>
          <a:noFill/>
        </p:spPr>
      </p:pic>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1248477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251045" y="914400"/>
            <a:ext cx="9144000" cy="928670"/>
          </a:xfrm>
        </p:spPr>
        <p:txBody>
          <a:bodyPr/>
          <a:lstStyle/>
          <a:p>
            <a:pPr algn="ctr" eaLnBrk="1" hangingPunct="1">
              <a:defRPr/>
            </a:pPr>
            <a:r>
              <a:rPr lang="ar-DZ" altLang="en-US" b="1" dirty="0" smtClean="0">
                <a:solidFill>
                  <a:schemeClr val="bg1"/>
                </a:solidFill>
                <a:effectLst>
                  <a:outerShdw blurRad="38100" dist="38100" dir="2700000" algn="tl">
                    <a:srgbClr val="000000">
                      <a:alpha val="43137"/>
                    </a:srgbClr>
                  </a:outerShdw>
                </a:effectLst>
              </a:rPr>
              <a:t>وظيفة التخزين</a:t>
            </a:r>
            <a:endParaRPr lang="en-US" altLang="en-US" b="1" dirty="0" smtClean="0">
              <a:solidFill>
                <a:schemeClr val="bg1"/>
              </a:solidFill>
              <a:effectLst>
                <a:outerShdw blurRad="38100" dist="38100" dir="2700000" algn="tl">
                  <a:srgbClr val="000000">
                    <a:alpha val="43137"/>
                  </a:srgbClr>
                </a:outerShdw>
              </a:effectLst>
            </a:endParaRPr>
          </a:p>
        </p:txBody>
      </p:sp>
      <p:sp>
        <p:nvSpPr>
          <p:cNvPr id="19459" name="Rectangle 3"/>
          <p:cNvSpPr>
            <a:spLocks noGrp="1" noChangeArrowheads="1"/>
          </p:cNvSpPr>
          <p:nvPr>
            <p:ph type="body" idx="1"/>
          </p:nvPr>
        </p:nvSpPr>
        <p:spPr>
          <a:xfrm>
            <a:off x="1087272" y="2239230"/>
            <a:ext cx="8915400" cy="4061347"/>
          </a:xfrm>
        </p:spPr>
        <p:txBody>
          <a:bodyPr>
            <a:normAutofit/>
          </a:bodyPr>
          <a:lstStyle/>
          <a:p>
            <a:pPr algn="just" rtl="1" eaLnBrk="1" hangingPunct="1">
              <a:defRPr/>
            </a:pPr>
            <a:r>
              <a:rPr lang="fr-FR" altLang="en-US" sz="2400" b="1" dirty="0">
                <a:cs typeface="+mj-cs"/>
              </a:rPr>
              <a:t> </a:t>
            </a:r>
            <a:r>
              <a:rPr lang="ar-SA" altLang="fr-FR" sz="2000" b="1" dirty="0">
                <a:solidFill>
                  <a:schemeClr val="tx1"/>
                </a:solidFill>
                <a:cs typeface="+mj-cs"/>
              </a:rPr>
              <a:t>ت</a:t>
            </a:r>
            <a:r>
              <a:rPr lang="ar-SA" altLang="en-US" sz="2000" b="1" dirty="0">
                <a:solidFill>
                  <a:schemeClr val="tx1"/>
                </a:solidFill>
                <a:cs typeface="+mj-cs"/>
              </a:rPr>
              <a:t>عتبر وظيفة التخزين الوظيفة الأهم في نظام المعلومات  وهي أيضا أكثر الوظائف تعقيدا من حيث تحليلها</a:t>
            </a:r>
            <a:r>
              <a:rPr lang="fr-FR" altLang="en-US" sz="2000" b="1" dirty="0">
                <a:solidFill>
                  <a:schemeClr val="tx1"/>
                </a:solidFill>
                <a:cs typeface="+mj-cs"/>
              </a:rPr>
              <a:t> .</a:t>
            </a:r>
          </a:p>
          <a:p>
            <a:pPr algn="just" rtl="1" eaLnBrk="1" hangingPunct="1">
              <a:defRPr/>
            </a:pPr>
            <a:r>
              <a:rPr lang="ar-SA" altLang="en-US" sz="2000" b="1" dirty="0">
                <a:solidFill>
                  <a:schemeClr val="tx1"/>
                </a:solidFill>
                <a:cs typeface="+mj-cs"/>
              </a:rPr>
              <a:t>التأملات الحالية حول أنظمة ال</a:t>
            </a:r>
            <a:r>
              <a:rPr lang="ar-SA" altLang="fr-FR" sz="2000" b="1" dirty="0">
                <a:solidFill>
                  <a:schemeClr val="tx1"/>
                </a:solidFill>
                <a:cs typeface="+mj-cs"/>
              </a:rPr>
              <a:t>م</a:t>
            </a:r>
            <a:r>
              <a:rPr lang="ar-SA" altLang="en-US" sz="2000" b="1" dirty="0">
                <a:solidFill>
                  <a:schemeClr val="tx1"/>
                </a:solidFill>
                <a:cs typeface="+mj-cs"/>
              </a:rPr>
              <a:t>علومات</a:t>
            </a:r>
            <a:r>
              <a:rPr lang="ar-SA" altLang="fr-FR" sz="2000" b="1" dirty="0">
                <a:solidFill>
                  <a:schemeClr val="tx1"/>
                </a:solidFill>
                <a:cs typeface="+mj-cs"/>
              </a:rPr>
              <a:t> في المنظمات تتجه نحو جعل هذه الوظيفة العنصر المحدد للنظام</a:t>
            </a:r>
            <a:r>
              <a:rPr lang="fr-FR" altLang="fr-FR" sz="2000" b="1" dirty="0">
                <a:solidFill>
                  <a:schemeClr val="tx1"/>
                </a:solidFill>
                <a:cs typeface="+mj-cs"/>
              </a:rPr>
              <a:t> </a:t>
            </a:r>
            <a:r>
              <a:rPr lang="fr-FR" altLang="fr-FR" sz="2000" b="1" dirty="0" smtClean="0">
                <a:solidFill>
                  <a:schemeClr val="tx1"/>
                </a:solidFill>
                <a:cs typeface="+mj-cs"/>
              </a:rPr>
              <a:t>.</a:t>
            </a:r>
            <a:endParaRPr lang="en-US" altLang="fr-FR" sz="2000" b="1" dirty="0">
              <a:solidFill>
                <a:schemeClr val="tx1"/>
              </a:solidFill>
              <a:cs typeface="+mj-cs"/>
            </a:endParaRPr>
          </a:p>
          <a:p>
            <a:pPr algn="just" rtl="1" eaLnBrk="1" hangingPunct="1">
              <a:defRPr/>
            </a:pPr>
            <a:r>
              <a:rPr lang="ar-SA" altLang="fr-FR" sz="2000" b="1" dirty="0">
                <a:solidFill>
                  <a:schemeClr val="tx1"/>
                </a:solidFill>
                <a:cs typeface="+mj-cs"/>
              </a:rPr>
              <a:t>الذاكرة هي الأداة التي بواسطتها يحفظ النظا</a:t>
            </a:r>
            <a:r>
              <a:rPr lang="ar-SA" altLang="en-US" sz="2000" b="1" dirty="0">
                <a:solidFill>
                  <a:schemeClr val="tx1"/>
                </a:solidFill>
                <a:cs typeface="+mj-cs"/>
              </a:rPr>
              <a:t>م</a:t>
            </a:r>
            <a:r>
              <a:rPr lang="ar-SA" altLang="fr-FR" sz="2000" b="1" dirty="0">
                <a:solidFill>
                  <a:schemeClr val="tx1"/>
                </a:solidFill>
                <a:cs typeface="+mj-cs"/>
              </a:rPr>
              <a:t> بصفة دائمة رؤيته لظاهرة ما </a:t>
            </a:r>
            <a:r>
              <a:rPr lang="ar-SA" altLang="fr-FR" sz="2000" b="1" dirty="0" err="1">
                <a:solidFill>
                  <a:schemeClr val="tx1"/>
                </a:solidFill>
                <a:cs typeface="+mj-cs"/>
              </a:rPr>
              <a:t>و</a:t>
            </a:r>
            <a:r>
              <a:rPr lang="ar-SA" altLang="fr-FR" sz="2000" b="1" dirty="0">
                <a:solidFill>
                  <a:schemeClr val="tx1"/>
                </a:solidFill>
                <a:cs typeface="+mj-cs"/>
              </a:rPr>
              <a:t> يتم ذلك من خلال نشاطين متكاملين هما</a:t>
            </a:r>
            <a:r>
              <a:rPr lang="fr-FR" altLang="fr-FR" sz="2000" b="1" dirty="0">
                <a:solidFill>
                  <a:schemeClr val="tx1"/>
                </a:solidFill>
                <a:cs typeface="+mj-cs"/>
              </a:rPr>
              <a:t> :</a:t>
            </a:r>
            <a:endParaRPr lang="en-US" altLang="fr-FR" sz="2000" b="1" dirty="0">
              <a:solidFill>
                <a:schemeClr val="tx1"/>
              </a:solidFill>
              <a:cs typeface="+mj-cs"/>
            </a:endParaRPr>
          </a:p>
          <a:p>
            <a:pPr algn="just" rtl="1" eaLnBrk="1" hangingPunct="1">
              <a:buFontTx/>
              <a:buNone/>
              <a:defRPr/>
            </a:pPr>
            <a:r>
              <a:rPr lang="ar-SA" altLang="en-US" sz="2000" b="1" i="1" dirty="0">
                <a:solidFill>
                  <a:schemeClr val="tx1"/>
                </a:solidFill>
                <a:latin typeface="Arabic Transparent" pitchFamily="2" charset="-78"/>
                <a:cs typeface="+mj-cs"/>
              </a:rPr>
              <a:t>ـ القدرة على تخزين هذه البيانات لوقت معين</a:t>
            </a:r>
            <a:r>
              <a:rPr lang="fr-FR" altLang="en-US" sz="2000" b="1" i="1" dirty="0">
                <a:solidFill>
                  <a:schemeClr val="tx1"/>
                </a:solidFill>
                <a:latin typeface="Arabic Transparent" pitchFamily="2" charset="-78"/>
                <a:cs typeface="+mj-cs"/>
              </a:rPr>
              <a:t> .</a:t>
            </a:r>
          </a:p>
          <a:p>
            <a:pPr algn="just" rtl="1" eaLnBrk="1" hangingPunct="1">
              <a:buFontTx/>
              <a:buNone/>
              <a:defRPr/>
            </a:pPr>
            <a:r>
              <a:rPr lang="ar-SA" altLang="en-US" sz="2000" b="1" i="1" dirty="0">
                <a:solidFill>
                  <a:schemeClr val="tx1"/>
                </a:solidFill>
                <a:latin typeface="Arabic Transparent" pitchFamily="2" charset="-78"/>
                <a:cs typeface="+mj-cs"/>
              </a:rPr>
              <a:t>ـ الإمكانية أو القدرة على إيجاد هذه البيانات حين نطلبها</a:t>
            </a:r>
            <a:r>
              <a:rPr lang="fr-FR" altLang="en-US" sz="2000" b="1" i="1" dirty="0">
                <a:solidFill>
                  <a:schemeClr val="tx1"/>
                </a:solidFill>
                <a:latin typeface="Arabic Transparent" pitchFamily="2" charset="-78"/>
                <a:cs typeface="+mj-cs"/>
              </a:rPr>
              <a:t> </a:t>
            </a:r>
            <a:r>
              <a:rPr lang="ar-DZ" altLang="en-US" sz="2000" b="1" i="1" dirty="0">
                <a:solidFill>
                  <a:schemeClr val="tx1"/>
                </a:solidFill>
                <a:latin typeface="Arabic Transparent" pitchFamily="2" charset="-78"/>
                <a:cs typeface="+mj-cs"/>
              </a:rPr>
              <a:t>.</a:t>
            </a:r>
            <a:endParaRPr lang="en-US" altLang="en-US" sz="2000" b="1" dirty="0">
              <a:solidFill>
                <a:schemeClr val="tx1"/>
              </a:solidFill>
              <a:cs typeface="+mj-cs"/>
            </a:endParaRPr>
          </a:p>
        </p:txBody>
      </p:sp>
      <p:sp>
        <p:nvSpPr>
          <p:cNvPr id="4" name="Text Box 4"/>
          <p:cNvSpPr txBox="1">
            <a:spLocks noChangeArrowheads="1"/>
          </p:cNvSpPr>
          <p:nvPr/>
        </p:nvSpPr>
        <p:spPr bwMode="auto">
          <a:xfrm>
            <a:off x="1251045" y="5230513"/>
            <a:ext cx="2571736" cy="1791260"/>
          </a:xfrm>
          <a:prstGeom prst="rect">
            <a:avLst/>
          </a:prstGeom>
          <a:noFill/>
          <a:ln w="9525">
            <a:noFill/>
            <a:miter lim="800000"/>
            <a:headEnd/>
            <a:tailEnd/>
          </a:ln>
        </p:spPr>
        <p:txBody>
          <a:bodyPr vert="horz" wrap="square">
            <a:spAutoFit/>
          </a:bodyPr>
          <a:lstStyle/>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Disque dur</a:t>
            </a:r>
          </a:p>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CD </a:t>
            </a:r>
          </a:p>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DVD</a:t>
            </a:r>
          </a:p>
          <a:p>
            <a:pPr marL="274320" indent="-274320" defTabSz="914400">
              <a:spcBef>
                <a:spcPct val="20000"/>
              </a:spcBef>
              <a:buClr>
                <a:schemeClr val="accent3"/>
              </a:buClr>
              <a:buSzPct val="95000"/>
              <a:buFont typeface="Wingdings 2"/>
              <a:buChar char=""/>
              <a:defRPr/>
            </a:pPr>
            <a:endParaRPr lang="fr-FR" sz="2400" i="1" dirty="0">
              <a:latin typeface="Times New Roman" pitchFamily="18" charset="0"/>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val="36554840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414817" y="2722727"/>
            <a:ext cx="9144000" cy="3295935"/>
          </a:xfrm>
        </p:spPr>
        <p:txBody>
          <a:bodyPr/>
          <a:lstStyle/>
          <a:p>
            <a:pPr algn="just" rtl="1" eaLnBrk="1" hangingPunct="1">
              <a:defRPr/>
            </a:pPr>
            <a:r>
              <a:rPr lang="fr-FR" altLang="en-US" dirty="0" smtClean="0">
                <a:cs typeface="Arabic Transparent" pitchFamily="2" charset="-78"/>
              </a:rPr>
              <a:t> </a:t>
            </a:r>
            <a:r>
              <a:rPr lang="ar-SA" altLang="en-US" sz="2000" b="1" dirty="0">
                <a:solidFill>
                  <a:schemeClr val="tx1"/>
                </a:solidFill>
                <a:cs typeface="+mj-cs"/>
              </a:rPr>
              <a:t>هذين النشاطين المتلازمين  يقودنا الأول إلى</a:t>
            </a:r>
            <a:r>
              <a:rPr lang="ar-SA" altLang="en-US" sz="2000" b="1" dirty="0">
                <a:solidFill>
                  <a:schemeClr val="tx1"/>
                </a:solidFill>
                <a:latin typeface="Arabic Transparent" pitchFamily="2" charset="-78"/>
                <a:cs typeface="+mj-cs"/>
              </a:rPr>
              <a:t> مفهوم تخزين المعلومة</a:t>
            </a:r>
            <a:r>
              <a:rPr lang="ar-SA" altLang="en-US" sz="2000" b="1" dirty="0">
                <a:solidFill>
                  <a:schemeClr val="tx1"/>
                </a:solidFill>
                <a:cs typeface="+mj-cs"/>
              </a:rPr>
              <a:t> ، أما الثاني فيقودنا </a:t>
            </a:r>
            <a:r>
              <a:rPr lang="ar-DZ" altLang="en-US" sz="2000" b="1" dirty="0">
                <a:solidFill>
                  <a:schemeClr val="tx1"/>
                </a:solidFill>
                <a:cs typeface="+mj-cs"/>
              </a:rPr>
              <a:t>إ</a:t>
            </a:r>
            <a:r>
              <a:rPr lang="ar-SA" altLang="en-US" sz="2000" b="1" dirty="0" err="1">
                <a:solidFill>
                  <a:schemeClr val="tx1"/>
                </a:solidFill>
                <a:cs typeface="+mj-cs"/>
              </a:rPr>
              <a:t>لى</a:t>
            </a:r>
            <a:r>
              <a:rPr lang="ar-DZ" altLang="en-US" sz="2000" b="1" dirty="0">
                <a:solidFill>
                  <a:schemeClr val="tx1"/>
                </a:solidFill>
                <a:cs typeface="+mj-cs"/>
              </a:rPr>
              <a:t> </a:t>
            </a:r>
            <a:r>
              <a:rPr lang="ar-SA" altLang="en-US" sz="2000" b="1" dirty="0">
                <a:solidFill>
                  <a:schemeClr val="tx1"/>
                </a:solidFill>
                <a:latin typeface="Arabic Transparent" pitchFamily="2" charset="-78"/>
                <a:cs typeface="+mj-cs"/>
              </a:rPr>
              <a:t>تنظيم المعطيات</a:t>
            </a:r>
            <a:r>
              <a:rPr lang="fr-FR" altLang="en-US" sz="2000" b="1" dirty="0">
                <a:solidFill>
                  <a:schemeClr val="tx1"/>
                </a:solidFill>
                <a:latin typeface="Arabic Transparent" pitchFamily="2" charset="-78"/>
                <a:cs typeface="+mj-cs"/>
              </a:rPr>
              <a:t> .</a:t>
            </a:r>
            <a:r>
              <a:rPr lang="fr-FR" altLang="en-US" sz="2000" b="1" dirty="0">
                <a:solidFill>
                  <a:schemeClr val="tx1"/>
                </a:solidFill>
                <a:cs typeface="+mj-cs"/>
              </a:rPr>
              <a:t> </a:t>
            </a:r>
          </a:p>
          <a:p>
            <a:pPr algn="just" rtl="1" eaLnBrk="1" hangingPunct="1">
              <a:defRPr/>
            </a:pPr>
            <a:r>
              <a:rPr lang="ar-SA" altLang="en-US" sz="2000" b="1" dirty="0">
                <a:solidFill>
                  <a:schemeClr val="tx1"/>
                </a:solidFill>
                <a:cs typeface="+mj-cs"/>
              </a:rPr>
              <a:t>البيانات أو المعطيات التي يتم استقبالها   تخزّن في ذاكرة النظام وتتم هذه العملية إمّا</a:t>
            </a:r>
            <a:r>
              <a:rPr lang="fr-FR" altLang="en-US" sz="2000" b="1" dirty="0">
                <a:solidFill>
                  <a:schemeClr val="tx1"/>
                </a:solidFill>
                <a:cs typeface="+mj-cs"/>
              </a:rPr>
              <a:t> :</a:t>
            </a:r>
          </a:p>
          <a:p>
            <a:pPr algn="just" rtl="1" eaLnBrk="1" hangingPunct="1">
              <a:buFontTx/>
              <a:buChar char="-"/>
              <a:defRPr/>
            </a:pPr>
            <a:r>
              <a:rPr lang="ar-SA" altLang="en-US" sz="2000" b="1" u="sng" dirty="0" smtClean="0">
                <a:solidFill>
                  <a:srgbClr val="C00000"/>
                </a:solidFill>
                <a:cs typeface="+mj-cs"/>
              </a:rPr>
              <a:t>مباشرة </a:t>
            </a:r>
            <a:r>
              <a:rPr lang="ar-SA" altLang="en-US" sz="2000" b="1" u="sng" dirty="0">
                <a:solidFill>
                  <a:srgbClr val="C00000"/>
                </a:solidFill>
                <a:cs typeface="+mj-cs"/>
              </a:rPr>
              <a:t>: </a:t>
            </a:r>
            <a:r>
              <a:rPr lang="ar-SA" altLang="en-US" sz="2000" b="1" dirty="0">
                <a:solidFill>
                  <a:schemeClr val="tx1"/>
                </a:solidFill>
                <a:cs typeface="+mj-cs"/>
              </a:rPr>
              <a:t>المعلومة الخام يتم حفظها في شكل مشفّر</a:t>
            </a:r>
            <a:r>
              <a:rPr lang="fr-FR" altLang="en-US" sz="2000" b="1" dirty="0">
                <a:solidFill>
                  <a:schemeClr val="tx1"/>
                </a:solidFill>
                <a:cs typeface="+mj-cs"/>
              </a:rPr>
              <a:t> (</a:t>
            </a:r>
            <a:r>
              <a:rPr lang="fr-FR" altLang="ar-SA" sz="2000" b="1" dirty="0">
                <a:solidFill>
                  <a:schemeClr val="tx1"/>
                </a:solidFill>
                <a:cs typeface="+mj-cs"/>
              </a:rPr>
              <a:t>Codifi</a:t>
            </a:r>
            <a:r>
              <a:rPr lang="fr-FR" altLang="ar-SA" sz="2000" b="1" dirty="0">
                <a:solidFill>
                  <a:schemeClr val="tx1"/>
                </a:solidFill>
                <a:latin typeface="Arial"/>
                <a:cs typeface="+mj-cs"/>
              </a:rPr>
              <a:t>é</a:t>
            </a:r>
            <a:r>
              <a:rPr lang="fr-FR" altLang="ar-SA" sz="2000" b="1" dirty="0">
                <a:solidFill>
                  <a:schemeClr val="tx1"/>
                </a:solidFill>
                <a:cs typeface="+mj-cs"/>
              </a:rPr>
              <a:t>e) ، </a:t>
            </a:r>
            <a:r>
              <a:rPr lang="ar-SA" altLang="en-US" sz="2000" b="1" dirty="0">
                <a:solidFill>
                  <a:schemeClr val="tx1"/>
                </a:solidFill>
                <a:cs typeface="+mj-cs"/>
              </a:rPr>
              <a:t>ونفترض في هذه المرحلة أن لا تحدث اضطراب في محتوى المعلومة الموضوعة في الذاكرة</a:t>
            </a:r>
            <a:r>
              <a:rPr lang="fr-FR" altLang="en-US" sz="2000" b="1" dirty="0">
                <a:solidFill>
                  <a:schemeClr val="tx1"/>
                </a:solidFill>
                <a:cs typeface="+mj-cs"/>
              </a:rPr>
              <a:t> </a:t>
            </a:r>
            <a:r>
              <a:rPr lang="fr-FR" altLang="en-US" sz="2000" b="1" dirty="0" smtClean="0">
                <a:solidFill>
                  <a:schemeClr val="tx1"/>
                </a:solidFill>
                <a:cs typeface="+mj-cs"/>
              </a:rPr>
              <a:t>.</a:t>
            </a:r>
            <a:endParaRPr lang="ar-DZ" altLang="en-US" sz="2000" b="1" dirty="0" smtClean="0">
              <a:solidFill>
                <a:schemeClr val="tx1"/>
              </a:solidFill>
              <a:cs typeface="+mj-cs"/>
            </a:endParaRPr>
          </a:p>
          <a:p>
            <a:pPr algn="just" rtl="1" eaLnBrk="1" hangingPunct="1">
              <a:buFontTx/>
              <a:buChar char="-"/>
              <a:defRPr/>
            </a:pPr>
            <a:r>
              <a:rPr lang="ar-SA" altLang="en-US" sz="2000" b="1" u="sng" dirty="0" smtClean="0">
                <a:solidFill>
                  <a:srgbClr val="C00000"/>
                </a:solidFill>
                <a:cs typeface="+mj-cs"/>
              </a:rPr>
              <a:t>غير </a:t>
            </a:r>
            <a:r>
              <a:rPr lang="ar-SA" altLang="en-US" sz="2000" b="1" u="sng" dirty="0">
                <a:solidFill>
                  <a:srgbClr val="C00000"/>
                </a:solidFill>
                <a:cs typeface="+mj-cs"/>
              </a:rPr>
              <a:t>مباشرة : </a:t>
            </a:r>
            <a:r>
              <a:rPr lang="ar-SA" altLang="en-US" sz="2000" b="1" dirty="0">
                <a:solidFill>
                  <a:schemeClr val="tx1"/>
                </a:solidFill>
                <a:cs typeface="+mj-cs"/>
              </a:rPr>
              <a:t>تتعرض المعطيات الأولية المأخوذة من المحيط إلى بعض المعالجة والتغيير ، حيث يتم الاحتفاظ بالنتائج فقط داخل ذاكرة النظام  ويكون هدف هذه العملية هو تقليص حجم المعلومات المخزنة وبالتالي تخفيض تكلفتها ، لكن التحفظ المسجل على هذه الطريقة هو أنّ المعلومة المخزّنة تحتوي على معرفة أقل من المعلومة الابتدائية</a:t>
            </a:r>
            <a:r>
              <a:rPr lang="fr-FR" altLang="en-US" sz="2000" b="1" dirty="0">
                <a:solidFill>
                  <a:schemeClr val="tx1"/>
                </a:solidFill>
                <a:cs typeface="+mj-cs"/>
              </a:rPr>
              <a:t>.</a:t>
            </a:r>
          </a:p>
          <a:p>
            <a:pPr eaLnBrk="1" hangingPunct="1">
              <a:defRPr/>
            </a:pPr>
            <a:endParaRPr lang="en-US" altLang="en-US" dirty="0" smtClean="0"/>
          </a:p>
        </p:txBody>
      </p:sp>
      <p:sp>
        <p:nvSpPr>
          <p:cNvPr id="3" name="Rectangle 2"/>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04:</a:t>
            </a:r>
            <a:endParaRPr lang="en-US" sz="2400" b="1" dirty="0">
              <a:solidFill>
                <a:schemeClr val="tx1"/>
              </a:solidFill>
            </a:endParaRPr>
          </a:p>
        </p:txBody>
      </p:sp>
      <p:sp>
        <p:nvSpPr>
          <p:cNvPr id="2" name="Rectangle 1"/>
          <p:cNvSpPr/>
          <p:nvPr/>
        </p:nvSpPr>
        <p:spPr>
          <a:xfrm>
            <a:off x="4820743" y="1001308"/>
            <a:ext cx="2624437" cy="707886"/>
          </a:xfrm>
          <a:prstGeom prst="rect">
            <a:avLst/>
          </a:prstGeom>
        </p:spPr>
        <p:txBody>
          <a:bodyPr wrap="none">
            <a:spAutoFit/>
          </a:bodyPr>
          <a:lstStyle/>
          <a:p>
            <a:pPr algn="ctr"/>
            <a:r>
              <a:rPr lang="ar-DZ" altLang="en-US" sz="4000" b="1" dirty="0">
                <a:solidFill>
                  <a:schemeClr val="bg1"/>
                </a:solidFill>
                <a:effectLst>
                  <a:outerShdw blurRad="38100" dist="38100" dir="2700000" algn="tl">
                    <a:srgbClr val="000000">
                      <a:alpha val="43137"/>
                    </a:srgbClr>
                  </a:outerShdw>
                </a:effectLst>
              </a:rPr>
              <a:t>وظيفة التخزين</a:t>
            </a:r>
            <a:endParaRPr lang="en-US" sz="4000" dirty="0"/>
          </a:p>
        </p:txBody>
      </p:sp>
    </p:spTree>
    <p:extLst>
      <p:ext uri="{BB962C8B-B14F-4D97-AF65-F5344CB8AC3E}">
        <p14:creationId xmlns:p14="http://schemas.microsoft.com/office/powerpoint/2010/main" val="35574326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10296</TotalTime>
  <Words>2462</Words>
  <Application>Microsoft Office PowerPoint</Application>
  <PresentationFormat>Grand écran</PresentationFormat>
  <Paragraphs>169</Paragraphs>
  <Slides>27</Slides>
  <Notes>2</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27</vt:i4>
      </vt:variant>
    </vt:vector>
  </HeadingPairs>
  <TitlesOfParts>
    <vt:vector size="39" baseType="lpstr">
      <vt:lpstr>Arabic Transparent</vt:lpstr>
      <vt:lpstr>Arabic Typesetting</vt:lpstr>
      <vt:lpstr>Arial</vt:lpstr>
      <vt:lpstr>Calibri</vt:lpstr>
      <vt:lpstr>Century Gothic</vt:lpstr>
      <vt:lpstr>MCS Taybah S_U normal.</vt:lpstr>
      <vt:lpstr>Tahoma</vt:lpstr>
      <vt:lpstr>Times New Roman</vt:lpstr>
      <vt:lpstr>Wingdings</vt:lpstr>
      <vt:lpstr>Wingdings 2</vt:lpstr>
      <vt:lpstr>Wingdings 3</vt:lpstr>
      <vt:lpstr>Direction Ion</vt:lpstr>
      <vt:lpstr>نظــــام المعلومـــات</vt:lpstr>
      <vt:lpstr>مقدمــــــــــــة</vt:lpstr>
      <vt:lpstr>تعريف نظام المعلومات</vt:lpstr>
      <vt:lpstr>Présentation PowerPoint</vt:lpstr>
      <vt:lpstr>المهام الأساسية لنظام المعلومات</vt:lpstr>
      <vt:lpstr>وظائف نظام المعلومات تتمثل أهم وظائف نظام المعلومات فيما يلي : </vt:lpstr>
      <vt:lpstr> وظيفة الجمع</vt:lpstr>
      <vt:lpstr>وظيفة التخزين</vt:lpstr>
      <vt:lpstr>Présentation PowerPoint</vt:lpstr>
      <vt:lpstr>وظيفة المعالجة</vt:lpstr>
      <vt:lpstr>وظيفة الاتصال أو نشر المعلومات</vt:lpstr>
      <vt:lpstr>خصائص نظام المعلومات من الصفات الأساسية الواجب توفيرها في نظام المعلومات نذكر منها: </vt:lpstr>
      <vt:lpstr>فيمكن القول أن: </vt:lpstr>
      <vt:lpstr>أسباب نشوء نظام المعلومات تعددت الأسباب حول إنشاء واستخدام المعلومات، هذه الأسباب يمكن حصرها في ما يلي:</vt:lpstr>
      <vt:lpstr>مكونات نظام المعلومات: </vt:lpstr>
      <vt:lpstr>المراحل التي مرت بها أنظمة المعلومات  في هذا الصدد أن أنظمة المعلومات مرت بثلاث مراحل مهمة في تطورها تتمثل في:</vt:lpstr>
      <vt:lpstr> مراحل تصميم نظام المعلومات الآلي في المؤسسة </vt:lpstr>
      <vt:lpstr> مراحل تصميم نظام المعلومات الآلي في المؤسسة </vt:lpstr>
      <vt:lpstr> مراحل تصميم نظام المعلومات الآلي في المؤسسة </vt:lpstr>
      <vt:lpstr>عناصر نظام المعلومات يقصد بالعناصر المكونة للنظام تلك الأجزاء المادية التي تدخل في تكوينه و تضمن القيام بوظائفه بالشكل السليم و هي تنقسم للأجزاء التالية:</vt:lpstr>
      <vt:lpstr>عناصر نظام المعلومات يقصد بالعناصر المكونة للنظام تلك الأجزاء المادية التي تدخل في تكوينه و تضمن القيام بوظائفه بالشكل السليم و هي تنقسم للأجزاء التالية:</vt:lpstr>
      <vt:lpstr>أنواع أنظمة المعلومات:  هناك عدة تصنيفات لأنظمة المعلومات و هي كما يلي:</vt:lpstr>
      <vt:lpstr>أنواع أنظمة المعلومات:  هناك عدة تصنيفات لأنظمة المعلومات و هي كما يلي:</vt:lpstr>
      <vt:lpstr>أهمية نظام المعلومات في المؤسسة:</vt:lpstr>
      <vt:lpstr>دور نظام المعلومات في المؤسسة:</vt:lpstr>
      <vt:lpstr>أسباب فشل نظام المعلومات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305</cp:revision>
  <dcterms:created xsi:type="dcterms:W3CDTF">2022-09-20T18:14:57Z</dcterms:created>
  <dcterms:modified xsi:type="dcterms:W3CDTF">2022-10-26T19:30:47Z</dcterms:modified>
</cp:coreProperties>
</file>