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94" r:id="rId11"/>
    <p:sldId id="289" r:id="rId12"/>
    <p:sldId id="288" r:id="rId13"/>
    <p:sldId id="290" r:id="rId14"/>
    <p:sldId id="265" r:id="rId15"/>
    <p:sldId id="266" r:id="rId16"/>
    <p:sldId id="267" r:id="rId17"/>
    <p:sldId id="268" r:id="rId18"/>
    <p:sldId id="269" r:id="rId19"/>
    <p:sldId id="270" r:id="rId20"/>
    <p:sldId id="271" r:id="rId21"/>
    <p:sldId id="293"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91" r:id="rId39"/>
    <p:sldId id="292"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a:t>mmmmmm</a:t>
            </a: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5F39CC-6FC9-41D5-9289-F3D71A9F7049}" type="datetimeFigureOut">
              <a:rPr lang="fr-FR" smtClean="0"/>
              <a:t>23/10/2022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5F284-DC3B-4B67-8114-BA8C0C7175D6}" type="slidenum">
              <a:rPr lang="fr-FR" smtClean="0"/>
              <a:t>‹N°›</a:t>
            </a:fld>
            <a:endParaRPr lang="fr-FR"/>
          </a:p>
        </p:txBody>
      </p:sp>
    </p:spTree>
    <p:extLst>
      <p:ext uri="{BB962C8B-B14F-4D97-AF65-F5344CB8AC3E}">
        <p14:creationId xmlns:p14="http://schemas.microsoft.com/office/powerpoint/2010/main" val="6208023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a:t>mmmmmm</a:t>
            </a: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6865D-643B-4852-91AF-9F25066E92CF}" type="datetimeFigureOut">
              <a:rPr lang="fr-FR" smtClean="0"/>
              <a:t>19/10/2022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9C48F-4333-4EEC-99AD-15DD0AD581F3}" type="slidenum">
              <a:rPr lang="fr-FR" smtClean="0"/>
              <a:t>‹N°›</a:t>
            </a:fld>
            <a:endParaRPr lang="fr-FR"/>
          </a:p>
        </p:txBody>
      </p:sp>
    </p:spTree>
    <p:extLst>
      <p:ext uri="{BB962C8B-B14F-4D97-AF65-F5344CB8AC3E}">
        <p14:creationId xmlns:p14="http://schemas.microsoft.com/office/powerpoint/2010/main" val="34186393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2683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9605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171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a:t>12/01/2021</a:t>
            </a:r>
          </a:p>
        </p:txBody>
      </p:sp>
      <p:sp>
        <p:nvSpPr>
          <p:cNvPr id="5" name="Espace réservé du pied de page 4"/>
          <p:cNvSpPr>
            <a:spLocks noGrp="1"/>
          </p:cNvSpPr>
          <p:nvPr>
            <p:ph type="ftr" sz="quarter" idx="11"/>
          </p:nvPr>
        </p:nvSpPr>
        <p:spPr/>
        <p:txBody>
          <a:bodyPr/>
          <a:lstStyle/>
          <a:p>
            <a:r>
              <a:rPr lang="fr-FR"/>
              <a:t>Chapitre II: Principaux types de la taxonomie</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281229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12/01/2021</a:t>
            </a:r>
          </a:p>
        </p:txBody>
      </p:sp>
      <p:sp>
        <p:nvSpPr>
          <p:cNvPr id="5" name="Espace réservé du pied de page 4"/>
          <p:cNvSpPr>
            <a:spLocks noGrp="1"/>
          </p:cNvSpPr>
          <p:nvPr>
            <p:ph type="ftr" sz="quarter" idx="11"/>
          </p:nvPr>
        </p:nvSpPr>
        <p:spPr/>
        <p:txBody>
          <a:bodyPr/>
          <a:lstStyle/>
          <a:p>
            <a:r>
              <a:rPr lang="fr-FR"/>
              <a:t>Chapitre II: Principaux types de la taxonomie</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425186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12/01/2021</a:t>
            </a:r>
          </a:p>
        </p:txBody>
      </p:sp>
      <p:sp>
        <p:nvSpPr>
          <p:cNvPr id="5" name="Espace réservé du pied de page 4"/>
          <p:cNvSpPr>
            <a:spLocks noGrp="1"/>
          </p:cNvSpPr>
          <p:nvPr>
            <p:ph type="ftr" sz="quarter" idx="11"/>
          </p:nvPr>
        </p:nvSpPr>
        <p:spPr/>
        <p:txBody>
          <a:bodyPr/>
          <a:lstStyle/>
          <a:p>
            <a:r>
              <a:rPr lang="fr-FR"/>
              <a:t>Chapitre II: Principaux types de la taxonomie</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62596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12/01/2021</a:t>
            </a:r>
          </a:p>
        </p:txBody>
      </p:sp>
      <p:sp>
        <p:nvSpPr>
          <p:cNvPr id="5" name="Espace réservé du pied de page 4"/>
          <p:cNvSpPr>
            <a:spLocks noGrp="1"/>
          </p:cNvSpPr>
          <p:nvPr>
            <p:ph type="ftr" sz="quarter" idx="11"/>
          </p:nvPr>
        </p:nvSpPr>
        <p:spPr/>
        <p:txBody>
          <a:bodyPr/>
          <a:lstStyle/>
          <a:p>
            <a:r>
              <a:rPr lang="fr-FR"/>
              <a:t>Chapitre II: Principaux types de la taxonomie</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371759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12/01/2021</a:t>
            </a:r>
          </a:p>
        </p:txBody>
      </p:sp>
      <p:sp>
        <p:nvSpPr>
          <p:cNvPr id="5" name="Espace réservé du pied de page 4"/>
          <p:cNvSpPr>
            <a:spLocks noGrp="1"/>
          </p:cNvSpPr>
          <p:nvPr>
            <p:ph type="ftr" sz="quarter" idx="11"/>
          </p:nvPr>
        </p:nvSpPr>
        <p:spPr/>
        <p:txBody>
          <a:bodyPr/>
          <a:lstStyle/>
          <a:p>
            <a:r>
              <a:rPr lang="fr-FR"/>
              <a:t>Chapitre II: Principaux types de la taxonomie</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180037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12/01/2021</a:t>
            </a:r>
          </a:p>
        </p:txBody>
      </p:sp>
      <p:sp>
        <p:nvSpPr>
          <p:cNvPr id="6" name="Espace réservé du pied de page 5"/>
          <p:cNvSpPr>
            <a:spLocks noGrp="1"/>
          </p:cNvSpPr>
          <p:nvPr>
            <p:ph type="ftr" sz="quarter" idx="11"/>
          </p:nvPr>
        </p:nvSpPr>
        <p:spPr/>
        <p:txBody>
          <a:bodyPr/>
          <a:lstStyle/>
          <a:p>
            <a:r>
              <a:rPr lang="fr-FR"/>
              <a:t>Chapitre II: Principaux types de la taxonomie</a:t>
            </a:r>
          </a:p>
        </p:txBody>
      </p:sp>
      <p:sp>
        <p:nvSpPr>
          <p:cNvPr id="7" name="Espace réservé du numéro de diapositive 6"/>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142610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12/01/2021</a:t>
            </a:r>
          </a:p>
        </p:txBody>
      </p:sp>
      <p:sp>
        <p:nvSpPr>
          <p:cNvPr id="8" name="Espace réservé du pied de page 7"/>
          <p:cNvSpPr>
            <a:spLocks noGrp="1"/>
          </p:cNvSpPr>
          <p:nvPr>
            <p:ph type="ftr" sz="quarter" idx="11"/>
          </p:nvPr>
        </p:nvSpPr>
        <p:spPr/>
        <p:txBody>
          <a:bodyPr/>
          <a:lstStyle/>
          <a:p>
            <a:r>
              <a:rPr lang="fr-FR"/>
              <a:t>Chapitre II: Principaux types de la taxonomie</a:t>
            </a:r>
          </a:p>
        </p:txBody>
      </p:sp>
      <p:sp>
        <p:nvSpPr>
          <p:cNvPr id="9" name="Espace réservé du numéro de diapositive 8"/>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386849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12/01/2021</a:t>
            </a:r>
          </a:p>
        </p:txBody>
      </p:sp>
      <p:sp>
        <p:nvSpPr>
          <p:cNvPr id="4" name="Espace réservé du pied de page 3"/>
          <p:cNvSpPr>
            <a:spLocks noGrp="1"/>
          </p:cNvSpPr>
          <p:nvPr>
            <p:ph type="ftr" sz="quarter" idx="11"/>
          </p:nvPr>
        </p:nvSpPr>
        <p:spPr/>
        <p:txBody>
          <a:bodyPr/>
          <a:lstStyle/>
          <a:p>
            <a:r>
              <a:rPr lang="fr-FR"/>
              <a:t>Chapitre II: Principaux types de la taxonomie</a:t>
            </a:r>
          </a:p>
        </p:txBody>
      </p:sp>
      <p:sp>
        <p:nvSpPr>
          <p:cNvPr id="5" name="Espace réservé du numéro de diapositive 4"/>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425842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12/01/2021</a:t>
            </a:r>
          </a:p>
        </p:txBody>
      </p:sp>
      <p:sp>
        <p:nvSpPr>
          <p:cNvPr id="3" name="Espace réservé du pied de page 2"/>
          <p:cNvSpPr>
            <a:spLocks noGrp="1"/>
          </p:cNvSpPr>
          <p:nvPr>
            <p:ph type="ftr" sz="quarter" idx="11"/>
          </p:nvPr>
        </p:nvSpPr>
        <p:spPr/>
        <p:txBody>
          <a:bodyPr/>
          <a:lstStyle/>
          <a:p>
            <a:r>
              <a:rPr lang="fr-FR"/>
              <a:t>Chapitre II: Principaux types de la taxonomie</a:t>
            </a:r>
          </a:p>
        </p:txBody>
      </p:sp>
      <p:sp>
        <p:nvSpPr>
          <p:cNvPr id="4" name="Espace réservé du numéro de diapositive 3"/>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193539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12/01/2021</a:t>
            </a:r>
          </a:p>
        </p:txBody>
      </p:sp>
      <p:sp>
        <p:nvSpPr>
          <p:cNvPr id="6" name="Espace réservé du pied de page 5"/>
          <p:cNvSpPr>
            <a:spLocks noGrp="1"/>
          </p:cNvSpPr>
          <p:nvPr>
            <p:ph type="ftr" sz="quarter" idx="11"/>
          </p:nvPr>
        </p:nvSpPr>
        <p:spPr/>
        <p:txBody>
          <a:bodyPr/>
          <a:lstStyle/>
          <a:p>
            <a:r>
              <a:rPr lang="fr-FR"/>
              <a:t>Chapitre II: Principaux types de la taxonomie</a:t>
            </a:r>
          </a:p>
        </p:txBody>
      </p:sp>
      <p:sp>
        <p:nvSpPr>
          <p:cNvPr id="7" name="Espace réservé du numéro de diapositive 6"/>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189604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12/01/2021</a:t>
            </a:r>
          </a:p>
        </p:txBody>
      </p:sp>
      <p:sp>
        <p:nvSpPr>
          <p:cNvPr id="6" name="Espace réservé du pied de page 5"/>
          <p:cNvSpPr>
            <a:spLocks noGrp="1"/>
          </p:cNvSpPr>
          <p:nvPr>
            <p:ph type="ftr" sz="quarter" idx="11"/>
          </p:nvPr>
        </p:nvSpPr>
        <p:spPr/>
        <p:txBody>
          <a:bodyPr/>
          <a:lstStyle/>
          <a:p>
            <a:r>
              <a:rPr lang="fr-FR"/>
              <a:t>Chapitre II: Principaux types de la taxonomie</a:t>
            </a:r>
          </a:p>
        </p:txBody>
      </p:sp>
      <p:sp>
        <p:nvSpPr>
          <p:cNvPr id="7" name="Espace réservé du numéro de diapositive 6"/>
          <p:cNvSpPr>
            <a:spLocks noGrp="1"/>
          </p:cNvSpPr>
          <p:nvPr>
            <p:ph type="sldNum" sz="quarter" idx="12"/>
          </p:nvPr>
        </p:nvSpPr>
        <p:spPr/>
        <p:txBody>
          <a:bodyPr/>
          <a:lstStyle/>
          <a:p>
            <a:fld id="{010D8997-B297-488C-9CB4-27EA6A8D089C}" type="slidenum">
              <a:rPr lang="fr-FR" smtClean="0"/>
              <a:t>‹N°›</a:t>
            </a:fld>
            <a:endParaRPr lang="fr-FR"/>
          </a:p>
        </p:txBody>
      </p:sp>
    </p:spTree>
    <p:extLst>
      <p:ext uri="{BB962C8B-B14F-4D97-AF65-F5344CB8AC3E}">
        <p14:creationId xmlns:p14="http://schemas.microsoft.com/office/powerpoint/2010/main" val="135408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12/01/2021</a:t>
            </a: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Chapitre II: Principaux types de la taxonomie</a:t>
            </a: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D8997-B297-488C-9CB4-27EA6A8D089C}" type="slidenum">
              <a:rPr lang="fr-FR" smtClean="0"/>
              <a:t>‹N°›</a:t>
            </a:fld>
            <a:endParaRPr lang="fr-FR"/>
          </a:p>
        </p:txBody>
      </p:sp>
    </p:spTree>
    <p:extLst>
      <p:ext uri="{BB962C8B-B14F-4D97-AF65-F5344CB8AC3E}">
        <p14:creationId xmlns:p14="http://schemas.microsoft.com/office/powerpoint/2010/main" val="2367309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719139" y="2339182"/>
            <a:ext cx="7705725" cy="2179637"/>
          </a:xfrm>
          <a:prstGeom prst="round2DiagRect">
            <a:avLst>
              <a:gd name="adj1" fmla="val 50000"/>
              <a:gd name="adj2" fmla="val 0"/>
            </a:avLst>
          </a:prstGeom>
          <a:ln>
            <a:solidFill>
              <a:srgbClr val="FF6600"/>
            </a:solidFill>
          </a:ln>
        </p:spPr>
        <p:txBody>
          <a:bodyPr lIns="36000" tIns="36000" rIns="36000" bIns="36000" rtlCol="0">
            <a:spAutoFit/>
          </a:bodyPr>
          <a:lstStyle/>
          <a:p>
            <a:pPr marL="182880" fontAlgn="auto">
              <a:spcBef>
                <a:spcPct val="20000"/>
              </a:spcBef>
              <a:spcAft>
                <a:spcPts val="0"/>
              </a:spcAft>
              <a:defRPr/>
            </a:pPr>
            <a:r>
              <a:rPr lang="fr-FR" sz="3200" b="1" dirty="0">
                <a:solidFill>
                  <a:prstClr val="black"/>
                </a:solidFill>
                <a:latin typeface="Times New Roman" pitchFamily="18" charset="0"/>
                <a:ea typeface="Calibri"/>
                <a:cs typeface="Times New Roman" pitchFamily="18" charset="0"/>
              </a:rPr>
              <a:t>Module :  SYSTEMATIQUE DES PROCARYOTES</a:t>
            </a:r>
            <a:br>
              <a:rPr lang="fr-FR" sz="3200" b="1" dirty="0">
                <a:solidFill>
                  <a:prstClr val="black"/>
                </a:solidFill>
                <a:latin typeface="Times New Roman" pitchFamily="18" charset="0"/>
                <a:ea typeface="Calibri"/>
                <a:cs typeface="Times New Roman" pitchFamily="18" charset="0"/>
              </a:rPr>
            </a:br>
            <a:r>
              <a:rPr lang="fr-FR" sz="3200" b="1" dirty="0">
                <a:solidFill>
                  <a:prstClr val="black"/>
                </a:solidFill>
                <a:latin typeface="Times New Roman" pitchFamily="18" charset="0"/>
                <a:ea typeface="Calibri"/>
                <a:cs typeface="Times New Roman" pitchFamily="18" charset="0"/>
              </a:rPr>
              <a:t>(Bactéries et </a:t>
            </a:r>
            <a:r>
              <a:rPr lang="fr-FR" sz="3200" b="1" dirty="0" err="1">
                <a:solidFill>
                  <a:prstClr val="black"/>
                </a:solidFill>
                <a:latin typeface="Times New Roman" pitchFamily="18" charset="0"/>
                <a:ea typeface="Calibri"/>
                <a:cs typeface="Times New Roman" pitchFamily="18" charset="0"/>
              </a:rPr>
              <a:t>Archaea</a:t>
            </a:r>
            <a:r>
              <a:rPr lang="fr-FR" sz="3200" b="1" dirty="0">
                <a:solidFill>
                  <a:prstClr val="black"/>
                </a:solidFill>
                <a:latin typeface="Times New Roman" pitchFamily="18" charset="0"/>
                <a:ea typeface="Calibri"/>
                <a:cs typeface="Times New Roman" pitchFamily="18" charset="0"/>
              </a:rPr>
              <a:t>)</a:t>
            </a:r>
            <a:endParaRPr lang="fr-FR" sz="8000" b="1" dirty="0">
              <a:latin typeface="Times New Roman" pitchFamily="18" charset="0"/>
              <a:cs typeface="Times New Roman" pitchFamily="18" charset="0"/>
            </a:endParaRPr>
          </a:p>
        </p:txBody>
      </p:sp>
      <p:sp>
        <p:nvSpPr>
          <p:cNvPr id="5" name="Sous-titre 5"/>
          <p:cNvSpPr>
            <a:spLocks noGrp="1"/>
          </p:cNvSpPr>
          <p:nvPr>
            <p:ph type="subTitle" idx="1"/>
          </p:nvPr>
        </p:nvSpPr>
        <p:spPr>
          <a:xfrm>
            <a:off x="4810568" y="4471690"/>
            <a:ext cx="4238929" cy="1694910"/>
          </a:xfrm>
          <a:prstGeom prst="round2DiagRect">
            <a:avLst>
              <a:gd name="adj1" fmla="val 50000"/>
              <a:gd name="adj2" fmla="val 0"/>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none" lIns="36000" tIns="36000" rIns="36000" bIns="36000" rtlCol="0" anchor="ctr">
            <a:spAutoFit/>
          </a:bodyPr>
          <a:lstStyle/>
          <a:p>
            <a:pPr fontAlgn="auto">
              <a:spcAft>
                <a:spcPts val="0"/>
              </a:spcAft>
              <a:buFont typeface="Arial" pitchFamily="34" charset="0"/>
              <a:buNone/>
              <a:defRPr/>
            </a:pPr>
            <a:r>
              <a:rPr lang="fr-FR" sz="1600" dirty="0">
                <a:solidFill>
                  <a:schemeClr val="tx1"/>
                </a:solidFill>
                <a:latin typeface="Times New Roman" pitchFamily="18" charset="0"/>
                <a:ea typeface="Calibri"/>
                <a:cs typeface="Times New Roman" pitchFamily="18" charset="0"/>
              </a:rPr>
              <a:t>Niveau : licence</a:t>
            </a:r>
          </a:p>
          <a:p>
            <a:pPr fontAlgn="auto">
              <a:spcAft>
                <a:spcPts val="0"/>
              </a:spcAft>
              <a:buFont typeface="Arial" pitchFamily="34" charset="0"/>
              <a:buNone/>
              <a:defRPr/>
            </a:pPr>
            <a:r>
              <a:rPr lang="fr-FR" sz="1600" dirty="0">
                <a:solidFill>
                  <a:schemeClr val="tx1"/>
                </a:solidFill>
                <a:latin typeface="Times New Roman" pitchFamily="18" charset="0"/>
                <a:ea typeface="Calibri"/>
                <a:cs typeface="Times New Roman" pitchFamily="18" charset="0"/>
              </a:rPr>
              <a:t>Chargé de module : </a:t>
            </a:r>
            <a:r>
              <a:rPr lang="fr-FR" sz="1600" dirty="0" err="1">
                <a:solidFill>
                  <a:schemeClr val="tx1"/>
                </a:solidFill>
                <a:latin typeface="Times New Roman" pitchFamily="18" charset="0"/>
                <a:ea typeface="Calibri"/>
                <a:cs typeface="Times New Roman" pitchFamily="18" charset="0"/>
              </a:rPr>
              <a:t>BENKADDOUR</a:t>
            </a:r>
            <a:r>
              <a:rPr lang="fr-FR" sz="1600" dirty="0">
                <a:solidFill>
                  <a:schemeClr val="tx1"/>
                </a:solidFill>
                <a:latin typeface="Times New Roman" pitchFamily="18" charset="0"/>
                <a:ea typeface="Calibri"/>
                <a:cs typeface="Times New Roman" pitchFamily="18" charset="0"/>
              </a:rPr>
              <a:t> Bachir</a:t>
            </a:r>
          </a:p>
          <a:p>
            <a:pPr fontAlgn="auto">
              <a:spcAft>
                <a:spcPts val="0"/>
              </a:spcAft>
              <a:buFont typeface="Arial" pitchFamily="34" charset="0"/>
              <a:buNone/>
              <a:defRPr/>
            </a:pPr>
            <a:r>
              <a:rPr lang="fr-FR" sz="1600" dirty="0">
                <a:solidFill>
                  <a:schemeClr val="tx1"/>
                </a:solidFill>
                <a:latin typeface="Times New Roman" pitchFamily="18" charset="0"/>
                <a:ea typeface="Calibri"/>
                <a:cs typeface="Times New Roman" pitchFamily="18" charset="0"/>
              </a:rPr>
              <a:t>Maître-assistant A </a:t>
            </a:r>
          </a:p>
          <a:p>
            <a:pPr fontAlgn="auto">
              <a:spcAft>
                <a:spcPts val="0"/>
              </a:spcAft>
              <a:buFont typeface="Arial" pitchFamily="34" charset="0"/>
              <a:buNone/>
              <a:defRPr/>
            </a:pPr>
            <a:r>
              <a:rPr lang="fr-FR" sz="1600" dirty="0">
                <a:solidFill>
                  <a:schemeClr val="tx1"/>
                </a:solidFill>
                <a:latin typeface="Times New Roman" pitchFamily="18" charset="0"/>
                <a:ea typeface="Calibri"/>
                <a:cs typeface="Times New Roman" pitchFamily="18" charset="0"/>
              </a:rPr>
              <a:t>Spécialité microbiologie</a:t>
            </a:r>
          </a:p>
        </p:txBody>
      </p:sp>
      <p:sp>
        <p:nvSpPr>
          <p:cNvPr id="7" name="Arrondir un rectangle avec un coin diagonal 6"/>
          <p:cNvSpPr/>
          <p:nvPr/>
        </p:nvSpPr>
        <p:spPr>
          <a:xfrm>
            <a:off x="1518070" y="303531"/>
            <a:ext cx="6107863" cy="794702"/>
          </a:xfrm>
          <a:prstGeom prst="round2DiagRect">
            <a:avLst>
              <a:gd name="adj1" fmla="val 50000"/>
              <a:gd name="adj2" fmla="val 0"/>
            </a:avLst>
          </a:prstGeom>
          <a:solidFill>
            <a:schemeClr val="bg1"/>
          </a:solidFill>
          <a:ln/>
        </p:spPr>
        <p:style>
          <a:lnRef idx="2">
            <a:schemeClr val="accent1"/>
          </a:lnRef>
          <a:fillRef idx="1">
            <a:schemeClr val="lt1"/>
          </a:fillRef>
          <a:effectRef idx="0">
            <a:schemeClr val="accent1"/>
          </a:effectRef>
          <a:fontRef idx="minor">
            <a:schemeClr val="dk1"/>
          </a:fontRef>
        </p:style>
        <p:txBody>
          <a:bodyPr wrap="none" lIns="36000" tIns="36000" rIns="36000" bIns="36000" anchor="ctr">
            <a:spAutoFit/>
          </a:bodyPr>
          <a:lstStyle/>
          <a:p>
            <a:pPr algn="ctr">
              <a:spcAft>
                <a:spcPts val="0"/>
              </a:spcAft>
              <a:defRPr/>
            </a:pPr>
            <a:r>
              <a:rPr lang="fr-FR" sz="1600" dirty="0">
                <a:latin typeface="Times New Roman" pitchFamily="18" charset="0"/>
                <a:ea typeface="Calibri"/>
                <a:cs typeface="Times New Roman" pitchFamily="18" charset="0"/>
              </a:rPr>
              <a:t>République Algérienne Démocratique et Populaire</a:t>
            </a:r>
          </a:p>
          <a:p>
            <a:pPr algn="ctr">
              <a:spcAft>
                <a:spcPts val="0"/>
              </a:spcAft>
              <a:defRPr/>
            </a:pPr>
            <a:r>
              <a:rPr lang="fr-FR" sz="1600" dirty="0">
                <a:latin typeface="Times New Roman" pitchFamily="18" charset="0"/>
                <a:ea typeface="Calibri"/>
                <a:cs typeface="Times New Roman" pitchFamily="18" charset="0"/>
              </a:rPr>
              <a:t>Ministère de l’enseignement Supérieur et de la Recherche Scientifique</a:t>
            </a:r>
          </a:p>
        </p:txBody>
      </p:sp>
      <p:sp>
        <p:nvSpPr>
          <p:cNvPr id="8" name="Arrondir un rectangle avec un coin diagonal 7"/>
          <p:cNvSpPr/>
          <p:nvPr/>
        </p:nvSpPr>
        <p:spPr>
          <a:xfrm>
            <a:off x="1504951" y="1125539"/>
            <a:ext cx="6134100" cy="928687"/>
          </a:xfrm>
          <a:prstGeom prst="round2DiagRect">
            <a:avLst>
              <a:gd name="adj1" fmla="val 50000"/>
              <a:gd name="adj2" fmla="val 0"/>
            </a:avLst>
          </a:prstGeom>
        </p:spPr>
        <p:style>
          <a:lnRef idx="2">
            <a:schemeClr val="dk1"/>
          </a:lnRef>
          <a:fillRef idx="1">
            <a:schemeClr val="lt1"/>
          </a:fillRef>
          <a:effectRef idx="0">
            <a:schemeClr val="dk1"/>
          </a:effectRef>
          <a:fontRef idx="minor">
            <a:schemeClr val="dk1"/>
          </a:fontRef>
        </p:style>
        <p:txBody>
          <a:bodyPr wrap="none" lIns="36000" tIns="36000" rIns="36000" bIns="36000" anchor="ctr"/>
          <a:lstStyle/>
          <a:p>
            <a:pPr algn="ctr">
              <a:lnSpc>
                <a:spcPct val="115000"/>
              </a:lnSpc>
              <a:spcAft>
                <a:spcPts val="0"/>
              </a:spcAft>
              <a:defRPr/>
            </a:pPr>
            <a:r>
              <a:rPr lang="fr-FR" sz="1600" dirty="0">
                <a:latin typeface="Times New Roman" pitchFamily="18" charset="0"/>
                <a:ea typeface="Calibri"/>
                <a:cs typeface="Times New Roman" pitchFamily="18" charset="0"/>
              </a:rPr>
              <a:t>Université Mohamed </a:t>
            </a:r>
            <a:r>
              <a:rPr lang="fr-FR" sz="1600" dirty="0" err="1">
                <a:latin typeface="Times New Roman" pitchFamily="18" charset="0"/>
                <a:ea typeface="Calibri"/>
                <a:cs typeface="Times New Roman" pitchFamily="18" charset="0"/>
              </a:rPr>
              <a:t>Khider</a:t>
            </a:r>
            <a:r>
              <a:rPr lang="fr-FR" sz="1600" dirty="0">
                <a:latin typeface="Times New Roman" pitchFamily="18" charset="0"/>
                <a:ea typeface="Calibri"/>
                <a:cs typeface="Times New Roman" pitchFamily="18" charset="0"/>
              </a:rPr>
              <a:t> Biskra</a:t>
            </a:r>
          </a:p>
          <a:p>
            <a:pPr algn="ctr">
              <a:lnSpc>
                <a:spcPct val="115000"/>
              </a:lnSpc>
              <a:spcAft>
                <a:spcPts val="0"/>
              </a:spcAft>
              <a:defRPr/>
            </a:pPr>
            <a:r>
              <a:rPr lang="fr-FR" sz="1600" dirty="0">
                <a:latin typeface="Times New Roman" pitchFamily="18" charset="0"/>
                <a:ea typeface="Calibri"/>
                <a:cs typeface="Times New Roman" pitchFamily="18" charset="0"/>
              </a:rPr>
              <a:t>Faculté des Sciences Exactes et des Sciences de la Nature et de la Vie</a:t>
            </a:r>
          </a:p>
          <a:p>
            <a:pPr algn="ctr">
              <a:lnSpc>
                <a:spcPct val="115000"/>
              </a:lnSpc>
              <a:spcAft>
                <a:spcPts val="0"/>
              </a:spcAft>
              <a:defRPr/>
            </a:pPr>
            <a:r>
              <a:rPr lang="fr-FR" sz="1600" dirty="0">
                <a:latin typeface="Times New Roman" pitchFamily="18" charset="0"/>
                <a:ea typeface="Calibri"/>
                <a:cs typeface="Times New Roman" pitchFamily="18" charset="0"/>
              </a:rPr>
              <a:t>Département des Sciences de la Nature et de la Vie</a:t>
            </a:r>
          </a:p>
        </p:txBody>
      </p:sp>
      <p:sp>
        <p:nvSpPr>
          <p:cNvPr id="9" name="Rectangle 3"/>
          <p:cNvSpPr>
            <a:spLocks noChangeArrowheads="1"/>
          </p:cNvSpPr>
          <p:nvPr/>
        </p:nvSpPr>
        <p:spPr bwMode="auto">
          <a:xfrm>
            <a:off x="2566989" y="6372036"/>
            <a:ext cx="3057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dirty="0">
                <a:latin typeface="Times New Roman" pitchFamily="18" charset="0"/>
                <a:cs typeface="Times New Roman" pitchFamily="18" charset="0"/>
              </a:rPr>
              <a:t>Année universitaire 2022-2023</a:t>
            </a:r>
          </a:p>
        </p:txBody>
      </p:sp>
      <p:sp>
        <p:nvSpPr>
          <p:cNvPr id="12" name="Espace réservé du numéro de diapositive 11"/>
          <p:cNvSpPr>
            <a:spLocks noGrp="1"/>
          </p:cNvSpPr>
          <p:nvPr>
            <p:ph type="sldNum" sz="quarter" idx="12"/>
          </p:nvPr>
        </p:nvSpPr>
        <p:spPr/>
        <p:txBody>
          <a:bodyPr/>
          <a:lstStyle/>
          <a:p>
            <a:fld id="{010D8997-B297-488C-9CB4-27EA6A8D089C}" type="slidenum">
              <a:rPr lang="fr-FR" smtClean="0"/>
              <a:t>1</a:t>
            </a:fld>
            <a:endParaRPr lang="fr-FR"/>
          </a:p>
        </p:txBody>
      </p:sp>
    </p:spTree>
    <p:extLst>
      <p:ext uri="{BB962C8B-B14F-4D97-AF65-F5344CB8AC3E}">
        <p14:creationId xmlns:p14="http://schemas.microsoft.com/office/powerpoint/2010/main" val="74737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2F4AD59-DE93-4FDF-A166-6013DD0F196F}"/>
              </a:ext>
            </a:extLst>
          </p:cNvPr>
          <p:cNvSpPr>
            <a:spLocks noGrp="1"/>
          </p:cNvSpPr>
          <p:nvPr>
            <p:ph type="ftr" sz="quarter" idx="11"/>
          </p:nvPr>
        </p:nvSpPr>
        <p:spPr>
          <a:xfrm>
            <a:off x="2911996" y="0"/>
            <a:ext cx="3320009" cy="365125"/>
          </a:xfrm>
        </p:spPr>
        <p:txBody>
          <a:bodyPr/>
          <a:lstStyle/>
          <a:p>
            <a:r>
              <a:rPr lang="fr-FR"/>
              <a:t>Chapitre II: Principaux types de la taxonomie</a:t>
            </a:r>
          </a:p>
        </p:txBody>
      </p:sp>
      <p:sp>
        <p:nvSpPr>
          <p:cNvPr id="3" name="Espace réservé du numéro de diapositive 2">
            <a:extLst>
              <a:ext uri="{FF2B5EF4-FFF2-40B4-BE49-F238E27FC236}">
                <a16:creationId xmlns:a16="http://schemas.microsoft.com/office/drawing/2014/main" id="{E13F4333-E0E1-4353-8758-A2409DD40C86}"/>
              </a:ext>
            </a:extLst>
          </p:cNvPr>
          <p:cNvSpPr>
            <a:spLocks noGrp="1"/>
          </p:cNvSpPr>
          <p:nvPr>
            <p:ph type="sldNum" sz="quarter" idx="12"/>
          </p:nvPr>
        </p:nvSpPr>
        <p:spPr/>
        <p:txBody>
          <a:bodyPr/>
          <a:lstStyle/>
          <a:p>
            <a:fld id="{010D8997-B297-488C-9CB4-27EA6A8D089C}" type="slidenum">
              <a:rPr lang="fr-FR" smtClean="0"/>
              <a:t>10</a:t>
            </a:fld>
            <a:endParaRPr lang="fr-FR"/>
          </a:p>
        </p:txBody>
      </p:sp>
      <p:pic>
        <p:nvPicPr>
          <p:cNvPr id="4" name="Image 3">
            <a:extLst>
              <a:ext uri="{FF2B5EF4-FFF2-40B4-BE49-F238E27FC236}">
                <a16:creationId xmlns:a16="http://schemas.microsoft.com/office/drawing/2014/main" id="{35DD692D-2D5A-4E0D-9BD0-D3446B7A964E}"/>
              </a:ext>
            </a:extLst>
          </p:cNvPr>
          <p:cNvPicPr>
            <a:picLocks noChangeAspect="1"/>
          </p:cNvPicPr>
          <p:nvPr/>
        </p:nvPicPr>
        <p:blipFill>
          <a:blip r:embed="rId2"/>
          <a:stretch>
            <a:fillRect/>
          </a:stretch>
        </p:blipFill>
        <p:spPr>
          <a:xfrm>
            <a:off x="504622" y="0"/>
            <a:ext cx="8134756" cy="6858000"/>
          </a:xfrm>
          <a:prstGeom prst="rect">
            <a:avLst/>
          </a:prstGeom>
        </p:spPr>
      </p:pic>
    </p:spTree>
    <p:extLst>
      <p:ext uri="{BB962C8B-B14F-4D97-AF65-F5344CB8AC3E}">
        <p14:creationId xmlns:p14="http://schemas.microsoft.com/office/powerpoint/2010/main" val="169528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55776" y="0"/>
            <a:ext cx="4032448"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769" y="476672"/>
            <a:ext cx="8748463"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010D8997-B297-488C-9CB4-27EA6A8D089C}" type="slidenum">
              <a:rPr lang="fr-FR" smtClean="0"/>
              <a:t>11</a:t>
            </a:fld>
            <a:endParaRPr lang="fr-FR"/>
          </a:p>
        </p:txBody>
      </p:sp>
    </p:spTree>
    <p:extLst>
      <p:ext uri="{BB962C8B-B14F-4D97-AF65-F5344CB8AC3E}">
        <p14:creationId xmlns:p14="http://schemas.microsoft.com/office/powerpoint/2010/main" val="203731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623964" y="1"/>
            <a:ext cx="3896072"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1229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874" y="1376818"/>
            <a:ext cx="8520253" cy="500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numéro de diapositive 7"/>
          <p:cNvSpPr>
            <a:spLocks noGrp="1"/>
          </p:cNvSpPr>
          <p:nvPr>
            <p:ph type="sldNum" sz="quarter" idx="12"/>
          </p:nvPr>
        </p:nvSpPr>
        <p:spPr/>
        <p:txBody>
          <a:bodyPr/>
          <a:lstStyle/>
          <a:p>
            <a:fld id="{010D8997-B297-488C-9CB4-27EA6A8D089C}" type="slidenum">
              <a:rPr lang="fr-FR" smtClean="0"/>
              <a:t>12</a:t>
            </a:fld>
            <a:endParaRPr lang="fr-FR"/>
          </a:p>
        </p:txBody>
      </p:sp>
    </p:spTree>
    <p:extLst>
      <p:ext uri="{BB962C8B-B14F-4D97-AF65-F5344CB8AC3E}">
        <p14:creationId xmlns:p14="http://schemas.microsoft.com/office/powerpoint/2010/main" val="311821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265834" y="0"/>
            <a:ext cx="4612332"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00" y="800708"/>
            <a:ext cx="75600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010D8997-B297-488C-9CB4-27EA6A8D089C}" type="slidenum">
              <a:rPr lang="fr-FR" smtClean="0"/>
              <a:t>13</a:t>
            </a:fld>
            <a:endParaRPr lang="fr-FR"/>
          </a:p>
        </p:txBody>
      </p:sp>
    </p:spTree>
    <p:extLst>
      <p:ext uri="{BB962C8B-B14F-4D97-AF65-F5344CB8AC3E}">
        <p14:creationId xmlns:p14="http://schemas.microsoft.com/office/powerpoint/2010/main" val="113806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443944" y="1"/>
            <a:ext cx="4256112" cy="365125"/>
          </a:xfrm>
        </p:spPr>
        <p:txBody>
          <a:bodyPr anchor="ctr"/>
          <a:lstStyle/>
          <a:p>
            <a:r>
              <a:rPr lang="fr-FR" sz="1600" dirty="0">
                <a:solidFill>
                  <a:schemeClr val="tx1"/>
                </a:solidFill>
                <a:latin typeface="Times New Roman" pitchFamily="18" charset="0"/>
                <a:cs typeface="Times New Roman" pitchFamily="18" charset="0"/>
              </a:rPr>
              <a:t>Chapitre II: Principaux types de la taxonomie</a:t>
            </a:r>
          </a:p>
        </p:txBody>
      </p:sp>
      <p:sp>
        <p:nvSpPr>
          <p:cNvPr id="3" name="Rectangle 2"/>
          <p:cNvSpPr/>
          <p:nvPr/>
        </p:nvSpPr>
        <p:spPr>
          <a:xfrm>
            <a:off x="0" y="692008"/>
            <a:ext cx="3403496" cy="507831"/>
          </a:xfrm>
          <a:prstGeom prst="rect">
            <a:avLst/>
          </a:prstGeom>
        </p:spPr>
        <p:txBody>
          <a:bodyPr wrap="none" anchor="ctr">
            <a:spAutoFit/>
          </a:bodyPr>
          <a:lstStyle/>
          <a:p>
            <a:pPr>
              <a:lnSpc>
                <a:spcPct val="150000"/>
              </a:lnSpc>
              <a:spcAft>
                <a:spcPts val="0"/>
              </a:spcAft>
            </a:pPr>
            <a:r>
              <a:rPr lang="fr-FR" b="1" dirty="0">
                <a:latin typeface="Times New Roman" pitchFamily="18" charset="0"/>
                <a:ea typeface="Calibri"/>
                <a:cs typeface="Times New Roman" pitchFamily="18" charset="0"/>
              </a:rPr>
              <a:t>1.3. Caractéristiques écologiques</a:t>
            </a:r>
            <a:endParaRPr lang="fr-FR" sz="1600" dirty="0">
              <a:latin typeface="Times New Roman" pitchFamily="18" charset="0"/>
              <a:ea typeface="Calibri"/>
              <a:cs typeface="Times New Roman" pitchFamily="18" charset="0"/>
            </a:endParaRPr>
          </a:p>
        </p:txBody>
      </p:sp>
      <p:sp>
        <p:nvSpPr>
          <p:cNvPr id="4" name="Rectangle 3"/>
          <p:cNvSpPr/>
          <p:nvPr/>
        </p:nvSpPr>
        <p:spPr>
          <a:xfrm>
            <a:off x="0" y="1199839"/>
            <a:ext cx="8604448" cy="923330"/>
          </a:xfrm>
          <a:prstGeom prst="rect">
            <a:avLst/>
          </a:prstGeom>
        </p:spPr>
        <p:txBody>
          <a:bodyPr wrap="square" anchor="ctr">
            <a:spAutoFit/>
          </a:bodyPr>
          <a:lstStyle/>
          <a:p>
            <a:r>
              <a:rPr lang="fr-FR" dirty="0">
                <a:latin typeface="Times New Roman" pitchFamily="18" charset="0"/>
                <a:ea typeface="Calibri"/>
                <a:cs typeface="Times New Roman" pitchFamily="18" charset="0"/>
              </a:rPr>
              <a:t>Les microorganismes même très proches peuvent différer considérablement quant à leurs caractéristiques écologiques,</a:t>
            </a:r>
          </a:p>
          <a:p>
            <a:r>
              <a:rPr lang="fr-FR" dirty="0">
                <a:latin typeface="Times New Roman" pitchFamily="18" charset="0"/>
                <a:ea typeface="Calibri"/>
                <a:cs typeface="Times New Roman" pitchFamily="18" charset="0"/>
              </a:rPr>
              <a:t>propriétés écologiques taxinomiquement importantes: </a:t>
            </a:r>
            <a:endParaRPr lang="fr-FR" dirty="0">
              <a:latin typeface="Times New Roman" pitchFamily="18" charset="0"/>
              <a:cs typeface="Times New Roman" pitchFamily="18" charset="0"/>
            </a:endParaRPr>
          </a:p>
        </p:txBody>
      </p:sp>
      <p:sp>
        <p:nvSpPr>
          <p:cNvPr id="5" name="Rectangle 4"/>
          <p:cNvSpPr/>
          <p:nvPr/>
        </p:nvSpPr>
        <p:spPr>
          <a:xfrm>
            <a:off x="395536" y="2274839"/>
            <a:ext cx="8352928" cy="1180699"/>
          </a:xfrm>
          <a:prstGeom prst="rect">
            <a:avLst/>
          </a:prstGeom>
        </p:spPr>
        <p:txBody>
          <a:bodyPr wrap="square" lIns="36000" tIns="72000" rIns="36000" bIns="0" anchor="ctr" anchorCtr="0">
            <a:spAutoFit/>
          </a:bodyPr>
          <a:lstStyle/>
          <a:p>
            <a:pPr marL="285750" indent="-285750">
              <a:buFont typeface="Wingdings" pitchFamily="2" charset="2"/>
              <a:buChar char="§"/>
            </a:pPr>
            <a:r>
              <a:rPr lang="fr-FR" dirty="0">
                <a:latin typeface="Times New Roman" pitchFamily="18" charset="0"/>
                <a:cs typeface="Times New Roman" pitchFamily="18" charset="0"/>
              </a:rPr>
              <a:t>les modes de vie, </a:t>
            </a:r>
          </a:p>
          <a:p>
            <a:pPr marL="285750" indent="-285750">
              <a:buFont typeface="Wingdings" pitchFamily="2" charset="2"/>
              <a:buChar char="§"/>
            </a:pPr>
            <a:r>
              <a:rPr lang="fr-FR" dirty="0">
                <a:latin typeface="Times New Roman" pitchFamily="18" charset="0"/>
                <a:cs typeface="Times New Roman" pitchFamily="18" charset="0"/>
              </a:rPr>
              <a:t>la nature des relations symbiotiques,</a:t>
            </a:r>
          </a:p>
          <a:p>
            <a:pPr marL="285750" indent="-285750">
              <a:buFont typeface="Wingdings" pitchFamily="2" charset="2"/>
              <a:buChar char="§"/>
            </a:pPr>
            <a:r>
              <a:rPr lang="fr-FR" dirty="0">
                <a:latin typeface="Times New Roman" pitchFamily="18" charset="0"/>
                <a:cs typeface="Times New Roman" pitchFamily="18" charset="0"/>
              </a:rPr>
              <a:t>la capacité de causer une maladie chez un hôte particulier,  </a:t>
            </a:r>
          </a:p>
          <a:p>
            <a:pPr marL="285750" indent="-285750">
              <a:buFont typeface="Wingdings" pitchFamily="2" charset="2"/>
              <a:buChar char="§"/>
            </a:pPr>
            <a:r>
              <a:rPr lang="fr-FR" dirty="0">
                <a:latin typeface="Times New Roman" pitchFamily="18" charset="0"/>
                <a:cs typeface="Times New Roman" pitchFamily="18" charset="0"/>
              </a:rPr>
              <a:t>les  préférences  d’habitat(températures,  pH, oxygène et concentration osmotique. </a:t>
            </a:r>
          </a:p>
        </p:txBody>
      </p:sp>
      <p:sp>
        <p:nvSpPr>
          <p:cNvPr id="6" name="Rectangle 5"/>
          <p:cNvSpPr/>
          <p:nvPr/>
        </p:nvSpPr>
        <p:spPr>
          <a:xfrm>
            <a:off x="0" y="4077073"/>
            <a:ext cx="3489097" cy="507831"/>
          </a:xfrm>
          <a:prstGeom prst="rect">
            <a:avLst/>
          </a:prstGeom>
        </p:spPr>
        <p:txBody>
          <a:bodyPr wrap="none">
            <a:spAutoFit/>
          </a:bodyPr>
          <a:lstStyle/>
          <a:p>
            <a:pPr algn="just">
              <a:lnSpc>
                <a:spcPct val="150000"/>
              </a:lnSpc>
              <a:spcAft>
                <a:spcPts val="0"/>
              </a:spcAft>
            </a:pPr>
            <a:r>
              <a:rPr lang="fr-FR" b="1" dirty="0">
                <a:latin typeface="Times New Roman" pitchFamily="18" charset="0"/>
                <a:ea typeface="Calibri"/>
                <a:cs typeface="Times New Roman" pitchFamily="18" charset="0"/>
              </a:rPr>
              <a:t>1.4. Caractéristiques sérologiques</a:t>
            </a:r>
            <a:endParaRPr lang="fr-FR" sz="1600" dirty="0">
              <a:latin typeface="Times New Roman" pitchFamily="18" charset="0"/>
              <a:ea typeface="Calibri"/>
              <a:cs typeface="Times New Roman" pitchFamily="18" charset="0"/>
            </a:endParaRPr>
          </a:p>
        </p:txBody>
      </p:sp>
      <p:sp>
        <p:nvSpPr>
          <p:cNvPr id="7" name="Rectangle 6"/>
          <p:cNvSpPr/>
          <p:nvPr/>
        </p:nvSpPr>
        <p:spPr>
          <a:xfrm>
            <a:off x="34989" y="4725144"/>
            <a:ext cx="4474302" cy="369332"/>
          </a:xfrm>
          <a:prstGeom prst="rect">
            <a:avLst/>
          </a:prstGeom>
        </p:spPr>
        <p:txBody>
          <a:bodyPr wrap="none">
            <a:spAutoFit/>
          </a:bodyPr>
          <a:lstStyle/>
          <a:p>
            <a:r>
              <a:rPr lang="fr-FR" dirty="0">
                <a:latin typeface="Times New Roman" pitchFamily="18" charset="0"/>
                <a:cs typeface="Times New Roman" pitchFamily="18" charset="0"/>
              </a:rPr>
              <a:t>Les bactéries sont des mosaïques d’antigènes. </a:t>
            </a:r>
          </a:p>
        </p:txBody>
      </p:sp>
      <p:sp>
        <p:nvSpPr>
          <p:cNvPr id="8" name="Rectangle 7"/>
          <p:cNvSpPr/>
          <p:nvPr/>
        </p:nvSpPr>
        <p:spPr>
          <a:xfrm>
            <a:off x="4427984" y="4725144"/>
            <a:ext cx="4339650" cy="369332"/>
          </a:xfrm>
          <a:prstGeom prst="rect">
            <a:avLst/>
          </a:prstGeom>
        </p:spPr>
        <p:txBody>
          <a:bodyPr wrap="none">
            <a:spAutoFit/>
          </a:bodyPr>
          <a:lstStyle/>
          <a:p>
            <a:r>
              <a:rPr lang="fr-FR" dirty="0">
                <a:latin typeface="Times New Roman" pitchFamily="18" charset="0"/>
                <a:cs typeface="Times New Roman" pitchFamily="18" charset="0"/>
              </a:rPr>
              <a:t>Utile pour la classification et l’identification.</a:t>
            </a:r>
          </a:p>
        </p:txBody>
      </p:sp>
      <p:sp>
        <p:nvSpPr>
          <p:cNvPr id="9" name="Rectangle 8"/>
          <p:cNvSpPr/>
          <p:nvPr/>
        </p:nvSpPr>
        <p:spPr>
          <a:xfrm>
            <a:off x="2483768" y="5137042"/>
            <a:ext cx="4572000" cy="923330"/>
          </a:xfrm>
          <a:prstGeom prst="rect">
            <a:avLst/>
          </a:prstGeom>
        </p:spPr>
        <p:txBody>
          <a:bodyPr>
            <a:spAutoFit/>
          </a:bodyPr>
          <a:lstStyle/>
          <a:p>
            <a:r>
              <a:rPr lang="fr-FR" dirty="0">
                <a:latin typeface="Times New Roman" pitchFamily="18" charset="0"/>
                <a:cs typeface="Times New Roman" pitchFamily="18" charset="0"/>
              </a:rPr>
              <a:t>permettent de différencier non seulement des espèces de microorganismes, mais aussi des souches d’une même espèce. </a:t>
            </a:r>
          </a:p>
        </p:txBody>
      </p:sp>
      <p:sp>
        <p:nvSpPr>
          <p:cNvPr id="12" name="Espace réservé du numéro de diapositive 11"/>
          <p:cNvSpPr>
            <a:spLocks noGrp="1"/>
          </p:cNvSpPr>
          <p:nvPr>
            <p:ph type="sldNum" sz="quarter" idx="12"/>
          </p:nvPr>
        </p:nvSpPr>
        <p:spPr/>
        <p:txBody>
          <a:bodyPr/>
          <a:lstStyle/>
          <a:p>
            <a:fld id="{010D8997-B297-488C-9CB4-27EA6A8D089C}" type="slidenum">
              <a:rPr lang="fr-FR" smtClean="0"/>
              <a:t>14</a:t>
            </a:fld>
            <a:endParaRPr lang="fr-FR"/>
          </a:p>
        </p:txBody>
      </p:sp>
    </p:spTree>
    <p:extLst>
      <p:ext uri="{BB962C8B-B14F-4D97-AF65-F5344CB8AC3E}">
        <p14:creationId xmlns:p14="http://schemas.microsoft.com/office/powerpoint/2010/main" val="11749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51956" y="1"/>
            <a:ext cx="4040088" cy="365125"/>
          </a:xfrm>
        </p:spPr>
        <p:txBody>
          <a:bodyPr/>
          <a:lstStyle/>
          <a:p>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7193" y="620688"/>
            <a:ext cx="6102424" cy="507831"/>
          </a:xfrm>
          <a:prstGeom prst="rect">
            <a:avLst/>
          </a:prstGeom>
        </p:spPr>
        <p:txBody>
          <a:bodyPr wrap="square">
            <a:spAutoFit/>
          </a:bodyPr>
          <a:lstStyle/>
          <a:p>
            <a:pPr>
              <a:lnSpc>
                <a:spcPct val="150000"/>
              </a:lnSpc>
              <a:spcAft>
                <a:spcPts val="0"/>
              </a:spcAft>
            </a:pPr>
            <a:r>
              <a:rPr lang="fr-FR" b="1" dirty="0">
                <a:latin typeface="Times New Roman" pitchFamily="18" charset="0"/>
                <a:ea typeface="Calibri"/>
                <a:cs typeface="Times New Roman" pitchFamily="18" charset="0"/>
              </a:rPr>
              <a:t>1.5. Caractéristiques physico- chimiques (</a:t>
            </a:r>
            <a:r>
              <a:rPr lang="fr-FR" b="1" dirty="0" err="1">
                <a:latin typeface="Times New Roman" pitchFamily="18" charset="0"/>
                <a:ea typeface="Calibri"/>
                <a:cs typeface="Times New Roman" pitchFamily="18" charset="0"/>
              </a:rPr>
              <a:t>Chimiotaxonomie</a:t>
            </a:r>
            <a:r>
              <a:rPr lang="fr-FR" b="1" dirty="0">
                <a:latin typeface="Times New Roman" pitchFamily="18" charset="0"/>
                <a:ea typeface="Calibri"/>
                <a:cs typeface="Times New Roman" pitchFamily="18" charset="0"/>
              </a:rPr>
              <a:t>)</a:t>
            </a:r>
            <a:endParaRPr lang="fr-FR" sz="1600" dirty="0">
              <a:latin typeface="Times New Roman" pitchFamily="18" charset="0"/>
              <a:ea typeface="Calibri"/>
              <a:cs typeface="Times New Roman" pitchFamily="18" charset="0"/>
            </a:endParaRPr>
          </a:p>
        </p:txBody>
      </p:sp>
      <p:sp>
        <p:nvSpPr>
          <p:cNvPr id="4" name="Rectangle 3"/>
          <p:cNvSpPr/>
          <p:nvPr/>
        </p:nvSpPr>
        <p:spPr>
          <a:xfrm>
            <a:off x="251520" y="1088648"/>
            <a:ext cx="8640960" cy="1704569"/>
          </a:xfrm>
          <a:prstGeom prst="rect">
            <a:avLst/>
          </a:prstGeom>
        </p:spPr>
        <p:txBody>
          <a:bodyPr wrap="square" anchor="ctr">
            <a:spAutoFit/>
          </a:bodyPr>
          <a:lstStyle/>
          <a:p>
            <a:pPr algn="just">
              <a:lnSpc>
                <a:spcPct val="150000"/>
              </a:lnSpc>
            </a:pPr>
            <a:r>
              <a:rPr lang="fr-FR" dirty="0">
                <a:latin typeface="Times New Roman" pitchFamily="18" charset="0"/>
                <a:cs typeface="Times New Roman" pitchFamily="18" charset="0"/>
              </a:rPr>
              <a:t>basée sur l’étude (analyse) de différents constituants cellulaires des procaryotes.</a:t>
            </a:r>
          </a:p>
          <a:p>
            <a:pPr algn="just">
              <a:lnSpc>
                <a:spcPct val="150000"/>
              </a:lnSpc>
            </a:pPr>
            <a:r>
              <a:rPr lang="fr-FR" dirty="0">
                <a:latin typeface="Times New Roman" pitchFamily="18" charset="0"/>
                <a:cs typeface="Times New Roman" pitchFamily="18" charset="0"/>
              </a:rPr>
              <a:t>La </a:t>
            </a:r>
            <a:r>
              <a:rPr lang="fr-FR" dirty="0" err="1">
                <a:latin typeface="Times New Roman" pitchFamily="18" charset="0"/>
                <a:cs typeface="Times New Roman" pitchFamily="18" charset="0"/>
              </a:rPr>
              <a:t>Chimiotaxonomie</a:t>
            </a:r>
            <a:r>
              <a:rPr lang="fr-FR" dirty="0">
                <a:latin typeface="Times New Roman" pitchFamily="18" charset="0"/>
                <a:cs typeface="Times New Roman" pitchFamily="18" charset="0"/>
              </a:rPr>
              <a:t> consiste en l’utilisation des caractères chimiques dans la classification des organismes. Ces caractères ont été surtout étudiés au niveau des parois cellulaires. Elle est couramment utilisée pour la définition d’espèce. </a:t>
            </a:r>
          </a:p>
        </p:txBody>
      </p:sp>
      <p:sp>
        <p:nvSpPr>
          <p:cNvPr id="5" name="Rectangle 4"/>
          <p:cNvSpPr/>
          <p:nvPr/>
        </p:nvSpPr>
        <p:spPr>
          <a:xfrm>
            <a:off x="1527845" y="3717033"/>
            <a:ext cx="6088311" cy="1338828"/>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Étude de molécules qui résultent d’une série de réactions enzymatiques et </a:t>
            </a:r>
            <a:r>
              <a:rPr lang="fr-FR" b="1" dirty="0">
                <a:latin typeface="Times New Roman" pitchFamily="18" charset="0"/>
                <a:cs typeface="Times New Roman" pitchFamily="18" charset="0"/>
              </a:rPr>
              <a:t>donc de l’expression de plusieurs gènes</a:t>
            </a:r>
            <a:r>
              <a:rPr lang="fr-FR" dirty="0">
                <a:latin typeface="Times New Roman" pitchFamily="18" charset="0"/>
                <a:cs typeface="Times New Roman" pitchFamily="18" charset="0"/>
              </a:rPr>
              <a:t> (contre un seul pour de nombreux tests simples).</a:t>
            </a:r>
          </a:p>
        </p:txBody>
      </p:sp>
      <p:sp>
        <p:nvSpPr>
          <p:cNvPr id="8" name="Espace réservé du numéro de diapositive 7"/>
          <p:cNvSpPr>
            <a:spLocks noGrp="1"/>
          </p:cNvSpPr>
          <p:nvPr>
            <p:ph type="sldNum" sz="quarter" idx="12"/>
          </p:nvPr>
        </p:nvSpPr>
        <p:spPr/>
        <p:txBody>
          <a:bodyPr/>
          <a:lstStyle/>
          <a:p>
            <a:fld id="{010D8997-B297-488C-9CB4-27EA6A8D089C}" type="slidenum">
              <a:rPr lang="fr-FR" smtClean="0"/>
              <a:t>15</a:t>
            </a:fld>
            <a:endParaRPr lang="fr-FR"/>
          </a:p>
        </p:txBody>
      </p:sp>
    </p:spTree>
    <p:extLst>
      <p:ext uri="{BB962C8B-B14F-4D97-AF65-F5344CB8AC3E}">
        <p14:creationId xmlns:p14="http://schemas.microsoft.com/office/powerpoint/2010/main" val="1019231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420888" y="1"/>
            <a:ext cx="4302224" cy="365125"/>
          </a:xfrm>
        </p:spPr>
        <p:txBody>
          <a:bodyPr/>
          <a:lstStyle/>
          <a:p>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1844824" y="1997840"/>
            <a:ext cx="5454352" cy="2951064"/>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Les composés majeurs adoptés par cette classification :</a:t>
            </a:r>
          </a:p>
          <a:p>
            <a:pPr marL="285750" indent="-285750" algn="just">
              <a:lnSpc>
                <a:spcPct val="150000"/>
              </a:lnSpc>
              <a:buFont typeface="Wingdings" pitchFamily="2" charset="2"/>
              <a:buChar char="Ø"/>
            </a:pPr>
            <a:r>
              <a:rPr lang="fr-FR" dirty="0">
                <a:latin typeface="Times New Roman" pitchFamily="18" charset="0"/>
                <a:cs typeface="Times New Roman" pitchFamily="18" charset="0"/>
              </a:rPr>
              <a:t>les acides aminés pariétaux, </a:t>
            </a:r>
          </a:p>
          <a:p>
            <a:pPr marL="285750" indent="-285750" algn="just">
              <a:lnSpc>
                <a:spcPct val="150000"/>
              </a:lnSpc>
              <a:buFont typeface="Wingdings" pitchFamily="2" charset="2"/>
              <a:buChar char="Ø"/>
            </a:pPr>
            <a:r>
              <a:rPr lang="fr-FR" dirty="0">
                <a:latin typeface="Times New Roman" pitchFamily="18" charset="0"/>
                <a:cs typeface="Times New Roman" pitchFamily="18" charset="0"/>
              </a:rPr>
              <a:t>protéines, peptides,</a:t>
            </a:r>
          </a:p>
          <a:p>
            <a:pPr marL="285750" indent="-285750" algn="just">
              <a:lnSpc>
                <a:spcPct val="150000"/>
              </a:lnSpc>
              <a:buFont typeface="Wingdings" pitchFamily="2" charset="2"/>
              <a:buChar char="Ø"/>
            </a:pPr>
            <a:r>
              <a:rPr lang="fr-FR" dirty="0">
                <a:latin typeface="Times New Roman" pitchFamily="18" charset="0"/>
                <a:cs typeface="Times New Roman" pitchFamily="18" charset="0"/>
              </a:rPr>
              <a:t>les   lipides   des   enveloppes (paroi) cellulaires, </a:t>
            </a:r>
          </a:p>
          <a:p>
            <a:pPr marL="285750" indent="-285750" algn="just">
              <a:lnSpc>
                <a:spcPct val="150000"/>
              </a:lnSpc>
              <a:buFont typeface="Wingdings" pitchFamily="2" charset="2"/>
              <a:buChar char="Ø"/>
            </a:pPr>
            <a:r>
              <a:rPr lang="fr-FR" dirty="0">
                <a:latin typeface="Times New Roman" pitchFamily="18" charset="0"/>
                <a:cs typeface="Times New Roman" pitchFamily="18" charset="0"/>
              </a:rPr>
              <a:t>polysaccharides et autres polymères apparentés, </a:t>
            </a:r>
          </a:p>
          <a:p>
            <a:pPr marL="285750" indent="-285750" algn="just">
              <a:lnSpc>
                <a:spcPct val="150000"/>
              </a:lnSpc>
              <a:buFont typeface="Wingdings" pitchFamily="2" charset="2"/>
              <a:buChar char="Ø"/>
            </a:pPr>
            <a:r>
              <a:rPr lang="fr-FR" dirty="0">
                <a:latin typeface="Times New Roman" pitchFamily="18" charset="0"/>
                <a:cs typeface="Times New Roman" pitchFamily="18" charset="0"/>
              </a:rPr>
              <a:t>enzymes</a:t>
            </a:r>
          </a:p>
          <a:p>
            <a:pPr marL="285750" indent="-285750" algn="just">
              <a:lnSpc>
                <a:spcPct val="150000"/>
              </a:lnSpc>
              <a:buFont typeface="Wingdings" pitchFamily="2" charset="2"/>
              <a:buChar char="Ø"/>
            </a:pPr>
            <a:r>
              <a:rPr lang="fr-FR" dirty="0">
                <a:latin typeface="Times New Roman" pitchFamily="18" charset="0"/>
                <a:cs typeface="Times New Roman" pitchFamily="18" charset="0"/>
              </a:rPr>
              <a:t>l'</a:t>
            </a:r>
            <a:r>
              <a:rPr lang="fr-FR" dirty="0" err="1">
                <a:latin typeface="Times New Roman" pitchFamily="18" charset="0"/>
                <a:cs typeface="Times New Roman" pitchFamily="18" charset="0"/>
              </a:rPr>
              <a:t>isoprénoïde</a:t>
            </a:r>
            <a:r>
              <a:rPr lang="fr-FR" dirty="0">
                <a:latin typeface="Times New Roman" pitchFamily="18" charset="0"/>
                <a:cs typeface="Times New Roman" pitchFamily="18" charset="0"/>
              </a:rPr>
              <a:t> quinone et le stérol.</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16</a:t>
            </a:fld>
            <a:endParaRPr lang="fr-FR"/>
          </a:p>
        </p:txBody>
      </p:sp>
    </p:spTree>
    <p:extLst>
      <p:ext uri="{BB962C8B-B14F-4D97-AF65-F5344CB8AC3E}">
        <p14:creationId xmlns:p14="http://schemas.microsoft.com/office/powerpoint/2010/main" val="217240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9" y="1236936"/>
            <a:ext cx="5876925"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11"/>
          </p:nvPr>
        </p:nvSpPr>
        <p:spPr>
          <a:xfrm>
            <a:off x="2591780" y="1"/>
            <a:ext cx="3960440" cy="365125"/>
          </a:xfrm>
        </p:spPr>
        <p:txBody>
          <a:bodyPr/>
          <a:lstStyle/>
          <a:p>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80883" y="692696"/>
            <a:ext cx="8982236" cy="523220"/>
          </a:xfrm>
          <a:prstGeom prst="rect">
            <a:avLst/>
          </a:prstGeom>
        </p:spPr>
        <p:txBody>
          <a:bodyPr wrap="square">
            <a:spAutoFit/>
          </a:bodyPr>
          <a:lstStyle/>
          <a:p>
            <a:r>
              <a:rPr lang="fr-FR" sz="1400" b="1" dirty="0">
                <a:latin typeface="Times New Roman" pitchFamily="18" charset="0"/>
                <a:cs typeface="Times New Roman" pitchFamily="18" charset="0"/>
              </a:rPr>
              <a:t>Tableau 5. Les constituants cellulaires et les méthodes utilisées en </a:t>
            </a:r>
            <a:r>
              <a:rPr lang="fr-FR" sz="1400" b="1" dirty="0" err="1">
                <a:latin typeface="Times New Roman" pitchFamily="18" charset="0"/>
                <a:cs typeface="Times New Roman" pitchFamily="18" charset="0"/>
              </a:rPr>
              <a:t>Chimiotaxonomie</a:t>
            </a:r>
            <a:r>
              <a:rPr lang="fr-FR" sz="1400" b="1" dirty="0">
                <a:latin typeface="Times New Roman" pitchFamily="18" charset="0"/>
                <a:cs typeface="Times New Roman" pitchFamily="18" charset="0"/>
              </a:rPr>
              <a:t> pour la caractérisation des bactéries</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17</a:t>
            </a:fld>
            <a:endParaRPr lang="fr-FR"/>
          </a:p>
        </p:txBody>
      </p:sp>
    </p:spTree>
    <p:extLst>
      <p:ext uri="{BB962C8B-B14F-4D97-AF65-F5344CB8AC3E}">
        <p14:creationId xmlns:p14="http://schemas.microsoft.com/office/powerpoint/2010/main" val="422223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91780" y="1"/>
            <a:ext cx="3960440" cy="365125"/>
          </a:xfrm>
        </p:spPr>
        <p:txBody>
          <a:bodyPr/>
          <a:lstStyle/>
          <a:p>
            <a:pPr algn="just"/>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1619672" y="1341121"/>
            <a:ext cx="6246440" cy="1200329"/>
          </a:xfrm>
          <a:prstGeom prst="rect">
            <a:avLst/>
          </a:prstGeom>
        </p:spPr>
        <p:txBody>
          <a:bodyPr wrap="square">
            <a:spAutoFit/>
          </a:bodyPr>
          <a:lstStyle/>
          <a:p>
            <a:pPr algn="just"/>
            <a:r>
              <a:rPr lang="fr-FR" dirty="0">
                <a:latin typeface="Times New Roman" pitchFamily="18" charset="0"/>
                <a:cs typeface="Times New Roman" pitchFamily="18" charset="0"/>
              </a:rPr>
              <a:t>reflet  un  bagage  génétique de la bactérie  et sa comparaison avec les profils d’autres bactéries permet de mesurer leur degré de parenté. Deux microorganismes très proches doivent avoir des profils similaires ou identiques.</a:t>
            </a:r>
          </a:p>
        </p:txBody>
      </p:sp>
      <p:sp>
        <p:nvSpPr>
          <p:cNvPr id="4" name="Rectangle 3"/>
          <p:cNvSpPr/>
          <p:nvPr/>
        </p:nvSpPr>
        <p:spPr>
          <a:xfrm>
            <a:off x="-79859" y="908720"/>
            <a:ext cx="4478790" cy="369332"/>
          </a:xfrm>
          <a:prstGeom prst="rect">
            <a:avLst/>
          </a:prstGeom>
        </p:spPr>
        <p:txBody>
          <a:bodyPr wrap="none">
            <a:spAutoFit/>
          </a:bodyPr>
          <a:lstStyle/>
          <a:p>
            <a:pPr algn="just"/>
            <a:r>
              <a:rPr lang="fr-FR" b="1" dirty="0">
                <a:latin typeface="Times New Roman" pitchFamily="18" charset="0"/>
                <a:cs typeface="Times New Roman" pitchFamily="18" charset="0"/>
              </a:rPr>
              <a:t>1.5. 1. Détermination des profils protéiques </a:t>
            </a:r>
          </a:p>
        </p:txBody>
      </p:sp>
      <p:sp>
        <p:nvSpPr>
          <p:cNvPr id="5" name="Rectangle 4"/>
          <p:cNvSpPr/>
          <p:nvPr/>
        </p:nvSpPr>
        <p:spPr>
          <a:xfrm>
            <a:off x="-107144" y="2708920"/>
            <a:ext cx="4162422" cy="369332"/>
          </a:xfrm>
          <a:prstGeom prst="rect">
            <a:avLst/>
          </a:prstGeom>
        </p:spPr>
        <p:txBody>
          <a:bodyPr wrap="none">
            <a:spAutoFit/>
          </a:bodyPr>
          <a:lstStyle/>
          <a:p>
            <a:pPr algn="just"/>
            <a:r>
              <a:rPr lang="fr-FR" b="1" dirty="0">
                <a:latin typeface="Times New Roman" pitchFamily="18" charset="0"/>
                <a:cs typeface="Times New Roman" pitchFamily="18" charset="0"/>
              </a:rPr>
              <a:t>1.5.2. Analyse des acides gras cellulaires </a:t>
            </a:r>
          </a:p>
        </p:txBody>
      </p:sp>
      <p:sp>
        <p:nvSpPr>
          <p:cNvPr id="6" name="Rectangle 5"/>
          <p:cNvSpPr/>
          <p:nvPr/>
        </p:nvSpPr>
        <p:spPr>
          <a:xfrm>
            <a:off x="683568" y="3069412"/>
            <a:ext cx="8280920" cy="369332"/>
          </a:xfrm>
          <a:prstGeom prst="rect">
            <a:avLst/>
          </a:prstGeom>
        </p:spPr>
        <p:txBody>
          <a:bodyPr wrap="square">
            <a:spAutoFit/>
          </a:bodyPr>
          <a:lstStyle/>
          <a:p>
            <a:pPr algn="just"/>
            <a:r>
              <a:rPr lang="fr-FR" dirty="0">
                <a:latin typeface="Times New Roman" pitchFamily="18" charset="0"/>
                <a:cs typeface="Times New Roman" pitchFamily="18" charset="0"/>
              </a:rPr>
              <a:t>types et des proportions d’acides gras présents dans les membranes bactériennes </a:t>
            </a:r>
          </a:p>
        </p:txBody>
      </p:sp>
      <p:sp>
        <p:nvSpPr>
          <p:cNvPr id="7" name="Rectangle 6"/>
          <p:cNvSpPr/>
          <p:nvPr/>
        </p:nvSpPr>
        <p:spPr>
          <a:xfrm>
            <a:off x="793330" y="3794643"/>
            <a:ext cx="6201308" cy="646331"/>
          </a:xfrm>
          <a:prstGeom prst="rect">
            <a:avLst/>
          </a:prstGeom>
        </p:spPr>
        <p:txBody>
          <a:bodyPr wrap="square">
            <a:spAutoFit/>
          </a:bodyPr>
          <a:lstStyle/>
          <a:p>
            <a:pPr algn="just"/>
            <a:r>
              <a:rPr lang="fr-FR" dirty="0">
                <a:latin typeface="Times New Roman" pitchFamily="18" charset="0"/>
                <a:cs typeface="Times New Roman" pitchFamily="18" charset="0"/>
              </a:rPr>
              <a:t>Un profil d’acide gras peut être caractéristique d’un</a:t>
            </a:r>
            <a:r>
              <a:rPr lang="fr-FR" b="1" dirty="0">
                <a:latin typeface="Times New Roman" pitchFamily="18" charset="0"/>
                <a:cs typeface="Times New Roman" pitchFamily="18" charset="0"/>
              </a:rPr>
              <a:t> genre </a:t>
            </a:r>
            <a:r>
              <a:rPr lang="fr-FR" dirty="0">
                <a:latin typeface="Times New Roman" pitchFamily="18" charset="0"/>
                <a:cs typeface="Times New Roman" pitchFamily="18" charset="0"/>
              </a:rPr>
              <a:t>ou d’une </a:t>
            </a:r>
            <a:r>
              <a:rPr lang="fr-FR" b="1" dirty="0">
                <a:latin typeface="Times New Roman" pitchFamily="18" charset="0"/>
                <a:cs typeface="Times New Roman" pitchFamily="18" charset="0"/>
              </a:rPr>
              <a:t>espèce</a:t>
            </a:r>
            <a:r>
              <a:rPr lang="fr-FR" dirty="0">
                <a:latin typeface="Times New Roman" pitchFamily="18" charset="0"/>
                <a:cs typeface="Times New Roman" pitchFamily="18" charset="0"/>
              </a:rPr>
              <a:t> bactérienne. </a:t>
            </a:r>
          </a:p>
        </p:txBody>
      </p:sp>
      <p:sp>
        <p:nvSpPr>
          <p:cNvPr id="8" name="Rectangle 7"/>
          <p:cNvSpPr/>
          <p:nvPr/>
        </p:nvSpPr>
        <p:spPr>
          <a:xfrm>
            <a:off x="-54260" y="5013176"/>
            <a:ext cx="9252520" cy="1477328"/>
          </a:xfrm>
          <a:prstGeom prst="rect">
            <a:avLst/>
          </a:prstGeom>
        </p:spPr>
        <p:txBody>
          <a:bodyPr wrap="square">
            <a:spAutoFit/>
          </a:bodyPr>
          <a:lstStyle/>
          <a:p>
            <a:pPr algn="just"/>
            <a:r>
              <a:rPr lang="fr-FR" dirty="0">
                <a:latin typeface="Times New Roman" pitchFamily="18" charset="0"/>
                <a:cs typeface="Times New Roman" pitchFamily="18" charset="0"/>
              </a:rPr>
              <a:t>Ex: </a:t>
            </a:r>
            <a:r>
              <a:rPr lang="fr-FR" i="1" dirty="0">
                <a:latin typeface="Times New Roman" pitchFamily="18" charset="0"/>
                <a:cs typeface="Times New Roman" pitchFamily="18" charset="0"/>
              </a:rPr>
              <a:t>Lactobacillus </a:t>
            </a:r>
            <a:r>
              <a:rPr lang="fr-FR" i="1" dirty="0" err="1">
                <a:latin typeface="Times New Roman" pitchFamily="18" charset="0"/>
                <a:cs typeface="Times New Roman" pitchFamily="18" charset="0"/>
              </a:rPr>
              <a:t>spp</a:t>
            </a:r>
            <a:r>
              <a:rPr lang="fr-FR" dirty="0">
                <a:latin typeface="Times New Roman" pitchFamily="18" charset="0"/>
                <a:cs typeface="Times New Roman" pitchFamily="18" charset="0"/>
              </a:rPr>
              <a:t>; ont des  AG à nombre pair d’C, et à courte chaîne droite, </a:t>
            </a:r>
          </a:p>
          <a:p>
            <a:pPr algn="just"/>
            <a:r>
              <a:rPr lang="fr-FR" dirty="0">
                <a:latin typeface="Times New Roman" pitchFamily="18" charset="0"/>
                <a:cs typeface="Times New Roman" pitchFamily="18" charset="0"/>
              </a:rPr>
              <a:t>Les </a:t>
            </a:r>
            <a:r>
              <a:rPr lang="fr-FR" i="1" dirty="0">
                <a:latin typeface="Times New Roman" pitchFamily="18" charset="0"/>
                <a:cs typeface="Times New Roman" pitchFamily="18" charset="0"/>
              </a:rPr>
              <a:t>Bacillus </a:t>
            </a:r>
            <a:r>
              <a:rPr lang="fr-FR" i="1" dirty="0" err="1">
                <a:latin typeface="Times New Roman" pitchFamily="18" charset="0"/>
                <a:cs typeface="Times New Roman" pitchFamily="18" charset="0"/>
              </a:rPr>
              <a:t>spp</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 ont des AG à nombre impair de C et à chaîne ramifiée. </a:t>
            </a:r>
          </a:p>
          <a:p>
            <a:pPr algn="just"/>
            <a:endParaRPr lang="fr-FR" dirty="0">
              <a:latin typeface="Times New Roman" pitchFamily="18" charset="0"/>
              <a:cs typeface="Times New Roman" pitchFamily="18" charset="0"/>
            </a:endParaRPr>
          </a:p>
          <a:p>
            <a:pPr algn="ctr"/>
            <a:r>
              <a:rPr lang="fr-FR" b="1" dirty="0">
                <a:latin typeface="Times New Roman" pitchFamily="18" charset="0"/>
                <a:cs typeface="Times New Roman" pitchFamily="18" charset="0"/>
              </a:rPr>
              <a:t>Conditions de la méthode :  bactéries cultivables, conditions standards, laboratoires spécialisés.</a:t>
            </a:r>
          </a:p>
        </p:txBody>
      </p:sp>
      <p:sp>
        <p:nvSpPr>
          <p:cNvPr id="11" name="Espace réservé du numéro de diapositive 10"/>
          <p:cNvSpPr>
            <a:spLocks noGrp="1"/>
          </p:cNvSpPr>
          <p:nvPr>
            <p:ph type="sldNum" sz="quarter" idx="12"/>
          </p:nvPr>
        </p:nvSpPr>
        <p:spPr/>
        <p:txBody>
          <a:bodyPr/>
          <a:lstStyle/>
          <a:p>
            <a:fld id="{010D8997-B297-488C-9CB4-27EA6A8D089C}" type="slidenum">
              <a:rPr lang="fr-FR" smtClean="0"/>
              <a:t>18</a:t>
            </a:fld>
            <a:endParaRPr lang="fr-FR"/>
          </a:p>
        </p:txBody>
      </p:sp>
    </p:spTree>
    <p:extLst>
      <p:ext uri="{BB962C8B-B14F-4D97-AF65-F5344CB8AC3E}">
        <p14:creationId xmlns:p14="http://schemas.microsoft.com/office/powerpoint/2010/main" val="408076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483768" y="1"/>
            <a:ext cx="4176464" cy="365125"/>
          </a:xfrm>
        </p:spPr>
        <p:txBody>
          <a:bodyPr/>
          <a:lstStyle/>
          <a:p>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108520" y="764704"/>
            <a:ext cx="6750496" cy="369332"/>
          </a:xfrm>
          <a:prstGeom prst="rect">
            <a:avLst/>
          </a:prstGeom>
        </p:spPr>
        <p:txBody>
          <a:bodyPr wrap="square">
            <a:spAutoFit/>
          </a:bodyPr>
          <a:lstStyle/>
          <a:p>
            <a:r>
              <a:rPr lang="fr-FR" b="1" dirty="0">
                <a:latin typeface="Times New Roman" pitchFamily="18" charset="0"/>
                <a:cs typeface="Times New Roman" pitchFamily="18" charset="0"/>
              </a:rPr>
              <a:t>1.5. 3. Structure et composition de la paroi bactérienne</a:t>
            </a:r>
          </a:p>
        </p:txBody>
      </p:sp>
      <p:sp>
        <p:nvSpPr>
          <p:cNvPr id="4" name="Rectangle 3"/>
          <p:cNvSpPr/>
          <p:nvPr/>
        </p:nvSpPr>
        <p:spPr>
          <a:xfrm>
            <a:off x="10293" y="1412776"/>
            <a:ext cx="2967479" cy="369332"/>
          </a:xfrm>
          <a:prstGeom prst="rect">
            <a:avLst/>
          </a:prstGeom>
        </p:spPr>
        <p:txBody>
          <a:bodyPr wrap="none">
            <a:spAutoFit/>
          </a:bodyPr>
          <a:lstStyle/>
          <a:p>
            <a:pPr marL="285750" indent="-285750">
              <a:buFont typeface="Wingdings" pitchFamily="2" charset="2"/>
              <a:buChar char="§"/>
            </a:pPr>
            <a:r>
              <a:rPr lang="fr-FR" i="1" u="sng" dirty="0">
                <a:latin typeface="Times New Roman" pitchFamily="18" charset="0"/>
                <a:cs typeface="Times New Roman" pitchFamily="18" charset="0"/>
              </a:rPr>
              <a:t>analyse de peptidoglycane </a:t>
            </a:r>
          </a:p>
        </p:txBody>
      </p:sp>
      <p:sp>
        <p:nvSpPr>
          <p:cNvPr id="5" name="Rectangle 4"/>
          <p:cNvSpPr/>
          <p:nvPr/>
        </p:nvSpPr>
        <p:spPr>
          <a:xfrm>
            <a:off x="323528" y="1894433"/>
            <a:ext cx="4547195" cy="369332"/>
          </a:xfrm>
          <a:prstGeom prst="rect">
            <a:avLst/>
          </a:prstGeom>
        </p:spPr>
        <p:txBody>
          <a:bodyPr wrap="square">
            <a:spAutoFit/>
          </a:bodyPr>
          <a:lstStyle/>
          <a:p>
            <a:r>
              <a:rPr lang="fr-FR" dirty="0">
                <a:latin typeface="Times New Roman" pitchFamily="18" charset="0"/>
                <a:cs typeface="Times New Roman" pitchFamily="18" charset="0"/>
              </a:rPr>
              <a:t>surtout  utilisée  pour  les </a:t>
            </a:r>
            <a:r>
              <a:rPr lang="fr-FR" b="1" dirty="0">
                <a:latin typeface="Times New Roman" pitchFamily="18" charset="0"/>
                <a:cs typeface="Times New Roman" pitchFamily="18" charset="0"/>
              </a:rPr>
              <a:t>bactéries  à  Gram +</a:t>
            </a:r>
          </a:p>
        </p:txBody>
      </p:sp>
      <p:sp>
        <p:nvSpPr>
          <p:cNvPr id="6" name="Rectangle 5"/>
          <p:cNvSpPr/>
          <p:nvPr/>
        </p:nvSpPr>
        <p:spPr>
          <a:xfrm>
            <a:off x="5267039" y="2263765"/>
            <a:ext cx="3851920" cy="923330"/>
          </a:xfrm>
          <a:prstGeom prst="rect">
            <a:avLst/>
          </a:prstGeom>
        </p:spPr>
        <p:txBody>
          <a:bodyPr wrap="square">
            <a:spAutoFit/>
          </a:bodyPr>
          <a:lstStyle/>
          <a:p>
            <a:r>
              <a:rPr lang="fr-FR" dirty="0">
                <a:latin typeface="Times New Roman" pitchFamily="18" charset="0"/>
                <a:cs typeface="Times New Roman" pitchFamily="18" charset="0"/>
              </a:rPr>
              <a:t>Différences entre certains genres bactériens ou  d’une  espèce  bactérienne  particulière.</a:t>
            </a:r>
          </a:p>
        </p:txBody>
      </p:sp>
      <p:sp>
        <p:nvSpPr>
          <p:cNvPr id="7" name="Rectangle 6"/>
          <p:cNvSpPr/>
          <p:nvPr/>
        </p:nvSpPr>
        <p:spPr>
          <a:xfrm>
            <a:off x="48816" y="4869160"/>
            <a:ext cx="3397084" cy="369332"/>
          </a:xfrm>
          <a:prstGeom prst="rect">
            <a:avLst/>
          </a:prstGeom>
        </p:spPr>
        <p:txBody>
          <a:bodyPr wrap="none">
            <a:spAutoFit/>
          </a:bodyPr>
          <a:lstStyle/>
          <a:p>
            <a:pPr marL="285750" indent="-285750">
              <a:buFont typeface="Wingdings" pitchFamily="2" charset="2"/>
              <a:buChar char="§"/>
            </a:pPr>
            <a:r>
              <a:rPr lang="fr-FR" i="1" u="sng" dirty="0">
                <a:latin typeface="Times New Roman" pitchFamily="18" charset="0"/>
                <a:cs typeface="Times New Roman" pitchFamily="18" charset="0"/>
              </a:rPr>
              <a:t>Analyse des acides </a:t>
            </a:r>
            <a:r>
              <a:rPr lang="fr-FR" i="1" u="sng" dirty="0" err="1">
                <a:latin typeface="Times New Roman" pitchFamily="18" charset="0"/>
                <a:cs typeface="Times New Roman" pitchFamily="18" charset="0"/>
              </a:rPr>
              <a:t>teichoïques</a:t>
            </a:r>
            <a:r>
              <a:rPr lang="fr-FR" i="1" u="sng" dirty="0">
                <a:latin typeface="Times New Roman" pitchFamily="18" charset="0"/>
                <a:cs typeface="Times New Roman" pitchFamily="18" charset="0"/>
              </a:rPr>
              <a:t> </a:t>
            </a:r>
          </a:p>
        </p:txBody>
      </p:sp>
      <p:sp>
        <p:nvSpPr>
          <p:cNvPr id="8" name="Rectangle 7"/>
          <p:cNvSpPr/>
          <p:nvPr/>
        </p:nvSpPr>
        <p:spPr>
          <a:xfrm>
            <a:off x="4139952" y="4852679"/>
            <a:ext cx="5004048" cy="646331"/>
          </a:xfrm>
          <a:prstGeom prst="rect">
            <a:avLst/>
          </a:prstGeom>
        </p:spPr>
        <p:txBody>
          <a:bodyPr wrap="square">
            <a:spAutoFit/>
          </a:bodyPr>
          <a:lstStyle/>
          <a:p>
            <a:r>
              <a:rPr lang="fr-FR" dirty="0">
                <a:latin typeface="Times New Roman" pitchFamily="18" charset="0"/>
                <a:cs typeface="Times New Roman" pitchFamily="18" charset="0"/>
              </a:rPr>
              <a:t>le type d’acide </a:t>
            </a:r>
            <a:r>
              <a:rPr lang="fr-FR" dirty="0" err="1">
                <a:latin typeface="Times New Roman" pitchFamily="18" charset="0"/>
                <a:cs typeface="Times New Roman" pitchFamily="18" charset="0"/>
              </a:rPr>
              <a:t>teichoïque</a:t>
            </a:r>
            <a:r>
              <a:rPr lang="fr-FR" dirty="0">
                <a:latin typeface="Times New Roman" pitchFamily="18" charset="0"/>
                <a:cs typeface="Times New Roman" pitchFamily="18" charset="0"/>
              </a:rPr>
              <a:t> permet de différencier entre certaines espèces.</a:t>
            </a:r>
          </a:p>
        </p:txBody>
      </p:sp>
      <p:sp>
        <p:nvSpPr>
          <p:cNvPr id="9" name="Rectangle 8"/>
          <p:cNvSpPr/>
          <p:nvPr/>
        </p:nvSpPr>
        <p:spPr>
          <a:xfrm>
            <a:off x="809836" y="5499010"/>
            <a:ext cx="7524328" cy="1200329"/>
          </a:xfrm>
          <a:prstGeom prst="rect">
            <a:avLst/>
          </a:prstGeom>
        </p:spPr>
        <p:txBody>
          <a:bodyPr wrap="square">
            <a:spAutoFit/>
          </a:bodyPr>
          <a:lstStyle/>
          <a:p>
            <a:r>
              <a:rPr lang="fr-FR" dirty="0">
                <a:latin typeface="Times New Roman" pitchFamily="18" charset="0"/>
                <a:cs typeface="Times New Roman" pitchFamily="18" charset="0"/>
              </a:rPr>
              <a:t>Ex: </a:t>
            </a:r>
          </a:p>
          <a:p>
            <a:pPr marL="285750" indent="-285750">
              <a:buFont typeface="Wingdings" pitchFamily="2" charset="2"/>
              <a:buChar char="§"/>
            </a:pPr>
            <a:r>
              <a:rPr lang="fr-FR" dirty="0">
                <a:latin typeface="Times New Roman" pitchFamily="18" charset="0"/>
                <a:cs typeface="Times New Roman" pitchFamily="18" charset="0"/>
              </a:rPr>
              <a:t>absent chez </a:t>
            </a:r>
            <a:r>
              <a:rPr lang="fr-FR" i="1" dirty="0" err="1">
                <a:latin typeface="Times New Roman" pitchFamily="18" charset="0"/>
                <a:cs typeface="Times New Roman" pitchFamily="18" charset="0"/>
              </a:rPr>
              <a:t>Micrococcus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spp</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présents chez </a:t>
            </a:r>
            <a:r>
              <a:rPr lang="fr-FR" i="1" dirty="0">
                <a:latin typeface="Times New Roman" pitchFamily="18" charset="0"/>
                <a:cs typeface="Times New Roman" pitchFamily="18" charset="0"/>
              </a:rPr>
              <a:t>Staphylococcus </a:t>
            </a:r>
            <a:r>
              <a:rPr lang="fr-FR" i="1" dirty="0" err="1">
                <a:latin typeface="Times New Roman" pitchFamily="18" charset="0"/>
                <a:cs typeface="Times New Roman" pitchFamily="18" charset="0"/>
              </a:rPr>
              <a:t>spp</a:t>
            </a:r>
            <a:r>
              <a:rPr lang="fr-FR" i="1" dirty="0">
                <a:latin typeface="Times New Roman" pitchFamily="18" charset="0"/>
                <a:cs typeface="Times New Roman" pitchFamily="18" charset="0"/>
              </a:rPr>
              <a:t>. </a:t>
            </a:r>
          </a:p>
          <a:p>
            <a:pPr marL="285750" indent="-285750">
              <a:buFont typeface="Wingdings" pitchFamily="2" charset="2"/>
              <a:buChar char="§"/>
            </a:pPr>
            <a:r>
              <a:rPr lang="fr-FR" dirty="0">
                <a:latin typeface="Times New Roman" pitchFamily="18" charset="0"/>
                <a:cs typeface="Times New Roman" pitchFamily="18" charset="0"/>
              </a:rPr>
              <a:t>le type d’acide </a:t>
            </a:r>
            <a:r>
              <a:rPr lang="fr-FR" dirty="0" err="1">
                <a:latin typeface="Times New Roman" pitchFamily="18" charset="0"/>
                <a:cs typeface="Times New Roman" pitchFamily="18" charset="0"/>
              </a:rPr>
              <a:t>teichoïque</a:t>
            </a:r>
            <a:r>
              <a:rPr lang="fr-FR" dirty="0">
                <a:latin typeface="Times New Roman" pitchFamily="18" charset="0"/>
                <a:cs typeface="Times New Roman" pitchFamily="18" charset="0"/>
              </a:rPr>
              <a:t> permet de différencier </a:t>
            </a:r>
            <a:r>
              <a:rPr lang="fr-FR" i="1" dirty="0">
                <a:latin typeface="Times New Roman" pitchFamily="18" charset="0"/>
                <a:cs typeface="Times New Roman" pitchFamily="18" charset="0"/>
              </a:rPr>
              <a:t>Staphylococcus aureus </a:t>
            </a:r>
            <a:r>
              <a:rPr lang="fr-FR" dirty="0">
                <a:latin typeface="Times New Roman" pitchFamily="18" charset="0"/>
                <a:cs typeface="Times New Roman" pitchFamily="18" charset="0"/>
              </a:rPr>
              <a:t>des autres espèces de staphylocoques. </a:t>
            </a:r>
          </a:p>
        </p:txBody>
      </p:sp>
      <p:cxnSp>
        <p:nvCxnSpPr>
          <p:cNvPr id="11" name="Connecteur en arc 10"/>
          <p:cNvCxnSpPr>
            <a:stCxn id="5" idx="3"/>
            <a:endCxn id="6" idx="1"/>
          </p:cNvCxnSpPr>
          <p:nvPr/>
        </p:nvCxnSpPr>
        <p:spPr>
          <a:xfrm>
            <a:off x="4870723" y="2079099"/>
            <a:ext cx="396316" cy="646331"/>
          </a:xfrm>
          <a:prstGeom prst="curvedConnector3">
            <a:avLst>
              <a:gd name="adj1" fmla="val -1592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8" idx="1"/>
          </p:cNvCxnSpPr>
          <p:nvPr/>
        </p:nvCxnSpPr>
        <p:spPr>
          <a:xfrm>
            <a:off x="3445900" y="5053826"/>
            <a:ext cx="694052" cy="122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Espace réservé du numéro de diapositive 19"/>
          <p:cNvSpPr>
            <a:spLocks noGrp="1"/>
          </p:cNvSpPr>
          <p:nvPr>
            <p:ph type="sldNum" sz="quarter" idx="12"/>
          </p:nvPr>
        </p:nvSpPr>
        <p:spPr/>
        <p:txBody>
          <a:bodyPr/>
          <a:lstStyle/>
          <a:p>
            <a:fld id="{010D8997-B297-488C-9CB4-27EA6A8D089C}" type="slidenum">
              <a:rPr lang="fr-FR" smtClean="0"/>
              <a:t>19</a:t>
            </a:fld>
            <a:endParaRPr lang="fr-FR"/>
          </a:p>
        </p:txBody>
      </p:sp>
    </p:spTree>
    <p:extLst>
      <p:ext uri="{BB962C8B-B14F-4D97-AF65-F5344CB8AC3E}">
        <p14:creationId xmlns:p14="http://schemas.microsoft.com/office/powerpoint/2010/main" val="187357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051721" y="1"/>
            <a:ext cx="4756348" cy="501650"/>
          </a:xfrm>
        </p:spPr>
        <p:txBody>
          <a:bodyPr/>
          <a:lstStyle/>
          <a:p>
            <a:r>
              <a:rPr lang="fr-FR" sz="1800" b="1" dirty="0">
                <a:solidFill>
                  <a:schemeClr val="tx1"/>
                </a:solidFill>
                <a:latin typeface="Times New Roman" pitchFamily="18" charset="0"/>
                <a:cs typeface="Times New Roman" pitchFamily="18" charset="0"/>
              </a:rPr>
              <a:t>Chapitre II: Principaux types de la taxonomie</a:t>
            </a:r>
          </a:p>
        </p:txBody>
      </p:sp>
      <p:sp>
        <p:nvSpPr>
          <p:cNvPr id="5" name="Rectangle 4"/>
          <p:cNvSpPr/>
          <p:nvPr/>
        </p:nvSpPr>
        <p:spPr>
          <a:xfrm>
            <a:off x="2" y="908721"/>
            <a:ext cx="2916504" cy="463397"/>
          </a:xfrm>
          <a:prstGeom prst="rect">
            <a:avLst/>
          </a:prstGeom>
        </p:spPr>
        <p:txBody>
          <a:bodyPr wrap="none">
            <a:spAutoFit/>
          </a:bodyPr>
          <a:lstStyle/>
          <a:p>
            <a:pPr>
              <a:lnSpc>
                <a:spcPct val="150000"/>
              </a:lnSpc>
              <a:spcAft>
                <a:spcPts val="0"/>
              </a:spcAft>
            </a:pPr>
            <a:r>
              <a:rPr lang="fr-FR" b="1" dirty="0">
                <a:effectLst/>
                <a:latin typeface="Times New Roman"/>
                <a:ea typeface="Calibri"/>
                <a:cs typeface="Arial"/>
              </a:rPr>
              <a:t>1. Taxonomie phénotypique</a:t>
            </a:r>
            <a:endParaRPr lang="fr-FR" sz="1600" dirty="0">
              <a:ea typeface="Calibri"/>
              <a:cs typeface="Arial"/>
            </a:endParaRPr>
          </a:p>
        </p:txBody>
      </p:sp>
      <p:sp>
        <p:nvSpPr>
          <p:cNvPr id="6" name="Rectangle 5"/>
          <p:cNvSpPr/>
          <p:nvPr/>
        </p:nvSpPr>
        <p:spPr>
          <a:xfrm>
            <a:off x="972000" y="1416552"/>
            <a:ext cx="7200000" cy="707886"/>
          </a:xfrm>
          <a:prstGeom prst="rect">
            <a:avLst/>
          </a:prstGeom>
        </p:spPr>
        <p:txBody>
          <a:bodyPr wrap="square">
            <a:spAutoFit/>
          </a:bodyPr>
          <a:lstStyle/>
          <a:p>
            <a:r>
              <a:rPr lang="fr-FR" sz="2000" dirty="0">
                <a:latin typeface="Times New Roman" pitchFamily="18" charset="0"/>
                <a:cs typeface="Times New Roman" pitchFamily="18" charset="0"/>
              </a:rPr>
              <a:t>C’est une classification qui regroupe les organismes suivant la similitude de leurs caractères phénotypiques. </a:t>
            </a:r>
          </a:p>
        </p:txBody>
      </p:sp>
      <p:sp>
        <p:nvSpPr>
          <p:cNvPr id="7" name="Rectangle 6"/>
          <p:cNvSpPr/>
          <p:nvPr/>
        </p:nvSpPr>
        <p:spPr>
          <a:xfrm>
            <a:off x="972000" y="3284985"/>
            <a:ext cx="7200000" cy="3323987"/>
          </a:xfrm>
          <a:prstGeom prst="rect">
            <a:avLst/>
          </a:prstGeom>
        </p:spPr>
        <p:txBody>
          <a:bodyPr wrap="square">
            <a:spAutoFit/>
          </a:bodyPr>
          <a:lstStyle/>
          <a:p>
            <a:pPr>
              <a:lnSpc>
                <a:spcPct val="150000"/>
              </a:lnSpc>
            </a:pPr>
            <a:r>
              <a:rPr lang="fr-FR" sz="2000" b="1" dirty="0">
                <a:latin typeface="Times New Roman" pitchFamily="18" charset="0"/>
                <a:cs typeface="Times New Roman" pitchFamily="18" charset="0"/>
              </a:rPr>
              <a:t>Caractéristiques communément utilisées sont : </a:t>
            </a:r>
          </a:p>
          <a:p>
            <a:pPr>
              <a:lnSpc>
                <a:spcPct val="150000"/>
              </a:lnSpc>
            </a:pPr>
            <a:r>
              <a:rPr lang="fr-FR" sz="2000" dirty="0">
                <a:latin typeface="Times New Roman" pitchFamily="18" charset="0"/>
                <a:cs typeface="Times New Roman" pitchFamily="18" charset="0"/>
              </a:rPr>
              <a:t>morphologiques, </a:t>
            </a:r>
          </a:p>
          <a:p>
            <a:pPr>
              <a:lnSpc>
                <a:spcPct val="150000"/>
              </a:lnSpc>
            </a:pPr>
            <a:r>
              <a:rPr lang="fr-FR" sz="2000" dirty="0">
                <a:latin typeface="Times New Roman" pitchFamily="18" charset="0"/>
                <a:cs typeface="Times New Roman" pitchFamily="18" charset="0"/>
              </a:rPr>
              <a:t>physiologiques, </a:t>
            </a:r>
          </a:p>
          <a:p>
            <a:pPr>
              <a:lnSpc>
                <a:spcPct val="150000"/>
              </a:lnSpc>
            </a:pPr>
            <a:r>
              <a:rPr lang="fr-FR" sz="2000" dirty="0">
                <a:latin typeface="Times New Roman" pitchFamily="18" charset="0"/>
                <a:cs typeface="Times New Roman" pitchFamily="18" charset="0"/>
              </a:rPr>
              <a:t>biochimiques, </a:t>
            </a:r>
          </a:p>
          <a:p>
            <a:pPr>
              <a:lnSpc>
                <a:spcPct val="150000"/>
              </a:lnSpc>
            </a:pPr>
            <a:r>
              <a:rPr lang="fr-FR" sz="2000" dirty="0">
                <a:latin typeface="Times New Roman" pitchFamily="18" charset="0"/>
                <a:cs typeface="Times New Roman" pitchFamily="18" charset="0"/>
              </a:rPr>
              <a:t>écologiques, </a:t>
            </a:r>
          </a:p>
          <a:p>
            <a:pPr>
              <a:lnSpc>
                <a:spcPct val="150000"/>
              </a:lnSpc>
            </a:pPr>
            <a:r>
              <a:rPr lang="fr-FR" sz="2000" dirty="0">
                <a:latin typeface="Times New Roman" pitchFamily="18" charset="0"/>
                <a:cs typeface="Times New Roman" pitchFamily="18" charset="0"/>
              </a:rPr>
              <a:t>immunologiques, </a:t>
            </a:r>
          </a:p>
          <a:p>
            <a:pPr>
              <a:lnSpc>
                <a:spcPct val="150000"/>
              </a:lnSpc>
            </a:pPr>
            <a:r>
              <a:rPr lang="fr-FR" sz="2000" dirty="0">
                <a:latin typeface="Times New Roman" pitchFamily="18" charset="0"/>
                <a:cs typeface="Times New Roman" pitchFamily="18" charset="0"/>
              </a:rPr>
              <a:t>physico-chimiques (</a:t>
            </a:r>
            <a:r>
              <a:rPr lang="fr-FR" sz="2000" dirty="0" err="1">
                <a:latin typeface="Times New Roman" pitchFamily="18" charset="0"/>
                <a:cs typeface="Times New Roman" pitchFamily="18" charset="0"/>
              </a:rPr>
              <a:t>chimiotaxonmie</a:t>
            </a:r>
            <a:r>
              <a:rPr lang="fr-FR" sz="2000" dirty="0">
                <a:latin typeface="Times New Roman" pitchFamily="18" charset="0"/>
                <a:cs typeface="Times New Roman" pitchFamily="18" charset="0"/>
              </a:rPr>
              <a:t>)...etc.</a:t>
            </a:r>
          </a:p>
        </p:txBody>
      </p:sp>
      <p:sp>
        <p:nvSpPr>
          <p:cNvPr id="9" name="Rectangle 8"/>
          <p:cNvSpPr/>
          <p:nvPr/>
        </p:nvSpPr>
        <p:spPr>
          <a:xfrm>
            <a:off x="972000" y="2132857"/>
            <a:ext cx="7200000" cy="1200329"/>
          </a:xfrm>
          <a:prstGeom prst="rect">
            <a:avLst/>
          </a:prstGeom>
        </p:spPr>
        <p:txBody>
          <a:bodyPr wrap="square">
            <a:spAutoFit/>
          </a:bodyPr>
          <a:lstStyle/>
          <a:p>
            <a:pPr>
              <a:lnSpc>
                <a:spcPct val="200000"/>
              </a:lnSpc>
            </a:pPr>
            <a:r>
              <a:rPr lang="fr-FR" dirty="0">
                <a:effectLst/>
                <a:latin typeface="Times New Roman"/>
                <a:ea typeface="Calibri"/>
              </a:rPr>
              <a:t>Les caractères phénotypiques sont </a:t>
            </a:r>
            <a:r>
              <a:rPr lang="fr-FR" b="1" dirty="0">
                <a:effectLst/>
                <a:latin typeface="Times New Roman"/>
                <a:ea typeface="Calibri"/>
              </a:rPr>
              <a:t>les caractéristiques observables</a:t>
            </a:r>
            <a:r>
              <a:rPr lang="fr-FR" dirty="0">
                <a:effectLst/>
                <a:latin typeface="Times New Roman"/>
                <a:ea typeface="Calibri"/>
              </a:rPr>
              <a:t> qui résultent de </a:t>
            </a:r>
            <a:r>
              <a:rPr lang="fr-FR" b="1" dirty="0">
                <a:effectLst/>
                <a:latin typeface="Times New Roman"/>
                <a:ea typeface="Calibri"/>
              </a:rPr>
              <a:t>l’expression des gènes</a:t>
            </a:r>
            <a:r>
              <a:rPr lang="fr-FR" dirty="0">
                <a:effectLst/>
                <a:latin typeface="Times New Roman"/>
                <a:ea typeface="Calibri"/>
              </a:rPr>
              <a:t> d’un organisme.</a:t>
            </a:r>
            <a:endParaRPr lang="fr-FR" dirty="0"/>
          </a:p>
        </p:txBody>
      </p:sp>
      <p:sp>
        <p:nvSpPr>
          <p:cNvPr id="8" name="Espace réservé du numéro de diapositive 7"/>
          <p:cNvSpPr>
            <a:spLocks noGrp="1"/>
          </p:cNvSpPr>
          <p:nvPr>
            <p:ph type="sldNum" sz="quarter" idx="12"/>
          </p:nvPr>
        </p:nvSpPr>
        <p:spPr/>
        <p:txBody>
          <a:bodyPr/>
          <a:lstStyle/>
          <a:p>
            <a:fld id="{010D8997-B297-488C-9CB4-27EA6A8D089C}" type="slidenum">
              <a:rPr lang="fr-FR" smtClean="0"/>
              <a:t>2</a:t>
            </a:fld>
            <a:endParaRPr lang="fr-FR"/>
          </a:p>
        </p:txBody>
      </p:sp>
    </p:spTree>
    <p:extLst>
      <p:ext uri="{BB962C8B-B14F-4D97-AF65-F5344CB8AC3E}">
        <p14:creationId xmlns:p14="http://schemas.microsoft.com/office/powerpoint/2010/main" val="2365031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72000" y="1"/>
            <a:ext cx="7200000" cy="365125"/>
          </a:xfrm>
        </p:spPr>
        <p:txBody>
          <a:bodyPr/>
          <a:lstStyle/>
          <a:p>
            <a:r>
              <a:rPr lang="fr-FR" sz="1600">
                <a:latin typeface="Times New Roman" pitchFamily="18" charset="0"/>
                <a:cs typeface="Times New Roman" pitchFamily="18" charset="0"/>
              </a:rPr>
              <a:t>Chapitre II: Principaux types de la taxonomie</a:t>
            </a:r>
            <a:endParaRPr lang="fr-FR" sz="1600" dirty="0">
              <a:latin typeface="Times New Roman" pitchFamily="18" charset="0"/>
              <a:cs typeface="Times New Roman" pitchFamily="18" charset="0"/>
            </a:endParaRPr>
          </a:p>
        </p:txBody>
      </p:sp>
      <p:sp>
        <p:nvSpPr>
          <p:cNvPr id="3" name="Rectangle 2"/>
          <p:cNvSpPr/>
          <p:nvPr/>
        </p:nvSpPr>
        <p:spPr>
          <a:xfrm>
            <a:off x="1191465" y="620689"/>
            <a:ext cx="7200000" cy="369332"/>
          </a:xfrm>
          <a:prstGeom prst="rect">
            <a:avLst/>
          </a:prstGeom>
        </p:spPr>
        <p:txBody>
          <a:bodyPr wrap="square">
            <a:spAutoFit/>
          </a:bodyPr>
          <a:lstStyle/>
          <a:p>
            <a:pPr algn="just"/>
            <a:r>
              <a:rPr lang="fr-FR" b="1" dirty="0">
                <a:latin typeface="Times New Roman" pitchFamily="18" charset="0"/>
                <a:cs typeface="Times New Roman" pitchFamily="18" charset="0"/>
              </a:rPr>
              <a:t>2. L’approche moléculaire (taxonomie génotypique ou moléculaire)</a:t>
            </a:r>
          </a:p>
        </p:txBody>
      </p:sp>
      <p:sp>
        <p:nvSpPr>
          <p:cNvPr id="4" name="Rectangle 3"/>
          <p:cNvSpPr/>
          <p:nvPr/>
        </p:nvSpPr>
        <p:spPr>
          <a:xfrm>
            <a:off x="1191465" y="1213009"/>
            <a:ext cx="7200000" cy="923330"/>
          </a:xfrm>
          <a:prstGeom prst="rect">
            <a:avLst/>
          </a:prstGeom>
        </p:spPr>
        <p:txBody>
          <a:bodyPr wrap="square">
            <a:spAutoFit/>
          </a:bodyPr>
          <a:lstStyle/>
          <a:p>
            <a:pPr algn="just"/>
            <a:r>
              <a:rPr lang="fr-FR" dirty="0">
                <a:latin typeface="Times New Roman" pitchFamily="18" charset="0"/>
                <a:cs typeface="Times New Roman" pitchFamily="18" charset="0"/>
              </a:rPr>
              <a:t>fait appel aux méthodes basées sur l’analyse des molécules d’ADN ou d’ARN, soit au niveau de l’ensemble du génome, soit en ciblant certains fragments du chromosome ou du plasmide bactérien. </a:t>
            </a:r>
          </a:p>
        </p:txBody>
      </p:sp>
      <p:sp>
        <p:nvSpPr>
          <p:cNvPr id="9" name="Espace réservé du numéro de diapositive 8"/>
          <p:cNvSpPr>
            <a:spLocks noGrp="1"/>
          </p:cNvSpPr>
          <p:nvPr>
            <p:ph type="sldNum" sz="quarter" idx="12"/>
          </p:nvPr>
        </p:nvSpPr>
        <p:spPr/>
        <p:txBody>
          <a:bodyPr/>
          <a:lstStyle/>
          <a:p>
            <a:fld id="{010D8997-B297-488C-9CB4-27EA6A8D089C}" type="slidenum">
              <a:rPr lang="fr-FR" smtClean="0"/>
              <a:t>20</a:t>
            </a:fld>
            <a:endParaRPr lang="fr-FR"/>
          </a:p>
        </p:txBody>
      </p:sp>
    </p:spTree>
    <p:extLst>
      <p:ext uri="{BB962C8B-B14F-4D97-AF65-F5344CB8AC3E}">
        <p14:creationId xmlns:p14="http://schemas.microsoft.com/office/powerpoint/2010/main" val="131485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123406" y="116632"/>
            <a:ext cx="2895600" cy="365125"/>
          </a:xfrm>
        </p:spPr>
        <p:txBody>
          <a:bodyPr/>
          <a:lstStyle/>
          <a:p>
            <a:r>
              <a:rPr lang="fr-FR" dirty="0">
                <a:latin typeface="Times New Roman" pitchFamily="18" charset="0"/>
                <a:cs typeface="Times New Roman" pitchFamily="18" charset="0"/>
              </a:rPr>
              <a:t>Chapitre II: Principaux types de la taxonomie</a:t>
            </a:r>
          </a:p>
        </p:txBody>
      </p:sp>
      <p:sp>
        <p:nvSpPr>
          <p:cNvPr id="4" name="Espace réservé du numéro de diapositive 3"/>
          <p:cNvSpPr>
            <a:spLocks noGrp="1"/>
          </p:cNvSpPr>
          <p:nvPr>
            <p:ph type="sldNum" sz="quarter" idx="12"/>
          </p:nvPr>
        </p:nvSpPr>
        <p:spPr/>
        <p:txBody>
          <a:bodyPr/>
          <a:lstStyle/>
          <a:p>
            <a:fld id="{010D8997-B297-488C-9CB4-27EA6A8D089C}" type="slidenum">
              <a:rPr lang="fr-FR" smtClean="0">
                <a:latin typeface="Times New Roman" pitchFamily="18" charset="0"/>
                <a:cs typeface="Times New Roman" pitchFamily="18" charset="0"/>
              </a:rPr>
              <a:t>21</a:t>
            </a:fld>
            <a:endParaRPr lang="fr-FR">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265" y="1268760"/>
            <a:ext cx="6585471"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1520" y="900606"/>
            <a:ext cx="7200000" cy="338554"/>
          </a:xfrm>
          <a:prstGeom prst="rect">
            <a:avLst/>
          </a:prstGeom>
        </p:spPr>
        <p:txBody>
          <a:bodyPr wrap="square">
            <a:spAutoFit/>
          </a:bodyPr>
          <a:lstStyle/>
          <a:p>
            <a:pPr algn="ctr"/>
            <a:r>
              <a:rPr lang="fr-FR" sz="1600" b="1" dirty="0">
                <a:latin typeface="Times New Roman" pitchFamily="18" charset="0"/>
                <a:cs typeface="Times New Roman" pitchFamily="18" charset="0"/>
              </a:rPr>
              <a:t>tableau 6. Quelques méthodes utilisées en taxonomie des bactéries</a:t>
            </a:r>
          </a:p>
        </p:txBody>
      </p:sp>
    </p:spTree>
    <p:extLst>
      <p:ext uri="{BB962C8B-B14F-4D97-AF65-F5344CB8AC3E}">
        <p14:creationId xmlns:p14="http://schemas.microsoft.com/office/powerpoint/2010/main" val="4036185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11383" y="1"/>
            <a:ext cx="3921235" cy="365125"/>
          </a:xfrm>
        </p:spPr>
        <p:txBody>
          <a:bodyPr lIns="36000" tIns="36000" rIns="36000" anchor="ctr"/>
          <a:lstStyle/>
          <a:p>
            <a:pPr algn="just">
              <a:lnSpc>
                <a:spcPct val="150000"/>
              </a:lnSpc>
            </a:pPr>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0" y="362443"/>
            <a:ext cx="8640000" cy="448259"/>
          </a:xfrm>
          <a:prstGeom prst="rect">
            <a:avLst/>
          </a:prstGeom>
        </p:spPr>
        <p:txBody>
          <a:bodyPr wrap="square" lIns="36000" tIns="36000" rIns="36000" anchor="ctr">
            <a:spAutoFit/>
          </a:bodyPr>
          <a:lstStyle/>
          <a:p>
            <a:pPr algn="just">
              <a:lnSpc>
                <a:spcPct val="150000"/>
              </a:lnSpc>
            </a:pPr>
            <a:r>
              <a:rPr lang="fr-FR" b="1" dirty="0">
                <a:latin typeface="Times New Roman" pitchFamily="18" charset="0"/>
                <a:cs typeface="Times New Roman" pitchFamily="18" charset="0"/>
              </a:rPr>
              <a:t>2.1 Détermination du pourcentage en </a:t>
            </a:r>
            <a:r>
              <a:rPr lang="fr-FR" b="1" dirty="0" err="1">
                <a:latin typeface="Times New Roman" pitchFamily="18" charset="0"/>
                <a:cs typeface="Times New Roman" pitchFamily="18" charset="0"/>
              </a:rPr>
              <a:t>G+C</a:t>
            </a:r>
            <a:r>
              <a:rPr lang="fr-FR" b="1" dirty="0">
                <a:latin typeface="Times New Roman" pitchFamily="18" charset="0"/>
                <a:cs typeface="Times New Roman" pitchFamily="18" charset="0"/>
              </a:rPr>
              <a:t> (Mesure du contenu en guanine et cytosine)</a:t>
            </a:r>
          </a:p>
        </p:txBody>
      </p:sp>
      <p:sp>
        <p:nvSpPr>
          <p:cNvPr id="5" name="Rectangle 4"/>
          <p:cNvSpPr/>
          <p:nvPr/>
        </p:nvSpPr>
        <p:spPr>
          <a:xfrm>
            <a:off x="290725" y="794489"/>
            <a:ext cx="8640000" cy="863758"/>
          </a:xfrm>
          <a:prstGeom prst="rect">
            <a:avLst/>
          </a:prstGeom>
        </p:spPr>
        <p:txBody>
          <a:bodyPr wrap="square" lIns="36000" tIns="36000" rIns="36000" anchor="ctr">
            <a:spAutoFit/>
          </a:bodyPr>
          <a:lstStyle/>
          <a:p>
            <a:pPr algn="just">
              <a:lnSpc>
                <a:spcPct val="150000"/>
              </a:lnSpc>
              <a:spcAft>
                <a:spcPts val="0"/>
              </a:spcAft>
            </a:pPr>
            <a:r>
              <a:rPr lang="fr-FR" dirty="0">
                <a:latin typeface="Times New Roman" pitchFamily="18" charset="0"/>
                <a:ea typeface="Calibri"/>
                <a:cs typeface="Times New Roman" pitchFamily="18" charset="0"/>
              </a:rPr>
              <a:t>La teneur relative en [</a:t>
            </a:r>
            <a:r>
              <a:rPr lang="fr-FR" dirty="0" err="1">
                <a:latin typeface="Times New Roman" pitchFamily="18" charset="0"/>
                <a:ea typeface="Calibri"/>
                <a:cs typeface="Times New Roman" pitchFamily="18" charset="0"/>
              </a:rPr>
              <a:t>G+C</a:t>
            </a:r>
            <a:r>
              <a:rPr lang="fr-FR" dirty="0">
                <a:latin typeface="Times New Roman" pitchFamily="18" charset="0"/>
                <a:ea typeface="Calibri"/>
                <a:cs typeface="Times New Roman" pitchFamily="18" charset="0"/>
              </a:rPr>
              <a:t>] / [</a:t>
            </a:r>
            <a:r>
              <a:rPr lang="fr-FR" dirty="0" err="1">
                <a:latin typeface="Times New Roman" pitchFamily="18" charset="0"/>
                <a:ea typeface="Calibri"/>
                <a:cs typeface="Times New Roman" pitchFamily="18" charset="0"/>
              </a:rPr>
              <a:t>A+T</a:t>
            </a:r>
            <a:r>
              <a:rPr lang="fr-FR" dirty="0">
                <a:latin typeface="Times New Roman" pitchFamily="18" charset="0"/>
                <a:ea typeface="Calibri"/>
                <a:cs typeface="Times New Roman" pitchFamily="18" charset="0"/>
              </a:rPr>
              <a:t>]  peut  varier  d’un  génome  à  l’autre,  mais  il  reste  constant  pour  les  individus  </a:t>
            </a:r>
            <a:r>
              <a:rPr lang="fr-FR" b="1" dirty="0">
                <a:latin typeface="Times New Roman" pitchFamily="18" charset="0"/>
                <a:ea typeface="Calibri"/>
                <a:cs typeface="Times New Roman" pitchFamily="18" charset="0"/>
              </a:rPr>
              <a:t>d’une même espèce</a:t>
            </a:r>
            <a:r>
              <a:rPr lang="fr-FR" dirty="0">
                <a:latin typeface="Times New Roman" pitchFamily="18" charset="0"/>
                <a:ea typeface="Calibri"/>
                <a:cs typeface="Times New Roman" pitchFamily="18" charset="0"/>
              </a:rPr>
              <a:t>.</a:t>
            </a:r>
            <a:endParaRPr lang="fr-FR" sz="1600" dirty="0">
              <a:latin typeface="Times New Roman" pitchFamily="18" charset="0"/>
              <a:ea typeface="Calibri"/>
              <a:cs typeface="Times New Roman" pitchFamily="18" charset="0"/>
            </a:endParaRPr>
          </a:p>
        </p:txBody>
      </p:sp>
      <p:sp>
        <p:nvSpPr>
          <p:cNvPr id="7" name="Rectangle 6"/>
          <p:cNvSpPr/>
          <p:nvPr/>
        </p:nvSpPr>
        <p:spPr>
          <a:xfrm>
            <a:off x="290725" y="1977199"/>
            <a:ext cx="8640000" cy="1329013"/>
          </a:xfrm>
          <a:prstGeom prst="rect">
            <a:avLst/>
          </a:prstGeom>
        </p:spPr>
        <p:txBody>
          <a:bodyPr lIns="36000" tIns="36000" rIns="36000" anchor="ctr">
            <a:spAutoFit/>
          </a:bodyPr>
          <a:lstStyle/>
          <a:p>
            <a:pPr algn="just">
              <a:lnSpc>
                <a:spcPct val="150000"/>
              </a:lnSpc>
            </a:pPr>
            <a:r>
              <a:rPr lang="fr-FR" b="1" dirty="0">
                <a:latin typeface="Times New Roman" pitchFamily="18" charset="0"/>
                <a:cs typeface="Times New Roman" pitchFamily="18" charset="0"/>
              </a:rPr>
              <a:t>Détermination</a:t>
            </a:r>
            <a:r>
              <a:rPr lang="fr-FR" dirty="0">
                <a:latin typeface="Times New Roman" pitchFamily="18" charset="0"/>
                <a:cs typeface="Times New Roman" pitchFamily="18" charset="0"/>
              </a:rPr>
              <a:t>:</a:t>
            </a:r>
          </a:p>
          <a:p>
            <a:pPr algn="just">
              <a:lnSpc>
                <a:spcPct val="150000"/>
              </a:lnSpc>
            </a:pPr>
            <a:r>
              <a:rPr lang="fr-FR" dirty="0">
                <a:latin typeface="Times New Roman" pitchFamily="18" charset="0"/>
                <a:cs typeface="Times New Roman" pitchFamily="18" charset="0"/>
              </a:rPr>
              <a:t>Densité de l’ADN, Température de </a:t>
            </a:r>
            <a:r>
              <a:rPr lang="fr-FR" b="1" dirty="0">
                <a:latin typeface="Times New Roman" pitchFamily="18" charset="0"/>
                <a:cs typeface="Times New Roman" pitchFamily="18" charset="0"/>
              </a:rPr>
              <a:t>demi-dénaturation (Tm)</a:t>
            </a:r>
            <a:r>
              <a:rPr lang="fr-FR" dirty="0">
                <a:latin typeface="Times New Roman" pitchFamily="18" charset="0"/>
                <a:cs typeface="Times New Roman" pitchFamily="18" charset="0"/>
              </a:rPr>
              <a:t>,Chromatographie des nucléotides après hydrolyse complète de l’ADN: </a:t>
            </a:r>
            <a:r>
              <a:rPr lang="fr-FR" dirty="0" err="1">
                <a:latin typeface="Times New Roman" pitchFamily="18" charset="0"/>
                <a:cs typeface="Times New Roman" pitchFamily="18" charset="0"/>
              </a:rPr>
              <a:t>CCM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HPLC</a:t>
            </a:r>
            <a:r>
              <a:rPr lang="fr-FR" dirty="0">
                <a:latin typeface="Times New Roman" pitchFamily="18" charset="0"/>
                <a:cs typeface="Times New Roman" pitchFamily="18" charset="0"/>
              </a:rPr>
              <a:t>, électrophorèse capillaire</a:t>
            </a:r>
          </a:p>
        </p:txBody>
      </p:sp>
      <p:sp>
        <p:nvSpPr>
          <p:cNvPr id="8" name="Rectangle 7"/>
          <p:cNvSpPr/>
          <p:nvPr/>
        </p:nvSpPr>
        <p:spPr>
          <a:xfrm>
            <a:off x="290725" y="3874284"/>
            <a:ext cx="8640000" cy="863758"/>
          </a:xfrm>
          <a:prstGeom prst="rect">
            <a:avLst/>
          </a:prstGeom>
        </p:spPr>
        <p:txBody>
          <a:bodyPr lIns="36000" tIns="36000" rIns="36000" anchor="ctr">
            <a:spAutoFit/>
          </a:bodyPr>
          <a:lstStyle/>
          <a:p>
            <a:pPr algn="just">
              <a:lnSpc>
                <a:spcPct val="150000"/>
              </a:lnSpc>
              <a:spcAft>
                <a:spcPts val="0"/>
              </a:spcAft>
            </a:pPr>
            <a:r>
              <a:rPr lang="fr-FR" dirty="0">
                <a:latin typeface="Times New Roman" pitchFamily="18" charset="0"/>
                <a:ea typeface="Calibri"/>
                <a:cs typeface="Times New Roman" pitchFamily="18" charset="0"/>
              </a:rPr>
              <a:t>Le %</a:t>
            </a:r>
            <a:r>
              <a:rPr lang="fr-FR" dirty="0" err="1">
                <a:latin typeface="Times New Roman" pitchFamily="18" charset="0"/>
                <a:ea typeface="Calibri"/>
                <a:cs typeface="Times New Roman" pitchFamily="18" charset="0"/>
              </a:rPr>
              <a:t>G+C</a:t>
            </a:r>
            <a:r>
              <a:rPr lang="fr-FR" dirty="0">
                <a:latin typeface="Times New Roman" pitchFamily="18" charset="0"/>
                <a:ea typeface="Calibri"/>
                <a:cs typeface="Times New Roman" pitchFamily="18" charset="0"/>
              </a:rPr>
              <a:t> d’une même espèce bactérienne ne doivent pas </a:t>
            </a:r>
            <a:r>
              <a:rPr lang="fr-FR" dirty="0" err="1">
                <a:latin typeface="Times New Roman" pitchFamily="18" charset="0"/>
                <a:ea typeface="Calibri"/>
                <a:cs typeface="Times New Roman" pitchFamily="18" charset="0"/>
              </a:rPr>
              <a:t>diﬀérer</a:t>
            </a:r>
            <a:r>
              <a:rPr lang="fr-FR" dirty="0">
                <a:latin typeface="Times New Roman" pitchFamily="18" charset="0"/>
                <a:ea typeface="Calibri"/>
                <a:cs typeface="Times New Roman" pitchFamily="18" charset="0"/>
              </a:rPr>
              <a:t> de plus de </a:t>
            </a:r>
            <a:r>
              <a:rPr lang="fr-FR" b="1" dirty="0">
                <a:latin typeface="Times New Roman" pitchFamily="18" charset="0"/>
                <a:ea typeface="Calibri"/>
                <a:cs typeface="Times New Roman" pitchFamily="18" charset="0"/>
              </a:rPr>
              <a:t>3% ou 5%</a:t>
            </a:r>
            <a:r>
              <a:rPr lang="fr-FR" dirty="0">
                <a:latin typeface="Times New Roman" pitchFamily="18" charset="0"/>
                <a:ea typeface="Calibri"/>
                <a:cs typeface="Times New Roman" pitchFamily="18" charset="0"/>
              </a:rPr>
              <a:t> selon les définitions de l’espèce et de plus de </a:t>
            </a:r>
            <a:r>
              <a:rPr lang="fr-FR" b="1" dirty="0">
                <a:latin typeface="Times New Roman" pitchFamily="18" charset="0"/>
                <a:ea typeface="Calibri"/>
                <a:cs typeface="Times New Roman" pitchFamily="18" charset="0"/>
              </a:rPr>
              <a:t>10% dans le cas d’un genre</a:t>
            </a:r>
            <a:r>
              <a:rPr lang="fr-FR" dirty="0">
                <a:latin typeface="Times New Roman" pitchFamily="18" charset="0"/>
                <a:ea typeface="Calibri"/>
                <a:cs typeface="Times New Roman" pitchFamily="18" charset="0"/>
              </a:rPr>
              <a:t>.</a:t>
            </a:r>
            <a:endParaRPr lang="fr-FR" sz="1600" dirty="0">
              <a:latin typeface="Times New Roman" pitchFamily="18" charset="0"/>
              <a:ea typeface="Calibri"/>
              <a:cs typeface="Times New Roman" pitchFamily="18" charset="0"/>
            </a:endParaRPr>
          </a:p>
        </p:txBody>
      </p:sp>
      <p:sp>
        <p:nvSpPr>
          <p:cNvPr id="9" name="Rectangle 8"/>
          <p:cNvSpPr/>
          <p:nvPr/>
        </p:nvSpPr>
        <p:spPr>
          <a:xfrm>
            <a:off x="2324725" y="5097958"/>
            <a:ext cx="4572000" cy="923330"/>
          </a:xfrm>
          <a:prstGeom prst="rect">
            <a:avLst/>
          </a:prstGeom>
        </p:spPr>
        <p:txBody>
          <a:bodyPr>
            <a:spAutoFit/>
          </a:bodyPr>
          <a:lstStyle/>
          <a:p>
            <a:pPr algn="just"/>
            <a:r>
              <a:rPr lang="fr-FR" dirty="0">
                <a:latin typeface="Times New Roman" pitchFamily="18" charset="0"/>
                <a:cs typeface="Times New Roman" pitchFamily="18" charset="0"/>
              </a:rPr>
              <a:t>utile à caractériser les </a:t>
            </a:r>
            <a:r>
              <a:rPr lang="fr-FR" b="1" dirty="0">
                <a:latin typeface="Times New Roman" pitchFamily="18" charset="0"/>
                <a:cs typeface="Times New Roman" pitchFamily="18" charset="0"/>
              </a:rPr>
              <a:t>genres bactériens, </a:t>
            </a:r>
            <a:r>
              <a:rPr lang="fr-FR" dirty="0">
                <a:latin typeface="Times New Roman" pitchFamily="18" charset="0"/>
                <a:cs typeface="Times New Roman" pitchFamily="18" charset="0"/>
              </a:rPr>
              <a:t>car la variation à l’intérieur d’un genre est généralement inférieure à 10%, </a:t>
            </a:r>
          </a:p>
        </p:txBody>
      </p:sp>
      <p:sp>
        <p:nvSpPr>
          <p:cNvPr id="12" name="Espace réservé du numéro de diapositive 11"/>
          <p:cNvSpPr>
            <a:spLocks noGrp="1"/>
          </p:cNvSpPr>
          <p:nvPr>
            <p:ph type="sldNum" sz="quarter" idx="12"/>
          </p:nvPr>
        </p:nvSpPr>
        <p:spPr/>
        <p:txBody>
          <a:bodyPr/>
          <a:lstStyle/>
          <a:p>
            <a:fld id="{010D8997-B297-488C-9CB4-27EA6A8D089C}" type="slidenum">
              <a:rPr lang="fr-FR" smtClean="0"/>
              <a:t>22</a:t>
            </a:fld>
            <a:endParaRPr lang="fr-FR"/>
          </a:p>
        </p:txBody>
      </p:sp>
    </p:spTree>
    <p:extLst>
      <p:ext uri="{BB962C8B-B14F-4D97-AF65-F5344CB8AC3E}">
        <p14:creationId xmlns:p14="http://schemas.microsoft.com/office/powerpoint/2010/main" val="26652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15952" y="1"/>
            <a:ext cx="4112096" cy="365125"/>
          </a:xfrm>
        </p:spPr>
        <p:txBody>
          <a:bodyPr/>
          <a:lstStyle/>
          <a:p>
            <a:r>
              <a:rPr lang="fr-FR" sz="1600">
                <a:latin typeface="Times New Roman" pitchFamily="18" charset="0"/>
                <a:cs typeface="Times New Roman" pitchFamily="18" charset="0"/>
              </a:rPr>
              <a:t>Chapitre II: Principaux types de la taxonomie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1364"/>
            <a:ext cx="34750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4850205"/>
            <a:ext cx="3283912" cy="369332"/>
          </a:xfrm>
          <a:prstGeom prst="rect">
            <a:avLst/>
          </a:prstGeom>
        </p:spPr>
        <p:txBody>
          <a:bodyPr wrap="none">
            <a:spAutoFit/>
          </a:bodyPr>
          <a:lstStyle/>
          <a:p>
            <a:r>
              <a:rPr lang="fr-FR" dirty="0" err="1">
                <a:latin typeface="Times New Roman" pitchFamily="18" charset="0"/>
                <a:cs typeface="Times New Roman" pitchFamily="18" charset="0"/>
              </a:rPr>
              <a:t>Fig</a:t>
            </a:r>
            <a:r>
              <a:rPr lang="fr-FR" dirty="0">
                <a:latin typeface="Times New Roman" pitchFamily="18" charset="0"/>
                <a:cs typeface="Times New Roman" pitchFamily="18" charset="0"/>
              </a:rPr>
              <a:t> 2 : Tm d’un fragment d’ADN</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419" y="1427843"/>
            <a:ext cx="457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81" y="5283895"/>
            <a:ext cx="4572000" cy="1200329"/>
          </a:xfrm>
          <a:prstGeom prst="rect">
            <a:avLst/>
          </a:prstGeom>
        </p:spPr>
        <p:txBody>
          <a:bodyPr>
            <a:spAutoFit/>
          </a:bodyPr>
          <a:lstStyle/>
          <a:p>
            <a:pPr algn="just"/>
            <a:r>
              <a:rPr lang="fr-FR" dirty="0">
                <a:latin typeface="Times New Roman" pitchFamily="18" charset="0"/>
                <a:cs typeface="Times New Roman" pitchFamily="18" charset="0"/>
              </a:rPr>
              <a:t>Le Tm (</a:t>
            </a:r>
            <a:r>
              <a:rPr lang="fr-FR" dirty="0" err="1">
                <a:latin typeface="Times New Roman" pitchFamily="18" charset="0"/>
                <a:cs typeface="Times New Roman" pitchFamily="18" charset="0"/>
              </a:rPr>
              <a:t>melting</a:t>
            </a:r>
            <a:r>
              <a:rPr lang="fr-FR" dirty="0">
                <a:latin typeface="Times New Roman" pitchFamily="18" charset="0"/>
                <a:cs typeface="Times New Roman" pitchFamily="18" charset="0"/>
              </a:rPr>
              <a:t> température ou température de fusion moléculaire) d’un fragment d’ADN est la température à laquelle 50 % des molécules sont sous forme double brin.</a:t>
            </a:r>
          </a:p>
        </p:txBody>
      </p:sp>
      <p:sp>
        <p:nvSpPr>
          <p:cNvPr id="7" name="Espace réservé du numéro de diapositive 6"/>
          <p:cNvSpPr>
            <a:spLocks noGrp="1"/>
          </p:cNvSpPr>
          <p:nvPr>
            <p:ph type="sldNum" sz="quarter" idx="12"/>
          </p:nvPr>
        </p:nvSpPr>
        <p:spPr/>
        <p:txBody>
          <a:bodyPr/>
          <a:lstStyle/>
          <a:p>
            <a:fld id="{010D8997-B297-488C-9CB4-27EA6A8D089C}" type="slidenum">
              <a:rPr lang="fr-FR" smtClean="0"/>
              <a:t>23</a:t>
            </a:fld>
            <a:endParaRPr lang="fr-FR"/>
          </a:p>
        </p:txBody>
      </p:sp>
    </p:spTree>
    <p:extLst>
      <p:ext uri="{BB962C8B-B14F-4D97-AF65-F5344CB8AC3E}">
        <p14:creationId xmlns:p14="http://schemas.microsoft.com/office/powerpoint/2010/main" val="3565908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407940" y="1"/>
            <a:ext cx="4328120" cy="365125"/>
          </a:xfrm>
        </p:spPr>
        <p:txBody>
          <a:bodyPr/>
          <a:lstStyle/>
          <a:p>
            <a:r>
              <a:rPr lang="fr-FR" sz="1600" dirty="0">
                <a:solidFill>
                  <a:schemeClr val="tx1"/>
                </a:solidFill>
                <a:latin typeface="Times New Roman" pitchFamily="18" charset="0"/>
                <a:cs typeface="Times New Roman" pitchFamily="18" charset="0"/>
              </a:rPr>
              <a:t>Chapitre II: Principaux types de la taxonomie</a:t>
            </a:r>
          </a:p>
        </p:txBody>
      </p:sp>
      <p:sp>
        <p:nvSpPr>
          <p:cNvPr id="3" name="Rectangle 2"/>
          <p:cNvSpPr/>
          <p:nvPr/>
        </p:nvSpPr>
        <p:spPr>
          <a:xfrm>
            <a:off x="-21079" y="518666"/>
            <a:ext cx="7038528" cy="369332"/>
          </a:xfrm>
          <a:prstGeom prst="rect">
            <a:avLst/>
          </a:prstGeom>
        </p:spPr>
        <p:txBody>
          <a:bodyPr wrap="square">
            <a:spAutoFit/>
          </a:bodyPr>
          <a:lstStyle/>
          <a:p>
            <a:r>
              <a:rPr lang="fr-FR" b="1" dirty="0">
                <a:latin typeface="Times New Roman" pitchFamily="18" charset="0"/>
                <a:cs typeface="Times New Roman" pitchFamily="18" charset="0"/>
              </a:rPr>
              <a:t>2.3. Détermination des taux d’hybridation ADN-ADN </a:t>
            </a:r>
          </a:p>
        </p:txBody>
      </p:sp>
      <p:sp>
        <p:nvSpPr>
          <p:cNvPr id="4" name="Rectangle 3"/>
          <p:cNvSpPr/>
          <p:nvPr/>
        </p:nvSpPr>
        <p:spPr>
          <a:xfrm>
            <a:off x="467544" y="3133417"/>
            <a:ext cx="7704856"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Times New Roman" pitchFamily="18" charset="0"/>
                <a:cs typeface="Times New Roman" pitchFamily="18" charset="0"/>
              </a:rPr>
              <a:t>Estimation de la similarité de deux ADN:</a:t>
            </a:r>
            <a:endParaRPr lang="fr-FR" sz="2000" kern="0" dirty="0">
              <a:latin typeface="Times New Roman" pitchFamily="18" charset="0"/>
              <a:cs typeface="Times New Roman" pitchFamily="18" charset="0"/>
            </a:endParaRPr>
          </a:p>
          <a:p>
            <a:pPr lvl="0"/>
            <a:r>
              <a:rPr lang="fr-FR" sz="2000" kern="0" dirty="0">
                <a:latin typeface="Times New Roman" pitchFamily="18" charset="0"/>
                <a:cs typeface="Times New Roman" pitchFamily="18" charset="0"/>
              </a:rPr>
              <a:t>S’il y a plus de 70% d’</a:t>
            </a:r>
            <a:r>
              <a:rPr lang="fr-FR" sz="2000" kern="0" dirty="0" err="1">
                <a:latin typeface="Times New Roman" pitchFamily="18" charset="0"/>
                <a:cs typeface="Times New Roman" pitchFamily="18" charset="0"/>
              </a:rPr>
              <a:t>hétéroduplex</a:t>
            </a:r>
            <a:r>
              <a:rPr lang="fr-FR" sz="2000" kern="0" dirty="0">
                <a:latin typeface="Times New Roman" pitchFamily="18" charset="0"/>
                <a:cs typeface="Times New Roman" pitchFamily="18" charset="0"/>
              </a:rPr>
              <a:t>, alors les deux bactéries peuvent être considérées comme étant de la même espèce. </a:t>
            </a:r>
            <a:endParaRPr kumimoji="0" lang="fr-FR" sz="2000" b="0" i="0" u="none" strike="noStrike" kern="0" cap="none" spc="0" normalizeH="0" baseline="0" noProof="0" dirty="0">
              <a:ln>
                <a:noFill/>
              </a:ln>
              <a:effectLst/>
              <a:uLnTx/>
              <a:uFillTx/>
              <a:latin typeface="Times New Roman" pitchFamily="18" charset="0"/>
              <a:cs typeface="Times New Roman" pitchFamily="18" charset="0"/>
            </a:endParaRPr>
          </a:p>
        </p:txBody>
      </p:sp>
      <p:sp>
        <p:nvSpPr>
          <p:cNvPr id="5" name="Rectangle 4"/>
          <p:cNvSpPr/>
          <p:nvPr/>
        </p:nvSpPr>
        <p:spPr>
          <a:xfrm>
            <a:off x="2286000" y="4283511"/>
            <a:ext cx="4572000" cy="2169825"/>
          </a:xfrm>
          <a:prstGeom prst="rect">
            <a:avLst/>
          </a:prstGeom>
        </p:spPr>
        <p:txBody>
          <a:bodyPr>
            <a:spAutoFit/>
          </a:bodyPr>
          <a:lstStyle/>
          <a:p>
            <a:pPr algn="just">
              <a:lnSpc>
                <a:spcPct val="150000"/>
              </a:lnSpc>
              <a:spcAft>
                <a:spcPts val="1000"/>
              </a:spcAft>
            </a:pPr>
            <a:r>
              <a:rPr lang="fr-FR" b="1" dirty="0">
                <a:latin typeface="Times New Roman" pitchFamily="18" charset="0"/>
                <a:ea typeface="Calibri"/>
                <a:cs typeface="Times New Roman" pitchFamily="18" charset="0"/>
              </a:rPr>
              <a:t>Le ∆Tm obtenu ne doit pas </a:t>
            </a:r>
            <a:r>
              <a:rPr lang="fr-FR" dirty="0">
                <a:latin typeface="Times New Roman" pitchFamily="18" charset="0"/>
                <a:ea typeface="Calibri"/>
                <a:cs typeface="Times New Roman" pitchFamily="18" charset="0"/>
              </a:rPr>
              <a:t>dépasser </a:t>
            </a:r>
            <a:r>
              <a:rPr lang="fr-FR" b="1" dirty="0">
                <a:latin typeface="Times New Roman" pitchFamily="18" charset="0"/>
                <a:ea typeface="Calibri"/>
                <a:cs typeface="Times New Roman" pitchFamily="18" charset="0"/>
              </a:rPr>
              <a:t>5° C</a:t>
            </a:r>
            <a:r>
              <a:rPr lang="fr-FR" dirty="0">
                <a:latin typeface="Times New Roman" pitchFamily="18" charset="0"/>
                <a:ea typeface="Calibri"/>
                <a:cs typeface="Times New Roman" pitchFamily="18" charset="0"/>
              </a:rPr>
              <a:t> chez les souches d’une même espèce. Si le ∆Tm est &gt; à </a:t>
            </a:r>
            <a:r>
              <a:rPr lang="fr-FR" dirty="0" err="1">
                <a:latin typeface="Times New Roman" pitchFamily="18" charset="0"/>
                <a:ea typeface="Calibri"/>
                <a:cs typeface="Times New Roman" pitchFamily="18" charset="0"/>
              </a:rPr>
              <a:t>7-8°C</a:t>
            </a:r>
            <a:r>
              <a:rPr lang="fr-FR" dirty="0">
                <a:latin typeface="Times New Roman" pitchFamily="18" charset="0"/>
                <a:ea typeface="Calibri"/>
                <a:cs typeface="Times New Roman" pitchFamily="18" charset="0"/>
              </a:rPr>
              <a:t>, on peut admettre que les deux ADN appartiennent à des espèces différentes.</a:t>
            </a:r>
            <a:endParaRPr lang="fr-FR" sz="1600" dirty="0">
              <a:latin typeface="Times New Roman" pitchFamily="18" charset="0"/>
              <a:ea typeface="Calibri"/>
              <a:cs typeface="Times New Roman" pitchFamily="18" charset="0"/>
            </a:endParaRPr>
          </a:p>
        </p:txBody>
      </p:sp>
      <p:sp>
        <p:nvSpPr>
          <p:cNvPr id="9" name="Rectangle 8"/>
          <p:cNvSpPr/>
          <p:nvPr/>
        </p:nvSpPr>
        <p:spPr>
          <a:xfrm>
            <a:off x="467544" y="1292567"/>
            <a:ext cx="8208912" cy="1200329"/>
          </a:xfrm>
          <a:prstGeom prst="rect">
            <a:avLst/>
          </a:prstGeom>
        </p:spPr>
        <p:txBody>
          <a:bodyPr wrap="square">
            <a:spAutoFit/>
          </a:bodyPr>
          <a:lstStyle/>
          <a:p>
            <a:r>
              <a:rPr lang="fr-FR" dirty="0">
                <a:latin typeface="Times New Roman" pitchFamily="18" charset="0"/>
                <a:cs typeface="Times New Roman" pitchFamily="18" charset="0"/>
              </a:rPr>
              <a:t>La technique commence par dénaturation de l’ADN provenant d’un organisme </a:t>
            </a:r>
          </a:p>
          <a:p>
            <a:r>
              <a:rPr lang="fr-FR" dirty="0">
                <a:latin typeface="Times New Roman" pitchFamily="18" charset="0"/>
                <a:cs typeface="Times New Roman" pitchFamily="18" charset="0"/>
              </a:rPr>
              <a:t>Cette dénaturation  est  caractérisée  par  le  Tm   (thermal  </a:t>
            </a:r>
            <a:r>
              <a:rPr lang="fr-FR" dirty="0" err="1">
                <a:latin typeface="Times New Roman" pitchFamily="18" charset="0"/>
                <a:cs typeface="Times New Roman" pitchFamily="18" charset="0"/>
              </a:rPr>
              <a:t>denaturation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midpoint</a:t>
            </a:r>
            <a:r>
              <a:rPr lang="fr-FR" dirty="0">
                <a:latin typeface="Times New Roman" pitchFamily="18" charset="0"/>
                <a:cs typeface="Times New Roman" pitchFamily="18" charset="0"/>
              </a:rPr>
              <a:t>, température  de  demi  dénaturation  de  l’hybride)  qui  augmente  en  fonction  du  contenu en </a:t>
            </a:r>
            <a:r>
              <a:rPr lang="fr-FR" dirty="0" err="1">
                <a:latin typeface="Times New Roman" pitchFamily="18" charset="0"/>
                <a:cs typeface="Times New Roman" pitchFamily="18" charset="0"/>
              </a:rPr>
              <a:t>G+C</a:t>
            </a:r>
            <a:r>
              <a:rPr lang="fr-FR" dirty="0">
                <a:latin typeface="Times New Roman" pitchFamily="18" charset="0"/>
                <a:cs typeface="Times New Roman" pitchFamily="18" charset="0"/>
              </a:rPr>
              <a:t>% du génome considéré.</a:t>
            </a:r>
          </a:p>
        </p:txBody>
      </p:sp>
      <p:sp>
        <p:nvSpPr>
          <p:cNvPr id="12" name="Espace réservé du numéro de diapositive 11"/>
          <p:cNvSpPr>
            <a:spLocks noGrp="1"/>
          </p:cNvSpPr>
          <p:nvPr>
            <p:ph type="sldNum" sz="quarter" idx="12"/>
          </p:nvPr>
        </p:nvSpPr>
        <p:spPr/>
        <p:txBody>
          <a:bodyPr/>
          <a:lstStyle/>
          <a:p>
            <a:fld id="{010D8997-B297-488C-9CB4-27EA6A8D089C}" type="slidenum">
              <a:rPr lang="fr-FR" smtClean="0"/>
              <a:t>24</a:t>
            </a:fld>
            <a:endParaRPr lang="fr-FR"/>
          </a:p>
        </p:txBody>
      </p:sp>
    </p:spTree>
    <p:extLst>
      <p:ext uri="{BB962C8B-B14F-4D97-AF65-F5344CB8AC3E}">
        <p14:creationId xmlns:p14="http://schemas.microsoft.com/office/powerpoint/2010/main" val="1517464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23964" y="1"/>
            <a:ext cx="3896072"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089" y="1196752"/>
            <a:ext cx="5711825" cy="530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68760" y="6502072"/>
            <a:ext cx="6606480" cy="338554"/>
          </a:xfrm>
          <a:prstGeom prst="rect">
            <a:avLst/>
          </a:prstGeom>
        </p:spPr>
        <p:txBody>
          <a:bodyPr wrap="square">
            <a:spAutoFit/>
          </a:bodyPr>
          <a:lstStyle/>
          <a:p>
            <a:r>
              <a:rPr lang="fr-FR" sz="1600" dirty="0" err="1">
                <a:latin typeface="Times New Roman" pitchFamily="18" charset="0"/>
                <a:cs typeface="Times New Roman" pitchFamily="18" charset="0"/>
              </a:rPr>
              <a:t>Fig</a:t>
            </a:r>
            <a:r>
              <a:rPr lang="fr-FR" sz="1600" dirty="0">
                <a:latin typeface="Times New Roman" pitchFamily="18" charset="0"/>
                <a:cs typeface="Times New Roman" pitchFamily="18" charset="0"/>
              </a:rPr>
              <a:t> 3 : schéma de l’hybridation ADN/ADN par la méthode de la nucléase </a:t>
            </a:r>
            <a:r>
              <a:rPr lang="fr-FR" sz="1600" dirty="0" err="1">
                <a:latin typeface="Times New Roman" pitchFamily="18" charset="0"/>
                <a:cs typeface="Times New Roman" pitchFamily="18" charset="0"/>
              </a:rPr>
              <a:t>S1</a:t>
            </a:r>
            <a:endParaRPr lang="fr-FR" sz="1600" dirty="0">
              <a:latin typeface="Times New Roman" pitchFamily="18" charset="0"/>
              <a:cs typeface="Times New Roman" pitchFamily="18" charset="0"/>
            </a:endParaRP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25</a:t>
            </a:fld>
            <a:endParaRPr lang="fr-FR"/>
          </a:p>
        </p:txBody>
      </p:sp>
    </p:spTree>
    <p:extLst>
      <p:ext uri="{BB962C8B-B14F-4D97-AF65-F5344CB8AC3E}">
        <p14:creationId xmlns:p14="http://schemas.microsoft.com/office/powerpoint/2010/main" val="3340067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51956" y="0"/>
            <a:ext cx="4040088" cy="365125"/>
          </a:xfrm>
        </p:spPr>
        <p:txBody>
          <a:bodyPr/>
          <a:lstStyle/>
          <a:p>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22239" y="548680"/>
            <a:ext cx="5958408" cy="369332"/>
          </a:xfrm>
          <a:prstGeom prst="rect">
            <a:avLst/>
          </a:prstGeom>
        </p:spPr>
        <p:txBody>
          <a:bodyPr wrap="square">
            <a:spAutoFit/>
          </a:bodyPr>
          <a:lstStyle/>
          <a:p>
            <a:r>
              <a:rPr lang="fr-FR" b="1" dirty="0">
                <a:latin typeface="Times New Roman" pitchFamily="18" charset="0"/>
                <a:cs typeface="Times New Roman" pitchFamily="18" charset="0"/>
              </a:rPr>
              <a:t>3.3. Outils moléculaires modernes et taxonomie</a:t>
            </a:r>
          </a:p>
        </p:txBody>
      </p:sp>
      <p:sp>
        <p:nvSpPr>
          <p:cNvPr id="4" name="Rectangle 3"/>
          <p:cNvSpPr/>
          <p:nvPr/>
        </p:nvSpPr>
        <p:spPr>
          <a:xfrm>
            <a:off x="0" y="918013"/>
            <a:ext cx="8964488" cy="646331"/>
          </a:xfrm>
          <a:prstGeom prst="rect">
            <a:avLst/>
          </a:prstGeom>
        </p:spPr>
        <p:txBody>
          <a:bodyPr wrap="square">
            <a:spAutoFit/>
          </a:bodyPr>
          <a:lstStyle/>
          <a:p>
            <a:r>
              <a:rPr lang="fr-FR" b="1" dirty="0">
                <a:latin typeface="Times New Roman" pitchFamily="18" charset="0"/>
                <a:cs typeface="Times New Roman" pitchFamily="18" charset="0"/>
              </a:rPr>
              <a:t>3.3.1 Le séquençage des acides nucléiques(Le séquençage de l’ARN </a:t>
            </a:r>
            <a:r>
              <a:rPr lang="fr-FR" b="1" dirty="0" err="1">
                <a:latin typeface="Times New Roman" pitchFamily="18" charset="0"/>
                <a:cs typeface="Times New Roman" pitchFamily="18" charset="0"/>
              </a:rPr>
              <a:t>16s</a:t>
            </a:r>
            <a:r>
              <a:rPr lang="fr-FR" b="1" dirty="0">
                <a:latin typeface="Times New Roman" pitchFamily="18" charset="0"/>
                <a:cs typeface="Times New Roman" pitchFamily="18" charset="0"/>
              </a:rPr>
              <a:t> ou l’</a:t>
            </a:r>
            <a:r>
              <a:rPr lang="fr-FR" b="1" dirty="0" err="1">
                <a:latin typeface="Times New Roman" pitchFamily="18" charset="0"/>
                <a:cs typeface="Times New Roman" pitchFamily="18" charset="0"/>
              </a:rPr>
              <a:t>ADNr</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16s</a:t>
            </a:r>
            <a:r>
              <a:rPr lang="fr-FR" b="1" dirty="0">
                <a:latin typeface="Times New Roman" pitchFamily="18" charset="0"/>
                <a:cs typeface="Times New Roman" pitchFamily="18" charset="0"/>
              </a:rPr>
              <a:t>)</a:t>
            </a:r>
          </a:p>
          <a:p>
            <a:r>
              <a:rPr lang="fr-FR" b="1" dirty="0">
                <a:latin typeface="Times New Roman" pitchFamily="18" charset="0"/>
                <a:cs typeface="Times New Roman" pitchFamily="18" charset="0"/>
              </a:rPr>
              <a:t>a. Le séquençage l’ARN </a:t>
            </a:r>
            <a:r>
              <a:rPr lang="fr-FR" b="1" dirty="0" err="1">
                <a:latin typeface="Times New Roman" pitchFamily="18" charset="0"/>
                <a:cs typeface="Times New Roman" pitchFamily="18" charset="0"/>
              </a:rPr>
              <a:t>16s</a:t>
            </a:r>
            <a:r>
              <a:rPr lang="fr-FR" b="1" dirty="0">
                <a:latin typeface="Times New Roman" pitchFamily="18" charset="0"/>
                <a:cs typeface="Times New Roman" pitchFamily="18" charset="0"/>
              </a:rPr>
              <a:t> </a:t>
            </a:r>
          </a:p>
        </p:txBody>
      </p:sp>
      <p:sp>
        <p:nvSpPr>
          <p:cNvPr id="5" name="Rectangle 4"/>
          <p:cNvSpPr/>
          <p:nvPr/>
        </p:nvSpPr>
        <p:spPr>
          <a:xfrm>
            <a:off x="971600" y="1606621"/>
            <a:ext cx="6984776" cy="646331"/>
          </a:xfrm>
          <a:prstGeom prst="rect">
            <a:avLst/>
          </a:prstGeom>
        </p:spPr>
        <p:txBody>
          <a:bodyPr wrap="square">
            <a:spAutoFit/>
          </a:bodyPr>
          <a:lstStyle/>
          <a:p>
            <a:r>
              <a:rPr lang="fr-FR" dirty="0">
                <a:latin typeface="Times New Roman" pitchFamily="18" charset="0"/>
                <a:cs typeface="Times New Roman" pitchFamily="18" charset="0"/>
              </a:rPr>
              <a:t>La première classification des bactéries, basée sur des marqueurs moléculaires, </a:t>
            </a:r>
            <a:r>
              <a:rPr lang="fr-FR" b="1" i="1" dirty="0">
                <a:latin typeface="Times New Roman" pitchFamily="18" charset="0"/>
                <a:cs typeface="Times New Roman" pitchFamily="18" charset="0"/>
              </a:rPr>
              <a:t>en se basant sur l’étude de l’ARN </a:t>
            </a:r>
            <a:r>
              <a:rPr lang="fr-FR" b="1" i="1" dirty="0" err="1">
                <a:latin typeface="Times New Roman" pitchFamily="18" charset="0"/>
                <a:cs typeface="Times New Roman" pitchFamily="18" charset="0"/>
              </a:rPr>
              <a:t>16S</a:t>
            </a:r>
            <a:r>
              <a:rPr lang="fr-FR" b="1" i="1" dirty="0">
                <a:latin typeface="Times New Roman" pitchFamily="18" charset="0"/>
                <a:cs typeface="Times New Roman" pitchFamily="18" charset="0"/>
              </a:rPr>
              <a:t>.</a:t>
            </a:r>
          </a:p>
        </p:txBody>
      </p:sp>
      <p:sp>
        <p:nvSpPr>
          <p:cNvPr id="7" name="Rectangle 6"/>
          <p:cNvSpPr/>
          <p:nvPr/>
        </p:nvSpPr>
        <p:spPr>
          <a:xfrm>
            <a:off x="9387" y="3018145"/>
            <a:ext cx="8964488" cy="2139047"/>
          </a:xfrm>
          <a:prstGeom prst="rect">
            <a:avLst/>
          </a:prstGeom>
        </p:spPr>
        <p:txBody>
          <a:bodyPr wrap="square">
            <a:spAutoFit/>
          </a:bodyPr>
          <a:lstStyle/>
          <a:p>
            <a:pPr algn="just">
              <a:spcBef>
                <a:spcPts val="500"/>
              </a:spcBef>
              <a:spcAft>
                <a:spcPts val="1000"/>
              </a:spcAft>
            </a:pPr>
            <a:r>
              <a:rPr lang="fr-FR" dirty="0">
                <a:solidFill>
                  <a:srgbClr val="000000"/>
                </a:solidFill>
                <a:latin typeface="Times New Roman" pitchFamily="18" charset="0"/>
                <a:ea typeface="Calibri"/>
                <a:cs typeface="Times New Roman" pitchFamily="18" charset="0"/>
              </a:rPr>
              <a:t>Les ARNr ont été choisis en taxonomie pour plusieurs raisons évidentes :</a:t>
            </a:r>
          </a:p>
          <a:p>
            <a:pPr marL="342900" lvl="0" indent="-342900" algn="just">
              <a:spcBef>
                <a:spcPts val="500"/>
              </a:spcBef>
              <a:spcAft>
                <a:spcPts val="0"/>
              </a:spcAft>
              <a:buFont typeface="Symbol"/>
              <a:buChar char=""/>
              <a:tabLst>
                <a:tab pos="678180" algn="l"/>
              </a:tabLst>
            </a:pPr>
            <a:r>
              <a:rPr lang="fr-FR" dirty="0">
                <a:solidFill>
                  <a:srgbClr val="000000"/>
                </a:solidFill>
                <a:latin typeface="Times New Roman" pitchFamily="18" charset="0"/>
                <a:ea typeface="HG Mincho Light J"/>
                <a:cs typeface="Times New Roman" pitchFamily="18" charset="0"/>
              </a:rPr>
              <a:t>ils sont présents dans les cellules procaryotes et eucaryotes,</a:t>
            </a:r>
          </a:p>
          <a:p>
            <a:pPr marL="342900" lvl="0" indent="-342900" algn="just">
              <a:spcBef>
                <a:spcPts val="500"/>
              </a:spcBef>
              <a:spcAft>
                <a:spcPts val="0"/>
              </a:spcAft>
              <a:buFont typeface="Symbol"/>
              <a:buChar char=""/>
              <a:tabLst>
                <a:tab pos="678180" algn="l"/>
              </a:tabLst>
            </a:pPr>
            <a:r>
              <a:rPr lang="fr-FR" dirty="0">
                <a:solidFill>
                  <a:srgbClr val="000000"/>
                </a:solidFill>
                <a:latin typeface="Times New Roman" pitchFamily="18" charset="0"/>
                <a:ea typeface="HG Mincho Light J"/>
                <a:cs typeface="Times New Roman" pitchFamily="18" charset="0"/>
              </a:rPr>
              <a:t>ils ont une structure bien conservée chez tous les êtres-vivants,</a:t>
            </a:r>
          </a:p>
          <a:p>
            <a:pPr marL="342900" lvl="0" indent="-342900" algn="just">
              <a:spcBef>
                <a:spcPts val="500"/>
              </a:spcBef>
              <a:spcAft>
                <a:spcPts val="0"/>
              </a:spcAft>
              <a:buFont typeface="Symbol"/>
              <a:buChar char=""/>
              <a:tabLst>
                <a:tab pos="678180" algn="l"/>
              </a:tabLst>
            </a:pPr>
            <a:r>
              <a:rPr lang="fr-FR" dirty="0">
                <a:solidFill>
                  <a:srgbClr val="000000"/>
                </a:solidFill>
                <a:latin typeface="Times New Roman" pitchFamily="18" charset="0"/>
                <a:ea typeface="HG Mincho Light J"/>
                <a:cs typeface="Times New Roman" pitchFamily="18" charset="0"/>
              </a:rPr>
              <a:t>des portions d'ARNr ont une séquence identique chez tous les êtres vivants.</a:t>
            </a:r>
          </a:p>
          <a:p>
            <a:pPr marL="342900" lvl="0" indent="-342900" algn="just">
              <a:spcBef>
                <a:spcPts val="500"/>
              </a:spcBef>
              <a:spcAft>
                <a:spcPts val="0"/>
              </a:spcAft>
              <a:buFont typeface="Symbol"/>
              <a:buChar char=""/>
              <a:tabLst>
                <a:tab pos="678180" algn="l"/>
              </a:tabLst>
            </a:pPr>
            <a:r>
              <a:rPr lang="fr-FR" dirty="0">
                <a:solidFill>
                  <a:srgbClr val="000000"/>
                </a:solidFill>
                <a:latin typeface="Times New Roman" pitchFamily="18" charset="0"/>
                <a:ea typeface="HG Mincho Light J"/>
                <a:cs typeface="Times New Roman" pitchFamily="18" charset="0"/>
              </a:rPr>
              <a:t>Ils sont abondants dans la cellule, faciles à purifier et à séquencer (utilisation d’une reverse transcriptase).</a:t>
            </a:r>
            <a:endParaRPr lang="fr-FR" dirty="0">
              <a:solidFill>
                <a:srgbClr val="000000"/>
              </a:solidFill>
              <a:effectLst/>
              <a:latin typeface="Times New Roman" pitchFamily="18" charset="0"/>
              <a:ea typeface="HG Mincho Light J"/>
              <a:cs typeface="Times New Roman" pitchFamily="18" charset="0"/>
            </a:endParaRPr>
          </a:p>
        </p:txBody>
      </p:sp>
      <p:sp>
        <p:nvSpPr>
          <p:cNvPr id="10" name="Espace réservé du numéro de diapositive 9"/>
          <p:cNvSpPr>
            <a:spLocks noGrp="1"/>
          </p:cNvSpPr>
          <p:nvPr>
            <p:ph type="sldNum" sz="quarter" idx="12"/>
          </p:nvPr>
        </p:nvSpPr>
        <p:spPr/>
        <p:txBody>
          <a:bodyPr/>
          <a:lstStyle/>
          <a:p>
            <a:fld id="{010D8997-B297-488C-9CB4-27EA6A8D089C}" type="slidenum">
              <a:rPr lang="fr-FR" smtClean="0"/>
              <a:t>26</a:t>
            </a:fld>
            <a:endParaRPr lang="fr-FR"/>
          </a:p>
        </p:txBody>
      </p:sp>
    </p:spTree>
    <p:extLst>
      <p:ext uri="{BB962C8B-B14F-4D97-AF65-F5344CB8AC3E}">
        <p14:creationId xmlns:p14="http://schemas.microsoft.com/office/powerpoint/2010/main" val="262663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33955" y="1"/>
            <a:ext cx="4076091" cy="365125"/>
          </a:xfrm>
        </p:spPr>
        <p:txBody>
          <a:bodyPr/>
          <a:lstStyle/>
          <a:p>
            <a:r>
              <a:rPr lang="fr-FR" sz="1600">
                <a:latin typeface="Times New Roman" pitchFamily="18" charset="0"/>
                <a:cs typeface="Times New Roman" pitchFamily="18" charset="0"/>
              </a:rPr>
              <a:t>Chapitre II: Principaux types de la taxonomie</a:t>
            </a:r>
          </a:p>
        </p:txBody>
      </p:sp>
      <p:sp>
        <p:nvSpPr>
          <p:cNvPr id="3" name="Rectangle 2"/>
          <p:cNvSpPr/>
          <p:nvPr/>
        </p:nvSpPr>
        <p:spPr>
          <a:xfrm>
            <a:off x="-8318" y="908720"/>
            <a:ext cx="4682826" cy="369332"/>
          </a:xfrm>
          <a:prstGeom prst="rect">
            <a:avLst/>
          </a:prstGeom>
        </p:spPr>
        <p:txBody>
          <a:bodyPr wrap="square">
            <a:spAutoFit/>
          </a:bodyPr>
          <a:lstStyle/>
          <a:p>
            <a:r>
              <a:rPr lang="fr-FR" b="1" dirty="0">
                <a:latin typeface="Times New Roman" pitchFamily="18" charset="0"/>
                <a:cs typeface="Times New Roman" pitchFamily="18" charset="0"/>
              </a:rPr>
              <a:t>b. Séquençage du gène ARNr </a:t>
            </a:r>
            <a:r>
              <a:rPr lang="fr-FR" b="1" dirty="0" err="1">
                <a:latin typeface="Times New Roman" pitchFamily="18" charset="0"/>
                <a:cs typeface="Times New Roman" pitchFamily="18" charset="0"/>
              </a:rPr>
              <a:t>16S</a:t>
            </a:r>
            <a:endParaRPr lang="fr-FR" b="1" dirty="0">
              <a:latin typeface="Times New Roman" pitchFamily="18" charset="0"/>
              <a:cs typeface="Times New Roman" pitchFamily="18" charset="0"/>
            </a:endParaRPr>
          </a:p>
        </p:txBody>
      </p:sp>
      <p:sp>
        <p:nvSpPr>
          <p:cNvPr id="4" name="Rectangle 3"/>
          <p:cNvSpPr/>
          <p:nvPr/>
        </p:nvSpPr>
        <p:spPr>
          <a:xfrm>
            <a:off x="683568" y="1412776"/>
            <a:ext cx="8136903" cy="1938992"/>
          </a:xfrm>
          <a:prstGeom prst="rect">
            <a:avLst/>
          </a:prstGeom>
        </p:spPr>
        <p:txBody>
          <a:bodyPr wrap="square">
            <a:spAutoFit/>
          </a:bodyPr>
          <a:lstStyle/>
          <a:p>
            <a:pPr marL="342900" indent="-342900">
              <a:lnSpc>
                <a:spcPct val="150000"/>
              </a:lnSpc>
              <a:buFont typeface="Wingdings" pitchFamily="2" charset="2"/>
              <a:buChar char="§"/>
            </a:pPr>
            <a:r>
              <a:rPr lang="fr-FR" sz="2000" dirty="0">
                <a:latin typeface="Times New Roman" pitchFamily="18" charset="0"/>
                <a:cs typeface="Times New Roman" pitchFamily="18" charset="0"/>
              </a:rPr>
              <a:t>Le gène de l’ARN </a:t>
            </a:r>
            <a:r>
              <a:rPr lang="fr-FR" sz="2000" dirty="0" err="1">
                <a:latin typeface="Times New Roman" pitchFamily="18" charset="0"/>
                <a:cs typeface="Times New Roman" pitchFamily="18" charset="0"/>
              </a:rPr>
              <a:t>16S</a:t>
            </a:r>
            <a:r>
              <a:rPr lang="fr-FR" sz="2000" dirty="0">
                <a:latin typeface="Times New Roman" pitchFamily="18" charset="0"/>
                <a:cs typeface="Times New Roman" pitchFamily="18" charset="0"/>
              </a:rPr>
              <a:t> a comme avantage d’être facilement </a:t>
            </a:r>
            <a:r>
              <a:rPr lang="fr-FR" sz="2000" dirty="0" err="1">
                <a:latin typeface="Times New Roman" pitchFamily="18" charset="0"/>
                <a:cs typeface="Times New Roman" pitchFamily="18" charset="0"/>
              </a:rPr>
              <a:t>séquençable</a:t>
            </a:r>
            <a:r>
              <a:rPr lang="fr-FR" sz="2000" dirty="0">
                <a:latin typeface="Times New Roman" pitchFamily="18" charset="0"/>
                <a:cs typeface="Times New Roman" pitchFamily="18" charset="0"/>
              </a:rPr>
              <a:t>, </a:t>
            </a:r>
          </a:p>
          <a:p>
            <a:pPr marL="342900" indent="-342900">
              <a:lnSpc>
                <a:spcPct val="150000"/>
              </a:lnSpc>
              <a:buFont typeface="Wingdings" pitchFamily="2" charset="2"/>
              <a:buChar char="§"/>
            </a:pPr>
            <a:r>
              <a:rPr lang="fr-FR" sz="2000" dirty="0">
                <a:latin typeface="Times New Roman" pitchFamily="18" charset="0"/>
                <a:cs typeface="Times New Roman" pitchFamily="18" charset="0"/>
              </a:rPr>
              <a:t>d’avoir une séquence suffisamment informative et </a:t>
            </a:r>
          </a:p>
          <a:p>
            <a:pPr marL="342900" indent="-342900">
              <a:lnSpc>
                <a:spcPct val="150000"/>
              </a:lnSpc>
              <a:buFont typeface="Wingdings" pitchFamily="2" charset="2"/>
              <a:buChar char="§"/>
            </a:pPr>
            <a:r>
              <a:rPr lang="fr-FR" sz="2000" dirty="0">
                <a:latin typeface="Times New Roman" pitchFamily="18" charset="0"/>
                <a:cs typeface="Times New Roman" pitchFamily="18" charset="0"/>
              </a:rPr>
              <a:t>d’être constitué de domaines hautement conservés entourant des domaines variables. </a:t>
            </a:r>
          </a:p>
        </p:txBody>
      </p:sp>
      <p:sp>
        <p:nvSpPr>
          <p:cNvPr id="5" name="Rectangle 4"/>
          <p:cNvSpPr/>
          <p:nvPr/>
        </p:nvSpPr>
        <p:spPr>
          <a:xfrm>
            <a:off x="395536" y="3689353"/>
            <a:ext cx="8748463" cy="1477328"/>
          </a:xfrm>
          <a:prstGeom prst="rect">
            <a:avLst/>
          </a:prstGeom>
        </p:spPr>
        <p:txBody>
          <a:bodyPr wrap="square">
            <a:spAutoFit/>
          </a:bodyPr>
          <a:lstStyle/>
          <a:p>
            <a:pPr>
              <a:lnSpc>
                <a:spcPct val="150000"/>
              </a:lnSpc>
            </a:pPr>
            <a:r>
              <a:rPr lang="fr-FR" sz="2000" dirty="0">
                <a:latin typeface="Times New Roman" pitchFamily="18" charset="0"/>
                <a:cs typeface="Times New Roman" pitchFamily="18" charset="0"/>
              </a:rPr>
              <a:t>Après amplification de </a:t>
            </a:r>
            <a:r>
              <a:rPr lang="fr-FR" sz="2000" dirty="0" err="1">
                <a:latin typeface="Times New Roman" pitchFamily="18" charset="0"/>
                <a:cs typeface="Times New Roman" pitchFamily="18" charset="0"/>
              </a:rPr>
              <a:t>l’adn</a:t>
            </a:r>
            <a:r>
              <a:rPr lang="fr-FR" sz="2000" dirty="0">
                <a:latin typeface="Times New Roman" pitchFamily="18" charset="0"/>
                <a:cs typeface="Times New Roman" pitchFamily="18" charset="0"/>
              </a:rPr>
              <a:t> par </a:t>
            </a:r>
            <a:r>
              <a:rPr lang="fr-FR" sz="2000" dirty="0" err="1">
                <a:latin typeface="Times New Roman" pitchFamily="18" charset="0"/>
                <a:cs typeface="Times New Roman" pitchFamily="18" charset="0"/>
              </a:rPr>
              <a:t>PCR</a:t>
            </a:r>
            <a:r>
              <a:rPr lang="fr-FR" sz="2000" dirty="0">
                <a:latin typeface="Times New Roman" pitchFamily="18" charset="0"/>
                <a:cs typeface="Times New Roman" pitchFamily="18" charset="0"/>
              </a:rPr>
              <a:t> faire  une comparaison avec les séquences des bactéries déjà identifiées et déposées dans des banques de données de </a:t>
            </a:r>
            <a:r>
              <a:rPr lang="fr-FR" sz="2000" dirty="0" err="1">
                <a:latin typeface="Times New Roman" pitchFamily="18" charset="0"/>
                <a:cs typeface="Times New Roman" pitchFamily="18" charset="0"/>
              </a:rPr>
              <a:t>sequences</a:t>
            </a:r>
            <a:r>
              <a:rPr lang="fr-FR" sz="2000" dirty="0">
                <a:latin typeface="Times New Roman" pitchFamily="18" charset="0"/>
                <a:cs typeface="Times New Roman" pitchFamily="18" charset="0"/>
              </a:rPr>
              <a:t>. </a:t>
            </a:r>
          </a:p>
        </p:txBody>
      </p:sp>
      <p:sp>
        <p:nvSpPr>
          <p:cNvPr id="6" name="Rectangle 5"/>
          <p:cNvSpPr/>
          <p:nvPr/>
        </p:nvSpPr>
        <p:spPr>
          <a:xfrm>
            <a:off x="1762393" y="5301208"/>
            <a:ext cx="6435933" cy="1015663"/>
          </a:xfrm>
          <a:prstGeom prst="rect">
            <a:avLst/>
          </a:prstGeom>
        </p:spPr>
        <p:txBody>
          <a:bodyPr wrap="square">
            <a:spAutoFit/>
          </a:bodyPr>
          <a:lstStyle/>
          <a:p>
            <a:pPr>
              <a:lnSpc>
                <a:spcPct val="150000"/>
              </a:lnSpc>
            </a:pPr>
            <a:r>
              <a:rPr lang="fr-FR" sz="2000" dirty="0">
                <a:latin typeface="Times New Roman" pitchFamily="18" charset="0"/>
                <a:cs typeface="Times New Roman" pitchFamily="18" charset="0"/>
              </a:rPr>
              <a:t>Le gène de l’ARNr </a:t>
            </a:r>
            <a:r>
              <a:rPr lang="fr-FR" sz="2000" dirty="0" err="1">
                <a:latin typeface="Times New Roman" pitchFamily="18" charset="0"/>
                <a:cs typeface="Times New Roman" pitchFamily="18" charset="0"/>
              </a:rPr>
              <a:t>16S</a:t>
            </a:r>
            <a:r>
              <a:rPr lang="fr-FR" sz="2000" dirty="0">
                <a:latin typeface="Times New Roman" pitchFamily="18" charset="0"/>
                <a:cs typeface="Times New Roman" pitchFamily="18" charset="0"/>
              </a:rPr>
              <a:t> s’imposant comme l’étalon-or de l’identification et la classification d’espèce bactérienne.</a:t>
            </a:r>
          </a:p>
        </p:txBody>
      </p:sp>
      <p:sp>
        <p:nvSpPr>
          <p:cNvPr id="9" name="Espace réservé du numéro de diapositive 8"/>
          <p:cNvSpPr>
            <a:spLocks noGrp="1"/>
          </p:cNvSpPr>
          <p:nvPr>
            <p:ph type="sldNum" sz="quarter" idx="12"/>
          </p:nvPr>
        </p:nvSpPr>
        <p:spPr/>
        <p:txBody>
          <a:bodyPr/>
          <a:lstStyle/>
          <a:p>
            <a:fld id="{010D8997-B297-488C-9CB4-27EA6A8D089C}" type="slidenum">
              <a:rPr lang="fr-FR" smtClean="0"/>
              <a:t>27</a:t>
            </a:fld>
            <a:endParaRPr lang="fr-FR"/>
          </a:p>
        </p:txBody>
      </p:sp>
    </p:spTree>
    <p:extLst>
      <p:ext uri="{BB962C8B-B14F-4D97-AF65-F5344CB8AC3E}">
        <p14:creationId xmlns:p14="http://schemas.microsoft.com/office/powerpoint/2010/main" val="759420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407940" y="1"/>
            <a:ext cx="4328120" cy="365125"/>
          </a:xfrm>
        </p:spPr>
        <p:txBody>
          <a:bodyPr/>
          <a:lstStyle/>
          <a:p>
            <a:r>
              <a:rPr lang="fr-FR" sz="1600">
                <a:latin typeface="Times New Roman" pitchFamily="18" charset="0"/>
                <a:cs typeface="Times New Roman" pitchFamily="18" charset="0"/>
              </a:rPr>
              <a:t>Chapitre II: Principaux types de la taxonomie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29" y="908720"/>
            <a:ext cx="7790142" cy="425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5657671"/>
            <a:ext cx="9144000" cy="1077218"/>
          </a:xfrm>
          <a:prstGeom prst="rect">
            <a:avLst/>
          </a:prstGeom>
        </p:spPr>
        <p:txBody>
          <a:bodyPr wrap="square">
            <a:spAutoFit/>
          </a:bodyPr>
          <a:lstStyle/>
          <a:p>
            <a:pPr algn="ctr">
              <a:spcAft>
                <a:spcPts val="0"/>
              </a:spcAft>
            </a:pPr>
            <a:r>
              <a:rPr lang="fr-FR" sz="1600" b="1" dirty="0">
                <a:latin typeface="Times New Roman" pitchFamily="18" charset="0"/>
                <a:ea typeface="Calibri"/>
                <a:cs typeface="Times New Roman" pitchFamily="18" charset="0"/>
              </a:rPr>
              <a:t>Tableau 7 : </a:t>
            </a:r>
            <a:r>
              <a:rPr lang="fr-FR" sz="1600" dirty="0">
                <a:latin typeface="Times New Roman" pitchFamily="18" charset="0"/>
                <a:ea typeface="Calibri"/>
                <a:cs typeface="Times New Roman" pitchFamily="18" charset="0"/>
              </a:rPr>
              <a:t>Seuils de similarité de séquence du gène de l’ARNr </a:t>
            </a:r>
            <a:r>
              <a:rPr lang="fr-FR" sz="1600" dirty="0" err="1">
                <a:latin typeface="Times New Roman" pitchFamily="18" charset="0"/>
                <a:ea typeface="Calibri"/>
                <a:cs typeface="Times New Roman" pitchFamily="18" charset="0"/>
              </a:rPr>
              <a:t>16S</a:t>
            </a:r>
            <a:r>
              <a:rPr lang="fr-FR" sz="1600" dirty="0">
                <a:latin typeface="Times New Roman" pitchFamily="18" charset="0"/>
                <a:ea typeface="Calibri"/>
                <a:cs typeface="Times New Roman" pitchFamily="18" charset="0"/>
              </a:rPr>
              <a:t> pour</a:t>
            </a:r>
          </a:p>
          <a:p>
            <a:pPr algn="ctr">
              <a:spcAft>
                <a:spcPts val="0"/>
              </a:spcAft>
            </a:pPr>
            <a:r>
              <a:rPr lang="fr-FR" sz="1600" dirty="0">
                <a:latin typeface="Times New Roman" pitchFamily="18" charset="0"/>
                <a:ea typeface="Calibri"/>
                <a:cs typeface="Times New Roman" pitchFamily="18" charset="0"/>
              </a:rPr>
              <a:t>les rangs taxonomiques majeurs. L’intervalle de </a:t>
            </a:r>
            <a:r>
              <a:rPr lang="fr-FR" sz="1600" dirty="0" err="1">
                <a:latin typeface="Times New Roman" pitchFamily="18" charset="0"/>
                <a:ea typeface="Calibri"/>
                <a:cs typeface="Times New Roman" pitchFamily="18" charset="0"/>
              </a:rPr>
              <a:t>conﬁance</a:t>
            </a:r>
            <a:r>
              <a:rPr lang="fr-FR" sz="1600" dirty="0">
                <a:latin typeface="Times New Roman" pitchFamily="18" charset="0"/>
                <a:ea typeface="Calibri"/>
                <a:cs typeface="Times New Roman" pitchFamily="18" charset="0"/>
              </a:rPr>
              <a:t> est indiqué entre parenthèses. Le seuil de </a:t>
            </a:r>
            <a:r>
              <a:rPr lang="fr-FR" sz="1600" dirty="0" err="1">
                <a:latin typeface="Times New Roman" pitchFamily="18" charset="0"/>
                <a:ea typeface="Calibri"/>
                <a:cs typeface="Times New Roman" pitchFamily="18" charset="0"/>
              </a:rPr>
              <a:t>qualiﬁcation</a:t>
            </a:r>
            <a:r>
              <a:rPr lang="fr-FR" sz="1600" dirty="0">
                <a:latin typeface="Times New Roman" pitchFamily="18" charset="0"/>
                <a:ea typeface="Calibri"/>
                <a:cs typeface="Times New Roman" pitchFamily="18" charset="0"/>
              </a:rPr>
              <a:t> de l’espèce a été déterminé par </a:t>
            </a:r>
            <a:r>
              <a:rPr lang="fr-FR" sz="1600" dirty="0" err="1">
                <a:latin typeface="Times New Roman" pitchFamily="18" charset="0"/>
                <a:ea typeface="Calibri"/>
                <a:cs typeface="Times New Roman" pitchFamily="18" charset="0"/>
              </a:rPr>
              <a:t>Stackebrandt</a:t>
            </a:r>
            <a:r>
              <a:rPr lang="fr-FR" sz="1600" dirty="0">
                <a:latin typeface="Times New Roman" pitchFamily="18" charset="0"/>
                <a:ea typeface="Calibri"/>
                <a:cs typeface="Times New Roman" pitchFamily="18" charset="0"/>
              </a:rPr>
              <a:t> et </a:t>
            </a:r>
            <a:r>
              <a:rPr lang="fr-FR" sz="1600" dirty="0" err="1">
                <a:latin typeface="Times New Roman" pitchFamily="18" charset="0"/>
                <a:ea typeface="Calibri"/>
                <a:cs typeface="Times New Roman" pitchFamily="18" charset="0"/>
              </a:rPr>
              <a:t>Ebers</a:t>
            </a:r>
            <a:r>
              <a:rPr lang="fr-FR" sz="1600" dirty="0">
                <a:latin typeface="Times New Roman" pitchFamily="18" charset="0"/>
                <a:ea typeface="Calibri"/>
                <a:cs typeface="Times New Roman" pitchFamily="18" charset="0"/>
              </a:rPr>
              <a:t> (2006).Source: </a:t>
            </a:r>
            <a:r>
              <a:rPr lang="fr-FR" sz="1600" dirty="0" err="1">
                <a:latin typeface="Times New Roman" pitchFamily="18" charset="0"/>
                <a:ea typeface="Calibri"/>
                <a:cs typeface="Times New Roman" pitchFamily="18" charset="0"/>
              </a:rPr>
              <a:t>Rosselló-Móra</a:t>
            </a:r>
            <a:r>
              <a:rPr lang="fr-FR" sz="1600" dirty="0">
                <a:latin typeface="Times New Roman" pitchFamily="18" charset="0"/>
                <a:ea typeface="Calibri"/>
                <a:cs typeface="Times New Roman" pitchFamily="18" charset="0"/>
              </a:rPr>
              <a:t> et </a:t>
            </a:r>
            <a:r>
              <a:rPr lang="fr-FR" sz="1600" dirty="0" err="1">
                <a:latin typeface="Times New Roman" pitchFamily="18" charset="0"/>
                <a:ea typeface="Calibri"/>
                <a:cs typeface="Times New Roman" pitchFamily="18" charset="0"/>
              </a:rPr>
              <a:t>Amann</a:t>
            </a:r>
            <a:r>
              <a:rPr lang="fr-FR" sz="1600" dirty="0">
                <a:latin typeface="Times New Roman" pitchFamily="18" charset="0"/>
                <a:ea typeface="Calibri"/>
                <a:cs typeface="Times New Roman" pitchFamily="18" charset="0"/>
              </a:rPr>
              <a:t> (2015) et </a:t>
            </a:r>
            <a:r>
              <a:rPr lang="fr-FR" sz="1600" dirty="0" err="1">
                <a:latin typeface="Times New Roman" pitchFamily="18" charset="0"/>
                <a:ea typeface="Calibri"/>
                <a:cs typeface="Times New Roman" pitchFamily="18" charset="0"/>
              </a:rPr>
              <a:t>Yarza</a:t>
            </a:r>
            <a:r>
              <a:rPr lang="fr-FR" sz="1600" dirty="0">
                <a:latin typeface="Times New Roman" pitchFamily="18" charset="0"/>
                <a:ea typeface="Calibri"/>
                <a:cs typeface="Times New Roman" pitchFamily="18" charset="0"/>
              </a:rPr>
              <a:t> et al. (2014).</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28</a:t>
            </a:fld>
            <a:endParaRPr lang="fr-FR"/>
          </a:p>
        </p:txBody>
      </p:sp>
    </p:spTree>
    <p:extLst>
      <p:ext uri="{BB962C8B-B14F-4D97-AF65-F5344CB8AC3E}">
        <p14:creationId xmlns:p14="http://schemas.microsoft.com/office/powerpoint/2010/main" val="1805854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15952" y="1"/>
            <a:ext cx="4112096" cy="365125"/>
          </a:xfrm>
        </p:spPr>
        <p:txBody>
          <a:bodyPr/>
          <a:lstStyle/>
          <a:p>
            <a:r>
              <a:rPr lang="fr-FR" sz="1600" dirty="0">
                <a:solidFill>
                  <a:schemeClr val="tx1"/>
                </a:solidFill>
                <a:latin typeface="Times New Roman" pitchFamily="18" charset="0"/>
                <a:cs typeface="Times New Roman" pitchFamily="18" charset="0"/>
              </a:rPr>
              <a:t>Chapitre II: Principaux types de la taxonomie</a:t>
            </a:r>
          </a:p>
        </p:txBody>
      </p:sp>
      <p:sp>
        <p:nvSpPr>
          <p:cNvPr id="3" name="Rectangle 2"/>
          <p:cNvSpPr/>
          <p:nvPr/>
        </p:nvSpPr>
        <p:spPr>
          <a:xfrm>
            <a:off x="0" y="404665"/>
            <a:ext cx="7236296" cy="507831"/>
          </a:xfrm>
          <a:prstGeom prst="rect">
            <a:avLst/>
          </a:prstGeom>
        </p:spPr>
        <p:txBody>
          <a:bodyPr wrap="square">
            <a:spAutoFit/>
          </a:bodyPr>
          <a:lstStyle/>
          <a:p>
            <a:pPr>
              <a:lnSpc>
                <a:spcPct val="150000"/>
              </a:lnSpc>
              <a:spcAft>
                <a:spcPts val="1000"/>
              </a:spcAft>
            </a:pPr>
            <a:r>
              <a:rPr lang="fr-FR" b="1" dirty="0">
                <a:latin typeface="Times New Roman" pitchFamily="18" charset="0"/>
                <a:ea typeface="Calibri"/>
                <a:cs typeface="Times New Roman" pitchFamily="18" charset="0"/>
              </a:rPr>
              <a:t>3.3.2 Autres méthodes génotypiques utilisées en taxonomie bactérienne</a:t>
            </a:r>
            <a:endParaRPr lang="fr-FR" sz="1600" dirty="0">
              <a:latin typeface="Times New Roman" pitchFamily="18" charset="0"/>
              <a:ea typeface="Calibri"/>
              <a:cs typeface="Times New Roman" pitchFamily="18" charset="0"/>
            </a:endParaRPr>
          </a:p>
        </p:txBody>
      </p:sp>
      <p:sp>
        <p:nvSpPr>
          <p:cNvPr id="5" name="Rectangle 4"/>
          <p:cNvSpPr/>
          <p:nvPr/>
        </p:nvSpPr>
        <p:spPr>
          <a:xfrm>
            <a:off x="1043608" y="1124744"/>
            <a:ext cx="6750496" cy="5444054"/>
          </a:xfrm>
          <a:prstGeom prst="rect">
            <a:avLst/>
          </a:prstGeom>
        </p:spPr>
        <p:txBody>
          <a:bodyPr wrap="square">
            <a:spAutoFit/>
          </a:bodyPr>
          <a:lstStyle/>
          <a:p>
            <a:pPr marL="342900" lvl="0" indent="-342900">
              <a:lnSpc>
                <a:spcPct val="150000"/>
              </a:lnSpc>
              <a:buFont typeface="Courier New"/>
              <a:buChar char="o"/>
              <a:tabLst>
                <a:tab pos="180340" algn="l"/>
              </a:tabLst>
            </a:pPr>
            <a:r>
              <a:rPr lang="fr-FR" dirty="0" err="1">
                <a:latin typeface="Times New Roman" pitchFamily="18" charset="0"/>
                <a:ea typeface="Calibri"/>
                <a:cs typeface="Times New Roman" pitchFamily="18" charset="0"/>
              </a:rPr>
              <a:t>PFGE</a:t>
            </a:r>
            <a:r>
              <a:rPr lang="fr-FR" dirty="0">
                <a:latin typeface="Times New Roman" pitchFamily="18" charset="0"/>
                <a:ea typeface="Calibri"/>
                <a:cs typeface="Times New Roman" pitchFamily="18" charset="0"/>
              </a:rPr>
              <a:t> : </a:t>
            </a:r>
            <a:r>
              <a:rPr lang="fr-FR" dirty="0" err="1">
                <a:latin typeface="Times New Roman" pitchFamily="18" charset="0"/>
                <a:ea typeface="Calibri"/>
                <a:cs typeface="Times New Roman" pitchFamily="18" charset="0"/>
              </a:rPr>
              <a:t>Pulsed</a:t>
            </a:r>
            <a:r>
              <a:rPr lang="fr-FR" dirty="0">
                <a:latin typeface="Times New Roman" pitchFamily="18" charset="0"/>
                <a:ea typeface="Calibri"/>
                <a:cs typeface="Times New Roman" pitchFamily="18" charset="0"/>
              </a:rPr>
              <a:t>  Field  Gel  </a:t>
            </a:r>
            <a:r>
              <a:rPr lang="fr-FR" dirty="0" err="1">
                <a:latin typeface="Times New Roman" pitchFamily="18" charset="0"/>
                <a:ea typeface="Calibri"/>
                <a:cs typeface="Times New Roman" pitchFamily="18" charset="0"/>
              </a:rPr>
              <a:t>Electrophoresis</a:t>
            </a:r>
            <a:r>
              <a:rPr lang="fr-FR" dirty="0">
                <a:latin typeface="Times New Roman" pitchFamily="18" charset="0"/>
                <a:ea typeface="Calibri"/>
                <a:cs typeface="Times New Roman" pitchFamily="18" charset="0"/>
              </a:rPr>
              <a:t> : Étude de la structure génomique par électrophorèse en champ pulsé (</a:t>
            </a:r>
            <a:r>
              <a:rPr lang="fr-FR" dirty="0" err="1">
                <a:latin typeface="Times New Roman" pitchFamily="18" charset="0"/>
                <a:ea typeface="Calibri"/>
                <a:cs typeface="Times New Roman" pitchFamily="18" charset="0"/>
              </a:rPr>
              <a:t>ECP</a:t>
            </a:r>
            <a:r>
              <a:rPr lang="fr-FR" dirty="0">
                <a:latin typeface="Times New Roman" pitchFamily="18" charset="0"/>
                <a:ea typeface="Calibri"/>
                <a:cs typeface="Times New Roman" pitchFamily="18" charset="0"/>
              </a:rPr>
              <a:t>). </a:t>
            </a:r>
          </a:p>
          <a:p>
            <a:pPr marL="342900" lvl="0" indent="-342900">
              <a:lnSpc>
                <a:spcPct val="150000"/>
              </a:lnSpc>
              <a:spcAft>
                <a:spcPts val="0"/>
              </a:spcAft>
              <a:buFont typeface="Courier New"/>
              <a:buChar char="o"/>
              <a:tabLst>
                <a:tab pos="180340" algn="l"/>
              </a:tabLst>
            </a:pPr>
            <a:r>
              <a:rPr lang="fr-FR" dirty="0">
                <a:latin typeface="Times New Roman" pitchFamily="18" charset="0"/>
                <a:ea typeface="Calibri"/>
                <a:cs typeface="Times New Roman" pitchFamily="18" charset="0"/>
              </a:rPr>
              <a:t>Séquençage total des génomes et génomique comparée</a:t>
            </a:r>
          </a:p>
          <a:p>
            <a:pPr marL="342900" lvl="0" indent="-342900">
              <a:lnSpc>
                <a:spcPct val="150000"/>
              </a:lnSpc>
              <a:spcAft>
                <a:spcPts val="0"/>
              </a:spcAft>
              <a:buFont typeface="Courier New"/>
              <a:buChar char="o"/>
              <a:tabLst>
                <a:tab pos="180340" algn="l"/>
              </a:tabLst>
            </a:pPr>
            <a:r>
              <a:rPr lang="fr-FR" dirty="0" err="1">
                <a:latin typeface="Times New Roman" pitchFamily="18" charset="0"/>
                <a:ea typeface="Calibri"/>
                <a:cs typeface="Times New Roman" pitchFamily="18" charset="0"/>
              </a:rPr>
              <a:t>REP-PCR</a:t>
            </a:r>
            <a:r>
              <a:rPr lang="fr-FR" dirty="0">
                <a:latin typeface="Times New Roman" pitchFamily="18" charset="0"/>
                <a:ea typeface="Calibri"/>
                <a:cs typeface="Times New Roman" pitchFamily="18" charset="0"/>
              </a:rPr>
              <a:t> : </a:t>
            </a:r>
            <a:r>
              <a:rPr lang="fr-FR" dirty="0" err="1">
                <a:latin typeface="Times New Roman" pitchFamily="18" charset="0"/>
                <a:ea typeface="Calibri"/>
                <a:cs typeface="Times New Roman" pitchFamily="18" charset="0"/>
              </a:rPr>
              <a:t>repetitive</a:t>
            </a:r>
            <a:r>
              <a:rPr lang="fr-FR" dirty="0">
                <a:latin typeface="Times New Roman" pitchFamily="18" charset="0"/>
                <a:ea typeface="Calibri"/>
                <a:cs typeface="Times New Roman" pitchFamily="18" charset="0"/>
              </a:rPr>
              <a:t>  </a:t>
            </a:r>
            <a:r>
              <a:rPr lang="fr-FR" dirty="0" err="1">
                <a:latin typeface="Times New Roman" pitchFamily="18" charset="0"/>
                <a:ea typeface="Calibri"/>
                <a:cs typeface="Times New Roman" pitchFamily="18" charset="0"/>
              </a:rPr>
              <a:t>extragenic</a:t>
            </a:r>
            <a:r>
              <a:rPr lang="fr-FR" dirty="0">
                <a:latin typeface="Times New Roman" pitchFamily="18" charset="0"/>
                <a:ea typeface="Calibri"/>
                <a:cs typeface="Times New Roman" pitchFamily="18" charset="0"/>
              </a:rPr>
              <a:t>  palindrome-</a:t>
            </a:r>
            <a:r>
              <a:rPr lang="fr-FR" dirty="0" err="1">
                <a:latin typeface="Times New Roman" pitchFamily="18" charset="0"/>
                <a:ea typeface="Calibri"/>
                <a:cs typeface="Times New Roman" pitchFamily="18" charset="0"/>
              </a:rPr>
              <a:t>PCR</a:t>
            </a:r>
            <a:r>
              <a:rPr lang="fr-FR" dirty="0">
                <a:latin typeface="Times New Roman" pitchFamily="18" charset="0"/>
                <a:ea typeface="Calibri"/>
                <a:cs typeface="Times New Roman" pitchFamily="18" charset="0"/>
              </a:rPr>
              <a:t>: amplification  </a:t>
            </a:r>
            <a:r>
              <a:rPr lang="fr-FR" dirty="0" err="1">
                <a:latin typeface="Times New Roman" pitchFamily="18" charset="0"/>
                <a:ea typeface="Calibri"/>
                <a:cs typeface="Times New Roman" pitchFamily="18" charset="0"/>
              </a:rPr>
              <a:t>PCR</a:t>
            </a:r>
            <a:r>
              <a:rPr lang="fr-FR" dirty="0">
                <a:latin typeface="Times New Roman" pitchFamily="18" charset="0"/>
                <a:ea typeface="Calibri"/>
                <a:cs typeface="Times New Roman" pitchFamily="18" charset="0"/>
              </a:rPr>
              <a:t> de </a:t>
            </a:r>
            <a:r>
              <a:rPr lang="fr-FR" dirty="0" err="1">
                <a:latin typeface="Times New Roman" pitchFamily="18" charset="0"/>
                <a:ea typeface="Calibri"/>
                <a:cs typeface="Times New Roman" pitchFamily="18" charset="0"/>
              </a:rPr>
              <a:t>sequences</a:t>
            </a:r>
            <a:r>
              <a:rPr lang="fr-FR" dirty="0">
                <a:latin typeface="Times New Roman" pitchFamily="18" charset="0"/>
                <a:ea typeface="Calibri"/>
                <a:cs typeface="Times New Roman" pitchFamily="18" charset="0"/>
              </a:rPr>
              <a:t> répétitives non codantes.</a:t>
            </a:r>
          </a:p>
          <a:p>
            <a:pPr marL="342900" lvl="0" indent="-342900">
              <a:lnSpc>
                <a:spcPct val="150000"/>
              </a:lnSpc>
              <a:spcAft>
                <a:spcPts val="0"/>
              </a:spcAft>
              <a:buFont typeface="Courier New"/>
              <a:buChar char="o"/>
              <a:tabLst>
                <a:tab pos="180340" algn="l"/>
              </a:tabLst>
            </a:pPr>
            <a:r>
              <a:rPr lang="fr-FR" dirty="0" err="1">
                <a:latin typeface="Times New Roman" pitchFamily="18" charset="0"/>
                <a:ea typeface="Calibri"/>
                <a:cs typeface="Times New Roman" pitchFamily="18" charset="0"/>
              </a:rPr>
              <a:t>AFLP</a:t>
            </a:r>
            <a:r>
              <a:rPr lang="fr-FR" dirty="0">
                <a:latin typeface="Times New Roman" pitchFamily="18" charset="0"/>
                <a:ea typeface="Calibri"/>
                <a:cs typeface="Times New Roman" pitchFamily="18" charset="0"/>
              </a:rPr>
              <a:t> : </a:t>
            </a:r>
            <a:r>
              <a:rPr lang="fr-FR" dirty="0" err="1">
                <a:latin typeface="Times New Roman" pitchFamily="18" charset="0"/>
                <a:ea typeface="Calibri"/>
                <a:cs typeface="Times New Roman" pitchFamily="18" charset="0"/>
              </a:rPr>
              <a:t>Amplified</a:t>
            </a:r>
            <a:r>
              <a:rPr lang="fr-FR" dirty="0">
                <a:latin typeface="Times New Roman" pitchFamily="18" charset="0"/>
                <a:ea typeface="Calibri"/>
                <a:cs typeface="Times New Roman" pitchFamily="18" charset="0"/>
              </a:rPr>
              <a:t> Fragment </a:t>
            </a:r>
            <a:r>
              <a:rPr lang="fr-FR" dirty="0" err="1">
                <a:latin typeface="Times New Roman" pitchFamily="18" charset="0"/>
                <a:ea typeface="Calibri"/>
                <a:cs typeface="Times New Roman" pitchFamily="18" charset="0"/>
              </a:rPr>
              <a:t>Length</a:t>
            </a:r>
            <a:r>
              <a:rPr lang="fr-FR" dirty="0">
                <a:latin typeface="Times New Roman" pitchFamily="18" charset="0"/>
                <a:ea typeface="Calibri"/>
                <a:cs typeface="Times New Roman" pitchFamily="18" charset="0"/>
              </a:rPr>
              <a:t> </a:t>
            </a:r>
            <a:r>
              <a:rPr lang="fr-FR" dirty="0" err="1">
                <a:latin typeface="Times New Roman" pitchFamily="18" charset="0"/>
                <a:ea typeface="Calibri"/>
                <a:cs typeface="Times New Roman" pitchFamily="18" charset="0"/>
              </a:rPr>
              <a:t>Polymorphism</a:t>
            </a:r>
            <a:r>
              <a:rPr lang="fr-FR" dirty="0">
                <a:latin typeface="Times New Roman" pitchFamily="18" charset="0"/>
                <a:ea typeface="Calibri"/>
                <a:cs typeface="Times New Roman" pitchFamily="18" charset="0"/>
              </a:rPr>
              <a:t> : polymorphisme  de longueur de fragments  amplifies.</a:t>
            </a:r>
          </a:p>
          <a:p>
            <a:pPr marL="342900" lvl="0" indent="-342900">
              <a:lnSpc>
                <a:spcPct val="150000"/>
              </a:lnSpc>
              <a:spcAft>
                <a:spcPts val="0"/>
              </a:spcAft>
              <a:buFont typeface="Courier New"/>
              <a:buChar char="o"/>
              <a:tabLst>
                <a:tab pos="180340" algn="l"/>
              </a:tabLst>
            </a:pPr>
            <a:r>
              <a:rPr lang="fr-FR" dirty="0" err="1">
                <a:latin typeface="Times New Roman" pitchFamily="18" charset="0"/>
                <a:ea typeface="Calibri"/>
                <a:cs typeface="Times New Roman" pitchFamily="18" charset="0"/>
              </a:rPr>
              <a:t>SNP</a:t>
            </a:r>
            <a:r>
              <a:rPr lang="fr-FR" dirty="0">
                <a:latin typeface="Times New Roman" pitchFamily="18" charset="0"/>
                <a:ea typeface="Calibri"/>
                <a:cs typeface="Times New Roman" pitchFamily="18" charset="0"/>
              </a:rPr>
              <a:t> : Single </a:t>
            </a:r>
            <a:r>
              <a:rPr lang="fr-FR" dirty="0" err="1">
                <a:latin typeface="Times New Roman" pitchFamily="18" charset="0"/>
                <a:ea typeface="Calibri"/>
                <a:cs typeface="Times New Roman" pitchFamily="18" charset="0"/>
              </a:rPr>
              <a:t>Nucleotide</a:t>
            </a:r>
            <a:r>
              <a:rPr lang="fr-FR" dirty="0">
                <a:latin typeface="Times New Roman" pitchFamily="18" charset="0"/>
                <a:ea typeface="Calibri"/>
                <a:cs typeface="Times New Roman" pitchFamily="18" charset="0"/>
              </a:rPr>
              <a:t> </a:t>
            </a:r>
            <a:r>
              <a:rPr lang="fr-FR" dirty="0" err="1">
                <a:latin typeface="Times New Roman" pitchFamily="18" charset="0"/>
                <a:ea typeface="Calibri"/>
                <a:cs typeface="Times New Roman" pitchFamily="18" charset="0"/>
              </a:rPr>
              <a:t>Polymorphism</a:t>
            </a:r>
            <a:r>
              <a:rPr lang="fr-FR" dirty="0">
                <a:latin typeface="Times New Roman" pitchFamily="18" charset="0"/>
                <a:ea typeface="Calibri"/>
                <a:cs typeface="Times New Roman" pitchFamily="18" charset="0"/>
              </a:rPr>
              <a:t>: le polymorphisme au niveau du nucléotide</a:t>
            </a:r>
          </a:p>
          <a:p>
            <a:pPr marL="342900" lvl="0" indent="-342900">
              <a:lnSpc>
                <a:spcPct val="150000"/>
              </a:lnSpc>
              <a:spcAft>
                <a:spcPts val="0"/>
              </a:spcAft>
              <a:buFont typeface="Courier New"/>
              <a:buChar char="o"/>
              <a:tabLst>
                <a:tab pos="180340" algn="l"/>
              </a:tabLst>
            </a:pPr>
            <a:r>
              <a:rPr lang="fr-FR" dirty="0" err="1">
                <a:latin typeface="Times New Roman" pitchFamily="18" charset="0"/>
                <a:ea typeface="Calibri"/>
                <a:cs typeface="Times New Roman" pitchFamily="18" charset="0"/>
              </a:rPr>
              <a:t>MLST</a:t>
            </a:r>
            <a:r>
              <a:rPr lang="fr-FR" dirty="0">
                <a:latin typeface="Times New Roman" pitchFamily="18" charset="0"/>
                <a:ea typeface="Calibri"/>
                <a:cs typeface="Times New Roman" pitchFamily="18" charset="0"/>
              </a:rPr>
              <a:t> : Multi Locus </a:t>
            </a:r>
            <a:r>
              <a:rPr lang="fr-FR" dirty="0" err="1">
                <a:latin typeface="Times New Roman" pitchFamily="18" charset="0"/>
                <a:ea typeface="Calibri"/>
                <a:cs typeface="Times New Roman" pitchFamily="18" charset="0"/>
              </a:rPr>
              <a:t>Sequence</a:t>
            </a:r>
            <a:r>
              <a:rPr lang="fr-FR" dirty="0">
                <a:latin typeface="Times New Roman" pitchFamily="18" charset="0"/>
                <a:ea typeface="Calibri"/>
                <a:cs typeface="Times New Roman" pitchFamily="18" charset="0"/>
              </a:rPr>
              <a:t> </a:t>
            </a:r>
            <a:r>
              <a:rPr lang="fr-FR" dirty="0" err="1">
                <a:latin typeface="Times New Roman" pitchFamily="18" charset="0"/>
                <a:ea typeface="Calibri"/>
                <a:cs typeface="Times New Roman" pitchFamily="18" charset="0"/>
              </a:rPr>
              <a:t>Typing</a:t>
            </a:r>
            <a:r>
              <a:rPr lang="fr-FR" dirty="0">
                <a:latin typeface="Times New Roman" pitchFamily="18" charset="0"/>
                <a:ea typeface="Calibri"/>
                <a:cs typeface="Times New Roman" pitchFamily="18" charset="0"/>
              </a:rPr>
              <a:t> : typage de séquences </a:t>
            </a:r>
            <a:r>
              <a:rPr lang="fr-FR" dirty="0" err="1">
                <a:latin typeface="Times New Roman" pitchFamily="18" charset="0"/>
                <a:ea typeface="Calibri"/>
                <a:cs typeface="Times New Roman" pitchFamily="18" charset="0"/>
              </a:rPr>
              <a:t>multilocus</a:t>
            </a:r>
            <a:r>
              <a:rPr lang="fr-FR" dirty="0">
                <a:latin typeface="Times New Roman" pitchFamily="18" charset="0"/>
                <a:ea typeface="Calibri"/>
                <a:cs typeface="Times New Roman" pitchFamily="18" charset="0"/>
              </a:rPr>
              <a:t>, typage par séquençage multiple de gènes.</a:t>
            </a:r>
          </a:p>
          <a:p>
            <a:pPr marL="342900" lvl="0" indent="-342900">
              <a:lnSpc>
                <a:spcPct val="150000"/>
              </a:lnSpc>
              <a:spcAft>
                <a:spcPts val="1000"/>
              </a:spcAft>
              <a:buFont typeface="Courier New"/>
              <a:buChar char="o"/>
              <a:tabLst>
                <a:tab pos="180340" algn="l"/>
              </a:tabLst>
            </a:pPr>
            <a:r>
              <a:rPr lang="fr-FR" dirty="0" err="1">
                <a:latin typeface="Times New Roman" pitchFamily="18" charset="0"/>
                <a:ea typeface="Calibri"/>
                <a:cs typeface="Times New Roman" pitchFamily="18" charset="0"/>
              </a:rPr>
              <a:t>MLSA</a:t>
            </a:r>
            <a:r>
              <a:rPr lang="fr-FR" dirty="0">
                <a:latin typeface="Times New Roman" pitchFamily="18" charset="0"/>
                <a:ea typeface="Calibri"/>
                <a:cs typeface="Times New Roman" pitchFamily="18" charset="0"/>
              </a:rPr>
              <a:t> : </a:t>
            </a:r>
            <a:r>
              <a:rPr lang="fr-FR" dirty="0" err="1">
                <a:latin typeface="Times New Roman" pitchFamily="18" charset="0"/>
                <a:ea typeface="Calibri"/>
                <a:cs typeface="Times New Roman" pitchFamily="18" charset="0"/>
              </a:rPr>
              <a:t>Multilocus</a:t>
            </a:r>
            <a:r>
              <a:rPr lang="fr-FR" dirty="0">
                <a:latin typeface="Times New Roman" pitchFamily="18" charset="0"/>
                <a:ea typeface="Calibri"/>
                <a:cs typeface="Times New Roman" pitchFamily="18" charset="0"/>
              </a:rPr>
              <a:t> </a:t>
            </a:r>
            <a:r>
              <a:rPr lang="fr-FR" dirty="0" err="1">
                <a:latin typeface="Times New Roman" pitchFamily="18" charset="0"/>
                <a:ea typeface="Calibri"/>
                <a:cs typeface="Times New Roman" pitchFamily="18" charset="0"/>
              </a:rPr>
              <a:t>Sequence</a:t>
            </a:r>
            <a:r>
              <a:rPr lang="fr-FR" dirty="0">
                <a:latin typeface="Times New Roman" pitchFamily="18" charset="0"/>
                <a:ea typeface="Calibri"/>
                <a:cs typeface="Times New Roman" pitchFamily="18" charset="0"/>
              </a:rPr>
              <a:t> </a:t>
            </a:r>
            <a:r>
              <a:rPr lang="fr-FR" dirty="0" err="1">
                <a:latin typeface="Times New Roman" pitchFamily="18" charset="0"/>
                <a:ea typeface="Calibri"/>
                <a:cs typeface="Times New Roman" pitchFamily="18" charset="0"/>
              </a:rPr>
              <a:t>Analysis</a:t>
            </a:r>
            <a:r>
              <a:rPr lang="fr-FR" dirty="0">
                <a:latin typeface="Times New Roman" pitchFamily="18" charset="0"/>
                <a:ea typeface="Calibri"/>
                <a:cs typeface="Times New Roman" pitchFamily="18" charset="0"/>
              </a:rPr>
              <a:t> : analyse de séquences </a:t>
            </a:r>
            <a:r>
              <a:rPr lang="fr-FR" dirty="0" err="1">
                <a:latin typeface="Times New Roman" pitchFamily="18" charset="0"/>
                <a:ea typeface="Calibri"/>
                <a:cs typeface="Times New Roman" pitchFamily="18" charset="0"/>
              </a:rPr>
              <a:t>multilocus</a:t>
            </a:r>
            <a:r>
              <a:rPr lang="fr-FR" dirty="0">
                <a:latin typeface="Times New Roman" pitchFamily="18" charset="0"/>
                <a:ea typeface="Calibri"/>
                <a:cs typeface="Times New Roman" pitchFamily="18" charset="0"/>
              </a:rPr>
              <a:t>.</a:t>
            </a:r>
          </a:p>
        </p:txBody>
      </p:sp>
      <p:sp>
        <p:nvSpPr>
          <p:cNvPr id="8" name="Espace réservé du numéro de diapositive 7"/>
          <p:cNvSpPr>
            <a:spLocks noGrp="1"/>
          </p:cNvSpPr>
          <p:nvPr>
            <p:ph type="sldNum" sz="quarter" idx="12"/>
          </p:nvPr>
        </p:nvSpPr>
        <p:spPr/>
        <p:txBody>
          <a:bodyPr/>
          <a:lstStyle/>
          <a:p>
            <a:fld id="{010D8997-B297-488C-9CB4-27EA6A8D089C}" type="slidenum">
              <a:rPr lang="fr-FR" smtClean="0"/>
              <a:t>29</a:t>
            </a:fld>
            <a:endParaRPr lang="fr-FR"/>
          </a:p>
        </p:txBody>
      </p:sp>
    </p:spTree>
    <p:extLst>
      <p:ext uri="{BB962C8B-B14F-4D97-AF65-F5344CB8AC3E}">
        <p14:creationId xmlns:p14="http://schemas.microsoft.com/office/powerpoint/2010/main" val="114976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227920" y="1"/>
            <a:ext cx="4688160" cy="340147"/>
          </a:xfrm>
        </p:spPr>
        <p:txBody>
          <a:bodyPr/>
          <a:lstStyle/>
          <a:p>
            <a:r>
              <a:rPr lang="fr-FR" sz="1600" dirty="0">
                <a:solidFill>
                  <a:schemeClr val="tx1"/>
                </a:solidFill>
                <a:latin typeface="Times New Roman" pitchFamily="18" charset="0"/>
                <a:cs typeface="Times New Roman" pitchFamily="18" charset="0"/>
              </a:rPr>
              <a:t>Chapitre II: Principaux types de la taxonomie</a:t>
            </a:r>
          </a:p>
        </p:txBody>
      </p:sp>
      <p:sp>
        <p:nvSpPr>
          <p:cNvPr id="3" name="Rectangle 2"/>
          <p:cNvSpPr/>
          <p:nvPr/>
        </p:nvSpPr>
        <p:spPr>
          <a:xfrm>
            <a:off x="708427" y="476672"/>
            <a:ext cx="7200000" cy="1754326"/>
          </a:xfrm>
          <a:prstGeom prst="rect">
            <a:avLst/>
          </a:prstGeom>
        </p:spPr>
        <p:txBody>
          <a:bodyPr wrap="square">
            <a:spAutoFit/>
          </a:bodyPr>
          <a:lstStyle/>
          <a:p>
            <a:pPr marL="285750" indent="-285750" algn="just">
              <a:lnSpc>
                <a:spcPct val="150000"/>
              </a:lnSpc>
              <a:spcAft>
                <a:spcPts val="0"/>
              </a:spcAft>
              <a:buFont typeface="Wingdings" pitchFamily="2" charset="2"/>
              <a:buChar char="Ø"/>
            </a:pPr>
            <a:r>
              <a:rPr lang="fr-FR" dirty="0">
                <a:effectLst/>
                <a:latin typeface="Times New Roman" pitchFamily="18" charset="0"/>
                <a:ea typeface="Calibri"/>
                <a:cs typeface="Times New Roman" pitchFamily="18" charset="0"/>
              </a:rPr>
              <a:t>La meilleur classification</a:t>
            </a:r>
            <a:r>
              <a:rPr lang="fr-FR" b="1" dirty="0">
                <a:effectLst/>
                <a:latin typeface="Times New Roman" pitchFamily="18" charset="0"/>
                <a:ea typeface="Calibri"/>
                <a:cs typeface="Times New Roman" pitchFamily="18" charset="0"/>
              </a:rPr>
              <a:t> phénétique </a:t>
            </a:r>
            <a:r>
              <a:rPr lang="fr-FR" dirty="0">
                <a:effectLst/>
                <a:latin typeface="Times New Roman" pitchFamily="18" charset="0"/>
                <a:ea typeface="Calibri"/>
                <a:cs typeface="Times New Roman" pitchFamily="18" charset="0"/>
              </a:rPr>
              <a:t>compare le plus d’attributs possible. </a:t>
            </a:r>
          </a:p>
          <a:p>
            <a:pPr marL="285750" indent="-285750" algn="just">
              <a:lnSpc>
                <a:spcPct val="150000"/>
              </a:lnSpc>
              <a:spcAft>
                <a:spcPts val="0"/>
              </a:spcAft>
              <a:buFont typeface="Wingdings" pitchFamily="2" charset="2"/>
              <a:buChar char="Ø"/>
            </a:pPr>
            <a:r>
              <a:rPr lang="fr-FR" dirty="0">
                <a:effectLst/>
                <a:latin typeface="Times New Roman" pitchFamily="18" charset="0"/>
                <a:ea typeface="Calibri"/>
                <a:cs typeface="Times New Roman" pitchFamily="18" charset="0"/>
              </a:rPr>
              <a:t>Les organismes qui partagent beaucoup de caractères forment ainsi un </a:t>
            </a:r>
            <a:r>
              <a:rPr lang="fr-FR" b="1" dirty="0">
                <a:effectLst/>
                <a:latin typeface="Times New Roman" pitchFamily="18" charset="0"/>
                <a:ea typeface="Calibri"/>
                <a:cs typeface="Times New Roman" pitchFamily="18" charset="0"/>
              </a:rPr>
              <a:t>groupe unique ou taxon</a:t>
            </a:r>
            <a:r>
              <a:rPr lang="fr-FR" dirty="0">
                <a:effectLst/>
                <a:latin typeface="Times New Roman" pitchFamily="18" charset="0"/>
                <a:ea typeface="Calibri"/>
                <a:cs typeface="Times New Roman" pitchFamily="18" charset="0"/>
              </a:rPr>
              <a:t>.</a:t>
            </a:r>
            <a:endParaRPr lang="fr-FR" sz="1600" dirty="0">
              <a:latin typeface="Times New Roman" pitchFamily="18" charset="0"/>
              <a:ea typeface="Calibri"/>
              <a:cs typeface="Times New Roman" pitchFamily="18" charset="0"/>
            </a:endParaRPr>
          </a:p>
        </p:txBody>
      </p:sp>
      <p:sp>
        <p:nvSpPr>
          <p:cNvPr id="4" name="Rectangle 3"/>
          <p:cNvSpPr/>
          <p:nvPr/>
        </p:nvSpPr>
        <p:spPr>
          <a:xfrm>
            <a:off x="708427" y="2624208"/>
            <a:ext cx="7200000" cy="873572"/>
          </a:xfrm>
          <a:prstGeom prst="rect">
            <a:avLst/>
          </a:prstGeom>
        </p:spPr>
        <p:txBody>
          <a:bodyPr wrap="square" anchor="ctr">
            <a:spAutoFit/>
          </a:bodyPr>
          <a:lstStyle/>
          <a:p>
            <a:pPr algn="just">
              <a:lnSpc>
                <a:spcPct val="150000"/>
              </a:lnSpc>
            </a:pPr>
            <a:r>
              <a:rPr lang="fr-FR" dirty="0">
                <a:latin typeface="Times New Roman" pitchFamily="18" charset="0"/>
                <a:cs typeface="Times New Roman" pitchFamily="18" charset="0"/>
              </a:rPr>
              <a:t>Les caractères phénotypiques sont très utiles pour l’identification de routine et peuvent aussi fournir des informations </a:t>
            </a:r>
            <a:r>
              <a:rPr lang="fr-FR" b="1" dirty="0">
                <a:solidFill>
                  <a:srgbClr val="FF0000"/>
                </a:solidFill>
                <a:latin typeface="Times New Roman" pitchFamily="18" charset="0"/>
                <a:cs typeface="Times New Roman" pitchFamily="18" charset="0"/>
              </a:rPr>
              <a:t>phylogénitiques</a:t>
            </a:r>
            <a:r>
              <a:rPr lang="fr-FR" b="1" dirty="0">
                <a:latin typeface="Times New Roman" pitchFamily="18" charset="0"/>
                <a:cs typeface="Times New Roman" pitchFamily="18" charset="0"/>
              </a:rPr>
              <a:t>.</a:t>
            </a:r>
          </a:p>
        </p:txBody>
      </p:sp>
      <p:sp>
        <p:nvSpPr>
          <p:cNvPr id="6" name="Rectangle 5"/>
          <p:cNvSpPr/>
          <p:nvPr/>
        </p:nvSpPr>
        <p:spPr>
          <a:xfrm>
            <a:off x="100568" y="4529811"/>
            <a:ext cx="2771800" cy="1754326"/>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science de l’évolution génétique dans le temps d’une bactérie parmi toutes les autres</a:t>
            </a:r>
          </a:p>
        </p:txBody>
      </p:sp>
      <p:sp>
        <p:nvSpPr>
          <p:cNvPr id="7" name="Rectangle 6"/>
          <p:cNvSpPr/>
          <p:nvPr/>
        </p:nvSpPr>
        <p:spPr>
          <a:xfrm>
            <a:off x="4788024" y="5131058"/>
            <a:ext cx="4355976" cy="1754326"/>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Phylogénique Groupe les organismes selon des relations évolutives plutôt que des ressemblances  générales. </a:t>
            </a:r>
          </a:p>
          <a:p>
            <a:pPr algn="just">
              <a:lnSpc>
                <a:spcPct val="150000"/>
              </a:lnSpc>
            </a:pPr>
            <a:r>
              <a:rPr lang="fr-FR" dirty="0">
                <a:latin typeface="Times New Roman" pitchFamily="18" charset="0"/>
                <a:cs typeface="Times New Roman" pitchFamily="18" charset="0"/>
              </a:rPr>
              <a:t>Utilise des caractères de nature moléculaire</a:t>
            </a:r>
            <a:r>
              <a:rPr lang="fr-FR" dirty="0"/>
              <a:t>. </a:t>
            </a:r>
          </a:p>
        </p:txBody>
      </p:sp>
      <p:sp>
        <p:nvSpPr>
          <p:cNvPr id="10" name="Espace réservé du numéro de diapositive 9"/>
          <p:cNvSpPr>
            <a:spLocks noGrp="1"/>
          </p:cNvSpPr>
          <p:nvPr>
            <p:ph type="sldNum" sz="quarter" idx="12"/>
          </p:nvPr>
        </p:nvSpPr>
        <p:spPr/>
        <p:txBody>
          <a:bodyPr/>
          <a:lstStyle/>
          <a:p>
            <a:fld id="{010D8997-B297-488C-9CB4-27EA6A8D089C}" type="slidenum">
              <a:rPr lang="fr-FR" smtClean="0"/>
              <a:t>3</a:t>
            </a:fld>
            <a:endParaRPr lang="fr-FR"/>
          </a:p>
        </p:txBody>
      </p:sp>
      <p:sp>
        <p:nvSpPr>
          <p:cNvPr id="5" name="Rectangle 4">
            <a:extLst>
              <a:ext uri="{FF2B5EF4-FFF2-40B4-BE49-F238E27FC236}">
                <a16:creationId xmlns:a16="http://schemas.microsoft.com/office/drawing/2014/main" id="{D9751148-B289-4050-B6D3-3FF720407E02}"/>
              </a:ext>
            </a:extLst>
          </p:cNvPr>
          <p:cNvSpPr/>
          <p:nvPr/>
        </p:nvSpPr>
        <p:spPr>
          <a:xfrm>
            <a:off x="100568" y="3829129"/>
            <a:ext cx="1435008" cy="369332"/>
          </a:xfrm>
          <a:prstGeom prst="rect">
            <a:avLst/>
          </a:prstGeom>
        </p:spPr>
        <p:txBody>
          <a:bodyPr wrap="square">
            <a:spAutoFit/>
          </a:bodyPr>
          <a:lstStyle/>
          <a:p>
            <a:r>
              <a:rPr lang="fr-FR" b="1" dirty="0">
                <a:solidFill>
                  <a:srgbClr val="FF0000"/>
                </a:solidFill>
                <a:latin typeface="Times New Roman" pitchFamily="18" charset="0"/>
                <a:cs typeface="Times New Roman" pitchFamily="18" charset="0"/>
              </a:rPr>
              <a:t>Phylogénie ?</a:t>
            </a:r>
            <a:endParaRPr lang="fr-FR" dirty="0">
              <a:solidFill>
                <a:srgbClr val="FF0000"/>
              </a:solidFill>
            </a:endParaRPr>
          </a:p>
        </p:txBody>
      </p:sp>
    </p:spTree>
    <p:extLst>
      <p:ext uri="{BB962C8B-B14F-4D97-AF65-F5344CB8AC3E}">
        <p14:creationId xmlns:p14="http://schemas.microsoft.com/office/powerpoint/2010/main" val="20853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443944" y="1"/>
            <a:ext cx="4256112" cy="365125"/>
          </a:xfrm>
        </p:spPr>
        <p:txBody>
          <a:bodyPr/>
          <a:lstStyle/>
          <a:p>
            <a:r>
              <a:rPr lang="fr-FR" sz="1600">
                <a:solidFill>
                  <a:schemeClr val="tx1"/>
                </a:solidFill>
                <a:latin typeface="Times New Roman" pitchFamily="18" charset="0"/>
                <a:cs typeface="Times New Roman" pitchFamily="18" charset="0"/>
              </a:rPr>
              <a:t>Chapitre II: Principaux types de la taxonomie</a:t>
            </a:r>
          </a:p>
        </p:txBody>
      </p:sp>
      <p:sp>
        <p:nvSpPr>
          <p:cNvPr id="3" name="Rectangle 2"/>
          <p:cNvSpPr/>
          <p:nvPr/>
        </p:nvSpPr>
        <p:spPr>
          <a:xfrm>
            <a:off x="0" y="620689"/>
            <a:ext cx="7776864" cy="507831"/>
          </a:xfrm>
          <a:prstGeom prst="rect">
            <a:avLst/>
          </a:prstGeom>
        </p:spPr>
        <p:txBody>
          <a:bodyPr wrap="square">
            <a:spAutoFit/>
          </a:bodyPr>
          <a:lstStyle/>
          <a:p>
            <a:pPr>
              <a:lnSpc>
                <a:spcPct val="150000"/>
              </a:lnSpc>
              <a:spcAft>
                <a:spcPts val="0"/>
              </a:spcAft>
            </a:pPr>
            <a:r>
              <a:rPr lang="fr-FR" b="1" dirty="0">
                <a:latin typeface="Times New Roman"/>
                <a:ea typeface="Calibri"/>
                <a:cs typeface="Arial"/>
              </a:rPr>
              <a:t>4. Taxonomique </a:t>
            </a:r>
            <a:r>
              <a:rPr lang="fr-FR" b="1" dirty="0" err="1">
                <a:latin typeface="Times New Roman"/>
                <a:ea typeface="Calibri"/>
                <a:cs typeface="Arial"/>
              </a:rPr>
              <a:t>polyphasique</a:t>
            </a:r>
            <a:r>
              <a:rPr lang="fr-FR" b="1" dirty="0">
                <a:latin typeface="Times New Roman"/>
                <a:ea typeface="Calibri"/>
                <a:cs typeface="Arial"/>
              </a:rPr>
              <a:t> (mixte et consensuelle) (</a:t>
            </a:r>
            <a:r>
              <a:rPr lang="fr-FR" dirty="0" err="1">
                <a:latin typeface="Times New Roman"/>
                <a:ea typeface="Calibri"/>
                <a:cs typeface="Arial"/>
              </a:rPr>
              <a:t>polyphasic</a:t>
            </a:r>
            <a:r>
              <a:rPr lang="fr-FR" dirty="0">
                <a:latin typeface="Times New Roman"/>
                <a:ea typeface="Calibri"/>
                <a:cs typeface="Arial"/>
              </a:rPr>
              <a:t> </a:t>
            </a:r>
            <a:r>
              <a:rPr lang="fr-FR" dirty="0" err="1">
                <a:latin typeface="Times New Roman"/>
                <a:ea typeface="Calibri"/>
                <a:cs typeface="Arial"/>
              </a:rPr>
              <a:t>taxonomy</a:t>
            </a:r>
            <a:r>
              <a:rPr lang="fr-FR" dirty="0">
                <a:latin typeface="Times New Roman"/>
                <a:ea typeface="Calibri"/>
                <a:cs typeface="Arial"/>
              </a:rPr>
              <a:t>)</a:t>
            </a:r>
            <a:endParaRPr lang="fr-FR" sz="1600" dirty="0">
              <a:ea typeface="Calibri"/>
              <a:cs typeface="Arial"/>
            </a:endParaRPr>
          </a:p>
        </p:txBody>
      </p:sp>
      <p:sp>
        <p:nvSpPr>
          <p:cNvPr id="4" name="Rectangle 3"/>
          <p:cNvSpPr/>
          <p:nvPr/>
        </p:nvSpPr>
        <p:spPr>
          <a:xfrm>
            <a:off x="2286000" y="1628801"/>
            <a:ext cx="5238328" cy="1754326"/>
          </a:xfrm>
          <a:prstGeom prst="rect">
            <a:avLst/>
          </a:prstGeom>
        </p:spPr>
        <p:txBody>
          <a:bodyPr wrap="square">
            <a:spAutoFit/>
          </a:bodyPr>
          <a:lstStyle/>
          <a:p>
            <a:pPr algn="just">
              <a:lnSpc>
                <a:spcPct val="150000"/>
              </a:lnSpc>
              <a:spcAft>
                <a:spcPts val="0"/>
              </a:spcAft>
            </a:pPr>
            <a:r>
              <a:rPr lang="fr-FR" b="1" dirty="0">
                <a:latin typeface="Times New Roman"/>
                <a:ea typeface="Calibri"/>
                <a:cs typeface="Arial"/>
              </a:rPr>
              <a:t>classification qui tient compte d'un maximum de données</a:t>
            </a:r>
            <a:r>
              <a:rPr lang="fr-FR" dirty="0">
                <a:latin typeface="Times New Roman"/>
                <a:ea typeface="Calibri"/>
                <a:cs typeface="Arial"/>
              </a:rPr>
              <a:t> : données génétiques, données phénotypiques, données </a:t>
            </a:r>
            <a:r>
              <a:rPr lang="fr-FR" dirty="0" err="1">
                <a:latin typeface="Times New Roman"/>
                <a:ea typeface="Calibri"/>
                <a:cs typeface="Arial"/>
              </a:rPr>
              <a:t>chimiotaxonomiques</a:t>
            </a:r>
            <a:r>
              <a:rPr lang="fr-FR" dirty="0">
                <a:latin typeface="Times New Roman"/>
                <a:ea typeface="Calibri"/>
                <a:cs typeface="Arial"/>
              </a:rPr>
              <a:t>, données écologiques....</a:t>
            </a:r>
            <a:endParaRPr lang="fr-FR" sz="1600" dirty="0">
              <a:ea typeface="Calibri"/>
              <a:cs typeface="Arial"/>
            </a:endParaRPr>
          </a:p>
        </p:txBody>
      </p:sp>
      <p:sp>
        <p:nvSpPr>
          <p:cNvPr id="7" name="Espace réservé du numéro de diapositive 6"/>
          <p:cNvSpPr>
            <a:spLocks noGrp="1"/>
          </p:cNvSpPr>
          <p:nvPr>
            <p:ph type="sldNum" sz="quarter" idx="12"/>
          </p:nvPr>
        </p:nvSpPr>
        <p:spPr/>
        <p:txBody>
          <a:bodyPr/>
          <a:lstStyle/>
          <a:p>
            <a:fld id="{010D8997-B297-488C-9CB4-27EA6A8D089C}" type="slidenum">
              <a:rPr lang="fr-FR" smtClean="0"/>
              <a:t>30</a:t>
            </a:fld>
            <a:endParaRPr lang="fr-FR"/>
          </a:p>
        </p:txBody>
      </p:sp>
    </p:spTree>
    <p:extLst>
      <p:ext uri="{BB962C8B-B14F-4D97-AF65-F5344CB8AC3E}">
        <p14:creationId xmlns:p14="http://schemas.microsoft.com/office/powerpoint/2010/main" val="4234608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15952" y="1"/>
            <a:ext cx="4112096"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3" name="Image 2"/>
          <p:cNvPicPr/>
          <p:nvPr/>
        </p:nvPicPr>
        <p:blipFill rotWithShape="1">
          <a:blip r:embed="rId2"/>
          <a:srcRect r="8325"/>
          <a:stretch/>
        </p:blipFill>
        <p:spPr bwMode="auto">
          <a:xfrm>
            <a:off x="1549247" y="332657"/>
            <a:ext cx="6019800" cy="514035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0" y="5473006"/>
            <a:ext cx="9144000" cy="1384995"/>
          </a:xfrm>
          <a:prstGeom prst="rect">
            <a:avLst/>
          </a:prstGeom>
        </p:spPr>
        <p:txBody>
          <a:bodyPr wrap="square">
            <a:spAutoFit/>
          </a:bodyPr>
          <a:lstStyle/>
          <a:p>
            <a:pPr algn="ctr">
              <a:spcAft>
                <a:spcPts val="0"/>
              </a:spcAft>
            </a:pPr>
            <a:r>
              <a:rPr lang="fr-FR" sz="1400" b="1" dirty="0">
                <a:latin typeface="Times New Roman" pitchFamily="18" charset="0"/>
                <a:ea typeface="Calibri"/>
                <a:cs typeface="Times New Roman" pitchFamily="18" charset="0"/>
              </a:rPr>
              <a:t>Figure 5.</a:t>
            </a:r>
            <a:r>
              <a:rPr lang="fr-FR" sz="1400" dirty="0">
                <a:latin typeface="Times New Roman" pitchFamily="18" charset="0"/>
                <a:ea typeface="Calibri"/>
                <a:cs typeface="Times New Roman" pitchFamily="18" charset="0"/>
              </a:rPr>
              <a:t> Pouvoir discriminant de certaines techniques pouvant être utilisées dans une approche taxonomique mixte et consensuelle.   Adapté de </a:t>
            </a:r>
            <a:r>
              <a:rPr lang="fr-FR" sz="1400" dirty="0" err="1">
                <a:latin typeface="Times New Roman" pitchFamily="18" charset="0"/>
                <a:ea typeface="Calibri"/>
                <a:cs typeface="Times New Roman" pitchFamily="18" charset="0"/>
              </a:rPr>
              <a:t>Zakhia</a:t>
            </a:r>
            <a:r>
              <a:rPr lang="fr-FR" sz="1400" dirty="0">
                <a:latin typeface="Times New Roman" pitchFamily="18" charset="0"/>
                <a:ea typeface="Calibri"/>
                <a:cs typeface="Times New Roman" pitchFamily="18" charset="0"/>
              </a:rPr>
              <a:t> et coll. (2006) et de </a:t>
            </a:r>
            <a:r>
              <a:rPr lang="fr-FR" sz="1400" dirty="0" err="1">
                <a:latin typeface="Times New Roman" pitchFamily="18" charset="0"/>
                <a:ea typeface="Calibri"/>
                <a:cs typeface="Times New Roman" pitchFamily="18" charset="0"/>
              </a:rPr>
              <a:t>Vandamme</a:t>
            </a:r>
            <a:r>
              <a:rPr lang="fr-FR" sz="1400" dirty="0">
                <a:latin typeface="Times New Roman" pitchFamily="18" charset="0"/>
                <a:ea typeface="Calibri"/>
                <a:cs typeface="Times New Roman" pitchFamily="18" charset="0"/>
              </a:rPr>
              <a:t> et coll. </a:t>
            </a:r>
            <a:r>
              <a:rPr lang="en-GB" sz="1400" dirty="0">
                <a:latin typeface="Times New Roman" pitchFamily="18" charset="0"/>
                <a:ea typeface="Calibri"/>
                <a:cs typeface="Times New Roman" pitchFamily="18" charset="0"/>
              </a:rPr>
              <a:t>(1996).</a:t>
            </a:r>
            <a:endParaRPr lang="fr-FR" sz="1400" dirty="0">
              <a:latin typeface="Times New Roman" pitchFamily="18" charset="0"/>
              <a:ea typeface="Calibri"/>
              <a:cs typeface="Times New Roman" pitchFamily="18" charset="0"/>
            </a:endParaRPr>
          </a:p>
          <a:p>
            <a:pPr>
              <a:spcAft>
                <a:spcPts val="0"/>
              </a:spcAft>
            </a:pPr>
            <a:r>
              <a:rPr lang="en-GB" sz="1400" dirty="0" err="1">
                <a:latin typeface="Times New Roman" pitchFamily="18" charset="0"/>
                <a:ea typeface="Calibri"/>
                <a:cs typeface="Times New Roman" pitchFamily="18" charset="0"/>
              </a:rPr>
              <a:t>RFLP</a:t>
            </a:r>
            <a:r>
              <a:rPr lang="en-GB" sz="1400" dirty="0">
                <a:latin typeface="Times New Roman" pitchFamily="18" charset="0"/>
                <a:ea typeface="Calibri"/>
                <a:cs typeface="Times New Roman" pitchFamily="18" charset="0"/>
              </a:rPr>
              <a:t>, restriction fragment length polymorphism ; </a:t>
            </a:r>
            <a:r>
              <a:rPr lang="en-GB" sz="1400" dirty="0" err="1">
                <a:latin typeface="Times New Roman" pitchFamily="18" charset="0"/>
                <a:ea typeface="Calibri"/>
                <a:cs typeface="Times New Roman" pitchFamily="18" charset="0"/>
              </a:rPr>
              <a:t>PFGE</a:t>
            </a:r>
            <a:r>
              <a:rPr lang="en-GB" sz="1400" dirty="0">
                <a:latin typeface="Times New Roman" pitchFamily="18" charset="0"/>
                <a:ea typeface="Calibri"/>
                <a:cs typeface="Times New Roman" pitchFamily="18" charset="0"/>
              </a:rPr>
              <a:t>, pulsed-field gel electrophoresis ; </a:t>
            </a:r>
            <a:r>
              <a:rPr lang="en-GB" sz="1400" dirty="0" err="1">
                <a:latin typeface="Times New Roman" pitchFamily="18" charset="0"/>
                <a:ea typeface="Calibri"/>
                <a:cs typeface="Times New Roman" pitchFamily="18" charset="0"/>
              </a:rPr>
              <a:t>AFLP</a:t>
            </a:r>
            <a:r>
              <a:rPr lang="en-GB" sz="1400" dirty="0">
                <a:latin typeface="Times New Roman" pitchFamily="18" charset="0"/>
                <a:ea typeface="Calibri"/>
                <a:cs typeface="Times New Roman" pitchFamily="18" charset="0"/>
              </a:rPr>
              <a:t>,  amplified fragment length polymorphism ; AP-</a:t>
            </a:r>
            <a:r>
              <a:rPr lang="en-GB" sz="1400" dirty="0" err="1">
                <a:latin typeface="Times New Roman" pitchFamily="18" charset="0"/>
                <a:ea typeface="Calibri"/>
                <a:cs typeface="Times New Roman" pitchFamily="18" charset="0"/>
              </a:rPr>
              <a:t>PCR</a:t>
            </a:r>
            <a:r>
              <a:rPr lang="en-GB" sz="1400" dirty="0">
                <a:latin typeface="Times New Roman" pitchFamily="18" charset="0"/>
                <a:ea typeface="Calibri"/>
                <a:cs typeface="Times New Roman" pitchFamily="18" charset="0"/>
              </a:rPr>
              <a:t>, arbitrarily primed </a:t>
            </a:r>
            <a:r>
              <a:rPr lang="en-GB" sz="1400" dirty="0" err="1">
                <a:latin typeface="Times New Roman" pitchFamily="18" charset="0"/>
                <a:ea typeface="Calibri"/>
                <a:cs typeface="Times New Roman" pitchFamily="18" charset="0"/>
              </a:rPr>
              <a:t>PCR</a:t>
            </a:r>
            <a:r>
              <a:rPr lang="en-GB" sz="1400" dirty="0">
                <a:latin typeface="Times New Roman" pitchFamily="18" charset="0"/>
                <a:ea typeface="Calibri"/>
                <a:cs typeface="Times New Roman" pitchFamily="18" charset="0"/>
              </a:rPr>
              <a:t> ; REP-</a:t>
            </a:r>
            <a:r>
              <a:rPr lang="en-GB" sz="1400" dirty="0" err="1">
                <a:latin typeface="Times New Roman" pitchFamily="18" charset="0"/>
                <a:ea typeface="Calibri"/>
                <a:cs typeface="Times New Roman" pitchFamily="18" charset="0"/>
              </a:rPr>
              <a:t>PCR</a:t>
            </a:r>
            <a:r>
              <a:rPr lang="en-GB" sz="1400" dirty="0">
                <a:latin typeface="Times New Roman" pitchFamily="18" charset="0"/>
                <a:ea typeface="Calibri"/>
                <a:cs typeface="Times New Roman" pitchFamily="18" charset="0"/>
              </a:rPr>
              <a:t>, repetitive  </a:t>
            </a:r>
            <a:r>
              <a:rPr lang="en-GB" sz="1400" dirty="0" err="1">
                <a:latin typeface="Times New Roman" pitchFamily="18" charset="0"/>
                <a:ea typeface="Calibri"/>
                <a:cs typeface="Times New Roman" pitchFamily="18" charset="0"/>
              </a:rPr>
              <a:t>extragenic</a:t>
            </a:r>
            <a:r>
              <a:rPr lang="en-GB" sz="1400" dirty="0">
                <a:latin typeface="Times New Roman" pitchFamily="18" charset="0"/>
                <a:ea typeface="Calibri"/>
                <a:cs typeface="Times New Roman" pitchFamily="18" charset="0"/>
              </a:rPr>
              <a:t> palindrome </a:t>
            </a:r>
            <a:r>
              <a:rPr lang="en-GB" sz="1400" dirty="0" err="1">
                <a:latin typeface="Times New Roman" pitchFamily="18" charset="0"/>
                <a:ea typeface="Calibri"/>
                <a:cs typeface="Times New Roman" pitchFamily="18" charset="0"/>
              </a:rPr>
              <a:t>PCR</a:t>
            </a:r>
            <a:r>
              <a:rPr lang="en-GB" sz="1400" dirty="0">
                <a:latin typeface="Times New Roman" pitchFamily="18" charset="0"/>
                <a:ea typeface="Calibri"/>
                <a:cs typeface="Times New Roman" pitchFamily="18" charset="0"/>
              </a:rPr>
              <a:t> ; ERIC-</a:t>
            </a:r>
            <a:r>
              <a:rPr lang="en-GB" sz="1400" dirty="0" err="1">
                <a:latin typeface="Times New Roman" pitchFamily="18" charset="0"/>
                <a:ea typeface="Calibri"/>
                <a:cs typeface="Times New Roman" pitchFamily="18" charset="0"/>
              </a:rPr>
              <a:t>PCR</a:t>
            </a:r>
            <a:r>
              <a:rPr lang="en-GB" sz="1400" dirty="0">
                <a:latin typeface="Times New Roman" pitchFamily="18" charset="0"/>
                <a:ea typeface="Calibri"/>
                <a:cs typeface="Times New Roman" pitchFamily="18" charset="0"/>
              </a:rPr>
              <a:t>, </a:t>
            </a:r>
            <a:r>
              <a:rPr lang="en-GB" sz="1400" dirty="0" err="1">
                <a:latin typeface="Times New Roman" pitchFamily="18" charset="0"/>
                <a:ea typeface="Calibri"/>
                <a:cs typeface="Times New Roman" pitchFamily="18" charset="0"/>
              </a:rPr>
              <a:t>enterobacterial</a:t>
            </a:r>
            <a:r>
              <a:rPr lang="en-GB" sz="1400" dirty="0">
                <a:latin typeface="Times New Roman" pitchFamily="18" charset="0"/>
                <a:ea typeface="Calibri"/>
                <a:cs typeface="Times New Roman" pitchFamily="18" charset="0"/>
              </a:rPr>
              <a:t> repetitive intragenic consensus </a:t>
            </a:r>
            <a:r>
              <a:rPr lang="en-GB" sz="1400" dirty="0" err="1">
                <a:latin typeface="Times New Roman" pitchFamily="18" charset="0"/>
                <a:ea typeface="Calibri"/>
                <a:cs typeface="Times New Roman" pitchFamily="18" charset="0"/>
              </a:rPr>
              <a:t>PCR</a:t>
            </a:r>
            <a:r>
              <a:rPr lang="en-GB" sz="1400" dirty="0">
                <a:latin typeface="Times New Roman" pitchFamily="18" charset="0"/>
                <a:ea typeface="Calibri"/>
                <a:cs typeface="Times New Roman" pitchFamily="18" charset="0"/>
              </a:rPr>
              <a:t> ;  </a:t>
            </a:r>
            <a:r>
              <a:rPr lang="en-GB" sz="1400" dirty="0" err="1">
                <a:latin typeface="Times New Roman" pitchFamily="18" charset="0"/>
                <a:ea typeface="Calibri"/>
                <a:cs typeface="Times New Roman" pitchFamily="18" charset="0"/>
              </a:rPr>
              <a:t>RAPD</a:t>
            </a:r>
            <a:r>
              <a:rPr lang="en-GB" sz="1400" dirty="0">
                <a:latin typeface="Times New Roman" pitchFamily="18" charset="0"/>
                <a:ea typeface="Calibri"/>
                <a:cs typeface="Times New Roman" pitchFamily="18" charset="0"/>
              </a:rPr>
              <a:t>, randomly amplified polymorphic DNA ; </a:t>
            </a:r>
            <a:r>
              <a:rPr lang="en-GB" sz="1400" dirty="0" err="1">
                <a:latin typeface="Times New Roman" pitchFamily="18" charset="0"/>
                <a:ea typeface="Calibri"/>
                <a:cs typeface="Times New Roman" pitchFamily="18" charset="0"/>
              </a:rPr>
              <a:t>ARDRA</a:t>
            </a:r>
            <a:r>
              <a:rPr lang="en-GB" sz="1400" dirty="0">
                <a:latin typeface="Times New Roman" pitchFamily="18" charset="0"/>
                <a:ea typeface="Calibri"/>
                <a:cs typeface="Times New Roman" pitchFamily="18" charset="0"/>
              </a:rPr>
              <a:t>, amplified </a:t>
            </a:r>
            <a:r>
              <a:rPr lang="en-GB" sz="1400" dirty="0" err="1">
                <a:latin typeface="Times New Roman" pitchFamily="18" charset="0"/>
                <a:ea typeface="Calibri"/>
                <a:cs typeface="Times New Roman" pitchFamily="18" charset="0"/>
              </a:rPr>
              <a:t>rDNA</a:t>
            </a:r>
            <a:r>
              <a:rPr lang="en-GB" sz="1400" dirty="0">
                <a:latin typeface="Times New Roman" pitchFamily="18" charset="0"/>
                <a:ea typeface="Calibri"/>
                <a:cs typeface="Times New Roman" pitchFamily="18" charset="0"/>
              </a:rPr>
              <a:t> restriction analysis;  </a:t>
            </a:r>
            <a:r>
              <a:rPr lang="en-GB" sz="1400" dirty="0" err="1">
                <a:latin typeface="Times New Roman" pitchFamily="18" charset="0"/>
                <a:ea typeface="Calibri"/>
                <a:cs typeface="Times New Roman" pitchFamily="18" charset="0"/>
              </a:rPr>
              <a:t>MLEE</a:t>
            </a:r>
            <a:r>
              <a:rPr lang="en-GB" sz="1400" dirty="0">
                <a:latin typeface="Times New Roman" pitchFamily="18" charset="0"/>
                <a:ea typeface="Calibri"/>
                <a:cs typeface="Times New Roman" pitchFamily="18" charset="0"/>
              </a:rPr>
              <a:t>, </a:t>
            </a:r>
            <a:r>
              <a:rPr lang="en-GB" sz="1400" dirty="0" err="1">
                <a:latin typeface="Times New Roman" pitchFamily="18" charset="0"/>
                <a:ea typeface="Calibri"/>
                <a:cs typeface="Times New Roman" pitchFamily="18" charset="0"/>
              </a:rPr>
              <a:t>multilocus</a:t>
            </a:r>
            <a:r>
              <a:rPr lang="en-GB" sz="1400" dirty="0">
                <a:latin typeface="Times New Roman" pitchFamily="18" charset="0"/>
                <a:ea typeface="Calibri"/>
                <a:cs typeface="Times New Roman" pitchFamily="18" charset="0"/>
              </a:rPr>
              <a:t> enzyme electrophoresis ; FAME, fatty acid methyl ester.</a:t>
            </a:r>
            <a:endParaRPr lang="fr-FR" sz="1400" dirty="0">
              <a:latin typeface="Times New Roman" pitchFamily="18" charset="0"/>
              <a:ea typeface="Calibri"/>
              <a:cs typeface="Times New Roman" pitchFamily="18" charset="0"/>
            </a:endParaRPr>
          </a:p>
        </p:txBody>
      </p:sp>
      <p:sp>
        <p:nvSpPr>
          <p:cNvPr id="7" name="Espace réservé du numéro de diapositive 6"/>
          <p:cNvSpPr>
            <a:spLocks noGrp="1"/>
          </p:cNvSpPr>
          <p:nvPr>
            <p:ph type="sldNum" sz="quarter" idx="12"/>
          </p:nvPr>
        </p:nvSpPr>
        <p:spPr/>
        <p:txBody>
          <a:bodyPr/>
          <a:lstStyle/>
          <a:p>
            <a:fld id="{010D8997-B297-488C-9CB4-27EA6A8D089C}" type="slidenum">
              <a:rPr lang="fr-FR" smtClean="0"/>
              <a:t>31</a:t>
            </a:fld>
            <a:endParaRPr lang="fr-FR"/>
          </a:p>
        </p:txBody>
      </p:sp>
    </p:spTree>
    <p:extLst>
      <p:ext uri="{BB962C8B-B14F-4D97-AF65-F5344CB8AC3E}">
        <p14:creationId xmlns:p14="http://schemas.microsoft.com/office/powerpoint/2010/main" val="3853793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383575" y="1"/>
            <a:ext cx="4376850" cy="365125"/>
          </a:xfrm>
        </p:spPr>
        <p:txBody>
          <a:bodyPr/>
          <a:lstStyle/>
          <a:p>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1" y="688922"/>
            <a:ext cx="3419871" cy="507831"/>
          </a:xfrm>
          <a:prstGeom prst="rect">
            <a:avLst/>
          </a:prstGeom>
        </p:spPr>
        <p:txBody>
          <a:bodyPr wrap="square">
            <a:spAutoFit/>
          </a:bodyPr>
          <a:lstStyle/>
          <a:p>
            <a:pPr algn="just">
              <a:lnSpc>
                <a:spcPct val="150000"/>
              </a:lnSpc>
              <a:spcAft>
                <a:spcPts val="0"/>
              </a:spcAft>
            </a:pPr>
            <a:r>
              <a:rPr lang="fr-FR" b="1" dirty="0">
                <a:latin typeface="Times New Roman"/>
                <a:ea typeface="Calibri"/>
                <a:cs typeface="Arial"/>
              </a:rPr>
              <a:t>3. Taxonomie numérique</a:t>
            </a:r>
            <a:endParaRPr lang="fr-FR" sz="1600" dirty="0">
              <a:ea typeface="Calibri"/>
              <a:cs typeface="Arial"/>
            </a:endParaRPr>
          </a:p>
        </p:txBody>
      </p:sp>
      <p:sp>
        <p:nvSpPr>
          <p:cNvPr id="4" name="Rectangle 3"/>
          <p:cNvSpPr/>
          <p:nvPr/>
        </p:nvSpPr>
        <p:spPr>
          <a:xfrm>
            <a:off x="0" y="1340769"/>
            <a:ext cx="8964488" cy="1754326"/>
          </a:xfrm>
          <a:prstGeom prst="rect">
            <a:avLst/>
          </a:prstGeom>
        </p:spPr>
        <p:txBody>
          <a:bodyPr wrap="square">
            <a:spAutoFit/>
          </a:bodyPr>
          <a:lstStyle/>
          <a:p>
            <a:pPr algn="just">
              <a:lnSpc>
                <a:spcPct val="150000"/>
              </a:lnSpc>
              <a:spcAft>
                <a:spcPts val="0"/>
              </a:spcAft>
            </a:pPr>
            <a:r>
              <a:rPr lang="fr-FR" dirty="0">
                <a:latin typeface="Times New Roman"/>
                <a:ea typeface="Calibri"/>
                <a:cs typeface="Arial"/>
              </a:rPr>
              <a:t>consiste à évaluer la similitude entre de nombreuses souches en comparant de nombreuses caractéristiques (</a:t>
            </a:r>
            <a:r>
              <a:rPr lang="fr-FR" b="1" dirty="0">
                <a:latin typeface="Times New Roman"/>
                <a:ea typeface="Calibri"/>
                <a:cs typeface="Arial"/>
              </a:rPr>
              <a:t>morphologique, biochimique, physiologique</a:t>
            </a:r>
            <a:r>
              <a:rPr lang="fr-FR" dirty="0">
                <a:latin typeface="Times New Roman"/>
                <a:ea typeface="Calibri"/>
                <a:cs typeface="Arial"/>
              </a:rPr>
              <a:t>) tout en accordant à chacune d’elles le </a:t>
            </a:r>
            <a:r>
              <a:rPr lang="fr-FR" b="1" dirty="0">
                <a:latin typeface="Times New Roman"/>
                <a:ea typeface="Calibri"/>
                <a:cs typeface="Arial"/>
              </a:rPr>
              <a:t>même poids</a:t>
            </a:r>
            <a:r>
              <a:rPr lang="fr-FR" dirty="0">
                <a:latin typeface="Times New Roman"/>
                <a:ea typeface="Calibri"/>
                <a:cs typeface="Arial"/>
              </a:rPr>
              <a:t>. Cette taxonomie est devenue possible grâce à l’avènement des </a:t>
            </a:r>
            <a:r>
              <a:rPr lang="fr-FR" b="1" dirty="0">
                <a:latin typeface="Times New Roman"/>
                <a:ea typeface="Calibri"/>
                <a:cs typeface="Arial"/>
              </a:rPr>
              <a:t>ordinateurs</a:t>
            </a:r>
            <a:r>
              <a:rPr lang="fr-FR" dirty="0">
                <a:latin typeface="Times New Roman"/>
                <a:ea typeface="Calibri"/>
                <a:cs typeface="Arial"/>
              </a:rPr>
              <a:t>.</a:t>
            </a:r>
            <a:endParaRPr lang="fr-FR" sz="1600" dirty="0">
              <a:ea typeface="Calibri"/>
              <a:cs typeface="Arial"/>
            </a:endParaRPr>
          </a:p>
        </p:txBody>
      </p:sp>
      <p:sp>
        <p:nvSpPr>
          <p:cNvPr id="5" name="Rectangle 4"/>
          <p:cNvSpPr/>
          <p:nvPr/>
        </p:nvSpPr>
        <p:spPr>
          <a:xfrm>
            <a:off x="10898" y="3095095"/>
            <a:ext cx="8953805" cy="646331"/>
          </a:xfrm>
          <a:prstGeom prst="rect">
            <a:avLst/>
          </a:prstGeom>
        </p:spPr>
        <p:txBody>
          <a:bodyPr wrap="square">
            <a:spAutoFit/>
          </a:bodyPr>
          <a:lstStyle/>
          <a:p>
            <a:r>
              <a:rPr lang="fr-FR" dirty="0">
                <a:latin typeface="Times New Roman"/>
                <a:ea typeface="Calibri"/>
              </a:rPr>
              <a:t>Pour faire une classification précise et fiable, il faut comparer de nombreux caractères, au moins</a:t>
            </a:r>
            <a:r>
              <a:rPr lang="fr-FR" b="1" dirty="0">
                <a:latin typeface="Times New Roman"/>
                <a:ea typeface="Calibri"/>
              </a:rPr>
              <a:t> 50</a:t>
            </a:r>
            <a:r>
              <a:rPr lang="fr-FR" dirty="0">
                <a:latin typeface="Times New Roman"/>
                <a:ea typeface="Calibri"/>
              </a:rPr>
              <a:t> et de préférence </a:t>
            </a:r>
            <a:r>
              <a:rPr lang="fr-FR" b="1" dirty="0">
                <a:latin typeface="Times New Roman"/>
                <a:ea typeface="Calibri"/>
              </a:rPr>
              <a:t>plusieurs centaines</a:t>
            </a:r>
            <a:r>
              <a:rPr lang="fr-FR" dirty="0">
                <a:latin typeface="Times New Roman"/>
                <a:ea typeface="Calibri"/>
              </a:rPr>
              <a:t>.</a:t>
            </a:r>
            <a:endParaRPr lang="fr-FR" dirty="0"/>
          </a:p>
        </p:txBody>
      </p:sp>
      <p:sp>
        <p:nvSpPr>
          <p:cNvPr id="6" name="Rectangle 5"/>
          <p:cNvSpPr/>
          <p:nvPr/>
        </p:nvSpPr>
        <p:spPr>
          <a:xfrm>
            <a:off x="10898" y="4149080"/>
            <a:ext cx="8953805" cy="1338828"/>
          </a:xfrm>
          <a:prstGeom prst="rect">
            <a:avLst/>
          </a:prstGeom>
        </p:spPr>
        <p:txBody>
          <a:bodyPr wrap="square">
            <a:spAutoFit/>
          </a:bodyPr>
          <a:lstStyle/>
          <a:p>
            <a:pPr algn="just">
              <a:lnSpc>
                <a:spcPct val="150000"/>
              </a:lnSpc>
              <a:spcAft>
                <a:spcPts val="0"/>
              </a:spcAft>
            </a:pPr>
            <a:r>
              <a:rPr lang="fr-FR" dirty="0">
                <a:latin typeface="Times New Roman"/>
                <a:ea typeface="Calibri"/>
                <a:cs typeface="Arial"/>
              </a:rPr>
              <a:t>Après l’analyse on calcule pour chaque paire d’organismes du groupe un </a:t>
            </a:r>
            <a:r>
              <a:rPr lang="fr-FR" b="1" dirty="0">
                <a:solidFill>
                  <a:srgbClr val="FF0000"/>
                </a:solidFill>
                <a:latin typeface="Times New Roman"/>
                <a:ea typeface="Calibri"/>
                <a:cs typeface="Arial"/>
              </a:rPr>
              <a:t>coefficient d’association</a:t>
            </a:r>
            <a:r>
              <a:rPr lang="fr-FR" dirty="0">
                <a:latin typeface="Times New Roman"/>
                <a:ea typeface="Calibri"/>
                <a:cs typeface="Arial"/>
              </a:rPr>
              <a:t>, une fonction qui mesure l’accord entre les caractères des </a:t>
            </a:r>
            <a:r>
              <a:rPr lang="fr-FR" b="1" dirty="0">
                <a:latin typeface="Times New Roman"/>
                <a:ea typeface="Calibri"/>
                <a:cs typeface="Arial"/>
              </a:rPr>
              <a:t>deux organismes(les souches sont comparées une à une)</a:t>
            </a:r>
            <a:r>
              <a:rPr lang="fr-FR" dirty="0">
                <a:latin typeface="Times New Roman"/>
                <a:ea typeface="Calibri"/>
                <a:cs typeface="Arial"/>
              </a:rPr>
              <a:t>.</a:t>
            </a:r>
            <a:endParaRPr lang="fr-FR" sz="1600" dirty="0">
              <a:ea typeface="Calibri"/>
              <a:cs typeface="Arial"/>
            </a:endParaRPr>
          </a:p>
        </p:txBody>
      </p:sp>
      <p:sp>
        <p:nvSpPr>
          <p:cNvPr id="9" name="Espace réservé du numéro de diapositive 8"/>
          <p:cNvSpPr>
            <a:spLocks noGrp="1"/>
          </p:cNvSpPr>
          <p:nvPr>
            <p:ph type="sldNum" sz="quarter" idx="12"/>
          </p:nvPr>
        </p:nvSpPr>
        <p:spPr/>
        <p:txBody>
          <a:bodyPr/>
          <a:lstStyle/>
          <a:p>
            <a:fld id="{010D8997-B297-488C-9CB4-27EA6A8D089C}" type="slidenum">
              <a:rPr lang="fr-FR" smtClean="0"/>
              <a:t>32</a:t>
            </a:fld>
            <a:endParaRPr lang="fr-FR"/>
          </a:p>
        </p:txBody>
      </p:sp>
    </p:spTree>
    <p:extLst>
      <p:ext uri="{BB962C8B-B14F-4D97-AF65-F5344CB8AC3E}">
        <p14:creationId xmlns:p14="http://schemas.microsoft.com/office/powerpoint/2010/main" val="51183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267744" y="1"/>
            <a:ext cx="4608512"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83" y="1628800"/>
            <a:ext cx="7221537"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1764" y="5445224"/>
            <a:ext cx="8820472" cy="646331"/>
          </a:xfrm>
          <a:prstGeom prst="rect">
            <a:avLst/>
          </a:prstGeom>
        </p:spPr>
        <p:txBody>
          <a:bodyPr wrap="square">
            <a:spAutoFit/>
          </a:bodyPr>
          <a:lstStyle/>
          <a:p>
            <a:r>
              <a:rPr lang="fr-FR" dirty="0">
                <a:latin typeface="Times New Roman" pitchFamily="18" charset="0"/>
                <a:cs typeface="Times New Roman" pitchFamily="18" charset="0"/>
              </a:rPr>
              <a:t>La valeur des 2 coefficients augmente de façon linéaire de 0,0(pas d’appariement à 1,0 (100% d’appariement). </a:t>
            </a:r>
          </a:p>
        </p:txBody>
      </p:sp>
      <p:sp>
        <p:nvSpPr>
          <p:cNvPr id="4" name="Rectangle 3"/>
          <p:cNvSpPr/>
          <p:nvPr/>
        </p:nvSpPr>
        <p:spPr>
          <a:xfrm>
            <a:off x="1052736" y="3622360"/>
            <a:ext cx="7038528" cy="1324978"/>
          </a:xfrm>
          <a:prstGeom prst="rect">
            <a:avLst/>
          </a:prstGeom>
        </p:spPr>
        <p:txBody>
          <a:bodyPr wrap="square">
            <a:spAutoFit/>
          </a:bodyPr>
          <a:lstStyle/>
          <a:p>
            <a:pPr>
              <a:lnSpc>
                <a:spcPct val="115000"/>
              </a:lnSpc>
              <a:spcAft>
                <a:spcPts val="0"/>
              </a:spcAft>
            </a:pPr>
            <a:r>
              <a:rPr lang="fr-FR" dirty="0">
                <a:latin typeface="Times New Roman"/>
                <a:ea typeface="Calibri"/>
                <a:cs typeface="Arial"/>
              </a:rPr>
              <a:t>a : caractères présents chez les deux souches(1,1)</a:t>
            </a:r>
            <a:endParaRPr lang="fr-FR" dirty="0">
              <a:ea typeface="Calibri"/>
              <a:cs typeface="Arial"/>
            </a:endParaRPr>
          </a:p>
          <a:p>
            <a:pPr>
              <a:lnSpc>
                <a:spcPct val="115000"/>
              </a:lnSpc>
              <a:spcAft>
                <a:spcPts val="0"/>
              </a:spcAft>
            </a:pPr>
            <a:r>
              <a:rPr lang="fr-FR" dirty="0">
                <a:latin typeface="Times New Roman"/>
                <a:ea typeface="Calibri"/>
                <a:cs typeface="Arial"/>
              </a:rPr>
              <a:t>b : caractères propres à la souche A (1,0)</a:t>
            </a:r>
            <a:endParaRPr lang="fr-FR" dirty="0">
              <a:ea typeface="Calibri"/>
              <a:cs typeface="Arial"/>
            </a:endParaRPr>
          </a:p>
          <a:p>
            <a:pPr>
              <a:lnSpc>
                <a:spcPct val="115000"/>
              </a:lnSpc>
              <a:spcAft>
                <a:spcPts val="0"/>
              </a:spcAft>
            </a:pPr>
            <a:r>
              <a:rPr lang="fr-FR" dirty="0">
                <a:latin typeface="Times New Roman"/>
                <a:ea typeface="Calibri"/>
                <a:cs typeface="Arial"/>
              </a:rPr>
              <a:t>c : caractères propres à la souche B (0,1)</a:t>
            </a:r>
            <a:endParaRPr lang="fr-FR" dirty="0">
              <a:ea typeface="Calibri"/>
              <a:cs typeface="Arial"/>
            </a:endParaRPr>
          </a:p>
          <a:p>
            <a:r>
              <a:rPr lang="fr-FR" dirty="0">
                <a:latin typeface="Times New Roman"/>
                <a:ea typeface="Calibri"/>
              </a:rPr>
              <a:t>d : caractères absent chez les deux organismes (0,0)</a:t>
            </a:r>
            <a:endParaRPr lang="fr-FR" dirty="0"/>
          </a:p>
        </p:txBody>
      </p:sp>
      <p:sp>
        <p:nvSpPr>
          <p:cNvPr id="5" name="Rectangle 4"/>
          <p:cNvSpPr/>
          <p:nvPr/>
        </p:nvSpPr>
        <p:spPr>
          <a:xfrm>
            <a:off x="1622913" y="746805"/>
            <a:ext cx="5868144" cy="878895"/>
          </a:xfrm>
          <a:prstGeom prst="rect">
            <a:avLst/>
          </a:prstGeom>
        </p:spPr>
        <p:txBody>
          <a:bodyPr wrap="square">
            <a:spAutoFit/>
          </a:bodyPr>
          <a:lstStyle/>
          <a:p>
            <a:pPr algn="just">
              <a:lnSpc>
                <a:spcPct val="150000"/>
              </a:lnSpc>
              <a:spcAft>
                <a:spcPts val="0"/>
              </a:spcAft>
            </a:pPr>
            <a:r>
              <a:rPr lang="fr-FR" dirty="0">
                <a:latin typeface="Times New Roman"/>
                <a:ea typeface="Calibri"/>
                <a:cs typeface="Arial"/>
              </a:rPr>
              <a:t>2 coefficient sont les plus couramment utilisés en microbiologie: </a:t>
            </a:r>
            <a:endParaRPr lang="fr-FR" sz="1600" dirty="0">
              <a:ea typeface="Calibri"/>
              <a:cs typeface="Arial"/>
            </a:endParaRPr>
          </a:p>
        </p:txBody>
      </p:sp>
      <p:sp>
        <p:nvSpPr>
          <p:cNvPr id="8" name="Espace réservé du numéro de diapositive 7"/>
          <p:cNvSpPr>
            <a:spLocks noGrp="1"/>
          </p:cNvSpPr>
          <p:nvPr>
            <p:ph type="sldNum" sz="quarter" idx="12"/>
          </p:nvPr>
        </p:nvSpPr>
        <p:spPr/>
        <p:txBody>
          <a:bodyPr/>
          <a:lstStyle/>
          <a:p>
            <a:fld id="{010D8997-B297-488C-9CB4-27EA6A8D089C}" type="slidenum">
              <a:rPr lang="fr-FR" smtClean="0"/>
              <a:t>33</a:t>
            </a:fld>
            <a:endParaRPr lang="fr-FR"/>
          </a:p>
        </p:txBody>
      </p:sp>
    </p:spTree>
    <p:extLst>
      <p:ext uri="{BB962C8B-B14F-4D97-AF65-F5344CB8AC3E}">
        <p14:creationId xmlns:p14="http://schemas.microsoft.com/office/powerpoint/2010/main" val="1637841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851788" y="1"/>
            <a:ext cx="5440424"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856" y="620688"/>
            <a:ext cx="644628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824" y="6519447"/>
            <a:ext cx="7740352" cy="338554"/>
          </a:xfrm>
          <a:prstGeom prst="rect">
            <a:avLst/>
          </a:prstGeom>
        </p:spPr>
        <p:txBody>
          <a:bodyPr wrap="square">
            <a:spAutoFit/>
          </a:bodyPr>
          <a:lstStyle/>
          <a:p>
            <a:pPr algn="ctr"/>
            <a:r>
              <a:rPr lang="fr-FR" sz="1600" b="1" dirty="0" err="1">
                <a:latin typeface="Times New Roman"/>
                <a:ea typeface="Calibri"/>
              </a:rPr>
              <a:t>Fig</a:t>
            </a:r>
            <a:r>
              <a:rPr lang="fr-FR" sz="1600" b="1" dirty="0">
                <a:latin typeface="Times New Roman"/>
                <a:ea typeface="Calibri"/>
              </a:rPr>
              <a:t> 6. </a:t>
            </a:r>
            <a:r>
              <a:rPr lang="fr-FR" sz="1600" dirty="0">
                <a:latin typeface="Times New Roman"/>
                <a:ea typeface="Calibri"/>
              </a:rPr>
              <a:t>Les ensembles et les dendrogrammes en taxonomie numérique</a:t>
            </a:r>
            <a:endParaRPr lang="fr-FR" sz="1600" dirty="0"/>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34</a:t>
            </a:fld>
            <a:endParaRPr lang="fr-FR"/>
          </a:p>
        </p:txBody>
      </p:sp>
    </p:spTree>
    <p:extLst>
      <p:ext uri="{BB962C8B-B14F-4D97-AF65-F5344CB8AC3E}">
        <p14:creationId xmlns:p14="http://schemas.microsoft.com/office/powerpoint/2010/main" val="3997073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53866" y="1"/>
            <a:ext cx="4036268" cy="365125"/>
          </a:xfrm>
        </p:spPr>
        <p:txBody>
          <a:bodyPr/>
          <a:lstStyle/>
          <a:p>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972000" y="2708920"/>
            <a:ext cx="7200000" cy="923330"/>
          </a:xfrm>
          <a:prstGeom prst="rect">
            <a:avLst/>
          </a:prstGeom>
        </p:spPr>
        <p:txBody>
          <a:bodyPr wrap="square" anchor="ctr">
            <a:spAutoFit/>
          </a:bodyPr>
          <a:lstStyle/>
          <a:p>
            <a:pPr algn="just">
              <a:lnSpc>
                <a:spcPct val="150000"/>
              </a:lnSpc>
              <a:spcAft>
                <a:spcPts val="0"/>
              </a:spcAft>
            </a:pPr>
            <a:r>
              <a:rPr lang="fr-FR" dirty="0">
                <a:latin typeface="Times New Roman"/>
                <a:ea typeface="Calibri"/>
                <a:cs typeface="Arial"/>
              </a:rPr>
              <a:t>Les </a:t>
            </a:r>
            <a:r>
              <a:rPr lang="fr-FR" dirty="0" err="1">
                <a:latin typeface="Times New Roman"/>
                <a:ea typeface="Calibri"/>
                <a:cs typeface="Arial"/>
              </a:rPr>
              <a:t>phénoms</a:t>
            </a:r>
            <a:r>
              <a:rPr lang="fr-FR" dirty="0">
                <a:latin typeface="Times New Roman"/>
                <a:ea typeface="Calibri"/>
                <a:cs typeface="Arial"/>
              </a:rPr>
              <a:t> formés à environ 80% de similitude sont souvent équivalents aux espèces.</a:t>
            </a:r>
            <a:endParaRPr lang="fr-FR" sz="1600" dirty="0">
              <a:ea typeface="Calibri"/>
              <a:cs typeface="Arial"/>
            </a:endParaRPr>
          </a:p>
        </p:txBody>
      </p:sp>
      <p:sp>
        <p:nvSpPr>
          <p:cNvPr id="4" name="Rectangle 3"/>
          <p:cNvSpPr/>
          <p:nvPr/>
        </p:nvSpPr>
        <p:spPr>
          <a:xfrm>
            <a:off x="972000" y="3914428"/>
            <a:ext cx="7200000" cy="923330"/>
          </a:xfrm>
          <a:prstGeom prst="rect">
            <a:avLst/>
          </a:prstGeom>
        </p:spPr>
        <p:txBody>
          <a:bodyPr wrap="square" anchor="ctr">
            <a:spAutoFit/>
          </a:bodyPr>
          <a:lstStyle/>
          <a:p>
            <a:pPr>
              <a:lnSpc>
                <a:spcPct val="150000"/>
              </a:lnSpc>
            </a:pPr>
            <a:r>
              <a:rPr lang="fr-FR" dirty="0">
                <a:latin typeface="Times New Roman"/>
                <a:ea typeface="Calibri"/>
              </a:rPr>
              <a:t>Les résultats de l’analyse taxonomique numérique sont souvent résumé en un arbre appelé </a:t>
            </a:r>
            <a:r>
              <a:rPr lang="fr-FR" b="1" dirty="0" err="1">
                <a:latin typeface="Times New Roman"/>
                <a:ea typeface="Calibri"/>
              </a:rPr>
              <a:t>dendogramme</a:t>
            </a:r>
            <a:endParaRPr lang="fr-FR" dirty="0"/>
          </a:p>
        </p:txBody>
      </p:sp>
      <p:sp>
        <p:nvSpPr>
          <p:cNvPr id="6" name="Rectangle 5"/>
          <p:cNvSpPr/>
          <p:nvPr/>
        </p:nvSpPr>
        <p:spPr>
          <a:xfrm>
            <a:off x="827584" y="692696"/>
            <a:ext cx="7488832" cy="1338828"/>
          </a:xfrm>
          <a:prstGeom prst="rect">
            <a:avLst/>
          </a:prstGeom>
        </p:spPr>
        <p:txBody>
          <a:bodyPr wrap="square">
            <a:spAutoFit/>
          </a:bodyPr>
          <a:lstStyle/>
          <a:p>
            <a:pPr algn="just">
              <a:lnSpc>
                <a:spcPct val="150000"/>
              </a:lnSpc>
              <a:spcAft>
                <a:spcPts val="0"/>
              </a:spcAft>
            </a:pPr>
            <a:r>
              <a:rPr lang="fr-FR" dirty="0">
                <a:latin typeface="Times New Roman"/>
                <a:ea typeface="Calibri"/>
                <a:cs typeface="Arial"/>
              </a:rPr>
              <a:t>Les organismes présentant une grande similitude sont groupés et séparés des organismes dissemblables ; de tels groupes d’organismes sont appelés </a:t>
            </a:r>
            <a:r>
              <a:rPr lang="fr-FR" b="1" dirty="0" err="1">
                <a:latin typeface="Times New Roman"/>
                <a:ea typeface="Calibri"/>
                <a:cs typeface="Arial"/>
              </a:rPr>
              <a:t>phénons</a:t>
            </a:r>
            <a:r>
              <a:rPr lang="fr-FR" b="1" dirty="0">
                <a:latin typeface="Times New Roman"/>
                <a:ea typeface="Calibri"/>
                <a:cs typeface="Arial"/>
              </a:rPr>
              <a:t> (parfois aussi </a:t>
            </a:r>
            <a:r>
              <a:rPr lang="fr-FR" b="1" dirty="0" err="1">
                <a:latin typeface="Times New Roman"/>
                <a:ea typeface="Calibri"/>
                <a:cs typeface="Arial"/>
              </a:rPr>
              <a:t>phénoms</a:t>
            </a:r>
            <a:r>
              <a:rPr lang="fr-FR" b="1" dirty="0">
                <a:latin typeface="Times New Roman"/>
                <a:ea typeface="Calibri"/>
                <a:cs typeface="Arial"/>
              </a:rPr>
              <a:t>).</a:t>
            </a:r>
            <a:endParaRPr lang="fr-FR" sz="1600" b="1" dirty="0">
              <a:ea typeface="Calibri"/>
              <a:cs typeface="Arial"/>
            </a:endParaRPr>
          </a:p>
        </p:txBody>
      </p:sp>
      <p:sp>
        <p:nvSpPr>
          <p:cNvPr id="9" name="Espace réservé du numéro de diapositive 8"/>
          <p:cNvSpPr>
            <a:spLocks noGrp="1"/>
          </p:cNvSpPr>
          <p:nvPr>
            <p:ph type="sldNum" sz="quarter" idx="12"/>
          </p:nvPr>
        </p:nvSpPr>
        <p:spPr/>
        <p:txBody>
          <a:bodyPr/>
          <a:lstStyle/>
          <a:p>
            <a:fld id="{010D8997-B297-488C-9CB4-27EA6A8D089C}" type="slidenum">
              <a:rPr lang="fr-FR" smtClean="0"/>
              <a:t>35</a:t>
            </a:fld>
            <a:endParaRPr lang="fr-FR"/>
          </a:p>
        </p:txBody>
      </p:sp>
    </p:spTree>
    <p:extLst>
      <p:ext uri="{BB962C8B-B14F-4D97-AF65-F5344CB8AC3E}">
        <p14:creationId xmlns:p14="http://schemas.microsoft.com/office/powerpoint/2010/main" val="2959216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263924" y="1"/>
            <a:ext cx="4616152"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3" y="1090613"/>
            <a:ext cx="33242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496" y="1997839"/>
            <a:ext cx="4882179" cy="2308324"/>
          </a:xfrm>
          <a:prstGeom prst="rect">
            <a:avLst/>
          </a:prstGeom>
        </p:spPr>
        <p:txBody>
          <a:bodyPr wrap="square">
            <a:spAutoFit/>
          </a:bodyPr>
          <a:lstStyle/>
          <a:p>
            <a:pPr algn="just"/>
            <a:r>
              <a:rPr lang="fr-FR" dirty="0">
                <a:latin typeface="Times New Roman" pitchFamily="18" charset="0"/>
                <a:cs typeface="Times New Roman" pitchFamily="18" charset="0"/>
              </a:rPr>
              <a:t> Dendrogramme montre les résultats  de l’analyse . Les souches 1 et 2 sont  des membres d’un </a:t>
            </a:r>
            <a:r>
              <a:rPr lang="fr-FR" dirty="0" err="1">
                <a:latin typeface="Times New Roman" pitchFamily="18" charset="0"/>
                <a:cs typeface="Times New Roman" pitchFamily="18" charset="0"/>
              </a:rPr>
              <a:t>phénon</a:t>
            </a:r>
            <a:r>
              <a:rPr lang="fr-FR" dirty="0">
                <a:latin typeface="Times New Roman" pitchFamily="18" charset="0"/>
                <a:cs typeface="Times New Roman" pitchFamily="18" charset="0"/>
              </a:rPr>
              <a:t> 90 et les souches 1 à 3 forment un </a:t>
            </a:r>
            <a:r>
              <a:rPr lang="fr-FR" dirty="0" err="1">
                <a:latin typeface="Times New Roman" pitchFamily="18" charset="0"/>
                <a:cs typeface="Times New Roman" pitchFamily="18" charset="0"/>
              </a:rPr>
              <a:t>phénon</a:t>
            </a:r>
            <a:r>
              <a:rPr lang="fr-FR" dirty="0">
                <a:latin typeface="Times New Roman" pitchFamily="18" charset="0"/>
                <a:cs typeface="Times New Roman" pitchFamily="18" charset="0"/>
              </a:rPr>
              <a:t> 80. </a:t>
            </a:r>
          </a:p>
          <a:p>
            <a:pPr algn="just"/>
            <a:r>
              <a:rPr lang="fr-FR" dirty="0">
                <a:latin typeface="Times New Roman" pitchFamily="18" charset="0"/>
                <a:cs typeface="Times New Roman" pitchFamily="18" charset="0"/>
              </a:rPr>
              <a:t> </a:t>
            </a:r>
          </a:p>
          <a:p>
            <a:pPr algn="just"/>
            <a:r>
              <a:rPr lang="fr-FR" dirty="0">
                <a:latin typeface="Times New Roman" pitchFamily="18" charset="0"/>
                <a:cs typeface="Times New Roman" pitchFamily="18" charset="0"/>
              </a:rPr>
              <a:t>• Tandis que les souches I à 3 peut  être membres d’une seule espèce. il  est improbable que les souches 4 à 6  appartiennent à la même espèce que </a:t>
            </a:r>
          </a:p>
          <a:p>
            <a:pPr algn="just"/>
            <a:r>
              <a:rPr lang="fr-FR" dirty="0">
                <a:latin typeface="Times New Roman" pitchFamily="18" charset="0"/>
                <a:cs typeface="Times New Roman" pitchFamily="18" charset="0"/>
              </a:rPr>
              <a:t>1 à 3. </a:t>
            </a:r>
          </a:p>
        </p:txBody>
      </p:sp>
      <p:sp>
        <p:nvSpPr>
          <p:cNvPr id="7" name="Espace réservé du numéro de diapositive 6"/>
          <p:cNvSpPr>
            <a:spLocks noGrp="1"/>
          </p:cNvSpPr>
          <p:nvPr>
            <p:ph type="sldNum" sz="quarter" idx="12"/>
          </p:nvPr>
        </p:nvSpPr>
        <p:spPr/>
        <p:txBody>
          <a:bodyPr/>
          <a:lstStyle/>
          <a:p>
            <a:fld id="{010D8997-B297-488C-9CB4-27EA6A8D089C}" type="slidenum">
              <a:rPr lang="fr-FR" smtClean="0"/>
              <a:t>36</a:t>
            </a:fld>
            <a:endParaRPr lang="fr-FR"/>
          </a:p>
        </p:txBody>
      </p:sp>
    </p:spTree>
    <p:extLst>
      <p:ext uri="{BB962C8B-B14F-4D97-AF65-F5344CB8AC3E}">
        <p14:creationId xmlns:p14="http://schemas.microsoft.com/office/powerpoint/2010/main" val="219677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263924" y="0"/>
            <a:ext cx="4616152" cy="365125"/>
          </a:xfrm>
        </p:spPr>
        <p:txBody>
          <a:bodyPr/>
          <a:lstStyle/>
          <a:p>
            <a:pPr>
              <a:lnSpc>
                <a:spcPct val="150000"/>
              </a:lnSpc>
            </a:pPr>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23526" y="620688"/>
            <a:ext cx="5519010" cy="417422"/>
          </a:xfrm>
          <a:prstGeom prst="rect">
            <a:avLst/>
          </a:prstGeom>
        </p:spPr>
        <p:txBody>
          <a:bodyPr wrap="square">
            <a:spAutoFit/>
          </a:bodyPr>
          <a:lstStyle/>
          <a:p>
            <a:pPr>
              <a:lnSpc>
                <a:spcPct val="150000"/>
              </a:lnSpc>
              <a:spcAft>
                <a:spcPts val="0"/>
              </a:spcAft>
            </a:pPr>
            <a:r>
              <a:rPr lang="en-GB" sz="1600" b="1" dirty="0">
                <a:latin typeface="Times New Roman" pitchFamily="18" charset="0"/>
                <a:ea typeface="Calibri"/>
                <a:cs typeface="Times New Roman" pitchFamily="18" charset="0"/>
              </a:rPr>
              <a:t>5. Le </a:t>
            </a:r>
            <a:r>
              <a:rPr lang="en-GB" sz="1600" b="1" dirty="0" err="1">
                <a:latin typeface="Times New Roman" pitchFamily="18" charset="0"/>
                <a:ea typeface="Calibri"/>
                <a:cs typeface="Times New Roman" pitchFamily="18" charset="0"/>
              </a:rPr>
              <a:t>Bergey’s</a:t>
            </a:r>
            <a:r>
              <a:rPr lang="en-GB" sz="1600" b="1" dirty="0">
                <a:latin typeface="Times New Roman" pitchFamily="18" charset="0"/>
                <a:ea typeface="Calibri"/>
                <a:cs typeface="Times New Roman" pitchFamily="18" charset="0"/>
              </a:rPr>
              <a:t> Manual of Systematic Bacteriology</a:t>
            </a:r>
            <a:endParaRPr lang="fr-FR" sz="1600" dirty="0">
              <a:latin typeface="Times New Roman" pitchFamily="18" charset="0"/>
              <a:ea typeface="Calibri"/>
              <a:cs typeface="Times New Roman" pitchFamily="18" charset="0"/>
            </a:endParaRPr>
          </a:p>
        </p:txBody>
      </p:sp>
      <p:sp>
        <p:nvSpPr>
          <p:cNvPr id="4" name="Rectangle 3"/>
          <p:cNvSpPr/>
          <p:nvPr/>
        </p:nvSpPr>
        <p:spPr>
          <a:xfrm>
            <a:off x="-23526" y="1340768"/>
            <a:ext cx="9167526" cy="1338828"/>
          </a:xfrm>
          <a:prstGeom prst="rect">
            <a:avLst/>
          </a:prstGeom>
        </p:spPr>
        <p:txBody>
          <a:bodyPr wrap="square">
            <a:spAutoFit/>
          </a:bodyPr>
          <a:lstStyle/>
          <a:p>
            <a:pPr>
              <a:lnSpc>
                <a:spcPct val="150000"/>
              </a:lnSpc>
            </a:pPr>
            <a:r>
              <a:rPr lang="fr-FR" dirty="0">
                <a:latin typeface="Times New Roman" pitchFamily="18" charset="0"/>
                <a:cs typeface="Times New Roman" pitchFamily="18" charset="0"/>
              </a:rPr>
              <a:t>Le Manuel de </a:t>
            </a:r>
            <a:r>
              <a:rPr lang="fr-FR" dirty="0" err="1">
                <a:latin typeface="Times New Roman" pitchFamily="18" charset="0"/>
                <a:cs typeface="Times New Roman" pitchFamily="18" charset="0"/>
              </a:rPr>
              <a:t>Bergey</a:t>
            </a:r>
            <a:r>
              <a:rPr lang="fr-FR" dirty="0">
                <a:latin typeface="Times New Roman" pitchFamily="18" charset="0"/>
                <a:cs typeface="Times New Roman" pitchFamily="18" charset="0"/>
              </a:rPr>
              <a:t> de bactériologie systématique est la principale ressource pour déterminer l'identité des organismes procaryotes, en mettant l' accent sur les espèces bactériennes , en utilisant tous les aspects caractéristiques. </a:t>
            </a:r>
            <a:endParaRPr lang="fr-FR" dirty="0">
              <a:effectLst/>
              <a:latin typeface="Times New Roman" pitchFamily="18" charset="0"/>
              <a:cs typeface="Times New Roman" pitchFamily="18" charset="0"/>
            </a:endParaRPr>
          </a:p>
        </p:txBody>
      </p:sp>
      <p:sp>
        <p:nvSpPr>
          <p:cNvPr id="5" name="Rectangle 4"/>
          <p:cNvSpPr/>
          <p:nvPr/>
        </p:nvSpPr>
        <p:spPr>
          <a:xfrm>
            <a:off x="539552" y="2780928"/>
            <a:ext cx="7056784" cy="3477875"/>
          </a:xfrm>
          <a:prstGeom prst="rect">
            <a:avLst/>
          </a:prstGeom>
        </p:spPr>
        <p:txBody>
          <a:bodyPr wrap="square">
            <a:spAutoFit/>
          </a:bodyPr>
          <a:lstStyle/>
          <a:p>
            <a:pPr marL="285750" indent="-285750">
              <a:buFont typeface="Wingdings" pitchFamily="2" charset="2"/>
              <a:buChar char="§"/>
            </a:pPr>
            <a:r>
              <a:rPr lang="fr-FR" sz="2000" dirty="0">
                <a:latin typeface="Times New Roman" pitchFamily="18" charset="0"/>
                <a:cs typeface="Times New Roman" pitchFamily="18" charset="0"/>
              </a:rPr>
              <a:t> Travail détaillé comportant des descriptions de </a:t>
            </a:r>
          </a:p>
          <a:p>
            <a:r>
              <a:rPr lang="fr-FR" sz="2000" dirty="0">
                <a:latin typeface="Times New Roman" pitchFamily="18" charset="0"/>
                <a:cs typeface="Times New Roman" pitchFamily="18" charset="0"/>
              </a:rPr>
              <a:t>toutes les espèces procaryotes actuellement </a:t>
            </a:r>
          </a:p>
          <a:p>
            <a:r>
              <a:rPr lang="fr-FR" sz="2000" dirty="0">
                <a:latin typeface="Times New Roman" pitchFamily="18" charset="0"/>
                <a:cs typeface="Times New Roman" pitchFamily="18" charset="0"/>
              </a:rPr>
              <a:t>identifiées. </a:t>
            </a:r>
          </a:p>
          <a:p>
            <a:r>
              <a:rPr lang="fr-FR" sz="2000" dirty="0">
                <a:latin typeface="Times New Roman" pitchFamily="18" charset="0"/>
                <a:cs typeface="Times New Roman" pitchFamily="18" charset="0"/>
              </a:rPr>
              <a:t> </a:t>
            </a:r>
          </a:p>
          <a:p>
            <a:pPr marL="285750" indent="-285750">
              <a:buFont typeface="Wingdings" pitchFamily="2" charset="2"/>
              <a:buChar char="§"/>
            </a:pPr>
            <a:r>
              <a:rPr lang="fr-FR" sz="2000" dirty="0">
                <a:latin typeface="Times New Roman" pitchFamily="18" charset="0"/>
                <a:cs typeface="Times New Roman" pitchFamily="18" charset="0"/>
              </a:rPr>
              <a:t>La première édition du </a:t>
            </a:r>
            <a:r>
              <a:rPr lang="fr-FR" sz="2000" dirty="0" err="1">
                <a:latin typeface="Times New Roman" pitchFamily="18" charset="0"/>
                <a:cs typeface="Times New Roman" pitchFamily="18" charset="0"/>
              </a:rPr>
              <a:t>Bergey’s</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Manual</a:t>
            </a:r>
            <a:r>
              <a:rPr lang="fr-FR" sz="2000" dirty="0">
                <a:latin typeface="Times New Roman" pitchFamily="18" charset="0"/>
                <a:cs typeface="Times New Roman" pitchFamily="18" charset="0"/>
              </a:rPr>
              <a:t> of </a:t>
            </a:r>
          </a:p>
          <a:p>
            <a:r>
              <a:rPr lang="fr-FR" sz="2000" dirty="0" err="1">
                <a:latin typeface="Times New Roman" pitchFamily="18" charset="0"/>
                <a:cs typeface="Times New Roman" pitchFamily="18" charset="0"/>
              </a:rPr>
              <a:t>Systematic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Bacteriology</a:t>
            </a:r>
            <a:r>
              <a:rPr lang="fr-FR" sz="2000" dirty="0">
                <a:latin typeface="Times New Roman" pitchFamily="18" charset="0"/>
                <a:cs typeface="Times New Roman" pitchFamily="18" charset="0"/>
              </a:rPr>
              <a:t> </a:t>
            </a:r>
          </a:p>
          <a:p>
            <a:pPr marL="285750" indent="-285750">
              <a:buFont typeface="Wingdings" pitchFamily="2" charset="2"/>
              <a:buChar char="Ø"/>
            </a:pPr>
            <a:r>
              <a:rPr lang="fr-FR" sz="2000" dirty="0">
                <a:latin typeface="Times New Roman" pitchFamily="18" charset="0"/>
                <a:cs typeface="Times New Roman" pitchFamily="18" charset="0"/>
              </a:rPr>
              <a:t>Principalement </a:t>
            </a:r>
            <a:r>
              <a:rPr lang="fr-FR" sz="2000" dirty="0" err="1">
                <a:latin typeface="Times New Roman" pitchFamily="18" charset="0"/>
                <a:cs typeface="Times New Roman" pitchFamily="18" charset="0"/>
              </a:rPr>
              <a:t>phénétique</a:t>
            </a:r>
            <a:r>
              <a:rPr lang="fr-FR" sz="2000" dirty="0">
                <a:latin typeface="Times New Roman" pitchFamily="18" charset="0"/>
                <a:cs typeface="Times New Roman" pitchFamily="18" charset="0"/>
              </a:rPr>
              <a:t>.  </a:t>
            </a:r>
          </a:p>
          <a:p>
            <a:r>
              <a:rPr lang="fr-FR" sz="2000" dirty="0">
                <a:latin typeface="Times New Roman" pitchFamily="18" charset="0"/>
                <a:cs typeface="Times New Roman" pitchFamily="18" charset="0"/>
              </a:rPr>
              <a:t> </a:t>
            </a:r>
          </a:p>
          <a:p>
            <a:pPr marL="285750" indent="-285750">
              <a:buFont typeface="Wingdings" pitchFamily="2" charset="2"/>
              <a:buChar char="§"/>
            </a:pPr>
            <a:r>
              <a:rPr lang="fr-FR" sz="2000" dirty="0">
                <a:latin typeface="Times New Roman" pitchFamily="18" charset="0"/>
                <a:cs typeface="Times New Roman" pitchFamily="18" charset="0"/>
              </a:rPr>
              <a:t>La deuxième édition du </a:t>
            </a:r>
            <a:r>
              <a:rPr lang="fr-FR" sz="2000" dirty="0" err="1">
                <a:latin typeface="Times New Roman" pitchFamily="18" charset="0"/>
                <a:cs typeface="Times New Roman" pitchFamily="18" charset="0"/>
              </a:rPr>
              <a:t>Bergey’s</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Manual</a:t>
            </a:r>
            <a:r>
              <a:rPr lang="fr-FR" sz="2000" dirty="0">
                <a:latin typeface="Times New Roman" pitchFamily="18" charset="0"/>
                <a:cs typeface="Times New Roman" pitchFamily="18" charset="0"/>
              </a:rPr>
              <a:t> of </a:t>
            </a:r>
          </a:p>
          <a:p>
            <a:r>
              <a:rPr lang="fr-FR" sz="2000" dirty="0" err="1">
                <a:latin typeface="Times New Roman" pitchFamily="18" charset="0"/>
                <a:cs typeface="Times New Roman" pitchFamily="18" charset="0"/>
              </a:rPr>
              <a:t>Systematic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Bacteriology</a:t>
            </a:r>
            <a:r>
              <a:rPr lang="fr-FR" sz="2000" dirty="0">
                <a:latin typeface="Times New Roman" pitchFamily="18" charset="0"/>
                <a:cs typeface="Times New Roman" pitchFamily="18" charset="0"/>
              </a:rPr>
              <a:t> </a:t>
            </a:r>
          </a:p>
          <a:p>
            <a:pPr marL="285750" indent="-285750">
              <a:buFont typeface="Wingdings" pitchFamily="2" charset="2"/>
              <a:buChar char="Ø"/>
            </a:pPr>
            <a:r>
              <a:rPr lang="fr-FR" sz="2000" dirty="0">
                <a:latin typeface="Times New Roman" pitchFamily="18" charset="0"/>
                <a:cs typeface="Times New Roman" pitchFamily="18" charset="0"/>
              </a:rPr>
              <a:t>Principalement phylogénique plutôt que </a:t>
            </a:r>
            <a:r>
              <a:rPr lang="fr-FR" sz="2000" dirty="0" err="1">
                <a:latin typeface="Times New Roman" pitchFamily="18" charset="0"/>
                <a:cs typeface="Times New Roman" pitchFamily="18" charset="0"/>
              </a:rPr>
              <a:t>phénétique</a:t>
            </a:r>
            <a:endParaRPr lang="fr-FR" sz="2000" dirty="0">
              <a:latin typeface="Times New Roman" pitchFamily="18" charset="0"/>
              <a:cs typeface="Times New Roman" pitchFamily="18" charset="0"/>
            </a:endParaRPr>
          </a:p>
        </p:txBody>
      </p:sp>
      <p:sp>
        <p:nvSpPr>
          <p:cNvPr id="8" name="Espace réservé du numéro de diapositive 7"/>
          <p:cNvSpPr>
            <a:spLocks noGrp="1"/>
          </p:cNvSpPr>
          <p:nvPr>
            <p:ph type="sldNum" sz="quarter" idx="12"/>
          </p:nvPr>
        </p:nvSpPr>
        <p:spPr/>
        <p:txBody>
          <a:bodyPr/>
          <a:lstStyle/>
          <a:p>
            <a:fld id="{010D8997-B297-488C-9CB4-27EA6A8D089C}" type="slidenum">
              <a:rPr lang="fr-FR" smtClean="0"/>
              <a:t>37</a:t>
            </a:fld>
            <a:endParaRPr lang="fr-FR"/>
          </a:p>
        </p:txBody>
      </p:sp>
    </p:spTree>
    <p:extLst>
      <p:ext uri="{BB962C8B-B14F-4D97-AF65-F5344CB8AC3E}">
        <p14:creationId xmlns:p14="http://schemas.microsoft.com/office/powerpoint/2010/main" val="1843626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24200" y="0"/>
            <a:ext cx="3968080" cy="365125"/>
          </a:xfrm>
        </p:spPr>
        <p:txBody>
          <a:bodyPr/>
          <a:lstStyle/>
          <a:p>
            <a:pPr>
              <a:lnSpc>
                <a:spcPct val="150000"/>
              </a:lnSpc>
            </a:pPr>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53752" y="1423067"/>
            <a:ext cx="9036496" cy="4191981"/>
          </a:xfrm>
          <a:prstGeom prst="rect">
            <a:avLst/>
          </a:prstGeom>
        </p:spPr>
        <p:txBody>
          <a:bodyPr wrap="square">
            <a:spAutoFit/>
          </a:bodyPr>
          <a:lstStyle/>
          <a:p>
            <a:pPr algn="just">
              <a:lnSpc>
                <a:spcPct val="150000"/>
              </a:lnSpc>
              <a:spcAft>
                <a:spcPts val="0"/>
              </a:spcAft>
            </a:pPr>
            <a:r>
              <a:rPr lang="fr-FR" sz="2000" dirty="0">
                <a:latin typeface="Times New Roman" pitchFamily="18" charset="0"/>
                <a:ea typeface="Calibri"/>
                <a:cs typeface="Times New Roman" pitchFamily="18" charset="0"/>
              </a:rPr>
              <a:t>les cinq </a:t>
            </a:r>
            <a:r>
              <a:rPr lang="fr-FR" sz="2000" dirty="0" err="1">
                <a:latin typeface="Times New Roman" pitchFamily="18" charset="0"/>
                <a:ea typeface="Calibri"/>
                <a:cs typeface="Times New Roman" pitchFamily="18" charset="0"/>
              </a:rPr>
              <a:t>volumes</a:t>
            </a:r>
            <a:r>
              <a:rPr lang="fr-FR" sz="2000" b="1" dirty="0" err="1">
                <a:latin typeface="Times New Roman" pitchFamily="18" charset="0"/>
                <a:ea typeface="Calibri"/>
                <a:cs typeface="Times New Roman" pitchFamily="18" charset="0"/>
              </a:rPr>
              <a:t>La</a:t>
            </a:r>
            <a:r>
              <a:rPr lang="fr-FR" sz="2000" b="1" spc="-105" dirty="0">
                <a:latin typeface="Times New Roman" pitchFamily="18" charset="0"/>
                <a:ea typeface="Calibri"/>
                <a:cs typeface="Times New Roman" pitchFamily="18" charset="0"/>
              </a:rPr>
              <a:t> </a:t>
            </a:r>
            <a:r>
              <a:rPr lang="fr-FR" sz="2000" b="1" dirty="0">
                <a:latin typeface="Times New Roman" pitchFamily="18" charset="0"/>
                <a:ea typeface="Calibri"/>
                <a:cs typeface="Times New Roman" pitchFamily="18" charset="0"/>
              </a:rPr>
              <a:t>seconde</a:t>
            </a:r>
            <a:r>
              <a:rPr lang="fr-FR" sz="2000" b="1" spc="-110" dirty="0">
                <a:latin typeface="Times New Roman" pitchFamily="18" charset="0"/>
                <a:ea typeface="Calibri"/>
                <a:cs typeface="Times New Roman" pitchFamily="18" charset="0"/>
              </a:rPr>
              <a:t> </a:t>
            </a:r>
            <a:r>
              <a:rPr lang="fr-FR" sz="2000" b="1" dirty="0">
                <a:latin typeface="Times New Roman" pitchFamily="18" charset="0"/>
                <a:ea typeface="Calibri"/>
                <a:cs typeface="Times New Roman" pitchFamily="18" charset="0"/>
              </a:rPr>
              <a:t>édition</a:t>
            </a:r>
            <a:r>
              <a:rPr lang="fr-FR" sz="2000" spc="-105" dirty="0">
                <a:latin typeface="Times New Roman" pitchFamily="18" charset="0"/>
                <a:ea typeface="Calibri"/>
                <a:cs typeface="Times New Roman" pitchFamily="18" charset="0"/>
              </a:rPr>
              <a:t> </a:t>
            </a:r>
            <a:r>
              <a:rPr lang="fr-FR" sz="2000" dirty="0">
                <a:latin typeface="Times New Roman" pitchFamily="18" charset="0"/>
                <a:ea typeface="Calibri"/>
                <a:cs typeface="Times New Roman" pitchFamily="18" charset="0"/>
              </a:rPr>
              <a:t>du</a:t>
            </a:r>
            <a:r>
              <a:rPr lang="fr-FR" sz="2000" spc="-110" dirty="0">
                <a:latin typeface="Times New Roman" pitchFamily="18" charset="0"/>
                <a:ea typeface="Calibri"/>
                <a:cs typeface="Times New Roman" pitchFamily="18" charset="0"/>
              </a:rPr>
              <a:t> </a:t>
            </a:r>
            <a:r>
              <a:rPr lang="fr-FR" sz="2000" i="1" dirty="0" err="1">
                <a:latin typeface="Times New Roman" pitchFamily="18" charset="0"/>
                <a:ea typeface="Calibri"/>
                <a:cs typeface="Times New Roman" pitchFamily="18" charset="0"/>
              </a:rPr>
              <a:t>Berg</a:t>
            </a:r>
            <a:r>
              <a:rPr lang="fr-FR" sz="2000" i="1" spc="-165" dirty="0" err="1">
                <a:latin typeface="Times New Roman" pitchFamily="18" charset="0"/>
                <a:ea typeface="Calibri"/>
                <a:cs typeface="Times New Roman" pitchFamily="18" charset="0"/>
              </a:rPr>
              <a:t>e</a:t>
            </a:r>
            <a:r>
              <a:rPr lang="fr-FR" sz="2000" i="1" dirty="0" err="1">
                <a:latin typeface="Times New Roman" pitchFamily="18" charset="0"/>
                <a:ea typeface="Calibri"/>
                <a:cs typeface="Times New Roman" pitchFamily="18" charset="0"/>
              </a:rPr>
              <a:t>y's</a:t>
            </a:r>
            <a:r>
              <a:rPr lang="fr-FR" sz="2000" i="1" spc="-110" dirty="0">
                <a:latin typeface="Times New Roman" pitchFamily="18" charset="0"/>
                <a:ea typeface="Calibri"/>
                <a:cs typeface="Times New Roman" pitchFamily="18" charset="0"/>
              </a:rPr>
              <a:t> </a:t>
            </a:r>
            <a:r>
              <a:rPr lang="fr-FR" sz="2000" i="1" dirty="0" err="1">
                <a:latin typeface="Times New Roman" pitchFamily="18" charset="0"/>
                <a:ea typeface="Calibri"/>
                <a:cs typeface="Times New Roman" pitchFamily="18" charset="0"/>
              </a:rPr>
              <a:t>M</a:t>
            </a:r>
            <a:r>
              <a:rPr lang="fr-FR" sz="2000" i="1" spc="65" dirty="0" err="1">
                <a:latin typeface="Times New Roman" pitchFamily="18" charset="0"/>
                <a:ea typeface="Calibri"/>
                <a:cs typeface="Times New Roman" pitchFamily="18" charset="0"/>
              </a:rPr>
              <a:t>a</a:t>
            </a:r>
            <a:r>
              <a:rPr lang="fr-FR" sz="2000" i="1" dirty="0" err="1">
                <a:latin typeface="Times New Roman" pitchFamily="18" charset="0"/>
                <a:ea typeface="Calibri"/>
                <a:cs typeface="Times New Roman" pitchFamily="18" charset="0"/>
              </a:rPr>
              <a:t>nuai</a:t>
            </a:r>
            <a:r>
              <a:rPr lang="fr-FR" sz="2000" i="1" spc="-170" dirty="0">
                <a:latin typeface="Times New Roman" pitchFamily="18" charset="0"/>
                <a:ea typeface="Calibri"/>
                <a:cs typeface="Times New Roman" pitchFamily="18" charset="0"/>
              </a:rPr>
              <a:t> </a:t>
            </a:r>
            <a:r>
              <a:rPr lang="fr-FR" sz="2000" i="1" dirty="0">
                <a:latin typeface="Times New Roman" pitchFamily="18" charset="0"/>
                <a:ea typeface="Calibri"/>
                <a:cs typeface="Times New Roman" pitchFamily="18" charset="0"/>
              </a:rPr>
              <a:t>of</a:t>
            </a:r>
            <a:r>
              <a:rPr lang="fr-FR" sz="2000" i="1" spc="-160" dirty="0">
                <a:latin typeface="Times New Roman" pitchFamily="18" charset="0"/>
                <a:ea typeface="Calibri"/>
                <a:cs typeface="Times New Roman" pitchFamily="18" charset="0"/>
              </a:rPr>
              <a:t> </a:t>
            </a:r>
            <a:r>
              <a:rPr lang="fr-FR" sz="2000" i="1" dirty="0" err="1">
                <a:latin typeface="Times New Roman" pitchFamily="18" charset="0"/>
                <a:ea typeface="Calibri"/>
                <a:cs typeface="Times New Roman" pitchFamily="18" charset="0"/>
              </a:rPr>
              <a:t>Systematic</a:t>
            </a:r>
            <a:r>
              <a:rPr lang="fr-FR" sz="2000" i="1" spc="-105" dirty="0">
                <a:latin typeface="Times New Roman" pitchFamily="18" charset="0"/>
                <a:ea typeface="Calibri"/>
                <a:cs typeface="Times New Roman" pitchFamily="18" charset="0"/>
              </a:rPr>
              <a:t> </a:t>
            </a:r>
            <a:r>
              <a:rPr lang="fr-FR" sz="2000" i="1" dirty="0" err="1">
                <a:latin typeface="Times New Roman" pitchFamily="18" charset="0"/>
                <a:ea typeface="Calibri"/>
                <a:cs typeface="Times New Roman" pitchFamily="18" charset="0"/>
              </a:rPr>
              <a:t>Bacter</a:t>
            </a:r>
            <a:r>
              <a:rPr lang="fr-FR" sz="2000" i="1" spc="30" dirty="0" err="1">
                <a:latin typeface="Times New Roman" pitchFamily="18" charset="0"/>
                <a:ea typeface="Calibri"/>
                <a:cs typeface="Times New Roman" pitchFamily="18" charset="0"/>
              </a:rPr>
              <a:t>i</a:t>
            </a:r>
            <a:r>
              <a:rPr lang="fr-FR" sz="2000" i="1" dirty="0" err="1">
                <a:latin typeface="Times New Roman" pitchFamily="18" charset="0"/>
                <a:ea typeface="Calibri"/>
                <a:cs typeface="Times New Roman" pitchFamily="18" charset="0"/>
              </a:rPr>
              <a:t>ology</a:t>
            </a:r>
            <a:r>
              <a:rPr lang="fr-FR" sz="2000" dirty="0">
                <a:latin typeface="Times New Roman" pitchFamily="18" charset="0"/>
                <a:ea typeface="Calibri"/>
                <a:cs typeface="Times New Roman" pitchFamily="18" charset="0"/>
              </a:rPr>
              <a:t>, </a:t>
            </a:r>
          </a:p>
          <a:p>
            <a:pPr algn="just">
              <a:lnSpc>
                <a:spcPct val="150000"/>
              </a:lnSpc>
              <a:spcAft>
                <a:spcPts val="0"/>
              </a:spcAft>
            </a:pPr>
            <a:r>
              <a:rPr lang="fr-FR" sz="2000" dirty="0">
                <a:latin typeface="Times New Roman" pitchFamily="18" charset="0"/>
                <a:ea typeface="Calibri"/>
                <a:cs typeface="Times New Roman" pitchFamily="18" charset="0"/>
              </a:rPr>
              <a:t>Volume 1- les </a:t>
            </a:r>
            <a:r>
              <a:rPr lang="fr-FR" sz="2000" i="1" dirty="0" err="1">
                <a:latin typeface="Times New Roman" pitchFamily="18" charset="0"/>
                <a:ea typeface="Calibri"/>
                <a:cs typeface="Times New Roman" pitchFamily="18" charset="0"/>
              </a:rPr>
              <a:t>Archaea</a:t>
            </a:r>
            <a:r>
              <a:rPr lang="fr-FR" sz="2000" dirty="0">
                <a:latin typeface="Times New Roman" pitchFamily="18" charset="0"/>
                <a:ea typeface="Calibri"/>
                <a:cs typeface="Times New Roman" pitchFamily="18" charset="0"/>
              </a:rPr>
              <a:t> et les </a:t>
            </a:r>
            <a:r>
              <a:rPr lang="fr-FR" sz="2000" i="1" dirty="0" err="1">
                <a:latin typeface="Times New Roman" pitchFamily="18" charset="0"/>
                <a:ea typeface="Calibri"/>
                <a:cs typeface="Times New Roman" pitchFamily="18" charset="0"/>
              </a:rPr>
              <a:t>Bacteria</a:t>
            </a:r>
            <a:r>
              <a:rPr lang="fr-FR" sz="2000" i="1" dirty="0">
                <a:latin typeface="Times New Roman" pitchFamily="18" charset="0"/>
                <a:ea typeface="Calibri"/>
                <a:cs typeface="Times New Roman" pitchFamily="18" charset="0"/>
              </a:rPr>
              <a:t> </a:t>
            </a:r>
            <a:r>
              <a:rPr lang="fr-FR" sz="2000" dirty="0">
                <a:latin typeface="Times New Roman" pitchFamily="18" charset="0"/>
                <a:ea typeface="Calibri"/>
                <a:cs typeface="Times New Roman" pitchFamily="18" charset="0"/>
              </a:rPr>
              <a:t>des branches les plus anciennes et les </a:t>
            </a:r>
            <a:r>
              <a:rPr lang="fr-FR" sz="2000" i="1" dirty="0" err="1">
                <a:latin typeface="Times New Roman" pitchFamily="18" charset="0"/>
                <a:ea typeface="Calibri"/>
                <a:cs typeface="Times New Roman" pitchFamily="18" charset="0"/>
              </a:rPr>
              <a:t>Bacteria</a:t>
            </a:r>
            <a:r>
              <a:rPr lang="fr-FR" sz="2000" i="1" dirty="0">
                <a:latin typeface="Times New Roman" pitchFamily="18" charset="0"/>
                <a:ea typeface="Calibri"/>
                <a:cs typeface="Times New Roman" pitchFamily="18" charset="0"/>
              </a:rPr>
              <a:t> </a:t>
            </a:r>
            <a:r>
              <a:rPr lang="fr-FR" sz="2000" dirty="0">
                <a:latin typeface="Times New Roman" pitchFamily="18" charset="0"/>
                <a:ea typeface="Calibri"/>
                <a:cs typeface="Times New Roman" pitchFamily="18" charset="0"/>
              </a:rPr>
              <a:t>phototrophes.</a:t>
            </a:r>
          </a:p>
          <a:p>
            <a:pPr>
              <a:lnSpc>
                <a:spcPct val="150000"/>
              </a:lnSpc>
              <a:spcAft>
                <a:spcPts val="0"/>
              </a:spcAft>
            </a:pPr>
            <a:r>
              <a:rPr lang="fr-FR" sz="2000" dirty="0">
                <a:latin typeface="Times New Roman" pitchFamily="18" charset="0"/>
                <a:ea typeface="Calibri"/>
                <a:cs typeface="Times New Roman" pitchFamily="18" charset="0"/>
              </a:rPr>
              <a:t>Volume 2- Les </a:t>
            </a:r>
            <a:r>
              <a:rPr lang="fr-FR" sz="2000" i="1" dirty="0" err="1">
                <a:latin typeface="Times New Roman" pitchFamily="18" charset="0"/>
                <a:ea typeface="Calibri"/>
                <a:cs typeface="Times New Roman" pitchFamily="18" charset="0"/>
              </a:rPr>
              <a:t>Protobactria</a:t>
            </a:r>
            <a:r>
              <a:rPr lang="fr-FR" sz="2000" i="1" dirty="0">
                <a:latin typeface="Times New Roman" pitchFamily="18" charset="0"/>
                <a:ea typeface="Calibri"/>
                <a:cs typeface="Times New Roman" pitchFamily="18" charset="0"/>
              </a:rPr>
              <a:t>- Gram-</a:t>
            </a:r>
            <a:r>
              <a:rPr lang="fr-FR" sz="2000" i="1" dirty="0" err="1">
                <a:latin typeface="Times New Roman" pitchFamily="18" charset="0"/>
                <a:ea typeface="Calibri"/>
                <a:cs typeface="Times New Roman" pitchFamily="18" charset="0"/>
              </a:rPr>
              <a:t>negatives</a:t>
            </a:r>
            <a:endParaRPr lang="fr-FR" sz="2000" dirty="0">
              <a:latin typeface="Times New Roman" pitchFamily="18" charset="0"/>
              <a:ea typeface="Calibri"/>
              <a:cs typeface="Times New Roman" pitchFamily="18" charset="0"/>
            </a:endParaRPr>
          </a:p>
          <a:p>
            <a:pPr>
              <a:lnSpc>
                <a:spcPct val="150000"/>
              </a:lnSpc>
              <a:spcAft>
                <a:spcPts val="0"/>
              </a:spcAft>
            </a:pPr>
            <a:r>
              <a:rPr lang="fr-FR" sz="2000" dirty="0">
                <a:latin typeface="Times New Roman" pitchFamily="18" charset="0"/>
                <a:ea typeface="Calibri"/>
                <a:cs typeface="Times New Roman" pitchFamily="18" charset="0"/>
              </a:rPr>
              <a:t>Volume 3</a:t>
            </a:r>
            <a:r>
              <a:rPr lang="fr-FR" sz="2000" i="1" dirty="0">
                <a:latin typeface="Times New Roman" pitchFamily="18" charset="0"/>
                <a:ea typeface="Calibri"/>
                <a:cs typeface="Times New Roman" pitchFamily="18" charset="0"/>
              </a:rPr>
              <a:t>- Les </a:t>
            </a:r>
            <a:r>
              <a:rPr lang="fr-FR" sz="2000" i="1" dirty="0" err="1">
                <a:latin typeface="Times New Roman" pitchFamily="18" charset="0"/>
                <a:ea typeface="Calibri"/>
                <a:cs typeface="Times New Roman" pitchFamily="18" charset="0"/>
              </a:rPr>
              <a:t>Firmicutes</a:t>
            </a:r>
            <a:r>
              <a:rPr lang="fr-FR" sz="2000" i="1" dirty="0">
                <a:latin typeface="Times New Roman" pitchFamily="18" charset="0"/>
                <a:ea typeface="Calibri"/>
                <a:cs typeface="Times New Roman" pitchFamily="18" charset="0"/>
              </a:rPr>
              <a:t>- Gram-positives pauvre en </a:t>
            </a:r>
            <a:r>
              <a:rPr lang="fr-FR" sz="2000" i="1" dirty="0" err="1">
                <a:latin typeface="Times New Roman" pitchFamily="18" charset="0"/>
                <a:ea typeface="Calibri"/>
                <a:cs typeface="Times New Roman" pitchFamily="18" charset="0"/>
              </a:rPr>
              <a:t>G+C</a:t>
            </a:r>
            <a:endParaRPr lang="fr-FR" sz="2000" dirty="0">
              <a:latin typeface="Times New Roman" pitchFamily="18" charset="0"/>
              <a:ea typeface="Calibri"/>
              <a:cs typeface="Times New Roman" pitchFamily="18" charset="0"/>
            </a:endParaRPr>
          </a:p>
          <a:p>
            <a:pPr>
              <a:lnSpc>
                <a:spcPct val="150000"/>
              </a:lnSpc>
              <a:spcAft>
                <a:spcPts val="0"/>
              </a:spcAft>
            </a:pPr>
            <a:r>
              <a:rPr lang="fr-FR" sz="2000" dirty="0">
                <a:latin typeface="Times New Roman" pitchFamily="18" charset="0"/>
                <a:ea typeface="Calibri"/>
                <a:cs typeface="Times New Roman" pitchFamily="18" charset="0"/>
              </a:rPr>
              <a:t>Volume 4</a:t>
            </a:r>
            <a:r>
              <a:rPr lang="fr-FR" sz="2000" i="1" dirty="0">
                <a:latin typeface="Times New Roman" pitchFamily="18" charset="0"/>
                <a:ea typeface="Calibri"/>
                <a:cs typeface="Times New Roman" pitchFamily="18" charset="0"/>
              </a:rPr>
              <a:t>- Les </a:t>
            </a:r>
            <a:r>
              <a:rPr lang="fr-FR" sz="2000" i="1" dirty="0" err="1">
                <a:latin typeface="Times New Roman" pitchFamily="18" charset="0"/>
                <a:ea typeface="Calibri"/>
                <a:cs typeface="Times New Roman" pitchFamily="18" charset="0"/>
              </a:rPr>
              <a:t>Bacteroidetes</a:t>
            </a:r>
            <a:r>
              <a:rPr lang="fr-FR" sz="2000" i="1" dirty="0">
                <a:latin typeface="Times New Roman" pitchFamily="18" charset="0"/>
                <a:ea typeface="Calibri"/>
                <a:cs typeface="Times New Roman" pitchFamily="18" charset="0"/>
              </a:rPr>
              <a:t>, les </a:t>
            </a:r>
            <a:r>
              <a:rPr lang="fr-FR" sz="2000" i="1" dirty="0" err="1">
                <a:latin typeface="Times New Roman" pitchFamily="18" charset="0"/>
                <a:ea typeface="Calibri"/>
                <a:cs typeface="Times New Roman" pitchFamily="18" charset="0"/>
              </a:rPr>
              <a:t>Spirochaetes</a:t>
            </a:r>
            <a:r>
              <a:rPr lang="fr-FR" sz="2000" i="1" dirty="0">
                <a:latin typeface="Times New Roman" pitchFamily="18" charset="0"/>
                <a:ea typeface="Calibri"/>
                <a:cs typeface="Times New Roman" pitchFamily="18" charset="0"/>
              </a:rPr>
              <a:t>, les </a:t>
            </a:r>
            <a:r>
              <a:rPr lang="fr-FR" sz="2000" i="1" dirty="0" err="1">
                <a:latin typeface="Times New Roman" pitchFamily="18" charset="0"/>
                <a:ea typeface="Calibri"/>
                <a:cs typeface="Times New Roman" pitchFamily="18" charset="0"/>
              </a:rPr>
              <a:t>tenericutes</a:t>
            </a:r>
            <a:r>
              <a:rPr lang="fr-FR" sz="2000" i="1" dirty="0">
                <a:latin typeface="Times New Roman" pitchFamily="18" charset="0"/>
                <a:ea typeface="Calibri"/>
                <a:cs typeface="Times New Roman" pitchFamily="18" charset="0"/>
              </a:rPr>
              <a:t>, les </a:t>
            </a:r>
            <a:r>
              <a:rPr lang="fr-FR" sz="2000" i="1" dirty="0" err="1">
                <a:latin typeface="Times New Roman" pitchFamily="18" charset="0"/>
                <a:ea typeface="Calibri"/>
                <a:cs typeface="Times New Roman" pitchFamily="18" charset="0"/>
              </a:rPr>
              <a:t>Fusobacteria</a:t>
            </a:r>
            <a:r>
              <a:rPr lang="fr-FR" sz="2000" i="1" dirty="0">
                <a:latin typeface="Times New Roman" pitchFamily="18" charset="0"/>
                <a:ea typeface="Calibri"/>
                <a:cs typeface="Times New Roman" pitchFamily="18" charset="0"/>
              </a:rPr>
              <a:t>, les </a:t>
            </a:r>
            <a:r>
              <a:rPr lang="fr-FR" sz="2000" i="1" dirty="0" err="1">
                <a:latin typeface="Times New Roman" pitchFamily="18" charset="0"/>
                <a:ea typeface="Calibri"/>
                <a:cs typeface="Times New Roman" pitchFamily="18" charset="0"/>
              </a:rPr>
              <a:t>Dictyoglomi</a:t>
            </a:r>
            <a:r>
              <a:rPr lang="fr-FR" sz="2000" i="1" dirty="0">
                <a:latin typeface="Times New Roman" pitchFamily="18" charset="0"/>
                <a:ea typeface="Calibri"/>
                <a:cs typeface="Times New Roman" pitchFamily="18" charset="0"/>
              </a:rPr>
              <a:t>, les </a:t>
            </a:r>
            <a:r>
              <a:rPr lang="fr-FR" sz="2000" i="1" dirty="0" err="1">
                <a:latin typeface="Times New Roman" pitchFamily="18" charset="0"/>
                <a:ea typeface="Calibri"/>
                <a:cs typeface="Times New Roman" pitchFamily="18" charset="0"/>
              </a:rPr>
              <a:t>Gemmatimonadetes</a:t>
            </a:r>
            <a:r>
              <a:rPr lang="fr-FR" sz="2000" i="1" dirty="0">
                <a:latin typeface="Times New Roman" pitchFamily="18" charset="0"/>
                <a:ea typeface="Calibri"/>
                <a:cs typeface="Times New Roman" pitchFamily="18" charset="0"/>
              </a:rPr>
              <a:t>, les </a:t>
            </a:r>
            <a:r>
              <a:rPr lang="fr-FR" sz="2000" i="1" dirty="0" err="1">
                <a:latin typeface="Times New Roman" pitchFamily="18" charset="0"/>
                <a:ea typeface="Calibri"/>
                <a:cs typeface="Times New Roman" pitchFamily="18" charset="0"/>
              </a:rPr>
              <a:t>lentisphareae</a:t>
            </a:r>
            <a:r>
              <a:rPr lang="fr-FR" sz="2000" i="1" dirty="0">
                <a:latin typeface="Times New Roman" pitchFamily="18" charset="0"/>
                <a:ea typeface="Calibri"/>
                <a:cs typeface="Times New Roman" pitchFamily="18" charset="0"/>
              </a:rPr>
              <a:t>, les </a:t>
            </a:r>
            <a:r>
              <a:rPr lang="fr-FR" sz="2000" i="1" dirty="0" err="1">
                <a:latin typeface="Times New Roman" pitchFamily="18" charset="0"/>
                <a:ea typeface="Calibri"/>
                <a:cs typeface="Times New Roman" pitchFamily="18" charset="0"/>
              </a:rPr>
              <a:t>Verrumicrobia</a:t>
            </a:r>
            <a:r>
              <a:rPr lang="fr-FR" sz="2000" i="1" dirty="0">
                <a:latin typeface="Times New Roman" pitchFamily="18" charset="0"/>
                <a:ea typeface="Calibri"/>
                <a:cs typeface="Times New Roman" pitchFamily="18" charset="0"/>
              </a:rPr>
              <a:t>, les Chlamydiae, les </a:t>
            </a:r>
            <a:r>
              <a:rPr lang="fr-FR" sz="2000" i="1" dirty="0" err="1">
                <a:latin typeface="Times New Roman" pitchFamily="18" charset="0"/>
                <a:ea typeface="Calibri"/>
                <a:cs typeface="Times New Roman" pitchFamily="18" charset="0"/>
              </a:rPr>
              <a:t>Planctomycetes</a:t>
            </a:r>
            <a:r>
              <a:rPr lang="fr-FR" sz="2000" i="1" dirty="0">
                <a:latin typeface="Times New Roman" pitchFamily="18" charset="0"/>
                <a:ea typeface="Calibri"/>
                <a:cs typeface="Times New Roman" pitchFamily="18" charset="0"/>
              </a:rPr>
              <a:t> </a:t>
            </a:r>
          </a:p>
          <a:p>
            <a:pPr>
              <a:lnSpc>
                <a:spcPct val="150000"/>
              </a:lnSpc>
              <a:spcAft>
                <a:spcPts val="0"/>
              </a:spcAft>
            </a:pPr>
            <a:r>
              <a:rPr lang="fr-FR" sz="2000" dirty="0">
                <a:latin typeface="Times New Roman" pitchFamily="18" charset="0"/>
                <a:ea typeface="Calibri"/>
                <a:cs typeface="Times New Roman" pitchFamily="18" charset="0"/>
              </a:rPr>
              <a:t>Volume 5- </a:t>
            </a:r>
            <a:r>
              <a:rPr lang="fr-FR" sz="2000" dirty="0" err="1">
                <a:latin typeface="Times New Roman" pitchFamily="18" charset="0"/>
                <a:ea typeface="Calibri"/>
                <a:cs typeface="Times New Roman" pitchFamily="18" charset="0"/>
              </a:rPr>
              <a:t>Actinobacteria</a:t>
            </a:r>
            <a:r>
              <a:rPr lang="fr-FR" sz="2000" dirty="0">
                <a:latin typeface="Times New Roman" pitchFamily="18" charset="0"/>
                <a:ea typeface="Calibri"/>
                <a:cs typeface="Times New Roman" pitchFamily="18" charset="0"/>
              </a:rPr>
              <a:t>- Gram-positives riches en </a:t>
            </a:r>
            <a:r>
              <a:rPr lang="fr-FR" sz="2000" dirty="0" err="1">
                <a:latin typeface="Times New Roman" pitchFamily="18" charset="0"/>
                <a:ea typeface="Calibri"/>
                <a:cs typeface="Times New Roman" pitchFamily="18" charset="0"/>
              </a:rPr>
              <a:t>G+C</a:t>
            </a:r>
            <a:endParaRPr lang="fr-FR" sz="2000" dirty="0">
              <a:latin typeface="Times New Roman" pitchFamily="18" charset="0"/>
              <a:ea typeface="Calibri"/>
              <a:cs typeface="Times New Roman" pitchFamily="18" charset="0"/>
            </a:endParaRP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38</a:t>
            </a:fld>
            <a:endParaRPr lang="fr-FR"/>
          </a:p>
        </p:txBody>
      </p:sp>
    </p:spTree>
    <p:extLst>
      <p:ext uri="{BB962C8B-B14F-4D97-AF65-F5344CB8AC3E}">
        <p14:creationId xmlns:p14="http://schemas.microsoft.com/office/powerpoint/2010/main" val="2186569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052561" y="0"/>
            <a:ext cx="5038879"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3" name="Image 2"/>
          <p:cNvPicPr/>
          <p:nvPr/>
        </p:nvPicPr>
        <p:blipFill rotWithShape="1">
          <a:blip r:embed="rId2"/>
          <a:srcRect l="18720" t="26597" r="22512"/>
          <a:stretch/>
        </p:blipFill>
        <p:spPr bwMode="auto">
          <a:xfrm>
            <a:off x="2251169" y="2564904"/>
            <a:ext cx="4749165" cy="3888432"/>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07504" y="1340768"/>
            <a:ext cx="9036496" cy="923330"/>
          </a:xfrm>
          <a:prstGeom prst="rect">
            <a:avLst/>
          </a:prstGeom>
        </p:spPr>
        <p:txBody>
          <a:bodyPr wrap="square">
            <a:spAutoFit/>
          </a:bodyPr>
          <a:lstStyle/>
          <a:p>
            <a:pPr algn="ctr">
              <a:lnSpc>
                <a:spcPct val="150000"/>
              </a:lnSpc>
              <a:spcAft>
                <a:spcPts val="1000"/>
              </a:spcAft>
            </a:pPr>
            <a:r>
              <a:rPr lang="fr-FR" dirty="0">
                <a:latin typeface="Times New Roman"/>
                <a:ea typeface="Calibri"/>
                <a:cs typeface="Arial"/>
              </a:rPr>
              <a:t>Tableau 10 : Nombre de taxons inclus dans les trois dernières versions en ligne du </a:t>
            </a:r>
            <a:r>
              <a:rPr lang="fr-FR" dirty="0" err="1">
                <a:latin typeface="Times New Roman"/>
                <a:ea typeface="Calibri"/>
                <a:cs typeface="Arial"/>
              </a:rPr>
              <a:t>Bergey’s</a:t>
            </a:r>
            <a:r>
              <a:rPr lang="fr-FR" dirty="0">
                <a:latin typeface="Times New Roman"/>
                <a:ea typeface="Calibri"/>
                <a:cs typeface="Arial"/>
              </a:rPr>
              <a:t> </a:t>
            </a:r>
            <a:r>
              <a:rPr lang="fr-FR" dirty="0" err="1">
                <a:latin typeface="Times New Roman"/>
                <a:ea typeface="Calibri"/>
                <a:cs typeface="Arial"/>
              </a:rPr>
              <a:t>Manual</a:t>
            </a:r>
            <a:r>
              <a:rPr lang="fr-FR" dirty="0">
                <a:latin typeface="Times New Roman"/>
                <a:ea typeface="Calibri"/>
                <a:cs typeface="Arial"/>
              </a:rPr>
              <a:t> of </a:t>
            </a:r>
            <a:r>
              <a:rPr lang="fr-FR" dirty="0" err="1">
                <a:latin typeface="Times New Roman"/>
                <a:ea typeface="Calibri"/>
                <a:cs typeface="Arial"/>
              </a:rPr>
              <a:t>Systematic</a:t>
            </a:r>
            <a:r>
              <a:rPr lang="fr-FR" dirty="0">
                <a:latin typeface="Times New Roman"/>
                <a:ea typeface="Calibri"/>
                <a:cs typeface="Arial"/>
              </a:rPr>
              <a:t> </a:t>
            </a:r>
            <a:r>
              <a:rPr lang="fr-FR" dirty="0" err="1">
                <a:latin typeface="Times New Roman"/>
                <a:ea typeface="Calibri"/>
                <a:cs typeface="Arial"/>
              </a:rPr>
              <a:t>Bacteriology</a:t>
            </a:r>
            <a:r>
              <a:rPr lang="fr-FR" dirty="0">
                <a:latin typeface="Times New Roman"/>
                <a:ea typeface="Calibri"/>
                <a:cs typeface="Arial"/>
              </a:rPr>
              <a:t>.   D’après </a:t>
            </a:r>
            <a:r>
              <a:rPr lang="fr-FR" dirty="0" err="1">
                <a:latin typeface="Times New Roman"/>
                <a:ea typeface="Calibri"/>
                <a:cs typeface="Arial"/>
              </a:rPr>
              <a:t>Garrity</a:t>
            </a:r>
            <a:r>
              <a:rPr lang="fr-FR" dirty="0">
                <a:latin typeface="Times New Roman"/>
                <a:ea typeface="Calibri"/>
                <a:cs typeface="Arial"/>
              </a:rPr>
              <a:t> et coll. (2004, 2005 et 2007).</a:t>
            </a:r>
            <a:endParaRPr lang="fr-FR" sz="1600" dirty="0">
              <a:ea typeface="Calibri"/>
              <a:cs typeface="Arial"/>
            </a:endParaRPr>
          </a:p>
        </p:txBody>
      </p:sp>
      <p:sp>
        <p:nvSpPr>
          <p:cNvPr id="7" name="Espace réservé du numéro de diapositive 6"/>
          <p:cNvSpPr>
            <a:spLocks noGrp="1"/>
          </p:cNvSpPr>
          <p:nvPr>
            <p:ph type="sldNum" sz="quarter" idx="12"/>
          </p:nvPr>
        </p:nvSpPr>
        <p:spPr/>
        <p:txBody>
          <a:bodyPr/>
          <a:lstStyle/>
          <a:p>
            <a:fld id="{010D8997-B297-488C-9CB4-27EA6A8D089C}" type="slidenum">
              <a:rPr lang="fr-FR" smtClean="0"/>
              <a:t>39</a:t>
            </a:fld>
            <a:endParaRPr lang="fr-FR"/>
          </a:p>
        </p:txBody>
      </p:sp>
    </p:spTree>
    <p:extLst>
      <p:ext uri="{BB962C8B-B14F-4D97-AF65-F5344CB8AC3E}">
        <p14:creationId xmlns:p14="http://schemas.microsoft.com/office/powerpoint/2010/main" val="343211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843808" y="1"/>
            <a:ext cx="3456384" cy="365125"/>
          </a:xfrm>
        </p:spPr>
        <p:txBody>
          <a:bodyPr/>
          <a:lstStyle/>
          <a:p>
            <a:pPr>
              <a:lnSpc>
                <a:spcPct val="150000"/>
              </a:lnSpc>
            </a:pPr>
            <a:r>
              <a:rPr lang="fr-FR" sz="1400" dirty="0">
                <a:latin typeface="Times New Roman" pitchFamily="18" charset="0"/>
                <a:cs typeface="Times New Roman" pitchFamily="18" charset="0"/>
              </a:rPr>
              <a:t>Chapitre II: Principaux types de la taxonomie</a:t>
            </a:r>
          </a:p>
        </p:txBody>
      </p:sp>
      <p:sp>
        <p:nvSpPr>
          <p:cNvPr id="3" name="Rectangle 2"/>
          <p:cNvSpPr/>
          <p:nvPr/>
        </p:nvSpPr>
        <p:spPr>
          <a:xfrm>
            <a:off x="1" y="836712"/>
            <a:ext cx="4269117" cy="498663"/>
          </a:xfrm>
          <a:prstGeom prst="rect">
            <a:avLst/>
          </a:prstGeom>
        </p:spPr>
        <p:txBody>
          <a:bodyPr wrap="none">
            <a:spAutoFit/>
          </a:bodyPr>
          <a:lstStyle/>
          <a:p>
            <a:pPr>
              <a:lnSpc>
                <a:spcPct val="150000"/>
              </a:lnSpc>
            </a:pPr>
            <a:r>
              <a:rPr lang="fr-FR" sz="2000" b="1" dirty="0">
                <a:latin typeface="Times New Roman" pitchFamily="18" charset="0"/>
                <a:cs typeface="Times New Roman" pitchFamily="18" charset="0"/>
              </a:rPr>
              <a:t>1.1. Caractéristiques morphologiques</a:t>
            </a:r>
          </a:p>
        </p:txBody>
      </p:sp>
      <p:sp>
        <p:nvSpPr>
          <p:cNvPr id="4" name="Rectangle 3"/>
          <p:cNvSpPr/>
          <p:nvPr/>
        </p:nvSpPr>
        <p:spPr>
          <a:xfrm>
            <a:off x="899592" y="1886308"/>
            <a:ext cx="8136904" cy="1704569"/>
          </a:xfrm>
          <a:prstGeom prst="rect">
            <a:avLst/>
          </a:prstGeom>
        </p:spPr>
        <p:txBody>
          <a:bodyPr wrap="square">
            <a:spAutoFit/>
          </a:bodyPr>
          <a:lstStyle/>
          <a:p>
            <a:pPr>
              <a:lnSpc>
                <a:spcPct val="150000"/>
              </a:lnSpc>
            </a:pPr>
            <a:r>
              <a:rPr lang="fr-FR" dirty="0">
                <a:latin typeface="Times New Roman" pitchFamily="18" charset="0"/>
                <a:cs typeface="Times New Roman" pitchFamily="18" charset="0"/>
              </a:rPr>
              <a:t>- facile à étudier et à analyser, en particulier pour les microorganismes eucaryotes et   - procaryotes les plus complexes.</a:t>
            </a:r>
          </a:p>
          <a:p>
            <a:pPr>
              <a:lnSpc>
                <a:spcPct val="150000"/>
              </a:lnSpc>
            </a:pPr>
            <a:r>
              <a:rPr lang="fr-FR" dirty="0">
                <a:latin typeface="Times New Roman" pitchFamily="18" charset="0"/>
                <a:cs typeface="Times New Roman" pitchFamily="18" charset="0"/>
              </a:rPr>
              <a:t>- Sont l’expression  de  nombreux  gènes,  qu’ils  sont  habituellement  génétiquement stables ils  varient  peu  avec  les changements environnementaux. </a:t>
            </a:r>
          </a:p>
        </p:txBody>
      </p:sp>
      <p:sp>
        <p:nvSpPr>
          <p:cNvPr id="5" name="Rectangle 4"/>
          <p:cNvSpPr/>
          <p:nvPr/>
        </p:nvSpPr>
        <p:spPr>
          <a:xfrm>
            <a:off x="3403655" y="1236822"/>
            <a:ext cx="1542089" cy="458074"/>
          </a:xfrm>
          <a:prstGeom prst="rect">
            <a:avLst/>
          </a:prstGeom>
        </p:spPr>
        <p:txBody>
          <a:bodyPr wrap="none">
            <a:spAutoFit/>
          </a:bodyPr>
          <a:lstStyle/>
          <a:p>
            <a:pPr>
              <a:lnSpc>
                <a:spcPct val="150000"/>
              </a:lnSpc>
            </a:pPr>
            <a:r>
              <a:rPr lang="fr-FR" dirty="0">
                <a:latin typeface="Times New Roman" pitchFamily="18" charset="0"/>
                <a:cs typeface="Times New Roman" pitchFamily="18" charset="0"/>
              </a:rPr>
              <a:t>L’importance: </a:t>
            </a:r>
          </a:p>
        </p:txBody>
      </p:sp>
      <p:sp>
        <p:nvSpPr>
          <p:cNvPr id="8" name="Espace réservé du numéro de diapositive 7"/>
          <p:cNvSpPr>
            <a:spLocks noGrp="1"/>
          </p:cNvSpPr>
          <p:nvPr>
            <p:ph type="sldNum" sz="quarter" idx="12"/>
          </p:nvPr>
        </p:nvSpPr>
        <p:spPr/>
        <p:txBody>
          <a:bodyPr/>
          <a:lstStyle/>
          <a:p>
            <a:fld id="{010D8997-B297-488C-9CB4-27EA6A8D089C}" type="slidenum">
              <a:rPr lang="fr-FR" smtClean="0"/>
              <a:t>4</a:t>
            </a:fld>
            <a:endParaRPr lang="fr-FR"/>
          </a:p>
        </p:txBody>
      </p:sp>
    </p:spTree>
    <p:extLst>
      <p:ext uri="{BB962C8B-B14F-4D97-AF65-F5344CB8AC3E}">
        <p14:creationId xmlns:p14="http://schemas.microsoft.com/office/powerpoint/2010/main" val="409225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443944" y="1"/>
            <a:ext cx="4256112" cy="365125"/>
          </a:xfrm>
        </p:spPr>
        <p:txBody>
          <a:bodyPr/>
          <a:lstStyle/>
          <a:p>
            <a:r>
              <a:rPr lang="fr-FR" sz="1600">
                <a:latin typeface="Times New Roman" pitchFamily="18" charset="0"/>
                <a:cs typeface="Times New Roman" pitchFamily="18" charset="0"/>
              </a:rPr>
              <a:t>Chapitre II: Principaux types de la taxonomie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50" t="14942" r="4617" b="2314"/>
          <a:stretch/>
        </p:blipFill>
        <p:spPr bwMode="auto">
          <a:xfrm>
            <a:off x="2053094" y="890472"/>
            <a:ext cx="5037815" cy="585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551918"/>
            <a:ext cx="8590511" cy="338554"/>
          </a:xfrm>
          <a:prstGeom prst="rect">
            <a:avLst/>
          </a:prstGeom>
        </p:spPr>
        <p:txBody>
          <a:bodyPr wrap="square">
            <a:spAutoFit/>
          </a:bodyPr>
          <a:lstStyle/>
          <a:p>
            <a:r>
              <a:rPr lang="fr-FR" sz="1600" b="1" dirty="0">
                <a:latin typeface="Times New Roman" pitchFamily="18" charset="0"/>
                <a:cs typeface="Times New Roman" pitchFamily="18" charset="0"/>
              </a:rPr>
              <a:t>Tableau 2 et 3 </a:t>
            </a:r>
            <a:r>
              <a:rPr lang="fr-FR" sz="1600" dirty="0">
                <a:latin typeface="Times New Roman" pitchFamily="18" charset="0"/>
                <a:cs typeface="Times New Roman" pitchFamily="18" charset="0"/>
              </a:rPr>
              <a:t>: Quelques caractères morphologiques utilisés pour la classification et l’identification</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5</a:t>
            </a:fld>
            <a:endParaRPr lang="fr-FR"/>
          </a:p>
        </p:txBody>
      </p:sp>
    </p:spTree>
    <p:extLst>
      <p:ext uri="{BB962C8B-B14F-4D97-AF65-F5344CB8AC3E}">
        <p14:creationId xmlns:p14="http://schemas.microsoft.com/office/powerpoint/2010/main" val="105547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91780" y="1"/>
            <a:ext cx="3960440"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4" name="Image 3"/>
          <p:cNvPicPr/>
          <p:nvPr/>
        </p:nvPicPr>
        <p:blipFill>
          <a:blip r:embed="rId2"/>
          <a:stretch>
            <a:fillRect/>
          </a:stretch>
        </p:blipFill>
        <p:spPr>
          <a:xfrm>
            <a:off x="972000" y="1629000"/>
            <a:ext cx="7200000" cy="3600000"/>
          </a:xfrm>
          <a:prstGeom prst="rect">
            <a:avLst/>
          </a:prstGeom>
        </p:spPr>
      </p:pic>
      <p:sp>
        <p:nvSpPr>
          <p:cNvPr id="6" name="Espace réservé du numéro de diapositive 5"/>
          <p:cNvSpPr>
            <a:spLocks noGrp="1"/>
          </p:cNvSpPr>
          <p:nvPr>
            <p:ph type="sldNum" sz="quarter" idx="12"/>
          </p:nvPr>
        </p:nvSpPr>
        <p:spPr/>
        <p:txBody>
          <a:bodyPr/>
          <a:lstStyle/>
          <a:p>
            <a:fld id="{010D8997-B297-488C-9CB4-27EA6A8D089C}" type="slidenum">
              <a:rPr lang="fr-FR" smtClean="0"/>
              <a:t>6</a:t>
            </a:fld>
            <a:endParaRPr lang="fr-FR"/>
          </a:p>
        </p:txBody>
      </p:sp>
    </p:spTree>
    <p:extLst>
      <p:ext uri="{BB962C8B-B14F-4D97-AF65-F5344CB8AC3E}">
        <p14:creationId xmlns:p14="http://schemas.microsoft.com/office/powerpoint/2010/main" val="124687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839988" y="1"/>
            <a:ext cx="3464024" cy="365125"/>
          </a:xfrm>
        </p:spPr>
        <p:txBody>
          <a:bodyPr/>
          <a:lstStyle/>
          <a:p>
            <a:r>
              <a:rPr lang="fr-FR" sz="1400" dirty="0">
                <a:latin typeface="Times New Roman" pitchFamily="18" charset="0"/>
                <a:cs typeface="Times New Roman" pitchFamily="18" charset="0"/>
              </a:rPr>
              <a:t>Chapitre II: Principaux types de la taxonomie</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030" r="14627"/>
          <a:stretch/>
        </p:blipFill>
        <p:spPr bwMode="auto">
          <a:xfrm>
            <a:off x="1282890" y="476672"/>
            <a:ext cx="6523629"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010D8997-B297-488C-9CB4-27EA6A8D089C}" type="slidenum">
              <a:rPr lang="fr-FR" smtClean="0"/>
              <a:t>7</a:t>
            </a:fld>
            <a:endParaRPr lang="fr-FR"/>
          </a:p>
        </p:txBody>
      </p:sp>
    </p:spTree>
    <p:extLst>
      <p:ext uri="{BB962C8B-B14F-4D97-AF65-F5344CB8AC3E}">
        <p14:creationId xmlns:p14="http://schemas.microsoft.com/office/powerpoint/2010/main" val="31512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07872" y="1"/>
            <a:ext cx="3928256" cy="365125"/>
          </a:xfrm>
        </p:spPr>
        <p:txBody>
          <a:bodyPr/>
          <a:lstStyle/>
          <a:p>
            <a:r>
              <a:rPr lang="fr-FR" sz="1600" dirty="0">
                <a:latin typeface="Times New Roman" pitchFamily="18" charset="0"/>
                <a:cs typeface="Times New Roman" pitchFamily="18" charset="0"/>
              </a:rPr>
              <a:t>Chapitre II: Principaux types de la taxonomie</a:t>
            </a:r>
          </a:p>
        </p:txBody>
      </p:sp>
      <p:sp>
        <p:nvSpPr>
          <p:cNvPr id="3" name="Rectangle 2"/>
          <p:cNvSpPr/>
          <p:nvPr/>
        </p:nvSpPr>
        <p:spPr>
          <a:xfrm>
            <a:off x="0" y="764704"/>
            <a:ext cx="6030416" cy="400110"/>
          </a:xfrm>
          <a:prstGeom prst="rect">
            <a:avLst/>
          </a:prstGeom>
        </p:spPr>
        <p:txBody>
          <a:bodyPr wrap="square">
            <a:spAutoFit/>
          </a:bodyPr>
          <a:lstStyle/>
          <a:p>
            <a:r>
              <a:rPr lang="fr-FR" sz="2000" b="1" dirty="0">
                <a:latin typeface="Times New Roman" pitchFamily="18" charset="0"/>
                <a:cs typeface="Times New Roman" pitchFamily="18" charset="0"/>
              </a:rPr>
              <a:t>1.2. Caractéristiques physiologiques et métaboliques</a:t>
            </a:r>
          </a:p>
        </p:txBody>
      </p:sp>
      <p:sp>
        <p:nvSpPr>
          <p:cNvPr id="4" name="Rectangle 3"/>
          <p:cNvSpPr/>
          <p:nvPr/>
        </p:nvSpPr>
        <p:spPr>
          <a:xfrm>
            <a:off x="252480" y="1444135"/>
            <a:ext cx="8640000" cy="646331"/>
          </a:xfrm>
          <a:prstGeom prst="rect">
            <a:avLst/>
          </a:prstGeom>
        </p:spPr>
        <p:txBody>
          <a:bodyPr wrap="square">
            <a:spAutoFit/>
          </a:bodyPr>
          <a:lstStyle/>
          <a:p>
            <a:pPr algn="just"/>
            <a:r>
              <a:rPr lang="fr-FR" dirty="0">
                <a:latin typeface="Times New Roman" pitchFamily="18" charset="0"/>
                <a:cs typeface="Times New Roman" pitchFamily="18" charset="0"/>
              </a:rPr>
              <a:t>Elles sont directement en relation avec la nature et l’activité des </a:t>
            </a:r>
            <a:r>
              <a:rPr lang="fr-FR" b="1" dirty="0">
                <a:latin typeface="Times New Roman" pitchFamily="18" charset="0"/>
                <a:cs typeface="Times New Roman" pitchFamily="18" charset="0"/>
              </a:rPr>
              <a:t>enzymes microbiennes </a:t>
            </a:r>
            <a:r>
              <a:rPr lang="fr-FR" dirty="0">
                <a:latin typeface="Times New Roman" pitchFamily="18" charset="0"/>
                <a:cs typeface="Times New Roman" pitchFamily="18" charset="0"/>
              </a:rPr>
              <a:t>et des </a:t>
            </a:r>
            <a:r>
              <a:rPr lang="fr-FR" b="1" dirty="0">
                <a:latin typeface="Times New Roman" pitchFamily="18" charset="0"/>
                <a:cs typeface="Times New Roman" pitchFamily="18" charset="0"/>
              </a:rPr>
              <a:t>protéines de transport</a:t>
            </a:r>
            <a:r>
              <a:rPr lang="fr-FR" dirty="0">
                <a:latin typeface="Times New Roman" pitchFamily="18" charset="0"/>
                <a:cs typeface="Times New Roman" pitchFamily="18" charset="0"/>
              </a:rPr>
              <a:t>. </a:t>
            </a:r>
          </a:p>
        </p:txBody>
      </p:sp>
      <p:sp>
        <p:nvSpPr>
          <p:cNvPr id="5" name="Rectangle 4"/>
          <p:cNvSpPr/>
          <p:nvPr/>
        </p:nvSpPr>
        <p:spPr>
          <a:xfrm>
            <a:off x="252480" y="2998693"/>
            <a:ext cx="8640000" cy="873572"/>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 les protéines sont les produits des gènes donc  l’analyse de ces caractéristiques physiologiques et métaboliques fournit une comparaison </a:t>
            </a:r>
            <a:r>
              <a:rPr lang="fr-FR" b="1" dirty="0">
                <a:latin typeface="Times New Roman" pitchFamily="18" charset="0"/>
                <a:cs typeface="Times New Roman" pitchFamily="18" charset="0"/>
              </a:rPr>
              <a:t>indirecte des génomes.</a:t>
            </a:r>
            <a:endParaRPr lang="fr-FR" dirty="0">
              <a:latin typeface="Times New Roman" pitchFamily="18" charset="0"/>
              <a:cs typeface="Times New Roman" pitchFamily="18" charset="0"/>
            </a:endParaRPr>
          </a:p>
        </p:txBody>
      </p:sp>
      <p:sp>
        <p:nvSpPr>
          <p:cNvPr id="8" name="Espace réservé du numéro de diapositive 7"/>
          <p:cNvSpPr>
            <a:spLocks noGrp="1"/>
          </p:cNvSpPr>
          <p:nvPr>
            <p:ph type="sldNum" sz="quarter" idx="12"/>
          </p:nvPr>
        </p:nvSpPr>
        <p:spPr/>
        <p:txBody>
          <a:bodyPr/>
          <a:lstStyle/>
          <a:p>
            <a:fld id="{010D8997-B297-488C-9CB4-27EA6A8D089C}" type="slidenum">
              <a:rPr lang="fr-FR" smtClean="0"/>
              <a:t>8</a:t>
            </a:fld>
            <a:endParaRPr lang="fr-FR"/>
          </a:p>
        </p:txBody>
      </p:sp>
    </p:spTree>
    <p:extLst>
      <p:ext uri="{BB962C8B-B14F-4D97-AF65-F5344CB8AC3E}">
        <p14:creationId xmlns:p14="http://schemas.microsoft.com/office/powerpoint/2010/main" val="179511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71868" y="1"/>
            <a:ext cx="4000264" cy="365125"/>
          </a:xfrm>
        </p:spPr>
        <p:txBody>
          <a:bodyPr/>
          <a:lstStyle/>
          <a:p>
            <a:r>
              <a:rPr lang="fr-FR" sz="1600" dirty="0">
                <a:latin typeface="Times New Roman" pitchFamily="18" charset="0"/>
                <a:cs typeface="Times New Roman" pitchFamily="18" charset="0"/>
              </a:rPr>
              <a:t>Chapitre II: Principaux types de la taxonomie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338" y="1070776"/>
            <a:ext cx="5543327" cy="578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9776" y="591073"/>
            <a:ext cx="8604448" cy="584775"/>
          </a:xfrm>
          <a:prstGeom prst="rect">
            <a:avLst/>
          </a:prstGeom>
        </p:spPr>
        <p:txBody>
          <a:bodyPr wrap="square" anchor="ctr">
            <a:spAutoFit/>
          </a:bodyPr>
          <a:lstStyle/>
          <a:p>
            <a:pPr>
              <a:spcAft>
                <a:spcPts val="0"/>
              </a:spcAft>
            </a:pPr>
            <a:r>
              <a:rPr lang="fr-FR" sz="1600" b="1" dirty="0">
                <a:latin typeface="Times New Roman" pitchFamily="18" charset="0"/>
                <a:ea typeface="Calibri"/>
                <a:cs typeface="Times New Roman" pitchFamily="18" charset="0"/>
              </a:rPr>
              <a:t>Quelques caractères physiologiques et métaboliques utilisées pour la classification et l’identification</a:t>
            </a:r>
          </a:p>
        </p:txBody>
      </p:sp>
      <p:sp>
        <p:nvSpPr>
          <p:cNvPr id="6" name="Espace réservé du numéro de diapositive 5"/>
          <p:cNvSpPr>
            <a:spLocks noGrp="1"/>
          </p:cNvSpPr>
          <p:nvPr>
            <p:ph type="sldNum" sz="quarter" idx="12"/>
          </p:nvPr>
        </p:nvSpPr>
        <p:spPr/>
        <p:txBody>
          <a:bodyPr/>
          <a:lstStyle/>
          <a:p>
            <a:fld id="{010D8997-B297-488C-9CB4-27EA6A8D089C}" type="slidenum">
              <a:rPr lang="fr-FR" smtClean="0"/>
              <a:t>9</a:t>
            </a:fld>
            <a:endParaRPr lang="fr-FR"/>
          </a:p>
        </p:txBody>
      </p:sp>
    </p:spTree>
    <p:extLst>
      <p:ext uri="{BB962C8B-B14F-4D97-AF65-F5344CB8AC3E}">
        <p14:creationId xmlns:p14="http://schemas.microsoft.com/office/powerpoint/2010/main" val="2504176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29145</TotalTime>
  <Words>2472</Words>
  <Application>Microsoft Office PowerPoint</Application>
  <PresentationFormat>Affichage à l'écran (4:3)</PresentationFormat>
  <Paragraphs>240</Paragraphs>
  <Slides>39</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Courier New</vt:lpstr>
      <vt:lpstr>Symbol</vt:lpstr>
      <vt:lpstr>Times New Roman</vt:lpstr>
      <vt:lpstr>Wingdings</vt:lpstr>
      <vt:lpstr>Thème Office</vt:lpstr>
      <vt:lpstr>Module :  SYSTEMATIQUE DES PROCARYOTES (Bactéries et Archaea)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  SYSTEMATIQUE DES PROCARYOTES (Bactéries et Archaea)</dc:title>
  <dc:creator>LENOVO</dc:creator>
  <cp:lastModifiedBy>ASUS</cp:lastModifiedBy>
  <cp:revision>84</cp:revision>
  <dcterms:created xsi:type="dcterms:W3CDTF">2021-01-07T18:17:32Z</dcterms:created>
  <dcterms:modified xsi:type="dcterms:W3CDTF">2022-10-23T22:22:17Z</dcterms:modified>
</cp:coreProperties>
</file>