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9" d="100"/>
          <a:sy n="89" d="100"/>
        </p:scale>
        <p:origin x="43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smtClean="0"/>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B47754E2-6ECE-4244-B6F1-CC0546ADC0F4}" type="datetimeFigureOut">
              <a:rPr lang="en-GB" smtClean="0"/>
              <a:t>08/04/2023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BD4E58-3E41-4D43-A28E-B01A42164D18}" type="slidenum">
              <a:rPr lang="en-GB" smtClean="0"/>
              <a:t>‹N°›</a:t>
            </a:fld>
            <a:endParaRPr lang="en-GB"/>
          </a:p>
        </p:txBody>
      </p:sp>
    </p:spTree>
    <p:extLst>
      <p:ext uri="{BB962C8B-B14F-4D97-AF65-F5344CB8AC3E}">
        <p14:creationId xmlns:p14="http://schemas.microsoft.com/office/powerpoint/2010/main" val="22876049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47754E2-6ECE-4244-B6F1-CC0546ADC0F4}" type="datetimeFigureOut">
              <a:rPr lang="en-GB" smtClean="0"/>
              <a:t>08/04/2023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BD4E58-3E41-4D43-A28E-B01A42164D18}" type="slidenum">
              <a:rPr lang="en-GB" smtClean="0"/>
              <a:t>‹N°›</a:t>
            </a:fld>
            <a:endParaRPr lang="en-GB"/>
          </a:p>
        </p:txBody>
      </p:sp>
    </p:spTree>
    <p:extLst>
      <p:ext uri="{BB962C8B-B14F-4D97-AF65-F5344CB8AC3E}">
        <p14:creationId xmlns:p14="http://schemas.microsoft.com/office/powerpoint/2010/main" val="896503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47754E2-6ECE-4244-B6F1-CC0546ADC0F4}" type="datetimeFigureOut">
              <a:rPr lang="en-GB" smtClean="0"/>
              <a:t>08/04/2023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BD4E58-3E41-4D43-A28E-B01A42164D18}" type="slidenum">
              <a:rPr lang="en-GB" smtClean="0"/>
              <a:t>‹N°›</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6953022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47754E2-6ECE-4244-B6F1-CC0546ADC0F4}" type="datetimeFigureOut">
              <a:rPr lang="en-GB" smtClean="0"/>
              <a:t>08/04/2023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BD4E58-3E41-4D43-A28E-B01A42164D18}" type="slidenum">
              <a:rPr lang="en-GB" smtClean="0"/>
              <a:t>‹N°›</a:t>
            </a:fld>
            <a:endParaRPr lang="en-GB"/>
          </a:p>
        </p:txBody>
      </p:sp>
    </p:spTree>
    <p:extLst>
      <p:ext uri="{BB962C8B-B14F-4D97-AF65-F5344CB8AC3E}">
        <p14:creationId xmlns:p14="http://schemas.microsoft.com/office/powerpoint/2010/main" val="39006423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47754E2-6ECE-4244-B6F1-CC0546ADC0F4}" type="datetimeFigureOut">
              <a:rPr lang="en-GB" smtClean="0"/>
              <a:t>08/04/2023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BD4E58-3E41-4D43-A28E-B01A42164D18}" type="slidenum">
              <a:rPr lang="en-GB" smtClean="0"/>
              <a:t>‹N°›</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7339826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47754E2-6ECE-4244-B6F1-CC0546ADC0F4}" type="datetimeFigureOut">
              <a:rPr lang="en-GB" smtClean="0"/>
              <a:t>08/04/2023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BD4E58-3E41-4D43-A28E-B01A42164D18}" type="slidenum">
              <a:rPr lang="en-GB" smtClean="0"/>
              <a:t>‹N°›</a:t>
            </a:fld>
            <a:endParaRPr lang="en-GB"/>
          </a:p>
        </p:txBody>
      </p:sp>
    </p:spTree>
    <p:extLst>
      <p:ext uri="{BB962C8B-B14F-4D97-AF65-F5344CB8AC3E}">
        <p14:creationId xmlns:p14="http://schemas.microsoft.com/office/powerpoint/2010/main" val="22079035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47754E2-6ECE-4244-B6F1-CC0546ADC0F4}" type="datetimeFigureOut">
              <a:rPr lang="en-GB" smtClean="0"/>
              <a:t>08/04/2023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BD4E58-3E41-4D43-A28E-B01A42164D18}" type="slidenum">
              <a:rPr lang="en-GB" smtClean="0"/>
              <a:t>‹N°›</a:t>
            </a:fld>
            <a:endParaRPr lang="en-GB"/>
          </a:p>
        </p:txBody>
      </p:sp>
    </p:spTree>
    <p:extLst>
      <p:ext uri="{BB962C8B-B14F-4D97-AF65-F5344CB8AC3E}">
        <p14:creationId xmlns:p14="http://schemas.microsoft.com/office/powerpoint/2010/main" val="13918176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47754E2-6ECE-4244-B6F1-CC0546ADC0F4}" type="datetimeFigureOut">
              <a:rPr lang="en-GB" smtClean="0"/>
              <a:t>08/04/2023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BD4E58-3E41-4D43-A28E-B01A42164D18}" type="slidenum">
              <a:rPr lang="en-GB" smtClean="0"/>
              <a:t>‹N°›</a:t>
            </a:fld>
            <a:endParaRPr lang="en-GB"/>
          </a:p>
        </p:txBody>
      </p:sp>
    </p:spTree>
    <p:extLst>
      <p:ext uri="{BB962C8B-B14F-4D97-AF65-F5344CB8AC3E}">
        <p14:creationId xmlns:p14="http://schemas.microsoft.com/office/powerpoint/2010/main" val="8937115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47754E2-6ECE-4244-B6F1-CC0546ADC0F4}" type="datetimeFigureOut">
              <a:rPr lang="en-GB" smtClean="0"/>
              <a:t>08/04/2023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BD4E58-3E41-4D43-A28E-B01A42164D18}" type="slidenum">
              <a:rPr lang="en-GB" smtClean="0"/>
              <a:t>‹N°›</a:t>
            </a:fld>
            <a:endParaRPr lang="en-GB"/>
          </a:p>
        </p:txBody>
      </p:sp>
    </p:spTree>
    <p:extLst>
      <p:ext uri="{BB962C8B-B14F-4D97-AF65-F5344CB8AC3E}">
        <p14:creationId xmlns:p14="http://schemas.microsoft.com/office/powerpoint/2010/main" val="3885823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47754E2-6ECE-4244-B6F1-CC0546ADC0F4}" type="datetimeFigureOut">
              <a:rPr lang="en-GB" smtClean="0"/>
              <a:t>08/04/2023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BD4E58-3E41-4D43-A28E-B01A42164D18}" type="slidenum">
              <a:rPr lang="en-GB" smtClean="0"/>
              <a:t>‹N°›</a:t>
            </a:fld>
            <a:endParaRPr lang="en-GB"/>
          </a:p>
        </p:txBody>
      </p:sp>
    </p:spTree>
    <p:extLst>
      <p:ext uri="{BB962C8B-B14F-4D97-AF65-F5344CB8AC3E}">
        <p14:creationId xmlns:p14="http://schemas.microsoft.com/office/powerpoint/2010/main" val="3427455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B47754E2-6ECE-4244-B6F1-CC0546ADC0F4}" type="datetimeFigureOut">
              <a:rPr lang="en-GB" smtClean="0"/>
              <a:t>08/04/2023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ABD4E58-3E41-4D43-A28E-B01A42164D18}" type="slidenum">
              <a:rPr lang="en-GB" smtClean="0"/>
              <a:t>‹N°›</a:t>
            </a:fld>
            <a:endParaRPr lang="en-GB"/>
          </a:p>
        </p:txBody>
      </p:sp>
    </p:spTree>
    <p:extLst>
      <p:ext uri="{BB962C8B-B14F-4D97-AF65-F5344CB8AC3E}">
        <p14:creationId xmlns:p14="http://schemas.microsoft.com/office/powerpoint/2010/main" val="400416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47754E2-6ECE-4244-B6F1-CC0546ADC0F4}" type="datetimeFigureOut">
              <a:rPr lang="en-GB" smtClean="0"/>
              <a:t>08/04/2023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ABD4E58-3E41-4D43-A28E-B01A42164D18}" type="slidenum">
              <a:rPr lang="en-GB" smtClean="0"/>
              <a:t>‹N°›</a:t>
            </a:fld>
            <a:endParaRPr lang="en-GB"/>
          </a:p>
        </p:txBody>
      </p:sp>
    </p:spTree>
    <p:extLst>
      <p:ext uri="{BB962C8B-B14F-4D97-AF65-F5344CB8AC3E}">
        <p14:creationId xmlns:p14="http://schemas.microsoft.com/office/powerpoint/2010/main" val="27064911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B47754E2-6ECE-4244-B6F1-CC0546ADC0F4}" type="datetimeFigureOut">
              <a:rPr lang="en-GB" smtClean="0"/>
              <a:t>08/04/2023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ABD4E58-3E41-4D43-A28E-B01A42164D18}" type="slidenum">
              <a:rPr lang="en-GB" smtClean="0"/>
              <a:t>‹N°›</a:t>
            </a:fld>
            <a:endParaRPr lang="en-GB"/>
          </a:p>
        </p:txBody>
      </p:sp>
    </p:spTree>
    <p:extLst>
      <p:ext uri="{BB962C8B-B14F-4D97-AF65-F5344CB8AC3E}">
        <p14:creationId xmlns:p14="http://schemas.microsoft.com/office/powerpoint/2010/main" val="17136154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7754E2-6ECE-4244-B6F1-CC0546ADC0F4}" type="datetimeFigureOut">
              <a:rPr lang="en-GB" smtClean="0"/>
              <a:t>08/04/2023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ABD4E58-3E41-4D43-A28E-B01A42164D18}" type="slidenum">
              <a:rPr lang="en-GB" smtClean="0"/>
              <a:t>‹N°›</a:t>
            </a:fld>
            <a:endParaRPr lang="en-GB"/>
          </a:p>
        </p:txBody>
      </p:sp>
    </p:spTree>
    <p:extLst>
      <p:ext uri="{BB962C8B-B14F-4D97-AF65-F5344CB8AC3E}">
        <p14:creationId xmlns:p14="http://schemas.microsoft.com/office/powerpoint/2010/main" val="763189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smtClean="0"/>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47754E2-6ECE-4244-B6F1-CC0546ADC0F4}" type="datetimeFigureOut">
              <a:rPr lang="en-GB" smtClean="0"/>
              <a:t>08/04/2023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ABD4E58-3E41-4D43-A28E-B01A42164D18}" type="slidenum">
              <a:rPr lang="en-GB" smtClean="0"/>
              <a:t>‹N°›</a:t>
            </a:fld>
            <a:endParaRPr lang="en-GB"/>
          </a:p>
        </p:txBody>
      </p:sp>
    </p:spTree>
    <p:extLst>
      <p:ext uri="{BB962C8B-B14F-4D97-AF65-F5344CB8AC3E}">
        <p14:creationId xmlns:p14="http://schemas.microsoft.com/office/powerpoint/2010/main" val="2651116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47754E2-6ECE-4244-B6F1-CC0546ADC0F4}" type="datetimeFigureOut">
              <a:rPr lang="en-GB" smtClean="0"/>
              <a:t>08/04/2023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ABD4E58-3E41-4D43-A28E-B01A42164D18}" type="slidenum">
              <a:rPr lang="en-GB" smtClean="0"/>
              <a:t>‹N°›</a:t>
            </a:fld>
            <a:endParaRPr lang="en-GB"/>
          </a:p>
        </p:txBody>
      </p:sp>
    </p:spTree>
    <p:extLst>
      <p:ext uri="{BB962C8B-B14F-4D97-AF65-F5344CB8AC3E}">
        <p14:creationId xmlns:p14="http://schemas.microsoft.com/office/powerpoint/2010/main" val="808168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47754E2-6ECE-4244-B6F1-CC0546ADC0F4}" type="datetimeFigureOut">
              <a:rPr lang="en-GB" smtClean="0"/>
              <a:t>08/04/2023</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ABD4E58-3E41-4D43-A28E-B01A42164D18}" type="slidenum">
              <a:rPr lang="en-GB" smtClean="0"/>
              <a:t>‹N°›</a:t>
            </a:fld>
            <a:endParaRPr lang="en-GB"/>
          </a:p>
        </p:txBody>
      </p:sp>
    </p:spTree>
    <p:extLst>
      <p:ext uri="{BB962C8B-B14F-4D97-AF65-F5344CB8AC3E}">
        <p14:creationId xmlns:p14="http://schemas.microsoft.com/office/powerpoint/2010/main" val="3369033644"/>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675306" y="2264636"/>
            <a:ext cx="6733613" cy="1335673"/>
          </a:xfrm>
        </p:spPr>
        <p:txBody>
          <a:bodyPr/>
          <a:lstStyle/>
          <a:p>
            <a:r>
              <a:rPr lang="en-US" sz="4000" dirty="0"/>
              <a:t>Lesson </a:t>
            </a:r>
            <a:r>
              <a:rPr lang="en-GB" sz="4000" dirty="0" smtClean="0"/>
              <a:t>4</a:t>
            </a:r>
            <a:r>
              <a:rPr lang="en-US" sz="4000" dirty="0" smtClean="0"/>
              <a:t>: </a:t>
            </a:r>
            <a:r>
              <a:rPr lang="en-US" sz="4000" dirty="0"/>
              <a:t>Lesson 4: Reading the Literature on a </a:t>
            </a:r>
            <a:r>
              <a:rPr lang="en-US" sz="4000" dirty="0" smtClean="0"/>
              <a:t>Topic</a:t>
            </a:r>
            <a:endParaRPr lang="en-GB" sz="4000" dirty="0"/>
          </a:p>
        </p:txBody>
      </p:sp>
      <p:sp>
        <p:nvSpPr>
          <p:cNvPr id="3" name="Sous-titre 2"/>
          <p:cNvSpPr>
            <a:spLocks noGrp="1"/>
          </p:cNvSpPr>
          <p:nvPr>
            <p:ph type="subTitle" idx="1"/>
          </p:nvPr>
        </p:nvSpPr>
        <p:spPr>
          <a:xfrm>
            <a:off x="2359111" y="1632243"/>
            <a:ext cx="6815669" cy="760579"/>
          </a:xfrm>
        </p:spPr>
        <p:txBody>
          <a:bodyPr>
            <a:normAutofit fontScale="62500" lnSpcReduction="20000"/>
          </a:bodyPr>
          <a:lstStyle/>
          <a:p>
            <a:pPr algn="l"/>
            <a:r>
              <a:rPr lang="en-US" sz="1800" dirty="0"/>
              <a:t>UMKB- Department of English 			L2Research </a:t>
            </a:r>
            <a:r>
              <a:rPr lang="en-US" sz="1800" dirty="0" smtClean="0"/>
              <a:t>Methodology</a:t>
            </a:r>
            <a:r>
              <a:rPr lang="en-US" sz="1800" dirty="0"/>
              <a:t> </a:t>
            </a:r>
            <a:endParaRPr lang="en-US" sz="1800" dirty="0" smtClean="0"/>
          </a:p>
          <a:p>
            <a:pPr algn="l"/>
            <a:r>
              <a:rPr lang="en-US" sz="1800" dirty="0" smtClean="0"/>
              <a:t>Teacher</a:t>
            </a:r>
            <a:r>
              <a:rPr lang="en-US" sz="1800" dirty="0"/>
              <a:t>: Ms. Ghennai</a:t>
            </a:r>
          </a:p>
          <a:p>
            <a:r>
              <a:rPr lang="en-US" sz="1800" dirty="0" smtClean="0"/>
              <a:t>       </a:t>
            </a:r>
            <a:endParaRPr lang="en-GB" dirty="0"/>
          </a:p>
        </p:txBody>
      </p:sp>
      <p:sp>
        <p:nvSpPr>
          <p:cNvPr id="7" name="ZoneTexte 6"/>
          <p:cNvSpPr txBox="1"/>
          <p:nvPr/>
        </p:nvSpPr>
        <p:spPr>
          <a:xfrm>
            <a:off x="5606041" y="5050564"/>
            <a:ext cx="1172116" cy="369332"/>
          </a:xfrm>
          <a:prstGeom prst="rect">
            <a:avLst/>
          </a:prstGeom>
          <a:noFill/>
        </p:spPr>
        <p:txBody>
          <a:bodyPr wrap="none" rtlCol="0">
            <a:spAutoFit/>
          </a:bodyPr>
          <a:lstStyle/>
          <a:p>
            <a:r>
              <a:rPr lang="en-GB" dirty="0" smtClean="0"/>
              <a:t>2022/2023</a:t>
            </a:r>
            <a:endParaRPr lang="en-GB" dirty="0"/>
          </a:p>
        </p:txBody>
      </p:sp>
    </p:spTree>
    <p:extLst>
      <p:ext uri="{BB962C8B-B14F-4D97-AF65-F5344CB8AC3E}">
        <p14:creationId xmlns:p14="http://schemas.microsoft.com/office/powerpoint/2010/main" val="1629618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dirty="0" smtClean="0"/>
              <a:t>Discussion </a:t>
            </a:r>
            <a:endParaRPr lang="en-GB" dirty="0"/>
          </a:p>
        </p:txBody>
      </p:sp>
      <p:sp>
        <p:nvSpPr>
          <p:cNvPr id="3" name="Espace réservé du contenu 2"/>
          <p:cNvSpPr>
            <a:spLocks noGrp="1"/>
          </p:cNvSpPr>
          <p:nvPr>
            <p:ph idx="1"/>
          </p:nvPr>
        </p:nvSpPr>
        <p:spPr>
          <a:xfrm>
            <a:off x="446598" y="1570929"/>
            <a:ext cx="8596668" cy="3880773"/>
          </a:xfrm>
        </p:spPr>
        <p:txBody>
          <a:bodyPr/>
          <a:lstStyle/>
          <a:p>
            <a:pPr marL="0" indent="0">
              <a:buNone/>
            </a:pPr>
            <a:r>
              <a:rPr lang="en-GB" dirty="0" smtClean="0"/>
              <a:t>This section may be presented as </a:t>
            </a:r>
            <a:r>
              <a:rPr lang="en-GB" dirty="0"/>
              <a:t>the last few paragraphs of the Results </a:t>
            </a:r>
            <a:r>
              <a:rPr lang="en-GB" dirty="0" smtClean="0"/>
              <a:t>section.  Within it,  </a:t>
            </a:r>
            <a:r>
              <a:rPr lang="en-GB" dirty="0"/>
              <a:t>the author </a:t>
            </a:r>
            <a:r>
              <a:rPr lang="en-GB" dirty="0" smtClean="0"/>
              <a:t>summarizes </a:t>
            </a:r>
            <a:r>
              <a:rPr lang="en-GB" dirty="0"/>
              <a:t>the main </a:t>
            </a:r>
            <a:r>
              <a:rPr lang="en-GB" dirty="0" smtClean="0"/>
              <a:t>findings and interpret them. It address </a:t>
            </a:r>
            <a:r>
              <a:rPr lang="en-GB" dirty="0"/>
              <a:t>questions such as the following:</a:t>
            </a:r>
            <a:endParaRPr lang="fr-FR" dirty="0"/>
          </a:p>
          <a:p>
            <a:r>
              <a:rPr lang="en-GB" dirty="0" smtClean="0"/>
              <a:t>How </a:t>
            </a:r>
            <a:r>
              <a:rPr lang="en-GB" dirty="0"/>
              <a:t>should we understand these results? </a:t>
            </a:r>
            <a:endParaRPr lang="fr-FR" dirty="0"/>
          </a:p>
          <a:p>
            <a:r>
              <a:rPr lang="en-GB" dirty="0" smtClean="0"/>
              <a:t>How </a:t>
            </a:r>
            <a:r>
              <a:rPr lang="en-GB" dirty="0"/>
              <a:t>do these results relate to the findings of previous studies?</a:t>
            </a:r>
            <a:endParaRPr lang="fr-FR" dirty="0"/>
          </a:p>
          <a:p>
            <a:r>
              <a:rPr lang="en-GB" dirty="0" smtClean="0"/>
              <a:t>How </a:t>
            </a:r>
            <a:r>
              <a:rPr lang="en-GB" dirty="0"/>
              <a:t>can we apply this new understanding?</a:t>
            </a:r>
            <a:endParaRPr lang="fr-FR" dirty="0"/>
          </a:p>
          <a:p>
            <a:r>
              <a:rPr lang="en-GB" dirty="0" smtClean="0"/>
              <a:t>Do </a:t>
            </a:r>
            <a:r>
              <a:rPr lang="en-GB" dirty="0"/>
              <a:t>these findings leave any questions unanswered?</a:t>
            </a:r>
            <a:endParaRPr lang="fr-FR" dirty="0"/>
          </a:p>
          <a:p>
            <a:r>
              <a:rPr lang="en-GB" dirty="0" smtClean="0"/>
              <a:t>Do </a:t>
            </a:r>
            <a:r>
              <a:rPr lang="en-GB" dirty="0"/>
              <a:t>the findings lead to more questions?</a:t>
            </a:r>
            <a:endParaRPr lang="fr-FR" dirty="0"/>
          </a:p>
          <a:p>
            <a:endParaRPr lang="en-GB" dirty="0"/>
          </a:p>
        </p:txBody>
      </p:sp>
    </p:spTree>
    <p:extLst>
      <p:ext uri="{BB962C8B-B14F-4D97-AF65-F5344CB8AC3E}">
        <p14:creationId xmlns:p14="http://schemas.microsoft.com/office/powerpoint/2010/main" val="34634052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dirty="0" smtClean="0"/>
              <a:t>The Conclusion</a:t>
            </a:r>
            <a:endParaRPr lang="en-GB" dirty="0"/>
          </a:p>
        </p:txBody>
      </p:sp>
      <p:sp>
        <p:nvSpPr>
          <p:cNvPr id="3" name="Espace réservé du contenu 2"/>
          <p:cNvSpPr>
            <a:spLocks noGrp="1"/>
          </p:cNvSpPr>
          <p:nvPr>
            <p:ph idx="1"/>
          </p:nvPr>
        </p:nvSpPr>
        <p:spPr/>
        <p:txBody>
          <a:bodyPr/>
          <a:lstStyle/>
          <a:p>
            <a:r>
              <a:rPr lang="en-GB" dirty="0" smtClean="0"/>
              <a:t>This section states what </a:t>
            </a:r>
            <a:r>
              <a:rPr lang="en-GB" dirty="0"/>
              <a:t>the author actually did in the study and how the results were interpreted, </a:t>
            </a:r>
            <a:r>
              <a:rPr lang="en-GB" dirty="0" smtClean="0"/>
              <a:t>it </a:t>
            </a:r>
            <a:r>
              <a:rPr lang="en-GB" dirty="0"/>
              <a:t>might also provide suggestions for new research questions. </a:t>
            </a:r>
            <a:endParaRPr lang="fr-FR" dirty="0"/>
          </a:p>
          <a:p>
            <a:endParaRPr lang="en-GB" dirty="0"/>
          </a:p>
        </p:txBody>
      </p:sp>
    </p:spTree>
    <p:extLst>
      <p:ext uri="{BB962C8B-B14F-4D97-AF65-F5344CB8AC3E}">
        <p14:creationId xmlns:p14="http://schemas.microsoft.com/office/powerpoint/2010/main" val="3374593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96975" y="2233301"/>
            <a:ext cx="8596668" cy="1320800"/>
          </a:xfrm>
        </p:spPr>
        <p:txBody>
          <a:bodyPr/>
          <a:lstStyle/>
          <a:p>
            <a:r>
              <a:rPr lang="en-GB" dirty="0" smtClean="0"/>
              <a:t>How can we read the different sections strategically? </a:t>
            </a:r>
            <a:endParaRPr lang="en-GB" dirty="0"/>
          </a:p>
        </p:txBody>
      </p:sp>
    </p:spTree>
    <p:extLst>
      <p:ext uri="{BB962C8B-B14F-4D97-AF65-F5344CB8AC3E}">
        <p14:creationId xmlns:p14="http://schemas.microsoft.com/office/powerpoint/2010/main" val="1792001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14964" y="571071"/>
            <a:ext cx="8596668" cy="3880773"/>
          </a:xfrm>
        </p:spPr>
        <p:txBody>
          <a:bodyPr/>
          <a:lstStyle/>
          <a:p>
            <a:pPr marL="0" indent="0">
              <a:buNone/>
            </a:pPr>
            <a:r>
              <a:rPr lang="en-GB" dirty="0" smtClean="0"/>
              <a:t>After identifying the central authors and sources as well as the most updated findings about the topic, it becomes important to identify </a:t>
            </a:r>
            <a:r>
              <a:rPr lang="en-GB" dirty="0"/>
              <a:t>the sections that relate to </a:t>
            </a:r>
            <a:r>
              <a:rPr lang="en-GB" dirty="0" smtClean="0"/>
              <a:t>one’s topic </a:t>
            </a:r>
            <a:r>
              <a:rPr lang="en-GB" dirty="0"/>
              <a:t>within the book or </a:t>
            </a:r>
            <a:r>
              <a:rPr lang="en-GB" dirty="0" smtClean="0"/>
              <a:t>the research  </a:t>
            </a:r>
            <a:r>
              <a:rPr lang="en-GB" dirty="0"/>
              <a:t>article. </a:t>
            </a:r>
            <a:endParaRPr lang="en-GB" dirty="0"/>
          </a:p>
          <a:p>
            <a:pPr marL="0" indent="0">
              <a:buNone/>
            </a:pPr>
            <a:r>
              <a:rPr lang="en-GB" dirty="0" smtClean="0"/>
              <a:t>Being </a:t>
            </a:r>
            <a:r>
              <a:rPr lang="en-GB" dirty="0"/>
              <a:t>selective in one’s reading and prioritizing reading tasks help prevent the reading load from becoming overwhelming.</a:t>
            </a:r>
            <a:endParaRPr lang="fr-FR" dirty="0"/>
          </a:p>
          <a:p>
            <a:pPr marL="0" indent="0">
              <a:buNone/>
            </a:pPr>
            <a:endParaRPr lang="en-GB" dirty="0"/>
          </a:p>
        </p:txBody>
      </p:sp>
      <p:sp>
        <p:nvSpPr>
          <p:cNvPr id="4" name="ZoneTexte 3"/>
          <p:cNvSpPr txBox="1"/>
          <p:nvPr/>
        </p:nvSpPr>
        <p:spPr>
          <a:xfrm>
            <a:off x="1897167" y="2982481"/>
            <a:ext cx="6191888" cy="923330"/>
          </a:xfrm>
          <a:prstGeom prst="rect">
            <a:avLst/>
          </a:prstGeom>
          <a:noFill/>
        </p:spPr>
        <p:txBody>
          <a:bodyPr wrap="none" rtlCol="0">
            <a:spAutoFit/>
          </a:bodyPr>
          <a:lstStyle/>
          <a:p>
            <a:r>
              <a:rPr lang="en-GB" sz="5400" b="1" dirty="0" smtClean="0">
                <a:solidFill>
                  <a:srgbClr val="FF0000"/>
                </a:solidFill>
              </a:rPr>
              <a:t>Read Strategically </a:t>
            </a:r>
            <a:endParaRPr lang="en-GB" sz="5400" b="1" dirty="0">
              <a:solidFill>
                <a:srgbClr val="FF0000"/>
              </a:solidFill>
            </a:endParaRPr>
          </a:p>
        </p:txBody>
      </p:sp>
    </p:spTree>
    <p:extLst>
      <p:ext uri="{BB962C8B-B14F-4D97-AF65-F5344CB8AC3E}">
        <p14:creationId xmlns:p14="http://schemas.microsoft.com/office/powerpoint/2010/main" val="4656927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dirty="0" smtClean="0"/>
              <a:t>Reading an Academic </a:t>
            </a:r>
            <a:r>
              <a:rPr lang="en-GB" dirty="0"/>
              <a:t>B</a:t>
            </a:r>
            <a:r>
              <a:rPr lang="en-GB" dirty="0" smtClean="0"/>
              <a:t>ook</a:t>
            </a:r>
            <a:endParaRPr lang="en-GB" dirty="0"/>
          </a:p>
        </p:txBody>
      </p:sp>
      <p:sp>
        <p:nvSpPr>
          <p:cNvPr id="3" name="Espace réservé du contenu 2"/>
          <p:cNvSpPr>
            <a:spLocks noGrp="1"/>
          </p:cNvSpPr>
          <p:nvPr>
            <p:ph idx="1"/>
          </p:nvPr>
        </p:nvSpPr>
        <p:spPr/>
        <p:txBody>
          <a:bodyPr/>
          <a:lstStyle/>
          <a:p>
            <a:pPr lvl="0"/>
            <a:r>
              <a:rPr lang="en-GB" dirty="0"/>
              <a:t>Get an overall view of what the book is about; what question or questions the author is trying to answer; how the book is structured; and whether the questions tackled and the answers put forward are relevant to your needs. You can do this by </a:t>
            </a:r>
            <a:r>
              <a:rPr lang="en-GB" b="1" dirty="0"/>
              <a:t>scanning the cover or jacket, the preface (if any), the list of contents, and the index.</a:t>
            </a:r>
            <a:r>
              <a:rPr lang="en-GB" dirty="0"/>
              <a:t> </a:t>
            </a:r>
            <a:endParaRPr lang="fr-FR" dirty="0"/>
          </a:p>
          <a:p>
            <a:pPr lvl="0"/>
            <a:r>
              <a:rPr lang="fr-FR" i="1" dirty="0"/>
              <a:t> </a:t>
            </a:r>
            <a:r>
              <a:rPr lang="en-GB" dirty="0"/>
              <a:t>If the book is relevant to your research subject, then you must decide on the question or questions that you anticipate will be answered in the book. </a:t>
            </a:r>
            <a:endParaRPr lang="fr-FR" dirty="0"/>
          </a:p>
          <a:p>
            <a:pPr lvl="0"/>
            <a:r>
              <a:rPr lang="en-GB" i="1" dirty="0"/>
              <a:t> </a:t>
            </a:r>
            <a:r>
              <a:rPr lang="en-GB" dirty="0"/>
              <a:t>Review the book to look for answers for your questions. This involves </a:t>
            </a:r>
            <a:r>
              <a:rPr lang="en-GB" b="1" dirty="0"/>
              <a:t>locating the parts of the book where your questions are dealt with. </a:t>
            </a:r>
            <a:endParaRPr lang="fr-FR" dirty="0"/>
          </a:p>
          <a:p>
            <a:pPr marL="0" indent="0">
              <a:buNone/>
            </a:pPr>
            <a:endParaRPr lang="en-GB" dirty="0"/>
          </a:p>
        </p:txBody>
      </p:sp>
    </p:spTree>
    <p:extLst>
      <p:ext uri="{BB962C8B-B14F-4D97-AF65-F5344CB8AC3E}">
        <p14:creationId xmlns:p14="http://schemas.microsoft.com/office/powerpoint/2010/main" val="29218796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77334" y="803305"/>
            <a:ext cx="8569216" cy="5238057"/>
          </a:xfrm>
        </p:spPr>
        <p:txBody>
          <a:bodyPr>
            <a:normAutofit/>
          </a:bodyPr>
          <a:lstStyle/>
          <a:p>
            <a:pPr lvl="0"/>
            <a:r>
              <a:rPr lang="en-GB" dirty="0"/>
              <a:t>Most chapters will have a title (some chapters begin with a chapter summary or </a:t>
            </a:r>
            <a:r>
              <a:rPr lang="en-GB" i="1" dirty="0"/>
              <a:t>Abstract</a:t>
            </a:r>
            <a:r>
              <a:rPr lang="en-GB" dirty="0"/>
              <a:t>) and section headings may be used within the chapter. If so, </a:t>
            </a:r>
            <a:r>
              <a:rPr lang="en-GB" b="1" dirty="0"/>
              <a:t>leaf through the chapter identifying the headings and skim read the first few sentences of each subsection</a:t>
            </a:r>
            <a:r>
              <a:rPr lang="en-GB" dirty="0"/>
              <a:t>. After obtaining a general idea of what the chapter covers, it will be easier to locate relevant sections. </a:t>
            </a:r>
            <a:endParaRPr lang="fr-FR" dirty="0"/>
          </a:p>
          <a:p>
            <a:pPr lvl="0"/>
            <a:r>
              <a:rPr lang="en-GB" dirty="0"/>
              <a:t>Try to identify the </a:t>
            </a:r>
            <a:r>
              <a:rPr lang="en-GB" b="1" dirty="0"/>
              <a:t>general idea</a:t>
            </a:r>
            <a:r>
              <a:rPr lang="en-GB" dirty="0"/>
              <a:t> that the author wants to express, any important </a:t>
            </a:r>
            <a:r>
              <a:rPr lang="en-GB" b="1" dirty="0"/>
              <a:t>terms and their definitions</a:t>
            </a:r>
            <a:r>
              <a:rPr lang="en-GB" i="1" dirty="0"/>
              <a:t> </a:t>
            </a:r>
            <a:r>
              <a:rPr lang="en-GB" dirty="0"/>
              <a:t>that are used and </a:t>
            </a:r>
            <a:r>
              <a:rPr lang="en-GB" b="1" dirty="0"/>
              <a:t>useful examples</a:t>
            </a:r>
            <a:r>
              <a:rPr lang="en-GB" dirty="0"/>
              <a:t> that help you follow the discussion. You must then look for the answers or </a:t>
            </a:r>
            <a:r>
              <a:rPr lang="en-GB" b="1" dirty="0"/>
              <a:t>conclusions</a:t>
            </a:r>
            <a:r>
              <a:rPr lang="en-GB" dirty="0"/>
              <a:t> that the author has drawn, and at how the author arrived at them. You will also look at </a:t>
            </a:r>
            <a:r>
              <a:rPr lang="en-GB" b="1" dirty="0"/>
              <a:t>arguments and evidence</a:t>
            </a:r>
            <a:r>
              <a:rPr lang="en-GB" dirty="0"/>
              <a:t> put forward to support the views expressed and you will attempt to assess the validity of the evidence and the structure of the argument which utilizes such evidence. There are, however, cases where conclusions are unsupported, arguments or evidence are non-existent, or sometimes there is no conclusion at all.</a:t>
            </a:r>
            <a:endParaRPr lang="fr-FR" dirty="0"/>
          </a:p>
          <a:p>
            <a:pPr lvl="0"/>
            <a:r>
              <a:rPr lang="fr-FR" i="1" dirty="0"/>
              <a:t> </a:t>
            </a:r>
            <a:r>
              <a:rPr lang="en-GB" dirty="0"/>
              <a:t>Supposing that you have extracted the relevant information from the written report, you must now </a:t>
            </a:r>
            <a:r>
              <a:rPr lang="en-GB" b="1" dirty="0"/>
              <a:t>record </a:t>
            </a:r>
            <a:r>
              <a:rPr lang="en-GB" b="1" dirty="0" smtClean="0"/>
              <a:t>the information in </a:t>
            </a:r>
            <a:r>
              <a:rPr lang="en-GB" b="1" dirty="0"/>
              <a:t>note form</a:t>
            </a:r>
            <a:r>
              <a:rPr lang="en-GB" dirty="0"/>
              <a:t>, so that later you can retrieve it. </a:t>
            </a:r>
            <a:endParaRPr lang="fr-FR" dirty="0"/>
          </a:p>
          <a:p>
            <a:endParaRPr lang="en-GB" dirty="0"/>
          </a:p>
        </p:txBody>
      </p:sp>
    </p:spTree>
    <p:extLst>
      <p:ext uri="{BB962C8B-B14F-4D97-AF65-F5344CB8AC3E}">
        <p14:creationId xmlns:p14="http://schemas.microsoft.com/office/powerpoint/2010/main" val="3111743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b="1" dirty="0"/>
              <a:t>Reading a </a:t>
            </a:r>
            <a:r>
              <a:rPr lang="en-GB" b="1" dirty="0" smtClean="0"/>
              <a:t>Research </a:t>
            </a:r>
            <a:r>
              <a:rPr lang="en-GB" b="1" dirty="0"/>
              <a:t>Article</a:t>
            </a:r>
            <a:r>
              <a:rPr lang="fr-FR" dirty="0"/>
              <a:t/>
            </a:r>
            <a:br>
              <a:rPr lang="fr-FR" dirty="0"/>
            </a:br>
            <a:endParaRPr lang="en-GB" dirty="0"/>
          </a:p>
        </p:txBody>
      </p:sp>
      <p:sp>
        <p:nvSpPr>
          <p:cNvPr id="3" name="Espace réservé du contenu 2"/>
          <p:cNvSpPr>
            <a:spLocks noGrp="1"/>
          </p:cNvSpPr>
          <p:nvPr>
            <p:ph idx="1"/>
          </p:nvPr>
        </p:nvSpPr>
        <p:spPr/>
        <p:txBody>
          <a:bodyPr/>
          <a:lstStyle/>
          <a:p>
            <a:pPr marL="0" indent="0">
              <a:buNone/>
            </a:pPr>
            <a:r>
              <a:rPr lang="en-GB" dirty="0"/>
              <a:t>The </a:t>
            </a:r>
            <a:r>
              <a:rPr lang="en-GB" dirty="0" smtClean="0"/>
              <a:t>presentation </a:t>
            </a:r>
            <a:r>
              <a:rPr lang="en-GB" dirty="0"/>
              <a:t>of information in a journal article is very structured. It is common to find section headings throughout the article; these may also be numbered. As these section headings signal where particular information is located, reading the entire article from beginning to end may not be necessary in the first instance. It may be enough to read several sections in detail, before using the reading strategies of skimming and scanning to identify pertinent information from the other sections.</a:t>
            </a:r>
            <a:endParaRPr lang="fr-FR" dirty="0"/>
          </a:p>
          <a:p>
            <a:pPr marL="0" indent="0">
              <a:buNone/>
            </a:pPr>
            <a:r>
              <a:rPr lang="en-GB" dirty="0"/>
              <a:t>Even when reading the entire article, it is not necessary to read each section in the given order in which it appears. Approaches to reading vary depending on the text and individual preferences. </a:t>
            </a:r>
            <a:endParaRPr lang="fr-FR" dirty="0"/>
          </a:p>
          <a:p>
            <a:pPr marL="0" indent="0">
              <a:buNone/>
            </a:pPr>
            <a:endParaRPr lang="en-GB" dirty="0"/>
          </a:p>
        </p:txBody>
      </p:sp>
    </p:spTree>
    <p:extLst>
      <p:ext uri="{BB962C8B-B14F-4D97-AF65-F5344CB8AC3E}">
        <p14:creationId xmlns:p14="http://schemas.microsoft.com/office/powerpoint/2010/main" val="65020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dirty="0" smtClean="0"/>
              <a:t>Sections of the Research Article</a:t>
            </a:r>
            <a:endParaRPr lang="en-GB" dirty="0"/>
          </a:p>
        </p:txBody>
      </p:sp>
      <p:sp>
        <p:nvSpPr>
          <p:cNvPr id="3" name="Espace réservé du contenu 2"/>
          <p:cNvSpPr>
            <a:spLocks noGrp="1"/>
          </p:cNvSpPr>
          <p:nvPr>
            <p:ph idx="1"/>
          </p:nvPr>
        </p:nvSpPr>
        <p:spPr/>
        <p:txBody>
          <a:bodyPr/>
          <a:lstStyle/>
          <a:p>
            <a:r>
              <a:rPr lang="en-GB" dirty="0" smtClean="0"/>
              <a:t>Abstract </a:t>
            </a:r>
          </a:p>
          <a:p>
            <a:r>
              <a:rPr lang="en-GB" dirty="0" smtClean="0"/>
              <a:t>Introduction </a:t>
            </a:r>
          </a:p>
          <a:p>
            <a:r>
              <a:rPr lang="en-GB" dirty="0" smtClean="0"/>
              <a:t>Literature Review </a:t>
            </a:r>
          </a:p>
          <a:p>
            <a:r>
              <a:rPr lang="en-GB" dirty="0" smtClean="0"/>
              <a:t>Methods and Results </a:t>
            </a:r>
          </a:p>
          <a:p>
            <a:r>
              <a:rPr lang="en-GB" dirty="0" smtClean="0"/>
              <a:t>Discussion</a:t>
            </a:r>
          </a:p>
          <a:p>
            <a:r>
              <a:rPr lang="en-GB" dirty="0" smtClean="0"/>
              <a:t>Conclusion </a:t>
            </a:r>
          </a:p>
          <a:p>
            <a:r>
              <a:rPr lang="en-GB" dirty="0" smtClean="0"/>
              <a:t>Bibliography </a:t>
            </a:r>
            <a:endParaRPr lang="en-GB" dirty="0"/>
          </a:p>
        </p:txBody>
      </p:sp>
    </p:spTree>
    <p:extLst>
      <p:ext uri="{BB962C8B-B14F-4D97-AF65-F5344CB8AC3E}">
        <p14:creationId xmlns:p14="http://schemas.microsoft.com/office/powerpoint/2010/main" val="29979058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dirty="0" smtClean="0"/>
              <a:t>The Abstract</a:t>
            </a:r>
            <a:endParaRPr lang="en-GB" dirty="0"/>
          </a:p>
        </p:txBody>
      </p:sp>
      <p:sp>
        <p:nvSpPr>
          <p:cNvPr id="3" name="Espace réservé du contenu 2"/>
          <p:cNvSpPr>
            <a:spLocks noGrp="1"/>
          </p:cNvSpPr>
          <p:nvPr>
            <p:ph idx="1"/>
          </p:nvPr>
        </p:nvSpPr>
        <p:spPr>
          <a:xfrm>
            <a:off x="677334" y="1519654"/>
            <a:ext cx="8596668" cy="3880773"/>
          </a:xfrm>
        </p:spPr>
        <p:txBody>
          <a:bodyPr/>
          <a:lstStyle/>
          <a:p>
            <a:pPr marL="0" indent="0">
              <a:buNone/>
            </a:pPr>
            <a:r>
              <a:rPr lang="en-GB" dirty="0"/>
              <a:t>(if one exists) is the logical starting point. This is a selective, focused overview of what the study was about and the methods and type of data used, and may include a brief indication of the results. As such, it allows the reader to quickly pinpoint information such as where the study was done, who the participants were, how data were collected and what theoretical approach was used. Its purpose is to allow readers to evaluate whether the topic of the article is relevant to their needs and whether they should read further. </a:t>
            </a:r>
            <a:endParaRPr lang="fr-FR" dirty="0"/>
          </a:p>
          <a:p>
            <a:endParaRPr lang="en-GB" dirty="0"/>
          </a:p>
        </p:txBody>
      </p:sp>
    </p:spTree>
    <p:extLst>
      <p:ext uri="{BB962C8B-B14F-4D97-AF65-F5344CB8AC3E}">
        <p14:creationId xmlns:p14="http://schemas.microsoft.com/office/powerpoint/2010/main" val="1367295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dirty="0" smtClean="0"/>
              <a:t>The Introduction </a:t>
            </a:r>
            <a:endParaRPr lang="en-GB" dirty="0"/>
          </a:p>
        </p:txBody>
      </p:sp>
      <p:sp>
        <p:nvSpPr>
          <p:cNvPr id="3" name="Espace réservé du contenu 2"/>
          <p:cNvSpPr>
            <a:spLocks noGrp="1"/>
          </p:cNvSpPr>
          <p:nvPr>
            <p:ph idx="1"/>
          </p:nvPr>
        </p:nvSpPr>
        <p:spPr>
          <a:xfrm>
            <a:off x="677334" y="1357285"/>
            <a:ext cx="8596668" cy="3880773"/>
          </a:xfrm>
        </p:spPr>
        <p:txBody>
          <a:bodyPr/>
          <a:lstStyle/>
          <a:p>
            <a:pPr marL="0" indent="0">
              <a:buNone/>
            </a:pPr>
            <a:r>
              <a:rPr lang="en-GB" dirty="0" smtClean="0"/>
              <a:t>It will </a:t>
            </a:r>
            <a:r>
              <a:rPr lang="en-GB" dirty="0"/>
              <a:t>tell you how the author has contextualized or framed the study, and how it relates to other published work; it will likely also include the research question(s). </a:t>
            </a:r>
            <a:endParaRPr lang="en-GB" dirty="0" smtClean="0"/>
          </a:p>
          <a:p>
            <a:pPr marL="0" indent="0">
              <a:buNone/>
            </a:pPr>
            <a:endParaRPr lang="en-GB" dirty="0"/>
          </a:p>
          <a:p>
            <a:pPr marL="0" indent="0">
              <a:buNone/>
            </a:pPr>
            <a:endParaRPr lang="en-GB" dirty="0" smtClean="0"/>
          </a:p>
          <a:p>
            <a:pPr marL="0" indent="0">
              <a:buNone/>
            </a:pPr>
            <a:r>
              <a:rPr lang="en-GB" dirty="0"/>
              <a:t>T</a:t>
            </a:r>
            <a:r>
              <a:rPr lang="en-GB" dirty="0" smtClean="0"/>
              <a:t>his </a:t>
            </a:r>
            <a:r>
              <a:rPr lang="en-GB" dirty="0"/>
              <a:t>section may have an alternative title such as </a:t>
            </a:r>
            <a:r>
              <a:rPr lang="en-GB" i="1" dirty="0" smtClean="0"/>
              <a:t>Background</a:t>
            </a:r>
            <a:r>
              <a:rPr lang="en-GB" dirty="0" smtClean="0"/>
              <a:t>. It </a:t>
            </a:r>
            <a:r>
              <a:rPr lang="en-GB" dirty="0"/>
              <a:t>contains a description of what previous studies have found and, perhaps, how the studies were conducted.   By reading the overview of previous research, you will likely learn about other articles or books relevant to your research project. Indeed, examining author citations in the literature we read is an important way to identify additional bibliographic resources. </a:t>
            </a:r>
            <a:endParaRPr lang="fr-FR" dirty="0"/>
          </a:p>
          <a:p>
            <a:pPr marL="0" indent="0">
              <a:buNone/>
            </a:pPr>
            <a:endParaRPr lang="fr-FR" dirty="0"/>
          </a:p>
          <a:p>
            <a:endParaRPr lang="en-GB" dirty="0"/>
          </a:p>
        </p:txBody>
      </p:sp>
      <p:sp>
        <p:nvSpPr>
          <p:cNvPr id="4" name="Titre 1"/>
          <p:cNvSpPr txBox="1">
            <a:spLocks/>
          </p:cNvSpPr>
          <p:nvPr/>
        </p:nvSpPr>
        <p:spPr>
          <a:xfrm>
            <a:off x="677334" y="2263429"/>
            <a:ext cx="8596668"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dirty="0" smtClean="0"/>
              <a:t>The Literature Review </a:t>
            </a:r>
            <a:endParaRPr lang="en-GB" dirty="0"/>
          </a:p>
        </p:txBody>
      </p:sp>
    </p:spTree>
    <p:extLst>
      <p:ext uri="{BB962C8B-B14F-4D97-AF65-F5344CB8AC3E}">
        <p14:creationId xmlns:p14="http://schemas.microsoft.com/office/powerpoint/2010/main" val="16079040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dirty="0" smtClean="0"/>
              <a:t>Methods and Results</a:t>
            </a:r>
            <a:endParaRPr lang="en-GB" dirty="0"/>
          </a:p>
        </p:txBody>
      </p:sp>
      <p:sp>
        <p:nvSpPr>
          <p:cNvPr id="3" name="Espace réservé du contenu 2"/>
          <p:cNvSpPr>
            <a:spLocks noGrp="1"/>
          </p:cNvSpPr>
          <p:nvPr>
            <p:ph idx="1"/>
          </p:nvPr>
        </p:nvSpPr>
        <p:spPr/>
        <p:txBody>
          <a:bodyPr>
            <a:normAutofit fontScale="92500" lnSpcReduction="10000"/>
          </a:bodyPr>
          <a:lstStyle/>
          <a:p>
            <a:pPr marL="0" indent="0">
              <a:buNone/>
            </a:pPr>
            <a:r>
              <a:rPr lang="en-GB" dirty="0" smtClean="0"/>
              <a:t>This section provides information about how </a:t>
            </a:r>
            <a:r>
              <a:rPr lang="en-GB" dirty="0"/>
              <a:t>the study was conducted and details of the results: </a:t>
            </a:r>
            <a:endParaRPr lang="fr-FR" dirty="0"/>
          </a:p>
          <a:p>
            <a:r>
              <a:rPr lang="en-GB" dirty="0" smtClean="0"/>
              <a:t> </a:t>
            </a:r>
            <a:r>
              <a:rPr lang="en-GB" dirty="0"/>
              <a:t>Where was the study done?</a:t>
            </a:r>
            <a:endParaRPr lang="fr-FR" dirty="0"/>
          </a:p>
          <a:p>
            <a:r>
              <a:rPr lang="en-GB" dirty="0" smtClean="0"/>
              <a:t> </a:t>
            </a:r>
            <a:r>
              <a:rPr lang="en-GB" dirty="0"/>
              <a:t>What sorts of data were used in the study?</a:t>
            </a:r>
            <a:endParaRPr lang="fr-FR" dirty="0"/>
          </a:p>
          <a:p>
            <a:r>
              <a:rPr lang="en-GB" dirty="0"/>
              <a:t> </a:t>
            </a:r>
            <a:r>
              <a:rPr lang="en-GB" dirty="0" smtClean="0"/>
              <a:t>If </a:t>
            </a:r>
            <a:r>
              <a:rPr lang="en-GB" dirty="0"/>
              <a:t>data were collected from people (participants), who were they? </a:t>
            </a:r>
            <a:endParaRPr lang="fr-FR" dirty="0"/>
          </a:p>
          <a:p>
            <a:r>
              <a:rPr lang="en-GB" dirty="0"/>
              <a:t> </a:t>
            </a:r>
            <a:r>
              <a:rPr lang="en-GB" dirty="0" smtClean="0"/>
              <a:t>If </a:t>
            </a:r>
            <a:r>
              <a:rPr lang="en-GB" dirty="0"/>
              <a:t>texts were used, how were they chosen? What type of text? How many?</a:t>
            </a:r>
            <a:endParaRPr lang="fr-FR" dirty="0"/>
          </a:p>
          <a:p>
            <a:r>
              <a:rPr lang="en-GB" dirty="0"/>
              <a:t> </a:t>
            </a:r>
            <a:r>
              <a:rPr lang="en-GB" dirty="0" smtClean="0"/>
              <a:t>What </a:t>
            </a:r>
            <a:r>
              <a:rPr lang="en-GB" dirty="0"/>
              <a:t>did the participants have to do?</a:t>
            </a:r>
            <a:endParaRPr lang="fr-FR" dirty="0"/>
          </a:p>
          <a:p>
            <a:r>
              <a:rPr lang="en-GB" dirty="0"/>
              <a:t> </a:t>
            </a:r>
            <a:r>
              <a:rPr lang="en-GB" dirty="0" smtClean="0"/>
              <a:t>How </a:t>
            </a:r>
            <a:r>
              <a:rPr lang="en-GB" dirty="0"/>
              <a:t>was their performance evaluated?</a:t>
            </a:r>
            <a:endParaRPr lang="fr-FR" dirty="0"/>
          </a:p>
          <a:p>
            <a:r>
              <a:rPr lang="en-GB" dirty="0" smtClean="0"/>
              <a:t> </a:t>
            </a:r>
            <a:r>
              <a:rPr lang="en-GB" dirty="0"/>
              <a:t>If texts were analysed, how was this analysis done?</a:t>
            </a:r>
            <a:endParaRPr lang="fr-FR" dirty="0"/>
          </a:p>
          <a:p>
            <a:r>
              <a:rPr lang="en-GB" dirty="0"/>
              <a:t> </a:t>
            </a:r>
            <a:r>
              <a:rPr lang="en-GB" dirty="0" smtClean="0"/>
              <a:t>What </a:t>
            </a:r>
            <a:r>
              <a:rPr lang="en-GB" dirty="0"/>
              <a:t>were the results?</a:t>
            </a:r>
            <a:endParaRPr lang="fr-FR" dirty="0"/>
          </a:p>
          <a:p>
            <a:r>
              <a:rPr lang="en-GB" dirty="0"/>
              <a:t> </a:t>
            </a:r>
            <a:r>
              <a:rPr lang="en-GB" dirty="0" smtClean="0"/>
              <a:t>Did </a:t>
            </a:r>
            <a:r>
              <a:rPr lang="en-GB" dirty="0"/>
              <a:t>these results provide a clear answer to the research question(s)?</a:t>
            </a:r>
            <a:endParaRPr lang="fr-FR" dirty="0"/>
          </a:p>
          <a:p>
            <a:endParaRPr lang="en-GB" dirty="0"/>
          </a:p>
        </p:txBody>
      </p:sp>
    </p:spTree>
    <p:extLst>
      <p:ext uri="{BB962C8B-B14F-4D97-AF65-F5344CB8AC3E}">
        <p14:creationId xmlns:p14="http://schemas.microsoft.com/office/powerpoint/2010/main" val="3636494594"/>
      </p:ext>
    </p:extLst>
  </p:cSld>
  <p:clrMapOvr>
    <a:masterClrMapping/>
  </p:clrMapOvr>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67</TotalTime>
  <Words>1019</Words>
  <Application>Microsoft Office PowerPoint</Application>
  <PresentationFormat>Grand écran</PresentationFormat>
  <Paragraphs>55</Paragraphs>
  <Slides>12</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12</vt:i4>
      </vt:variant>
    </vt:vector>
  </HeadingPairs>
  <TitlesOfParts>
    <vt:vector size="16" baseType="lpstr">
      <vt:lpstr>Arial</vt:lpstr>
      <vt:lpstr>Trebuchet MS</vt:lpstr>
      <vt:lpstr>Wingdings 3</vt:lpstr>
      <vt:lpstr>Facette</vt:lpstr>
      <vt:lpstr>Lesson 4: Lesson 4: Reading the Literature on a Topic</vt:lpstr>
      <vt:lpstr>Présentation PowerPoint</vt:lpstr>
      <vt:lpstr>Reading an Academic Book</vt:lpstr>
      <vt:lpstr>Présentation PowerPoint</vt:lpstr>
      <vt:lpstr>Reading a Research Article </vt:lpstr>
      <vt:lpstr>Sections of the Research Article</vt:lpstr>
      <vt:lpstr>The Abstract</vt:lpstr>
      <vt:lpstr>The Introduction </vt:lpstr>
      <vt:lpstr>Methods and Results</vt:lpstr>
      <vt:lpstr>Discussion </vt:lpstr>
      <vt:lpstr>The Conclusion</vt:lpstr>
      <vt:lpstr>How can we read the different sections strategically?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4: Lesson 4: Reading the Literature on a Topic</dc:title>
  <dc:creator>Meriam Ghennai</dc:creator>
  <cp:lastModifiedBy>Meriam Ghennai</cp:lastModifiedBy>
  <cp:revision>7</cp:revision>
  <dcterms:created xsi:type="dcterms:W3CDTF">2023-04-08T11:55:18Z</dcterms:created>
  <dcterms:modified xsi:type="dcterms:W3CDTF">2023-04-08T13:02:59Z</dcterms:modified>
</cp:coreProperties>
</file>