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7"/>
  </p:notesMasterIdLst>
  <p:handoutMasterIdLst>
    <p:handoutMasterId r:id="rId18"/>
  </p:handoutMasterIdLst>
  <p:sldIdLst>
    <p:sldId id="324" r:id="rId2"/>
    <p:sldId id="259" r:id="rId3"/>
    <p:sldId id="282" r:id="rId4"/>
    <p:sldId id="365" r:id="rId5"/>
    <p:sldId id="400" r:id="rId6"/>
    <p:sldId id="433" r:id="rId7"/>
    <p:sldId id="434" r:id="rId8"/>
    <p:sldId id="421" r:id="rId9"/>
    <p:sldId id="430" r:id="rId10"/>
    <p:sldId id="431" r:id="rId11"/>
    <p:sldId id="432" r:id="rId12"/>
    <p:sldId id="425" r:id="rId13"/>
    <p:sldId id="422" r:id="rId14"/>
    <p:sldId id="435" r:id="rId15"/>
    <p:sldId id="313"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07/04/2023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07/04/2023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linkedin.com/pulse/importance-empowering-employees-jason-miller" TargetMode="External"/><Relationship Id="rId4" Type="http://schemas.openxmlformats.org/officeDocument/2006/relationships/hyperlink" Target="https://www.economicsdiscussion.net/human-resource-management/employee-empowerment/3182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B</a:t>
            </a:r>
            <a:r>
              <a:rPr lang="en-US" sz="2400" b="1" dirty="0" smtClean="0">
                <a:solidFill>
                  <a:schemeClr val="tx1"/>
                </a:solidFill>
              </a:rPr>
              <a:t>enefits of employee empowerment </a:t>
            </a:r>
            <a:endParaRPr lang="ar-DZ" sz="2400" b="1" dirty="0" smtClean="0">
              <a:solidFill>
                <a:schemeClr val="tx1"/>
              </a:solidFill>
            </a:endParaRPr>
          </a:p>
        </p:txBody>
      </p:sp>
      <p:sp>
        <p:nvSpPr>
          <p:cNvPr id="2" name="Flèche courbée vers la droite 1"/>
          <p:cNvSpPr/>
          <p:nvPr/>
        </p:nvSpPr>
        <p:spPr>
          <a:xfrm>
            <a:off x="179512" y="911164"/>
            <a:ext cx="320522" cy="34539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844824"/>
            <a:ext cx="8367770" cy="410445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Employee empowerment reduces costs</a:t>
            </a:r>
          </a:p>
          <a:p>
            <a:pPr algn="just"/>
            <a:r>
              <a:rPr lang="en-US" dirty="0">
                <a:solidFill>
                  <a:schemeClr val="tx1"/>
                </a:solidFill>
              </a:rPr>
              <a:t>Costs will be reduced across the organization:</a:t>
            </a:r>
          </a:p>
          <a:p>
            <a:pPr algn="just"/>
            <a:r>
              <a:rPr lang="en-US" dirty="0">
                <a:solidFill>
                  <a:schemeClr val="tx1"/>
                </a:solidFill>
              </a:rPr>
              <a:t>An empowered workforce is more satisfied with their job and career path, and staff turnover falls accordingly.</a:t>
            </a:r>
          </a:p>
          <a:p>
            <a:pPr algn="just"/>
            <a:r>
              <a:rPr lang="en-US" dirty="0">
                <a:solidFill>
                  <a:schemeClr val="tx1"/>
                </a:solidFill>
              </a:rPr>
              <a:t>Retention rates rise, training costs fall, and experience remains in-house.</a:t>
            </a:r>
          </a:p>
          <a:p>
            <a:pPr algn="just"/>
            <a:r>
              <a:rPr lang="en-US" dirty="0">
                <a:solidFill>
                  <a:schemeClr val="tx1"/>
                </a:solidFill>
              </a:rPr>
              <a:t>Operations become more efficient and productivity rises.</a:t>
            </a:r>
          </a:p>
          <a:p>
            <a:pPr algn="just"/>
            <a:r>
              <a:rPr lang="en-US" dirty="0">
                <a:solidFill>
                  <a:schemeClr val="tx1"/>
                </a:solidFill>
              </a:rPr>
              <a:t>Solutions to customer complaints are found proactively, and customer loyalty increases. This reduces the costs of marketing and finding new customers.</a:t>
            </a:r>
          </a:p>
        </p:txBody>
      </p:sp>
    </p:spTree>
    <p:extLst>
      <p:ext uri="{BB962C8B-B14F-4D97-AF65-F5344CB8AC3E}">
        <p14:creationId xmlns:p14="http://schemas.microsoft.com/office/powerpoint/2010/main" val="1601586120"/>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B</a:t>
            </a:r>
            <a:r>
              <a:rPr lang="en-US" sz="2400" b="1" dirty="0" smtClean="0">
                <a:solidFill>
                  <a:schemeClr val="tx1"/>
                </a:solidFill>
              </a:rPr>
              <a:t>enefits of employee empowerment </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216973"/>
            <a:ext cx="8367770" cy="21989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auto"/>
            <a:r>
              <a:rPr lang="en-US" b="1" dirty="0">
                <a:solidFill>
                  <a:schemeClr val="tx1"/>
                </a:solidFill>
              </a:rPr>
              <a:t>Better Collaboration</a:t>
            </a:r>
          </a:p>
          <a:p>
            <a:pPr algn="just" fontAlgn="auto"/>
            <a:r>
              <a:rPr lang="en-US" dirty="0">
                <a:solidFill>
                  <a:schemeClr val="tx1"/>
                </a:solidFill>
              </a:rPr>
              <a:t>For any organization to run successfully, it needs an effective management team and employees who collaborate. Employees who control their daily tasks are more likely to cooperate and work as a team. That means customers are more likely to get the quality of service they expect.</a:t>
            </a:r>
          </a:p>
        </p:txBody>
      </p:sp>
      <p:sp>
        <p:nvSpPr>
          <p:cNvPr id="11" name="Rectangle 10"/>
          <p:cNvSpPr/>
          <p:nvPr/>
        </p:nvSpPr>
        <p:spPr>
          <a:xfrm>
            <a:off x="500034" y="3811972"/>
            <a:ext cx="8367770" cy="177505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auto"/>
            <a:r>
              <a:rPr lang="en-US" b="1" dirty="0">
                <a:solidFill>
                  <a:schemeClr val="tx1"/>
                </a:solidFill>
              </a:rPr>
              <a:t>Less Time Lost</a:t>
            </a:r>
          </a:p>
          <a:p>
            <a:pPr algn="just" fontAlgn="auto"/>
            <a:r>
              <a:rPr lang="en-US" dirty="0">
                <a:solidFill>
                  <a:schemeClr val="tx1"/>
                </a:solidFill>
              </a:rPr>
              <a:t>Empowered employees are more likely to complete assignments on time and avoid mistakes because they feel more confident in their abilities. It can mean less time lost on rework, and it can result in a higher quality of work.</a:t>
            </a:r>
          </a:p>
        </p:txBody>
      </p:sp>
    </p:spTree>
    <p:extLst>
      <p:ext uri="{BB962C8B-B14F-4D97-AF65-F5344CB8AC3E}">
        <p14:creationId xmlns:p14="http://schemas.microsoft.com/office/powerpoint/2010/main" val="826828056"/>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rgbClr val="FF0000"/>
                </a:solidFill>
              </a:rPr>
              <a:t>Stages in the Process of Empowering Employees</a:t>
            </a:r>
          </a:p>
        </p:txBody>
      </p:sp>
      <p:sp>
        <p:nvSpPr>
          <p:cNvPr id="14" name="Arrondir un rectangle avec un coin diagonal 13"/>
          <p:cNvSpPr/>
          <p:nvPr/>
        </p:nvSpPr>
        <p:spPr>
          <a:xfrm>
            <a:off x="500034" y="1799364"/>
            <a:ext cx="8215370" cy="30697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Employee Empowerment begins by capacity building – enabling employee to shoulder higher responsibility and challenges at work and involving them in creative pursuits. Suggestion schemes, formal and informal training, team building exercises, and rewards and incentives enable people to take initiative.</a:t>
            </a:r>
            <a:endParaRPr lang="en-US" sz="2400" dirty="0">
              <a:solidFill>
                <a:schemeClr val="tx1"/>
              </a:solidFill>
            </a:endParaRPr>
          </a:p>
        </p:txBody>
      </p:sp>
    </p:spTree>
    <p:extLst>
      <p:ext uri="{BB962C8B-B14F-4D97-AF65-F5344CB8AC3E}">
        <p14:creationId xmlns:p14="http://schemas.microsoft.com/office/powerpoint/2010/main" val="179730048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14" name="Arrondir un rectangle avec un coin diagonal 13"/>
          <p:cNvSpPr/>
          <p:nvPr/>
        </p:nvSpPr>
        <p:spPr>
          <a:xfrm>
            <a:off x="571472" y="5342033"/>
            <a:ext cx="8215370" cy="1111304"/>
          </a:xfrm>
          <a:prstGeom prst="round2Diag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smtClean="0">
                <a:solidFill>
                  <a:schemeClr val="tx1"/>
                </a:solidFill>
              </a:rPr>
              <a:t> and </a:t>
            </a:r>
            <a:r>
              <a:rPr lang="en-US" sz="2400" dirty="0">
                <a:solidFill>
                  <a:schemeClr val="tx1"/>
                </a:solidFill>
              </a:rPr>
              <a:t>the </a:t>
            </a:r>
            <a:r>
              <a:rPr lang="en-US" sz="2400" dirty="0" err="1">
                <a:solidFill>
                  <a:schemeClr val="tx1"/>
                </a:solidFill>
              </a:rPr>
              <a:t>behavioural</a:t>
            </a:r>
            <a:r>
              <a:rPr lang="en-US" sz="2400" dirty="0">
                <a:solidFill>
                  <a:schemeClr val="tx1"/>
                </a:solidFill>
              </a:rPr>
              <a:t> effects of empowerment are noticed in stage 5.</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53461" y="342900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790" y="508518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642910" y="299096"/>
            <a:ext cx="8072494"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dirty="0">
                <a:solidFill>
                  <a:schemeClr val="tx1"/>
                </a:solidFill>
              </a:rPr>
              <a:t>The first stage is the diagnosis of conditions within the </a:t>
            </a:r>
            <a:r>
              <a:rPr lang="en-US" dirty="0" err="1">
                <a:solidFill>
                  <a:schemeClr val="tx1"/>
                </a:solidFill>
              </a:rPr>
              <a:t>organisation</a:t>
            </a:r>
            <a:r>
              <a:rPr lang="en-US" dirty="0">
                <a:solidFill>
                  <a:schemeClr val="tx1"/>
                </a:solidFill>
              </a:rPr>
              <a:t> that are responsible for feelings of powerlessness among </a:t>
            </a:r>
            <a:r>
              <a:rPr lang="en-US" dirty="0" smtClean="0">
                <a:solidFill>
                  <a:schemeClr val="tx1"/>
                </a:solidFill>
              </a:rPr>
              <a:t>subordinates</a:t>
            </a:r>
            <a:endParaRPr lang="fr-FR" dirty="0">
              <a:solidFill>
                <a:schemeClr val="tx1"/>
              </a:solidFill>
            </a:endParaRPr>
          </a:p>
        </p:txBody>
      </p:sp>
      <p:sp>
        <p:nvSpPr>
          <p:cNvPr id="10" name="Rectangle 9"/>
          <p:cNvSpPr/>
          <p:nvPr/>
        </p:nvSpPr>
        <p:spPr>
          <a:xfrm>
            <a:off x="642910" y="1761119"/>
            <a:ext cx="8072494" cy="87579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dirty="0">
                <a:solidFill>
                  <a:schemeClr val="tx1"/>
                </a:solidFill>
              </a:rPr>
              <a:t>Thus leads to the use of empowerment strategies by managers in stage 2. </a:t>
            </a:r>
            <a:endParaRPr lang="fr-FR" dirty="0">
              <a:solidFill>
                <a:schemeClr val="tx1"/>
              </a:solidFill>
            </a:endParaRPr>
          </a:p>
        </p:txBody>
      </p:sp>
      <p:sp>
        <p:nvSpPr>
          <p:cNvPr id="11" name="Rectangle 10"/>
          <p:cNvSpPr/>
          <p:nvPr/>
        </p:nvSpPr>
        <p:spPr>
          <a:xfrm>
            <a:off x="611141" y="2888940"/>
            <a:ext cx="8072494" cy="10801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dirty="0">
                <a:solidFill>
                  <a:schemeClr val="tx1"/>
                </a:solidFill>
              </a:rPr>
              <a:t>The employment of these strategies is aimed not only at removing some of the external conditions responsible for powerlessness, but also at providing subordinates with self-efficacy information in stage 3</a:t>
            </a:r>
            <a:endParaRPr lang="fr-FR" dirty="0">
              <a:solidFill>
                <a:schemeClr val="tx1"/>
              </a:solidFill>
            </a:endParaRPr>
          </a:p>
        </p:txBody>
      </p:sp>
      <p:sp>
        <p:nvSpPr>
          <p:cNvPr id="12" name="Rectangle 11"/>
          <p:cNvSpPr/>
          <p:nvPr/>
        </p:nvSpPr>
        <p:spPr>
          <a:xfrm>
            <a:off x="642910" y="4221088"/>
            <a:ext cx="8072494" cy="86409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dirty="0">
                <a:solidFill>
                  <a:schemeClr val="tx1"/>
                </a:solidFill>
              </a:rPr>
              <a:t>As a result of receiving such information, subordinates feel empowered in stage 4, </a:t>
            </a:r>
            <a:endParaRPr lang="fr-FR" dirty="0">
              <a:solidFill>
                <a:schemeClr val="tx1"/>
              </a:solidFill>
            </a:endParaRPr>
          </a:p>
        </p:txBody>
      </p:sp>
      <p:sp>
        <p:nvSpPr>
          <p:cNvPr id="13" name="Flèche courbée vers la droite 12"/>
          <p:cNvSpPr/>
          <p:nvPr/>
        </p:nvSpPr>
        <p:spPr>
          <a:xfrm>
            <a:off x="181431" y="41883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800374641"/>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4" name="Nuage 3"/>
          <p:cNvSpPr/>
          <p:nvPr/>
        </p:nvSpPr>
        <p:spPr>
          <a:xfrm>
            <a:off x="251520" y="317083"/>
            <a:ext cx="8463884" cy="951678"/>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a:solidFill>
                  <a:srgbClr val="FF0000"/>
                </a:solidFill>
              </a:rPr>
              <a:t>Stages in the Process of Empowering Employees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533525"/>
            <a:ext cx="7560840" cy="513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3814636"/>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755576" y="980728"/>
            <a:ext cx="7848872" cy="328329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www.economicsdiscussion.net/human-resource-management/employee-empowerment/31827</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www.linkedin.com/pulse/importance-empowering-employees-jason-miller</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https://haiilo.com/blog/empowerment-in-the-workplace-enable-your-employees/</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smtClean="0">
              <a:solidFill>
                <a:schemeClr val="tx1"/>
              </a:solidFill>
            </a:endParaRPr>
          </a:p>
          <a:p>
            <a:pPr algn="ctr"/>
            <a:r>
              <a:rPr lang="en-US" sz="3200" b="1" i="1" dirty="0" smtClean="0">
                <a:solidFill>
                  <a:schemeClr val="tx1"/>
                </a:solidFill>
              </a:rPr>
              <a:t>Lecture </a:t>
            </a:r>
            <a:r>
              <a:rPr lang="en-US" sz="3200" b="1" i="1" dirty="0" smtClean="0">
                <a:solidFill>
                  <a:schemeClr val="tx1"/>
                </a:solidFill>
              </a:rPr>
              <a:t>5: Employee Empowerment</a:t>
            </a:r>
            <a:endParaRPr lang="fr-FR" sz="3200" b="1" dirty="0">
              <a:solidFill>
                <a:schemeClr val="tx1"/>
              </a:solidFill>
            </a:endParaRPr>
          </a:p>
          <a:p>
            <a:pPr algn="ctr"/>
            <a:endParaRPr lang="fr-FR" sz="2800" dirty="0">
              <a:solidFill>
                <a:schemeClr val="bg1"/>
              </a:solidFill>
            </a:endParaRPr>
          </a:p>
          <a:p>
            <a:pPr algn="ctr"/>
            <a:endParaRPr lang="fr-FR"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52453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smtClean="0">
              <a:solidFill>
                <a:schemeClr val="tx1"/>
              </a:solidFill>
            </a:endParaRPr>
          </a:p>
          <a:p>
            <a:pPr marL="457200" indent="-457200">
              <a:buFontTx/>
              <a:buChar char="-"/>
            </a:pPr>
            <a:r>
              <a:rPr lang="en-US" sz="3200" b="1" dirty="0" smtClean="0">
                <a:solidFill>
                  <a:schemeClr val="tx1"/>
                </a:solidFill>
              </a:rPr>
              <a:t>Meaning of employee empowerment</a:t>
            </a:r>
          </a:p>
          <a:p>
            <a:pPr marL="457200" indent="-457200">
              <a:buFontTx/>
              <a:buChar char="-"/>
            </a:pPr>
            <a:r>
              <a:rPr lang="en-US" sz="3200" b="1" dirty="0" smtClean="0">
                <a:solidFill>
                  <a:schemeClr val="tx1"/>
                </a:solidFill>
              </a:rPr>
              <a:t>Objectives of employee empowerment</a:t>
            </a:r>
          </a:p>
          <a:p>
            <a:pPr marL="457200" indent="-457200">
              <a:buFontTx/>
              <a:buChar char="-"/>
            </a:pPr>
            <a:r>
              <a:rPr lang="en-US" sz="3200" b="1" dirty="0">
                <a:solidFill>
                  <a:schemeClr val="tx1"/>
                </a:solidFill>
              </a:rPr>
              <a:t>I</a:t>
            </a:r>
            <a:r>
              <a:rPr lang="en-US" sz="3200" b="1" dirty="0" smtClean="0">
                <a:solidFill>
                  <a:schemeClr val="tx1"/>
                </a:solidFill>
              </a:rPr>
              <a:t>mportance of employee empowerment</a:t>
            </a:r>
            <a:r>
              <a:rPr lang="en-US" sz="3200" dirty="0" smtClean="0">
                <a:solidFill>
                  <a:schemeClr val="tx1"/>
                </a:solidFill>
              </a:rPr>
              <a:t>.</a:t>
            </a:r>
            <a:endParaRPr lang="en-US" sz="3200" dirty="0">
              <a:solidFill>
                <a:schemeClr val="tx1"/>
              </a:solidFill>
            </a:endParaRPr>
          </a:p>
          <a:p>
            <a:pPr marL="457200" indent="-457200">
              <a:buFontTx/>
              <a:buChar char="-"/>
            </a:pPr>
            <a:r>
              <a:rPr lang="fr-FR" sz="3200" b="1" dirty="0" err="1" smtClean="0">
                <a:solidFill>
                  <a:schemeClr val="tx1"/>
                </a:solidFill>
              </a:rPr>
              <a:t>Employee</a:t>
            </a:r>
            <a:r>
              <a:rPr lang="fr-FR" sz="3200" b="1" dirty="0" smtClean="0">
                <a:solidFill>
                  <a:schemeClr val="tx1"/>
                </a:solidFill>
              </a:rPr>
              <a:t> </a:t>
            </a:r>
            <a:r>
              <a:rPr lang="fr-FR" sz="3200" b="1" dirty="0" err="1" smtClean="0">
                <a:solidFill>
                  <a:schemeClr val="tx1"/>
                </a:solidFill>
              </a:rPr>
              <a:t>empowerment</a:t>
            </a:r>
            <a:r>
              <a:rPr lang="fr-FR" sz="3200" b="1" dirty="0" smtClean="0">
                <a:solidFill>
                  <a:schemeClr val="tx1"/>
                </a:solidFill>
              </a:rPr>
              <a:t> </a:t>
            </a:r>
            <a:r>
              <a:rPr lang="fr-FR" sz="3200" b="1" dirty="0" err="1" smtClean="0">
                <a:solidFill>
                  <a:schemeClr val="tx1"/>
                </a:solidFill>
              </a:rPr>
              <a:t>process</a:t>
            </a:r>
            <a:endParaRPr lang="fr-FR" sz="3200" b="1" dirty="0" smtClean="0">
              <a:solidFill>
                <a:schemeClr val="tx1"/>
              </a:solidFill>
            </a:endParaRPr>
          </a:p>
          <a:p>
            <a:pPr algn="just"/>
            <a:endParaRPr lang="fr-FR" sz="3200" dirty="0" smtClean="0">
              <a:solidFill>
                <a:schemeClr val="tx1"/>
              </a:solidFill>
            </a:endParaRPr>
          </a:p>
          <a:p>
            <a:pPr algn="just"/>
            <a:r>
              <a:rPr lang="fr-FR" sz="3200" dirty="0" smtClean="0">
                <a:solidFill>
                  <a:schemeClr val="tx1"/>
                </a:solidFill>
              </a:rPr>
              <a:t> </a:t>
            </a:r>
          </a:p>
          <a:p>
            <a:pPr algn="ctr">
              <a:buFontTx/>
              <a:buChar char="-"/>
            </a:pPr>
            <a:endParaRPr lang="fr-FR" sz="32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251520" y="0"/>
            <a:ext cx="846388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What is a </a:t>
            </a:r>
            <a:r>
              <a:rPr lang="en-US" sz="2800" b="1" dirty="0" smtClean="0">
                <a:solidFill>
                  <a:srgbClr val="FF0000"/>
                </a:solidFill>
              </a:rPr>
              <a:t>employee empowerment</a:t>
            </a:r>
            <a:endParaRPr lang="en-US" sz="2800" b="1" dirty="0">
              <a:solidFill>
                <a:srgbClr val="FF0000"/>
              </a:solidFill>
            </a:endParaRPr>
          </a:p>
        </p:txBody>
      </p:sp>
      <p:sp>
        <p:nvSpPr>
          <p:cNvPr id="14" name="Arrondir un rectangle avec un coin diagonal 13"/>
          <p:cNvSpPr/>
          <p:nvPr/>
        </p:nvSpPr>
        <p:spPr>
          <a:xfrm>
            <a:off x="500034" y="1799364"/>
            <a:ext cx="8215370" cy="198967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Empowerment is based on the idea that providing employees with the resources, authority, opportunity, and motivation to do their work, as well as holding them accountable for their actions, will make employees happier and more proficient.</a:t>
            </a:r>
            <a:endParaRPr lang="en-US" sz="2400" dirty="0">
              <a:solidFill>
                <a:schemeClr val="tx1"/>
              </a:solidFill>
            </a:endParaRPr>
          </a:p>
        </p:txBody>
      </p:sp>
      <p:sp>
        <p:nvSpPr>
          <p:cNvPr id="2" name="Hexagone 1"/>
          <p:cNvSpPr/>
          <p:nvPr/>
        </p:nvSpPr>
        <p:spPr>
          <a:xfrm>
            <a:off x="0" y="3933056"/>
            <a:ext cx="9144000" cy="2592288"/>
          </a:xfrm>
          <a:prstGeom prst="hexag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Employee </a:t>
            </a:r>
            <a:r>
              <a:rPr lang="en-US" sz="2400" dirty="0">
                <a:solidFill>
                  <a:schemeClr val="tx1"/>
                </a:solidFill>
              </a:rPr>
              <a:t>empowerment is a management philosophy that emphasizes the importance of giving employees the autonomy, resources and support they need to act independently and be held accountable for the decisions they make.</a:t>
            </a:r>
            <a:r>
              <a:rPr lang="en-US" sz="2400" dirty="0">
                <a:solidFill>
                  <a:schemeClr val="tx1"/>
                </a:solidFill>
              </a:rPr>
              <a:t> </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15017" y="116632"/>
            <a:ext cx="8215370" cy="106023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1"/>
                </a:solidFill>
              </a:rPr>
              <a:t>Employee</a:t>
            </a:r>
            <a:r>
              <a:rPr lang="fr-FR" sz="2400" b="1" dirty="0">
                <a:solidFill>
                  <a:schemeClr val="tx1"/>
                </a:solidFill>
              </a:rPr>
              <a:t> </a:t>
            </a:r>
            <a:r>
              <a:rPr lang="fr-FR" sz="2400" b="1" dirty="0" err="1">
                <a:solidFill>
                  <a:schemeClr val="tx1"/>
                </a:solidFill>
              </a:rPr>
              <a:t>Empowerment</a:t>
            </a:r>
            <a:r>
              <a:rPr lang="fr-FR" sz="2400" b="1" dirty="0">
                <a:solidFill>
                  <a:schemeClr val="tx1"/>
                </a:solidFill>
              </a:rPr>
              <a:t> – </a:t>
            </a:r>
            <a:r>
              <a:rPr lang="fr-FR" sz="2400" b="1" dirty="0" smtClean="0">
                <a:solidFill>
                  <a:schemeClr val="tx1"/>
                </a:solidFill>
              </a:rPr>
              <a:t>Objectives</a:t>
            </a:r>
            <a:endParaRPr lang="fr-FR" sz="2400" b="1" dirty="0">
              <a:solidFill>
                <a:schemeClr val="tx1"/>
              </a:solidFill>
            </a:endParaRPr>
          </a:p>
        </p:txBody>
      </p:sp>
      <p:sp>
        <p:nvSpPr>
          <p:cNvPr id="2" name="Rectangle 1"/>
          <p:cNvSpPr/>
          <p:nvPr/>
        </p:nvSpPr>
        <p:spPr>
          <a:xfrm>
            <a:off x="266118" y="1700808"/>
            <a:ext cx="3657809"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smtClean="0">
                <a:solidFill>
                  <a:schemeClr val="tx1"/>
                </a:solidFill>
              </a:rPr>
              <a:t>	The </a:t>
            </a:r>
            <a:r>
              <a:rPr lang="en-US" sz="2000" dirty="0">
                <a:solidFill>
                  <a:schemeClr val="tx1"/>
                </a:solidFill>
              </a:rPr>
              <a:t>prime objective of empowerment is allocation of power between management and employees in such a way that employees’ commitment can be enhanced.</a:t>
            </a:r>
            <a:endParaRPr lang="fr-FR" sz="2000" dirty="0">
              <a:solidFill>
                <a:schemeClr val="tx1"/>
              </a:solidFill>
            </a:endParaRPr>
          </a:p>
        </p:txBody>
      </p:sp>
      <p:sp>
        <p:nvSpPr>
          <p:cNvPr id="8" name="Rectangle 7"/>
          <p:cNvSpPr/>
          <p:nvPr/>
        </p:nvSpPr>
        <p:spPr>
          <a:xfrm>
            <a:off x="5580112" y="1700808"/>
            <a:ext cx="339047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purpose of empowerment is to free the employees from rigorous control and give them freedom to take responsibility for their own ideas and actions, to release hidden talents which would otherwise remain </a:t>
            </a:r>
            <a:r>
              <a:rPr lang="en-US" sz="2000" dirty="0" smtClean="0">
                <a:solidFill>
                  <a:schemeClr val="tx1"/>
                </a:solidFill>
              </a:rPr>
              <a:t>inaccessible.</a:t>
            </a:r>
            <a:endParaRPr lang="en-US" sz="2000" dirty="0">
              <a:solidFill>
                <a:schemeClr val="tx1"/>
              </a:solidFill>
            </a:endParaRPr>
          </a:p>
        </p:txBody>
      </p:sp>
      <p:sp>
        <p:nvSpPr>
          <p:cNvPr id="3" name="Flèche vers le bas 2"/>
          <p:cNvSpPr/>
          <p:nvPr/>
        </p:nvSpPr>
        <p:spPr>
          <a:xfrm>
            <a:off x="1897823"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6869342" y="1197727"/>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0290656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1550"/>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519695" y="139621"/>
            <a:ext cx="8215370" cy="9778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fr-FR" sz="2400" b="1" dirty="0">
                <a:solidFill>
                  <a:schemeClr val="tx1"/>
                </a:solidFill>
              </a:rPr>
              <a:t> </a:t>
            </a:r>
            <a:r>
              <a:rPr lang="fr-FR" sz="2400" b="1" dirty="0" err="1">
                <a:solidFill>
                  <a:schemeClr val="tx1"/>
                </a:solidFill>
              </a:rPr>
              <a:t>Employee</a:t>
            </a:r>
            <a:r>
              <a:rPr lang="fr-FR" sz="2400" b="1" dirty="0">
                <a:solidFill>
                  <a:schemeClr val="tx1"/>
                </a:solidFill>
              </a:rPr>
              <a:t> </a:t>
            </a:r>
            <a:r>
              <a:rPr lang="fr-FR" sz="2400" b="1" dirty="0" err="1">
                <a:solidFill>
                  <a:schemeClr val="tx1"/>
                </a:solidFill>
              </a:rPr>
              <a:t>Empowerment</a:t>
            </a:r>
            <a:r>
              <a:rPr lang="fr-FR" sz="2400" b="1" dirty="0">
                <a:solidFill>
                  <a:schemeClr val="tx1"/>
                </a:solidFill>
              </a:rPr>
              <a:t> – 3 Important Types</a:t>
            </a:r>
          </a:p>
        </p:txBody>
      </p:sp>
      <p:sp>
        <p:nvSpPr>
          <p:cNvPr id="2" name="Flèche courbée vers la droite 1"/>
          <p:cNvSpPr/>
          <p:nvPr/>
        </p:nvSpPr>
        <p:spPr>
          <a:xfrm>
            <a:off x="307391" y="1052736"/>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92842" y="260160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92842" y="4171392"/>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05932" y="1232756"/>
            <a:ext cx="8161872" cy="162018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Type # 1. Suggestion Involvement:</a:t>
            </a:r>
          </a:p>
          <a:p>
            <a:pPr algn="just"/>
            <a:r>
              <a:rPr lang="en-US" dirty="0">
                <a:solidFill>
                  <a:schemeClr val="tx1"/>
                </a:solidFill>
              </a:rPr>
              <a:t>It represents a small shift away from the traditional control model. Employees are encouraged to contribute ideas through formal suggestion programs or quality circles. They can only offer suggestions, the power to accept suggestions and implement those rests with the management.</a:t>
            </a:r>
          </a:p>
        </p:txBody>
      </p:sp>
      <p:sp>
        <p:nvSpPr>
          <p:cNvPr id="10" name="Rectangle 9"/>
          <p:cNvSpPr/>
          <p:nvPr/>
        </p:nvSpPr>
        <p:spPr>
          <a:xfrm>
            <a:off x="705932" y="3068960"/>
            <a:ext cx="8161871" cy="158417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smtClean="0">
                <a:solidFill>
                  <a:schemeClr val="tx1"/>
                </a:solidFill>
              </a:rPr>
              <a:t>Type </a:t>
            </a:r>
            <a:r>
              <a:rPr lang="fr-FR" b="1" dirty="0">
                <a:solidFill>
                  <a:schemeClr val="tx1"/>
                </a:solidFill>
              </a:rPr>
              <a:t># 2. Job </a:t>
            </a:r>
            <a:r>
              <a:rPr lang="fr-FR" b="1" dirty="0" err="1">
                <a:solidFill>
                  <a:schemeClr val="tx1"/>
                </a:solidFill>
              </a:rPr>
              <a:t>Involvement</a:t>
            </a:r>
            <a:r>
              <a:rPr lang="fr-FR" b="1" dirty="0" smtClean="0">
                <a:solidFill>
                  <a:schemeClr val="tx1"/>
                </a:solidFill>
              </a:rPr>
              <a:t>:</a:t>
            </a:r>
          </a:p>
          <a:p>
            <a:pPr algn="just"/>
            <a:r>
              <a:rPr lang="en-US" dirty="0">
                <a:solidFill>
                  <a:schemeClr val="tx1"/>
                </a:solidFill>
              </a:rPr>
              <a:t>In this type of empowerment, the jobs are redesigned so that employees use a variety of skills. Employees believe their tasks are significant, they have considerable freedom in deciding how to do the work, they get enough feedback about their performance and each handles a whole identified piece of work.</a:t>
            </a:r>
            <a:endParaRPr lang="fr-FR" b="1" dirty="0">
              <a:solidFill>
                <a:schemeClr val="tx1"/>
              </a:solidFill>
            </a:endParaRPr>
          </a:p>
        </p:txBody>
      </p:sp>
      <p:sp>
        <p:nvSpPr>
          <p:cNvPr id="11" name="Rectangle 10"/>
          <p:cNvSpPr/>
          <p:nvPr/>
        </p:nvSpPr>
        <p:spPr>
          <a:xfrm>
            <a:off x="795310" y="4797152"/>
            <a:ext cx="8072494" cy="187220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b="1" dirty="0" smtClean="0">
              <a:solidFill>
                <a:schemeClr val="tx1"/>
              </a:solidFill>
            </a:endParaRPr>
          </a:p>
          <a:p>
            <a:pPr algn="just"/>
            <a:r>
              <a:rPr lang="en-US" b="1" dirty="0" smtClean="0">
                <a:solidFill>
                  <a:schemeClr val="tx1"/>
                </a:solidFill>
              </a:rPr>
              <a:t>Type </a:t>
            </a:r>
            <a:r>
              <a:rPr lang="en-US" b="1" dirty="0">
                <a:solidFill>
                  <a:schemeClr val="tx1"/>
                </a:solidFill>
              </a:rPr>
              <a:t># 3. High Involvement:</a:t>
            </a:r>
          </a:p>
          <a:p>
            <a:pPr algn="just"/>
            <a:r>
              <a:rPr lang="en-US" dirty="0">
                <a:solidFill>
                  <a:schemeClr val="tx1"/>
                </a:solidFill>
              </a:rPr>
              <a:t>High involvement </a:t>
            </a:r>
            <a:r>
              <a:rPr lang="en-US" dirty="0" err="1">
                <a:solidFill>
                  <a:schemeClr val="tx1"/>
                </a:solidFill>
              </a:rPr>
              <a:t>organisations</a:t>
            </a:r>
            <a:r>
              <a:rPr lang="en-US" dirty="0">
                <a:solidFill>
                  <a:schemeClr val="tx1"/>
                </a:solidFill>
              </a:rPr>
              <a:t> give their lowest level employees a sense of involvement not just in how they do their jobs or how effectively their group performs, but in the total </a:t>
            </a:r>
            <a:r>
              <a:rPr lang="en-US" dirty="0" err="1">
                <a:solidFill>
                  <a:schemeClr val="tx1"/>
                </a:solidFill>
              </a:rPr>
              <a:t>organisation’s</a:t>
            </a:r>
            <a:r>
              <a:rPr lang="en-US" dirty="0">
                <a:solidFill>
                  <a:schemeClr val="tx1"/>
                </a:solidFill>
              </a:rPr>
              <a:t> performance. Information on all aspects of business performance is shared horizontally across the </a:t>
            </a:r>
            <a:r>
              <a:rPr lang="en-US" dirty="0" err="1">
                <a:solidFill>
                  <a:schemeClr val="tx1"/>
                </a:solidFill>
              </a:rPr>
              <a:t>organisation</a:t>
            </a:r>
            <a:r>
              <a:rPr lang="en-US" dirty="0">
                <a:solidFill>
                  <a:schemeClr val="tx1"/>
                </a:solidFill>
              </a:rPr>
              <a:t> as well as up and down the structure.</a:t>
            </a:r>
          </a:p>
          <a:p>
            <a:pPr lvl="1" algn="just"/>
            <a:r>
              <a:rPr lang="en-US" dirty="0" smtClean="0">
                <a:solidFill>
                  <a:schemeClr val="tx1"/>
                </a:solidFill>
              </a:rPr>
              <a:t>.</a:t>
            </a:r>
            <a:endParaRPr lang="fr-FR" sz="1600" dirty="0">
              <a:solidFill>
                <a:schemeClr val="tx1"/>
              </a:solidFill>
            </a:endParaRPr>
          </a:p>
        </p:txBody>
      </p:sp>
    </p:spTree>
    <p:extLst>
      <p:ext uri="{BB962C8B-B14F-4D97-AF65-F5344CB8AC3E}">
        <p14:creationId xmlns:p14="http://schemas.microsoft.com/office/powerpoint/2010/main" val="2391378078"/>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pic>
        <p:nvPicPr>
          <p:cNvPr id="2050" name="Picture 2" descr="What is Employee Empowerment? Pre-requisites, Process, Approaches, Ways,  Benefits, Drawbacks - The Investors 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0"/>
            <a:ext cx="842493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34888"/>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B</a:t>
            </a:r>
            <a:r>
              <a:rPr lang="en-US" sz="2400" b="1" dirty="0" smtClean="0">
                <a:solidFill>
                  <a:schemeClr val="tx1"/>
                </a:solidFill>
              </a:rPr>
              <a:t>enefits of employee empowerment </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89383" y="1844824"/>
            <a:ext cx="8367770" cy="21989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dirty="0">
                <a:solidFill>
                  <a:schemeClr val="tx1"/>
                </a:solidFill>
              </a:rPr>
              <a:t>Quality of work produced</a:t>
            </a:r>
          </a:p>
          <a:p>
            <a:pPr lvl="1" algn="just"/>
            <a:r>
              <a:rPr lang="en-US" dirty="0">
                <a:solidFill>
                  <a:schemeClr val="tx1"/>
                </a:solidFill>
              </a:rPr>
              <a:t>When given the autonomy that allows them to make a difference to product or service outcomes, employees will produce higher-quality work. The finished product becomes a matter of personal pride, and the benefits for both the customer and the employee will become self-evident. The real benefit to the organization of increasing quality is a respective upturn in customer loyalty, which directly leads to increased revenues.</a:t>
            </a:r>
            <a:endParaRPr lang="fr-FR" dirty="0">
              <a:solidFill>
                <a:schemeClr val="tx1"/>
              </a:solidFill>
            </a:endParaRPr>
          </a:p>
        </p:txBody>
      </p:sp>
      <p:sp>
        <p:nvSpPr>
          <p:cNvPr id="11" name="Rectangle 10"/>
          <p:cNvSpPr/>
          <p:nvPr/>
        </p:nvSpPr>
        <p:spPr>
          <a:xfrm>
            <a:off x="589383" y="4415306"/>
            <a:ext cx="8367770" cy="131845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Satisfied employees</a:t>
            </a:r>
          </a:p>
          <a:p>
            <a:pPr algn="just"/>
            <a:r>
              <a:rPr lang="en-US" dirty="0">
                <a:solidFill>
                  <a:schemeClr val="tx1"/>
                </a:solidFill>
              </a:rPr>
              <a:t>Various studies have shown that empowered employees are more satisfied in their work, and less likely to seek employment elsewhere. This decreases employment costs and the need for training of new staff.</a:t>
            </a:r>
          </a:p>
        </p:txBody>
      </p:sp>
    </p:spTree>
    <p:extLst>
      <p:ext uri="{BB962C8B-B14F-4D97-AF65-F5344CB8AC3E}">
        <p14:creationId xmlns:p14="http://schemas.microsoft.com/office/powerpoint/2010/main" val="332982349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B</a:t>
            </a:r>
            <a:r>
              <a:rPr lang="en-US" sz="2400" b="1" dirty="0" smtClean="0">
                <a:solidFill>
                  <a:schemeClr val="tx1"/>
                </a:solidFill>
              </a:rPr>
              <a:t>enefits of employee empowerment </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216973"/>
            <a:ext cx="8367770" cy="219892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Collaboration grows</a:t>
            </a:r>
          </a:p>
          <a:p>
            <a:pPr algn="just"/>
            <a:r>
              <a:rPr lang="en-US" dirty="0">
                <a:solidFill>
                  <a:schemeClr val="tx1"/>
                </a:solidFill>
              </a:rPr>
              <a:t>With increased confidence, employees are more willing to share information and best practices with others. Honesty and openness increase, and this directly impacts the ability of people to work as part of a team. Participation becomes more active and proactive, and this greater collaboration will, in itself, feed through to organizational capability to achieve strategic goals</a:t>
            </a:r>
          </a:p>
        </p:txBody>
      </p:sp>
      <p:sp>
        <p:nvSpPr>
          <p:cNvPr id="11" name="Rectangle 10"/>
          <p:cNvSpPr/>
          <p:nvPr/>
        </p:nvSpPr>
        <p:spPr>
          <a:xfrm>
            <a:off x="500034" y="3811972"/>
            <a:ext cx="8367770" cy="177505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 Productivity increases</a:t>
            </a:r>
          </a:p>
          <a:p>
            <a:pPr algn="just"/>
            <a:r>
              <a:rPr lang="en-US" dirty="0">
                <a:solidFill>
                  <a:schemeClr val="tx1"/>
                </a:solidFill>
              </a:rPr>
              <a:t>As confidence and self-esteem grows, and a more quality-focused and collaborative approach takes hold, productivity will increase. People who are accountable for their work become owners of process and product, and energy to do the job better follows. Organizations that have discovered the importance of empowering employees find that waste is eliminated, bureaucracy is reduced, and time is spent more efficiently.</a:t>
            </a:r>
          </a:p>
        </p:txBody>
      </p:sp>
    </p:spTree>
    <p:extLst>
      <p:ext uri="{BB962C8B-B14F-4D97-AF65-F5344CB8AC3E}">
        <p14:creationId xmlns:p14="http://schemas.microsoft.com/office/powerpoint/2010/main" val="196846394"/>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10317</TotalTime>
  <Words>1233</Words>
  <Application>Microsoft Office PowerPoint</Application>
  <PresentationFormat>Affichage à l'écran (4:3)</PresentationFormat>
  <Paragraphs>117</Paragraphs>
  <Slides>15</Slides>
  <Notes>14</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1293</cp:revision>
  <dcterms:created xsi:type="dcterms:W3CDTF">2008-12-20T18:29:40Z</dcterms:created>
  <dcterms:modified xsi:type="dcterms:W3CDTF">2023-04-07T13:24:34Z</dcterms:modified>
</cp:coreProperties>
</file>