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5" r:id="rId14"/>
    <p:sldId id="270" r:id="rId15"/>
    <p:sldId id="271" r:id="rId16"/>
  </p:sldIdLst>
  <p:sldSz cx="9144000" cy="6858000" type="screen4x3"/>
  <p:notesSz cx="6858000" cy="9144000"/>
  <p:custDataLst>
    <p:tags r:id="rId17"/>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5"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4157"/>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fr-FR" smtClean="0"/>
              <a:t>Modifiez le style du titre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5" name="Date Placeholder 14"/>
          <p:cNvSpPr>
            <a:spLocks noGrp="1"/>
          </p:cNvSpPr>
          <p:nvPr>
            <p:ph type="dt" sz="half" idx="10"/>
          </p:nvPr>
        </p:nvSpPr>
        <p:spPr/>
        <p:txBody>
          <a:bodyPr/>
          <a:lstStyle/>
          <a:p>
            <a:fld id="{AA309A6D-C09C-4548-B29A-6CF363A7E532}" type="datetimeFigureOut">
              <a:rPr lang="fr-FR" smtClean="0"/>
              <a:t>15/12/2022</a:t>
            </a:fld>
            <a:endParaRPr lang="fr-BE"/>
          </a:p>
        </p:txBody>
      </p:sp>
      <p:sp>
        <p:nvSpPr>
          <p:cNvPr id="16" name="Slide Number Placeholder 15"/>
          <p:cNvSpPr>
            <a:spLocks noGrp="1"/>
          </p:cNvSpPr>
          <p:nvPr>
            <p:ph type="sldNum" sz="quarter" idx="11"/>
          </p:nvPr>
        </p:nvSpPr>
        <p:spPr/>
        <p:txBody>
          <a:bodyPr/>
          <a:lstStyle/>
          <a:p>
            <a:fld id="{CF4668DC-857F-487D-BFFA-8C0CA5037977}" type="slidenum">
              <a:rPr lang="fr-BE" smtClean="0"/>
              <a:t>‹N°›</a:t>
            </a:fld>
            <a:endParaRPr lang="fr-BE"/>
          </a:p>
        </p:txBody>
      </p:sp>
      <p:sp>
        <p:nvSpPr>
          <p:cNvPr id="17" name="Footer Placeholder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15/12/2022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15/12/2022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Title 12"/>
          <p:cNvSpPr>
            <a:spLocks noGrp="1"/>
          </p:cNvSpPr>
          <p:nvPr>
            <p:ph type="title"/>
          </p:nvPr>
        </p:nvSpPr>
        <p:spPr/>
        <p:txBody>
          <a:bodyPr/>
          <a:lstStyle/>
          <a:p>
            <a:r>
              <a:rPr lang="fr-FR" smtClean="0"/>
              <a:t>Modifiez le style du titre</a:t>
            </a:r>
            <a:endParaRPr lang="en-US"/>
          </a:p>
        </p:txBody>
      </p:sp>
      <p:sp>
        <p:nvSpPr>
          <p:cNvPr id="14" name="Date Placeholder 13"/>
          <p:cNvSpPr>
            <a:spLocks noGrp="1"/>
          </p:cNvSpPr>
          <p:nvPr>
            <p:ph type="dt" sz="half" idx="10"/>
          </p:nvPr>
        </p:nvSpPr>
        <p:spPr/>
        <p:txBody>
          <a:bodyPr/>
          <a:lstStyle/>
          <a:p>
            <a:fld id="{AA309A6D-C09C-4548-B29A-6CF363A7E532}" type="datetimeFigureOut">
              <a:rPr lang="fr-FR" smtClean="0"/>
              <a:t>15/12/2022</a:t>
            </a:fld>
            <a:endParaRPr lang="fr-BE"/>
          </a:p>
        </p:txBody>
      </p:sp>
      <p:sp>
        <p:nvSpPr>
          <p:cNvPr id="15" name="Slide Number Placeholder 14"/>
          <p:cNvSpPr>
            <a:spLocks noGrp="1"/>
          </p:cNvSpPr>
          <p:nvPr>
            <p:ph type="sldNum" sz="quarter" idx="11"/>
          </p:nvPr>
        </p:nvSpPr>
        <p:spPr/>
        <p:txBody>
          <a:bodyPr/>
          <a:lstStyle/>
          <a:p>
            <a:fld id="{CF4668DC-857F-487D-BFFA-8C0CA5037977}" type="slidenum">
              <a:rPr lang="fr-BE" smtClean="0"/>
              <a:t>‹N°›</a:t>
            </a:fld>
            <a:endParaRPr lang="fr-BE"/>
          </a:p>
        </p:txBody>
      </p:sp>
      <p:sp>
        <p:nvSpPr>
          <p:cNvPr id="16" name="Footer Placeholder 15"/>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2" name="Date Placeholder 11"/>
          <p:cNvSpPr>
            <a:spLocks noGrp="1"/>
          </p:cNvSpPr>
          <p:nvPr>
            <p:ph type="dt" sz="half" idx="10"/>
          </p:nvPr>
        </p:nvSpPr>
        <p:spPr/>
        <p:txBody>
          <a:bodyPr/>
          <a:lstStyle/>
          <a:p>
            <a:fld id="{AA309A6D-C09C-4548-B29A-6CF363A7E532}" type="datetimeFigureOut">
              <a:rPr lang="fr-FR" smtClean="0"/>
              <a:t>15/12/2022</a:t>
            </a:fld>
            <a:endParaRPr lang="fr-BE"/>
          </a:p>
        </p:txBody>
      </p:sp>
      <p:sp>
        <p:nvSpPr>
          <p:cNvPr id="13" name="Slide Number Placeholder 12"/>
          <p:cNvSpPr>
            <a:spLocks noGrp="1"/>
          </p:cNvSpPr>
          <p:nvPr>
            <p:ph type="sldNum" sz="quarter" idx="11"/>
          </p:nvPr>
        </p:nvSpPr>
        <p:spPr/>
        <p:txBody>
          <a:bodyPr/>
          <a:lstStyle/>
          <a:p>
            <a:fld id="{CF4668DC-857F-487D-BFFA-8C0CA5037977}" type="slidenum">
              <a:rPr lang="fr-BE" smtClean="0"/>
              <a:t>‹N°›</a:t>
            </a:fld>
            <a:endParaRPr lang="fr-BE"/>
          </a:p>
        </p:txBody>
      </p:sp>
      <p:sp>
        <p:nvSpPr>
          <p:cNvPr id="14" name="Footer Placeholder 13"/>
          <p:cNvSpPr>
            <a:spLocks noGrp="1"/>
          </p:cNvSpPr>
          <p:nvPr>
            <p:ph type="ftr" sz="quarter" idx="12"/>
          </p:nvPr>
        </p:nvSpPr>
        <p:spPr/>
        <p:txBody>
          <a:bodyPr/>
          <a:lstStyle/>
          <a:p>
            <a:endParaRPr lang="fr-BE"/>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AA309A6D-C09C-4548-B29A-6CF363A7E532}" type="datetimeFigureOut">
              <a:rPr lang="fr-FR" smtClean="0"/>
              <a:t>15/12/2022</a:t>
            </a:fld>
            <a:endParaRPr lang="fr-BE"/>
          </a:p>
        </p:txBody>
      </p:sp>
      <p:sp>
        <p:nvSpPr>
          <p:cNvPr id="9" name="Slide Number Placeholder 8"/>
          <p:cNvSpPr>
            <a:spLocks noGrp="1"/>
          </p:cNvSpPr>
          <p:nvPr>
            <p:ph type="sldNum" sz="quarter" idx="11"/>
          </p:nvPr>
        </p:nvSpPr>
        <p:spPr/>
        <p:txBody>
          <a:bodyPr/>
          <a:lstStyle/>
          <a:p>
            <a:fld id="{CF4668DC-857F-487D-BFFA-8C0CA5037977}" type="slidenum">
              <a:rPr lang="fr-BE" smtClean="0"/>
              <a:t>‹N°›</a:t>
            </a:fld>
            <a:endParaRPr lang="fr-BE"/>
          </a:p>
        </p:txBody>
      </p:sp>
      <p:sp>
        <p:nvSpPr>
          <p:cNvPr id="10" name="Footer Placeholder 9"/>
          <p:cNvSpPr>
            <a:spLocks noGrp="1"/>
          </p:cNvSpPr>
          <p:nvPr>
            <p:ph type="ftr" sz="quarter" idx="12"/>
          </p:nvPr>
        </p:nvSpPr>
        <p:spPr/>
        <p:txBody>
          <a:bodyPr/>
          <a:lstStyle/>
          <a:p>
            <a:endParaRPr lang="fr-BE"/>
          </a:p>
        </p:txBody>
      </p:sp>
      <p:sp>
        <p:nvSpPr>
          <p:cNvPr id="11" name="Title 10"/>
          <p:cNvSpPr>
            <a:spLocks noGrp="1"/>
          </p:cNvSpPr>
          <p:nvPr>
            <p:ph type="title"/>
          </p:nvPr>
        </p:nvSpPr>
        <p:spPr/>
        <p:txBody>
          <a:bodyPr/>
          <a:lstStyle/>
          <a:p>
            <a:r>
              <a:rPr lang="fr-FR" smtClean="0"/>
              <a:t>Modifiez le style du titre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fr-FR" smtClean="0"/>
              <a:t>Modifiez le style du titre</a:t>
            </a:r>
            <a:endParaRPr lang="en-US" dirty="0"/>
          </a:p>
        </p:txBody>
      </p:sp>
      <p:sp>
        <p:nvSpPr>
          <p:cNvPr id="14" name="Date Placeholder 13"/>
          <p:cNvSpPr>
            <a:spLocks noGrp="1"/>
          </p:cNvSpPr>
          <p:nvPr>
            <p:ph type="dt" sz="half" idx="10"/>
          </p:nvPr>
        </p:nvSpPr>
        <p:spPr/>
        <p:txBody>
          <a:bodyPr/>
          <a:lstStyle/>
          <a:p>
            <a:fld id="{AA309A6D-C09C-4548-B29A-6CF363A7E532}" type="datetimeFigureOut">
              <a:rPr lang="fr-FR" smtClean="0"/>
              <a:t>15/12/2022</a:t>
            </a:fld>
            <a:endParaRPr lang="fr-BE"/>
          </a:p>
        </p:txBody>
      </p:sp>
      <p:sp>
        <p:nvSpPr>
          <p:cNvPr id="15" name="Slide Number Placeholder 14"/>
          <p:cNvSpPr>
            <a:spLocks noGrp="1"/>
          </p:cNvSpPr>
          <p:nvPr>
            <p:ph type="sldNum" sz="quarter" idx="11"/>
          </p:nvPr>
        </p:nvSpPr>
        <p:spPr/>
        <p:txBody>
          <a:bodyPr/>
          <a:lstStyle/>
          <a:p>
            <a:fld id="{CF4668DC-857F-487D-BFFA-8C0CA5037977}" type="slidenum">
              <a:rPr lang="fr-BE" smtClean="0"/>
              <a:t>‹N°›</a:t>
            </a:fld>
            <a:endParaRPr lang="fr-BE"/>
          </a:p>
        </p:txBody>
      </p:sp>
      <p:sp>
        <p:nvSpPr>
          <p:cNvPr id="16" name="Footer Placeholder 15"/>
          <p:cNvSpPr>
            <a:spLocks noGrp="1"/>
          </p:cNvSpPr>
          <p:nvPr>
            <p:ph type="ftr" sz="quarter" idx="12"/>
          </p:nvPr>
        </p:nvSpPr>
        <p:spPr/>
        <p:txBody>
          <a:bodyPr/>
          <a:lstStyle/>
          <a:p>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7" name="Date Placeholder 6"/>
          <p:cNvSpPr>
            <a:spLocks noGrp="1"/>
          </p:cNvSpPr>
          <p:nvPr>
            <p:ph type="dt" sz="half" idx="10"/>
          </p:nvPr>
        </p:nvSpPr>
        <p:spPr/>
        <p:txBody>
          <a:bodyPr/>
          <a:lstStyle/>
          <a:p>
            <a:fld id="{AA309A6D-C09C-4548-B29A-6CF363A7E532}" type="datetimeFigureOut">
              <a:rPr lang="fr-FR" smtClean="0"/>
              <a:t>15/12/2022</a:t>
            </a:fld>
            <a:endParaRPr lang="fr-BE"/>
          </a:p>
        </p:txBody>
      </p:sp>
      <p:sp>
        <p:nvSpPr>
          <p:cNvPr id="8" name="Slide Number Placeholder 7"/>
          <p:cNvSpPr>
            <a:spLocks noGrp="1"/>
          </p:cNvSpPr>
          <p:nvPr>
            <p:ph type="sldNum" sz="quarter" idx="11"/>
          </p:nvPr>
        </p:nvSpPr>
        <p:spPr/>
        <p:txBody>
          <a:bodyPr/>
          <a:lstStyle/>
          <a:p>
            <a:fld id="{CF4668DC-857F-487D-BFFA-8C0CA5037977}" type="slidenum">
              <a:rPr lang="fr-BE" smtClean="0"/>
              <a:t>‹N°›</a:t>
            </a:fld>
            <a:endParaRPr lang="fr-BE"/>
          </a:p>
        </p:txBody>
      </p:sp>
      <p:sp>
        <p:nvSpPr>
          <p:cNvPr id="9" name="Footer Placeholder 8"/>
          <p:cNvSpPr>
            <a:spLocks noGrp="1"/>
          </p:cNvSpPr>
          <p:nvPr>
            <p:ph type="ftr" sz="quarter" idx="12"/>
          </p:nvPr>
        </p:nvSpPr>
        <p:spPr/>
        <p:txBody>
          <a:bodyPr/>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15/12/2022</a:t>
            </a:fld>
            <a:endParaRPr lang="fr-BE"/>
          </a:p>
        </p:txBody>
      </p:sp>
      <p:sp>
        <p:nvSpPr>
          <p:cNvPr id="6" name="Slide Number Placeholder 5"/>
          <p:cNvSpPr>
            <a:spLocks noGrp="1"/>
          </p:cNvSpPr>
          <p:nvPr>
            <p:ph type="sldNum" sz="quarter" idx="11"/>
          </p:nvPr>
        </p:nvSpPr>
        <p:spPr/>
        <p:txBody>
          <a:bodyPr/>
          <a:lstStyle/>
          <a:p>
            <a:fld id="{CF4668DC-857F-487D-BFFA-8C0CA5037977}" type="slidenum">
              <a:rPr lang="fr-BE" smtClean="0"/>
              <a:t>‹N°›</a:t>
            </a:fld>
            <a:endParaRPr lang="fr-BE"/>
          </a:p>
        </p:txBody>
      </p:sp>
      <p:sp>
        <p:nvSpPr>
          <p:cNvPr id="7" name="Footer Placeholder 6"/>
          <p:cNvSpPr>
            <a:spLocks noGrp="1"/>
          </p:cNvSpPr>
          <p:nvPr>
            <p:ph type="ftr" sz="quarter" idx="12"/>
          </p:nvPr>
        </p:nvSpPr>
        <p:spPr/>
        <p:txBody>
          <a:bodyPr/>
          <a:lstStyle/>
          <a:p>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5" name="Date Placeholder 14"/>
          <p:cNvSpPr>
            <a:spLocks noGrp="1"/>
          </p:cNvSpPr>
          <p:nvPr>
            <p:ph type="dt" sz="half" idx="10"/>
          </p:nvPr>
        </p:nvSpPr>
        <p:spPr/>
        <p:txBody>
          <a:bodyPr/>
          <a:lstStyle/>
          <a:p>
            <a:fld id="{AA309A6D-C09C-4548-B29A-6CF363A7E532}" type="datetimeFigureOut">
              <a:rPr lang="fr-FR" smtClean="0"/>
              <a:t>15/12/2022</a:t>
            </a:fld>
            <a:endParaRPr lang="fr-BE"/>
          </a:p>
        </p:txBody>
      </p:sp>
      <p:sp>
        <p:nvSpPr>
          <p:cNvPr id="16" name="Slide Number Placeholder 15"/>
          <p:cNvSpPr>
            <a:spLocks noGrp="1"/>
          </p:cNvSpPr>
          <p:nvPr>
            <p:ph type="sldNum" sz="quarter" idx="11"/>
          </p:nvPr>
        </p:nvSpPr>
        <p:spPr/>
        <p:txBody>
          <a:bodyPr/>
          <a:lstStyle/>
          <a:p>
            <a:fld id="{CF4668DC-857F-487D-BFFA-8C0CA5037977}" type="slidenum">
              <a:rPr lang="fr-BE" smtClean="0"/>
              <a:t>‹N°›</a:t>
            </a:fld>
            <a:endParaRPr lang="fr-BE"/>
          </a:p>
        </p:txBody>
      </p:sp>
      <p:sp>
        <p:nvSpPr>
          <p:cNvPr id="17" name="Footer Placeholder 16"/>
          <p:cNvSpPr>
            <a:spLocks noGrp="1"/>
          </p:cNvSpPr>
          <p:nvPr>
            <p:ph type="ftr" sz="quarter" idx="12"/>
          </p:nvPr>
        </p:nvSpPr>
        <p:spPr/>
        <p:txBody>
          <a:bodyPr/>
          <a:lstStyle/>
          <a:p>
            <a:endParaRPr lang="fr-BE"/>
          </a:p>
        </p:txBody>
      </p:sp>
      <p:sp>
        <p:nvSpPr>
          <p:cNvPr id="18" name="Title 17"/>
          <p:cNvSpPr>
            <a:spLocks noGrp="1"/>
          </p:cNvSpPr>
          <p:nvPr>
            <p:ph type="title"/>
          </p:nvPr>
        </p:nvSpPr>
        <p:spPr/>
        <p:txBody>
          <a:bodyPr/>
          <a:lstStyle/>
          <a:p>
            <a:r>
              <a:rPr lang="fr-FR" smtClean="0"/>
              <a:t>Modifiez le style du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fr-FR" smtClean="0"/>
              <a:t>Modifiez le style du titre</a:t>
            </a:r>
            <a:endParaRPr lang="en-US"/>
          </a:p>
        </p:txBody>
      </p:sp>
      <p:sp>
        <p:nvSpPr>
          <p:cNvPr id="13" name="Date Placeholder 12"/>
          <p:cNvSpPr>
            <a:spLocks noGrp="1"/>
          </p:cNvSpPr>
          <p:nvPr>
            <p:ph type="dt" sz="half" idx="10"/>
          </p:nvPr>
        </p:nvSpPr>
        <p:spPr/>
        <p:txBody>
          <a:bodyPr/>
          <a:lstStyle/>
          <a:p>
            <a:fld id="{AA309A6D-C09C-4548-B29A-6CF363A7E532}" type="datetimeFigureOut">
              <a:rPr lang="fr-FR" smtClean="0"/>
              <a:t>15/12/2022</a:t>
            </a:fld>
            <a:endParaRPr lang="fr-BE"/>
          </a:p>
        </p:txBody>
      </p:sp>
      <p:sp>
        <p:nvSpPr>
          <p:cNvPr id="14" name="Slide Number Placeholder 13"/>
          <p:cNvSpPr>
            <a:spLocks noGrp="1"/>
          </p:cNvSpPr>
          <p:nvPr>
            <p:ph type="sldNum" sz="quarter" idx="11"/>
          </p:nvPr>
        </p:nvSpPr>
        <p:spPr/>
        <p:txBody>
          <a:bodyPr/>
          <a:lstStyle/>
          <a:p>
            <a:fld id="{CF4668DC-857F-487D-BFFA-8C0CA5037977}" type="slidenum">
              <a:rPr lang="fr-BE" smtClean="0"/>
              <a:t>‹N°›</a:t>
            </a:fld>
            <a:endParaRPr lang="fr-BE"/>
          </a:p>
        </p:txBody>
      </p:sp>
      <p:sp>
        <p:nvSpPr>
          <p:cNvPr id="15" name="Footer Placeholder 14"/>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AA309A6D-C09C-4548-B29A-6CF363A7E532}" type="datetimeFigureOut">
              <a:rPr lang="fr-FR" smtClean="0"/>
              <a:t>15/12/2022</a:t>
            </a:fld>
            <a:endParaRPr lang="fr-BE"/>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fr-BE"/>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CF4668DC-857F-487D-BFFA-8C0CA5037977}"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611560" y="3933056"/>
            <a:ext cx="7543800" cy="914400"/>
          </a:xfrm>
        </p:spPr>
        <p:txBody>
          <a:bodyPr/>
          <a:lstStyle/>
          <a:p>
            <a:pPr algn="ctr"/>
            <a:r>
              <a:rPr lang="ar-DZ" sz="11500" dirty="0" smtClean="0"/>
              <a:t>مناخ الاستثمار في الجزائر</a:t>
            </a:r>
            <a:endParaRPr lang="fr-FR" sz="11500" dirty="0"/>
          </a:p>
        </p:txBody>
      </p:sp>
    </p:spTree>
    <p:extLst>
      <p:ext uri="{BB962C8B-B14F-4D97-AF65-F5344CB8AC3E}">
        <p14:creationId xmlns:p14="http://schemas.microsoft.com/office/powerpoint/2010/main" val="4001091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7220" y="1628800"/>
            <a:ext cx="9144000" cy="3657599"/>
          </a:xfrm>
        </p:spPr>
        <p:txBody>
          <a:bodyPr>
            <a:noAutofit/>
          </a:bodyPr>
          <a:lstStyle/>
          <a:p>
            <a:pPr marL="18288" lvl="0" indent="0" algn="r" rtl="1">
              <a:buNone/>
            </a:pPr>
            <a:r>
              <a:rPr lang="ar-DZ" sz="3000" b="1" dirty="0" smtClean="0">
                <a:solidFill>
                  <a:schemeClr val="accent5">
                    <a:lumMod val="40000"/>
                    <a:lumOff val="60000"/>
                  </a:schemeClr>
                </a:solidFill>
                <a:effectLst/>
              </a:rPr>
              <a:t>3- </a:t>
            </a:r>
            <a:r>
              <a:rPr lang="ar-SA" sz="3000" b="1" dirty="0" smtClean="0">
                <a:solidFill>
                  <a:schemeClr val="accent5">
                    <a:lumMod val="40000"/>
                    <a:lumOff val="60000"/>
                  </a:schemeClr>
                </a:solidFill>
                <a:effectLst/>
              </a:rPr>
              <a:t>المؤشر </a:t>
            </a:r>
            <a:r>
              <a:rPr lang="ar-SA" sz="3000" b="1" dirty="0">
                <a:solidFill>
                  <a:schemeClr val="accent5">
                    <a:lumMod val="40000"/>
                    <a:lumOff val="60000"/>
                  </a:schemeClr>
                </a:solidFill>
                <a:effectLst/>
              </a:rPr>
              <a:t>المركب لمكون السياسات الاقتصادية </a:t>
            </a:r>
            <a:r>
              <a:rPr lang="ar-SA" sz="3000" b="1" dirty="0">
                <a:effectLst/>
              </a:rPr>
              <a:t>: </a:t>
            </a:r>
            <a:r>
              <a:rPr lang="ar-SA" sz="3000" dirty="0">
                <a:effectLst/>
              </a:rPr>
              <a:t>تم وضع هذا المؤشر من طرف المؤسسة العربية لضمان الاستثمار بدءا من سنة</a:t>
            </a:r>
            <a:r>
              <a:rPr lang="fr-FR" sz="3000" dirty="0">
                <a:effectLst/>
              </a:rPr>
              <a:t> 1996 </a:t>
            </a:r>
            <a:r>
              <a:rPr lang="ar-SA" sz="3000" dirty="0">
                <a:effectLst/>
              </a:rPr>
              <a:t>، ويشير هذا المؤشر إلى أن البيئة الاقتصادية المستقرة والمحفزة والجاذبة للاستثمار هي تلك البيئة التي تتميز </a:t>
            </a:r>
            <a:r>
              <a:rPr lang="ar-SA" sz="3000" b="1" dirty="0">
                <a:solidFill>
                  <a:srgbClr val="FF0000"/>
                </a:solidFill>
                <a:effectLst/>
              </a:rPr>
              <a:t>بعدم وجود عجز في الميزانية العامة</a:t>
            </a:r>
            <a:r>
              <a:rPr lang="ar-SA" sz="3000" dirty="0">
                <a:effectLst/>
              </a:rPr>
              <a:t>، يقابله عجز مقبول في ميزان المدفوعات، </a:t>
            </a:r>
            <a:r>
              <a:rPr lang="ar-SA" sz="3000" b="1" dirty="0">
                <a:solidFill>
                  <a:srgbClr val="FF0000"/>
                </a:solidFill>
                <a:effectLst/>
              </a:rPr>
              <a:t>ومعدلات متدنية للتضخم وسعر صرف غير مغالى فيه وبنية سياسية ومؤسسية مستقرة وشفافة </a:t>
            </a:r>
            <a:r>
              <a:rPr lang="ar-SA" sz="3000" dirty="0">
                <a:effectLst/>
              </a:rPr>
              <a:t>يمكن التنبؤ بها لأغراض التخطيط المالي والتجاري والاستثماري</a:t>
            </a:r>
            <a:r>
              <a:rPr lang="fr-FR" sz="3000" dirty="0">
                <a:effectLst/>
              </a:rPr>
              <a:t>  </a:t>
            </a:r>
            <a:r>
              <a:rPr lang="ar-SA" sz="3000" dirty="0">
                <a:effectLst/>
              </a:rPr>
              <a:t>يتم الحصول على قيمة هذا المؤشر من خلال إجراء محصلة نتائج سياسات اقتصادية تم إتباعها خلال فترات زمنية محددة وتشمل ثلاث مجموعات هي مجموعة السياسات المالية، مجموعة السياسات النقدية ومجموعة سياسات المعاملات الخارجية، حيث يتم  تقييم المؤشر يكون كما يلي</a:t>
            </a:r>
            <a:r>
              <a:rPr lang="fr-FR" sz="3000" dirty="0">
                <a:effectLst/>
              </a:rPr>
              <a:t>:</a:t>
            </a:r>
          </a:p>
          <a:p>
            <a:pPr lvl="0" algn="ctr" rtl="1"/>
            <a:r>
              <a:rPr lang="ar-SA" sz="3000" dirty="0">
                <a:effectLst/>
              </a:rPr>
              <a:t>اقل من</a:t>
            </a:r>
            <a:r>
              <a:rPr lang="fr-FR" sz="3000" dirty="0">
                <a:effectLst/>
              </a:rPr>
              <a:t> 1 </a:t>
            </a:r>
            <a:r>
              <a:rPr lang="ar-SA" sz="3000" dirty="0">
                <a:effectLst/>
              </a:rPr>
              <a:t>عدم تحسن مناخ الاستثمار.</a:t>
            </a:r>
            <a:endParaRPr lang="fr-FR" sz="3000" dirty="0">
              <a:effectLst/>
            </a:endParaRPr>
          </a:p>
          <a:p>
            <a:pPr lvl="0" algn="ctr" rtl="1"/>
            <a:r>
              <a:rPr lang="ar-SA" sz="3000" dirty="0">
                <a:effectLst/>
              </a:rPr>
              <a:t>من</a:t>
            </a:r>
            <a:r>
              <a:rPr lang="fr-FR" sz="3000" dirty="0">
                <a:effectLst/>
              </a:rPr>
              <a:t> 1 </a:t>
            </a:r>
            <a:r>
              <a:rPr lang="ar-SA" sz="3000" dirty="0">
                <a:effectLst/>
              </a:rPr>
              <a:t>إلى</a:t>
            </a:r>
            <a:r>
              <a:rPr lang="fr-FR" sz="3000" dirty="0">
                <a:effectLst/>
              </a:rPr>
              <a:t> 2 </a:t>
            </a:r>
            <a:r>
              <a:rPr lang="ar-SA" sz="3000" dirty="0">
                <a:effectLst/>
              </a:rPr>
              <a:t>تحسن مناخ الاستثمار.</a:t>
            </a:r>
            <a:endParaRPr lang="fr-FR" sz="3000" dirty="0">
              <a:effectLst/>
            </a:endParaRPr>
          </a:p>
          <a:p>
            <a:pPr lvl="0" algn="ctr" rtl="1"/>
            <a:r>
              <a:rPr lang="ar-SA" sz="3000" dirty="0">
                <a:effectLst/>
              </a:rPr>
              <a:t>من</a:t>
            </a:r>
            <a:r>
              <a:rPr lang="fr-FR" sz="3000" dirty="0">
                <a:effectLst/>
              </a:rPr>
              <a:t> 2 </a:t>
            </a:r>
            <a:r>
              <a:rPr lang="ar-SA" sz="3000" dirty="0">
                <a:effectLst/>
              </a:rPr>
              <a:t>إلى</a:t>
            </a:r>
            <a:r>
              <a:rPr lang="fr-FR" sz="3000" dirty="0">
                <a:effectLst/>
              </a:rPr>
              <a:t> 3 </a:t>
            </a:r>
            <a:r>
              <a:rPr lang="ar-SA" sz="3000" dirty="0">
                <a:effectLst/>
              </a:rPr>
              <a:t>تحسن كبير في مناخ الاستثمار</a:t>
            </a:r>
            <a:r>
              <a:rPr lang="fr-FR" sz="3000" dirty="0" smtClean="0">
                <a:effectLst/>
              </a:rPr>
              <a:t>.</a:t>
            </a:r>
            <a:endParaRPr lang="fr-FR" sz="3000" dirty="0">
              <a:effectLst/>
            </a:endParaRPr>
          </a:p>
        </p:txBody>
      </p:sp>
    </p:spTree>
    <p:extLst>
      <p:ext uri="{BB962C8B-B14F-4D97-AF65-F5344CB8AC3E}">
        <p14:creationId xmlns:p14="http://schemas.microsoft.com/office/powerpoint/2010/main" val="1021836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 calcmode="lin" valueType="num">
                                      <p:cBhvr additive="base">
                                        <p:cTn id="1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 calcmode="lin" valueType="num">
                                      <p:cBhvr additive="base">
                                        <p:cTn id="20"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256" y="491188"/>
            <a:ext cx="9144000" cy="1569660"/>
          </a:xfrm>
          <a:prstGeom prst="rect">
            <a:avLst/>
          </a:prstGeom>
        </p:spPr>
        <p:txBody>
          <a:bodyPr wrap="square">
            <a:spAutoFit/>
          </a:bodyPr>
          <a:lstStyle/>
          <a:p>
            <a:pPr algn="r" rtl="1"/>
            <a:r>
              <a:rPr lang="ar-SA" sz="3200" dirty="0"/>
              <a:t>ويمكن توضيح وضعية المؤشر المركب لمكون السياسات الاقتصادية  في الجزائر حسب تقرير المؤسسة العربية لضمان الاستثمار لسنة </a:t>
            </a:r>
            <a:r>
              <a:rPr lang="ar-SA" sz="3200" dirty="0" smtClean="0"/>
              <a:t>2015</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4223279878"/>
              </p:ext>
            </p:extLst>
          </p:nvPr>
        </p:nvGraphicFramePr>
        <p:xfrm>
          <a:off x="-30256" y="2720430"/>
          <a:ext cx="9144000" cy="3435096"/>
        </p:xfrm>
        <a:graphic>
          <a:graphicData uri="http://schemas.openxmlformats.org/drawingml/2006/table">
            <a:tbl>
              <a:tblPr rtl="1" firstRow="1" firstCol="1" bandRow="1">
                <a:tableStyleId>{93296810-A885-4BE3-A3E7-6D5BEEA58F35}</a:tableStyleId>
              </a:tblPr>
              <a:tblGrid>
                <a:gridCol w="1647908">
                  <a:extLst>
                    <a:ext uri="{9D8B030D-6E8A-4147-A177-3AD203B41FA5}">
                      <a16:colId xmlns:a16="http://schemas.microsoft.com/office/drawing/2014/main" xmlns="" val="20000"/>
                    </a:ext>
                  </a:extLst>
                </a:gridCol>
                <a:gridCol w="1593738">
                  <a:extLst>
                    <a:ext uri="{9D8B030D-6E8A-4147-A177-3AD203B41FA5}">
                      <a16:colId xmlns:a16="http://schemas.microsoft.com/office/drawing/2014/main" xmlns="" val="20001"/>
                    </a:ext>
                  </a:extLst>
                </a:gridCol>
                <a:gridCol w="1719546">
                  <a:extLst>
                    <a:ext uri="{9D8B030D-6E8A-4147-A177-3AD203B41FA5}">
                      <a16:colId xmlns:a16="http://schemas.microsoft.com/office/drawing/2014/main" xmlns="" val="20002"/>
                    </a:ext>
                  </a:extLst>
                </a:gridCol>
                <a:gridCol w="1959112">
                  <a:extLst>
                    <a:ext uri="{9D8B030D-6E8A-4147-A177-3AD203B41FA5}">
                      <a16:colId xmlns:a16="http://schemas.microsoft.com/office/drawing/2014/main" xmlns="" val="20003"/>
                    </a:ext>
                  </a:extLst>
                </a:gridCol>
                <a:gridCol w="2223696">
                  <a:extLst>
                    <a:ext uri="{9D8B030D-6E8A-4147-A177-3AD203B41FA5}">
                      <a16:colId xmlns:a16="http://schemas.microsoft.com/office/drawing/2014/main" xmlns="" val="20004"/>
                    </a:ext>
                  </a:extLst>
                </a:gridCol>
              </a:tblGrid>
              <a:tr h="1855850">
                <a:tc>
                  <a:txBody>
                    <a:bodyPr/>
                    <a:lstStyle/>
                    <a:p>
                      <a:pPr marL="457200" algn="r" rtl="1">
                        <a:lnSpc>
                          <a:spcPct val="115000"/>
                        </a:lnSpc>
                        <a:spcAft>
                          <a:spcPts val="0"/>
                        </a:spcAft>
                      </a:pPr>
                      <a:endParaRPr lang="fr-FR" sz="2400" dirty="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dirty="0">
                          <a:effectLst/>
                        </a:rPr>
                        <a:t>قيمة المؤشر المركب</a:t>
                      </a:r>
                      <a:endParaRPr lang="fr-FR" sz="2400" dirty="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a:effectLst/>
                        </a:rPr>
                        <a:t>درجة مؤشر السياسة النقدية</a:t>
                      </a:r>
                      <a:endParaRPr lang="fr-FR" sz="240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a:effectLst/>
                        </a:rPr>
                        <a:t>مؤشر سياسة التوازن الخارجي </a:t>
                      </a:r>
                      <a:endParaRPr lang="fr-FR" sz="2400">
                        <a:effectLst/>
                        <a:latin typeface="Calibri"/>
                        <a:ea typeface="Times New Roman"/>
                        <a:cs typeface="Arial"/>
                      </a:endParaRPr>
                    </a:p>
                  </a:txBody>
                  <a:tcPr marL="68295" marR="68295" marT="0" marB="0"/>
                </a:tc>
                <a:tc>
                  <a:txBody>
                    <a:bodyPr/>
                    <a:lstStyle/>
                    <a:p>
                      <a:pPr marL="457200" algn="r" rtl="1">
                        <a:lnSpc>
                          <a:spcPct val="115000"/>
                        </a:lnSpc>
                        <a:spcAft>
                          <a:spcPts val="0"/>
                        </a:spcAft>
                      </a:pPr>
                      <a:r>
                        <a:rPr lang="ar-SA" sz="2800">
                          <a:effectLst/>
                        </a:rPr>
                        <a:t>درجة مؤشر سياسة التوازن الداخلي</a:t>
                      </a:r>
                      <a:endParaRPr lang="fr-FR" sz="2400">
                        <a:effectLst/>
                        <a:latin typeface="Calibri"/>
                        <a:ea typeface="Times New Roman"/>
                        <a:cs typeface="Arial"/>
                      </a:endParaRPr>
                    </a:p>
                  </a:txBody>
                  <a:tcPr marL="68295" marR="68295" marT="0" marB="0"/>
                </a:tc>
                <a:extLst>
                  <a:ext uri="{0D108BD9-81ED-4DB2-BD59-A6C34878D82A}">
                    <a16:rowId xmlns:a16="http://schemas.microsoft.com/office/drawing/2014/main" xmlns="" val="10000"/>
                  </a:ext>
                </a:extLst>
              </a:tr>
              <a:tr h="1253310">
                <a:tc>
                  <a:txBody>
                    <a:bodyPr/>
                    <a:lstStyle/>
                    <a:p>
                      <a:pPr marL="457200" algn="ctr" rtl="1">
                        <a:lnSpc>
                          <a:spcPct val="115000"/>
                        </a:lnSpc>
                        <a:spcAft>
                          <a:spcPts val="0"/>
                        </a:spcAft>
                      </a:pPr>
                      <a:r>
                        <a:rPr lang="ar-SA" sz="2800" dirty="0">
                          <a:effectLst/>
                        </a:rPr>
                        <a:t>تحسن في مناخ الاستثمار</a:t>
                      </a:r>
                      <a:endParaRPr lang="fr-FR" sz="2400" dirty="0">
                        <a:effectLst/>
                        <a:latin typeface="Calibri"/>
                        <a:ea typeface="Times New Roman"/>
                        <a:cs typeface="Arial"/>
                      </a:endParaRPr>
                    </a:p>
                  </a:txBody>
                  <a:tcPr marL="68295" marR="68295" marT="0" marB="0"/>
                </a:tc>
                <a:tc>
                  <a:txBody>
                    <a:bodyPr/>
                    <a:lstStyle/>
                    <a:p>
                      <a:pPr marL="457200" algn="ctr" rtl="0">
                        <a:lnSpc>
                          <a:spcPct val="115000"/>
                        </a:lnSpc>
                        <a:spcAft>
                          <a:spcPts val="0"/>
                        </a:spcAft>
                      </a:pPr>
                      <a:r>
                        <a:rPr lang="ar-SA" sz="3600" dirty="0">
                          <a:effectLst/>
                        </a:rPr>
                        <a:t>1</a:t>
                      </a:r>
                      <a:endParaRPr lang="fr-FR" sz="3200" b="1" dirty="0">
                        <a:effectLst/>
                        <a:latin typeface="Calibri"/>
                        <a:ea typeface="Times New Roman"/>
                        <a:cs typeface="Arial"/>
                      </a:endParaRPr>
                    </a:p>
                  </a:txBody>
                  <a:tcPr marL="68295" marR="68295" marT="0" marB="0" anchor="ctr"/>
                </a:tc>
                <a:tc>
                  <a:txBody>
                    <a:bodyPr/>
                    <a:lstStyle/>
                    <a:p>
                      <a:pPr marL="457200" algn="ctr" rtl="1">
                        <a:lnSpc>
                          <a:spcPct val="115000"/>
                        </a:lnSpc>
                        <a:spcAft>
                          <a:spcPts val="0"/>
                        </a:spcAft>
                      </a:pPr>
                      <a:r>
                        <a:rPr lang="ar-SA" sz="3600" dirty="0">
                          <a:effectLst/>
                        </a:rPr>
                        <a:t>0</a:t>
                      </a:r>
                      <a:endParaRPr lang="fr-FR" sz="3200" b="1" dirty="0">
                        <a:effectLst/>
                        <a:latin typeface="Calibri"/>
                        <a:ea typeface="Times New Roman"/>
                        <a:cs typeface="Arial"/>
                      </a:endParaRPr>
                    </a:p>
                  </a:txBody>
                  <a:tcPr marL="68295" marR="68295" marT="0" marB="0" anchor="ctr"/>
                </a:tc>
                <a:tc>
                  <a:txBody>
                    <a:bodyPr/>
                    <a:lstStyle/>
                    <a:p>
                      <a:pPr marL="457200" algn="ctr" rtl="1">
                        <a:lnSpc>
                          <a:spcPct val="115000"/>
                        </a:lnSpc>
                        <a:spcAft>
                          <a:spcPts val="0"/>
                        </a:spcAft>
                      </a:pPr>
                      <a:r>
                        <a:rPr lang="ar-SA" sz="3600" dirty="0">
                          <a:effectLst/>
                        </a:rPr>
                        <a:t>0</a:t>
                      </a:r>
                      <a:endParaRPr lang="fr-FR" sz="3200" b="1" dirty="0">
                        <a:effectLst/>
                        <a:latin typeface="Calibri"/>
                        <a:ea typeface="Times New Roman"/>
                        <a:cs typeface="Arial"/>
                      </a:endParaRPr>
                    </a:p>
                  </a:txBody>
                  <a:tcPr marL="68295" marR="68295" marT="0" marB="0" anchor="ctr"/>
                </a:tc>
                <a:tc>
                  <a:txBody>
                    <a:bodyPr/>
                    <a:lstStyle/>
                    <a:p>
                      <a:pPr marL="457200" algn="ctr" rtl="1">
                        <a:lnSpc>
                          <a:spcPct val="115000"/>
                        </a:lnSpc>
                        <a:spcAft>
                          <a:spcPts val="0"/>
                        </a:spcAft>
                      </a:pPr>
                      <a:r>
                        <a:rPr lang="ar-SA" sz="3600" dirty="0">
                          <a:effectLst/>
                        </a:rPr>
                        <a:t>3</a:t>
                      </a:r>
                      <a:endParaRPr lang="fr-FR" sz="3200" b="1" dirty="0">
                        <a:effectLst/>
                        <a:latin typeface="Calibri"/>
                        <a:ea typeface="Times New Roman"/>
                        <a:cs typeface="Arial"/>
                      </a:endParaRPr>
                    </a:p>
                  </a:txBody>
                  <a:tcPr marL="68295" marR="68295" marT="0" marB="0" anchor="ct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18945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524315"/>
          </a:xfrm>
          <a:prstGeom prst="rect">
            <a:avLst/>
          </a:prstGeom>
        </p:spPr>
        <p:txBody>
          <a:bodyPr wrap="square">
            <a:spAutoFit/>
          </a:bodyPr>
          <a:lstStyle/>
          <a:p>
            <a:pPr algn="r" rtl="1"/>
            <a:r>
              <a:rPr lang="ar-DZ" sz="2800" b="1" dirty="0" smtClean="0">
                <a:solidFill>
                  <a:schemeClr val="accent5">
                    <a:lumMod val="40000"/>
                    <a:lumOff val="60000"/>
                  </a:schemeClr>
                </a:solidFill>
              </a:rPr>
              <a:t>4-</a:t>
            </a:r>
            <a:r>
              <a:rPr lang="ar-SA" sz="2800" b="1" dirty="0" smtClean="0">
                <a:solidFill>
                  <a:schemeClr val="accent5">
                    <a:lumMod val="40000"/>
                    <a:lumOff val="60000"/>
                  </a:schemeClr>
                </a:solidFill>
              </a:rPr>
              <a:t>مؤشر </a:t>
            </a:r>
            <a:r>
              <a:rPr lang="ar-SA" sz="2800" b="1" dirty="0">
                <a:solidFill>
                  <a:schemeClr val="accent5">
                    <a:lumMod val="40000"/>
                    <a:lumOff val="60000"/>
                  </a:schemeClr>
                </a:solidFill>
              </a:rPr>
              <a:t>الأداء و مؤشر الإمكانات للاستثمار الأجنبي الوارد </a:t>
            </a:r>
            <a:r>
              <a:rPr lang="ar-SA" sz="2800" dirty="0">
                <a:solidFill>
                  <a:schemeClr val="accent5">
                    <a:lumMod val="40000"/>
                    <a:lumOff val="60000"/>
                  </a:schemeClr>
                </a:solidFill>
              </a:rPr>
              <a:t>:  </a:t>
            </a:r>
            <a:r>
              <a:rPr lang="ar-SA" sz="2800" dirty="0"/>
              <a:t>تم وضع هذا المؤشر لأول مرة من طرف أمانة مؤتمر الأمم المتحدة للتجارة و التنمية في تقرير </a:t>
            </a:r>
            <a:r>
              <a:rPr lang="ar-SA" sz="2800" dirty="0" err="1"/>
              <a:t>الإستثمار</a:t>
            </a:r>
            <a:r>
              <a:rPr lang="ar-SA" sz="2800" dirty="0"/>
              <a:t> الدولي لعام</a:t>
            </a:r>
            <a:r>
              <a:rPr lang="fr-FR" sz="2800" dirty="0"/>
              <a:t> 2001 </a:t>
            </a:r>
            <a:r>
              <a:rPr lang="ar-SA" sz="2800" dirty="0"/>
              <a:t>ويهدف هذا المؤشر للتعرف على مدى نجاح جهود القطر في </a:t>
            </a:r>
            <a:r>
              <a:rPr lang="ar-SA" sz="2800" dirty="0" err="1"/>
              <a:t>إستقطاب</a:t>
            </a:r>
            <a:r>
              <a:rPr lang="ar-SA" sz="2800" dirty="0"/>
              <a:t> الاستثمار الأجنبي المباشر من منظور جديد يحاول مقاربة قوة الدولة الاقتصادية ومدى توافق ذلك مع درجة مساهمة الاستثمار الأجنبي المباشر في نشاطها المحلي والخارجي و خلق وظائف في سوق العمل، وفي تقرير سنة</a:t>
            </a:r>
            <a:r>
              <a:rPr lang="fr-FR" sz="2800" dirty="0"/>
              <a:t> 2002 </a:t>
            </a:r>
            <a:r>
              <a:rPr lang="ar-SA" sz="2800" dirty="0"/>
              <a:t>تم تطوير هذا المؤشر ليصبح مكون من مؤشرين مقارنين</a:t>
            </a:r>
            <a:r>
              <a:rPr lang="fr-FR" sz="2800" dirty="0"/>
              <a:t> : </a:t>
            </a:r>
            <a:r>
              <a:rPr lang="ar-SA" sz="2800" dirty="0"/>
              <a:t>الأول مؤشر الأداء </a:t>
            </a:r>
            <a:r>
              <a:rPr lang="ar-SA" sz="2800" dirty="0" err="1"/>
              <a:t>للإستثمار</a:t>
            </a:r>
            <a:r>
              <a:rPr lang="ar-SA" sz="2800" dirty="0"/>
              <a:t> الأجنبي الوارد ، والثاني مؤشر الإمكانات </a:t>
            </a:r>
            <a:r>
              <a:rPr lang="ar-SA" sz="2800" dirty="0" err="1"/>
              <a:t>للإستثمار</a:t>
            </a:r>
            <a:r>
              <a:rPr lang="ar-SA" sz="2800" dirty="0"/>
              <a:t> الأجنبي </a:t>
            </a:r>
            <a:r>
              <a:rPr lang="ar-SA" sz="2800" dirty="0" smtClean="0"/>
              <a:t>الوارد</a:t>
            </a:r>
            <a:r>
              <a:rPr lang="ar-SA" sz="2800" dirty="0"/>
              <a:t>، يحسب </a:t>
            </a:r>
            <a:r>
              <a:rPr lang="ar-SA" sz="3600" b="1" dirty="0">
                <a:solidFill>
                  <a:srgbClr val="FF0000"/>
                </a:solidFill>
              </a:rPr>
              <a:t>مؤشر </a:t>
            </a:r>
            <a:r>
              <a:rPr lang="ar-SA" sz="3600" b="1" dirty="0" smtClean="0">
                <a:solidFill>
                  <a:srgbClr val="FF0000"/>
                </a:solidFill>
              </a:rPr>
              <a:t>الأداء</a:t>
            </a:r>
            <a:r>
              <a:rPr lang="ar-DZ" sz="2800" dirty="0" smtClean="0"/>
              <a:t>: </a:t>
            </a:r>
          </a:p>
          <a:p>
            <a:pPr algn="r" rtl="1"/>
            <a:endParaRPr lang="fr-FR" sz="2800" dirty="0"/>
          </a:p>
        </p:txBody>
      </p:sp>
      <p:pic>
        <p:nvPicPr>
          <p:cNvPr id="5" name="Image 4"/>
          <p:cNvPicPr/>
          <p:nvPr/>
        </p:nvPicPr>
        <p:blipFill>
          <a:blip r:embed="rId2" cstate="print"/>
          <a:srcRect/>
          <a:stretch>
            <a:fillRect/>
          </a:stretch>
        </p:blipFill>
        <p:spPr bwMode="auto">
          <a:xfrm>
            <a:off x="251520" y="4050664"/>
            <a:ext cx="8640960" cy="2330664"/>
          </a:xfrm>
          <a:prstGeom prst="rect">
            <a:avLst/>
          </a:prstGeom>
          <a:noFill/>
          <a:ln w="9525">
            <a:noFill/>
            <a:miter lim="800000"/>
            <a:headEnd/>
            <a:tailEnd/>
          </a:ln>
        </p:spPr>
      </p:pic>
    </p:spTree>
    <p:extLst>
      <p:ext uri="{BB962C8B-B14F-4D97-AF65-F5344CB8AC3E}">
        <p14:creationId xmlns:p14="http://schemas.microsoft.com/office/powerpoint/2010/main" val="3806105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80528" y="620688"/>
            <a:ext cx="9324528" cy="4392488"/>
          </a:xfrm>
        </p:spPr>
        <p:txBody>
          <a:bodyPr>
            <a:noAutofit/>
          </a:bodyPr>
          <a:lstStyle/>
          <a:p>
            <a:pPr marL="18288" indent="0" algn="r" rtl="1">
              <a:buNone/>
            </a:pPr>
            <a:r>
              <a:rPr lang="ar-SA" sz="3200" dirty="0">
                <a:effectLst/>
              </a:rPr>
              <a:t>أما </a:t>
            </a:r>
            <a:r>
              <a:rPr lang="ar-SA" sz="3600" b="1" dirty="0">
                <a:solidFill>
                  <a:srgbClr val="FF0000"/>
                </a:solidFill>
                <a:effectLst/>
              </a:rPr>
              <a:t>مؤشر الإمكانيات </a:t>
            </a:r>
            <a:r>
              <a:rPr lang="ar-SA" sz="3200" dirty="0">
                <a:effectLst/>
              </a:rPr>
              <a:t>فيستند إلى 8 عوامل تشمل معدل نمو الناتج المحمي الإجمالي، متوسط دخل الفرد ، نسبة الصادرات إلى الناتج المحلي الإجمالي ،عدد خطوط الهاتف، حجم </a:t>
            </a:r>
            <a:r>
              <a:rPr lang="ar-SA" sz="3200" dirty="0" err="1">
                <a:effectLst/>
              </a:rPr>
              <a:t>إستهلاك</a:t>
            </a:r>
            <a:r>
              <a:rPr lang="ar-SA" sz="3200" dirty="0">
                <a:effectLst/>
              </a:rPr>
              <a:t> الطاقة، نسبة الإنفاق على البحوث و التطوير من الدخل الوطني نسبة الملتحقين بالدراسات العليا من السكان ،تصنيف القطر السيادي</a:t>
            </a:r>
            <a:r>
              <a:rPr lang="ar-DZ" sz="3200" dirty="0">
                <a:effectLst/>
              </a:rPr>
              <a:t>.</a:t>
            </a:r>
            <a:endParaRPr lang="fr-FR" sz="3200" dirty="0">
              <a:effectLst/>
            </a:endParaRPr>
          </a:p>
          <a:p>
            <a:pPr marL="18288" indent="0" algn="r" rtl="1">
              <a:buNone/>
            </a:pPr>
            <a:r>
              <a:rPr lang="ar-DZ" sz="3600" dirty="0">
                <a:effectLst/>
              </a:rPr>
              <a:t>وحسب تقرير </a:t>
            </a:r>
            <a:r>
              <a:rPr lang="ar-SA" sz="3600" dirty="0">
                <a:effectLst/>
              </a:rPr>
              <a:t>المؤسسة العربية لضمان الاستثمار وائتمان الصادرات لسنة 2018 فقد كانت قيمة مؤشر ضمان جاذبية الاستثمار  بالنسبة للجزائر بـ 34 نقطة  بينما متوسط هذه القيمة للدول العربية بلغ 41 نقطة وبذلك احتلت الجزائر المرتبة 86 عالميا بينما متوسط ترتيب الدول العربية كان 68 </a:t>
            </a:r>
            <a:r>
              <a:rPr lang="ar-SA" sz="3600" dirty="0" smtClean="0">
                <a:effectLst/>
              </a:rPr>
              <a:t>عالميا</a:t>
            </a:r>
            <a:endParaRPr lang="fr-FR" sz="3600" dirty="0"/>
          </a:p>
        </p:txBody>
      </p:sp>
    </p:spTree>
    <p:extLst>
      <p:ext uri="{BB962C8B-B14F-4D97-AF65-F5344CB8AC3E}">
        <p14:creationId xmlns:p14="http://schemas.microsoft.com/office/powerpoint/2010/main" val="171432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555641"/>
          </a:xfrm>
          <a:prstGeom prst="rect">
            <a:avLst/>
          </a:prstGeom>
        </p:spPr>
        <p:txBody>
          <a:bodyPr wrap="square">
            <a:spAutoFit/>
          </a:bodyPr>
          <a:lstStyle/>
          <a:p>
            <a:pPr algn="r" rtl="1"/>
            <a:r>
              <a:rPr lang="ar-DZ" sz="2800" b="1" dirty="0" smtClean="0">
                <a:solidFill>
                  <a:schemeClr val="accent5">
                    <a:lumMod val="60000"/>
                    <a:lumOff val="40000"/>
                  </a:schemeClr>
                </a:solidFill>
              </a:rPr>
              <a:t>5- </a:t>
            </a:r>
            <a:r>
              <a:rPr lang="ar-SA" sz="2800" b="1" dirty="0" smtClean="0">
                <a:solidFill>
                  <a:schemeClr val="accent5">
                    <a:lumMod val="60000"/>
                    <a:lumOff val="40000"/>
                  </a:schemeClr>
                </a:solidFill>
              </a:rPr>
              <a:t>مؤشر </a:t>
            </a:r>
            <a:r>
              <a:rPr lang="ar-SA" sz="2800" b="1" dirty="0">
                <a:solidFill>
                  <a:schemeClr val="accent5">
                    <a:lumMod val="60000"/>
                    <a:lumOff val="40000"/>
                  </a:schemeClr>
                </a:solidFill>
              </a:rPr>
              <a:t>جاهزية الحكومة الإلكترونية: </a:t>
            </a:r>
            <a:r>
              <a:rPr lang="ar-SA" sz="2800" dirty="0"/>
              <a:t>هو مؤشر مركب يستخدم لقياس استعدادية وقدرة الإدارات الوطنية لاستخدام تقنيات المعلومات والاتصالات لتقديم الخدمات العامة ، حيث تقوم ادارة الامم المتحدة للشؤون الاقتصادية والاجتماعية وهي الوكالة الرائدة في تكوير الحكومة الالكترونية </a:t>
            </a:r>
            <a:r>
              <a:rPr lang="ar-SA" sz="2800" dirty="0" err="1"/>
              <a:t>باصدار</a:t>
            </a:r>
            <a:r>
              <a:rPr lang="ar-SA" sz="2800" dirty="0"/>
              <a:t> تقارير لدراسات استقصائية حول الحكومة الالكترونية منذ سنة 2003 ، حيث تم اصدار  9 تقارير اخرها كان سنة 2018 ، حيث تتضمن هذه التقارير نتائج القياس السنوي لمؤشر تنمية الحكومة الالكترونية للدول الاعضاء في الامم المتحدة والتي يبلغ مجموعها 193 دولة ويعتبر هذا المؤشر صورة مباشرة عن مدى تطور الحكومة الالكترونية في الدولة، حيث تتوزع الدول كما </a:t>
            </a:r>
            <a:r>
              <a:rPr lang="ar-SA" sz="2800" dirty="0" smtClean="0"/>
              <a:t>يلي</a:t>
            </a:r>
            <a:r>
              <a:rPr lang="ar-DZ" sz="2800" dirty="0" smtClean="0"/>
              <a:t>:</a:t>
            </a:r>
          </a:p>
          <a:p>
            <a:pPr lvl="0" algn="ctr" rtl="1"/>
            <a:r>
              <a:rPr lang="ar-SA" sz="2800" dirty="0"/>
              <a:t>اعلى من 0.75: مستوى مرتفع جدا.</a:t>
            </a:r>
            <a:endParaRPr lang="fr-FR" sz="2800" dirty="0"/>
          </a:p>
          <a:p>
            <a:pPr lvl="0" algn="ctr" rtl="1"/>
            <a:r>
              <a:rPr lang="ar-SA" sz="2800" dirty="0"/>
              <a:t>من 05-0.75: مستوى مرتفع.</a:t>
            </a:r>
            <a:endParaRPr lang="fr-FR" sz="2800" dirty="0"/>
          </a:p>
          <a:p>
            <a:pPr lvl="0" algn="ctr" rtl="1"/>
            <a:r>
              <a:rPr lang="ar-SA" sz="2800" dirty="0"/>
              <a:t>من 0.25-0.5: مستوى متوسط.</a:t>
            </a:r>
            <a:endParaRPr lang="fr-FR" sz="2800" dirty="0"/>
          </a:p>
          <a:p>
            <a:pPr lvl="0" algn="ctr" rtl="1"/>
            <a:r>
              <a:rPr lang="ar-SA" sz="2800" dirty="0"/>
              <a:t>اقل من 0.25 : مستوى منخفض.</a:t>
            </a:r>
            <a:endParaRPr lang="fr-FR" sz="2800" dirty="0"/>
          </a:p>
          <a:p>
            <a:pPr algn="r" rtl="1"/>
            <a:r>
              <a:rPr lang="ar-SA" sz="2800" dirty="0"/>
              <a:t>حيث يتكون </a:t>
            </a:r>
            <a:r>
              <a:rPr lang="ar-DZ" sz="2800" dirty="0"/>
              <a:t>المؤشر </a:t>
            </a:r>
            <a:r>
              <a:rPr lang="ar-SA" sz="2800" dirty="0"/>
              <a:t>من</a:t>
            </a:r>
            <a:r>
              <a:rPr lang="fr-FR" sz="2800" dirty="0"/>
              <a:t> 3 </a:t>
            </a:r>
            <a:r>
              <a:rPr lang="ar-SA" sz="2800" dirty="0"/>
              <a:t>مؤشرات فرعية تضمنت مؤشر خدمة الإنترنت ومؤشر البنية التحتية للاتصالات ومؤشر رأس المال البشري</a:t>
            </a:r>
            <a:endParaRPr lang="fr-FR" sz="2800" dirty="0"/>
          </a:p>
        </p:txBody>
      </p:sp>
    </p:spTree>
    <p:extLst>
      <p:ext uri="{BB962C8B-B14F-4D97-AF65-F5344CB8AC3E}">
        <p14:creationId xmlns:p14="http://schemas.microsoft.com/office/powerpoint/2010/main" val="6311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 calcmode="lin" valueType="num">
                                      <p:cBhvr additive="base">
                                        <p:cTn id="1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additive="base">
                                        <p:cTn id="2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 calcmode="lin" valueType="num">
                                      <p:cBhvr additive="base">
                                        <p:cTn id="30"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72" y="332656"/>
            <a:ext cx="9144000" cy="584775"/>
          </a:xfrm>
          <a:prstGeom prst="rect">
            <a:avLst/>
          </a:prstGeom>
        </p:spPr>
        <p:txBody>
          <a:bodyPr wrap="square">
            <a:spAutoFit/>
          </a:bodyPr>
          <a:lstStyle/>
          <a:p>
            <a:pPr algn="ctr"/>
            <a:r>
              <a:rPr lang="ar-SA" sz="3200" b="1" dirty="0"/>
              <a:t>تصنيف الجزائر حسب مؤشر تنمية الحكومة الالكترونية لسنة2018</a:t>
            </a:r>
            <a:endParaRPr lang="fr-FR" sz="3200" dirty="0"/>
          </a:p>
        </p:txBody>
      </p:sp>
      <p:graphicFrame>
        <p:nvGraphicFramePr>
          <p:cNvPr id="5" name="Tableau 4"/>
          <p:cNvGraphicFramePr>
            <a:graphicFrameLocks noGrp="1"/>
          </p:cNvGraphicFramePr>
          <p:nvPr>
            <p:extLst>
              <p:ext uri="{D42A27DB-BD31-4B8C-83A1-F6EECF244321}">
                <p14:modId xmlns:p14="http://schemas.microsoft.com/office/powerpoint/2010/main" val="2852717892"/>
              </p:ext>
            </p:extLst>
          </p:nvPr>
        </p:nvGraphicFramePr>
        <p:xfrm>
          <a:off x="-2" y="2635010"/>
          <a:ext cx="9144001" cy="1905225"/>
        </p:xfrm>
        <a:graphic>
          <a:graphicData uri="http://schemas.openxmlformats.org/drawingml/2006/table">
            <a:tbl>
              <a:tblPr rtl="1" firstRow="1" firstCol="1" bandRow="1">
                <a:tableStyleId>{93296810-A885-4BE3-A3E7-6D5BEEA58F35}</a:tableStyleId>
              </a:tblPr>
              <a:tblGrid>
                <a:gridCol w="1210801">
                  <a:extLst>
                    <a:ext uri="{9D8B030D-6E8A-4147-A177-3AD203B41FA5}">
                      <a16:colId xmlns:a16="http://schemas.microsoft.com/office/drawing/2014/main" xmlns="" val="20000"/>
                    </a:ext>
                  </a:extLst>
                </a:gridCol>
                <a:gridCol w="1654280">
                  <a:extLst>
                    <a:ext uri="{9D8B030D-6E8A-4147-A177-3AD203B41FA5}">
                      <a16:colId xmlns:a16="http://schemas.microsoft.com/office/drawing/2014/main" xmlns="" val="20001"/>
                    </a:ext>
                  </a:extLst>
                </a:gridCol>
                <a:gridCol w="1774310">
                  <a:extLst>
                    <a:ext uri="{9D8B030D-6E8A-4147-A177-3AD203B41FA5}">
                      <a16:colId xmlns:a16="http://schemas.microsoft.com/office/drawing/2014/main" xmlns="" val="20002"/>
                    </a:ext>
                  </a:extLst>
                </a:gridCol>
                <a:gridCol w="1365150">
                  <a:extLst>
                    <a:ext uri="{9D8B030D-6E8A-4147-A177-3AD203B41FA5}">
                      <a16:colId xmlns:a16="http://schemas.microsoft.com/office/drawing/2014/main" xmlns="" val="20003"/>
                    </a:ext>
                  </a:extLst>
                </a:gridCol>
                <a:gridCol w="1773347">
                  <a:extLst>
                    <a:ext uri="{9D8B030D-6E8A-4147-A177-3AD203B41FA5}">
                      <a16:colId xmlns:a16="http://schemas.microsoft.com/office/drawing/2014/main" xmlns="" val="20004"/>
                    </a:ext>
                  </a:extLst>
                </a:gridCol>
                <a:gridCol w="1366113">
                  <a:extLst>
                    <a:ext uri="{9D8B030D-6E8A-4147-A177-3AD203B41FA5}">
                      <a16:colId xmlns:a16="http://schemas.microsoft.com/office/drawing/2014/main" xmlns="" val="20005"/>
                    </a:ext>
                  </a:extLst>
                </a:gridCol>
              </a:tblGrid>
              <a:tr h="1414497">
                <a:tc>
                  <a:txBody>
                    <a:bodyPr/>
                    <a:lstStyle/>
                    <a:p>
                      <a:pPr marL="457200" algn="r" rtl="1">
                        <a:lnSpc>
                          <a:spcPct val="115000"/>
                        </a:lnSpc>
                        <a:spcAft>
                          <a:spcPts val="0"/>
                        </a:spcAft>
                      </a:pPr>
                      <a:r>
                        <a:rPr lang="ar-SA" sz="2000" dirty="0" smtClean="0">
                          <a:effectLst/>
                        </a:rPr>
                        <a:t>الترتيب</a:t>
                      </a:r>
                      <a:r>
                        <a:rPr lang="ar-DZ" sz="2000" dirty="0" smtClean="0">
                          <a:effectLst/>
                        </a:rPr>
                        <a:t> من 193 دولة</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مستوى مؤشر تنمية الحكومة الالكترونية</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تنمية الحكومة الالكترونية</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خدمة الانترنيت</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البنية التحتية للاتصالات</a:t>
                      </a:r>
                      <a:endParaRPr lang="fr-FR" sz="18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2000" dirty="0">
                          <a:effectLst/>
                        </a:rPr>
                        <a:t>مؤشر راس المال البشري</a:t>
                      </a:r>
                      <a:endParaRPr lang="fr-FR" sz="1800" dirty="0">
                        <a:effectLst/>
                        <a:latin typeface="Calibri"/>
                        <a:ea typeface="Times New Roman"/>
                        <a:cs typeface="Arial"/>
                      </a:endParaRPr>
                    </a:p>
                  </a:txBody>
                  <a:tcPr marL="68580" marR="68580" marT="0" marB="0"/>
                </a:tc>
                <a:extLst>
                  <a:ext uri="{0D108BD9-81ED-4DB2-BD59-A6C34878D82A}">
                    <a16:rowId xmlns:a16="http://schemas.microsoft.com/office/drawing/2014/main" xmlns="" val="10000"/>
                  </a:ext>
                </a:extLst>
              </a:tr>
              <a:tr h="0">
                <a:tc>
                  <a:txBody>
                    <a:bodyPr/>
                    <a:lstStyle/>
                    <a:p>
                      <a:pPr marL="457200" algn="ctr" rtl="1">
                        <a:lnSpc>
                          <a:spcPct val="115000"/>
                        </a:lnSpc>
                        <a:spcAft>
                          <a:spcPts val="0"/>
                        </a:spcAft>
                      </a:pPr>
                      <a:r>
                        <a:rPr lang="ar-SA" sz="2800">
                          <a:effectLst/>
                        </a:rPr>
                        <a:t>130</a:t>
                      </a:r>
                      <a:endParaRPr lang="fr-FR" sz="240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800" dirty="0">
                          <a:effectLst/>
                        </a:rPr>
                        <a:t>متوسط</a:t>
                      </a:r>
                      <a:endParaRPr lang="fr-FR" sz="2400" dirty="0">
                        <a:effectLst/>
                        <a:latin typeface="Calibri"/>
                        <a:ea typeface="Times New Roman"/>
                        <a:cs typeface="Arial"/>
                      </a:endParaRPr>
                    </a:p>
                  </a:txBody>
                  <a:tcPr marL="68580" marR="68580" marT="0" marB="0"/>
                </a:tc>
                <a:tc>
                  <a:txBody>
                    <a:bodyPr/>
                    <a:lstStyle/>
                    <a:p>
                      <a:pPr marL="457200" algn="ctr" rtl="0">
                        <a:lnSpc>
                          <a:spcPct val="115000"/>
                        </a:lnSpc>
                        <a:spcAft>
                          <a:spcPts val="0"/>
                        </a:spcAft>
                      </a:pPr>
                      <a:r>
                        <a:rPr lang="ar-SA" sz="2000" b="1" dirty="0">
                          <a:effectLst/>
                        </a:rPr>
                        <a:t>0.4227</a:t>
                      </a:r>
                      <a:endParaRPr lang="fr-FR" sz="1800" b="1" dirty="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000" b="1" dirty="0">
                          <a:effectLst/>
                        </a:rPr>
                        <a:t>0.2153</a:t>
                      </a:r>
                      <a:endParaRPr lang="fr-FR" sz="1800" b="1" dirty="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000" b="1" dirty="0">
                          <a:effectLst/>
                        </a:rPr>
                        <a:t>0.3889</a:t>
                      </a:r>
                      <a:endParaRPr lang="fr-FR" sz="1800" b="1" dirty="0">
                        <a:effectLst/>
                        <a:latin typeface="Calibri"/>
                        <a:ea typeface="Times New Roman"/>
                        <a:cs typeface="Arial"/>
                      </a:endParaRPr>
                    </a:p>
                  </a:txBody>
                  <a:tcPr marL="68580" marR="68580" marT="0" marB="0"/>
                </a:tc>
                <a:tc>
                  <a:txBody>
                    <a:bodyPr/>
                    <a:lstStyle/>
                    <a:p>
                      <a:pPr marL="457200" algn="ctr" rtl="1">
                        <a:lnSpc>
                          <a:spcPct val="115000"/>
                        </a:lnSpc>
                        <a:spcAft>
                          <a:spcPts val="0"/>
                        </a:spcAft>
                      </a:pPr>
                      <a:r>
                        <a:rPr lang="ar-SA" sz="2000" b="1" dirty="0">
                          <a:effectLst/>
                        </a:rPr>
                        <a:t>0.6640</a:t>
                      </a:r>
                      <a:endParaRPr lang="fr-FR" sz="1800" b="1" dirty="0">
                        <a:effectLst/>
                        <a:latin typeface="Calibri"/>
                        <a:ea typeface="Times New Roman"/>
                        <a:cs typeface="Arial"/>
                      </a:endParaRPr>
                    </a:p>
                  </a:txBody>
                  <a:tcPr marL="68580" marR="68580" marT="0" marB="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535278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32656"/>
            <a:ext cx="9036496" cy="6924973"/>
          </a:xfrm>
          <a:prstGeom prst="rect">
            <a:avLst/>
          </a:prstGeom>
        </p:spPr>
        <p:txBody>
          <a:bodyPr wrap="square">
            <a:spAutoFit/>
          </a:bodyPr>
          <a:lstStyle/>
          <a:p>
            <a:pPr algn="ctr" rtl="1"/>
            <a:r>
              <a:rPr lang="ar-DZ" sz="4400" b="1" dirty="0" smtClean="0">
                <a:solidFill>
                  <a:schemeClr val="accent6">
                    <a:lumMod val="60000"/>
                    <a:lumOff val="40000"/>
                  </a:schemeClr>
                </a:solidFill>
              </a:rPr>
              <a:t>مفهوم مناخ الاستثمار</a:t>
            </a:r>
            <a:endParaRPr lang="fr-FR" sz="4400" b="1" dirty="0" smtClean="0">
              <a:solidFill>
                <a:schemeClr val="accent6">
                  <a:lumMod val="60000"/>
                  <a:lumOff val="40000"/>
                </a:schemeClr>
              </a:solidFill>
            </a:endParaRPr>
          </a:p>
          <a:p>
            <a:pPr algn="r" rtl="1"/>
            <a:r>
              <a:rPr lang="ar-SA" sz="4000" dirty="0" smtClean="0"/>
              <a:t>مناخ </a:t>
            </a:r>
            <a:r>
              <a:rPr lang="ar-SA" sz="4000" dirty="0"/>
              <a:t>الاستثمار هو مفهوم</a:t>
            </a:r>
            <a:r>
              <a:rPr lang="fr-FR" sz="4000" dirty="0"/>
              <a:t>" </a:t>
            </a:r>
            <a:r>
              <a:rPr lang="ar-SA" sz="4000" dirty="0"/>
              <a:t>مركب</a:t>
            </a:r>
            <a:r>
              <a:rPr lang="fr-FR" sz="4000" dirty="0"/>
              <a:t> "</a:t>
            </a:r>
            <a:r>
              <a:rPr lang="ar-SA" sz="4000" dirty="0"/>
              <a:t>ومتطور، يشير إلى جوانب متعددة، بعضها متعلق بمدى توافر منشآت البنية الأساسية</a:t>
            </a:r>
            <a:r>
              <a:rPr lang="fr-FR" sz="4000" dirty="0"/>
              <a:t> - </a:t>
            </a:r>
            <a:r>
              <a:rPr lang="ar-SA" sz="4000" dirty="0"/>
              <a:t>مادية أو بشرية</a:t>
            </a:r>
            <a:r>
              <a:rPr lang="fr-FR" sz="4000" dirty="0"/>
              <a:t>-</a:t>
            </a:r>
            <a:r>
              <a:rPr lang="ar-SA" sz="4000" dirty="0"/>
              <a:t>، والبعض الآخر بالنظم القانونية أو الأوضاع السياسية، والثالث بالمؤسسات والرابع يتضمن كل </a:t>
            </a:r>
            <a:r>
              <a:rPr lang="ar-SA" sz="4000" dirty="0" smtClean="0"/>
              <a:t>الس</a:t>
            </a:r>
            <a:endParaRPr lang="fr-FR" sz="4000" dirty="0" smtClean="0"/>
          </a:p>
          <a:p>
            <a:pPr algn="r" rtl="1"/>
            <a:r>
              <a:rPr lang="ar-SA" sz="4000" dirty="0" err="1" smtClean="0"/>
              <a:t>ياسات</a:t>
            </a:r>
            <a:r>
              <a:rPr lang="ar-SA" sz="4000" dirty="0" smtClean="0"/>
              <a:t> </a:t>
            </a:r>
            <a:r>
              <a:rPr lang="ar-SA" sz="4000" dirty="0"/>
              <a:t>والمؤشرات والأدوات التي تؤثر بطريقة مباشرة أو غير مباشرة على القرارات الاستثمارية بما في ذلك السياسات الاقتصادية الكلية</a:t>
            </a:r>
            <a:r>
              <a:rPr lang="ar-SA" sz="4000" dirty="0" smtClean="0"/>
              <a:t>، </a:t>
            </a:r>
            <a:r>
              <a:rPr lang="ar-SA" sz="4000" dirty="0"/>
              <a:t>و قد تكون عناصر هذا المناخ </a:t>
            </a:r>
            <a:r>
              <a:rPr lang="ar-SA" sz="4000" dirty="0" smtClean="0"/>
              <a:t>مناسبة</a:t>
            </a:r>
            <a:r>
              <a:rPr lang="ar-DZ" sz="4000" dirty="0"/>
              <a:t> </a:t>
            </a:r>
            <a:r>
              <a:rPr lang="ar-SA" sz="4000" dirty="0" smtClean="0"/>
              <a:t>في </a:t>
            </a:r>
            <a:r>
              <a:rPr lang="ar-SA" sz="4000" dirty="0"/>
              <a:t>فترة معينة، وتكون غير ذلك في فترة أخرى</a:t>
            </a:r>
            <a:r>
              <a:rPr lang="fr-FR" sz="4000" dirty="0"/>
              <a:t>.</a:t>
            </a:r>
          </a:p>
        </p:txBody>
      </p:sp>
    </p:spTree>
    <p:extLst>
      <p:ext uri="{BB962C8B-B14F-4D97-AF65-F5344CB8AC3E}">
        <p14:creationId xmlns:p14="http://schemas.microsoft.com/office/powerpoint/2010/main" val="908106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ircle(in)">
                                      <p:cBhvr>
                                        <p:cTn id="17"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520" y="42742"/>
            <a:ext cx="9144000" cy="7294305"/>
          </a:xfrm>
          <a:prstGeom prst="rect">
            <a:avLst/>
          </a:prstGeom>
        </p:spPr>
        <p:txBody>
          <a:bodyPr wrap="square">
            <a:spAutoFit/>
          </a:bodyPr>
          <a:lstStyle/>
          <a:p>
            <a:pPr algn="ctr" rtl="1"/>
            <a:r>
              <a:rPr lang="ar-DZ" sz="3600" b="1" dirty="0" smtClean="0">
                <a:solidFill>
                  <a:schemeClr val="accent6">
                    <a:lumMod val="60000"/>
                    <a:lumOff val="40000"/>
                  </a:schemeClr>
                </a:solidFill>
              </a:rPr>
              <a:t> </a:t>
            </a:r>
            <a:r>
              <a:rPr lang="ar-SA" sz="3600" b="1" dirty="0" smtClean="0">
                <a:solidFill>
                  <a:schemeClr val="accent6">
                    <a:lumMod val="60000"/>
                    <a:lumOff val="40000"/>
                  </a:schemeClr>
                </a:solidFill>
              </a:rPr>
              <a:t>المبادئ </a:t>
            </a:r>
            <a:r>
              <a:rPr lang="ar-SA" sz="3600" b="1" dirty="0">
                <a:solidFill>
                  <a:schemeClr val="accent6">
                    <a:lumMod val="60000"/>
                    <a:lumOff val="40000"/>
                  </a:schemeClr>
                </a:solidFill>
              </a:rPr>
              <a:t>الأساسية لمناخ </a:t>
            </a:r>
            <a:r>
              <a:rPr lang="ar-SA" sz="3600" b="1" dirty="0" smtClean="0">
                <a:solidFill>
                  <a:schemeClr val="accent6">
                    <a:lumMod val="60000"/>
                    <a:lumOff val="40000"/>
                  </a:schemeClr>
                </a:solidFill>
              </a:rPr>
              <a:t>الاستثمار</a:t>
            </a:r>
            <a:endParaRPr lang="ar-DZ" sz="3600" b="1" dirty="0" smtClean="0">
              <a:solidFill>
                <a:schemeClr val="accent6">
                  <a:lumMod val="60000"/>
                  <a:lumOff val="40000"/>
                </a:schemeClr>
              </a:solidFill>
            </a:endParaRPr>
          </a:p>
          <a:p>
            <a:pPr algn="ctr" rtl="1"/>
            <a:endParaRPr lang="ar-DZ" sz="3600" b="1" dirty="0" smtClean="0">
              <a:solidFill>
                <a:schemeClr val="accent6">
                  <a:lumMod val="60000"/>
                  <a:lumOff val="40000"/>
                </a:schemeClr>
              </a:solidFill>
            </a:endParaRPr>
          </a:p>
          <a:p>
            <a:pPr algn="r" rtl="1"/>
            <a:r>
              <a:rPr lang="ar-DZ" sz="3600" b="1" dirty="0" smtClean="0"/>
              <a:t>- </a:t>
            </a:r>
            <a:r>
              <a:rPr lang="ar-SA" sz="3600" b="1" dirty="0" smtClean="0">
                <a:solidFill>
                  <a:schemeClr val="accent1">
                    <a:lumMod val="60000"/>
                    <a:lumOff val="40000"/>
                  </a:schemeClr>
                </a:solidFill>
              </a:rPr>
              <a:t>شرط </a:t>
            </a:r>
            <a:r>
              <a:rPr lang="ar-SA" sz="3600" b="1" dirty="0">
                <a:solidFill>
                  <a:schemeClr val="accent1">
                    <a:lumMod val="60000"/>
                    <a:lumOff val="40000"/>
                  </a:schemeClr>
                </a:solidFill>
              </a:rPr>
              <a:t>الشفافية والتناسق</a:t>
            </a:r>
            <a:r>
              <a:rPr lang="ar-SA" sz="3600" b="1" dirty="0"/>
              <a:t>: </a:t>
            </a:r>
            <a:r>
              <a:rPr lang="ar-SA" sz="3600" dirty="0"/>
              <a:t>يقتضي أن تكون المعلومات المتعلقة </a:t>
            </a:r>
            <a:r>
              <a:rPr lang="ar-SA" sz="3600" dirty="0" err="1"/>
              <a:t>بالإستثمار</a:t>
            </a:r>
            <a:r>
              <a:rPr lang="ar-SA" sz="3600" dirty="0"/>
              <a:t> متوفرة و منتظمة، وبدون تمييز أو تضارب</a:t>
            </a:r>
            <a:endParaRPr lang="fr-FR" sz="3600" dirty="0"/>
          </a:p>
          <a:p>
            <a:pPr algn="r" rtl="1"/>
            <a:r>
              <a:rPr lang="ar-DZ" sz="3600" b="1" dirty="0" smtClean="0"/>
              <a:t>- </a:t>
            </a:r>
            <a:r>
              <a:rPr lang="ar-SA" sz="3600" b="1" dirty="0" smtClean="0">
                <a:solidFill>
                  <a:schemeClr val="accent1">
                    <a:lumMod val="60000"/>
                    <a:lumOff val="40000"/>
                  </a:schemeClr>
                </a:solidFill>
              </a:rPr>
              <a:t>شرط </a:t>
            </a:r>
            <a:r>
              <a:rPr lang="ar-SA" sz="3600" b="1" dirty="0">
                <a:solidFill>
                  <a:schemeClr val="accent1">
                    <a:lumMod val="60000"/>
                    <a:lumOff val="40000"/>
                  </a:schemeClr>
                </a:solidFill>
              </a:rPr>
              <a:t>الحركية</a:t>
            </a:r>
            <a:r>
              <a:rPr lang="fr-FR" sz="3600" dirty="0"/>
              <a:t>: </a:t>
            </a:r>
            <a:r>
              <a:rPr lang="ar-SA" sz="3600" dirty="0"/>
              <a:t>يتعلق أساسا برأس المال و أدرج هذا الشرط لضمان حرية حركات رؤوس الأموال المستثمرة و العوائد الناجمة عنها</a:t>
            </a:r>
            <a:endParaRPr lang="fr-FR" sz="3600" dirty="0"/>
          </a:p>
          <a:p>
            <a:pPr algn="r" rtl="1"/>
            <a:r>
              <a:rPr lang="ar-DZ" sz="3600" b="1" dirty="0" smtClean="0"/>
              <a:t>- </a:t>
            </a:r>
            <a:r>
              <a:rPr lang="ar-SA" sz="3600" b="1" dirty="0" smtClean="0">
                <a:solidFill>
                  <a:schemeClr val="accent1">
                    <a:lumMod val="60000"/>
                    <a:lumOff val="40000"/>
                  </a:schemeClr>
                </a:solidFill>
              </a:rPr>
              <a:t>شرط </a:t>
            </a:r>
            <a:r>
              <a:rPr lang="ar-SA" sz="3600" b="1" dirty="0" err="1">
                <a:solidFill>
                  <a:schemeClr val="accent1">
                    <a:lumMod val="60000"/>
                    <a:lumOff val="40000"/>
                  </a:schemeClr>
                </a:solidFill>
              </a:rPr>
              <a:t>الإستقرار</a:t>
            </a:r>
            <a:r>
              <a:rPr lang="fr-FR" sz="3600" b="1" dirty="0"/>
              <a:t> : </a:t>
            </a:r>
            <a:r>
              <a:rPr lang="ar-SA" sz="3600" dirty="0"/>
              <a:t>لهذا الشرط دور بارز في تهيئة العلاقات </a:t>
            </a:r>
            <a:r>
              <a:rPr lang="ar-SA" sz="3600" dirty="0" err="1"/>
              <a:t>الإقتصادية</a:t>
            </a:r>
            <a:r>
              <a:rPr lang="ar-SA" sz="3600" dirty="0"/>
              <a:t> و السياسية و حتى الثقافية لبلد ما مع العالم الخارجي، حيث يعنى ضمان </a:t>
            </a:r>
            <a:r>
              <a:rPr lang="ar-SA" sz="3600" dirty="0" err="1"/>
              <a:t>الإستقرار</a:t>
            </a:r>
            <a:r>
              <a:rPr lang="ar-SA" sz="3600" dirty="0"/>
              <a:t> السياسي و </a:t>
            </a:r>
            <a:r>
              <a:rPr lang="ar-SA" sz="3600" dirty="0" err="1"/>
              <a:t>الإقتصادي</a:t>
            </a:r>
            <a:r>
              <a:rPr lang="ar-SA" sz="3600" dirty="0"/>
              <a:t> و </a:t>
            </a:r>
            <a:r>
              <a:rPr lang="ar-SA" sz="3600" dirty="0" err="1"/>
              <a:t>الإجتماعي</a:t>
            </a:r>
            <a:r>
              <a:rPr lang="ar-SA" sz="3600" dirty="0"/>
              <a:t> و القانوني من جهة، و دوام الضمانات الممنوحة للمستثمرين من خلال نظام ترقية </a:t>
            </a:r>
            <a:r>
              <a:rPr lang="ar-SA" sz="3600" dirty="0" err="1"/>
              <a:t>الإستثمار</a:t>
            </a:r>
            <a:r>
              <a:rPr lang="ar-SA" sz="3600" dirty="0"/>
              <a:t> من جهة أخرى</a:t>
            </a:r>
            <a:r>
              <a:rPr lang="fr-FR" sz="3600" dirty="0"/>
              <a:t> .</a:t>
            </a:r>
          </a:p>
          <a:p>
            <a:pPr algn="r" rtl="1"/>
            <a:endParaRPr lang="fr-FR" sz="3600" dirty="0"/>
          </a:p>
        </p:txBody>
      </p:sp>
    </p:spTree>
    <p:extLst>
      <p:ext uri="{BB962C8B-B14F-4D97-AF65-F5344CB8AC3E}">
        <p14:creationId xmlns:p14="http://schemas.microsoft.com/office/powerpoint/2010/main" val="2274946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 calcmode="lin" valueType="num">
                                      <p:cBhvr additive="base">
                                        <p:cTn id="1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 calcmode="lin" valueType="num">
                                      <p:cBhvr additive="base">
                                        <p:cTn id="18"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1408" y="692696"/>
            <a:ext cx="9160094" cy="4233663"/>
          </a:xfrm>
        </p:spPr>
        <p:txBody>
          <a:bodyPr>
            <a:noAutofit/>
          </a:bodyPr>
          <a:lstStyle/>
          <a:p>
            <a:pPr marL="18288" lvl="0" indent="0" algn="ctr" rtl="1">
              <a:buNone/>
            </a:pPr>
            <a:r>
              <a:rPr lang="ar-DZ" sz="4000" b="1" dirty="0">
                <a:solidFill>
                  <a:schemeClr val="accent6">
                    <a:lumMod val="40000"/>
                    <a:lumOff val="60000"/>
                  </a:schemeClr>
                </a:solidFill>
                <a:effectLst/>
              </a:rPr>
              <a:t>مكونات مناخ الاستثمار </a:t>
            </a:r>
            <a:endParaRPr lang="ar-DZ" sz="4000" b="1" dirty="0" smtClean="0">
              <a:solidFill>
                <a:schemeClr val="accent6">
                  <a:lumMod val="40000"/>
                  <a:lumOff val="60000"/>
                </a:schemeClr>
              </a:solidFill>
              <a:effectLst/>
            </a:endParaRPr>
          </a:p>
          <a:p>
            <a:pPr marL="18288" lvl="0" indent="0" algn="r" rtl="1">
              <a:buNone/>
            </a:pPr>
            <a:r>
              <a:rPr lang="ar-SA" sz="4000" dirty="0" smtClean="0">
                <a:effectLst/>
              </a:rPr>
              <a:t>تعرف </a:t>
            </a:r>
            <a:r>
              <a:rPr lang="ar-SA" sz="4000" dirty="0">
                <a:effectLst/>
              </a:rPr>
              <a:t>مكونات مناخ </a:t>
            </a:r>
            <a:r>
              <a:rPr lang="ar-SA" sz="4000" dirty="0" err="1">
                <a:effectLst/>
              </a:rPr>
              <a:t>الإستثمار</a:t>
            </a:r>
            <a:r>
              <a:rPr lang="ar-SA" sz="4000" dirty="0">
                <a:effectLst/>
              </a:rPr>
              <a:t> على أنها مجموعة متغيرات تحيط بالمشروع وتؤثر بقرارته و لكنها تخرج عن سيطرته، وبالتالي فإن مناخ </a:t>
            </a:r>
            <a:r>
              <a:rPr lang="ar-SA" sz="4000" dirty="0" err="1">
                <a:effectLst/>
              </a:rPr>
              <a:t>الإستثمار</a:t>
            </a:r>
            <a:r>
              <a:rPr lang="ar-SA" sz="4000" dirty="0">
                <a:effectLst/>
              </a:rPr>
              <a:t> ينطوي على مجموعة من المكونات والمقومات والأدوات والمؤشرات التي يمكن ان تؤثر على فرص نجاح المشروع الاستثماري في دولة معينة.</a:t>
            </a:r>
            <a:endParaRPr lang="fr-FR" sz="4000" dirty="0">
              <a:effectLst/>
            </a:endParaRPr>
          </a:p>
          <a:p>
            <a:pPr algn="r" rtl="1"/>
            <a:endParaRPr lang="fr-FR" sz="4000" dirty="0"/>
          </a:p>
        </p:txBody>
      </p:sp>
    </p:spTree>
    <p:extLst>
      <p:ext uri="{BB962C8B-B14F-4D97-AF65-F5344CB8AC3E}">
        <p14:creationId xmlns:p14="http://schemas.microsoft.com/office/powerpoint/2010/main" val="2582645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0" y="-99392"/>
            <a:ext cx="9540552" cy="6957391"/>
          </a:xfrm>
          <a:prstGeom prst="rect">
            <a:avLst/>
          </a:prstGeom>
          <a:noFill/>
          <a:ln w="9525">
            <a:noFill/>
            <a:miter lim="800000"/>
            <a:headEnd/>
            <a:tailEnd/>
          </a:ln>
        </p:spPr>
      </p:pic>
    </p:spTree>
    <p:extLst>
      <p:ext uri="{BB962C8B-B14F-4D97-AF65-F5344CB8AC3E}">
        <p14:creationId xmlns:p14="http://schemas.microsoft.com/office/powerpoint/2010/main" val="2609554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233"/>
            <a:ext cx="9144000" cy="7294305"/>
          </a:xfrm>
          <a:prstGeom prst="rect">
            <a:avLst/>
          </a:prstGeom>
        </p:spPr>
        <p:txBody>
          <a:bodyPr wrap="square">
            <a:spAutoFit/>
          </a:bodyPr>
          <a:lstStyle/>
          <a:p>
            <a:pPr algn="r" rtl="1"/>
            <a:r>
              <a:rPr lang="ar-DZ" sz="2800" b="1" dirty="0" smtClean="0">
                <a:solidFill>
                  <a:schemeClr val="accent6">
                    <a:lumMod val="40000"/>
                    <a:lumOff val="60000"/>
                  </a:schemeClr>
                </a:solidFill>
              </a:rPr>
              <a:t>مؤشرات </a:t>
            </a:r>
            <a:r>
              <a:rPr lang="ar-DZ" sz="2800" b="1" dirty="0">
                <a:solidFill>
                  <a:schemeClr val="accent6">
                    <a:lumMod val="40000"/>
                    <a:lumOff val="60000"/>
                  </a:schemeClr>
                </a:solidFill>
              </a:rPr>
              <a:t>مناخ </a:t>
            </a:r>
            <a:r>
              <a:rPr lang="ar-DZ" sz="2800" b="1" dirty="0" smtClean="0">
                <a:solidFill>
                  <a:schemeClr val="accent6">
                    <a:lumMod val="40000"/>
                    <a:lumOff val="60000"/>
                  </a:schemeClr>
                </a:solidFill>
              </a:rPr>
              <a:t>الاستثمار</a:t>
            </a:r>
          </a:p>
          <a:p>
            <a:pPr lvl="0" algn="just" rtl="1" fontAlgn="base"/>
            <a:r>
              <a:rPr lang="ar-SA" sz="2800" b="1" dirty="0">
                <a:solidFill>
                  <a:schemeClr val="accent2">
                    <a:lumMod val="40000"/>
                    <a:lumOff val="60000"/>
                  </a:schemeClr>
                </a:solidFill>
              </a:rPr>
              <a:t>مؤشر الحرية الاقتصادية: </a:t>
            </a:r>
            <a:r>
              <a:rPr lang="ar-SA" sz="2800" dirty="0"/>
              <a:t>تم </a:t>
            </a:r>
            <a:r>
              <a:rPr lang="ar-SA" sz="2800" dirty="0" err="1"/>
              <a:t>إعتماد</a:t>
            </a:r>
            <a:r>
              <a:rPr lang="ar-SA" sz="2800" dirty="0"/>
              <a:t> هذا المؤشر منذ سنة</a:t>
            </a:r>
            <a:r>
              <a:rPr lang="fr-FR" sz="2800" dirty="0"/>
              <a:t> 1995 </a:t>
            </a:r>
            <a:r>
              <a:rPr lang="ar-SA" sz="2800" dirty="0"/>
              <a:t>و يصدر  عن معهد</a:t>
            </a:r>
            <a:r>
              <a:rPr lang="fr-FR" sz="2800" dirty="0"/>
              <a:t> "</a:t>
            </a:r>
            <a:r>
              <a:rPr lang="ar-SA" sz="2800" dirty="0" err="1">
                <a:solidFill>
                  <a:srgbClr val="FFFF00"/>
                </a:solidFill>
              </a:rPr>
              <a:t>هيرتاج</a:t>
            </a:r>
            <a:r>
              <a:rPr lang="ar-SA" sz="2800" dirty="0">
                <a:solidFill>
                  <a:srgbClr val="FFFF00"/>
                </a:solidFill>
              </a:rPr>
              <a:t> </a:t>
            </a:r>
            <a:r>
              <a:rPr lang="ar-SA" sz="2800" dirty="0" err="1">
                <a:solidFill>
                  <a:srgbClr val="FFFF00"/>
                </a:solidFill>
              </a:rPr>
              <a:t>فاونديش</a:t>
            </a:r>
            <a:r>
              <a:rPr lang="fr-FR" sz="2800" dirty="0">
                <a:solidFill>
                  <a:srgbClr val="FFFF00"/>
                </a:solidFill>
              </a:rPr>
              <a:t>" </a:t>
            </a:r>
            <a:r>
              <a:rPr lang="ar-SA" sz="2800" dirty="0"/>
              <a:t>وصحيفة</a:t>
            </a:r>
            <a:r>
              <a:rPr lang="fr-FR" sz="2800" dirty="0"/>
              <a:t> "</a:t>
            </a:r>
            <a:r>
              <a:rPr lang="ar-SA" sz="2800" dirty="0"/>
              <a:t>وول ستريت</a:t>
            </a:r>
            <a:r>
              <a:rPr lang="fr-FR" sz="2800" dirty="0"/>
              <a:t>" </a:t>
            </a:r>
            <a:r>
              <a:rPr lang="ar-SA" sz="2800" dirty="0"/>
              <a:t>سنويا ويقيس درجة تدخل السلطة الحكومية في الاقتصاد و تأثير ذلك على الحرية الاقتصادية لأفراد المجتمع، و يستند هذا المؤشر على خمسين متغير اقتصادي يتم ضمهم في عشر مجموعات تشمل</a:t>
            </a:r>
            <a:r>
              <a:rPr lang="ar-DZ" sz="2800" dirty="0"/>
              <a:t> : </a:t>
            </a:r>
            <a:r>
              <a:rPr lang="ar-SA" sz="2800" dirty="0"/>
              <a:t>السياسات التجارية، الموازنة، التدخل الحكومي في مجالات الاقتصاد، السياسة النقدية، استقطاب راس المال الأجنبي، التمويل والنظام المصرفي، سياسات الأجور والأسعار، حقوق الملكية، السوق السوداء والتشريعات والاجراءات</a:t>
            </a:r>
            <a:r>
              <a:rPr lang="fr-FR" sz="2800" dirty="0"/>
              <a:t> </a:t>
            </a:r>
            <a:r>
              <a:rPr lang="ar-DZ" sz="2800" dirty="0" smtClean="0"/>
              <a:t> .</a:t>
            </a:r>
            <a:r>
              <a:rPr lang="ar-SA" sz="2800" dirty="0" smtClean="0"/>
              <a:t>تمنح </a:t>
            </a:r>
            <a:r>
              <a:rPr lang="ar-SA" sz="2800" dirty="0"/>
              <a:t>هذه  المكونات العشرة اوزانا متساوية ، ويحتسب المؤشر بأخذ متوسط هذه المؤشرات الفرعية كما </a:t>
            </a:r>
            <a:r>
              <a:rPr lang="ar-SA" sz="2800" dirty="0" smtClean="0"/>
              <a:t>يلي</a:t>
            </a:r>
            <a:r>
              <a:rPr lang="ar-DZ" sz="2800" dirty="0" smtClean="0"/>
              <a:t>:</a:t>
            </a:r>
            <a:r>
              <a:rPr lang="ar-SA" dirty="0" smtClean="0"/>
              <a:t>-</a:t>
            </a:r>
            <a:endParaRPr lang="ar-DZ" sz="3200" dirty="0" smtClean="0"/>
          </a:p>
          <a:p>
            <a:pPr lvl="0" algn="just" rtl="1" fontAlgn="base"/>
            <a:r>
              <a:rPr lang="ar-SA" sz="3200" dirty="0" smtClean="0"/>
              <a:t>(</a:t>
            </a:r>
            <a:r>
              <a:rPr lang="ar-DZ" sz="3200" dirty="0" smtClean="0"/>
              <a:t>100</a:t>
            </a:r>
            <a:r>
              <a:rPr lang="ar-SA" sz="3200" dirty="0" smtClean="0"/>
              <a:t>-</a:t>
            </a:r>
            <a:r>
              <a:rPr lang="ar-DZ" sz="3200" dirty="0" smtClean="0"/>
              <a:t>80</a:t>
            </a:r>
            <a:r>
              <a:rPr lang="ar-SA" sz="3200" dirty="0" smtClean="0"/>
              <a:t>): يدل </a:t>
            </a:r>
            <a:r>
              <a:rPr lang="ar-SA" sz="3200" dirty="0"/>
              <a:t>على حرية اقتصادية كاملة .</a:t>
            </a:r>
            <a:endParaRPr lang="fr-FR" sz="3200" dirty="0"/>
          </a:p>
          <a:p>
            <a:pPr lvl="0" algn="just" rtl="1" fontAlgn="base"/>
            <a:r>
              <a:rPr lang="ar-SA" sz="3200" dirty="0" smtClean="0"/>
              <a:t>(79.9-65): يدل </a:t>
            </a:r>
            <a:r>
              <a:rPr lang="ar-SA" sz="3200" dirty="0"/>
              <a:t>على حرية اقتصادية شبه كاملة.</a:t>
            </a:r>
            <a:endParaRPr lang="fr-FR" sz="3200" dirty="0"/>
          </a:p>
          <a:p>
            <a:pPr lvl="0" algn="just" rtl="1" fontAlgn="base"/>
            <a:r>
              <a:rPr lang="ar-SA" sz="3200" dirty="0"/>
              <a:t>(64.9-50): يدل على ضعف الحرية الاقتصادية.</a:t>
            </a:r>
            <a:endParaRPr lang="fr-FR" sz="3200" dirty="0"/>
          </a:p>
          <a:p>
            <a:pPr lvl="0" algn="just" rtl="1" fontAlgn="base"/>
            <a:r>
              <a:rPr lang="ar-SA" sz="3200" dirty="0"/>
              <a:t>(49.9-0): يدل على انعدام الحرية الاقتصادية.</a:t>
            </a:r>
            <a:endParaRPr lang="fr-FR" sz="3200" dirty="0"/>
          </a:p>
          <a:p>
            <a:pPr lvl="0" algn="just" rtl="1" fontAlgn="base"/>
            <a:r>
              <a:rPr lang="ar-SA" sz="3200" dirty="0" smtClean="0"/>
              <a:t>.</a:t>
            </a:r>
            <a:endParaRPr lang="fr-FR" sz="3200" dirty="0"/>
          </a:p>
          <a:p>
            <a:pPr algn="r" rtl="1"/>
            <a:endParaRPr lang="fr-FR" sz="2800" dirty="0"/>
          </a:p>
        </p:txBody>
      </p:sp>
    </p:spTree>
    <p:extLst>
      <p:ext uri="{BB962C8B-B14F-4D97-AF65-F5344CB8AC3E}">
        <p14:creationId xmlns:p14="http://schemas.microsoft.com/office/powerpoint/2010/main" val="425062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additive="base">
                                        <p:cTn id="24"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4" end="4"/>
                                            </p:txEl>
                                          </p:spTgt>
                                        </p:tgtEl>
                                        <p:attrNameLst>
                                          <p:attrName>style.visibility</p:attrName>
                                        </p:attrNameLst>
                                      </p:cBhvr>
                                      <p:to>
                                        <p:strVal val="visible"/>
                                      </p:to>
                                    </p:set>
                                    <p:anim calcmode="lin" valueType="num">
                                      <p:cBhvr additive="base">
                                        <p:cTn id="30"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 calcmode="lin" valueType="num">
                                      <p:cBhvr additive="base">
                                        <p:cTn id="36"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additive="base">
                                        <p:cTn id="42"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12379" y="434568"/>
            <a:ext cx="8852109"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8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تصنيف الجزائر حسب مؤشر الحرية الاقتصادية لسنة </a:t>
            </a:r>
            <a:r>
              <a:rPr kumimoji="0" lang="ar-DZ" sz="38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2020</a:t>
            </a:r>
            <a:endParaRPr kumimoji="0" lang="fr-FR" sz="3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au 6"/>
          <p:cNvGraphicFramePr>
            <a:graphicFrameLocks noGrp="1"/>
          </p:cNvGraphicFramePr>
          <p:nvPr>
            <p:extLst>
              <p:ext uri="{D42A27DB-BD31-4B8C-83A1-F6EECF244321}">
                <p14:modId xmlns:p14="http://schemas.microsoft.com/office/powerpoint/2010/main" val="575951673"/>
              </p:ext>
            </p:extLst>
          </p:nvPr>
        </p:nvGraphicFramePr>
        <p:xfrm>
          <a:off x="0" y="1988840"/>
          <a:ext cx="9029324" cy="3454505"/>
        </p:xfrm>
        <a:graphic>
          <a:graphicData uri="http://schemas.openxmlformats.org/drawingml/2006/table">
            <a:tbl>
              <a:tblPr rtl="1" firstRow="1" firstCol="1" bandRow="1">
                <a:tableStyleId>{93296810-A885-4BE3-A3E7-6D5BEEA58F35}</a:tableStyleId>
              </a:tblPr>
              <a:tblGrid>
                <a:gridCol w="2375197">
                  <a:extLst>
                    <a:ext uri="{9D8B030D-6E8A-4147-A177-3AD203B41FA5}">
                      <a16:colId xmlns:a16="http://schemas.microsoft.com/office/drawing/2014/main" xmlns="" val="20000"/>
                    </a:ext>
                  </a:extLst>
                </a:gridCol>
                <a:gridCol w="3559137">
                  <a:extLst>
                    <a:ext uri="{9D8B030D-6E8A-4147-A177-3AD203B41FA5}">
                      <a16:colId xmlns:a16="http://schemas.microsoft.com/office/drawing/2014/main" xmlns="" val="20001"/>
                    </a:ext>
                  </a:extLst>
                </a:gridCol>
                <a:gridCol w="3094990">
                  <a:extLst>
                    <a:ext uri="{9D8B030D-6E8A-4147-A177-3AD203B41FA5}">
                      <a16:colId xmlns:a16="http://schemas.microsoft.com/office/drawing/2014/main" xmlns="" val="20002"/>
                    </a:ext>
                  </a:extLst>
                </a:gridCol>
              </a:tblGrid>
              <a:tr h="2081676">
                <a:tc>
                  <a:txBody>
                    <a:bodyPr/>
                    <a:lstStyle/>
                    <a:p>
                      <a:pPr marL="457200" algn="r" rtl="1">
                        <a:lnSpc>
                          <a:spcPct val="115000"/>
                        </a:lnSpc>
                        <a:spcAft>
                          <a:spcPts val="0"/>
                        </a:spcAft>
                      </a:pPr>
                      <a:r>
                        <a:rPr lang="ar-SA" sz="3200" dirty="0" smtClean="0">
                          <a:effectLst/>
                        </a:rPr>
                        <a:t>الترتيب</a:t>
                      </a:r>
                      <a:endParaRPr lang="ar-DZ" sz="3200" dirty="0" smtClean="0">
                        <a:effectLst/>
                      </a:endParaRPr>
                    </a:p>
                    <a:p>
                      <a:pPr marL="457200" algn="r" rtl="1">
                        <a:lnSpc>
                          <a:spcPct val="115000"/>
                        </a:lnSpc>
                        <a:spcAft>
                          <a:spcPts val="0"/>
                        </a:spcAft>
                      </a:pPr>
                      <a:r>
                        <a:rPr lang="ar-DZ" sz="3200" dirty="0" smtClean="0">
                          <a:effectLst/>
                        </a:rPr>
                        <a:t>من 180 دولة </a:t>
                      </a:r>
                      <a:endParaRPr lang="fr-FR" sz="24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3200" dirty="0">
                          <a:effectLst/>
                        </a:rPr>
                        <a:t>مستوى مؤشر الحرية الاقتصادية </a:t>
                      </a:r>
                      <a:endParaRPr lang="fr-FR" sz="2400" dirty="0">
                        <a:effectLst/>
                        <a:latin typeface="Calibri"/>
                        <a:ea typeface="Times New Roman"/>
                        <a:cs typeface="Arial"/>
                      </a:endParaRPr>
                    </a:p>
                  </a:txBody>
                  <a:tcPr marL="68580" marR="68580" marT="0" marB="0"/>
                </a:tc>
                <a:tc>
                  <a:txBody>
                    <a:bodyPr/>
                    <a:lstStyle/>
                    <a:p>
                      <a:pPr marL="457200" algn="r" rtl="1">
                        <a:lnSpc>
                          <a:spcPct val="115000"/>
                        </a:lnSpc>
                        <a:spcAft>
                          <a:spcPts val="0"/>
                        </a:spcAft>
                      </a:pPr>
                      <a:r>
                        <a:rPr lang="ar-SA" sz="3200" dirty="0">
                          <a:effectLst/>
                        </a:rPr>
                        <a:t>درجة مؤشر الحرية الاقتصادية</a:t>
                      </a:r>
                      <a:endParaRPr lang="fr-FR" sz="2400" dirty="0">
                        <a:effectLst/>
                        <a:latin typeface="Calibri"/>
                        <a:ea typeface="Times New Roman"/>
                        <a:cs typeface="Arial"/>
                      </a:endParaRPr>
                    </a:p>
                  </a:txBody>
                  <a:tcPr marL="68580" marR="68580" marT="0" marB="0"/>
                </a:tc>
                <a:extLst>
                  <a:ext uri="{0D108BD9-81ED-4DB2-BD59-A6C34878D82A}">
                    <a16:rowId xmlns:a16="http://schemas.microsoft.com/office/drawing/2014/main" xmlns="" val="10000"/>
                  </a:ext>
                </a:extLst>
              </a:tr>
              <a:tr h="1372829">
                <a:tc>
                  <a:txBody>
                    <a:bodyPr/>
                    <a:lstStyle/>
                    <a:p>
                      <a:pPr marL="457200" algn="just" rtl="1">
                        <a:lnSpc>
                          <a:spcPct val="115000"/>
                        </a:lnSpc>
                        <a:spcAft>
                          <a:spcPts val="0"/>
                        </a:spcAft>
                      </a:pPr>
                      <a:r>
                        <a:rPr lang="ar-DZ" sz="3200" dirty="0" smtClean="0">
                          <a:effectLst/>
                        </a:rPr>
                        <a:t> 169</a:t>
                      </a:r>
                    </a:p>
                    <a:p>
                      <a:pPr marL="457200" algn="just" rtl="1">
                        <a:lnSpc>
                          <a:spcPct val="115000"/>
                        </a:lnSpc>
                        <a:spcAft>
                          <a:spcPts val="0"/>
                        </a:spcAft>
                      </a:pPr>
                      <a:r>
                        <a:rPr lang="ar-DZ" sz="3200" dirty="0" smtClean="0">
                          <a:effectLst/>
                        </a:rPr>
                        <a:t>من 180</a:t>
                      </a:r>
                      <a:endParaRPr lang="fr-FR" sz="2400" dirty="0">
                        <a:effectLst/>
                        <a:latin typeface="Calibri"/>
                        <a:ea typeface="Times New Roman"/>
                        <a:cs typeface="Arial"/>
                      </a:endParaRPr>
                    </a:p>
                  </a:txBody>
                  <a:tcPr marL="68580" marR="68580" marT="0" marB="0"/>
                </a:tc>
                <a:tc>
                  <a:txBody>
                    <a:bodyPr/>
                    <a:lstStyle/>
                    <a:p>
                      <a:pPr marL="457200" algn="just" rtl="1">
                        <a:lnSpc>
                          <a:spcPct val="115000"/>
                        </a:lnSpc>
                        <a:spcAft>
                          <a:spcPts val="0"/>
                        </a:spcAft>
                      </a:pPr>
                      <a:r>
                        <a:rPr lang="ar-SA" sz="3200" b="1" dirty="0">
                          <a:effectLst/>
                        </a:rPr>
                        <a:t>مضطهد (انعدام الحرية الاقتصادية)</a:t>
                      </a:r>
                      <a:endParaRPr lang="fr-FR" sz="2400" b="1" dirty="0">
                        <a:effectLst/>
                        <a:latin typeface="Calibri"/>
                        <a:ea typeface="Times New Roman"/>
                        <a:cs typeface="Arial"/>
                      </a:endParaRPr>
                    </a:p>
                  </a:txBody>
                  <a:tcPr marL="68580" marR="68580" marT="0" marB="0"/>
                </a:tc>
                <a:tc>
                  <a:txBody>
                    <a:bodyPr/>
                    <a:lstStyle/>
                    <a:p>
                      <a:pPr marL="457200" algn="ctr" rtl="0">
                        <a:lnSpc>
                          <a:spcPct val="115000"/>
                        </a:lnSpc>
                        <a:spcAft>
                          <a:spcPts val="0"/>
                        </a:spcAft>
                      </a:pPr>
                      <a:r>
                        <a:rPr lang="ar-SA" sz="3200" b="1" dirty="0" smtClean="0">
                          <a:effectLst/>
                        </a:rPr>
                        <a:t>0.46</a:t>
                      </a:r>
                      <a:r>
                        <a:rPr lang="ar-DZ" sz="3200" b="1" dirty="0" smtClean="0">
                          <a:effectLst/>
                        </a:rPr>
                        <a:t>9</a:t>
                      </a:r>
                      <a:endParaRPr lang="fr-FR" sz="2400" b="1" dirty="0">
                        <a:effectLst/>
                        <a:latin typeface="Calibri"/>
                        <a:ea typeface="Times New Roman"/>
                        <a:cs typeface="Arial"/>
                      </a:endParaRPr>
                    </a:p>
                  </a:txBody>
                  <a:tcPr marL="68580" marR="68580" marT="0" marB="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81661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624"/>
            <a:ext cx="9144000" cy="6986528"/>
          </a:xfrm>
          <a:prstGeom prst="rect">
            <a:avLst/>
          </a:prstGeom>
        </p:spPr>
        <p:txBody>
          <a:bodyPr wrap="square">
            <a:spAutoFit/>
          </a:bodyPr>
          <a:lstStyle/>
          <a:p>
            <a:pPr lvl="0" algn="r" rtl="1"/>
            <a:r>
              <a:rPr lang="ar-DZ" sz="2700" b="1" dirty="0" smtClean="0">
                <a:solidFill>
                  <a:schemeClr val="accent2">
                    <a:lumMod val="40000"/>
                    <a:lumOff val="60000"/>
                  </a:schemeClr>
                </a:solidFill>
              </a:rPr>
              <a:t>2- مؤشر </a:t>
            </a:r>
            <a:r>
              <a:rPr lang="ar-DZ" sz="2700" b="1" dirty="0">
                <a:solidFill>
                  <a:schemeClr val="accent2">
                    <a:lumMod val="40000"/>
                    <a:lumOff val="60000"/>
                  </a:schemeClr>
                </a:solidFill>
              </a:rPr>
              <a:t>تقييم المخاطر القطرية: </a:t>
            </a:r>
            <a:r>
              <a:rPr lang="ar-SA" sz="2700" dirty="0"/>
              <a:t>تهدف الوكالات والهيئات المهتمة بتحليل وتنقيط المخاطر القطرية إلى السماح للمستثمرين </a:t>
            </a:r>
            <a:r>
              <a:rPr lang="ar-SA" sz="2700" dirty="0" err="1"/>
              <a:t>بإتخاذ</a:t>
            </a:r>
            <a:r>
              <a:rPr lang="ar-SA" sz="2700" dirty="0"/>
              <a:t> قرارات </a:t>
            </a:r>
            <a:r>
              <a:rPr lang="ar-SA" sz="2700" dirty="0" err="1"/>
              <a:t>للإستثمار</a:t>
            </a:r>
            <a:r>
              <a:rPr lang="ar-SA" sz="2700" dirty="0"/>
              <a:t> بطريقة موضوعية من خلال تصنيف الدول على أساس المخاطر التي تواجهها وتوجد مجموعة من المؤشرات مثل </a:t>
            </a:r>
            <a:r>
              <a:rPr lang="ar-SA" sz="2700" b="1" dirty="0"/>
              <a:t>المؤشر المركب للمخاطر القطرية </a:t>
            </a:r>
            <a:r>
              <a:rPr lang="ar-SA" sz="2700" dirty="0"/>
              <a:t>الذي  يصدر شهريا عن مجموعة</a:t>
            </a:r>
            <a:r>
              <a:rPr lang="fr-FR" sz="2700" dirty="0"/>
              <a:t> - PRS GROUP </a:t>
            </a:r>
            <a:r>
              <a:rPr lang="ar-SA" sz="2700" dirty="0"/>
              <a:t>الدليل الدولي للمخاطر القطرية منذ عام</a:t>
            </a:r>
            <a:r>
              <a:rPr lang="fr-FR" sz="2700" dirty="0"/>
              <a:t> 1980</a:t>
            </a:r>
            <a:r>
              <a:rPr lang="ar-SA" sz="2700" dirty="0"/>
              <a:t> و يهدف هذا المؤشر لقياس المخاطر المتعلقة بالاستثمار أو التعامل تجاريا مع القطر و قدرته على مقابلة </a:t>
            </a:r>
            <a:r>
              <a:rPr lang="ar-SA" sz="2700" dirty="0" err="1"/>
              <a:t>إلتزاماته</a:t>
            </a:r>
            <a:r>
              <a:rPr lang="ar-SA" sz="2700" dirty="0"/>
              <a:t> المالية وسدادها</a:t>
            </a:r>
            <a:r>
              <a:rPr lang="ar-SA" sz="2700" baseline="30000" dirty="0"/>
              <a:t>.</a:t>
            </a:r>
            <a:r>
              <a:rPr lang="ar-SA" sz="2700" dirty="0"/>
              <a:t>، يستند </a:t>
            </a:r>
            <a:r>
              <a:rPr lang="ar-DZ" sz="2700" dirty="0" smtClean="0"/>
              <a:t> </a:t>
            </a:r>
            <a:r>
              <a:rPr lang="ar-SA" sz="2700" dirty="0"/>
              <a:t>المؤشر المركب إلى ثلاثة مؤشرات فرعية تشمل مؤشر تقويم المخاطر السياسية الذي يشكل نسبة 50</a:t>
            </a:r>
            <a:r>
              <a:rPr lang="fr-FR" sz="2700" dirty="0"/>
              <a:t> %  </a:t>
            </a:r>
            <a:r>
              <a:rPr lang="ar-SA" sz="2700" dirty="0"/>
              <a:t>من المؤشر المركب و مؤشر تقويم المخاطر الاقتصادية 25  </a:t>
            </a:r>
            <a:r>
              <a:rPr lang="fr-FR" sz="2700" dirty="0"/>
              <a:t>% </a:t>
            </a:r>
            <a:r>
              <a:rPr lang="ar-SA" sz="2700" dirty="0"/>
              <a:t>ومؤشر تقويم المخاطر المالية</a:t>
            </a:r>
            <a:r>
              <a:rPr lang="fr-FR" sz="2700" dirty="0"/>
              <a:t>25 %</a:t>
            </a:r>
            <a:r>
              <a:rPr lang="ar-SA" sz="2700" dirty="0"/>
              <a:t>، والعوامل التي يقيسها المؤشر هي المخاطر السياسية والاقتصادية والتمويلية، ويمكن تقييم المؤشر كما يلي</a:t>
            </a:r>
            <a:r>
              <a:rPr lang="fr-FR" sz="2700" dirty="0"/>
              <a:t>:</a:t>
            </a:r>
          </a:p>
          <a:p>
            <a:pPr lvl="0" algn="ctr" rtl="1" fontAlgn="base"/>
            <a:r>
              <a:rPr lang="ar-SA" sz="2700" dirty="0" smtClean="0"/>
              <a:t>من</a:t>
            </a:r>
            <a:r>
              <a:rPr lang="ar-DZ" sz="2700" dirty="0" smtClean="0"/>
              <a:t>0</a:t>
            </a:r>
            <a:r>
              <a:rPr lang="ar-SA" sz="2700" dirty="0" smtClean="0"/>
              <a:t>إلى</a:t>
            </a:r>
            <a:r>
              <a:rPr lang="fr-FR" sz="2700" dirty="0" smtClean="0"/>
              <a:t> </a:t>
            </a:r>
            <a:r>
              <a:rPr lang="fr-FR" sz="2700" dirty="0"/>
              <a:t>49.5 </a:t>
            </a:r>
            <a:r>
              <a:rPr lang="ar-SA" sz="2700" dirty="0"/>
              <a:t>نقطة درجة مخاطرة مرتفعة جدا .</a:t>
            </a:r>
            <a:endParaRPr lang="fr-FR" sz="2700" dirty="0"/>
          </a:p>
          <a:p>
            <a:pPr lvl="0" algn="ctr" rtl="1" fontAlgn="base"/>
            <a:r>
              <a:rPr lang="ar-SA" sz="2700" dirty="0"/>
              <a:t>من</a:t>
            </a:r>
            <a:r>
              <a:rPr lang="fr-FR" sz="2700" dirty="0"/>
              <a:t> 50.0 </a:t>
            </a:r>
            <a:r>
              <a:rPr lang="ar-SA" sz="2700" dirty="0"/>
              <a:t>إلى</a:t>
            </a:r>
            <a:r>
              <a:rPr lang="fr-FR" sz="2700" dirty="0"/>
              <a:t> 59.5 </a:t>
            </a:r>
            <a:r>
              <a:rPr lang="ar-SA" sz="2700" dirty="0"/>
              <a:t>نقطة درجة مخاطرة مرتفعة.</a:t>
            </a:r>
            <a:endParaRPr lang="fr-FR" sz="2700" dirty="0"/>
          </a:p>
          <a:p>
            <a:pPr lvl="0" algn="ctr" rtl="1" fontAlgn="base"/>
            <a:r>
              <a:rPr lang="ar-SA" sz="2700" dirty="0"/>
              <a:t>من</a:t>
            </a:r>
            <a:r>
              <a:rPr lang="fr-FR" sz="2700" dirty="0"/>
              <a:t> 60 </a:t>
            </a:r>
            <a:r>
              <a:rPr lang="ar-SA" sz="2700" dirty="0"/>
              <a:t>إلى</a:t>
            </a:r>
            <a:r>
              <a:rPr lang="fr-FR" sz="2700" dirty="0"/>
              <a:t> 69.5 </a:t>
            </a:r>
            <a:r>
              <a:rPr lang="ar-SA" sz="2700" dirty="0"/>
              <a:t>نقطة درجة مخاطرة معتدلة.</a:t>
            </a:r>
            <a:endParaRPr lang="fr-FR" sz="2700" dirty="0"/>
          </a:p>
          <a:p>
            <a:pPr lvl="0" algn="ctr" rtl="1" fontAlgn="base"/>
            <a:r>
              <a:rPr lang="ar-SA" sz="2700" dirty="0"/>
              <a:t>من</a:t>
            </a:r>
            <a:r>
              <a:rPr lang="fr-FR" sz="2700" dirty="0"/>
              <a:t> 70.0 </a:t>
            </a:r>
            <a:r>
              <a:rPr lang="ar-SA" sz="2700" dirty="0"/>
              <a:t>إلى</a:t>
            </a:r>
            <a:r>
              <a:rPr lang="fr-FR" sz="2700" dirty="0"/>
              <a:t> 79.5 </a:t>
            </a:r>
            <a:r>
              <a:rPr lang="ar-SA" sz="2700" dirty="0"/>
              <a:t>نقطة درجة مخاطرة منخفضة.</a:t>
            </a:r>
            <a:endParaRPr lang="fr-FR" sz="2700" dirty="0"/>
          </a:p>
          <a:p>
            <a:pPr lvl="0" algn="ctr" rtl="1" fontAlgn="base"/>
            <a:r>
              <a:rPr lang="ar-SA" sz="2700" dirty="0"/>
              <a:t>من</a:t>
            </a:r>
            <a:r>
              <a:rPr lang="fr-FR" sz="2700" dirty="0"/>
              <a:t> 80.0 </a:t>
            </a:r>
            <a:r>
              <a:rPr lang="ar-SA" sz="2700" dirty="0"/>
              <a:t>إلى</a:t>
            </a:r>
            <a:r>
              <a:rPr lang="fr-FR" sz="2700" dirty="0"/>
              <a:t> 100.0 </a:t>
            </a:r>
            <a:r>
              <a:rPr lang="ar-SA" sz="2700" dirty="0"/>
              <a:t>نقطة درجة مخاطرة منخفضة جدا</a:t>
            </a:r>
            <a:r>
              <a:rPr lang="fr-FR" sz="2700" dirty="0" smtClean="0"/>
              <a:t>.</a:t>
            </a:r>
            <a:endParaRPr lang="fr-FR" sz="2700" dirty="0"/>
          </a:p>
        </p:txBody>
      </p:sp>
    </p:spTree>
    <p:extLst>
      <p:ext uri="{BB962C8B-B14F-4D97-AF65-F5344CB8AC3E}">
        <p14:creationId xmlns:p14="http://schemas.microsoft.com/office/powerpoint/2010/main" val="992425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 calcmode="lin" valueType="num">
                                      <p:cBhvr additive="base">
                                        <p:cTn id="1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additive="base">
                                        <p:cTn id="2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calcmode="lin" valueType="num">
                                      <p:cBhvr additive="base">
                                        <p:cTn id="28"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1"/>
            <a:ext cx="9144000" cy="4343400"/>
          </a:xfrm>
        </p:spPr>
        <p:txBody>
          <a:bodyPr>
            <a:normAutofit/>
          </a:bodyPr>
          <a:lstStyle/>
          <a:p>
            <a:pPr marL="18288" indent="0" algn="r" rtl="1">
              <a:buNone/>
            </a:pPr>
            <a:r>
              <a:rPr lang="ar-SA" sz="3200" dirty="0">
                <a:effectLst/>
              </a:rPr>
              <a:t>وحسب تقرير المؤسسة الفرنسية لضمان التجارة الخارجية </a:t>
            </a:r>
            <a:r>
              <a:rPr lang="ar-SA" sz="4000" b="1" dirty="0" err="1">
                <a:solidFill>
                  <a:srgbClr val="FF0000"/>
                </a:solidFill>
                <a:effectLst/>
              </a:rPr>
              <a:t>كوفاس</a:t>
            </a:r>
            <a:r>
              <a:rPr lang="ar-SA" sz="3200" dirty="0">
                <a:effectLst/>
              </a:rPr>
              <a:t> لسنة 2018 فقد تبين ان بيئة الأعمال صعبة في الجزائر وغالبًا ما تكون المعلومات المالية للشركات غير متوفرة وعندما تكون متوفرة غالبًا لا يمكن الاعتماد عليها، تحصيل الديون لا يمكن التنبؤ به. كما يحتوي الإطار المؤسسي على العديد من نقاط الضعف ،و المعاملات بين الشركات تواجه مخاطر كبيرة</a:t>
            </a:r>
            <a:r>
              <a:rPr lang="ar-SA" sz="3200" b="1" dirty="0">
                <a:effectLst/>
              </a:rPr>
              <a:t>  وحسب معلم التصنيف المعتمد من المؤسسة تم تصنيف الجرائر بدرجة </a:t>
            </a:r>
            <a:r>
              <a:rPr lang="fr-FR" sz="4000" b="1" dirty="0">
                <a:solidFill>
                  <a:srgbClr val="FF0000"/>
                </a:solidFill>
                <a:effectLst/>
              </a:rPr>
              <a:t>C </a:t>
            </a:r>
            <a:endParaRPr lang="fr-FR" sz="4000" b="1" dirty="0">
              <a:solidFill>
                <a:srgbClr val="FF0000"/>
              </a:solidFill>
            </a:endParaRPr>
          </a:p>
        </p:txBody>
      </p:sp>
      <p:sp>
        <p:nvSpPr>
          <p:cNvPr id="7" name="Rectangle 4"/>
          <p:cNvSpPr>
            <a:spLocks noChangeArrowheads="1"/>
          </p:cNvSpPr>
          <p:nvPr/>
        </p:nvSpPr>
        <p:spPr bwMode="auto">
          <a:xfrm>
            <a:off x="0" y="4293096"/>
            <a:ext cx="9144000" cy="2277547"/>
          </a:xfrm>
          <a:prstGeom prst="rect">
            <a:avLst/>
          </a:prstGeom>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A1         A2            A3        A4           B                    C               D               E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very Low Risk                    Acceptable Risk                                     Very High Risk</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endParaRPr kumimoji="0" lang="en-US"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1" i="0" u="none" strike="noStrike" cap="none" normalizeH="0" dirty="0" smtClean="0">
                <a:ln>
                  <a:noFill/>
                </a:ln>
                <a:solidFill>
                  <a:schemeClr val="tx1"/>
                </a:solidFill>
                <a:effectLst/>
                <a:latin typeface="Simplified Arabic" pitchFamily="18" charset="-78"/>
                <a:ea typeface="Times New Roman" pitchFamily="18" charset="0"/>
                <a:cs typeface="Simplified Arabic" pitchFamily="18" charset="-78"/>
              </a:rPr>
              <a:t>               </a:t>
            </a:r>
          </a:p>
          <a:p>
            <a:pPr marL="0" marR="0" lvl="0" indent="0" algn="r" defTabSz="914400" rtl="1" eaLnBrk="0" fontAlgn="base" latinLnBrk="0" hangingPunct="0">
              <a:lnSpc>
                <a:spcPct val="100000"/>
              </a:lnSpc>
              <a:spcBef>
                <a:spcPct val="0"/>
              </a:spcBef>
              <a:spcAft>
                <a:spcPct val="0"/>
              </a:spcAft>
              <a:buClrTx/>
              <a:buSzTx/>
              <a:buFontTx/>
              <a:buNone/>
              <a:tabLst/>
            </a:pPr>
            <a:r>
              <a:rPr lang="ar-DZ" sz="4400" b="1" dirty="0">
                <a:solidFill>
                  <a:schemeClr val="tx1"/>
                </a:solidFill>
                <a:latin typeface="Simplified Arabic" pitchFamily="18" charset="-78"/>
                <a:ea typeface="Times New Roman" pitchFamily="18" charset="0"/>
                <a:cs typeface="Simplified Arabic" pitchFamily="18" charset="-78"/>
              </a:rPr>
              <a:t> </a:t>
            </a:r>
            <a:r>
              <a:rPr lang="ar-DZ" sz="4400" b="1" dirty="0" smtClean="0">
                <a:solidFill>
                  <a:schemeClr val="tx1"/>
                </a:solidFill>
                <a:latin typeface="Simplified Arabic" pitchFamily="18" charset="-78"/>
                <a:ea typeface="Times New Roman" pitchFamily="18" charset="0"/>
                <a:cs typeface="Simplified Arabic" pitchFamily="18" charset="-78"/>
              </a:rPr>
              <a:t>             </a:t>
            </a:r>
            <a:r>
              <a:rPr kumimoji="0" lang="ar-DZ" sz="4400" b="1" i="0" u="none" strike="noStrike" cap="none" normalizeH="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تصنيف </a:t>
            </a:r>
            <a:r>
              <a:rPr kumimoji="0" lang="ar-SA" sz="44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الجزائ</a:t>
            </a:r>
            <a:r>
              <a:rPr kumimoji="0" lang="ar-DZ"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ر</a:t>
            </a:r>
            <a:endParaRPr kumimoji="0" lang="fr-FR" sz="60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èche vers le haut 11"/>
          <p:cNvSpPr/>
          <p:nvPr/>
        </p:nvSpPr>
        <p:spPr>
          <a:xfrm>
            <a:off x="4230169" y="5071829"/>
            <a:ext cx="540060" cy="720080"/>
          </a:xfrm>
          <a:prstGeom prst="up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73729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71062886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Élémentaire">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Élémentaire">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Élémentaire">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5027</TotalTime>
  <Words>1248</Words>
  <Application>Microsoft Office PowerPoint</Application>
  <PresentationFormat>Affichage à l'écran (4:3)</PresentationFormat>
  <Paragraphs>75</Paragraphs>
  <Slides>15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Calibri</vt:lpstr>
      <vt:lpstr>Palatino Linotype</vt:lpstr>
      <vt:lpstr>Simplified Arabic</vt:lpstr>
      <vt:lpstr>Times New Roman</vt:lpstr>
      <vt:lpstr>Wingdings</vt:lpstr>
      <vt:lpstr>Élémentaire</vt:lpstr>
      <vt:lpstr>مناخ الاستثمار في الجزائر</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Khalil</dc:creator>
  <cp:lastModifiedBy>PRO</cp:lastModifiedBy>
  <cp:revision>33</cp:revision>
  <dcterms:created xsi:type="dcterms:W3CDTF">2019-12-14T14:38:45Z</dcterms:created>
  <dcterms:modified xsi:type="dcterms:W3CDTF">2022-12-15T22:45:40Z</dcterms:modified>
</cp:coreProperties>
</file>