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60" r:id="rId4"/>
    <p:sldId id="261" r:id="rId5"/>
    <p:sldId id="262" r:id="rId6"/>
    <p:sldId id="259" r:id="rId7"/>
    <p:sldId id="263" r:id="rId8"/>
    <p:sldId id="264" r:id="rId9"/>
    <p:sldId id="265" r:id="rId10"/>
    <p:sldId id="266" r:id="rId11"/>
    <p:sldId id="267" r:id="rId12"/>
    <p:sldId id="268" r:id="rId13"/>
    <p:sldId id="269" r:id="rId14"/>
    <p:sldId id="270" r:id="rId15"/>
  </p:sldIdLst>
  <p:sldSz cx="6858000" cy="9144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2226" y="96"/>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702423-92F6-4C32-8062-D889649050B5}" type="datetimeFigureOut">
              <a:rPr lang="fr-FR" smtClean="0"/>
              <a:pPr/>
              <a:t>28/04/2021</a:t>
            </a:fld>
            <a:endParaRPr lang="fr-FR"/>
          </a:p>
        </p:txBody>
      </p:sp>
      <p:sp>
        <p:nvSpPr>
          <p:cNvPr id="4" name="Espace réservé de l'image des diapositives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08C409-610F-46CA-8735-5137F0B1E8F2}"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408C409-610F-46CA-8735-5137F0B1E8F2}" type="slidenum">
              <a:rPr lang="fr-FR" smtClean="0"/>
              <a:pPr/>
              <a:t>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408C409-610F-46CA-8735-5137F0B1E8F2}" type="slidenum">
              <a:rPr lang="fr-FR" smtClean="0"/>
              <a:pPr/>
              <a:t>7</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408C409-610F-46CA-8735-5137F0B1E8F2}" type="slidenum">
              <a:rPr lang="fr-FR" smtClean="0"/>
              <a:pPr/>
              <a:t>11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400050" y="1828800"/>
            <a:ext cx="5888736" cy="24384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Cliquez pour modifier le style du titre</a:t>
            </a:r>
            <a:endParaRPr kumimoji="0" lang="en-US"/>
          </a:p>
        </p:txBody>
      </p:sp>
      <p:sp>
        <p:nvSpPr>
          <p:cNvPr id="17" name="Sous-titre 16"/>
          <p:cNvSpPr>
            <a:spLocks noGrp="1"/>
          </p:cNvSpPr>
          <p:nvPr>
            <p:ph type="subTitle" idx="1"/>
          </p:nvPr>
        </p:nvSpPr>
        <p:spPr>
          <a:xfrm>
            <a:off x="400050" y="4304715"/>
            <a:ext cx="5891022" cy="23368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19D0CE00-BF09-434A-ABEE-A25227265BF9}" type="datetimeFigureOut">
              <a:rPr lang="fr-FR" smtClean="0"/>
              <a:pPr/>
              <a:t>28/04/2021</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B8AEF8F3-4EA7-46A0-A8ED-579E5347F788}" type="slidenum">
              <a:rPr lang="fr-FR" smtClean="0"/>
              <a:pPr/>
              <a:t>‹#›</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19D0CE00-BF09-434A-ABEE-A25227265BF9}" type="datetimeFigureOut">
              <a:rPr lang="fr-FR" smtClean="0"/>
              <a:pPr/>
              <a:t>28/04/2021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8AEF8F3-4EA7-46A0-A8ED-579E5347F788}"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50" y="1219202"/>
            <a:ext cx="1543050" cy="6949017"/>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342900" y="1219202"/>
            <a:ext cx="4514850" cy="6949017"/>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19D0CE00-BF09-434A-ABEE-A25227265BF9}" type="datetimeFigureOut">
              <a:rPr lang="fr-FR" smtClean="0"/>
              <a:pPr/>
              <a:t>28/04/2021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8AEF8F3-4EA7-46A0-A8ED-579E5347F788}"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19D0CE00-BF09-434A-ABEE-A25227265BF9}" type="datetimeFigureOut">
              <a:rPr lang="fr-FR" smtClean="0"/>
              <a:pPr/>
              <a:t>28/04/2021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8AEF8F3-4EA7-46A0-A8ED-579E5347F788}"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97764" y="1755648"/>
            <a:ext cx="5829300" cy="1816608"/>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397764" y="3606219"/>
            <a:ext cx="5829300" cy="2012949"/>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19D0CE00-BF09-434A-ABEE-A25227265BF9}" type="datetimeFigureOut">
              <a:rPr lang="fr-FR" smtClean="0"/>
              <a:pPr/>
              <a:t>28/04/2021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8AEF8F3-4EA7-46A0-A8ED-579E5347F788}" type="slidenum">
              <a:rPr lang="fr-FR" smtClean="0"/>
              <a:pPr/>
              <a:t>‹#›</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342900" y="938784"/>
            <a:ext cx="6172200" cy="1524000"/>
          </a:xfrm>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342900" y="2560113"/>
            <a:ext cx="3028950" cy="591312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3486150" y="2560113"/>
            <a:ext cx="3028950" cy="591312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19D0CE00-BF09-434A-ABEE-A25227265BF9}" type="datetimeFigureOut">
              <a:rPr lang="fr-FR" smtClean="0"/>
              <a:pPr/>
              <a:t>28/04/2021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8AEF8F3-4EA7-46A0-A8ED-579E5347F788}"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938784"/>
            <a:ext cx="6172200" cy="1524000"/>
          </a:xfrm>
        </p:spPr>
        <p:txBody>
          <a:bodyPr tIns="45720" anchor="b"/>
          <a:lstStyle>
            <a:lvl1pPr>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342900" y="2473664"/>
            <a:ext cx="3030141" cy="879136"/>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3483769" y="2479677"/>
            <a:ext cx="3031331" cy="873124"/>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342900" y="3352800"/>
            <a:ext cx="3030141" cy="5127627"/>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3483769" y="3352800"/>
            <a:ext cx="3031331" cy="5127627"/>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19D0CE00-BF09-434A-ABEE-A25227265BF9}" type="datetimeFigureOut">
              <a:rPr lang="fr-FR" smtClean="0"/>
              <a:pPr/>
              <a:t>28/04/2021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8AEF8F3-4EA7-46A0-A8ED-579E5347F788}"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342900" y="938784"/>
            <a:ext cx="6229350" cy="1524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19D0CE00-BF09-434A-ABEE-A25227265BF9}" type="datetimeFigureOut">
              <a:rPr lang="fr-FR" smtClean="0"/>
              <a:pPr/>
              <a:t>28/04/2021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8AEF8F3-4EA7-46A0-A8ED-579E5347F788}"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9D0CE00-BF09-434A-ABEE-A25227265BF9}" type="datetimeFigureOut">
              <a:rPr lang="fr-FR" smtClean="0"/>
              <a:pPr/>
              <a:t>28/04/2021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8AEF8F3-4EA7-46A0-A8ED-579E5347F788}"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14350" y="685803"/>
            <a:ext cx="2057400" cy="154940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514350" y="2235200"/>
            <a:ext cx="2057400" cy="6096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2681287" y="2235200"/>
            <a:ext cx="3833813" cy="6096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19D0CE00-BF09-434A-ABEE-A25227265BF9}" type="datetimeFigureOut">
              <a:rPr lang="fr-FR" smtClean="0"/>
              <a:pPr/>
              <a:t>28/04/2021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8AEF8F3-4EA7-46A0-A8ED-579E5347F788}"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2374315" y="1477436"/>
            <a:ext cx="3943350" cy="54864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6003101" y="7146359"/>
            <a:ext cx="116586" cy="207264"/>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457200" y="1569329"/>
            <a:ext cx="1659636" cy="2110161"/>
          </a:xfrm>
        </p:spPr>
        <p:txBody>
          <a:bodyPr vert="horz" lIns="45720" tIns="45720" rIns="45720" bIns="45720" anchor="b"/>
          <a:lstStyle>
            <a:lvl1pPr algn="l">
              <a:buNone/>
              <a:defRPr sz="2000" b="1">
                <a:solidFill>
                  <a:schemeClr val="tx2"/>
                </a:solidFill>
              </a:defRPr>
            </a:lvl1pPr>
          </a:lstStyle>
          <a:p>
            <a:r>
              <a:rPr kumimoji="0" lang="fr-FR"/>
              <a:t>Cliquez pour modifier le style du titre</a:t>
            </a:r>
            <a:endParaRPr kumimoji="0" lang="en-US"/>
          </a:p>
        </p:txBody>
      </p:sp>
      <p:sp>
        <p:nvSpPr>
          <p:cNvPr id="4" name="Espace réservé du texte 3"/>
          <p:cNvSpPr>
            <a:spLocks noGrp="1"/>
          </p:cNvSpPr>
          <p:nvPr>
            <p:ph type="body" sz="half" idx="2"/>
          </p:nvPr>
        </p:nvSpPr>
        <p:spPr>
          <a:xfrm>
            <a:off x="457200" y="3771713"/>
            <a:ext cx="1657350" cy="290576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p:txBody>
          <a:bodyPr/>
          <a:lstStyle/>
          <a:p>
            <a:fld id="{19D0CE00-BF09-434A-ABEE-A25227265BF9}" type="datetimeFigureOut">
              <a:rPr lang="fr-FR" smtClean="0"/>
              <a:pPr/>
              <a:t>28/04/2021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6057900" y="8475134"/>
            <a:ext cx="457200" cy="486833"/>
          </a:xfrm>
        </p:spPr>
        <p:txBody>
          <a:bodyPr/>
          <a:lstStyle/>
          <a:p>
            <a:fld id="{B8AEF8F3-4EA7-46A0-A8ED-579E5347F788}" type="slidenum">
              <a:rPr lang="fr-FR" smtClean="0"/>
              <a:pPr/>
              <a:t>‹#›</a:t>
            </a:fld>
            <a:endParaRPr lang="fr-FR"/>
          </a:p>
        </p:txBody>
      </p:sp>
      <p:sp>
        <p:nvSpPr>
          <p:cNvPr id="3" name="Espace réservé pour une image  2"/>
          <p:cNvSpPr>
            <a:spLocks noGrp="1"/>
          </p:cNvSpPr>
          <p:nvPr>
            <p:ph type="pic" idx="1"/>
          </p:nvPr>
        </p:nvSpPr>
        <p:spPr>
          <a:xfrm rot="420000">
            <a:off x="2614345" y="1599356"/>
            <a:ext cx="3463290" cy="524256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a:t>Cliquez sur l'icône pour ajouter une image</a:t>
            </a:r>
            <a:endParaRPr kumimoji="0" lang="en-US" dirty="0"/>
          </a:p>
        </p:txBody>
      </p:sp>
      <p:sp>
        <p:nvSpPr>
          <p:cNvPr id="10" name="Forme libre 9"/>
          <p:cNvSpPr>
            <a:spLocks/>
          </p:cNvSpPr>
          <p:nvPr/>
        </p:nvSpPr>
        <p:spPr bwMode="auto">
          <a:xfrm flipV="1">
            <a:off x="-7144" y="7755467"/>
            <a:ext cx="6872288" cy="13885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3286125" y="8293101"/>
            <a:ext cx="3571875" cy="8509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7144" y="-9525"/>
            <a:ext cx="6872288" cy="13885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3286125" y="-9525"/>
            <a:ext cx="3571875" cy="8509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342900" y="938784"/>
            <a:ext cx="6172200" cy="1524000"/>
          </a:xfrm>
          <a:prstGeom prst="rect">
            <a:avLst/>
          </a:prstGeom>
        </p:spPr>
        <p:txBody>
          <a:bodyPr vert="horz" lIns="0" rIns="0" bIns="0" anchor="b">
            <a:normAutofit/>
          </a:bodyPr>
          <a:lstStyle/>
          <a:p>
            <a:r>
              <a:rPr kumimoji="0" lang="fr-FR"/>
              <a:t>Cliquez pour modifier le style du titre</a:t>
            </a:r>
            <a:endParaRPr kumimoji="0" lang="en-US"/>
          </a:p>
        </p:txBody>
      </p:sp>
      <p:sp>
        <p:nvSpPr>
          <p:cNvPr id="30" name="Espace réservé du texte 29"/>
          <p:cNvSpPr>
            <a:spLocks noGrp="1"/>
          </p:cNvSpPr>
          <p:nvPr>
            <p:ph type="body" idx="1"/>
          </p:nvPr>
        </p:nvSpPr>
        <p:spPr>
          <a:xfrm>
            <a:off x="342900" y="2580640"/>
            <a:ext cx="6172200" cy="5852160"/>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0" name="Espace réservé de la date 9"/>
          <p:cNvSpPr>
            <a:spLocks noGrp="1"/>
          </p:cNvSpPr>
          <p:nvPr>
            <p:ph type="dt" sz="half" idx="2"/>
          </p:nvPr>
        </p:nvSpPr>
        <p:spPr>
          <a:xfrm>
            <a:off x="342900" y="8475134"/>
            <a:ext cx="1600200" cy="486833"/>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9D0CE00-BF09-434A-ABEE-A25227265BF9}" type="datetimeFigureOut">
              <a:rPr lang="fr-FR" smtClean="0"/>
              <a:pPr/>
              <a:t>28/04/2021</a:t>
            </a:fld>
            <a:endParaRPr lang="fr-FR"/>
          </a:p>
        </p:txBody>
      </p:sp>
      <p:sp>
        <p:nvSpPr>
          <p:cNvPr id="22" name="Espace réservé du pied de page 21"/>
          <p:cNvSpPr>
            <a:spLocks noGrp="1"/>
          </p:cNvSpPr>
          <p:nvPr>
            <p:ph type="ftr" sz="quarter" idx="3"/>
          </p:nvPr>
        </p:nvSpPr>
        <p:spPr>
          <a:xfrm>
            <a:off x="2000250" y="8475134"/>
            <a:ext cx="2514600" cy="486833"/>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5943600" y="8475134"/>
            <a:ext cx="571500" cy="486833"/>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8AEF8F3-4EA7-46A0-A8ED-579E5347F788}" type="slidenum">
              <a:rPr lang="fr-FR" smtClean="0"/>
              <a:pPr/>
              <a:t>‹#›</a:t>
            </a:fld>
            <a:endParaRPr lang="fr-FR"/>
          </a:p>
        </p:txBody>
      </p:sp>
      <p:grpSp>
        <p:nvGrpSpPr>
          <p:cNvPr id="2" name="Groupe 1"/>
          <p:cNvGrpSpPr/>
          <p:nvPr/>
        </p:nvGrpSpPr>
        <p:grpSpPr>
          <a:xfrm>
            <a:off x="-14263" y="269877"/>
            <a:ext cx="6885411" cy="865632"/>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35761" y="1187624"/>
            <a:ext cx="5786478" cy="3539430"/>
          </a:xfrm>
          <a:prstGeom prst="rect">
            <a:avLst/>
          </a:prstGeom>
          <a:noFill/>
        </p:spPr>
        <p:txBody>
          <a:bodyPr wrap="square" rtlCol="0">
            <a:spAutoFit/>
          </a:bodyPr>
          <a:lstStyle/>
          <a:p>
            <a:pPr algn="r" rtl="1"/>
            <a:r>
              <a:rPr lang="ar-DZ" sz="3600" b="1" dirty="0"/>
              <a:t>بحث حول : التقييم المالي للمؤسسات</a:t>
            </a:r>
          </a:p>
          <a:p>
            <a:pPr algn="r" rtl="1"/>
            <a:r>
              <a:rPr lang="ar-DZ" sz="3600" b="1" dirty="0"/>
              <a:t>سنة ثالثة ليسانس علوم مالية</a:t>
            </a:r>
          </a:p>
          <a:p>
            <a:pPr algn="ctr" rtl="1"/>
            <a:r>
              <a:rPr lang="ar-DZ" sz="3600" b="1" dirty="0"/>
              <a:t>            </a:t>
            </a:r>
            <a:r>
              <a:rPr lang="ar-DZ" sz="4000" b="1" dirty="0"/>
              <a:t>تقييم تكلفة التمويل في المؤسسة </a:t>
            </a:r>
          </a:p>
          <a:p>
            <a:pPr algn="ctr" rtl="1"/>
            <a:r>
              <a:rPr lang="ar-DZ" sz="2400" b="1" dirty="0"/>
              <a:t>اعداد: وسام غضبان</a:t>
            </a:r>
          </a:p>
          <a:p>
            <a:pPr algn="ctr" rtl="1"/>
            <a:r>
              <a:rPr lang="ar-DZ" sz="2400" b="1" dirty="0"/>
              <a:t>الوج الأول</a:t>
            </a:r>
          </a:p>
          <a:p>
            <a:pPr algn="ctr" rtl="1"/>
            <a:r>
              <a:rPr lang="ar-DZ" sz="2400" b="1" dirty="0"/>
              <a:t>2021</a:t>
            </a:r>
            <a:endParaRPr lang="fr-FR" sz="4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85794" y="1214414"/>
            <a:ext cx="5643602" cy="7325082"/>
          </a:xfrm>
          <a:prstGeom prst="rect">
            <a:avLst/>
          </a:prstGeom>
          <a:noFill/>
        </p:spPr>
        <p:txBody>
          <a:bodyPr wrap="square" rtlCol="0">
            <a:spAutoFit/>
          </a:bodyPr>
          <a:lstStyle/>
          <a:p>
            <a:pPr algn="r" rtl="1"/>
            <a:r>
              <a:rPr lang="ar-DZ" sz="1400" b="1" dirty="0"/>
              <a:t>المطلب الثاني : تكلفة الاقتراض</a:t>
            </a:r>
            <a:r>
              <a:rPr lang="ar-DZ" sz="1400" dirty="0"/>
              <a:t> </a:t>
            </a:r>
          </a:p>
          <a:p>
            <a:pPr algn="r" rtl="1"/>
            <a:endParaRPr lang="ar-DZ" sz="1200" b="1" dirty="0"/>
          </a:p>
          <a:p>
            <a:pPr algn="r" rtl="1"/>
            <a:r>
              <a:rPr lang="ar-DZ" sz="1200" b="1" dirty="0"/>
              <a:t>الفرع الأول : تكلفة الاقتراض طويل ومتوسط الأجل </a:t>
            </a:r>
          </a:p>
          <a:p>
            <a:pPr algn="r" rtl="1"/>
            <a:r>
              <a:rPr lang="ar-DZ" sz="1200" b="1" dirty="0"/>
              <a:t>   </a:t>
            </a:r>
            <a:r>
              <a:rPr lang="ar-AE" sz="1200" dirty="0"/>
              <a:t>الجدير بالذكر أن عند الإشارة إلى تكلفة الأموال فالمقصود هذه التكلفة بعد الضريبة، فالديون تعطي إعفاءا ضريبيا، وتكلفتها بعد الضريبة أقل من تكلفتها قبل الضريبة، وطالما أننا نحسب الفائض النقدي بعد الضريبة لذلك يتعين أن تكون تكلفة الأموال بعد الضريبة. ويتم احتساب تكلفة القروض بعد الضريبة من خلال المعادلة التالية:</a:t>
            </a:r>
            <a:endParaRPr lang="ar-DZ" sz="1200" dirty="0"/>
          </a:p>
          <a:p>
            <a:pPr algn="r" rtl="1"/>
            <a:r>
              <a:rPr lang="ar-DZ" sz="1200" dirty="0"/>
              <a:t>  </a:t>
            </a:r>
            <a:r>
              <a:rPr lang="ar-AE" sz="1200" dirty="0"/>
              <a:t> تكلفة الديون (القروض) بعد الضريبة= التكلفة قبل الضريبة وسواء أكان الاقتراض في صورة سندات تصدرها المؤسسة أو قروض تعاقدت عليها، فإن عملية الاقتراض يترتب عليها: - تدفقات داخلة تنتج عن بيع السندات أو الحصول على قرض. - تدفقات خارجة تتمثل في الفوائد التي تدفعها سنويا. - قيمة الأموال المقترضة التي ينبغي سدادها عند تاريخ الاستحقاق. ونظرا لتفاوت تواريخ التدفقات النقدية الخارجة يتم الاستعانة بفكرة معدل العائد الداخلي في تقدير تكلفة الاقتراض، وعلى ذلك يمكن تحديد تكلفة الاقتراض في معدل الخصم الذي يتساوى عنده صافي عوائد الأموال المقترضة مع القيمة الحالية للتدفقات التي تدفعها المؤسسة للمقرض. بحيث أن هذا المعدل يعبر أيضا عن مع</a:t>
            </a:r>
            <a:r>
              <a:rPr lang="ar-DZ" sz="1200" dirty="0"/>
              <a:t>دل </a:t>
            </a:r>
            <a:r>
              <a:rPr lang="ar-AE" sz="1200" dirty="0"/>
              <a:t>العائد الذي يجب تحقيقه على الاستثمارات الممولة بالقروض والذي يحفظ الإيرادات المتوفرة لحملة الأسهم العادية دون تغيير. وبعبارة أخرى هو معدل الخصم الذي يجعل من: قيمة الدين = القيمة الحالية لمدفوعات الفوائد + القيمة الحالية لقيمة الدين عند الاستحقاق. </a:t>
            </a:r>
            <a:endParaRPr lang="ar-DZ" sz="1200" dirty="0"/>
          </a:p>
          <a:p>
            <a:pPr algn="r" rtl="1"/>
            <a:r>
              <a:rPr lang="ar-DZ" sz="1200" dirty="0"/>
              <a:t>  </a:t>
            </a:r>
            <a:r>
              <a:rPr lang="ar-AE" sz="1200" dirty="0"/>
              <a:t>وعموما ولاحتساب هذه التكلفة تواجهنا عدة حالات:</a:t>
            </a:r>
            <a:endParaRPr lang="ar-DZ" sz="1200" dirty="0"/>
          </a:p>
          <a:p>
            <a:pPr algn="r" rtl="1"/>
            <a:r>
              <a:rPr lang="ar-AE" sz="1200" dirty="0"/>
              <a:t> </a:t>
            </a:r>
            <a:r>
              <a:rPr lang="ar-DZ" sz="1100" b="1" dirty="0"/>
              <a:t>أ) </a:t>
            </a:r>
            <a:r>
              <a:rPr lang="ar-AE" sz="1100" b="1" dirty="0"/>
              <a:t>حالة تسديد الدين دفعة واحدة عند استحقاقه </a:t>
            </a:r>
            <a:r>
              <a:rPr lang="ar-DZ" sz="1000" b="1" dirty="0"/>
              <a:t>: </a:t>
            </a:r>
            <a:r>
              <a:rPr lang="ar-AE" sz="1200" dirty="0"/>
              <a:t>يتم حساب تكلفة الدين من خلال المعادلة التالية:</a:t>
            </a:r>
            <a:endParaRPr lang="ar-DZ" sz="1200" dirty="0"/>
          </a:p>
          <a:p>
            <a:pPr algn="r" rtl="1"/>
            <a:endParaRPr lang="ar-DZ" sz="1200" b="1" dirty="0"/>
          </a:p>
          <a:p>
            <a:pPr algn="r" rtl="1"/>
            <a:endParaRPr lang="ar-DZ" sz="1200" b="1" dirty="0"/>
          </a:p>
          <a:p>
            <a:pPr algn="r" rtl="1"/>
            <a:endParaRPr lang="ar-DZ" sz="1200" b="1" dirty="0"/>
          </a:p>
          <a:p>
            <a:pPr algn="r" rtl="1"/>
            <a:endParaRPr lang="ar-DZ" sz="1200" b="1" dirty="0"/>
          </a:p>
          <a:p>
            <a:pPr algn="r" rtl="1"/>
            <a:endParaRPr lang="ar-DZ" sz="1200" b="1" dirty="0"/>
          </a:p>
          <a:p>
            <a:pPr algn="r" rtl="1"/>
            <a:r>
              <a:rPr lang="ar-DZ" sz="1200" b="1" dirty="0"/>
              <a:t>ب) </a:t>
            </a:r>
            <a:r>
              <a:rPr lang="ar-AE" sz="1100" b="1" dirty="0"/>
              <a:t>حالة تسديد الدين على شكل دفعات سنوية</a:t>
            </a:r>
            <a:r>
              <a:rPr lang="ar-DZ" sz="1100" b="1" dirty="0"/>
              <a:t>:</a:t>
            </a:r>
            <a:r>
              <a:rPr lang="ar-AE" sz="1200" dirty="0"/>
              <a:t> يتم حساب تكلفة الدين من خلال المعادلة</a:t>
            </a:r>
            <a:r>
              <a:rPr lang="ar-DZ" sz="1200" dirty="0"/>
              <a:t> التالية :</a:t>
            </a:r>
          </a:p>
          <a:p>
            <a:pPr algn="r" rtl="1"/>
            <a:endParaRPr lang="ar-DZ" sz="1200" dirty="0"/>
          </a:p>
          <a:p>
            <a:pPr algn="r" rtl="1"/>
            <a:endParaRPr lang="ar-DZ" sz="1200" dirty="0"/>
          </a:p>
          <a:p>
            <a:pPr algn="r" rtl="1"/>
            <a:endParaRPr lang="ar-DZ" sz="1200" dirty="0"/>
          </a:p>
          <a:p>
            <a:pPr algn="r" rtl="1"/>
            <a:endParaRPr lang="fr-FR" sz="1200" b="1" dirty="0"/>
          </a:p>
        </p:txBody>
      </p:sp>
      <p:pic>
        <p:nvPicPr>
          <p:cNvPr id="4" name="Picture 2"/>
          <p:cNvPicPr>
            <a:picLocks noChangeAspect="1" noChangeArrowheads="1"/>
          </p:cNvPicPr>
          <p:nvPr/>
        </p:nvPicPr>
        <p:blipFill>
          <a:blip r:embed="rId2"/>
          <a:srcRect l="23060" t="31121" r="52855" b="61167"/>
          <a:stretch>
            <a:fillRect/>
          </a:stretch>
        </p:blipFill>
        <p:spPr bwMode="auto">
          <a:xfrm>
            <a:off x="571480" y="6072198"/>
            <a:ext cx="2928958" cy="928694"/>
          </a:xfrm>
          <a:prstGeom prst="rect">
            <a:avLst/>
          </a:prstGeom>
          <a:noFill/>
          <a:ln w="9525">
            <a:noFill/>
            <a:miter lim="800000"/>
            <a:headEnd/>
            <a:tailEnd/>
          </a:ln>
          <a:effectLst/>
        </p:spPr>
      </p:pic>
      <p:pic>
        <p:nvPicPr>
          <p:cNvPr id="5" name="Picture 2"/>
          <p:cNvPicPr>
            <a:picLocks noChangeAspect="1" noChangeArrowheads="1"/>
          </p:cNvPicPr>
          <p:nvPr/>
        </p:nvPicPr>
        <p:blipFill>
          <a:blip r:embed="rId2"/>
          <a:srcRect l="23060" t="38833" r="49487" b="48635"/>
          <a:stretch>
            <a:fillRect/>
          </a:stretch>
        </p:blipFill>
        <p:spPr bwMode="auto">
          <a:xfrm>
            <a:off x="2857496" y="6072198"/>
            <a:ext cx="3571900" cy="928694"/>
          </a:xfrm>
          <a:prstGeom prst="rect">
            <a:avLst/>
          </a:prstGeom>
          <a:noFill/>
          <a:ln w="9525">
            <a:noFill/>
            <a:miter lim="800000"/>
            <a:headEnd/>
            <a:tailEnd/>
          </a:ln>
          <a:effectLst/>
        </p:spPr>
      </p:pic>
      <p:pic>
        <p:nvPicPr>
          <p:cNvPr id="6" name="Picture 2"/>
          <p:cNvPicPr>
            <a:picLocks noChangeAspect="1" noChangeArrowheads="1"/>
          </p:cNvPicPr>
          <p:nvPr/>
        </p:nvPicPr>
        <p:blipFill>
          <a:blip r:embed="rId2"/>
          <a:srcRect l="23060" t="55221" r="49487" b="36103"/>
          <a:stretch>
            <a:fillRect/>
          </a:stretch>
        </p:blipFill>
        <p:spPr bwMode="auto">
          <a:xfrm>
            <a:off x="571480" y="7572396"/>
            <a:ext cx="5786478" cy="785818"/>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l="33492" t="79320" r="49487" b="12840"/>
          <a:stretch>
            <a:fillRect/>
          </a:stretch>
        </p:blipFill>
        <p:spPr bwMode="auto">
          <a:xfrm>
            <a:off x="3714752" y="2071670"/>
            <a:ext cx="2643206" cy="509590"/>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l="28505" t="73665" r="55161" b="21515"/>
          <a:stretch>
            <a:fillRect/>
          </a:stretch>
        </p:blipFill>
        <p:spPr bwMode="auto">
          <a:xfrm>
            <a:off x="857232" y="2071670"/>
            <a:ext cx="2857520" cy="500066"/>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l="23060" t="64025" r="49487" b="29227"/>
          <a:stretch>
            <a:fillRect/>
          </a:stretch>
        </p:blipFill>
        <p:spPr bwMode="auto">
          <a:xfrm>
            <a:off x="857232" y="1214414"/>
            <a:ext cx="5500726" cy="500066"/>
          </a:xfrm>
          <a:prstGeom prst="rect">
            <a:avLst/>
          </a:prstGeom>
          <a:noFill/>
          <a:ln w="9525">
            <a:noFill/>
            <a:miter lim="800000"/>
            <a:headEnd/>
            <a:tailEnd/>
          </a:ln>
          <a:effectLst/>
        </p:spPr>
      </p:pic>
      <p:sp>
        <p:nvSpPr>
          <p:cNvPr id="6" name="ZoneTexte 5"/>
          <p:cNvSpPr txBox="1"/>
          <p:nvPr/>
        </p:nvSpPr>
        <p:spPr>
          <a:xfrm>
            <a:off x="357166" y="1714480"/>
            <a:ext cx="6143668" cy="6370975"/>
          </a:xfrm>
          <a:prstGeom prst="rect">
            <a:avLst/>
          </a:prstGeom>
          <a:noFill/>
        </p:spPr>
        <p:txBody>
          <a:bodyPr wrap="square" rtlCol="0">
            <a:spAutoFit/>
          </a:bodyPr>
          <a:lstStyle/>
          <a:p>
            <a:pPr algn="r" rtl="1"/>
            <a:r>
              <a:rPr lang="ar-DZ" sz="1200" dirty="0"/>
              <a:t>    </a:t>
            </a:r>
            <a:r>
              <a:rPr lang="ar-AE" sz="1200" dirty="0"/>
              <a:t>والمعادلة السابقة يمكن التعبير عنها بشكل مبسط من </a:t>
            </a:r>
            <a:r>
              <a:rPr lang="ar-DZ" sz="1200" dirty="0"/>
              <a:t>خلال ما يلي :</a:t>
            </a:r>
          </a:p>
          <a:p>
            <a:pPr algn="r" rtl="1"/>
            <a:endParaRPr lang="ar-DZ" sz="1200" dirty="0"/>
          </a:p>
          <a:p>
            <a:pPr algn="r" rtl="1"/>
            <a:endParaRPr lang="ar-DZ" sz="1200" dirty="0"/>
          </a:p>
          <a:p>
            <a:pPr algn="r" rtl="1"/>
            <a:endParaRPr lang="ar-DZ" sz="1200" dirty="0"/>
          </a:p>
          <a:p>
            <a:pPr algn="r" rtl="1"/>
            <a:endParaRPr lang="ar-DZ" sz="1200" dirty="0"/>
          </a:p>
          <a:p>
            <a:pPr algn="r" rtl="1"/>
            <a:r>
              <a:rPr lang="ar-AE" sz="1000" b="1" dirty="0"/>
              <a:t>مثال توضيحي</a:t>
            </a:r>
            <a:r>
              <a:rPr lang="ar-AE" sz="1200" dirty="0"/>
              <a:t>: لنفترض أن مؤسسة الياسمين قامت بالحصول على قرض بمبلغ 2 مليون دج وبفائدة سنوية قدرت </a:t>
            </a:r>
            <a:r>
              <a:rPr lang="ar-AE" sz="1200" dirty="0" err="1"/>
              <a:t>ب</a:t>
            </a:r>
            <a:r>
              <a:rPr lang="ar-AE" sz="1200" dirty="0"/>
              <a:t> 10 بالمائة، مع العلم أن التسديد يكون على شكل دفعات سنوية وعلى فترة 5 سنوات، ومعدل الضريبة 30 بالمائة. لاحتساب تكلفة الدين نلجأ إلى توظيف المعادلة السابقة كما يلي:</a:t>
            </a:r>
            <a:endParaRPr lang="ar-DZ" sz="1200" dirty="0"/>
          </a:p>
          <a:p>
            <a:pPr algn="r" rtl="1"/>
            <a:endParaRPr lang="ar-DZ" sz="1200" dirty="0"/>
          </a:p>
          <a:p>
            <a:pPr algn="r" rtl="1"/>
            <a:endParaRPr lang="ar-DZ" sz="1200" dirty="0"/>
          </a:p>
          <a:p>
            <a:pPr algn="r" rtl="1"/>
            <a:endParaRPr lang="ar-DZ" sz="1200" dirty="0"/>
          </a:p>
          <a:p>
            <a:pPr algn="r" rtl="1"/>
            <a:endParaRPr lang="ar-DZ" sz="1200" dirty="0"/>
          </a:p>
          <a:p>
            <a:pPr algn="r" rtl="1"/>
            <a:endParaRPr lang="ar-DZ" sz="1200" dirty="0"/>
          </a:p>
          <a:p>
            <a:pPr algn="r" rtl="1"/>
            <a:endParaRPr lang="ar-DZ" sz="1200" dirty="0"/>
          </a:p>
          <a:p>
            <a:pPr algn="r" rtl="1"/>
            <a:endParaRPr lang="ar-DZ" sz="1200" dirty="0"/>
          </a:p>
          <a:p>
            <a:pPr algn="r" rtl="1"/>
            <a:r>
              <a:rPr lang="ar-AE" sz="1200" dirty="0"/>
              <a:t> </a:t>
            </a:r>
            <a:r>
              <a:rPr lang="ar-DZ" sz="1200" dirty="0"/>
              <a:t>  </a:t>
            </a:r>
            <a:r>
              <a:rPr lang="ar-AE" sz="1200" dirty="0"/>
              <a:t>وكما سبق الإشارة إليه فإن تكلفة الدين الفعلية هي التكلفة بعد الضريبة، لذا يتوجب طرح مقدار الضريبة ومنه الحصول على التكلفة الفعلية كما</a:t>
            </a:r>
            <a:r>
              <a:rPr lang="ar-DZ" sz="1200" dirty="0"/>
              <a:t>يلي :</a:t>
            </a:r>
          </a:p>
          <a:p>
            <a:pPr algn="r" rtl="1"/>
            <a:endParaRPr lang="ar-DZ" sz="1200" b="1" dirty="0"/>
          </a:p>
          <a:p>
            <a:pPr algn="r" rtl="1"/>
            <a:endParaRPr lang="ar-DZ" sz="1200" b="1" dirty="0"/>
          </a:p>
          <a:p>
            <a:pPr algn="r" rtl="1"/>
            <a:r>
              <a:rPr lang="ar-DZ" sz="1200" b="1" dirty="0"/>
              <a:t>الفرع الثاني : تكلفة الاقتراض قصير الأجل </a:t>
            </a:r>
          </a:p>
          <a:p>
            <a:pPr algn="r" rtl="1"/>
            <a:r>
              <a:rPr lang="ar-DZ" sz="1200" b="1" dirty="0"/>
              <a:t>أ</a:t>
            </a:r>
            <a:r>
              <a:rPr lang="ar-DZ" sz="1000" b="1" dirty="0"/>
              <a:t>)</a:t>
            </a:r>
            <a:r>
              <a:rPr lang="ar-AE" sz="1000" b="1" dirty="0"/>
              <a:t> تكلفة التمويل في حالة الائتمان التجاري</a:t>
            </a:r>
            <a:r>
              <a:rPr lang="ar-DZ" sz="1000" b="1" dirty="0"/>
              <a:t> </a:t>
            </a:r>
            <a:r>
              <a:rPr lang="ar-DZ" sz="1200" dirty="0"/>
              <a:t>:</a:t>
            </a:r>
            <a:r>
              <a:rPr lang="ar-AE" sz="1200" dirty="0"/>
              <a:t>تتوقف قيمة تكلفة التمويل باستخدام الائتمان التجاري على الشروط الائتمانية التي يضعها المورد لمنح هذه </a:t>
            </a:r>
            <a:r>
              <a:rPr lang="ar-DZ" sz="1200" dirty="0"/>
              <a:t>التسهيلات</a:t>
            </a:r>
            <a:r>
              <a:rPr lang="ar-AE" sz="1200" dirty="0"/>
              <a:t> الائتمانية، ففي ظل غياب الخصم النقدي يعتبر الائتمان التجاري مصدر تمويلي بدون تكلفة تذكر. </a:t>
            </a:r>
            <a:endParaRPr lang="ar-DZ" sz="1200" dirty="0"/>
          </a:p>
          <a:p>
            <a:pPr algn="r" rtl="1"/>
            <a:r>
              <a:rPr lang="ar-DZ" sz="1200" dirty="0"/>
              <a:t>  </a:t>
            </a:r>
            <a:r>
              <a:rPr lang="ar-AE" sz="1200" dirty="0"/>
              <a:t>وفي حالة ما إذا كان الائتمان التجاري الممنوح من المورد يتضمن شرطا يقضي بمنح خصم نقدي للعملاء في حالة السداد</a:t>
            </a:r>
            <a:r>
              <a:rPr lang="ar-DZ" sz="1200" dirty="0"/>
              <a:t> خلال</a:t>
            </a:r>
            <a:r>
              <a:rPr lang="ar-AE" sz="1200" dirty="0"/>
              <a:t> فترة معينة، فإن البند الرئيسي في تكلفة الائتمان في هذه الحالة تتوقف قيمته على إمكانية حصول المؤسسة على هذا الخصم من عدمه، فإذا التزمت المؤسسة بالسداد خلال فترة الخصم النقدي وبالتالي تكلفة الائتمان التجاري في هذه الحالة تكاد منعدمة، فيما تزيد تكلفة الائتمان التجاري عندما تقوم المؤسسة بسداد مستحقاتها بعد انتهاء الفترة المقررة لمنح الخصم النقدي</a:t>
            </a:r>
            <a:endParaRPr lang="ar-DZ" sz="1200" b="1" dirty="0"/>
          </a:p>
        </p:txBody>
      </p:sp>
      <p:pic>
        <p:nvPicPr>
          <p:cNvPr id="9" name="Picture 2"/>
          <p:cNvPicPr>
            <a:picLocks noChangeAspect="1" noChangeArrowheads="1"/>
          </p:cNvPicPr>
          <p:nvPr/>
        </p:nvPicPr>
        <p:blipFill>
          <a:blip r:embed="rId4"/>
          <a:srcRect l="40630" t="48829" r="49487" b="48241"/>
          <a:stretch>
            <a:fillRect/>
          </a:stretch>
        </p:blipFill>
        <p:spPr bwMode="auto">
          <a:xfrm>
            <a:off x="3786190" y="2357422"/>
            <a:ext cx="1285884" cy="214314"/>
          </a:xfrm>
          <a:prstGeom prst="rect">
            <a:avLst/>
          </a:prstGeom>
          <a:noFill/>
          <a:ln w="9525">
            <a:noFill/>
            <a:miter lim="800000"/>
            <a:headEnd/>
            <a:tailEnd/>
          </a:ln>
          <a:effectLst/>
        </p:spPr>
      </p:pic>
      <p:pic>
        <p:nvPicPr>
          <p:cNvPr id="10" name="Picture 2"/>
          <p:cNvPicPr>
            <a:picLocks noChangeAspect="1" noChangeArrowheads="1"/>
          </p:cNvPicPr>
          <p:nvPr/>
        </p:nvPicPr>
        <p:blipFill>
          <a:blip r:embed="rId4"/>
          <a:srcRect l="25256" t="58465" r="47291" b="27862"/>
          <a:stretch>
            <a:fillRect/>
          </a:stretch>
        </p:blipFill>
        <p:spPr bwMode="auto">
          <a:xfrm>
            <a:off x="857232" y="3571868"/>
            <a:ext cx="5500726" cy="1071570"/>
          </a:xfrm>
          <a:prstGeom prst="rect">
            <a:avLst/>
          </a:prstGeom>
          <a:noFill/>
          <a:ln w="9525">
            <a:noFill/>
            <a:miter lim="800000"/>
            <a:headEnd/>
            <a:tailEnd/>
          </a:ln>
          <a:effectLst/>
        </p:spPr>
      </p:pic>
      <p:pic>
        <p:nvPicPr>
          <p:cNvPr id="11" name="Picture 2"/>
          <p:cNvPicPr>
            <a:picLocks noChangeAspect="1" noChangeArrowheads="1"/>
          </p:cNvPicPr>
          <p:nvPr/>
        </p:nvPicPr>
        <p:blipFill>
          <a:blip r:embed="rId4"/>
          <a:srcRect l="21962" t="78973" r="47291" b="19074"/>
          <a:stretch>
            <a:fillRect/>
          </a:stretch>
        </p:blipFill>
        <p:spPr bwMode="auto">
          <a:xfrm>
            <a:off x="928670" y="5286380"/>
            <a:ext cx="5429288" cy="214314"/>
          </a:xfrm>
          <a:prstGeom prst="rect">
            <a:avLst/>
          </a:prstGeom>
          <a:noFill/>
          <a:ln w="9525">
            <a:noFill/>
            <a:miter lim="800000"/>
            <a:headEnd/>
            <a:tailEnd/>
          </a:ln>
          <a:effectLst/>
        </p:spPr>
      </p:pic>
      <p:pic>
        <p:nvPicPr>
          <p:cNvPr id="12" name="Picture 2"/>
          <p:cNvPicPr>
            <a:picLocks noChangeAspect="1" noChangeArrowheads="1"/>
          </p:cNvPicPr>
          <p:nvPr/>
        </p:nvPicPr>
        <p:blipFill>
          <a:blip r:embed="rId5"/>
          <a:srcRect l="30198" t="72266" r="36859" b="19921"/>
          <a:stretch>
            <a:fillRect/>
          </a:stretch>
        </p:blipFill>
        <p:spPr bwMode="auto">
          <a:xfrm>
            <a:off x="857232" y="7929586"/>
            <a:ext cx="5572164" cy="428628"/>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7166" y="1071538"/>
            <a:ext cx="6072230" cy="6878806"/>
          </a:xfrm>
          <a:prstGeom prst="rect">
            <a:avLst/>
          </a:prstGeom>
          <a:noFill/>
        </p:spPr>
        <p:txBody>
          <a:bodyPr wrap="square" rtlCol="0">
            <a:spAutoFit/>
          </a:bodyPr>
          <a:lstStyle/>
          <a:p>
            <a:pPr algn="r" rtl="1"/>
            <a:r>
              <a:rPr lang="ar-AE" sz="1000" b="1" dirty="0"/>
              <a:t>ثانيا: تكلفة التمويل في حالة الائتمان المصرفي</a:t>
            </a:r>
            <a:r>
              <a:rPr lang="ar-DZ" sz="1000" b="1" dirty="0"/>
              <a:t> :</a:t>
            </a:r>
            <a:r>
              <a:rPr lang="ar-AE" sz="1000" b="1" dirty="0"/>
              <a:t> </a:t>
            </a:r>
            <a:r>
              <a:rPr lang="ar-AE" sz="1200" dirty="0"/>
              <a:t>تتمثل تكلفة التمويل في حالة </a:t>
            </a:r>
            <a:r>
              <a:rPr lang="ar-DZ" sz="1200" dirty="0"/>
              <a:t>     </a:t>
            </a:r>
            <a:r>
              <a:rPr lang="ar-AE" sz="1200" dirty="0"/>
              <a:t>هذا الائتمان في الفائدة التي تدفعها المؤسسة كنسبة مئوية من قيمة القرض التي حصلت عليه، ويمكن أن يطلق على هذه التكلفة بالتكلفة الاسمية لها عن التكلفة والمتأثرة أيضاً الفعلية المرتبطة بشروط الاتفاق بين المؤسسة والجهة المانحة للقرض، بمعدل الضريبة الخاضعة له أرباح المؤسسة . </a:t>
            </a:r>
            <a:endParaRPr lang="ar-DZ" sz="1200" dirty="0"/>
          </a:p>
          <a:p>
            <a:pPr algn="r" rtl="1"/>
            <a:r>
              <a:rPr lang="ar-DZ" sz="1200" dirty="0"/>
              <a:t>  </a:t>
            </a:r>
            <a:r>
              <a:rPr lang="ar-AE" sz="1200" dirty="0"/>
              <a:t>وهنا</a:t>
            </a:r>
            <a:r>
              <a:rPr lang="ar-DZ" sz="1200" dirty="0"/>
              <a:t>ك ثلاثة</a:t>
            </a:r>
            <a:r>
              <a:rPr lang="ar-AE" sz="1200" dirty="0"/>
              <a:t> احتمالات بشأن هذه الشروط هي</a:t>
            </a:r>
            <a:r>
              <a:rPr lang="ar-DZ" sz="1200" dirty="0"/>
              <a:t>:</a:t>
            </a:r>
          </a:p>
          <a:p>
            <a:pPr algn="r" rtl="1">
              <a:buFont typeface="Arial" pitchFamily="34" charset="0"/>
              <a:buChar char="•"/>
            </a:pPr>
            <a:r>
              <a:rPr lang="ar-AE" sz="1200" dirty="0"/>
              <a:t>أن يطلب من المؤسسة الاحتفاظ برصيد معين.</a:t>
            </a:r>
            <a:endParaRPr lang="ar-DZ" sz="1200" dirty="0"/>
          </a:p>
          <a:p>
            <a:pPr algn="r" rtl="1">
              <a:buFont typeface="Arial" pitchFamily="34" charset="0"/>
              <a:buChar char="•"/>
            </a:pPr>
            <a:r>
              <a:rPr lang="ar-AE" sz="1200" dirty="0"/>
              <a:t>أن يطلب من المؤسسة سداد الفائدة مقدماً</a:t>
            </a:r>
            <a:r>
              <a:rPr lang="ar-DZ" sz="1200" dirty="0"/>
              <a:t>.</a:t>
            </a:r>
          </a:p>
          <a:p>
            <a:pPr algn="r" rtl="1">
              <a:buFont typeface="Arial" pitchFamily="34" charset="0"/>
              <a:buChar char="•"/>
            </a:pPr>
            <a:r>
              <a:rPr lang="ar-AE" sz="1200" dirty="0"/>
              <a:t>أن يطلب من المؤسسة سداد القرض على دفعات</a:t>
            </a:r>
            <a:r>
              <a:rPr lang="ar-DZ" sz="1200" dirty="0"/>
              <a:t> .</a:t>
            </a:r>
          </a:p>
          <a:p>
            <a:pPr algn="r" rtl="1"/>
            <a:endParaRPr lang="ar-DZ" sz="1200" dirty="0"/>
          </a:p>
          <a:p>
            <a:pPr algn="r" rtl="1"/>
            <a:r>
              <a:rPr lang="ar-DZ" sz="1400" b="1" dirty="0"/>
              <a:t>المطلب الثالث : تقييم وفق طريقة فارق الحيازة</a:t>
            </a:r>
          </a:p>
          <a:p>
            <a:pPr algn="r" rtl="1"/>
            <a:endParaRPr lang="ar-DZ" sz="1100" b="1" dirty="0"/>
          </a:p>
          <a:p>
            <a:pPr algn="r" rtl="1"/>
            <a:r>
              <a:rPr lang="ar-DZ" sz="1100" b="1" dirty="0"/>
              <a:t>أولا</a:t>
            </a:r>
            <a:r>
              <a:rPr lang="ar-AE" sz="1100" b="1" dirty="0"/>
              <a:t>: فارق الحيازة المحتسب في عمليات تقييم المؤسسات </a:t>
            </a:r>
            <a:endParaRPr lang="ar-DZ" sz="1100" b="1" dirty="0"/>
          </a:p>
          <a:p>
            <a:pPr algn="r" rtl="1"/>
            <a:r>
              <a:rPr lang="ar-DZ" sz="1200" dirty="0"/>
              <a:t>  في </a:t>
            </a:r>
            <a:r>
              <a:rPr lang="ar-AE" sz="1200" dirty="0"/>
              <a:t>هذا </a:t>
            </a:r>
            <a:r>
              <a:rPr lang="ar-DZ" sz="1200" dirty="0"/>
              <a:t>ال</a:t>
            </a:r>
            <a:r>
              <a:rPr lang="ar-AE" sz="1200" dirty="0"/>
              <a:t>جزء، بد</a:t>
            </a:r>
            <a:r>
              <a:rPr lang="ar-DZ" sz="1200" dirty="0"/>
              <a:t>ل</a:t>
            </a:r>
            <a:r>
              <a:rPr lang="ar-AE" sz="1200" dirty="0"/>
              <a:t>ا من تقييم فا</a:t>
            </a:r>
            <a:r>
              <a:rPr lang="ar-DZ" sz="1200" dirty="0"/>
              <a:t>ر</a:t>
            </a:r>
            <a:r>
              <a:rPr lang="ar-AE" sz="1200" dirty="0"/>
              <a:t>ق </a:t>
            </a:r>
            <a:r>
              <a:rPr lang="ar-DZ" sz="1200" dirty="0"/>
              <a:t>ال</a:t>
            </a:r>
            <a:r>
              <a:rPr lang="ar-AE" sz="1200" dirty="0"/>
              <a:t>حيازة بشكل بعدي من </a:t>
            </a:r>
            <a:r>
              <a:rPr lang="ar-AE" sz="1200" dirty="0" err="1"/>
              <a:t>خ</a:t>
            </a:r>
            <a:r>
              <a:rPr lang="ar-DZ" sz="1200" dirty="0"/>
              <a:t>لال</a:t>
            </a:r>
            <a:r>
              <a:rPr lang="ar-AE" sz="1200" dirty="0"/>
              <a:t> السعر</a:t>
            </a:r>
            <a:r>
              <a:rPr lang="ar-DZ" sz="1200" dirty="0"/>
              <a:t> المدفوع </a:t>
            </a:r>
            <a:r>
              <a:rPr lang="ar-AE" sz="1200" dirty="0"/>
              <a:t>، فإن</a:t>
            </a:r>
            <a:r>
              <a:rPr lang="ar-DZ" sz="1200" dirty="0"/>
              <a:t> المقاربة هنا ستكون في</a:t>
            </a:r>
            <a:r>
              <a:rPr lang="ar-AE" sz="1200" dirty="0"/>
              <a:t> شكل تقييم قبلي من</a:t>
            </a:r>
            <a:r>
              <a:rPr lang="ar-DZ" sz="1200" dirty="0"/>
              <a:t> خلال</a:t>
            </a:r>
            <a:r>
              <a:rPr lang="ar-AE" sz="1200" dirty="0"/>
              <a:t> قيمة مردودية الشركة. ما يع</a:t>
            </a:r>
            <a:r>
              <a:rPr lang="ar-DZ" sz="1200" dirty="0"/>
              <a:t>ني أن</a:t>
            </a:r>
            <a:r>
              <a:rPr lang="ar-AE" sz="1200" dirty="0"/>
              <a:t> التحليل </a:t>
            </a:r>
            <a:r>
              <a:rPr lang="ar-DZ" sz="1200" dirty="0"/>
              <a:t>هنا </a:t>
            </a:r>
            <a:r>
              <a:rPr lang="ar-AE" sz="1200" dirty="0"/>
              <a:t>س</a:t>
            </a:r>
            <a:r>
              <a:rPr lang="ar-DZ" sz="1200" dirty="0"/>
              <a:t>و</a:t>
            </a:r>
            <a:r>
              <a:rPr lang="ar-AE" sz="1200" dirty="0"/>
              <a:t>ف لن</a:t>
            </a:r>
            <a:r>
              <a:rPr lang="ar-DZ" sz="1200" dirty="0"/>
              <a:t> يكون تحليل المعايير ( النظرة المحاسبية  البحتة) ، وإنما تحليل المنظور المالي ، مع محاولة البحث عن إيجاد روابط بين المنظورين :</a:t>
            </a:r>
          </a:p>
          <a:p>
            <a:pPr algn="r" rtl="1"/>
            <a:r>
              <a:rPr lang="ar-DZ" sz="1200" dirty="0"/>
              <a:t>1) </a:t>
            </a:r>
            <a:r>
              <a:rPr lang="ar-AE" sz="1200" dirty="0"/>
              <a:t>فارق الحيازة المولد داخليا حسب معايير المحاسبة الدولية </a:t>
            </a:r>
            <a:r>
              <a:rPr lang="fr-FR" sz="1200" dirty="0"/>
              <a:t>IFRS /IAS</a:t>
            </a:r>
            <a:r>
              <a:rPr lang="ar-DZ" sz="1200" dirty="0"/>
              <a:t>.</a:t>
            </a:r>
          </a:p>
          <a:p>
            <a:pPr algn="r" rtl="1"/>
            <a:r>
              <a:rPr lang="ar-DZ" sz="1200" dirty="0"/>
              <a:t>2) </a:t>
            </a:r>
            <a:r>
              <a:rPr lang="ar-AE" sz="1200" dirty="0"/>
              <a:t>التصور المالي لفارق الحيازة</a:t>
            </a:r>
            <a:r>
              <a:rPr lang="ar-DZ" sz="1200" dirty="0"/>
              <a:t>.</a:t>
            </a:r>
            <a:r>
              <a:rPr lang="ar-AE" sz="1200" dirty="0"/>
              <a:t> </a:t>
            </a:r>
            <a:endParaRPr lang="ar-DZ" sz="1200" dirty="0"/>
          </a:p>
          <a:p>
            <a:pPr algn="r" rtl="1"/>
            <a:r>
              <a:rPr lang="ar-DZ" sz="1100" b="1" dirty="0"/>
              <a:t>ثانيا : </a:t>
            </a:r>
            <a:r>
              <a:rPr lang="ar-AE" sz="1100" b="1" dirty="0"/>
              <a:t>حساب فارق الحيازة</a:t>
            </a:r>
            <a:endParaRPr lang="ar-DZ" sz="1100" b="1" dirty="0"/>
          </a:p>
          <a:p>
            <a:pPr algn="r" rtl="1"/>
            <a:r>
              <a:rPr lang="ar-DZ" sz="1100" b="1" dirty="0"/>
              <a:t>   </a:t>
            </a:r>
            <a:r>
              <a:rPr lang="ar-AE" sz="1100" dirty="0"/>
              <a:t>سيتم تفصيل الطرق </a:t>
            </a:r>
            <a:r>
              <a:rPr lang="ar-DZ" sz="1100" dirty="0"/>
              <a:t>و التقنيات الممكنة لحساب فارق الحيازة ،إذ تختلف هذه الطرق باختلاف المعلمات المستخدمة في عملية الحساب ( صافي المركز المالي المصحح ، القيمة الجوهرية للخام ، الأموال الضرورية للاستغلال ..)</a:t>
            </a:r>
          </a:p>
          <a:p>
            <a:pPr algn="r" rtl="1"/>
            <a:r>
              <a:rPr lang="ar-DZ" sz="1100" dirty="0"/>
              <a:t>  و الصيغة العامة لحساب فائض أو فارق الحيازة هي :     </a:t>
            </a:r>
            <a:r>
              <a:rPr lang="fr-FR" sz="1200" b="1" dirty="0"/>
              <a:t>V - ANCC = GW</a:t>
            </a:r>
            <a:r>
              <a:rPr lang="ar-DZ" sz="1200" b="1" dirty="0"/>
              <a:t> </a:t>
            </a:r>
            <a:r>
              <a:rPr lang="ar-DZ" sz="1200" dirty="0"/>
              <a:t> </a:t>
            </a:r>
          </a:p>
          <a:p>
            <a:pPr algn="r" rtl="1"/>
            <a:r>
              <a:rPr lang="ar-DZ" sz="1200" dirty="0"/>
              <a:t>بحيث : </a:t>
            </a:r>
            <a:r>
              <a:rPr lang="fr-FR" sz="1200" dirty="0"/>
              <a:t>GW</a:t>
            </a:r>
            <a:r>
              <a:rPr lang="ar-DZ" sz="1200" dirty="0"/>
              <a:t>: فارق الحيازة </a:t>
            </a:r>
          </a:p>
          <a:p>
            <a:pPr algn="r" rtl="1"/>
            <a:r>
              <a:rPr lang="fr-FR" sz="1200" dirty="0"/>
              <a:t>ANCC</a:t>
            </a:r>
            <a:r>
              <a:rPr lang="ar-DZ" sz="1200" dirty="0"/>
              <a:t>:صافي المركز المالي المصحح ، </a:t>
            </a:r>
            <a:r>
              <a:rPr lang="fr-FR" sz="1200" dirty="0"/>
              <a:t>V</a:t>
            </a:r>
            <a:r>
              <a:rPr lang="ar-DZ" sz="1200" dirty="0"/>
              <a:t>:</a:t>
            </a:r>
            <a:r>
              <a:rPr lang="fr-FR" sz="1200" dirty="0"/>
              <a:t> </a:t>
            </a:r>
            <a:r>
              <a:rPr lang="ar-DZ" sz="1200" dirty="0"/>
              <a:t> </a:t>
            </a:r>
            <a:r>
              <a:rPr lang="ar-AE" sz="1200" dirty="0"/>
              <a:t>قيمة </a:t>
            </a:r>
            <a:r>
              <a:rPr lang="ar-AE" sz="1200" dirty="0" err="1"/>
              <a:t>ا</a:t>
            </a:r>
            <a:r>
              <a:rPr lang="ar-DZ" sz="1200" dirty="0"/>
              <a:t>ل</a:t>
            </a:r>
            <a:r>
              <a:rPr lang="ar-AE" sz="1200" dirty="0"/>
              <a:t>مؤسسة حسب التدفقات </a:t>
            </a:r>
            <a:r>
              <a:rPr lang="ar-DZ" sz="1200" dirty="0"/>
              <a:t>.</a:t>
            </a:r>
          </a:p>
          <a:p>
            <a:pPr algn="r" rtl="1"/>
            <a:r>
              <a:rPr lang="ar-DZ" sz="1200" b="1" dirty="0"/>
              <a:t>ثالثا:</a:t>
            </a:r>
            <a:r>
              <a:rPr lang="ar-AE" sz="1200" b="1" dirty="0"/>
              <a:t>التقييم الحالي لعائد فارق الحيازة</a:t>
            </a:r>
            <a:endParaRPr lang="ar-DZ" sz="1200" b="1" dirty="0"/>
          </a:p>
          <a:p>
            <a:pPr algn="r" rtl="1"/>
            <a:r>
              <a:rPr lang="ar-DZ" sz="1200" b="1" dirty="0"/>
              <a:t>  </a:t>
            </a:r>
            <a:r>
              <a:rPr lang="ar-DZ" sz="1200" dirty="0"/>
              <a:t>فارق الحيازة يساوي إلى القيمة الحالية لعوائد فارق الحيازة المتوقعة في المستقبل. حيث أن </a:t>
            </a:r>
            <a:r>
              <a:rPr lang="fr-FR" sz="1200" dirty="0"/>
              <a:t>i  </a:t>
            </a:r>
            <a:r>
              <a:rPr lang="ar-DZ" sz="1200" dirty="0"/>
              <a:t>  هو معدل التقييم الحالي لعوائد فارق الحيازة التقييم الحالي يمكن أن يتم :</a:t>
            </a:r>
          </a:p>
          <a:p>
            <a:pPr algn="r" rtl="1">
              <a:buFont typeface="Arial" pitchFamily="34" charset="0"/>
              <a:buChar char="•"/>
            </a:pPr>
            <a:r>
              <a:rPr lang="ar-DZ" sz="1200" dirty="0"/>
              <a:t>إما على عوائد فارق الحيازة المتوقعة في المستقبل لعدد محدد من السنوات في الواقع العملي ،هذا العدد يقدر </a:t>
            </a:r>
            <a:r>
              <a:rPr lang="ar-DZ" sz="1200" dirty="0" err="1"/>
              <a:t>ب</a:t>
            </a:r>
            <a:r>
              <a:rPr lang="ar-DZ" sz="1200" dirty="0"/>
              <a:t> 5 سنوات لأنه بعد هذه الفترة التنبؤ بالعوائد سيتصف أكثر بعدم التأكد :</a:t>
            </a:r>
          </a:p>
          <a:p>
            <a:pPr algn="r" rtl="1">
              <a:buFont typeface="Arial" pitchFamily="34" charset="0"/>
              <a:buChar char="•"/>
            </a:pPr>
            <a:r>
              <a:rPr lang="ar-DZ" sz="1200" dirty="0"/>
              <a:t>إما على سلسلة غير منتهية من العوائد المفترضة على أنها ثابتة ، فارق الحيازة يتم الحصول عليه من خلال رسمنه العائد السنوي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42918" y="1142976"/>
            <a:ext cx="5572164" cy="3170099"/>
          </a:xfrm>
          <a:prstGeom prst="rect">
            <a:avLst/>
          </a:prstGeom>
          <a:noFill/>
        </p:spPr>
        <p:txBody>
          <a:bodyPr wrap="square" rtlCol="0">
            <a:spAutoFit/>
          </a:bodyPr>
          <a:lstStyle/>
          <a:p>
            <a:pPr algn="r" rtl="1"/>
            <a:r>
              <a:rPr lang="ar-DZ" sz="1600" b="1" dirty="0"/>
              <a:t>الخاتمة</a:t>
            </a:r>
          </a:p>
          <a:p>
            <a:pPr algn="r" rtl="1"/>
            <a:endParaRPr lang="ar-DZ" sz="1600" b="1" dirty="0"/>
          </a:p>
          <a:p>
            <a:pPr algn="r" rtl="1"/>
            <a:r>
              <a:rPr lang="ar-DZ" sz="1200" dirty="0"/>
              <a:t>  و أخيرا </a:t>
            </a:r>
            <a:r>
              <a:rPr lang="ar-AE" sz="1200" dirty="0"/>
              <a:t>فإن المؤسسة توقع ضمن الاقتصاد كنواة أساسية فيه، ويؤثر بشتى الطرق والعوامل في الاقتصاد ككل، ويعتبر التمويل عنصرا حيويا وضروريا لاستمرار نشاط المؤسسة وتحقيق نموها وبرامجها الاستثمارية وأهدافها المسطرة، حيث </a:t>
            </a:r>
            <a:r>
              <a:rPr lang="ar-DZ" sz="1200" dirty="0"/>
              <a:t>ت</a:t>
            </a:r>
            <a:r>
              <a:rPr lang="ar-AE" sz="1200" dirty="0"/>
              <a:t>مثل الأعمال التي يقوم</a:t>
            </a:r>
            <a:r>
              <a:rPr lang="ar-DZ" sz="1200" dirty="0"/>
              <a:t> </a:t>
            </a:r>
            <a:r>
              <a:rPr lang="ar-AE" sz="1200" dirty="0"/>
              <a:t>الأفراد والشركات من أجل توفير الأموال اللازمة سواء من مصادر داخلية أو خارجية. بالنسبة للتمويل الداخلي الذي يمنحها الاستقلالية عن الأطراف الخارجية، بحيث تحاول تحريك الموارد الداخلية التي</a:t>
            </a:r>
            <a:r>
              <a:rPr lang="ar-DZ" sz="1200" dirty="0"/>
              <a:t> بحوزتها</a:t>
            </a:r>
            <a:r>
              <a:rPr lang="ar-AE" sz="1200" dirty="0"/>
              <a:t>، ولكن هذا النوع من التمويل يعتبر غير كافي لتلبية حاجيات المؤسسة إذ تلجأ إلى مصادر خارجية تتمثل في مصادر تمويل قصيرة ومتوسطة وطويلة الأجل، بحيث تمنحها من استغلال مختلف الرص الاستثمارية لزيادة نشاطها والتوسع أكثر فأكثر وكل مصدر التمويل ينجم عنه تكلفة حيث تعتبر عنصر هام وأساسيا في اتخاذ قرارات الإنفاق الاستثماري </a:t>
            </a:r>
            <a:endParaRPr lang="fr-FR" sz="1200" dirty="0"/>
          </a:p>
          <a:p>
            <a:pPr algn="r" rtl="1"/>
            <a:endParaRPr lang="ar-DZ"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42918" y="1285852"/>
            <a:ext cx="5643602" cy="1323439"/>
          </a:xfrm>
          <a:prstGeom prst="rect">
            <a:avLst/>
          </a:prstGeom>
          <a:noFill/>
        </p:spPr>
        <p:txBody>
          <a:bodyPr wrap="square" rtlCol="0">
            <a:spAutoFit/>
          </a:bodyPr>
          <a:lstStyle/>
          <a:p>
            <a:pPr algn="r" rtl="1"/>
            <a:r>
              <a:rPr lang="ar-DZ" sz="1600" b="1" dirty="0"/>
              <a:t>قائمة المراجع</a:t>
            </a:r>
          </a:p>
          <a:p>
            <a:pPr algn="r" rtl="1"/>
            <a:endParaRPr lang="ar-DZ" sz="1600" b="1" dirty="0"/>
          </a:p>
          <a:p>
            <a:pPr algn="r" rtl="1"/>
            <a:endParaRPr lang="ar-DZ" sz="1600" b="1" dirty="0"/>
          </a:p>
          <a:p>
            <a:pPr algn="r" rtl="1"/>
            <a:endParaRPr lang="ar-DZ" sz="1600" b="1"/>
          </a:p>
          <a:p>
            <a:pPr algn="r" rtl="1"/>
            <a:r>
              <a:rPr lang="ar-DZ" sz="1600" b="1"/>
              <a:t> </a:t>
            </a:r>
            <a:endParaRPr lang="fr-FR" sz="16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142984" y="1285852"/>
            <a:ext cx="4786346" cy="3970318"/>
          </a:xfrm>
          <a:prstGeom prst="rect">
            <a:avLst/>
          </a:prstGeom>
          <a:noFill/>
        </p:spPr>
        <p:txBody>
          <a:bodyPr wrap="square" rtlCol="0">
            <a:spAutoFit/>
          </a:bodyPr>
          <a:lstStyle/>
          <a:p>
            <a:pPr algn="ctr" rtl="1"/>
            <a:r>
              <a:rPr lang="ar-DZ" sz="1200" b="1" dirty="0"/>
              <a:t>خطة البحث</a:t>
            </a:r>
          </a:p>
          <a:p>
            <a:pPr algn="r" rtl="1"/>
            <a:endParaRPr lang="ar-DZ" sz="1200" dirty="0"/>
          </a:p>
          <a:p>
            <a:pPr algn="r" rtl="1"/>
            <a:r>
              <a:rPr lang="ar-DZ" sz="1200" b="1" dirty="0"/>
              <a:t>المقدمة</a:t>
            </a:r>
          </a:p>
          <a:p>
            <a:pPr algn="r" rtl="1"/>
            <a:endParaRPr lang="ar-DZ" sz="1200" dirty="0"/>
          </a:p>
          <a:p>
            <a:pPr algn="r" rtl="1"/>
            <a:r>
              <a:rPr lang="ar-DZ" sz="1200" b="1" dirty="0"/>
              <a:t>المبحث الأول</a:t>
            </a:r>
            <a:r>
              <a:rPr lang="ar-DZ" sz="1200" dirty="0"/>
              <a:t> </a:t>
            </a:r>
            <a:r>
              <a:rPr lang="ar-DZ" sz="1200" b="1" dirty="0"/>
              <a:t>: ماهية تكلفة التمويل </a:t>
            </a:r>
          </a:p>
          <a:p>
            <a:pPr algn="r" rtl="1"/>
            <a:endParaRPr lang="ar-DZ" sz="1200" dirty="0"/>
          </a:p>
          <a:p>
            <a:pPr algn="r" rtl="1"/>
            <a:r>
              <a:rPr lang="ar-DZ" sz="1200" dirty="0"/>
              <a:t>المطلب الأول : مفهوم تكلفة التمويل .</a:t>
            </a:r>
          </a:p>
          <a:p>
            <a:pPr algn="r" rtl="1"/>
            <a:endParaRPr lang="ar-DZ" sz="1200" dirty="0"/>
          </a:p>
          <a:p>
            <a:pPr algn="r" rtl="1"/>
            <a:r>
              <a:rPr lang="ar-DZ" sz="1200" dirty="0"/>
              <a:t>المطلب الثاني : قياس أهمية تكلفة التمويل .</a:t>
            </a:r>
          </a:p>
          <a:p>
            <a:pPr algn="r" rtl="1"/>
            <a:endParaRPr lang="ar-DZ" sz="1200" dirty="0"/>
          </a:p>
          <a:p>
            <a:pPr algn="r" rtl="1"/>
            <a:r>
              <a:rPr lang="ar-DZ" sz="1200" dirty="0"/>
              <a:t>المطلب الثالث : العوامل المؤثرة في تكلفة التمويل. </a:t>
            </a:r>
          </a:p>
          <a:p>
            <a:pPr algn="r" rtl="1"/>
            <a:endParaRPr lang="ar-DZ" sz="1200" dirty="0"/>
          </a:p>
          <a:p>
            <a:pPr algn="r" rtl="1"/>
            <a:r>
              <a:rPr lang="ar-DZ" sz="1200" b="1" dirty="0"/>
              <a:t>المبحث الثاني : تكلفة التمويل </a:t>
            </a:r>
          </a:p>
          <a:p>
            <a:pPr algn="r" rtl="1"/>
            <a:endParaRPr lang="ar-DZ" sz="1200" dirty="0"/>
          </a:p>
          <a:p>
            <a:pPr algn="r" rtl="1"/>
            <a:r>
              <a:rPr lang="ar-DZ" sz="1200" dirty="0"/>
              <a:t>المطلب الأول : تكلفة أموال الملكية .</a:t>
            </a:r>
          </a:p>
          <a:p>
            <a:pPr algn="r" rtl="1"/>
            <a:endParaRPr lang="ar-DZ" sz="1200" dirty="0"/>
          </a:p>
          <a:p>
            <a:pPr algn="r" rtl="1"/>
            <a:r>
              <a:rPr lang="ar-DZ" sz="1200" dirty="0"/>
              <a:t>المطلب الثاني : تكلفة الاقتراض .</a:t>
            </a:r>
          </a:p>
          <a:p>
            <a:pPr algn="r" rtl="1"/>
            <a:endParaRPr lang="ar-DZ" sz="1200" dirty="0"/>
          </a:p>
          <a:p>
            <a:pPr algn="r" rtl="1"/>
            <a:r>
              <a:rPr lang="ar-DZ" sz="1200" dirty="0"/>
              <a:t>المطلب الثالث : تقييم وفق طريقة فارق الحيازة</a:t>
            </a:r>
          </a:p>
          <a:p>
            <a:pPr algn="r" rtl="1"/>
            <a:endParaRPr lang="ar-DZ" sz="1200" dirty="0"/>
          </a:p>
          <a:p>
            <a:pPr algn="r" rtl="1"/>
            <a:r>
              <a:rPr lang="ar-DZ" sz="1200" b="1" dirty="0"/>
              <a:t>الخاتمة</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57232" y="1285852"/>
            <a:ext cx="5500726" cy="2862322"/>
          </a:xfrm>
          <a:prstGeom prst="rect">
            <a:avLst/>
          </a:prstGeom>
          <a:noFill/>
        </p:spPr>
        <p:txBody>
          <a:bodyPr wrap="square" rtlCol="0">
            <a:spAutoFit/>
          </a:bodyPr>
          <a:lstStyle/>
          <a:p>
            <a:pPr algn="r" rtl="1"/>
            <a:r>
              <a:rPr lang="ar-DZ" sz="1200" b="1" dirty="0"/>
              <a:t>المقدمة</a:t>
            </a:r>
          </a:p>
          <a:p>
            <a:pPr algn="r" rtl="1"/>
            <a:endParaRPr lang="ar-DZ" sz="1200" b="1" dirty="0"/>
          </a:p>
          <a:p>
            <a:pPr algn="r" rtl="1"/>
            <a:r>
              <a:rPr lang="ar-DZ" sz="1200" b="1" dirty="0"/>
              <a:t>  </a:t>
            </a:r>
            <a:r>
              <a:rPr lang="ar-DZ" sz="1200" dirty="0"/>
              <a:t>عندما نتكلم عن تكلفة التمويل فنحن نشير في الواقع إلى جدول عرض رؤوس الأموال المتاحة اللازمة للاستثمار أي حجم الأموال المعروضة في السوق المالي ومدى علاقتها بكل من تكلفة رؤوس الأموال و المنفعة الممكن تحقيقها من جراء اتخاذ القرار الاستثماري  ومن هنا نجد أن قرار مرتبط بمعدل المردودية الاستثمارية الممكن تحقيقها من خلال اتخاذ القرار الاستثماري مقارنة بمعل تكلفة رأس المال المستثمر في المشروع إلا أنها تختلف التكلفة باختلاف مصادر التمويل المتاحة للمنشأة ، حيث أن معرفة تكلفة الأموال تعتبر عنصرا هاما وأساسيا في عملية اتخاذ القرارات المالية المتعلقة بالحصول على التمويل وبالتالي إجراء المقارنة بين المتاحة والوصول إلى القرار المالي السليم والملائم ومنه نقوم بالإجابة على تساؤلات التالية </a:t>
            </a:r>
          </a:p>
          <a:p>
            <a:pPr algn="r" rtl="1"/>
            <a:r>
              <a:rPr lang="ar-DZ" sz="1200" dirty="0"/>
              <a:t>مفهوم تكلفة عناصر الرأس المال وأهميتها وعوامل المؤثرة فيها </a:t>
            </a:r>
            <a:endParaRPr lang="fr-FR"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7166" y="1285852"/>
            <a:ext cx="6143668" cy="3293209"/>
          </a:xfrm>
          <a:prstGeom prst="rect">
            <a:avLst/>
          </a:prstGeom>
          <a:noFill/>
        </p:spPr>
        <p:txBody>
          <a:bodyPr wrap="square" rtlCol="0">
            <a:spAutoFit/>
          </a:bodyPr>
          <a:lstStyle/>
          <a:p>
            <a:pPr algn="r" rtl="1"/>
            <a:r>
              <a:rPr lang="ar-DZ" sz="1600" b="1" dirty="0"/>
              <a:t>المبحث الأول :ماهية تكلفة التمويل </a:t>
            </a:r>
          </a:p>
          <a:p>
            <a:pPr algn="r" rtl="1"/>
            <a:r>
              <a:rPr lang="ar-DZ" sz="1200" b="1" dirty="0"/>
              <a:t>المطلب الأول :مفهوم تكلفة التموي</a:t>
            </a:r>
            <a:r>
              <a:rPr lang="ar-DZ" sz="1400" b="1" dirty="0"/>
              <a:t>ل </a:t>
            </a:r>
          </a:p>
          <a:p>
            <a:pPr algn="r" rtl="1"/>
            <a:endParaRPr lang="ar-DZ" sz="1200" b="1" dirty="0"/>
          </a:p>
          <a:p>
            <a:pPr algn="r" rtl="1">
              <a:buFont typeface="Wingdings" pitchFamily="2" charset="2"/>
              <a:buChar char="§"/>
            </a:pPr>
            <a:r>
              <a:rPr lang="ar-DZ" sz="1200" b="1" dirty="0"/>
              <a:t> </a:t>
            </a:r>
            <a:r>
              <a:rPr lang="ar-AE" sz="1200" b="1" dirty="0"/>
              <a:t>مفهوم تكلفة التمويل</a:t>
            </a:r>
            <a:r>
              <a:rPr lang="ar-AE" sz="1200" dirty="0"/>
              <a:t>: تعرف تكلفة التمويل على </a:t>
            </a:r>
            <a:r>
              <a:rPr lang="ar-DZ" sz="1200" dirty="0"/>
              <a:t>أنها</a:t>
            </a:r>
            <a:r>
              <a:rPr lang="ar-AE" sz="1200" dirty="0"/>
              <a:t> : "الحد الأدنى للعائد المقبول على الاقتراح التمويلي (المصدر التمويلي)، فالاقتراح التمويلي الذي لا يتولد عنه عائد يعادل على الأقل تكلفة الأموال ينبغي رفعه. </a:t>
            </a:r>
            <a:endParaRPr lang="ar-DZ" sz="1200" dirty="0"/>
          </a:p>
          <a:p>
            <a:pPr algn="r" rtl="1"/>
            <a:r>
              <a:rPr lang="ar-DZ" sz="1200" dirty="0"/>
              <a:t>  و </a:t>
            </a:r>
            <a:r>
              <a:rPr lang="ar-AE" sz="1200" dirty="0"/>
              <a:t>تكلفة التمويل</a:t>
            </a:r>
            <a:r>
              <a:rPr lang="ar-DZ" sz="1200" dirty="0"/>
              <a:t> </a:t>
            </a:r>
            <a:r>
              <a:rPr lang="ar-AE" sz="1200" dirty="0"/>
              <a:t>تعني تكلفة خليط الأموال التي تتكون منها مصادر التمويل للمؤسسة والتي يعتبر رأس المال المملوك</a:t>
            </a:r>
            <a:r>
              <a:rPr lang="ar-DZ" sz="1200" dirty="0"/>
              <a:t> </a:t>
            </a:r>
            <a:r>
              <a:rPr lang="ar-AE" sz="1200" dirty="0"/>
              <a:t>أحد عناصرها</a:t>
            </a:r>
            <a:r>
              <a:rPr lang="ar-DZ" sz="1200" dirty="0"/>
              <a:t>.</a:t>
            </a:r>
            <a:r>
              <a:rPr lang="ar-AE" sz="1200" dirty="0"/>
              <a:t> </a:t>
            </a:r>
            <a:endParaRPr lang="ar-DZ" sz="1200" dirty="0"/>
          </a:p>
          <a:p>
            <a:pPr algn="r" rtl="1"/>
            <a:r>
              <a:rPr lang="ar-DZ" sz="1200" dirty="0"/>
              <a:t>     </a:t>
            </a:r>
            <a:r>
              <a:rPr lang="ar-AE" sz="1200" dirty="0"/>
              <a:t>كما تعرف كلمة الأموال بالنسبة لمتخذ</a:t>
            </a:r>
            <a:r>
              <a:rPr lang="ar-DZ" sz="1200" dirty="0"/>
              <a:t> </a:t>
            </a:r>
            <a:r>
              <a:rPr lang="ar-AE" sz="1200" dirty="0"/>
              <a:t>القرار الاستثماري على</a:t>
            </a:r>
            <a:r>
              <a:rPr lang="ar-DZ" sz="1200" dirty="0"/>
              <a:t> </a:t>
            </a:r>
            <a:r>
              <a:rPr lang="ar-AE" sz="1200" dirty="0"/>
              <a:t>أ</a:t>
            </a:r>
            <a:r>
              <a:rPr lang="ar-DZ" sz="1200" dirty="0"/>
              <a:t>نها</a:t>
            </a:r>
            <a:r>
              <a:rPr lang="ar-AE" sz="1200" dirty="0"/>
              <a:t> بمثابة متوسط معتدل</a:t>
            </a:r>
            <a:r>
              <a:rPr lang="ar-DZ" sz="1200" dirty="0"/>
              <a:t> المردودية</a:t>
            </a:r>
            <a:r>
              <a:rPr lang="ar-AE" sz="1200" dirty="0"/>
              <a:t> الذي يلتزم به المستثمرون عند الحصول على التمويل المطلوب لتحقيق مشاريعهم الاستثمارية . سنحاول مما سبق استخلاص التعريف الشامل كما يلي </a:t>
            </a:r>
            <a:r>
              <a:rPr lang="ar-DZ" sz="1200" dirty="0"/>
              <a:t>:</a:t>
            </a:r>
          </a:p>
          <a:p>
            <a:pPr algn="r" rtl="1"/>
            <a:r>
              <a:rPr lang="ar-AE" sz="1200" dirty="0"/>
              <a:t> تعتبر تكلفة التمويل الخليط الذي يتكون منه الهيكل التمويلي، والذي عادة ما يتضمن القرض </a:t>
            </a:r>
            <a:r>
              <a:rPr lang="ar-DZ" sz="1200" dirty="0"/>
              <a:t>ا</a:t>
            </a:r>
            <a:r>
              <a:rPr lang="ar-AE" sz="1200" dirty="0"/>
              <a:t>لإيجاري، لإيجاري،القرض البنكي، الاقتراض طويل الأجل، الأسهم الممتازة وحقوق الملكية، التي تتكون من الأسهم العادية والأرباح المحتجزة </a:t>
            </a:r>
            <a:r>
              <a:rPr lang="ar-DZ" sz="1200" dirty="0"/>
              <a:t>.</a:t>
            </a:r>
          </a:p>
        </p:txBody>
      </p:sp>
      <p:sp>
        <p:nvSpPr>
          <p:cNvPr id="8" name="ZoneTexte 7"/>
          <p:cNvSpPr txBox="1"/>
          <p:nvPr/>
        </p:nvSpPr>
        <p:spPr>
          <a:xfrm>
            <a:off x="428604" y="4429124"/>
            <a:ext cx="6072230" cy="3631763"/>
          </a:xfrm>
          <a:prstGeom prst="rect">
            <a:avLst/>
          </a:prstGeom>
          <a:noFill/>
        </p:spPr>
        <p:txBody>
          <a:bodyPr wrap="square" rtlCol="0">
            <a:spAutoFit/>
          </a:bodyPr>
          <a:lstStyle/>
          <a:p>
            <a:pPr algn="r" rtl="1"/>
            <a:r>
              <a:rPr lang="ar-DZ" sz="1200" b="1" dirty="0"/>
              <a:t>المطلب الثاني :أهمية قياس تكلفة الأموال</a:t>
            </a:r>
          </a:p>
          <a:p>
            <a:pPr algn="r" rtl="1"/>
            <a:r>
              <a:rPr lang="ar-DZ" sz="1400" b="1" dirty="0"/>
              <a:t>   </a:t>
            </a:r>
            <a:r>
              <a:rPr lang="ar-DZ" sz="1200" dirty="0"/>
              <a:t> </a:t>
            </a:r>
            <a:r>
              <a:rPr lang="ar-AE" sz="1200" dirty="0"/>
              <a:t>ما يزيد من أهمية قياس تكلفة الأموال كون نسب الاعتماد على مصادر التمويل المختلفة تتأثر تأثرا شديدا بمعدل تكلفة التمويل في أسواق رأس المال. بالإضافة </a:t>
            </a:r>
            <a:r>
              <a:rPr lang="ar-DZ" sz="1200" dirty="0"/>
              <a:t>إلى أنها </a:t>
            </a:r>
            <a:r>
              <a:rPr lang="ar-AE" sz="1200" dirty="0"/>
              <a:t> تعتبر من المتغيرات الأساسية التي تعتمد عليها عملية تقييم الاقتراحات الاستثمارية بالمؤسسة باعتبارها تمثل الخط الفاصل بين المشروعات الاستثمارية المقترحة التي تدخل مرحلة متقدمة من مراحل التقييم المالي</a:t>
            </a:r>
            <a:r>
              <a:rPr lang="ar-DZ" sz="1200" dirty="0"/>
              <a:t> </a:t>
            </a:r>
            <a:r>
              <a:rPr lang="ar-AE" sz="1200" dirty="0"/>
              <a:t>وبين المشروعات التي ستبعد من البداية لعدم قدر</a:t>
            </a:r>
            <a:r>
              <a:rPr lang="ar-DZ" sz="1200" dirty="0"/>
              <a:t>تها</a:t>
            </a:r>
            <a:r>
              <a:rPr lang="ar-AE" sz="1200" dirty="0"/>
              <a:t> على تغطية الحد الأدنى من معدل العائد على الاستثمار. </a:t>
            </a:r>
            <a:endParaRPr lang="ar-DZ" sz="1200" dirty="0"/>
          </a:p>
          <a:p>
            <a:pPr algn="r" rtl="1"/>
            <a:r>
              <a:rPr lang="ar-DZ" sz="1200" dirty="0"/>
              <a:t>  </a:t>
            </a:r>
            <a:r>
              <a:rPr lang="ar-AE" sz="1200" dirty="0"/>
              <a:t>ومنه نستخلص أن </a:t>
            </a:r>
            <a:r>
              <a:rPr lang="ar-DZ" sz="1200" dirty="0"/>
              <a:t>ال</a:t>
            </a:r>
            <a:r>
              <a:rPr lang="ar-AE" sz="1200" dirty="0"/>
              <a:t>تكلفة وقياسها </a:t>
            </a:r>
            <a:r>
              <a:rPr lang="ar-DZ" sz="1200" dirty="0"/>
              <a:t>ي</a:t>
            </a:r>
            <a:r>
              <a:rPr lang="ar-AE" sz="1200" dirty="0"/>
              <a:t>ساعد</a:t>
            </a:r>
            <a:r>
              <a:rPr lang="ar-DZ" sz="1200" dirty="0"/>
              <a:t> </a:t>
            </a:r>
            <a:r>
              <a:rPr lang="ar-AE" sz="1200" dirty="0"/>
              <a:t>المؤسسات على تحقيق أهدافها المالي</a:t>
            </a:r>
            <a:r>
              <a:rPr lang="ar-DZ" sz="1200" dirty="0"/>
              <a:t>ة</a:t>
            </a:r>
            <a:r>
              <a:rPr lang="ar-AE" sz="1200" dirty="0"/>
              <a:t>، ولهذا فعلى المدير المالي أن يقوم بحس</a:t>
            </a:r>
            <a:r>
              <a:rPr lang="ar-DZ" sz="1200" dirty="0"/>
              <a:t>ابها</a:t>
            </a:r>
            <a:r>
              <a:rPr lang="ar-AE" sz="1200" dirty="0"/>
              <a:t> قبل أن يواجه أي قرار</a:t>
            </a:r>
            <a:r>
              <a:rPr lang="ar-DZ" sz="1200" dirty="0"/>
              <a:t>ى</a:t>
            </a:r>
            <a:r>
              <a:rPr lang="ar-AE" sz="1200" dirty="0"/>
              <a:t>استثماري متبعا الخطوات التالية : </a:t>
            </a:r>
            <a:endParaRPr lang="ar-DZ" sz="1200" dirty="0"/>
          </a:p>
          <a:p>
            <a:pPr algn="r" rtl="1">
              <a:buFont typeface="Arial" pitchFamily="34" charset="0"/>
              <a:buChar char="•"/>
            </a:pPr>
            <a:r>
              <a:rPr lang="ar-DZ" sz="1100" dirty="0"/>
              <a:t>  </a:t>
            </a:r>
            <a:r>
              <a:rPr lang="ar-AE" sz="1100" dirty="0"/>
              <a:t>حصر مصادر </a:t>
            </a:r>
            <a:r>
              <a:rPr lang="ar-AE" sz="1200" dirty="0"/>
              <a:t>التمويل .</a:t>
            </a:r>
            <a:endParaRPr lang="ar-DZ" sz="1200" dirty="0"/>
          </a:p>
          <a:p>
            <a:pPr algn="r" rtl="1"/>
            <a:r>
              <a:rPr lang="ar-AE" sz="1200" dirty="0"/>
              <a:t>• </a:t>
            </a:r>
            <a:r>
              <a:rPr lang="ar-DZ" sz="1200" dirty="0"/>
              <a:t> </a:t>
            </a:r>
            <a:r>
              <a:rPr lang="ar-AE" sz="1200" dirty="0"/>
              <a:t>حساب التكلفة المرجحة لكل مصدر من مصادر التمويل </a:t>
            </a:r>
            <a:r>
              <a:rPr lang="ar-DZ" sz="1200" dirty="0"/>
              <a:t>.</a:t>
            </a:r>
          </a:p>
          <a:p>
            <a:pPr algn="r" rtl="1"/>
            <a:r>
              <a:rPr lang="ar-AE" sz="1200" dirty="0"/>
              <a:t>• </a:t>
            </a:r>
            <a:r>
              <a:rPr lang="ar-DZ" sz="1200" dirty="0"/>
              <a:t> </a:t>
            </a:r>
            <a:r>
              <a:rPr lang="ar-AE" sz="1200" dirty="0"/>
              <a:t>حساب التكلفة المتوسطة المرجحة للأموال </a:t>
            </a:r>
            <a:r>
              <a:rPr lang="ar-DZ" sz="1200" dirty="0"/>
              <a:t>.</a:t>
            </a:r>
          </a:p>
          <a:p>
            <a:pPr algn="r" rtl="1"/>
            <a:r>
              <a:rPr lang="ar-DZ" sz="1200" dirty="0"/>
              <a:t>  </a:t>
            </a:r>
            <a:r>
              <a:rPr lang="ar-AE" sz="1200" dirty="0"/>
              <a:t>أي على المدير المالي أن يقوم بحساب التكلفة المتوسطة المرجحة للأموال ويتم ذلك بحصر مصادر التمويل وتحديد الأهمية النسبية لكل مصدر مقارنة بالإجمال التمويل،أي وزن أو نسبة كل مصدر وبضرب الوزن في التكلفة المناظرة</a:t>
            </a:r>
            <a:r>
              <a:rPr lang="ar-DZ" sz="1200" dirty="0"/>
              <a:t> </a:t>
            </a:r>
            <a:r>
              <a:rPr lang="ar-AE" sz="1200" dirty="0"/>
              <a:t>له</a:t>
            </a:r>
            <a:r>
              <a:rPr lang="ar-DZ" sz="1200" dirty="0"/>
              <a:t>.</a:t>
            </a:r>
            <a:endParaRPr lang="fr-FR"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57166" y="1227118"/>
            <a:ext cx="6072230" cy="3600986"/>
          </a:xfrm>
          <a:prstGeom prst="rect">
            <a:avLst/>
          </a:prstGeom>
          <a:noFill/>
        </p:spPr>
        <p:txBody>
          <a:bodyPr wrap="square" rtlCol="0">
            <a:spAutoFit/>
          </a:bodyPr>
          <a:lstStyle/>
          <a:p>
            <a:pPr algn="r" rtl="1"/>
            <a:r>
              <a:rPr lang="ar-DZ" sz="1200" b="1" dirty="0"/>
              <a:t>المطلب الثالث : العوامل المؤثرة في تكلفة التمويل</a:t>
            </a:r>
            <a:endParaRPr lang="ar-DZ" sz="1200" dirty="0"/>
          </a:p>
          <a:p>
            <a:pPr algn="r" rtl="1"/>
            <a:r>
              <a:rPr lang="ar-DZ" sz="1200" dirty="0"/>
              <a:t> </a:t>
            </a:r>
          </a:p>
          <a:p>
            <a:pPr algn="r" rtl="1"/>
            <a:r>
              <a:rPr lang="ar-DZ" sz="1200" dirty="0"/>
              <a:t>   </a:t>
            </a:r>
            <a:r>
              <a:rPr lang="ar-AE" sz="1200" dirty="0"/>
              <a:t>من جراء توظيف أمواله لدى المؤسسة لغرض استثمارها</a:t>
            </a:r>
            <a:r>
              <a:rPr lang="ar-DZ" sz="1200" dirty="0"/>
              <a:t> </a:t>
            </a:r>
            <a:r>
              <a:rPr lang="ar-AE" sz="1200" dirty="0"/>
              <a:t>يمكن تصنيفها إلى عاملين، عوامل عامة وعوامل خاصة بكل عنصر وهي كالتالي :  </a:t>
            </a:r>
            <a:endParaRPr lang="ar-DZ" sz="1200" dirty="0"/>
          </a:p>
          <a:p>
            <a:pPr marL="342900" indent="-342900" algn="r" rtl="1">
              <a:buAutoNum type="arabicParenR"/>
            </a:pPr>
            <a:r>
              <a:rPr lang="ar-AE" sz="1200" b="1" dirty="0"/>
              <a:t>تأثير العوامل العامة</a:t>
            </a:r>
            <a:r>
              <a:rPr lang="ar-AE" sz="1200" dirty="0"/>
              <a:t>: تتعلق هذه العوامل بمعدل العائد الذي يتحصل</a:t>
            </a:r>
            <a:r>
              <a:rPr lang="ar-DZ" sz="1200" dirty="0"/>
              <a:t> </a:t>
            </a:r>
            <a:r>
              <a:rPr lang="ar-AE" sz="1200" dirty="0"/>
              <a:t>عليه المستثمر  والذي يعتبر جزء كم تكلفة أي مصدر للتمويل بالنسبة للمؤسسة حيث ينقسم هذا العائد إلى جزأين </a:t>
            </a:r>
            <a:r>
              <a:rPr lang="ar-DZ" sz="1200" dirty="0"/>
              <a:t>:</a:t>
            </a:r>
          </a:p>
          <a:p>
            <a:pPr marL="342900" indent="-342900" algn="r" rtl="1"/>
            <a:r>
              <a:rPr lang="ar-AE" sz="1200" b="1" dirty="0"/>
              <a:t>الجزء الأول</a:t>
            </a:r>
            <a:r>
              <a:rPr lang="ar-DZ" sz="1200" b="1" dirty="0"/>
              <a:t>:</a:t>
            </a:r>
            <a:r>
              <a:rPr lang="ar-AE" sz="1200" b="1" dirty="0"/>
              <a:t> </a:t>
            </a:r>
            <a:r>
              <a:rPr lang="ar-AE" sz="1200" dirty="0"/>
              <a:t>من العائد تعويض للمستثمر عن تأجيله لإشباع حاجاته أو منافع حاضرة من أجل الاستثمار وهو ما يطلق عليه بمعدل العائد على الاستثمار الخالي من المخاطر</a:t>
            </a:r>
            <a:endParaRPr lang="ar-DZ" sz="1200" dirty="0"/>
          </a:p>
          <a:p>
            <a:pPr marL="342900" indent="-342900" algn="r" rtl="1"/>
            <a:r>
              <a:rPr lang="ar-AE" sz="1200" b="1" dirty="0"/>
              <a:t>الجزء</a:t>
            </a:r>
            <a:r>
              <a:rPr lang="ar-DZ" sz="1200" b="1" dirty="0"/>
              <a:t> </a:t>
            </a:r>
            <a:r>
              <a:rPr lang="ar-AE" sz="1200" b="1" dirty="0"/>
              <a:t>الثاني </a:t>
            </a:r>
            <a:r>
              <a:rPr lang="ar-DZ" sz="1200" b="1" dirty="0"/>
              <a:t>: </a:t>
            </a:r>
            <a:r>
              <a:rPr lang="ar-DZ" sz="1200" dirty="0"/>
              <a:t>إن الجزء الثاني </a:t>
            </a:r>
            <a:r>
              <a:rPr lang="ar-AE" sz="1200" dirty="0"/>
              <a:t>من العائد فهو تعويض عن مخاطر أخرى يتعرض لها العائد المتوقع من الاستثمار ذاته، ويطلق عليه بدل المخاطرة .</a:t>
            </a:r>
            <a:endParaRPr lang="ar-DZ" sz="1200" dirty="0"/>
          </a:p>
          <a:p>
            <a:pPr marL="342900" indent="-342900" algn="r" rtl="1"/>
            <a:r>
              <a:rPr lang="ar-DZ" sz="1200" dirty="0"/>
              <a:t>   </a:t>
            </a:r>
            <a:r>
              <a:rPr lang="ar-AE" sz="1200" dirty="0"/>
              <a:t> ويمكن التعبير عن العائد الكلي المتوقع </a:t>
            </a:r>
            <a:r>
              <a:rPr lang="ar-DZ" sz="1200" dirty="0"/>
              <a:t>بـ</a:t>
            </a:r>
            <a:r>
              <a:rPr lang="ar-AE" sz="1200" dirty="0"/>
              <a:t>:</a:t>
            </a:r>
            <a:endParaRPr lang="ar-DZ" sz="1200" dirty="0"/>
          </a:p>
          <a:p>
            <a:pPr marL="342900" indent="-342900" algn="r" rtl="1"/>
            <a:r>
              <a:rPr lang="ar-DZ" sz="1200" dirty="0"/>
              <a:t>  </a:t>
            </a:r>
            <a:r>
              <a:rPr lang="ar-AE" sz="1200" dirty="0"/>
              <a:t>العائد المتوقع</a:t>
            </a:r>
            <a:r>
              <a:rPr lang="ar-DZ" sz="1200" dirty="0"/>
              <a:t> </a:t>
            </a:r>
            <a:r>
              <a:rPr lang="ar-AE" sz="1200" dirty="0"/>
              <a:t>= معدل العائد على الاستثمار الخالي من المخاطرة+ بدل</a:t>
            </a:r>
            <a:r>
              <a:rPr lang="ar-DZ" sz="1200" dirty="0"/>
              <a:t> </a:t>
            </a:r>
            <a:r>
              <a:rPr lang="ar-AE" sz="1200" dirty="0"/>
              <a:t>المخاطرة</a:t>
            </a:r>
            <a:endParaRPr lang="ar-DZ" sz="1200" dirty="0"/>
          </a:p>
          <a:p>
            <a:pPr marL="342900" indent="-342900" algn="r" rtl="1"/>
            <a:r>
              <a:rPr lang="ar-AE" sz="1200" dirty="0"/>
              <a:t> </a:t>
            </a:r>
            <a:r>
              <a:rPr lang="ar-AE" sz="1200" b="1" dirty="0"/>
              <a:t>تأثير العوامل الخاصة بكل عنصر </a:t>
            </a:r>
            <a:r>
              <a:rPr lang="ar-AE" sz="1200" dirty="0"/>
              <a:t>: إن التكلفة التي تدفعها المؤسسة تتوقف على المخاطرة التي تتعرض لها مصادر التمويل المختلفة، فمن المتوقع أن يمو</a:t>
            </a:r>
            <a:r>
              <a:rPr lang="ar-DZ" sz="1200" dirty="0"/>
              <a:t>ن </a:t>
            </a:r>
            <a:r>
              <a:rPr lang="ar-AE" sz="1200" dirty="0"/>
              <a:t>الاقتراض هو أقل مصادر التمويل</a:t>
            </a:r>
            <a:r>
              <a:rPr lang="ar-DZ" sz="1200"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28604" y="1071538"/>
            <a:ext cx="6000792" cy="7494359"/>
          </a:xfrm>
          <a:prstGeom prst="rect">
            <a:avLst/>
          </a:prstGeom>
          <a:noFill/>
        </p:spPr>
        <p:txBody>
          <a:bodyPr wrap="square" rtlCol="0">
            <a:spAutoFit/>
          </a:bodyPr>
          <a:lstStyle/>
          <a:p>
            <a:pPr algn="r" rtl="1"/>
            <a:r>
              <a:rPr lang="ar-DZ" sz="1400" b="1" dirty="0"/>
              <a:t>المبحث الثاني :تكلفة التمويل</a:t>
            </a:r>
          </a:p>
          <a:p>
            <a:pPr algn="r" rtl="1"/>
            <a:r>
              <a:rPr lang="ar-DZ" sz="1300" b="1" dirty="0"/>
              <a:t>المطلب الأول :تكلفة أموال الملكية</a:t>
            </a:r>
          </a:p>
          <a:p>
            <a:pPr algn="r" rtl="1"/>
            <a:endParaRPr lang="ar-DZ" sz="1200" b="1" dirty="0"/>
          </a:p>
          <a:p>
            <a:pPr algn="r" rtl="1"/>
            <a:r>
              <a:rPr lang="ar-DZ" sz="1200" b="1" dirty="0"/>
              <a:t>الفرع الأول :تكلفة الأسهم</a:t>
            </a:r>
          </a:p>
          <a:p>
            <a:pPr algn="r" rtl="1"/>
            <a:r>
              <a:rPr lang="ar-DZ" sz="1200" b="1" dirty="0"/>
              <a:t>أولا:الأسهم العادية</a:t>
            </a:r>
          </a:p>
          <a:p>
            <a:pPr algn="r" rtl="1"/>
            <a:r>
              <a:rPr lang="ar-DZ" sz="1200" dirty="0"/>
              <a:t>  </a:t>
            </a:r>
            <a:r>
              <a:rPr lang="ar-AE" sz="1200" dirty="0"/>
              <a:t> يتم تقدير تكلفة استخدام الأسهم العادية في التمويل عن طريق نموذج القيمة الحالية للإيرادات المستقبلية للأسهم العادية أو ما يسمى بنموذج خصم التوزيعات، واستنباط معدل العائد الذي يطلبه حملتها. وحيث أن الأسهم العادية ليس لها تاريخ استحقاق معين فإن التدفقات النقدية ستتمثل فقط في التوزيعات التي يحصل عليها المستثمر. وهو ما توضحه العلاقة الموالية: </a:t>
            </a:r>
            <a:endParaRPr lang="fr-FR" sz="1200" dirty="0"/>
          </a:p>
          <a:p>
            <a:pPr algn="r" rtl="1"/>
            <a:endParaRPr lang="fr-FR" sz="1200" dirty="0"/>
          </a:p>
          <a:p>
            <a:pPr algn="r" rtl="1"/>
            <a:endParaRPr lang="fr-FR" sz="1400" dirty="0"/>
          </a:p>
          <a:p>
            <a:pPr algn="r" rtl="1"/>
            <a:endParaRPr lang="fr-FR" sz="1400" dirty="0"/>
          </a:p>
          <a:p>
            <a:pPr algn="r" rtl="1"/>
            <a:endParaRPr lang="fr-FR" sz="1400" dirty="0"/>
          </a:p>
          <a:p>
            <a:pPr algn="r" rtl="1"/>
            <a:endParaRPr lang="ar-DZ" sz="1400" dirty="0"/>
          </a:p>
          <a:p>
            <a:pPr algn="r" rtl="1"/>
            <a:r>
              <a:rPr lang="ar-DZ" sz="1400" dirty="0"/>
              <a:t>  </a:t>
            </a:r>
            <a:r>
              <a:rPr lang="ar-DZ" sz="1200" dirty="0"/>
              <a:t>و يمكن التمييز هنا ما بين الحالتين حالة ثبات قيمة التوزيعات و حالة نمو بشكل ثابت</a:t>
            </a:r>
            <a:endParaRPr lang="ar-DZ" sz="1400" dirty="0"/>
          </a:p>
          <a:p>
            <a:pPr marL="342900" indent="-342900" algn="r" rtl="1">
              <a:buFont typeface="Wingdings" pitchFamily="2" charset="2"/>
              <a:buChar char="ü"/>
            </a:pPr>
            <a:r>
              <a:rPr lang="ar-DZ" sz="1200" b="1" dirty="0"/>
              <a:t>حالة ثبات قيمة التوزيعات </a:t>
            </a:r>
            <a:r>
              <a:rPr lang="ar-DZ" sz="1400" b="1" dirty="0"/>
              <a:t>:</a:t>
            </a:r>
            <a:r>
              <a:rPr lang="ar-DZ" sz="1200" dirty="0"/>
              <a:t>إذا كانت التوزيعات </a:t>
            </a:r>
            <a:r>
              <a:rPr lang="fr-FR" sz="1200" dirty="0"/>
              <a:t>D </a:t>
            </a:r>
            <a:r>
              <a:rPr lang="ar-DZ" sz="1200" dirty="0"/>
              <a:t> ثابتة فالعلاقة السابقة يمكن أن تأخذ الصيغة الموالية :</a:t>
            </a:r>
          </a:p>
          <a:p>
            <a:pPr algn="r" rtl="1"/>
            <a:endParaRPr lang="fr-FR" sz="1400" b="1" dirty="0"/>
          </a:p>
          <a:p>
            <a:pPr algn="r" rtl="1"/>
            <a:endParaRPr lang="fr-FR" sz="1400" b="1" dirty="0"/>
          </a:p>
          <a:p>
            <a:pPr algn="r" rtl="1"/>
            <a:endParaRPr lang="fr-FR" sz="1400" b="1" dirty="0"/>
          </a:p>
          <a:p>
            <a:pPr algn="r" rtl="1"/>
            <a:r>
              <a:rPr lang="ar-DZ" sz="1400" b="1" dirty="0"/>
              <a:t> </a:t>
            </a:r>
            <a:r>
              <a:rPr lang="ar-DZ" sz="1200" dirty="0"/>
              <a:t>وقد سبق وأشرنا سابقا إلى أن ما يميز الأسهم العادية هو وجود تكاليف لإصدارها فإذا ما رمزنا إلى تلك نسبة التكاليف من القيمة السوقية للأسهم بـ </a:t>
            </a:r>
            <a:r>
              <a:rPr lang="fr-FR" sz="1200" dirty="0"/>
              <a:t>Cp</a:t>
            </a:r>
            <a:r>
              <a:rPr lang="ar-DZ" sz="1200" dirty="0"/>
              <a:t>و لقيمة تلك التكاليف بـ </a:t>
            </a:r>
            <a:r>
              <a:rPr lang="fr-FR" sz="1200" dirty="0"/>
              <a:t>C</a:t>
            </a:r>
            <a:r>
              <a:rPr lang="ar-DZ" sz="1200" dirty="0"/>
              <a:t> فان العلاقة التي تحدد لنا تكلفة التمويل تصبح على الشكل التالي :</a:t>
            </a:r>
          </a:p>
          <a:p>
            <a:pPr algn="r" rtl="1"/>
            <a:endParaRPr lang="ar-DZ" sz="1200" dirty="0"/>
          </a:p>
          <a:p>
            <a:pPr algn="r" rtl="1"/>
            <a:endParaRPr lang="ar-DZ" sz="1200" dirty="0"/>
          </a:p>
          <a:p>
            <a:pPr algn="r" rtl="1"/>
            <a:endParaRPr lang="ar-DZ" sz="1200" dirty="0"/>
          </a:p>
          <a:p>
            <a:pPr algn="r" rtl="1">
              <a:buFont typeface="Wingdings" pitchFamily="2" charset="2"/>
              <a:buChar char="ü"/>
            </a:pPr>
            <a:r>
              <a:rPr lang="ar-DZ" sz="1200" b="1" dirty="0"/>
              <a:t> حالة نمو التوزيعات بمعدل ثابت </a:t>
            </a:r>
            <a:r>
              <a:rPr lang="ar-DZ" sz="1400" dirty="0"/>
              <a:t>:</a:t>
            </a:r>
          </a:p>
          <a:p>
            <a:pPr algn="r" rtl="1"/>
            <a:r>
              <a:rPr lang="ar-DZ" sz="1200" dirty="0"/>
              <a:t>  تفترض هذه الحالة أن التوزيعات السنوية تنمو بمعدل ثابت </a:t>
            </a:r>
            <a:r>
              <a:rPr lang="ar-DZ" sz="1200" dirty="0" err="1"/>
              <a:t>و</a:t>
            </a:r>
            <a:r>
              <a:rPr lang="ar-DZ" sz="1200" dirty="0"/>
              <a:t> عليه نأخذ العلاقة السابقة بالشكل التالي :</a:t>
            </a:r>
          </a:p>
          <a:p>
            <a:pPr algn="r" rtl="1"/>
            <a:endParaRPr lang="ar-DZ" sz="1200" dirty="0"/>
          </a:p>
          <a:p>
            <a:pPr algn="r" rtl="1"/>
            <a:endParaRPr lang="ar-DZ" sz="1200" dirty="0"/>
          </a:p>
          <a:p>
            <a:pPr algn="r" rtl="1"/>
            <a:endParaRPr lang="ar-DZ" sz="1200" dirty="0"/>
          </a:p>
          <a:p>
            <a:pPr algn="r" rtl="1"/>
            <a:endParaRPr lang="ar-DZ" sz="1200" dirty="0"/>
          </a:p>
          <a:p>
            <a:pPr algn="r" rtl="1"/>
            <a:endParaRPr lang="ar-DZ" sz="1200" dirty="0"/>
          </a:p>
        </p:txBody>
      </p:sp>
      <p:pic>
        <p:nvPicPr>
          <p:cNvPr id="4" name="Picture 2"/>
          <p:cNvPicPr>
            <a:picLocks noChangeAspect="1" noChangeArrowheads="1"/>
          </p:cNvPicPr>
          <p:nvPr/>
        </p:nvPicPr>
        <p:blipFill>
          <a:blip r:embed="rId2"/>
          <a:srcRect l="59613" t="53711" r="18732" b="31710"/>
          <a:stretch>
            <a:fillRect/>
          </a:stretch>
        </p:blipFill>
        <p:spPr bwMode="auto">
          <a:xfrm>
            <a:off x="1571612" y="3286116"/>
            <a:ext cx="4500594" cy="928694"/>
          </a:xfrm>
          <a:prstGeom prst="rect">
            <a:avLst/>
          </a:prstGeom>
          <a:noFill/>
          <a:ln w="9525">
            <a:noFill/>
            <a:miter lim="800000"/>
            <a:headEnd/>
            <a:tailEnd/>
          </a:ln>
          <a:effectLst/>
        </p:spPr>
      </p:pic>
      <p:pic>
        <p:nvPicPr>
          <p:cNvPr id="5" name="Picture 2"/>
          <p:cNvPicPr>
            <a:picLocks noChangeAspect="1" noChangeArrowheads="1"/>
          </p:cNvPicPr>
          <p:nvPr/>
        </p:nvPicPr>
        <p:blipFill>
          <a:blip r:embed="rId2"/>
          <a:srcRect l="58185" t="77498" r="19637" b="14062"/>
          <a:stretch>
            <a:fillRect/>
          </a:stretch>
        </p:blipFill>
        <p:spPr bwMode="auto">
          <a:xfrm>
            <a:off x="1571612" y="5072066"/>
            <a:ext cx="4500594" cy="500066"/>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l="65930" t="46094" r="17710" b="49111"/>
          <a:stretch>
            <a:fillRect/>
          </a:stretch>
        </p:blipFill>
        <p:spPr bwMode="auto">
          <a:xfrm>
            <a:off x="1643050" y="6572264"/>
            <a:ext cx="4357718" cy="357190"/>
          </a:xfrm>
          <a:prstGeom prst="rect">
            <a:avLst/>
          </a:prstGeom>
          <a:noFill/>
          <a:ln w="9525">
            <a:noFill/>
            <a:miter lim="800000"/>
            <a:headEnd/>
            <a:tailEnd/>
          </a:ln>
          <a:effectLst/>
        </p:spPr>
      </p:pic>
      <p:pic>
        <p:nvPicPr>
          <p:cNvPr id="8" name="Picture 2"/>
          <p:cNvPicPr>
            <a:picLocks noChangeAspect="1" noChangeArrowheads="1"/>
          </p:cNvPicPr>
          <p:nvPr/>
        </p:nvPicPr>
        <p:blipFill>
          <a:blip r:embed="rId3"/>
          <a:srcRect l="66460" t="54883" r="17651" b="38281"/>
          <a:stretch>
            <a:fillRect/>
          </a:stretch>
        </p:blipFill>
        <p:spPr bwMode="auto">
          <a:xfrm>
            <a:off x="1643050" y="7572396"/>
            <a:ext cx="4429156" cy="500066"/>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l="62246" t="70665" r="18049" b="25091"/>
          <a:stretch>
            <a:fillRect/>
          </a:stretch>
        </p:blipFill>
        <p:spPr bwMode="auto">
          <a:xfrm>
            <a:off x="1857364" y="2428860"/>
            <a:ext cx="3643338" cy="285752"/>
          </a:xfrm>
          <a:prstGeom prst="rect">
            <a:avLst/>
          </a:prstGeom>
          <a:noFill/>
          <a:ln w="9525">
            <a:noFill/>
            <a:miter lim="800000"/>
            <a:headEnd/>
            <a:tailEnd/>
          </a:ln>
          <a:effectLst/>
        </p:spPr>
      </p:pic>
      <p:sp>
        <p:nvSpPr>
          <p:cNvPr id="6" name="ZoneTexte 5"/>
          <p:cNvSpPr txBox="1"/>
          <p:nvPr/>
        </p:nvSpPr>
        <p:spPr>
          <a:xfrm>
            <a:off x="500042" y="1142976"/>
            <a:ext cx="5929354" cy="7448193"/>
          </a:xfrm>
          <a:prstGeom prst="rect">
            <a:avLst/>
          </a:prstGeom>
          <a:noFill/>
        </p:spPr>
        <p:txBody>
          <a:bodyPr wrap="square" rtlCol="0">
            <a:spAutoFit/>
          </a:bodyPr>
          <a:lstStyle/>
          <a:p>
            <a:pPr algn="r" rtl="1"/>
            <a:r>
              <a:rPr lang="ar-DZ" sz="1050" b="1" dirty="0"/>
              <a:t>مثال توضيحي </a:t>
            </a:r>
            <a:r>
              <a:rPr lang="ar-DZ" sz="1000" b="1" dirty="0"/>
              <a:t>:</a:t>
            </a:r>
            <a:r>
              <a:rPr lang="ar-DZ" sz="1200" dirty="0"/>
              <a:t> على افتراض أن مؤسسة الياسمين قامت بإصدار أسهم بلغت قيمتها السوقية 1000 دج ، وأن قيمة التوزيعات المتوقعة في نهاية العام الأول من الإصدار بلغت 10دج ، بمعدل نمو سنوي متوقع لتوزيعات 6 بالمائة وتكلفة الإصدار 50 دج .</a:t>
            </a:r>
          </a:p>
          <a:p>
            <a:pPr algn="r" rtl="1"/>
            <a:r>
              <a:rPr lang="ar-DZ" sz="1200" dirty="0"/>
              <a:t>  بتوظيف العلاقة السابقة نجد أن تكلفة التمويل بالأسهم بالسهم العادي تكون متساوية بما يلي :</a:t>
            </a:r>
          </a:p>
          <a:p>
            <a:pPr algn="r" rtl="1"/>
            <a:endParaRPr lang="ar-DZ" sz="1200" dirty="0"/>
          </a:p>
          <a:p>
            <a:pPr algn="r" rtl="1"/>
            <a:endParaRPr lang="ar-DZ" sz="1200" dirty="0"/>
          </a:p>
          <a:p>
            <a:pPr algn="r" rtl="1"/>
            <a:r>
              <a:rPr lang="ar-DZ" sz="1000" b="1" dirty="0"/>
              <a:t> </a:t>
            </a:r>
          </a:p>
          <a:p>
            <a:pPr algn="r" rtl="1"/>
            <a:r>
              <a:rPr lang="ar-AE" sz="1000" b="1" dirty="0"/>
              <a:t>ملاحظة</a:t>
            </a:r>
            <a:r>
              <a:rPr lang="ar-AE" sz="1200" dirty="0"/>
              <a:t>: التوزيعات على حملة الأسهم العادية لا تعد من المصروفات التي تخصم لأغراض الضريبة شأ</a:t>
            </a:r>
            <a:r>
              <a:rPr lang="ar-DZ" sz="1200" dirty="0"/>
              <a:t>نه</a:t>
            </a:r>
            <a:r>
              <a:rPr lang="ar-AE" sz="1200" dirty="0"/>
              <a:t>ا في ذلك شأن التوزيعات على حملة الأسهم الممتازة، مما يعني عدم وجود </a:t>
            </a:r>
            <a:r>
              <a:rPr lang="ar-AE" sz="1200" dirty="0" err="1"/>
              <a:t>وفورات</a:t>
            </a:r>
            <a:r>
              <a:rPr lang="ar-AE" sz="1200" dirty="0"/>
              <a:t> ضريبية، لذا فإن تكلفها بعد الضريبة تساوي تكلفتها قبل</a:t>
            </a:r>
            <a:r>
              <a:rPr lang="ar-DZ" sz="1200" dirty="0"/>
              <a:t> الضريبة.</a:t>
            </a:r>
          </a:p>
          <a:p>
            <a:pPr algn="r" rtl="1"/>
            <a:r>
              <a:rPr lang="ar-DZ" sz="1200" b="1" dirty="0"/>
              <a:t>ثانيا : الأسهم الممتازة</a:t>
            </a:r>
          </a:p>
          <a:p>
            <a:pPr algn="r" rtl="1"/>
            <a:r>
              <a:rPr lang="ar-DZ" sz="1200" dirty="0"/>
              <a:t>  </a:t>
            </a:r>
            <a:r>
              <a:rPr lang="ar-AE" sz="1200" dirty="0"/>
              <a:t>تعريف تكلفة الأسهم الممتازة يتشابه إلى حد كبير مع تعريف تكلفة التمويل بالديون، فهي تعبر عن معدل العائد الذي يجب تحقيقه على الاستثمارات الممولة بواسطة الأسهم الممتازة حتى يمكنها الاحتفاظ بالإيرادات المتوافرة لحملة الأسهم العادية دون تغيير وأيضا تحقيق معدل العائد المطلوب من قبل أصحاب هذه الأسهم الممتازة. ويتم احتساب هذا المعدل من خلال قسمة توزيعات السهم الممتاز الواحد على صافي السعر الذي تحصل عليه المؤسسة مع بيع سهم واحد من إصدار جديد للأسهم الممتازة. وهو ما يمكن التعبير عنه من خلال العلاقة </a:t>
            </a:r>
            <a:r>
              <a:rPr lang="ar-DZ" sz="1200" dirty="0"/>
              <a:t>الموالية :</a:t>
            </a:r>
          </a:p>
          <a:p>
            <a:pPr algn="r" rtl="1"/>
            <a:endParaRPr lang="ar-DZ" sz="1200" b="1" dirty="0"/>
          </a:p>
          <a:p>
            <a:pPr algn="r" rtl="1"/>
            <a:endParaRPr lang="ar-DZ" sz="1200" b="1" dirty="0"/>
          </a:p>
          <a:p>
            <a:pPr algn="r" rtl="1"/>
            <a:endParaRPr lang="ar-DZ" sz="1200" b="1" dirty="0"/>
          </a:p>
          <a:p>
            <a:pPr algn="r" rtl="1"/>
            <a:endParaRPr lang="ar-DZ" sz="1200" b="1" dirty="0"/>
          </a:p>
          <a:p>
            <a:pPr algn="r" rtl="1"/>
            <a:r>
              <a:rPr lang="ar-DZ" sz="1200" dirty="0"/>
              <a:t> </a:t>
            </a:r>
          </a:p>
          <a:p>
            <a:pPr algn="r" rtl="1"/>
            <a:endParaRPr lang="ar-DZ" sz="1200" dirty="0"/>
          </a:p>
          <a:p>
            <a:pPr algn="r" rtl="1"/>
            <a:endParaRPr lang="ar-DZ" sz="1200" dirty="0"/>
          </a:p>
          <a:p>
            <a:pPr algn="r" rtl="1"/>
            <a:r>
              <a:rPr lang="ar-DZ" sz="1200" b="1" dirty="0"/>
              <a:t> </a:t>
            </a:r>
            <a:r>
              <a:rPr lang="ar-AE" sz="1000" b="1" dirty="0"/>
              <a:t>مثال توضيحي</a:t>
            </a:r>
            <a:r>
              <a:rPr lang="ar-AE" sz="1200" dirty="0"/>
              <a:t>: قامت مؤسسة الياسمين بإصدار أسهم ممتازة، حيث بلغت القيمة الاسمية للسهم 1000 دج، مع توزيعات محددة للسهم بلغت 80 دج للسهم الواحد، وتكاليف إصدار قدرت </a:t>
            </a:r>
            <a:r>
              <a:rPr lang="ar-AE" sz="1200" dirty="0" err="1"/>
              <a:t>ب</a:t>
            </a:r>
            <a:r>
              <a:rPr lang="ar-AE" sz="1200" dirty="0"/>
              <a:t> 6 بالمائة من القيمة الاسمية للسهم. </a:t>
            </a:r>
            <a:endParaRPr lang="ar-DZ" sz="1200" dirty="0"/>
          </a:p>
          <a:p>
            <a:pPr algn="r" rtl="1"/>
            <a:r>
              <a:rPr lang="ar-DZ" sz="1200" dirty="0"/>
              <a:t>   </a:t>
            </a:r>
            <a:r>
              <a:rPr lang="ar-AE" sz="1200" dirty="0"/>
              <a:t>بتوظيف العلاقة السابقة نجد أن تكلفة السهم الممتاز تكون مسا</a:t>
            </a:r>
            <a:r>
              <a:rPr lang="ar-DZ" sz="1200" dirty="0" err="1"/>
              <a:t>وية</a:t>
            </a:r>
            <a:r>
              <a:rPr lang="ar-DZ" sz="1200" dirty="0"/>
              <a:t> لما يلي :  </a:t>
            </a:r>
          </a:p>
          <a:p>
            <a:pPr algn="r" rtl="1"/>
            <a:endParaRPr lang="ar-DZ" sz="1200" dirty="0"/>
          </a:p>
          <a:p>
            <a:pPr algn="r" rtl="1"/>
            <a:endParaRPr lang="ar-DZ" sz="1200" dirty="0"/>
          </a:p>
          <a:p>
            <a:pPr algn="r" rtl="1"/>
            <a:r>
              <a:rPr lang="ar-DZ" sz="1000" b="1" dirty="0"/>
              <a:t>ملاحظة </a:t>
            </a:r>
            <a:r>
              <a:rPr lang="ar-DZ" sz="1200" dirty="0"/>
              <a:t>: تجدر الإشارة إلى أن توزيعات الأسهم الممتازة لا تعفو من الضرائب وبذلك نجد آن تكلفتها بعد الضريبة تساوي تكلفتها قبل الضريبة </a:t>
            </a:r>
          </a:p>
        </p:txBody>
      </p:sp>
      <p:pic>
        <p:nvPicPr>
          <p:cNvPr id="1027" name="Picture 3"/>
          <p:cNvPicPr>
            <a:picLocks noChangeAspect="1" noChangeArrowheads="1"/>
          </p:cNvPicPr>
          <p:nvPr/>
        </p:nvPicPr>
        <p:blipFill>
          <a:blip r:embed="rId4"/>
          <a:srcRect l="54356" t="63477" r="16545" b="22318"/>
          <a:stretch>
            <a:fillRect/>
          </a:stretch>
        </p:blipFill>
        <p:spPr bwMode="auto">
          <a:xfrm>
            <a:off x="928670" y="5286380"/>
            <a:ext cx="5214974" cy="1143008"/>
          </a:xfrm>
          <a:prstGeom prst="rect">
            <a:avLst/>
          </a:prstGeom>
          <a:noFill/>
          <a:ln w="9525">
            <a:noFill/>
            <a:miter lim="800000"/>
            <a:headEnd/>
            <a:tailEnd/>
          </a:ln>
          <a:effectLst/>
        </p:spPr>
      </p:pic>
      <p:pic>
        <p:nvPicPr>
          <p:cNvPr id="9" name="Picture 3"/>
          <p:cNvPicPr>
            <a:picLocks noChangeAspect="1" noChangeArrowheads="1"/>
          </p:cNvPicPr>
          <p:nvPr/>
        </p:nvPicPr>
        <p:blipFill>
          <a:blip r:embed="rId4"/>
          <a:srcRect l="55454" t="89845" r="13799" b="5273"/>
          <a:stretch>
            <a:fillRect/>
          </a:stretch>
        </p:blipFill>
        <p:spPr bwMode="auto">
          <a:xfrm>
            <a:off x="1428736" y="7572396"/>
            <a:ext cx="4000528" cy="357190"/>
          </a:xfrm>
          <a:prstGeom prst="rect">
            <a:avLst/>
          </a:prstGeom>
          <a:noFill/>
          <a:ln w="9525">
            <a:noFill/>
            <a:miter lim="800000"/>
            <a:headEnd/>
            <a:tailEnd/>
          </a:ln>
          <a:effectLst/>
        </p:spPr>
      </p:pic>
      <p:pic>
        <p:nvPicPr>
          <p:cNvPr id="10" name="Picture 3"/>
          <p:cNvPicPr>
            <a:picLocks noChangeAspect="1" noChangeArrowheads="1"/>
          </p:cNvPicPr>
          <p:nvPr/>
        </p:nvPicPr>
        <p:blipFill>
          <a:blip r:embed="rId4"/>
          <a:srcRect l="66261" t="77564" r="16545" b="16991"/>
          <a:stretch>
            <a:fillRect/>
          </a:stretch>
        </p:blipFill>
        <p:spPr bwMode="auto">
          <a:xfrm>
            <a:off x="857232" y="6000760"/>
            <a:ext cx="3081382" cy="438152"/>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28604" y="1071538"/>
            <a:ext cx="6072230" cy="7140416"/>
          </a:xfrm>
          <a:prstGeom prst="rect">
            <a:avLst/>
          </a:prstGeom>
          <a:noFill/>
        </p:spPr>
        <p:txBody>
          <a:bodyPr wrap="square" rtlCol="0">
            <a:spAutoFit/>
          </a:bodyPr>
          <a:lstStyle/>
          <a:p>
            <a:pPr algn="r" rtl="1"/>
            <a:r>
              <a:rPr lang="ar-DZ" sz="1200" b="1" dirty="0"/>
              <a:t>الفرع</a:t>
            </a:r>
            <a:r>
              <a:rPr lang="ar-DZ" sz="1050" b="1" dirty="0"/>
              <a:t> </a:t>
            </a:r>
            <a:r>
              <a:rPr lang="ar-DZ" sz="1200" b="1" dirty="0"/>
              <a:t>الثاني</a:t>
            </a:r>
            <a:r>
              <a:rPr lang="ar-DZ" sz="1400" b="1" dirty="0"/>
              <a:t>:</a:t>
            </a:r>
            <a:r>
              <a:rPr lang="ar-AE" sz="1200" b="1" dirty="0"/>
              <a:t>حساب تكلفة التمويل بالأرباح المحتجزة </a:t>
            </a:r>
            <a:endParaRPr lang="ar-DZ" sz="1200" b="1" dirty="0"/>
          </a:p>
          <a:p>
            <a:pPr algn="r" rtl="1"/>
            <a:r>
              <a:rPr lang="ar-DZ" sz="1200" dirty="0"/>
              <a:t>  </a:t>
            </a:r>
            <a:r>
              <a:rPr lang="ar-AE" sz="1200" dirty="0"/>
              <a:t>تمثل الأرباح المحتجزة أرباحا تحققت قررت المؤسسة احتجازها بدل توزيعها، وذلك دف توظيفها في تمويل استثمارات مستقبلية، وهنا يتوجب على المؤسسة أن احتجاز الأرباح قد يضيع على الملاك فرص بديلة قد تكون متاحة لذا ينبغي عند قيام المؤسسة ذا الإجراء أن تكون متأكدة من أن العائد المتوقع من استثمار تلك الأرباح يساوي على الأقل معدل العائد على الاستثمار في فرص بديلة متاحة للملاك. </a:t>
            </a:r>
            <a:endParaRPr lang="ar-DZ" sz="1200" dirty="0"/>
          </a:p>
          <a:p>
            <a:pPr algn="r" rtl="1"/>
            <a:r>
              <a:rPr lang="ar-DZ" sz="1200" dirty="0"/>
              <a:t>  </a:t>
            </a:r>
            <a:r>
              <a:rPr lang="ar-AE" sz="1200" dirty="0"/>
              <a:t>ولتحديد تكلفة التمويل بالأرباح المحتجزة يتم اللجوء إلى معادلة تكلفة الأسهم العادية </a:t>
            </a:r>
            <a:r>
              <a:rPr lang="ar-DZ" sz="1200" dirty="0"/>
              <a:t>حيث :</a:t>
            </a:r>
            <a:r>
              <a:rPr lang="ar-AE" sz="1200" dirty="0"/>
              <a:t> </a:t>
            </a:r>
            <a:endParaRPr lang="ar-DZ" sz="1200" dirty="0"/>
          </a:p>
          <a:p>
            <a:pPr algn="r" rtl="1"/>
            <a:endParaRPr lang="ar-DZ" sz="1200" dirty="0"/>
          </a:p>
          <a:p>
            <a:pPr algn="r" rtl="1"/>
            <a:endParaRPr lang="ar-DZ" sz="1200" dirty="0"/>
          </a:p>
          <a:p>
            <a:pPr algn="r" rtl="1"/>
            <a:r>
              <a:rPr lang="ar-DZ" sz="1200" dirty="0"/>
              <a:t> </a:t>
            </a:r>
            <a:r>
              <a:rPr lang="ar-AE" sz="1200" dirty="0"/>
              <a:t>وتعكس العلاقة السابقة حقيقة أن حرمان حملة الأسهم من التوزيعات بسبب قرار</a:t>
            </a:r>
            <a:r>
              <a:rPr lang="ar-DZ" sz="1200" dirty="0"/>
              <a:t> </a:t>
            </a:r>
            <a:r>
              <a:rPr lang="ar-AE" sz="1200" dirty="0"/>
              <a:t>احتجاز</a:t>
            </a:r>
            <a:r>
              <a:rPr lang="ar-DZ" sz="1200" dirty="0"/>
              <a:t> </a:t>
            </a:r>
            <a:r>
              <a:rPr lang="ar-AE" sz="1200" dirty="0"/>
              <a:t>الأرباح،يعني زيادة ملكيتهم في المؤسسة دون</a:t>
            </a:r>
            <a:r>
              <a:rPr lang="ar-DZ" sz="1200" dirty="0"/>
              <a:t> </a:t>
            </a:r>
            <a:r>
              <a:rPr lang="ar-AE" sz="1200" dirty="0"/>
              <a:t>أن ينطوي ذلك على تكلفة إصدار،وأن على المؤسسة أن تدفع لهم عائد في مقابل </a:t>
            </a:r>
            <a:r>
              <a:rPr lang="ar-DZ" sz="1200" dirty="0"/>
              <a:t>ذلك .</a:t>
            </a:r>
          </a:p>
          <a:p>
            <a:pPr algn="r" rtl="1"/>
            <a:r>
              <a:rPr lang="ar-DZ" sz="1200" dirty="0"/>
              <a:t>  </a:t>
            </a:r>
            <a:r>
              <a:rPr lang="ar-AE" sz="1200" dirty="0"/>
              <a:t>وتجدر الإشارة إلى أن عدم وجود تكلفة للإصدار في حالة احتجاز الأرباح يجعل من التكلفة التي تتحملها المؤسسة أقل من تكلفة التمويل بالأسهم العادية. كما أنه يوفر على المساهم أيضا ضريبة الدخل إذا ما قرر إعادة استثمار الأرباح بدلا من الحصول عليها كأرباح موزعة. </a:t>
            </a:r>
            <a:endParaRPr lang="ar-DZ" sz="1200" dirty="0"/>
          </a:p>
          <a:p>
            <a:pPr algn="r" rtl="1"/>
            <a:r>
              <a:rPr lang="ar-DZ" sz="1200" dirty="0"/>
              <a:t>ويمكن استعراض تقييم تكلفة الأموال المحتجزة بثلاث طرق كالتالي :</a:t>
            </a:r>
          </a:p>
          <a:p>
            <a:pPr marL="228600" indent="-228600" algn="r" rtl="1"/>
            <a:r>
              <a:rPr lang="ar-DZ" sz="1200" b="1" dirty="0"/>
              <a:t>1) نموذج تسعير الأموال الرأسمالية </a:t>
            </a:r>
            <a:r>
              <a:rPr lang="ar-DZ" sz="1200" dirty="0"/>
              <a:t>: يمكن استخدام هذا النموذج لتحديد تكلفة الأموال المحتجزة ،وذلك انطلاقا من تحديد التكلفة الواجب دفعها مقابل استخدام خالي من الخطر للأموال ،أو بعبارة أخرى العائد الذي يحصل عليه المستثمرون في أصول مالية خالية من المخاطر وهذا نجده متمثل في السندات الحكومية وأذونات الخزانة التي تتميز بدرجة خطر منخفضة جدا مضاف إليه علاوة مخاطرة تعكس مستوى مخاطر المصاحبة لهذه الورقة المالية وتختلف العلامة من سهم لآخر و من مؤسسة لأخرى وكذلك تتغير حسب القطاعات والصيغة الرياضية لإيجاد تكلفة الأموال في هذا النموذج هي كالتالي :</a:t>
            </a:r>
          </a:p>
          <a:p>
            <a:pPr marL="228600" indent="-228600" algn="r" rtl="1">
              <a:buFont typeface="+mj-lt"/>
              <a:buAutoNum type="arabicParenR"/>
            </a:pPr>
            <a:endParaRPr lang="ar-DZ" sz="1200" dirty="0"/>
          </a:p>
          <a:p>
            <a:pPr marL="228600" indent="-228600" algn="r" rtl="1"/>
            <a:endParaRPr lang="ar-DZ" sz="1200" dirty="0"/>
          </a:p>
          <a:p>
            <a:pPr marL="228600" indent="-228600" algn="r" rtl="1"/>
            <a:endParaRPr lang="ar-DZ" sz="1200" dirty="0"/>
          </a:p>
          <a:p>
            <a:pPr marL="228600" indent="-228600" algn="r" rtl="1"/>
            <a:endParaRPr lang="ar-DZ" sz="1200" dirty="0"/>
          </a:p>
          <a:p>
            <a:pPr marL="228600" indent="-228600" algn="r" rtl="1"/>
            <a:r>
              <a:rPr lang="ar-DZ" sz="1050" b="1" dirty="0"/>
              <a:t>مثال </a:t>
            </a:r>
            <a:r>
              <a:rPr lang="ar-DZ" sz="1200" dirty="0"/>
              <a:t>: مؤسسة ترغب في معرفة تكلفة أموالها الخاصة وعلى وجه الخصوص تكلفة الأرباح المحتجزة علما أنها تقدر بـ 200000 دج وذلك باستخدام طريقة نموذج تسعير أصول الرأسمالية ، علما أن المعدل الخالي من الخطر 6 بالمائة ومتوسط معدل العائد على الأسهم في السوق هو 12 بالمائة وعند مستويين لـ  </a:t>
            </a:r>
            <a:r>
              <a:rPr lang="fr-FR" sz="1200" dirty="0">
                <a:latin typeface="Script MT Bold" pitchFamily="66" charset="0"/>
              </a:rPr>
              <a:t>B</a:t>
            </a:r>
            <a:r>
              <a:rPr lang="ar-DZ" sz="1200" dirty="0"/>
              <a:t> الحالة الأولى </a:t>
            </a:r>
            <a:r>
              <a:rPr lang="fr-FR" sz="1200" dirty="0">
                <a:latin typeface="Script MT Bold" pitchFamily="66" charset="0"/>
              </a:rPr>
              <a:t>B = 0.7</a:t>
            </a:r>
            <a:r>
              <a:rPr lang="ar-DZ" sz="1200" dirty="0"/>
              <a:t>و الحالة الثانية </a:t>
            </a:r>
            <a:r>
              <a:rPr lang="fr-FR" sz="1200" dirty="0">
                <a:latin typeface="Script MT Bold" pitchFamily="66" charset="0"/>
              </a:rPr>
              <a:t>B=1.1</a:t>
            </a:r>
            <a:endParaRPr lang="ar-DZ" sz="1200" dirty="0"/>
          </a:p>
        </p:txBody>
      </p:sp>
      <p:pic>
        <p:nvPicPr>
          <p:cNvPr id="2050" name="Picture 2"/>
          <p:cNvPicPr>
            <a:picLocks noChangeAspect="1" noChangeArrowheads="1"/>
          </p:cNvPicPr>
          <p:nvPr/>
        </p:nvPicPr>
        <p:blipFill>
          <a:blip r:embed="rId2"/>
          <a:srcRect l="66435" t="64370" r="17642" b="32142"/>
          <a:stretch>
            <a:fillRect/>
          </a:stretch>
        </p:blipFill>
        <p:spPr bwMode="auto">
          <a:xfrm>
            <a:off x="1000108" y="2786050"/>
            <a:ext cx="3071834" cy="35719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l="70946" t="68556" r="7210" b="25586"/>
          <a:stretch>
            <a:fillRect/>
          </a:stretch>
        </p:blipFill>
        <p:spPr bwMode="auto">
          <a:xfrm>
            <a:off x="571480" y="6500826"/>
            <a:ext cx="2500330" cy="428628"/>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l="67533" t="59766" r="11053" b="36329"/>
          <a:stretch>
            <a:fillRect/>
          </a:stretch>
        </p:blipFill>
        <p:spPr bwMode="auto">
          <a:xfrm>
            <a:off x="571480" y="6215074"/>
            <a:ext cx="2786082" cy="285752"/>
          </a:xfrm>
          <a:prstGeom prst="rect">
            <a:avLst/>
          </a:prstGeom>
          <a:noFill/>
          <a:ln w="9525">
            <a:noFill/>
            <a:miter lim="800000"/>
            <a:headEnd/>
            <a:tailEnd/>
          </a:ln>
          <a:effectLst/>
        </p:spPr>
      </p:pic>
      <p:pic>
        <p:nvPicPr>
          <p:cNvPr id="6" name="Picture 3"/>
          <p:cNvPicPr>
            <a:picLocks noChangeAspect="1" noChangeArrowheads="1"/>
          </p:cNvPicPr>
          <p:nvPr/>
        </p:nvPicPr>
        <p:blipFill>
          <a:blip r:embed="rId3"/>
          <a:srcRect l="67533" t="63672" r="7210" b="31445"/>
          <a:stretch>
            <a:fillRect/>
          </a:stretch>
        </p:blipFill>
        <p:spPr bwMode="auto">
          <a:xfrm>
            <a:off x="3071810" y="6500826"/>
            <a:ext cx="3286148" cy="428628"/>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7166" y="1214414"/>
            <a:ext cx="6072230" cy="6494085"/>
          </a:xfrm>
          <a:prstGeom prst="rect">
            <a:avLst/>
          </a:prstGeom>
          <a:noFill/>
        </p:spPr>
        <p:txBody>
          <a:bodyPr wrap="square" rtlCol="0">
            <a:spAutoFit/>
          </a:bodyPr>
          <a:lstStyle/>
          <a:p>
            <a:pPr marL="228600" indent="-228600" algn="r" rtl="1"/>
            <a:r>
              <a:rPr lang="ar-DZ" sz="1200" b="1" dirty="0"/>
              <a:t>الحل :</a:t>
            </a:r>
          </a:p>
          <a:p>
            <a:pPr marL="228600" indent="-228600" algn="r" rtl="1"/>
            <a:r>
              <a:rPr lang="ar-DZ" sz="1200" dirty="0"/>
              <a:t>  لمعرفة تكلفة الأرباح المحتجزة نقوم بحساب معدل العائد المطلوب من طرف المساهمين والذي يمثل في ذات الوقت التكلفة التي ستتحملها المؤسسة لقاء استخدامها لهذه الأموال </a:t>
            </a:r>
          </a:p>
          <a:p>
            <a:pPr marL="228600" indent="-228600" algn="r" rtl="1"/>
            <a:r>
              <a:rPr lang="ar-DZ" sz="1000" b="1" dirty="0"/>
              <a:t>الحالة الأولى </a:t>
            </a:r>
            <a:r>
              <a:rPr lang="fr-FR" sz="1000" b="1" dirty="0">
                <a:latin typeface="Script MT Bold" pitchFamily="66" charset="0"/>
              </a:rPr>
              <a:t>B = 0.7</a:t>
            </a:r>
            <a:endParaRPr lang="ar-DZ" sz="1000" b="1" dirty="0"/>
          </a:p>
          <a:p>
            <a:pPr marL="228600" indent="-228600" algn="r" rtl="1"/>
            <a:r>
              <a:rPr lang="ar-DZ" sz="1200" dirty="0"/>
              <a:t>  </a:t>
            </a:r>
          </a:p>
          <a:p>
            <a:pPr marL="228600" indent="-228600" algn="r" rtl="1"/>
            <a:endParaRPr lang="ar-DZ" sz="1200" dirty="0"/>
          </a:p>
          <a:p>
            <a:pPr marL="228600" indent="-228600" algn="r" rtl="1"/>
            <a:endParaRPr lang="ar-DZ" sz="1200" dirty="0"/>
          </a:p>
          <a:p>
            <a:pPr marL="228600" indent="-228600" algn="r" rtl="1"/>
            <a:r>
              <a:rPr lang="ar-DZ" sz="1200" dirty="0"/>
              <a:t>معدل تكلفة الأموال المحتجزة وفق النموذج المدروس في هذه الحالة هي 10.2 بالمائة ، وتقدر </a:t>
            </a:r>
            <a:r>
              <a:rPr lang="ar-DZ" sz="1200" dirty="0" err="1"/>
              <a:t>ب</a:t>
            </a:r>
            <a:r>
              <a:rPr lang="ar-DZ" sz="1200" dirty="0"/>
              <a:t> 20400 دج </a:t>
            </a:r>
          </a:p>
          <a:p>
            <a:pPr marL="228600" indent="-228600" algn="r" rtl="1"/>
            <a:r>
              <a:rPr lang="ar-DZ" sz="1000" b="1" dirty="0"/>
              <a:t>الحالة الثانية </a:t>
            </a:r>
            <a:r>
              <a:rPr lang="fr-FR" sz="1000" b="1" dirty="0">
                <a:latin typeface="Script MT Bold" pitchFamily="66" charset="0"/>
              </a:rPr>
              <a:t>B=1.1</a:t>
            </a:r>
            <a:endParaRPr lang="ar-DZ" sz="1000" b="1" dirty="0"/>
          </a:p>
          <a:p>
            <a:pPr marL="228600" indent="-228600" algn="r" rtl="1"/>
            <a:r>
              <a:rPr lang="ar-DZ" sz="1200" dirty="0"/>
              <a:t> </a:t>
            </a:r>
          </a:p>
          <a:p>
            <a:pPr marL="228600" indent="-228600" algn="r" rtl="1"/>
            <a:endParaRPr lang="ar-DZ" sz="1200" dirty="0"/>
          </a:p>
          <a:p>
            <a:pPr marL="228600" indent="-228600" algn="r" rtl="1"/>
            <a:endParaRPr lang="ar-DZ" sz="1200" dirty="0"/>
          </a:p>
          <a:p>
            <a:pPr marL="228600" indent="-228600" algn="r" rtl="1"/>
            <a:r>
              <a:rPr lang="ar-DZ" sz="1200" dirty="0"/>
              <a:t> معدل تكلفة الأموال المحتجزة وفق النموذج المدروس في هذه الحالة هي 12.6 بالمائة ، وتقدر </a:t>
            </a:r>
            <a:r>
              <a:rPr lang="ar-DZ" sz="1200" dirty="0" err="1"/>
              <a:t>ب</a:t>
            </a:r>
            <a:r>
              <a:rPr lang="ar-DZ" sz="1200" dirty="0"/>
              <a:t> 25200 دج </a:t>
            </a:r>
          </a:p>
          <a:p>
            <a:pPr marL="228600" indent="-228600" algn="r" rtl="1"/>
            <a:r>
              <a:rPr lang="ar-DZ" sz="1200" dirty="0"/>
              <a:t>نلاحظ أنه كلما معامل زادت تكلفة الأموال المحتجزة وذلك لارتفاع درجة الخطر .</a:t>
            </a:r>
          </a:p>
          <a:p>
            <a:pPr marL="228600" indent="-228600" algn="r" rtl="1"/>
            <a:r>
              <a:rPr lang="ar-DZ" sz="1200" b="1" dirty="0"/>
              <a:t>2) النموذج المحاسبي ( نموذج التوزيعات ):</a:t>
            </a:r>
          </a:p>
          <a:p>
            <a:pPr marL="228600" indent="-228600" algn="r" rtl="1"/>
            <a:r>
              <a:rPr lang="ar-DZ" sz="1200" dirty="0"/>
              <a:t>  يتم تحديد تكلفة الأرباح المحتجزة وفق النموذج المحاسبي ، في شكل معدل يحسب على أساس عوائد الأسهم العادية مضافا إليها معدل النمو السنوي المتوقع للتوزيعات والصيغة الرياضية له هي :</a:t>
            </a:r>
          </a:p>
          <a:p>
            <a:pPr marL="228600" indent="-228600" algn="r" rtl="1"/>
            <a:endParaRPr lang="ar-DZ" sz="1200" dirty="0"/>
          </a:p>
          <a:p>
            <a:pPr marL="228600" indent="-228600" algn="r" rtl="1"/>
            <a:endParaRPr lang="ar-DZ" sz="1200" dirty="0"/>
          </a:p>
          <a:p>
            <a:pPr marL="228600" indent="-228600" algn="r" rtl="1"/>
            <a:endParaRPr lang="ar-DZ" sz="1200" dirty="0"/>
          </a:p>
          <a:p>
            <a:pPr marL="228600" indent="-228600" algn="r" rtl="1"/>
            <a:endParaRPr lang="ar-DZ" sz="1200" dirty="0"/>
          </a:p>
          <a:p>
            <a:pPr marL="228600" indent="-228600" algn="r" rtl="1"/>
            <a:endParaRPr lang="ar-DZ" sz="1200" dirty="0"/>
          </a:p>
          <a:p>
            <a:pPr marL="228600" indent="-228600" algn="r" rtl="1"/>
            <a:endParaRPr lang="ar-DZ" sz="1200" dirty="0"/>
          </a:p>
          <a:p>
            <a:pPr marL="228600" indent="-228600" algn="r" rtl="1"/>
            <a:endParaRPr lang="ar-DZ" sz="1200" dirty="0"/>
          </a:p>
          <a:p>
            <a:pPr marL="228600" indent="-228600" algn="r" rtl="1"/>
            <a:r>
              <a:rPr lang="ar-DZ" sz="1200" b="1" dirty="0"/>
              <a:t>3) نموذج التقدير على أساس المخاطرة :</a:t>
            </a:r>
          </a:p>
          <a:p>
            <a:pPr marL="228600" indent="-228600" algn="r" rtl="1"/>
            <a:r>
              <a:rPr lang="ar-DZ" sz="1200" b="1" dirty="0"/>
              <a:t>  </a:t>
            </a:r>
            <a:r>
              <a:rPr lang="ar-DZ" sz="1200" dirty="0"/>
              <a:t>يرتكز هذا النموذج على تقدير تكلفة الأرباح المحتجزة من خلال الاعتماد على معدل الفائدة على القروض الطويلة ومتوسطة الأجل أو السندات مضاف إليها علاوة المخاطرة التي تتراوح بين 3 </a:t>
            </a:r>
            <a:r>
              <a:rPr lang="ar-DZ" sz="1200" dirty="0" err="1"/>
              <a:t>و5</a:t>
            </a:r>
            <a:r>
              <a:rPr lang="ar-DZ" sz="1200" dirty="0"/>
              <a:t> بالمائة ويخضع تقدير هذه العلاوات إلى اعتبارات تقديرية شخصية </a:t>
            </a:r>
          </a:p>
          <a:p>
            <a:pPr marL="228600" indent="-228600" algn="r" rtl="1"/>
            <a:r>
              <a:rPr lang="ar-DZ" sz="1200" b="1" dirty="0"/>
              <a:t> </a:t>
            </a:r>
          </a:p>
        </p:txBody>
      </p:sp>
      <p:pic>
        <p:nvPicPr>
          <p:cNvPr id="3074" name="Picture 2"/>
          <p:cNvPicPr>
            <a:picLocks noChangeAspect="1" noChangeArrowheads="1"/>
          </p:cNvPicPr>
          <p:nvPr/>
        </p:nvPicPr>
        <p:blipFill>
          <a:blip r:embed="rId2"/>
          <a:srcRect l="69730" t="71484" r="11053" b="21680"/>
          <a:stretch>
            <a:fillRect/>
          </a:stretch>
        </p:blipFill>
        <p:spPr bwMode="auto">
          <a:xfrm>
            <a:off x="1428736" y="3000364"/>
            <a:ext cx="2500330" cy="500066"/>
          </a:xfrm>
          <a:prstGeom prst="rect">
            <a:avLst/>
          </a:prstGeom>
          <a:noFill/>
          <a:ln w="9525">
            <a:noFill/>
            <a:miter lim="800000"/>
            <a:headEnd/>
            <a:tailEnd/>
          </a:ln>
          <a:effectLst/>
        </p:spPr>
      </p:pic>
      <p:pic>
        <p:nvPicPr>
          <p:cNvPr id="4" name="Picture 2"/>
          <p:cNvPicPr>
            <a:picLocks noChangeAspect="1" noChangeArrowheads="1"/>
          </p:cNvPicPr>
          <p:nvPr/>
        </p:nvPicPr>
        <p:blipFill>
          <a:blip r:embed="rId2"/>
          <a:srcRect l="69730" t="56836" r="11053" b="36328"/>
          <a:stretch>
            <a:fillRect/>
          </a:stretch>
        </p:blipFill>
        <p:spPr bwMode="auto">
          <a:xfrm>
            <a:off x="1428736" y="2000232"/>
            <a:ext cx="2500330" cy="500066"/>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l="78550" t="71484" r="7723" b="16797"/>
          <a:stretch>
            <a:fillRect/>
          </a:stretch>
        </p:blipFill>
        <p:spPr bwMode="auto">
          <a:xfrm>
            <a:off x="4643446" y="5143504"/>
            <a:ext cx="1785950" cy="1071570"/>
          </a:xfrm>
          <a:prstGeom prst="rect">
            <a:avLst/>
          </a:prstGeom>
          <a:noFill/>
          <a:ln w="9525">
            <a:noFill/>
            <a:miter lim="800000"/>
            <a:headEnd/>
            <a:tailEnd/>
          </a:ln>
          <a:effectLst/>
        </p:spPr>
      </p:pic>
      <p:pic>
        <p:nvPicPr>
          <p:cNvPr id="6" name="Picture 3"/>
          <p:cNvPicPr>
            <a:picLocks noChangeAspect="1" noChangeArrowheads="1"/>
          </p:cNvPicPr>
          <p:nvPr/>
        </p:nvPicPr>
        <p:blipFill>
          <a:blip r:embed="rId3"/>
          <a:srcRect l="65923" t="35351" r="12664" b="49024"/>
          <a:stretch>
            <a:fillRect/>
          </a:stretch>
        </p:blipFill>
        <p:spPr bwMode="auto">
          <a:xfrm>
            <a:off x="642918" y="5143504"/>
            <a:ext cx="4071966" cy="107157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527</TotalTime>
  <Words>2687</Words>
  <Application>Microsoft Office PowerPoint</Application>
  <PresentationFormat>On-screen Show (4:3)</PresentationFormat>
  <Paragraphs>204</Paragraphs>
  <Slides>14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Constantia</vt:lpstr>
      <vt:lpstr>Script MT Bold</vt:lpstr>
      <vt:lpstr>Wingdings</vt:lpstr>
      <vt:lpstr>Wingdings 2</vt:lpstr>
      <vt:lpstr>Débit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poste</dc:creator>
  <cp:lastModifiedBy>admin</cp:lastModifiedBy>
  <cp:revision>94</cp:revision>
  <dcterms:created xsi:type="dcterms:W3CDTF">2021-04-26T20:19:45Z</dcterms:created>
  <dcterms:modified xsi:type="dcterms:W3CDTF">2021-04-28T10:02:19Z</dcterms:modified>
</cp:coreProperties>
</file>