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3"/>
  </p:notesMasterIdLst>
  <p:sldIdLst>
    <p:sldId id="270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8" r:id="rId11"/>
    <p:sldId id="279" r:id="rId1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3668" autoAdjust="0"/>
  </p:normalViewPr>
  <p:slideViewPr>
    <p:cSldViewPr>
      <p:cViewPr varScale="1">
        <p:scale>
          <a:sx n="80" d="100"/>
          <a:sy n="80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BB61DB-A526-40B0-A0D4-A46AE107A9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39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07EE3DB-6DEF-40D6-BEC0-29258C2A2FBA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CC29E9-90B9-4F2F-B0F0-7F018BCBB2D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C5908-C31E-4C6D-B8B4-AB6489BBB1AF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6FAE9-05B8-4788-A91F-F088D52546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83362-DFCB-4593-BFBE-E497348D60FA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B4008-AE3A-4837-B35B-C96975F65491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29B6D-B76B-462D-BA81-73E662CA6C53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E35FF-2751-417C-B8EA-BE0C77B1EE3B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A57CC-3E1D-4165-A53E-C907DC7F08B6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7873A-1528-4900-A663-0850EAE787D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14F5A-2755-4038-8396-7468718FDB78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FCCB4-C31A-4151-83DB-ED8B6AD5E9B9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2D71E53-31EE-4825-ACE1-D74087E03C7B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163A17B-A95D-4FC5-A35B-236DA7DCD68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F8C4444-85C6-447B-9BD1-F12CDA5D6664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294BB9C-C4AB-4612-BD87-472DFE4A1E4F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4E137-E2B2-479D-ACCB-0C437DFF228C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D19BD-8BED-478B-BDE4-9C33C515271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E77053-109B-4508-A0E7-1C0A7D39808C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991A2-7BA0-40F0-873B-6C80AAF3C296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02DE2-1460-470F-8945-ED158DC252D4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67609-3448-446B-A2C8-415761410D85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9D40CB4-BC75-486B-B5B8-AF544F706206}" type="datetime1">
              <a:rPr lang="ar-SA" smtClean="0"/>
              <a:pPr>
                <a:defRPr/>
              </a:pPr>
              <a:t>29/02/1444</a:t>
            </a:fld>
            <a:endParaRPr lang="en-US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C7B2F8-6BEF-4424-A45C-06392B8E4FFE}" type="slidenum">
              <a:rPr lang="en-US" altLang="en-US" smtClean="0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952500" indent="-952500" rtl="0" eaLnBrk="1" hangingPunct="1"/>
            <a:r>
              <a:rPr lang="fr-FR" b="1"/>
              <a:t>L'outil Lex:</a:t>
            </a:r>
            <a:endParaRPr lang="en-US" b="1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708275"/>
            <a:ext cx="7416800" cy="1752600"/>
          </a:xfrm>
        </p:spPr>
        <p:txBody>
          <a:bodyPr/>
          <a:lstStyle/>
          <a:p>
            <a:pPr marL="533400" indent="-533400" algn="ctr" rtl="0" eaLnBrk="1" hangingPunct="1"/>
            <a:r>
              <a:rPr lang="fr-FR" sz="4000" b="1">
                <a:latin typeface="Times New Roman" pitchFamily="18" charset="0"/>
                <a:cs typeface="Times New Roman" pitchFamily="18" charset="0"/>
              </a:rPr>
              <a:t>générateur d’analyseur Lexical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B9EE6-8F28-4CFA-BCA2-7ABD7CB549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92CEE0B-20CB-41C9-BC90-146D77B202B8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marL="723900" indent="-723900"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Variables et fonctions prédéfinies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507413" cy="5149850"/>
          </a:xfrm>
        </p:spPr>
        <p:txBody>
          <a:bodyPr/>
          <a:lstStyle/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char yytext[ ]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 contient la chaîne de caractères qui a été acceptée.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int yyleng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 longueur de cette chaîne.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int yywrap()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: appelée en fin de flot d'entrée. Elle ne fait rien par défaut, mais peut être défini avec les fonctions auxiliaires. Elle retourne 0 si l'analyse doit se poursuivre sur un autre fichier d'entrée et 1 sinon.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int yylex()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 lance l'analyseur (et appelle yywrap()).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yylval: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retourne la valeur associé à l'unité lexicale reconnue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ECHO :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affiche l'unité lexicale reconnue (</a:t>
            </a:r>
            <a:r>
              <a:rPr lang="fr-FR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printf("%s",yytext))</a:t>
            </a: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FILE *yyout: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fichier de sortie.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FILE *yyin: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fichier d'entrée.</a:t>
            </a: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unput(char c)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remet le caractère dans le flot d'entrée. 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int yylineno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numéro de la ligne courante.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yymore()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: concatène la chaîne actuelle avec celle qui a été reconnue avant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yyless(K&gt;0)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: fonction admettant un entier comme argument, supprime les (yyleng-k) derniers caractères de yytext, c-à-d  recule le pointeur de lecture sur le fichier d’entrée de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(yyleng-k)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positions. </a:t>
            </a:r>
          </a:p>
          <a:p>
            <a:pPr marL="571500" indent="-571500" algn="l" rtl="0" eaLnBrk="1" hangingPunct="1">
              <a:tabLst>
                <a:tab pos="176213" algn="l"/>
              </a:tabLst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yyterminate()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: fonction qui stoppe l'analyseur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F08A3-C92E-4EA1-8C76-D4F0A7E52C0C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355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18492BB-B54D-4D0E-A70D-B5BCC24686B1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marL="723900" indent="-723900"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Variables et fonctions prédéfinies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100" b="1">
                <a:latin typeface="Times New Roman" pitchFamily="18" charset="0"/>
                <a:cs typeface="Times New Roman" pitchFamily="18" charset="0"/>
              </a:rPr>
              <a:t>Exemple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100">
                <a:latin typeface="Times New Roman" pitchFamily="18" charset="0"/>
                <a:cs typeface="Times New Roman" pitchFamily="18" charset="0"/>
              </a:rPr>
              <a:t>Insert au début de chaque ligne son numéro. 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%{ int yylineno;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%}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%%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^(.*)\n printf("%4d\t%s", ++yylineno, yytext);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%%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int main(int argc, char *argv[])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>
                <a:latin typeface="Times New Roman" pitchFamily="18" charset="0"/>
                <a:cs typeface="Times New Roman" pitchFamily="18" charset="0"/>
              </a:rPr>
              <a:t>yyin = fopen(argv[1], "r");</a:t>
            </a:r>
            <a:endParaRPr lang="fr-FR" sz="21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100">
                <a:latin typeface="Times New Roman" pitchFamily="18" charset="0"/>
                <a:cs typeface="Times New Roman" pitchFamily="18" charset="0"/>
              </a:rPr>
              <a:t>yylex();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100">
                <a:latin typeface="Times New Roman" pitchFamily="18" charset="0"/>
                <a:cs typeface="Times New Roman" pitchFamily="18" charset="0"/>
              </a:rPr>
              <a:t>fclose(yyin);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10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61A6-9953-4952-8AA3-3F76B524CB9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A64B48F-0D47-4990-89F5-61B89325A083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marL="800100" indent="-800100" rtl="0"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571500" indent="-571500"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Lex (fLex) est un utilitaire d'Unix. </a:t>
            </a:r>
          </a:p>
          <a:p>
            <a:pPr marL="571500" indent="-571500"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Lex accepte en entrée des spécifications d'unités Lexicales sous forme de </a:t>
            </a:r>
            <a:r>
              <a:rPr lang="fr-FR" sz="1800" b="1" u="sng">
                <a:latin typeface="Times New Roman" pitchFamily="18" charset="0"/>
                <a:cs typeface="Times New Roman" pitchFamily="18" charset="0"/>
              </a:rPr>
              <a:t>définitions régulières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 et produit analyseur Lexical écrit en langage C.</a:t>
            </a:r>
          </a:p>
          <a:p>
            <a:pPr marL="571500" indent="-571500"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  &gt; Lex fichier.l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 donne le fichier Lex.yy.c qu'il faut compiler avec Lex :</a:t>
            </a:r>
            <a:br>
              <a:rPr lang="fr-FR" sz="1800">
                <a:latin typeface="Times New Roman" pitchFamily="18" charset="0"/>
                <a:cs typeface="Times New Roman" pitchFamily="18" charset="0"/>
              </a:rPr>
            </a:br>
            <a:r>
              <a:rPr lang="fr-FR" sz="1800">
                <a:latin typeface="Times New Roman" pitchFamily="18" charset="0"/>
                <a:cs typeface="Times New Roman" pitchFamily="18" charset="0"/>
              </a:rPr>
              <a:t>     &gt; gcc Lex.yy.c –l l</a:t>
            </a:r>
          </a:p>
          <a:p>
            <a:pPr marL="571500" indent="-571500"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Le fichier de spécifications Lex contient des expressions régulières suivies d'actions (règles de traduction). </a:t>
            </a: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endParaRPr lang="fr-FR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F8CB5-9E9D-49DE-BA24-9AE53DE6A96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36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EB4A739-7C6C-4E98-9780-7EDC9A9FC6A1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  <p:grpSp>
        <p:nvGrpSpPr>
          <p:cNvPr id="15366" name="Group 21"/>
          <p:cNvGrpSpPr>
            <a:grpSpLocks/>
          </p:cNvGrpSpPr>
          <p:nvPr/>
        </p:nvGrpSpPr>
        <p:grpSpPr bwMode="auto">
          <a:xfrm>
            <a:off x="1042988" y="3716338"/>
            <a:ext cx="7227887" cy="2160587"/>
            <a:chOff x="657" y="2341"/>
            <a:chExt cx="4553" cy="1361"/>
          </a:xfrm>
        </p:grpSpPr>
        <p:sp>
          <p:nvSpPr>
            <p:cNvPr id="15367" name="Rectangle 5"/>
            <p:cNvSpPr>
              <a:spLocks noChangeArrowheads="1"/>
            </p:cNvSpPr>
            <p:nvPr/>
          </p:nvSpPr>
          <p:spPr bwMode="auto">
            <a:xfrm>
              <a:off x="2315" y="2462"/>
              <a:ext cx="1147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/>
                <a:t>Compilateur</a:t>
              </a:r>
            </a:p>
            <a:p>
              <a:pPr marL="571500" indent="-571500" algn="ctr">
                <a:buFont typeface="Wingdings" pitchFamily="2" charset="2"/>
                <a:buNone/>
              </a:pPr>
              <a:r>
                <a:rPr lang="en-US" sz="1200"/>
                <a:t>Lex</a:t>
              </a:r>
              <a:endParaRPr lang="en-US" sz="2000" b="1"/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2315" y="2905"/>
              <a:ext cx="1147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/>
                <a:t>Compilateur</a:t>
              </a:r>
            </a:p>
            <a:p>
              <a:pPr marL="571500" indent="-571500" algn="ctr">
                <a:buFont typeface="Wingdings" pitchFamily="2" charset="2"/>
                <a:buNone/>
              </a:pPr>
              <a:r>
                <a:rPr lang="en-US" sz="1200"/>
                <a:t>C</a:t>
              </a:r>
            </a:p>
            <a:p>
              <a:pPr marL="571500" indent="-571500" algn="ctr">
                <a:buFont typeface="Wingdings" pitchFamily="2" charset="2"/>
                <a:buNone/>
              </a:pPr>
              <a:endParaRPr lang="en-US" sz="2000" b="1"/>
            </a:p>
          </p:txBody>
        </p:sp>
        <p:sp>
          <p:nvSpPr>
            <p:cNvPr id="15369" name="Text Box 7"/>
            <p:cNvSpPr txBox="1">
              <a:spLocks noChangeArrowheads="1"/>
            </p:cNvSpPr>
            <p:nvPr/>
          </p:nvSpPr>
          <p:spPr bwMode="auto">
            <a:xfrm>
              <a:off x="2315" y="3348"/>
              <a:ext cx="1275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/>
                <a:t>Analyseur Lexical résultant</a:t>
              </a:r>
              <a:endParaRPr lang="en-US" sz="2000" b="1"/>
            </a:p>
          </p:txBody>
        </p:sp>
        <p:sp>
          <p:nvSpPr>
            <p:cNvPr id="15370" name="Text Box 8"/>
            <p:cNvSpPr txBox="1">
              <a:spLocks noChangeArrowheads="1"/>
            </p:cNvSpPr>
            <p:nvPr/>
          </p:nvSpPr>
          <p:spPr bwMode="auto">
            <a:xfrm>
              <a:off x="657" y="2341"/>
              <a:ext cx="140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Programme Lex</a:t>
              </a:r>
              <a:endParaRPr lang="en-US" sz="2000" b="1"/>
            </a:p>
          </p:txBody>
        </p:sp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912" y="2905"/>
              <a:ext cx="893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Lex.yy.c</a:t>
              </a:r>
              <a:endParaRPr lang="en-US" sz="2000" b="1"/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785" y="3436"/>
              <a:ext cx="10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Texte d'éntée</a:t>
              </a:r>
              <a:endParaRPr lang="en-US" sz="2000" b="1"/>
            </a:p>
          </p:txBody>
        </p:sp>
        <p:sp>
          <p:nvSpPr>
            <p:cNvPr id="15373" name="Text Box 11"/>
            <p:cNvSpPr txBox="1">
              <a:spLocks noChangeArrowheads="1"/>
            </p:cNvSpPr>
            <p:nvPr/>
          </p:nvSpPr>
          <p:spPr bwMode="auto">
            <a:xfrm>
              <a:off x="1040" y="2521"/>
              <a:ext cx="637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Lex.l</a:t>
              </a:r>
              <a:endParaRPr lang="en-US" sz="2000" b="1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1805" y="2639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5" name="Line 13"/>
            <p:cNvSpPr>
              <a:spLocks noChangeShapeType="1"/>
            </p:cNvSpPr>
            <p:nvPr/>
          </p:nvSpPr>
          <p:spPr bwMode="auto">
            <a:xfrm>
              <a:off x="1805" y="3082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6" name="Line 14"/>
            <p:cNvSpPr>
              <a:spLocks noChangeShapeType="1"/>
            </p:cNvSpPr>
            <p:nvPr/>
          </p:nvSpPr>
          <p:spPr bwMode="auto">
            <a:xfrm>
              <a:off x="1805" y="3525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7" name="Line 15"/>
            <p:cNvSpPr>
              <a:spLocks noChangeShapeType="1"/>
            </p:cNvSpPr>
            <p:nvPr/>
          </p:nvSpPr>
          <p:spPr bwMode="auto">
            <a:xfrm>
              <a:off x="3462" y="2639"/>
              <a:ext cx="6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8" name="Line 16"/>
            <p:cNvSpPr>
              <a:spLocks noChangeShapeType="1"/>
            </p:cNvSpPr>
            <p:nvPr/>
          </p:nvSpPr>
          <p:spPr bwMode="auto">
            <a:xfrm>
              <a:off x="3590" y="3525"/>
              <a:ext cx="5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79" name="Line 17"/>
            <p:cNvSpPr>
              <a:spLocks noChangeShapeType="1"/>
            </p:cNvSpPr>
            <p:nvPr/>
          </p:nvSpPr>
          <p:spPr bwMode="auto">
            <a:xfrm>
              <a:off x="3462" y="3082"/>
              <a:ext cx="6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80" name="Text Box 18"/>
            <p:cNvSpPr txBox="1">
              <a:spLocks noChangeArrowheads="1"/>
            </p:cNvSpPr>
            <p:nvPr/>
          </p:nvSpPr>
          <p:spPr bwMode="auto">
            <a:xfrm>
              <a:off x="4100" y="2518"/>
              <a:ext cx="89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Lex.yy.c</a:t>
              </a:r>
              <a:endParaRPr lang="en-US" sz="2000" b="1"/>
            </a:p>
          </p:txBody>
        </p:sp>
        <p:sp>
          <p:nvSpPr>
            <p:cNvPr id="15381" name="Text Box 19"/>
            <p:cNvSpPr txBox="1">
              <a:spLocks noChangeArrowheads="1"/>
            </p:cNvSpPr>
            <p:nvPr/>
          </p:nvSpPr>
          <p:spPr bwMode="auto">
            <a:xfrm>
              <a:off x="4105" y="2931"/>
              <a:ext cx="850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Exécutable</a:t>
              </a:r>
              <a:endParaRPr lang="en-US" sz="2000" b="1"/>
            </a:p>
          </p:txBody>
        </p:sp>
        <p:sp>
          <p:nvSpPr>
            <p:cNvPr id="15382" name="Text Box 20"/>
            <p:cNvSpPr txBox="1">
              <a:spLocks noChangeArrowheads="1"/>
            </p:cNvSpPr>
            <p:nvPr/>
          </p:nvSpPr>
          <p:spPr bwMode="auto">
            <a:xfrm>
              <a:off x="4105" y="3339"/>
              <a:ext cx="1105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rIns="18000"/>
            <a:lstStyle/>
            <a:p>
              <a:pPr marL="571500" indent="-571500" algn="ctr">
                <a:buFont typeface="Wingdings" pitchFamily="2" charset="2"/>
                <a:buNone/>
              </a:pPr>
              <a:r>
                <a:rPr lang="en-US" sz="1200" b="1"/>
                <a:t>Flot des unités Lexicales</a:t>
              </a:r>
              <a:endParaRPr lang="en-US" sz="2000" b="1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/>
          <a:lstStyle/>
          <a:p>
            <a:pPr marL="800100" indent="-800100"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Les expressions réguliers Lex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482" name="Group 738"/>
          <p:cNvGraphicFramePr>
            <a:graphicFrameLocks noGrp="1"/>
          </p:cNvGraphicFramePr>
          <p:nvPr>
            <p:ph sz="half" idx="1"/>
          </p:nvPr>
        </p:nvGraphicFramePr>
        <p:xfrm>
          <a:off x="611188" y="1052513"/>
          <a:ext cx="8147050" cy="527812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32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Expression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Signification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Exemple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tout caractère </a:t>
                      </a:r>
                      <a:r>
                        <a:rPr kumimoji="0" lang="fr-F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qui n’est pas opérateur ou métacaractère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\c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caractère littéral c (lorsque c est un </a:t>
                      </a: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métacaractère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\+   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\.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84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"s 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chaîne de caractères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"bonjour 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n’importe quel caractère, sauf retour à la ligne (\n)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a.b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l’expression qui suit ce symbole débute une ligne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^abc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l’expression qui précède ce symbole termine une ligne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n’importe quel caractère de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[abc]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[^s]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n’importe quel caractère qui n’est pas dans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[^</a:t>
                      </a: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xyz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ou plusieurs occurrences de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ou plusieurs occurrences de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ou 1 occurrence de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r{m}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occurrences de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e{3}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r{m,n}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entre m et n occurrences de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f{2,4}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suivie de r</a:t>
                      </a:r>
                      <a:r>
                        <a:rPr kumimoji="0" lang="fr-FR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 r</a:t>
                      </a:r>
                      <a:r>
                        <a:rPr kumimoji="0" lang="fr-FR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c|d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/r</a:t>
                      </a:r>
                      <a:r>
                        <a:rPr kumimoji="0" lang="fr-FR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r1 si elle est suivie de 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ab/cd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a|b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)?c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&lt;x&gt;r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si </a:t>
                      </a:r>
                      <a:r>
                        <a:rPr kumimoji="0" lang="fr-F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Lex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se trouve dans l’état 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&lt;x&gt;abc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E9B14-E8DB-4554-9166-C3BA1008F73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6387" name="Espace réservé du numéro de diapositive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F05B0B4-78AE-4118-AB4D-36C28A916ACA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Structure d'un fichier Lex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Un fichier de description pour Lex est formé de trois parties, selon le schéma suivant :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	%{</a:t>
            </a:r>
            <a:endParaRPr lang="fr-FR" sz="1800" i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     Déclaration en C des variables, des constants,…etc.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	%}</a:t>
            </a:r>
            <a:endParaRPr lang="fr-FR" sz="1800" i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      Déclaration des définitions régulières.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	    %%</a:t>
            </a:r>
            <a:endParaRPr lang="fr-FR" sz="1800" i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      Expression régulières et actions correspondantes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	    %%</a:t>
            </a:r>
            <a:endParaRPr lang="fr-FR" sz="1800" i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		      Déclaration des procédures auxiliaires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Aucune partie n'est obligatoire. 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E4918-5027-405E-946A-D05CB6C6829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741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762135E-C8B3-475D-B31C-7550EF3BB90E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Partie des déclarations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435975" cy="4530725"/>
          </a:xfrm>
        </p:spPr>
        <p:txBody>
          <a:bodyPr>
            <a:normAutofit lnSpcReduction="10000"/>
          </a:bodyPr>
          <a:lstStyle/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se composer de :</a:t>
            </a:r>
            <a:endParaRPr lang="fr-FR" sz="18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SzTx/>
              <a:buFont typeface="Wingdings" pitchFamily="2" charset="2"/>
              <a:buAutoNum type="arabicPeriod"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Bloc littéral :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/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Commence par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%{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et se termine par 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%}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. Où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%{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et  </a:t>
            </a: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%}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doivent être placés en début de ligne.</a:t>
            </a:r>
          </a:p>
          <a:p>
            <a:pPr marL="571500" indent="-571500" algn="l" rtl="0" eaLnBrk="1" hangingPunct="1"/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Contient des déclarations et définitions en C.</a:t>
            </a:r>
          </a:p>
          <a:p>
            <a:pPr marL="571500" indent="-571500" algn="l" rtl="0" eaLnBrk="1" hangingPunct="1"/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Est copié tel quel dans le fichier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Lex.yy.c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produit par la commande Lex</a:t>
            </a:r>
          </a:p>
          <a:p>
            <a:pPr marL="571500" indent="-571500" algn="l" rtl="0" eaLnBrk="1" hangingPunct="1"/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Les définitions et déclarations qu’il contient sont globales au programme produit </a:t>
            </a:r>
          </a:p>
          <a:p>
            <a:pPr marL="571500" indent="-571500" algn="l" rtl="0" eaLnBrk="1" hangingPunct="1">
              <a:buSzTx/>
              <a:buFont typeface="Wingdings" pitchFamily="2" charset="2"/>
              <a:buAutoNum type="arabicPeriod" startAt="2"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Bloc des Définitions régulières: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Ces définitions sont de la forme :   </a:t>
            </a:r>
            <a:r>
              <a:rPr lang="fr-FR" sz="1800" b="1" i="1" dirty="0">
                <a:latin typeface="Times New Roman" pitchFamily="18" charset="0"/>
                <a:cs typeface="Times New Roman" pitchFamily="18" charset="0"/>
              </a:rPr>
              <a:t>notion          expression régulière</a:t>
            </a:r>
            <a:endParaRPr lang="fr-FR" sz="18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Exemple :</a:t>
            </a:r>
            <a:endParaRPr lang="fr-FR" sz="18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Separ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[  \t\n]   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Lettre  [A-Za-z] 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chiffre   [0-9]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ident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 {lettre}({lettre}|{chiffre})*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	nbre {chiffre}+(\.{chiffre}+)?([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][\+\-]?{chiffre}+)?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DA714-3EE1-4241-AFF1-B307D432BDC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5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6B3094C-24AA-4A5E-A368-D851B1B77AC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b="1"/>
              <a:t>Partie des productions</a:t>
            </a:r>
            <a:endParaRPr lang="en-US" b="1" i="1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pPr marL="571500" indent="-571500" algn="l" rtl="0" eaLnBrk="1" hangingPunct="1"/>
            <a:r>
              <a:rPr lang="fr-FR" sz="1800">
                <a:latin typeface="Times New Roman" pitchFamily="18" charset="0"/>
                <a:cs typeface="Times New Roman" pitchFamily="18" charset="0"/>
              </a:rPr>
              <a:t>Contient deux parties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SzTx/>
              <a:buFont typeface="Wingdings" pitchFamily="2" charset="2"/>
              <a:buAutoNum type="arabicPeriod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Partie gauche :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- spécification des expressions régulières reconnues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- pour une chaîne de lettres et de chiffres, les guillemets peuvent être omis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- identificateurs d’expressions mis entre accolades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SzTx/>
              <a:buFont typeface="Wingdings" pitchFamily="2" charset="2"/>
              <a:buAutoNum type="arabicPeriod" startAt="2"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Partie droite :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- actions exécutées lorsque unités Lexicales reconnues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- actions définies avec syntaxe C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    - si scanner appelé par parser YACC, alors :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1- les attributs de l’unité Lexicale reconnue doivent être déposés dans </a:t>
            </a:r>
            <a:r>
              <a:rPr lang="fr-FR" sz="1800" b="1">
                <a:latin typeface="Times New Roman" pitchFamily="18" charset="0"/>
                <a:cs typeface="Times New Roman" pitchFamily="18" charset="0"/>
              </a:rPr>
              <a:t>yylval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	2- l’unité Lexicale reconnue doit être retournée</a:t>
            </a:r>
            <a:endParaRPr lang="fr-FR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C3BB2-BBB6-4D31-9127-FEA95F4EE31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9459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B4DF69F-936E-4128-9823-B3B6866C3AD5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pPr marL="723900" indent="-723900" eaLnBrk="1" hangingPunct="1"/>
            <a:r>
              <a:rPr lang="fr-FR" b="1"/>
              <a:t>Partie des productions</a:t>
            </a:r>
            <a:endParaRPr lang="en-US" b="1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l" rtl="0" eaLnBrk="1" hangingPunct="1"/>
            <a:r>
              <a:rPr lang="fr-FR" sz="1800" b="1" dirty="0"/>
              <a:t>Exemple </a:t>
            </a:r>
            <a:endParaRPr lang="fr-FR" sz="18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[ \t\n]	{ /* pas d ’action */ }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``&lt;=``	{return(PPE);}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``&lt;&gt;``	{return(DIF);}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``&lt;``	{return(PPQ);}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``=``	{return(EGA);}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``&gt;=``	{return(PGE);}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``&gt;``	{return(PGQ);}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``:=``	{return(AFF);}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if	         {return(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then	{return(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alors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else	{return(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sinon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{ident}	{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strcpy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yylval,yytext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 return(id);}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nbre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}	{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strcpy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yylval,yytext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 return(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);}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333E2-107F-4678-8F08-1B9463C3671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3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B337C2C-6401-412D-9C0C-0E11E687CEFD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>
            <a:normAutofit fontScale="90000"/>
          </a:bodyPr>
          <a:lstStyle/>
          <a:p>
            <a:pPr marL="723900" indent="-723900"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Partie des productions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Remarques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609600" lvl="1" indent="-4191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En cas de conflit, Lex choisit toujours la règle qui produit le plus long lexème.</a:t>
            </a:r>
          </a:p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b="1">
                <a:latin typeface="Times New Roman" pitchFamily="18" charset="0"/>
                <a:cs typeface="Times New Roman" pitchFamily="18" charset="0"/>
              </a:rPr>
              <a:t>Exemple</a:t>
            </a:r>
          </a:p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prog action1</a:t>
            </a:r>
          </a:p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program action2</a:t>
            </a:r>
            <a:endParaRPr lang="fr-FR" sz="1800">
              <a:latin typeface="Times New Roman" pitchFamily="18" charset="0"/>
              <a:cs typeface="Times New Roman" pitchFamily="18" charset="0"/>
            </a:endParaRPr>
          </a:p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La deuxième règle sera choisie.</a:t>
            </a: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 marL="609600" lvl="1" indent="-4191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Si plusieurs règles donnent des lexèmes de mêmes longueurs, Lex choisit la première.</a:t>
            </a:r>
            <a:endParaRPr lang="fr-FR" sz="1800" i="1">
              <a:latin typeface="Times New Roman" pitchFamily="18" charset="0"/>
              <a:cs typeface="Times New Roman" pitchFamily="18" charset="0"/>
            </a:endParaRPr>
          </a:p>
          <a:p>
            <a:pPr marL="0" indent="11113" algn="l" rtl="0" eaLnBrk="1" hangingPunct="1">
              <a:lnSpc>
                <a:spcPct val="90000"/>
              </a:lnSpc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prog action1</a:t>
            </a:r>
          </a:p>
          <a:p>
            <a:pPr marL="0" indent="11113" algn="l" rtl="0" eaLnBrk="1" hangingPunct="1">
              <a:lnSpc>
                <a:spcPct val="90000"/>
              </a:lnSpc>
            </a:pPr>
            <a:r>
              <a:rPr lang="fr-FR" sz="1800" i="1">
                <a:latin typeface="Times New Roman" pitchFamily="18" charset="0"/>
                <a:cs typeface="Times New Roman" pitchFamily="18" charset="0"/>
              </a:rPr>
              <a:t>[a-z]+ action2   </a:t>
            </a:r>
            <a:r>
              <a:rPr lang="fr-FR" sz="1800">
                <a:latin typeface="Times New Roman" pitchFamily="18" charset="0"/>
                <a:cs typeface="Times New Roman" pitchFamily="18" charset="0"/>
              </a:rPr>
              <a:t>La première règle sera choisie.</a:t>
            </a:r>
          </a:p>
          <a:p>
            <a:pPr marL="0" indent="11113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Si aucune règle ne correspond au flot d'entrée, Lex choisit sa règle par défaut implicite :</a:t>
            </a:r>
          </a:p>
          <a:p>
            <a:pPr marL="0" indent="11113" algn="l" rtl="0" eaLnBrk="1" hangingPunct="1">
              <a:lnSpc>
                <a:spcPct val="90000"/>
              </a:lnSpc>
            </a:pPr>
            <a:r>
              <a:rPr lang="fr-FR" sz="1800">
                <a:latin typeface="Times New Roman" pitchFamily="18" charset="0"/>
                <a:cs typeface="Times New Roman" pitchFamily="18" charset="0"/>
              </a:rPr>
              <a:t>.|\n {ECHO} recopie le flot d'entrée sur le flot de sortie</a:t>
            </a:r>
            <a:endParaRPr 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9D465-4C38-4812-BA0D-B6280819939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1507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6742B2C-BE1B-4C3D-B925-577E34038777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fr-FR" b="1">
                <a:latin typeface="Times New Roman" pitchFamily="18" charset="0"/>
                <a:cs typeface="Times New Roman" pitchFamily="18" charset="0"/>
              </a:rPr>
              <a:t>Section Procédures auxiliaires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686800" cy="5078412"/>
          </a:xfrm>
        </p:spPr>
        <p:txBody>
          <a:bodyPr>
            <a:normAutofit fontScale="92500" lnSpcReduction="10000"/>
          </a:bodyPr>
          <a:lstStyle/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Section optionnelle, permet de :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- définir les fonctions utilisées dans les actions associées aux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ERs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reconnues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- définir (si nécessaire) le programme principal (main()).</a:t>
            </a:r>
            <a:endParaRPr lang="fr-FR" sz="18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b="1" dirty="0">
                <a:latin typeface="Times New Roman" pitchFamily="18" charset="0"/>
                <a:cs typeface="Times New Roman" pitchFamily="18" charset="0"/>
              </a:rPr>
              <a:t>Exemple: 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compter le nombre de voyelles, consonnes et de ponctuations d'un texte. 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%{ 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nbV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nbC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nbP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 = 0;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%}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consonne      [b-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hj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-tv-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xz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ponctuation   [,;:?!\.]</a:t>
            </a:r>
          </a:p>
          <a:p>
            <a:pPr marL="571500" indent="-571500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voyelle    [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aeiouy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%%</a:t>
            </a:r>
          </a:p>
          <a:p>
            <a:pPr marL="571500" indent="-571500"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{voyelle}   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nbV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{consonne}     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nbC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{ponctuation}  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nbP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.|\n            // ne rien faire 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%%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yylex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571500" indent="-571500" algn="l" rtl="0" eaLnBrk="1" hangingPunct="1">
              <a:buFont typeface="Wingdings" pitchFamily="2" charset="2"/>
              <a:buNone/>
            </a:pP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("Il y a %d voyelles, %d consonnes et %d ponctuations.\n",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nbV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nbC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800" dirty="0" err="1">
                <a:latin typeface="Times New Roman" pitchFamily="18" charset="0"/>
                <a:cs typeface="Times New Roman" pitchFamily="18" charset="0"/>
              </a:rPr>
              <a:t>nbP</a:t>
            </a:r>
            <a:r>
              <a:rPr lang="fr-FR" sz="1800" dirty="0">
                <a:latin typeface="Times New Roman" pitchFamily="18" charset="0"/>
                <a:cs typeface="Times New Roman" pitchFamily="18" charset="0"/>
              </a:rPr>
              <a:t>); }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495A8-EA0D-4D32-8075-5020BCEC28A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1" name="Espace réservé du numéro de diapositive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FAEEAD9-3871-4E09-ADE9-267B2C091E14}" type="slidenum">
              <a:rPr lang="ar-SA" altLang="en-US" sz="1200">
                <a:latin typeface="Garamond" pitchFamily="18" charset="0"/>
                <a:cs typeface="Arial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22937</TotalTime>
  <Words>713</Words>
  <Application>Microsoft Office PowerPoint</Application>
  <PresentationFormat>Affichage à l'écran (4:3)</PresentationFormat>
  <Paragraphs>217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Garamond</vt:lpstr>
      <vt:lpstr>Georgia</vt:lpstr>
      <vt:lpstr>Times New Roman</vt:lpstr>
      <vt:lpstr>Trebuchet MS</vt:lpstr>
      <vt:lpstr>Wingdings</vt:lpstr>
      <vt:lpstr>Wingdings 2</vt:lpstr>
      <vt:lpstr>Urbain</vt:lpstr>
      <vt:lpstr>L'outil Lex:</vt:lpstr>
      <vt:lpstr>Introduction</vt:lpstr>
      <vt:lpstr>Les expressions réguliers Lex</vt:lpstr>
      <vt:lpstr>Structure d'un fichier Lex</vt:lpstr>
      <vt:lpstr>Partie des déclarations</vt:lpstr>
      <vt:lpstr>Partie des productions</vt:lpstr>
      <vt:lpstr>Partie des productions</vt:lpstr>
      <vt:lpstr>Partie des productions</vt:lpstr>
      <vt:lpstr>Section Procédures auxiliaires</vt:lpstr>
      <vt:lpstr>Variables et fonctions prédéfinies</vt:lpstr>
      <vt:lpstr>Variables et fonctions prédéfinies</vt:lpstr>
    </vt:vector>
  </TitlesOfParts>
  <Company>meadi.corp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nadjib</dc:creator>
  <cp:lastModifiedBy>noui</cp:lastModifiedBy>
  <cp:revision>266</cp:revision>
  <dcterms:created xsi:type="dcterms:W3CDTF">2010-10-17T19:55:10Z</dcterms:created>
  <dcterms:modified xsi:type="dcterms:W3CDTF">2022-09-25T13:12:58Z</dcterms:modified>
</cp:coreProperties>
</file>