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04" r:id="rId1"/>
  </p:sldMasterIdLst>
  <p:notesMasterIdLst>
    <p:notesMasterId r:id="rId13"/>
  </p:notesMasterIdLst>
  <p:sldIdLst>
    <p:sldId id="270" r:id="rId2"/>
    <p:sldId id="267" r:id="rId3"/>
    <p:sldId id="268" r:id="rId4"/>
    <p:sldId id="269" r:id="rId5"/>
    <p:sldId id="271" r:id="rId6"/>
    <p:sldId id="272" r:id="rId7"/>
    <p:sldId id="273" r:id="rId8"/>
    <p:sldId id="274" r:id="rId9"/>
    <p:sldId id="275" r:id="rId10"/>
    <p:sldId id="278" r:id="rId11"/>
    <p:sldId id="279" r:id="rId12"/>
  </p:sldIdLst>
  <p:sldSz cx="9144000" cy="6858000" type="screen4x3"/>
  <p:notesSz cx="6858000" cy="9144000"/>
  <p:defaultTextStyle>
    <a:defPPr>
      <a:defRPr lang="ar-SA"/>
    </a:defPPr>
    <a:lvl1pPr algn="l" rtl="0" fontAlgn="base">
      <a:spcBef>
        <a:spcPct val="20000"/>
      </a:spcBef>
      <a:spcAft>
        <a:spcPct val="0"/>
      </a:spcAft>
      <a:buClr>
        <a:schemeClr val="accent1"/>
      </a:buClr>
      <a:buSzPct val="65000"/>
      <a:buFont typeface="Wingdings" pitchFamily="2" charset="2"/>
      <a:buChar char="n"/>
      <a:defRPr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1pPr>
    <a:lvl2pPr marL="457200" algn="l" rtl="0" fontAlgn="base">
      <a:spcBef>
        <a:spcPct val="20000"/>
      </a:spcBef>
      <a:spcAft>
        <a:spcPct val="0"/>
      </a:spcAft>
      <a:buClr>
        <a:schemeClr val="accent1"/>
      </a:buClr>
      <a:buSzPct val="65000"/>
      <a:buFont typeface="Wingdings" pitchFamily="2" charset="2"/>
      <a:buChar char="n"/>
      <a:defRPr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2pPr>
    <a:lvl3pPr marL="914400" algn="l" rtl="0" fontAlgn="base">
      <a:spcBef>
        <a:spcPct val="20000"/>
      </a:spcBef>
      <a:spcAft>
        <a:spcPct val="0"/>
      </a:spcAft>
      <a:buClr>
        <a:schemeClr val="accent1"/>
      </a:buClr>
      <a:buSzPct val="65000"/>
      <a:buFont typeface="Wingdings" pitchFamily="2" charset="2"/>
      <a:buChar char="n"/>
      <a:defRPr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3pPr>
    <a:lvl4pPr marL="1371600" algn="l" rtl="0" fontAlgn="base">
      <a:spcBef>
        <a:spcPct val="20000"/>
      </a:spcBef>
      <a:spcAft>
        <a:spcPct val="0"/>
      </a:spcAft>
      <a:buClr>
        <a:schemeClr val="accent1"/>
      </a:buClr>
      <a:buSzPct val="65000"/>
      <a:buFont typeface="Wingdings" pitchFamily="2" charset="2"/>
      <a:buChar char="n"/>
      <a:defRPr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4pPr>
    <a:lvl5pPr marL="1828800" algn="l" rtl="0" fontAlgn="base">
      <a:spcBef>
        <a:spcPct val="20000"/>
      </a:spcBef>
      <a:spcAft>
        <a:spcPct val="0"/>
      </a:spcAft>
      <a:buClr>
        <a:schemeClr val="accent1"/>
      </a:buClr>
      <a:buSzPct val="65000"/>
      <a:buFont typeface="Wingdings" pitchFamily="2" charset="2"/>
      <a:buChar char="n"/>
      <a:defRPr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37" autoAdjust="0"/>
    <p:restoredTop sz="93668" autoAdjust="0"/>
  </p:normalViewPr>
  <p:slideViewPr>
    <p:cSldViewPr>
      <p:cViewPr varScale="1">
        <p:scale>
          <a:sx n="80" d="100"/>
          <a:sy n="80" d="100"/>
        </p:scale>
        <p:origin x="1080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rtl="1">
              <a:spcBef>
                <a:spcPct val="0"/>
              </a:spcBef>
              <a:buClrTx/>
              <a:buSzTx/>
              <a:buFontTx/>
              <a:buNone/>
              <a:defRPr sz="1200" b="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1588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rtl="1">
              <a:spcBef>
                <a:spcPct val="0"/>
              </a:spcBef>
              <a:buClrTx/>
              <a:buSzTx/>
              <a:buFontTx/>
              <a:buNone/>
              <a:defRPr sz="1200" b="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2902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Cliquez pour modifier les styles du texte du masque</a:t>
            </a:r>
          </a:p>
          <a:p>
            <a:pPr lvl="1"/>
            <a:r>
              <a:rPr lang="en-US" noProof="0"/>
              <a:t>Deuxième niveau</a:t>
            </a:r>
          </a:p>
          <a:p>
            <a:pPr lvl="2"/>
            <a:r>
              <a:rPr lang="en-US" noProof="0"/>
              <a:t>Troisième niveau</a:t>
            </a:r>
          </a:p>
          <a:p>
            <a:pPr lvl="3"/>
            <a:r>
              <a:rPr lang="en-US" noProof="0"/>
              <a:t>Quatrième niveau</a:t>
            </a:r>
          </a:p>
          <a:p>
            <a:pPr lvl="4"/>
            <a:r>
              <a:rPr lang="en-US" noProof="0"/>
              <a:t>Cinquième niveau</a:t>
            </a:r>
          </a:p>
        </p:txBody>
      </p:sp>
      <p:sp>
        <p:nvSpPr>
          <p:cNvPr id="348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388620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rtl="1">
              <a:spcBef>
                <a:spcPct val="0"/>
              </a:spcBef>
              <a:buClrTx/>
              <a:buSzTx/>
              <a:buFontTx/>
              <a:buNone/>
              <a:defRPr sz="1200" b="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48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1588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rtl="1">
              <a:spcBef>
                <a:spcPct val="0"/>
              </a:spcBef>
              <a:buClrTx/>
              <a:buSzTx/>
              <a:buFontTx/>
              <a:buNone/>
              <a:defRPr sz="1200" b="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16BB61DB-A526-40B0-A0D4-A46AE107A9AC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293914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Rectangle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Rectangle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Rectangle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Rectangle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Rectangle à coins arrondis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Rectangle à coins arrondis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re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9" name="Sous-titre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/>
              <a:t>Cliquez pour modifier le style des sous-titres du masque</a:t>
            </a:r>
            <a:endParaRPr kumimoji="0" lang="en-US"/>
          </a:p>
        </p:txBody>
      </p:sp>
      <p:sp>
        <p:nvSpPr>
          <p:cNvPr id="28" name="Espace réservé de la date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pPr>
              <a:defRPr/>
            </a:pPr>
            <a:fld id="{B07EE3DB-6DEF-40D6-BEC0-29258C2A2FBA}" type="datetime1">
              <a:rPr lang="ar-SA" smtClean="0"/>
              <a:pPr>
                <a:defRPr/>
              </a:pPr>
              <a:t>29/02/1444</a:t>
            </a:fld>
            <a:endParaRPr lang="en-US" altLang="en-US"/>
          </a:p>
        </p:txBody>
      </p:sp>
      <p:sp>
        <p:nvSpPr>
          <p:cNvPr id="17" name="Espace réservé du pied de page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29" name="Espace réservé du numéro de diapositive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69CC29E9-90B9-4F2F-B0F0-7F018BCBB2D9}" type="slidenum">
              <a:rPr lang="en-US" altLang="en-US" smtClean="0"/>
              <a:pPr>
                <a:defRPr/>
              </a:pPr>
              <a:t>‹N°›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8AC5908-C31E-4C6D-B8B4-AB6489BBB1AF}" type="datetime1">
              <a:rPr lang="ar-SA" smtClean="0"/>
              <a:pPr>
                <a:defRPr/>
              </a:pPr>
              <a:t>29/02/1444</a:t>
            </a:fld>
            <a:endParaRPr lang="en-US" alt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8A6FAE9-05B8-4788-A91F-F088D525463B}" type="slidenum">
              <a:rPr lang="en-US" altLang="en-US" smtClean="0"/>
              <a:pPr>
                <a:defRPr/>
              </a:pPr>
              <a:t>‹N°›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2E83362-DFCB-4593-BFBE-E497348D60FA}" type="datetime1">
              <a:rPr lang="ar-SA" smtClean="0"/>
              <a:pPr>
                <a:defRPr/>
              </a:pPr>
              <a:t>29/02/1444</a:t>
            </a:fld>
            <a:endParaRPr lang="en-US" alt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90B4008-AE3A-4837-B35B-C96975F65491}" type="slidenum">
              <a:rPr lang="en-US" altLang="en-US" smtClean="0"/>
              <a:pPr>
                <a:defRPr/>
              </a:pPr>
              <a:t>‹N°›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9A29B6D-B76B-462D-BA81-73E662CA6C53}" type="datetime1">
              <a:rPr lang="ar-SA" smtClean="0"/>
              <a:pPr>
                <a:defRPr/>
              </a:pPr>
              <a:t>29/02/1444</a:t>
            </a:fld>
            <a:endParaRPr lang="en-US" alt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DAE35FF-2751-417C-B8EA-BE0C77B1EE3B}" type="slidenum">
              <a:rPr lang="en-US" altLang="en-US" smtClean="0"/>
              <a:pPr>
                <a:defRPr/>
              </a:pPr>
              <a:t>‹N°›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2AA57CC-3E1D-4165-A53E-C907DC7F08B6}" type="datetime1">
              <a:rPr lang="ar-SA" smtClean="0"/>
              <a:pPr>
                <a:defRPr/>
              </a:pPr>
              <a:t>29/02/1444</a:t>
            </a:fld>
            <a:endParaRPr lang="en-US" alt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987873A-1528-4900-A663-0850EAE787DF}" type="slidenum">
              <a:rPr lang="en-US" altLang="en-US" smtClean="0"/>
              <a:pPr>
                <a:defRPr/>
              </a:pPr>
              <a:t>‹N°›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9414F5A-2755-4038-8396-7468718FDB78}" type="datetime1">
              <a:rPr lang="ar-SA" smtClean="0"/>
              <a:pPr>
                <a:defRPr/>
              </a:pPr>
              <a:t>29/02/1444</a:t>
            </a:fld>
            <a:endParaRPr lang="en-US" alt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B5FCCB4-C31A-4151-83DB-ED8B6AD5E9B9}" type="slidenum">
              <a:rPr lang="en-US" altLang="en-US" smtClean="0"/>
              <a:pPr>
                <a:defRPr/>
              </a:pPr>
              <a:t>‹N°›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/>
              <a:t>Cliquez pour modifier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/>
              <a:t>Cliquez pour modifier les styles du texte du masque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26" name="Espace réservé de la date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>
              <a:defRPr/>
            </a:pPr>
            <a:fld id="{32D71E53-31EE-4825-ACE1-D74087E03C7B}" type="datetime1">
              <a:rPr lang="ar-SA" smtClean="0"/>
              <a:pPr>
                <a:defRPr/>
              </a:pPr>
              <a:t>29/02/1444</a:t>
            </a:fld>
            <a:endParaRPr lang="en-US" altLang="en-US"/>
          </a:p>
        </p:txBody>
      </p:sp>
      <p:sp>
        <p:nvSpPr>
          <p:cNvPr id="27" name="Espace réservé du numéro de diapositive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pPr>
              <a:defRPr/>
            </a:pPr>
            <a:fld id="{F163A17B-A95D-4FC5-A35B-236DA7DCD686}" type="slidenum">
              <a:rPr lang="en-US" altLang="en-US" smtClean="0"/>
              <a:pPr>
                <a:defRPr/>
              </a:pPr>
              <a:t>‹N°›</a:t>
            </a:fld>
            <a:endParaRPr lang="en-US" altLang="en-US"/>
          </a:p>
        </p:txBody>
      </p:sp>
      <p:sp>
        <p:nvSpPr>
          <p:cNvPr id="28" name="Espace réservé du pied de page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pPr>
              <a:defRPr/>
            </a:pPr>
            <a:endParaRPr lang="en-US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pPr>
              <a:defRPr/>
            </a:pPr>
            <a:fld id="{3F8C4444-85C6-447B-9BD1-F12CDA5D6664}" type="datetime1">
              <a:rPr lang="ar-SA" smtClean="0"/>
              <a:pPr>
                <a:defRPr/>
              </a:pPr>
              <a:t>29/02/1444</a:t>
            </a:fld>
            <a:endParaRPr lang="en-US" altLang="en-US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pPr>
              <a:defRPr/>
            </a:pPr>
            <a:fld id="{D294BB9C-C4AB-4612-BD87-472DFE4A1E4F}" type="slidenum">
              <a:rPr lang="en-US" altLang="en-US" smtClean="0"/>
              <a:pPr>
                <a:defRPr/>
              </a:pPr>
              <a:t>‹N°›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C34E137-E2B2-479D-ACCB-0C437DFF228C}" type="datetime1">
              <a:rPr lang="ar-SA" smtClean="0"/>
              <a:pPr>
                <a:defRPr/>
              </a:pPr>
              <a:t>29/02/1444</a:t>
            </a:fld>
            <a:endParaRPr lang="en-US" altLang="en-US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2FD19BD-8BED-478B-BDE4-9C33C5152715}" type="slidenum">
              <a:rPr lang="en-US" altLang="en-US" smtClean="0"/>
              <a:pPr>
                <a:defRPr/>
              </a:pPr>
              <a:t>‹N°›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fr-FR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1E77053-109B-4508-A0E7-1C0A7D39808C}" type="datetime1">
              <a:rPr lang="ar-SA" smtClean="0"/>
              <a:pPr>
                <a:defRPr/>
              </a:pPr>
              <a:t>29/02/1444</a:t>
            </a:fld>
            <a:endParaRPr lang="en-US" alt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F8991A2-7BA0-40F0-873B-6C80AAF3C296}" type="slidenum">
              <a:rPr lang="en-US" altLang="en-US" smtClean="0"/>
              <a:pPr>
                <a:defRPr/>
              </a:pPr>
              <a:t>‹N°›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fr-FR"/>
              <a:t>Cliquez sur l'icône pour ajouter une image</a:t>
            </a:r>
            <a:endParaRPr kumimoji="0" lang="en-US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2402DE2-1460-470F-8945-ED158DC252D4}" type="datetime1">
              <a:rPr lang="ar-SA" smtClean="0"/>
              <a:pPr>
                <a:defRPr/>
              </a:pPr>
              <a:t>29/02/1444</a:t>
            </a:fld>
            <a:endParaRPr lang="en-US" alt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9E67609-3448-446B-A2C8-415761410D85}" type="slidenum">
              <a:rPr lang="en-US" altLang="en-US" smtClean="0"/>
              <a:pPr>
                <a:defRPr/>
              </a:pPr>
              <a:t>‹N°›</a:t>
            </a:fld>
            <a:endParaRPr lang="en-US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Rectangle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Rectangle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Rectangle à coins arrondis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Rectangle à coins arrondis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Rectangle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Rectangle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Rectangle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Rectangle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Rectangle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Espace réservé du titre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13" name="Espace réservé du texte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r-FR"/>
              <a:t>Cliquez pour modifier les styles du texte du masque</a:t>
            </a:r>
          </a:p>
          <a:p>
            <a:pPr lvl="1" eaLnBrk="1" latinLnBrk="0" hangingPunct="1"/>
            <a:r>
              <a:rPr kumimoji="0" lang="fr-FR"/>
              <a:t>Deuxième niveau</a:t>
            </a:r>
          </a:p>
          <a:p>
            <a:pPr lvl="2" eaLnBrk="1" latinLnBrk="0" hangingPunct="1"/>
            <a:r>
              <a:rPr kumimoji="0" lang="fr-FR"/>
              <a:t>Troisième niveau</a:t>
            </a:r>
          </a:p>
          <a:p>
            <a:pPr lvl="3" eaLnBrk="1" latinLnBrk="0" hangingPunct="1"/>
            <a:r>
              <a:rPr kumimoji="0" lang="fr-FR"/>
              <a:t>Quatrième niveau</a:t>
            </a:r>
          </a:p>
          <a:p>
            <a:pPr lvl="4" eaLnBrk="1" latinLnBrk="0" hangingPunct="1"/>
            <a:r>
              <a:rPr kumimoji="0" lang="fr-FR"/>
              <a:t>Cinquième niveau</a:t>
            </a:r>
            <a:endParaRPr kumimoji="0" lang="en-US"/>
          </a:p>
        </p:txBody>
      </p:sp>
      <p:sp>
        <p:nvSpPr>
          <p:cNvPr id="14" name="Espace réservé de la date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pPr>
              <a:defRPr/>
            </a:pPr>
            <a:fld id="{99D40CB4-BC75-486B-B5B8-AF544F706206}" type="datetime1">
              <a:rPr lang="ar-SA" smtClean="0"/>
              <a:pPr>
                <a:defRPr/>
              </a:pPr>
              <a:t>29/02/1444</a:t>
            </a:fld>
            <a:endParaRPr lang="en-US" altLang="en-US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23" name="Espace réservé du numéro de diapositive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CEC7B2F8-6BEF-4424-A45C-06392B8E4FFE}" type="slidenum">
              <a:rPr lang="en-US" altLang="en-US" smtClean="0"/>
              <a:pPr>
                <a:defRPr/>
              </a:pPr>
              <a:t>‹N°›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05" r:id="rId1"/>
    <p:sldLayoutId id="2147484006" r:id="rId2"/>
    <p:sldLayoutId id="2147484007" r:id="rId3"/>
    <p:sldLayoutId id="2147484008" r:id="rId4"/>
    <p:sldLayoutId id="2147484009" r:id="rId5"/>
    <p:sldLayoutId id="2147484010" r:id="rId6"/>
    <p:sldLayoutId id="2147484011" r:id="rId7"/>
    <p:sldLayoutId id="2147484012" r:id="rId8"/>
    <p:sldLayoutId id="2147484013" r:id="rId9"/>
    <p:sldLayoutId id="2147484014" r:id="rId10"/>
    <p:sldLayoutId id="2147484015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0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marL="952500" indent="-952500" rtl="0" eaLnBrk="1" hangingPunct="1"/>
            <a:r>
              <a:rPr lang="fr-FR" b="1"/>
              <a:t>L'outil Lex:</a:t>
            </a:r>
            <a:endParaRPr lang="en-US" b="1"/>
          </a:p>
        </p:txBody>
      </p:sp>
      <p:sp>
        <p:nvSpPr>
          <p:cNvPr id="14341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971550" y="2708275"/>
            <a:ext cx="7416800" cy="1752600"/>
          </a:xfrm>
        </p:spPr>
        <p:txBody>
          <a:bodyPr/>
          <a:lstStyle/>
          <a:p>
            <a:pPr marL="533400" indent="-533400" algn="ctr" rtl="0" eaLnBrk="1" hangingPunct="1"/>
            <a:r>
              <a:rPr lang="fr-FR" sz="4000" b="1">
                <a:latin typeface="Times New Roman" pitchFamily="18" charset="0"/>
                <a:cs typeface="Times New Roman" pitchFamily="18" charset="0"/>
              </a:rPr>
              <a:t>générateur d’analyseur Lexical</a:t>
            </a:r>
            <a:endParaRPr lang="en-US" sz="40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E7B9EE6-8F28-4CFA-BCA2-7ABD7CB54902}" type="slidenum">
              <a:rPr lang="en-US" altLang="en-US"/>
              <a:pPr>
                <a:defRPr/>
              </a:pPr>
              <a:t>1</a:t>
            </a:fld>
            <a:endParaRPr lang="en-US" altLang="en-US"/>
          </a:p>
        </p:txBody>
      </p:sp>
      <p:sp>
        <p:nvSpPr>
          <p:cNvPr id="14339" name="Rectangle 6"/>
          <p:cNvSpPr txBox="1">
            <a:spLocks noGrp="1" noChangeArrowheads="1"/>
          </p:cNvSpPr>
          <p:nvPr/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>
              <a:spcBef>
                <a:spcPct val="0"/>
              </a:spcBef>
              <a:buClrTx/>
              <a:buSzTx/>
              <a:buFontTx/>
              <a:buNone/>
            </a:pPr>
            <a:fld id="{892CEE0B-20CB-41C9-BC90-146D77B202B8}" type="slidenum">
              <a:rPr lang="ar-SA" altLang="en-US" sz="1200">
                <a:latin typeface="Garamond" pitchFamily="18" charset="0"/>
                <a:cs typeface="Arial" charset="0"/>
              </a:rPr>
              <a:pPr algn="r">
                <a:spcBef>
                  <a:spcPct val="0"/>
                </a:spcBef>
                <a:buClrTx/>
                <a:buSzTx/>
                <a:buFontTx/>
                <a:buNone/>
              </a:pPr>
              <a:t>1</a:t>
            </a:fld>
            <a:endParaRPr lang="en-US" altLang="en-US" sz="1200">
              <a:latin typeface="Garamond" pitchFamily="18" charset="0"/>
              <a:cs typeface="Arial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630237"/>
          </a:xfrm>
        </p:spPr>
        <p:txBody>
          <a:bodyPr>
            <a:normAutofit fontScale="90000"/>
          </a:bodyPr>
          <a:lstStyle/>
          <a:p>
            <a:pPr marL="723900" indent="-723900" eaLnBrk="1" hangingPunct="1"/>
            <a:r>
              <a:rPr lang="fr-FR" b="1">
                <a:latin typeface="Times New Roman" pitchFamily="18" charset="0"/>
                <a:cs typeface="Times New Roman" pitchFamily="18" charset="0"/>
              </a:rPr>
              <a:t>Variables et fonctions prédéfinies</a:t>
            </a:r>
            <a:endParaRPr lang="en-US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557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981075"/>
            <a:ext cx="8507413" cy="5149850"/>
          </a:xfrm>
        </p:spPr>
        <p:txBody>
          <a:bodyPr/>
          <a:lstStyle/>
          <a:p>
            <a:pPr marL="571500" indent="-571500" algn="l" rtl="0" eaLnBrk="1" hangingPunct="1">
              <a:tabLst>
                <a:tab pos="176213" algn="l"/>
              </a:tabLst>
            </a:pPr>
            <a:r>
              <a:rPr lang="fr-FR" sz="1800" b="1">
                <a:latin typeface="Times New Roman" pitchFamily="18" charset="0"/>
                <a:cs typeface="Times New Roman" pitchFamily="18" charset="0"/>
              </a:rPr>
              <a:t>char yytext[ ]</a:t>
            </a:r>
            <a:r>
              <a:rPr lang="fr-FR" sz="1800">
                <a:latin typeface="Times New Roman" pitchFamily="18" charset="0"/>
                <a:cs typeface="Times New Roman" pitchFamily="18" charset="0"/>
              </a:rPr>
              <a:t> :  contient la chaîne de caractères qui a été acceptée.</a:t>
            </a:r>
            <a:endParaRPr lang="fr-FR" sz="1800" b="1">
              <a:latin typeface="Times New Roman" pitchFamily="18" charset="0"/>
              <a:cs typeface="Times New Roman" pitchFamily="18" charset="0"/>
            </a:endParaRPr>
          </a:p>
          <a:p>
            <a:pPr marL="571500" indent="-571500" algn="l" rtl="0" eaLnBrk="1" hangingPunct="1">
              <a:tabLst>
                <a:tab pos="176213" algn="l"/>
              </a:tabLst>
            </a:pPr>
            <a:r>
              <a:rPr lang="fr-FR" sz="1800" b="1">
                <a:latin typeface="Times New Roman" pitchFamily="18" charset="0"/>
                <a:cs typeface="Times New Roman" pitchFamily="18" charset="0"/>
              </a:rPr>
              <a:t>int yyleng</a:t>
            </a:r>
            <a:r>
              <a:rPr lang="fr-FR" sz="1800">
                <a:latin typeface="Times New Roman" pitchFamily="18" charset="0"/>
                <a:cs typeface="Times New Roman" pitchFamily="18" charset="0"/>
              </a:rPr>
              <a:t> :  longueur de cette chaîne.</a:t>
            </a:r>
            <a:endParaRPr lang="fr-FR" sz="1800" b="1">
              <a:latin typeface="Times New Roman" pitchFamily="18" charset="0"/>
              <a:cs typeface="Times New Roman" pitchFamily="18" charset="0"/>
            </a:endParaRPr>
          </a:p>
          <a:p>
            <a:pPr marL="571500" indent="-571500" algn="l" rtl="0" eaLnBrk="1" hangingPunct="1">
              <a:tabLst>
                <a:tab pos="176213" algn="l"/>
              </a:tabLst>
            </a:pPr>
            <a:r>
              <a:rPr lang="fr-FR" sz="1800" b="1">
                <a:latin typeface="Times New Roman" pitchFamily="18" charset="0"/>
                <a:cs typeface="Times New Roman" pitchFamily="18" charset="0"/>
              </a:rPr>
              <a:t>int yywrap()</a:t>
            </a:r>
            <a:r>
              <a:rPr lang="fr-FR" sz="1800">
                <a:latin typeface="Times New Roman" pitchFamily="18" charset="0"/>
                <a:cs typeface="Times New Roman" pitchFamily="18" charset="0"/>
              </a:rPr>
              <a:t>: appelée en fin de flot d'entrée. Elle ne fait rien par défaut, mais peut être défini avec les fonctions auxiliaires. Elle retourne 0 si l'analyse doit se poursuivre sur un autre fichier d'entrée et 1 sinon.</a:t>
            </a:r>
            <a:r>
              <a:rPr lang="fr-FR" sz="1800" b="1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571500" indent="-571500" algn="l" rtl="0" eaLnBrk="1" hangingPunct="1">
              <a:tabLst>
                <a:tab pos="176213" algn="l"/>
              </a:tabLst>
            </a:pPr>
            <a:r>
              <a:rPr lang="fr-FR" sz="1800" b="1">
                <a:latin typeface="Times New Roman" pitchFamily="18" charset="0"/>
                <a:cs typeface="Times New Roman" pitchFamily="18" charset="0"/>
              </a:rPr>
              <a:t>int yylex()</a:t>
            </a:r>
            <a:r>
              <a:rPr lang="fr-FR" sz="1800">
                <a:latin typeface="Times New Roman" pitchFamily="18" charset="0"/>
                <a:cs typeface="Times New Roman" pitchFamily="18" charset="0"/>
              </a:rPr>
              <a:t> :  lance l'analyseur (et appelle yywrap()).</a:t>
            </a:r>
            <a:endParaRPr lang="fr-FR" sz="1800" b="1">
              <a:latin typeface="Times New Roman" pitchFamily="18" charset="0"/>
              <a:cs typeface="Times New Roman" pitchFamily="18" charset="0"/>
            </a:endParaRPr>
          </a:p>
          <a:p>
            <a:pPr marL="571500" indent="-571500" algn="l" rtl="0" eaLnBrk="1" hangingPunct="1">
              <a:tabLst>
                <a:tab pos="176213" algn="l"/>
              </a:tabLst>
            </a:pPr>
            <a:r>
              <a:rPr lang="fr-FR" sz="1800" b="1">
                <a:latin typeface="Times New Roman" pitchFamily="18" charset="0"/>
                <a:cs typeface="Times New Roman" pitchFamily="18" charset="0"/>
              </a:rPr>
              <a:t>yylval: </a:t>
            </a:r>
            <a:r>
              <a:rPr lang="fr-FR" sz="1800">
                <a:latin typeface="Times New Roman" pitchFamily="18" charset="0"/>
                <a:cs typeface="Times New Roman" pitchFamily="18" charset="0"/>
              </a:rPr>
              <a:t>retourne la valeur associé à l'unité lexicale reconnue</a:t>
            </a:r>
            <a:r>
              <a:rPr lang="fr-FR" sz="1800" b="1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571500" indent="-571500" algn="l" rtl="0" eaLnBrk="1" hangingPunct="1">
              <a:tabLst>
                <a:tab pos="176213" algn="l"/>
              </a:tabLst>
            </a:pPr>
            <a:r>
              <a:rPr lang="fr-FR" sz="1800" b="1">
                <a:latin typeface="Times New Roman" pitchFamily="18" charset="0"/>
                <a:cs typeface="Times New Roman" pitchFamily="18" charset="0"/>
              </a:rPr>
              <a:t>ECHO : </a:t>
            </a:r>
            <a:r>
              <a:rPr lang="fr-FR" sz="1800">
                <a:latin typeface="Times New Roman" pitchFamily="18" charset="0"/>
                <a:cs typeface="Times New Roman" pitchFamily="18" charset="0"/>
              </a:rPr>
              <a:t>affiche l'unité lexicale reconnue (</a:t>
            </a:r>
            <a:r>
              <a:rPr lang="fr-FR" sz="180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</a:t>
            </a:r>
            <a:r>
              <a:rPr lang="fr-FR" sz="1800">
                <a:latin typeface="Times New Roman" pitchFamily="18" charset="0"/>
                <a:cs typeface="Times New Roman" pitchFamily="18" charset="0"/>
              </a:rPr>
              <a:t>printf("%s",yytext))</a:t>
            </a:r>
          </a:p>
          <a:p>
            <a:pPr marL="571500" indent="-571500" algn="l" rtl="0" eaLnBrk="1" hangingPunct="1">
              <a:tabLst>
                <a:tab pos="176213" algn="l"/>
              </a:tabLst>
            </a:pPr>
            <a:r>
              <a:rPr lang="fr-FR" sz="1800" b="1">
                <a:latin typeface="Times New Roman" pitchFamily="18" charset="0"/>
                <a:cs typeface="Times New Roman" pitchFamily="18" charset="0"/>
              </a:rPr>
              <a:t>FILE *yyout: </a:t>
            </a:r>
            <a:r>
              <a:rPr lang="fr-FR" sz="1800">
                <a:latin typeface="Times New Roman" pitchFamily="18" charset="0"/>
                <a:cs typeface="Times New Roman" pitchFamily="18" charset="0"/>
              </a:rPr>
              <a:t>fichier de sortie. </a:t>
            </a:r>
            <a:r>
              <a:rPr lang="fr-FR" sz="1800" b="1">
                <a:latin typeface="Times New Roman" pitchFamily="18" charset="0"/>
                <a:cs typeface="Times New Roman" pitchFamily="18" charset="0"/>
              </a:rPr>
              <a:t>FILE *yyin: </a:t>
            </a:r>
            <a:r>
              <a:rPr lang="fr-FR" sz="1800">
                <a:latin typeface="Times New Roman" pitchFamily="18" charset="0"/>
                <a:cs typeface="Times New Roman" pitchFamily="18" charset="0"/>
              </a:rPr>
              <a:t>fichier d'entrée.</a:t>
            </a:r>
          </a:p>
          <a:p>
            <a:pPr marL="571500" indent="-571500" algn="l" rtl="0" eaLnBrk="1" hangingPunct="1">
              <a:tabLst>
                <a:tab pos="176213" algn="l"/>
              </a:tabLst>
            </a:pPr>
            <a:r>
              <a:rPr lang="fr-FR" sz="1800" b="1">
                <a:latin typeface="Times New Roman" pitchFamily="18" charset="0"/>
                <a:cs typeface="Times New Roman" pitchFamily="18" charset="0"/>
              </a:rPr>
              <a:t>unput(char c)</a:t>
            </a:r>
            <a:r>
              <a:rPr lang="fr-FR" sz="1800">
                <a:latin typeface="Times New Roman" pitchFamily="18" charset="0"/>
                <a:cs typeface="Times New Roman" pitchFamily="18" charset="0"/>
              </a:rPr>
              <a:t> : remet le caractère dans le flot d'entrée. </a:t>
            </a:r>
            <a:endParaRPr lang="fr-FR" sz="1800" b="1">
              <a:latin typeface="Times New Roman" pitchFamily="18" charset="0"/>
              <a:cs typeface="Times New Roman" pitchFamily="18" charset="0"/>
            </a:endParaRPr>
          </a:p>
          <a:p>
            <a:pPr marL="571500" indent="-571500" algn="l" rtl="0" eaLnBrk="1" hangingPunct="1">
              <a:tabLst>
                <a:tab pos="176213" algn="l"/>
              </a:tabLst>
            </a:pPr>
            <a:r>
              <a:rPr lang="fr-FR" sz="1800" b="1">
                <a:latin typeface="Times New Roman" pitchFamily="18" charset="0"/>
                <a:cs typeface="Times New Roman" pitchFamily="18" charset="0"/>
              </a:rPr>
              <a:t>int yylineno</a:t>
            </a:r>
            <a:r>
              <a:rPr lang="fr-FR" sz="1800">
                <a:latin typeface="Times New Roman" pitchFamily="18" charset="0"/>
                <a:cs typeface="Times New Roman" pitchFamily="18" charset="0"/>
              </a:rPr>
              <a:t> : numéro de la ligne courante.</a:t>
            </a:r>
            <a:endParaRPr lang="fr-FR" sz="1800" b="1">
              <a:latin typeface="Times New Roman" pitchFamily="18" charset="0"/>
              <a:cs typeface="Times New Roman" pitchFamily="18" charset="0"/>
            </a:endParaRPr>
          </a:p>
          <a:p>
            <a:pPr marL="571500" indent="-571500" algn="l" rtl="0" eaLnBrk="1" hangingPunct="1">
              <a:tabLst>
                <a:tab pos="176213" algn="l"/>
              </a:tabLst>
            </a:pPr>
            <a:r>
              <a:rPr lang="fr-FR" sz="1800" b="1">
                <a:latin typeface="Times New Roman" pitchFamily="18" charset="0"/>
                <a:cs typeface="Times New Roman" pitchFamily="18" charset="0"/>
              </a:rPr>
              <a:t>yymore()</a:t>
            </a:r>
            <a:r>
              <a:rPr lang="fr-FR" sz="1800">
                <a:latin typeface="Times New Roman" pitchFamily="18" charset="0"/>
                <a:cs typeface="Times New Roman" pitchFamily="18" charset="0"/>
              </a:rPr>
              <a:t>: concatène la chaîne actuelle avec celle qui a été reconnue avant</a:t>
            </a:r>
            <a:endParaRPr lang="fr-FR" sz="1800" b="1">
              <a:latin typeface="Times New Roman" pitchFamily="18" charset="0"/>
              <a:cs typeface="Times New Roman" pitchFamily="18" charset="0"/>
            </a:endParaRPr>
          </a:p>
          <a:p>
            <a:pPr marL="571500" indent="-571500" algn="l" rtl="0" eaLnBrk="1" hangingPunct="1">
              <a:tabLst>
                <a:tab pos="176213" algn="l"/>
              </a:tabLst>
            </a:pPr>
            <a:r>
              <a:rPr lang="fr-FR" sz="1800" b="1">
                <a:latin typeface="Times New Roman" pitchFamily="18" charset="0"/>
                <a:cs typeface="Times New Roman" pitchFamily="18" charset="0"/>
              </a:rPr>
              <a:t>yyless(K&gt;0)</a:t>
            </a:r>
            <a:r>
              <a:rPr lang="fr-FR" sz="1800">
                <a:latin typeface="Times New Roman" pitchFamily="18" charset="0"/>
                <a:cs typeface="Times New Roman" pitchFamily="18" charset="0"/>
              </a:rPr>
              <a:t>: fonction admettant un entier comme argument, supprime les (yyleng-k) derniers caractères de yytext, c-à-d  recule le pointeur de lecture sur le fichier d’entrée de </a:t>
            </a:r>
            <a:r>
              <a:rPr lang="fr-FR" sz="1800" b="1">
                <a:latin typeface="Times New Roman" pitchFamily="18" charset="0"/>
                <a:cs typeface="Times New Roman" pitchFamily="18" charset="0"/>
              </a:rPr>
              <a:t>(yyleng-k)</a:t>
            </a:r>
            <a:r>
              <a:rPr lang="fr-FR" sz="1800">
                <a:latin typeface="Times New Roman" pitchFamily="18" charset="0"/>
                <a:cs typeface="Times New Roman" pitchFamily="18" charset="0"/>
              </a:rPr>
              <a:t> positions. </a:t>
            </a:r>
          </a:p>
          <a:p>
            <a:pPr marL="571500" indent="-571500" algn="l" rtl="0" eaLnBrk="1" hangingPunct="1">
              <a:tabLst>
                <a:tab pos="176213" algn="l"/>
              </a:tabLst>
            </a:pPr>
            <a:r>
              <a:rPr lang="fr-FR" sz="1800" b="1">
                <a:latin typeface="Times New Roman" pitchFamily="18" charset="0"/>
                <a:cs typeface="Times New Roman" pitchFamily="18" charset="0"/>
              </a:rPr>
              <a:t>yyterminate()</a:t>
            </a:r>
            <a:r>
              <a:rPr lang="fr-FR" sz="1800">
                <a:latin typeface="Times New Roman" pitchFamily="18" charset="0"/>
                <a:cs typeface="Times New Roman" pitchFamily="18" charset="0"/>
              </a:rPr>
              <a:t> : fonction qui stoppe l'analyseur</a:t>
            </a:r>
            <a:endParaRPr lang="en-US" sz="18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92F08A3-C92E-4EA1-8C76-D4F0A7E52C0C}" type="slidenum">
              <a:rPr lang="en-US" altLang="en-US"/>
              <a:pPr>
                <a:defRPr/>
              </a:pPr>
              <a:t>10</a:t>
            </a:fld>
            <a:endParaRPr lang="en-US" altLang="en-US"/>
          </a:p>
        </p:txBody>
      </p:sp>
      <p:sp>
        <p:nvSpPr>
          <p:cNvPr id="23555" name="Espace réservé du numéro de diapositive 5"/>
          <p:cNvSpPr txBox="1">
            <a:spLocks noGrp="1"/>
          </p:cNvSpPr>
          <p:nvPr/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>
              <a:spcBef>
                <a:spcPct val="0"/>
              </a:spcBef>
              <a:buClrTx/>
              <a:buSzTx/>
              <a:buFontTx/>
              <a:buNone/>
            </a:pPr>
            <a:fld id="{F18492BB-B54D-4D0E-A70D-B5BCC24686B1}" type="slidenum">
              <a:rPr lang="ar-SA" altLang="en-US" sz="1200">
                <a:latin typeface="Garamond" pitchFamily="18" charset="0"/>
                <a:cs typeface="Arial" charset="0"/>
              </a:rPr>
              <a:pPr algn="r">
                <a:spcBef>
                  <a:spcPct val="0"/>
                </a:spcBef>
                <a:buClrTx/>
                <a:buSzTx/>
                <a:buFontTx/>
                <a:buNone/>
              </a:pPr>
              <a:t>10</a:t>
            </a:fld>
            <a:endParaRPr lang="en-US" altLang="en-US" sz="1200">
              <a:latin typeface="Garamond" pitchFamily="18" charset="0"/>
              <a:cs typeface="Arial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8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703262"/>
          </a:xfrm>
        </p:spPr>
        <p:txBody>
          <a:bodyPr/>
          <a:lstStyle/>
          <a:p>
            <a:pPr marL="723900" indent="-723900" eaLnBrk="1" hangingPunct="1"/>
            <a:r>
              <a:rPr lang="fr-FR" b="1">
                <a:latin typeface="Times New Roman" pitchFamily="18" charset="0"/>
                <a:cs typeface="Times New Roman" pitchFamily="18" charset="0"/>
              </a:rPr>
              <a:t>Variables et fonctions prédéfinies</a:t>
            </a:r>
            <a:endParaRPr lang="en-US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581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125538"/>
            <a:ext cx="8229600" cy="5005387"/>
          </a:xfrm>
        </p:spPr>
        <p:txBody>
          <a:bodyPr/>
          <a:lstStyle/>
          <a:p>
            <a:pPr marL="571500" indent="-571500" algn="l" rtl="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fr-FR" sz="2100" b="1">
                <a:latin typeface="Times New Roman" pitchFamily="18" charset="0"/>
                <a:cs typeface="Times New Roman" pitchFamily="18" charset="0"/>
              </a:rPr>
              <a:t>Exemple</a:t>
            </a:r>
          </a:p>
          <a:p>
            <a:pPr marL="571500" indent="-571500" algn="l" rtl="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fr-FR" sz="2100">
                <a:latin typeface="Times New Roman" pitchFamily="18" charset="0"/>
                <a:cs typeface="Times New Roman" pitchFamily="18" charset="0"/>
              </a:rPr>
              <a:t>Insert au début de chaque ligne son numéro. </a:t>
            </a:r>
            <a:endParaRPr lang="en-US" sz="2100">
              <a:latin typeface="Times New Roman" pitchFamily="18" charset="0"/>
              <a:cs typeface="Times New Roman" pitchFamily="18" charset="0"/>
            </a:endParaRPr>
          </a:p>
          <a:p>
            <a:pPr marL="571500" indent="-571500" algn="l" rtl="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100">
                <a:latin typeface="Times New Roman" pitchFamily="18" charset="0"/>
                <a:cs typeface="Times New Roman" pitchFamily="18" charset="0"/>
              </a:rPr>
              <a:t>%{ int yylineno;</a:t>
            </a:r>
          </a:p>
          <a:p>
            <a:pPr marL="571500" indent="-571500" algn="l" rtl="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100">
                <a:latin typeface="Times New Roman" pitchFamily="18" charset="0"/>
                <a:cs typeface="Times New Roman" pitchFamily="18" charset="0"/>
              </a:rPr>
              <a:t>%}</a:t>
            </a:r>
          </a:p>
          <a:p>
            <a:pPr marL="571500" indent="-571500" algn="l" rtl="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100">
                <a:latin typeface="Times New Roman" pitchFamily="18" charset="0"/>
                <a:cs typeface="Times New Roman" pitchFamily="18" charset="0"/>
              </a:rPr>
              <a:t>%%</a:t>
            </a:r>
          </a:p>
          <a:p>
            <a:pPr marL="571500" indent="-571500" algn="l" rtl="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100">
                <a:latin typeface="Times New Roman" pitchFamily="18" charset="0"/>
                <a:cs typeface="Times New Roman" pitchFamily="18" charset="0"/>
              </a:rPr>
              <a:t>^(.*)\n printf("%4d\t%s", ++yylineno, yytext);</a:t>
            </a:r>
          </a:p>
          <a:p>
            <a:pPr marL="571500" indent="-571500" algn="l" rtl="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100">
                <a:latin typeface="Times New Roman" pitchFamily="18" charset="0"/>
                <a:cs typeface="Times New Roman" pitchFamily="18" charset="0"/>
              </a:rPr>
              <a:t>%%</a:t>
            </a:r>
          </a:p>
          <a:p>
            <a:pPr marL="571500" indent="-571500" algn="l" rtl="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100">
                <a:latin typeface="Times New Roman" pitchFamily="18" charset="0"/>
                <a:cs typeface="Times New Roman" pitchFamily="18" charset="0"/>
              </a:rPr>
              <a:t>int main(int argc, char *argv[]) </a:t>
            </a:r>
          </a:p>
          <a:p>
            <a:pPr marL="571500" indent="-571500" algn="l" rtl="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100">
                <a:latin typeface="Times New Roman" pitchFamily="18" charset="0"/>
                <a:cs typeface="Times New Roman" pitchFamily="18" charset="0"/>
              </a:rPr>
              <a:t>{</a:t>
            </a:r>
          </a:p>
          <a:p>
            <a:pPr marL="571500" indent="-571500" algn="l" rtl="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100">
                <a:latin typeface="Times New Roman" pitchFamily="18" charset="0"/>
                <a:cs typeface="Times New Roman" pitchFamily="18" charset="0"/>
              </a:rPr>
              <a:t>yyin = fopen(argv[1], "r");</a:t>
            </a:r>
            <a:endParaRPr lang="fr-FR" sz="2100">
              <a:latin typeface="Times New Roman" pitchFamily="18" charset="0"/>
              <a:cs typeface="Times New Roman" pitchFamily="18" charset="0"/>
            </a:endParaRPr>
          </a:p>
          <a:p>
            <a:pPr marL="571500" indent="-571500" algn="l" rtl="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fr-FR" sz="2100">
                <a:latin typeface="Times New Roman" pitchFamily="18" charset="0"/>
                <a:cs typeface="Times New Roman" pitchFamily="18" charset="0"/>
              </a:rPr>
              <a:t>yylex();</a:t>
            </a:r>
          </a:p>
          <a:p>
            <a:pPr marL="571500" indent="-571500" algn="l" rtl="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fr-FR" sz="2100">
                <a:latin typeface="Times New Roman" pitchFamily="18" charset="0"/>
                <a:cs typeface="Times New Roman" pitchFamily="18" charset="0"/>
              </a:rPr>
              <a:t>fclose(yyin);</a:t>
            </a:r>
          </a:p>
          <a:p>
            <a:pPr marL="571500" indent="-571500" algn="l" rtl="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fr-FR" sz="2100">
                <a:latin typeface="Times New Roman" pitchFamily="18" charset="0"/>
                <a:cs typeface="Times New Roman" pitchFamily="18" charset="0"/>
              </a:rPr>
              <a:t>}</a:t>
            </a:r>
            <a:endParaRPr lang="en-US" sz="21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DAF61A6-9953-4952-8AA3-3F76B524CB9E}" type="slidenum">
              <a:rPr lang="en-US" altLang="en-US"/>
              <a:pPr>
                <a:defRPr/>
              </a:pPr>
              <a:t>11</a:t>
            </a:fld>
            <a:endParaRPr lang="en-US" altLang="en-US"/>
          </a:p>
        </p:txBody>
      </p:sp>
      <p:sp>
        <p:nvSpPr>
          <p:cNvPr id="24579" name="Espace réservé du numéro de diapositive 5"/>
          <p:cNvSpPr txBox="1">
            <a:spLocks noGrp="1"/>
          </p:cNvSpPr>
          <p:nvPr/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>
              <a:spcBef>
                <a:spcPct val="0"/>
              </a:spcBef>
              <a:buClrTx/>
              <a:buSzTx/>
              <a:buFontTx/>
              <a:buNone/>
            </a:pPr>
            <a:fld id="{9A64B48F-0D47-4990-89F5-61B89325A083}" type="slidenum">
              <a:rPr lang="ar-SA" altLang="en-US" sz="1200">
                <a:latin typeface="Garamond" pitchFamily="18" charset="0"/>
                <a:cs typeface="Arial" charset="0"/>
              </a:rPr>
              <a:pPr algn="r">
                <a:spcBef>
                  <a:spcPct val="0"/>
                </a:spcBef>
                <a:buClrTx/>
                <a:buSzTx/>
                <a:buFontTx/>
                <a:buNone/>
              </a:pPr>
              <a:t>11</a:t>
            </a:fld>
            <a:endParaRPr lang="en-US" altLang="en-US" sz="1200">
              <a:latin typeface="Garamond" pitchFamily="18" charset="0"/>
              <a:cs typeface="Arial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774700"/>
          </a:xfrm>
        </p:spPr>
        <p:txBody>
          <a:bodyPr/>
          <a:lstStyle/>
          <a:p>
            <a:pPr marL="800100" indent="-800100" rtl="0" eaLnBrk="1" hangingPunct="1"/>
            <a:r>
              <a:rPr lang="fr-FR" b="1">
                <a:latin typeface="Times New Roman" pitchFamily="18" charset="0"/>
                <a:cs typeface="Times New Roman" pitchFamily="18" charset="0"/>
              </a:rPr>
              <a:t>Introduction</a:t>
            </a:r>
            <a:endParaRPr lang="en-US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36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268413"/>
            <a:ext cx="8229600" cy="4862512"/>
          </a:xfrm>
        </p:spPr>
        <p:txBody>
          <a:bodyPr/>
          <a:lstStyle/>
          <a:p>
            <a:pPr marL="571500" indent="-571500" algn="l" rtl="0" eaLnBrk="1" hangingPunct="1"/>
            <a:r>
              <a:rPr lang="fr-FR" sz="1800">
                <a:latin typeface="Times New Roman" pitchFamily="18" charset="0"/>
                <a:cs typeface="Times New Roman" pitchFamily="18" charset="0"/>
              </a:rPr>
              <a:t>Lex (fLex) est un utilitaire d'Unix. </a:t>
            </a:r>
          </a:p>
          <a:p>
            <a:pPr marL="571500" indent="-571500" algn="l" rtl="0" eaLnBrk="1" hangingPunct="1"/>
            <a:r>
              <a:rPr lang="fr-FR" sz="1800">
                <a:latin typeface="Times New Roman" pitchFamily="18" charset="0"/>
                <a:cs typeface="Times New Roman" pitchFamily="18" charset="0"/>
              </a:rPr>
              <a:t>Lex accepte en entrée des spécifications d'unités Lexicales sous forme de </a:t>
            </a:r>
            <a:r>
              <a:rPr lang="fr-FR" sz="1800" b="1" u="sng">
                <a:latin typeface="Times New Roman" pitchFamily="18" charset="0"/>
                <a:cs typeface="Times New Roman" pitchFamily="18" charset="0"/>
              </a:rPr>
              <a:t>définitions régulières</a:t>
            </a:r>
            <a:r>
              <a:rPr lang="fr-FR" sz="1800">
                <a:latin typeface="Times New Roman" pitchFamily="18" charset="0"/>
                <a:cs typeface="Times New Roman" pitchFamily="18" charset="0"/>
              </a:rPr>
              <a:t> et produit analyseur Lexical écrit en langage C.</a:t>
            </a:r>
          </a:p>
          <a:p>
            <a:pPr marL="571500" indent="-571500" algn="l" rtl="0" eaLnBrk="1" hangingPunct="1"/>
            <a:r>
              <a:rPr lang="fr-FR" sz="1800">
                <a:latin typeface="Times New Roman" pitchFamily="18" charset="0"/>
                <a:cs typeface="Times New Roman" pitchFamily="18" charset="0"/>
              </a:rPr>
              <a:t>  &gt; Lex fichier.l</a:t>
            </a:r>
          </a:p>
          <a:p>
            <a:pPr marL="571500" indent="-571500" algn="l" rtl="0" eaLnBrk="1" hangingPunct="1">
              <a:buFont typeface="Wingdings" pitchFamily="2" charset="2"/>
              <a:buNone/>
            </a:pPr>
            <a:r>
              <a:rPr lang="fr-FR" sz="1800">
                <a:latin typeface="Times New Roman" pitchFamily="18" charset="0"/>
                <a:cs typeface="Times New Roman" pitchFamily="18" charset="0"/>
              </a:rPr>
              <a:t>	 donne le fichier Lex.yy.c qu'il faut compiler avec Lex :</a:t>
            </a:r>
            <a:br>
              <a:rPr lang="fr-FR" sz="1800">
                <a:latin typeface="Times New Roman" pitchFamily="18" charset="0"/>
                <a:cs typeface="Times New Roman" pitchFamily="18" charset="0"/>
              </a:rPr>
            </a:br>
            <a:r>
              <a:rPr lang="fr-FR" sz="1800">
                <a:latin typeface="Times New Roman" pitchFamily="18" charset="0"/>
                <a:cs typeface="Times New Roman" pitchFamily="18" charset="0"/>
              </a:rPr>
              <a:t>     &gt; gcc Lex.yy.c –l l</a:t>
            </a:r>
          </a:p>
          <a:p>
            <a:pPr marL="571500" indent="-571500" algn="l" rtl="0" eaLnBrk="1" hangingPunct="1"/>
            <a:r>
              <a:rPr lang="fr-FR" sz="1800">
                <a:latin typeface="Times New Roman" pitchFamily="18" charset="0"/>
                <a:cs typeface="Times New Roman" pitchFamily="18" charset="0"/>
              </a:rPr>
              <a:t>Le fichier de spécifications Lex contient des expressions régulières suivies d'actions (règles de traduction). </a:t>
            </a:r>
          </a:p>
          <a:p>
            <a:pPr marL="571500" indent="-571500" algn="l" rtl="0" eaLnBrk="1" hangingPunct="1"/>
            <a:endParaRPr lang="fr-FR" sz="1800">
              <a:latin typeface="Times New Roman" pitchFamily="18" charset="0"/>
              <a:cs typeface="Times New Roman" pitchFamily="18" charset="0"/>
            </a:endParaRPr>
          </a:p>
          <a:p>
            <a:pPr marL="571500" indent="-571500" algn="l" rtl="0" eaLnBrk="1" hangingPunct="1"/>
            <a:endParaRPr lang="fr-FR" sz="1800">
              <a:latin typeface="Times New Roman" pitchFamily="18" charset="0"/>
              <a:cs typeface="Times New Roman" pitchFamily="18" charset="0"/>
            </a:endParaRPr>
          </a:p>
          <a:p>
            <a:pPr marL="571500" indent="-571500" algn="l" rtl="0" eaLnBrk="1" hangingPunct="1"/>
            <a:endParaRPr lang="fr-FR" sz="1800">
              <a:latin typeface="Times New Roman" pitchFamily="18" charset="0"/>
              <a:cs typeface="Times New Roman" pitchFamily="18" charset="0"/>
            </a:endParaRPr>
          </a:p>
          <a:p>
            <a:pPr marL="571500" indent="-571500" algn="l" rtl="0" eaLnBrk="1" hangingPunct="1"/>
            <a:endParaRPr lang="fr-FR" sz="1800">
              <a:latin typeface="Times New Roman" pitchFamily="18" charset="0"/>
              <a:cs typeface="Times New Roman" pitchFamily="18" charset="0"/>
            </a:endParaRPr>
          </a:p>
          <a:p>
            <a:pPr marL="571500" indent="-571500" algn="l" rtl="0" eaLnBrk="1" hangingPunct="1"/>
            <a:endParaRPr lang="fr-FR" sz="1800">
              <a:latin typeface="Times New Roman" pitchFamily="18" charset="0"/>
              <a:cs typeface="Times New Roman" pitchFamily="18" charset="0"/>
            </a:endParaRPr>
          </a:p>
          <a:p>
            <a:pPr marL="571500" indent="-571500" algn="l" rtl="0" eaLnBrk="1" hangingPunct="1"/>
            <a:endParaRPr lang="fr-FR" sz="18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4CF8CB5-9E9D-49DE-BA24-9AE53DE6A96A}" type="slidenum">
              <a:rPr lang="en-US" altLang="en-US"/>
              <a:pPr>
                <a:defRPr/>
              </a:pPr>
              <a:t>2</a:t>
            </a:fld>
            <a:endParaRPr lang="en-US" altLang="en-US"/>
          </a:p>
        </p:txBody>
      </p:sp>
      <p:sp>
        <p:nvSpPr>
          <p:cNvPr id="15363" name="Espace réservé du numéro de diapositive 5"/>
          <p:cNvSpPr txBox="1">
            <a:spLocks noGrp="1"/>
          </p:cNvSpPr>
          <p:nvPr/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>
              <a:spcBef>
                <a:spcPct val="0"/>
              </a:spcBef>
              <a:buClrTx/>
              <a:buSzTx/>
              <a:buFontTx/>
              <a:buNone/>
            </a:pPr>
            <a:fld id="{BEB4A739-7C6C-4E98-9780-7EDC9A9FC6A1}" type="slidenum">
              <a:rPr lang="ar-SA" altLang="en-US" sz="1200">
                <a:latin typeface="Garamond" pitchFamily="18" charset="0"/>
                <a:cs typeface="Arial" charset="0"/>
              </a:rPr>
              <a:pPr algn="r">
                <a:spcBef>
                  <a:spcPct val="0"/>
                </a:spcBef>
                <a:buClrTx/>
                <a:buSzTx/>
                <a:buFontTx/>
                <a:buNone/>
              </a:pPr>
              <a:t>2</a:t>
            </a:fld>
            <a:endParaRPr lang="en-US" altLang="en-US" sz="1200">
              <a:latin typeface="Garamond" pitchFamily="18" charset="0"/>
              <a:cs typeface="Arial" charset="0"/>
            </a:endParaRPr>
          </a:p>
        </p:txBody>
      </p:sp>
      <p:grpSp>
        <p:nvGrpSpPr>
          <p:cNvPr id="15366" name="Group 21"/>
          <p:cNvGrpSpPr>
            <a:grpSpLocks/>
          </p:cNvGrpSpPr>
          <p:nvPr/>
        </p:nvGrpSpPr>
        <p:grpSpPr bwMode="auto">
          <a:xfrm>
            <a:off x="1042988" y="3716338"/>
            <a:ext cx="7227887" cy="2160587"/>
            <a:chOff x="657" y="2341"/>
            <a:chExt cx="4553" cy="1361"/>
          </a:xfrm>
        </p:grpSpPr>
        <p:sp>
          <p:nvSpPr>
            <p:cNvPr id="15367" name="Rectangle 5"/>
            <p:cNvSpPr>
              <a:spLocks noChangeArrowheads="1"/>
            </p:cNvSpPr>
            <p:nvPr/>
          </p:nvSpPr>
          <p:spPr bwMode="auto">
            <a:xfrm>
              <a:off x="2315" y="2462"/>
              <a:ext cx="1147" cy="35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marL="571500" indent="-571500" algn="ctr">
                <a:buFont typeface="Wingdings" pitchFamily="2" charset="2"/>
                <a:buNone/>
              </a:pPr>
              <a:r>
                <a:rPr lang="en-US" sz="1200"/>
                <a:t>Compilateur</a:t>
              </a:r>
            </a:p>
            <a:p>
              <a:pPr marL="571500" indent="-571500" algn="ctr">
                <a:buFont typeface="Wingdings" pitchFamily="2" charset="2"/>
                <a:buNone/>
              </a:pPr>
              <a:r>
                <a:rPr lang="en-US" sz="1200"/>
                <a:t>Lex</a:t>
              </a:r>
              <a:endParaRPr lang="en-US" sz="2000" b="1"/>
            </a:p>
          </p:txBody>
        </p:sp>
        <p:sp>
          <p:nvSpPr>
            <p:cNvPr id="15368" name="Text Box 6"/>
            <p:cNvSpPr txBox="1">
              <a:spLocks noChangeArrowheads="1"/>
            </p:cNvSpPr>
            <p:nvPr/>
          </p:nvSpPr>
          <p:spPr bwMode="auto">
            <a:xfrm>
              <a:off x="2315" y="2905"/>
              <a:ext cx="1147" cy="35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marL="571500" indent="-571500" algn="ctr">
                <a:buFont typeface="Wingdings" pitchFamily="2" charset="2"/>
                <a:buNone/>
              </a:pPr>
              <a:r>
                <a:rPr lang="en-US" sz="1200"/>
                <a:t>Compilateur</a:t>
              </a:r>
            </a:p>
            <a:p>
              <a:pPr marL="571500" indent="-571500" algn="ctr">
                <a:buFont typeface="Wingdings" pitchFamily="2" charset="2"/>
                <a:buNone/>
              </a:pPr>
              <a:r>
                <a:rPr lang="en-US" sz="1200"/>
                <a:t>C</a:t>
              </a:r>
            </a:p>
            <a:p>
              <a:pPr marL="571500" indent="-571500" algn="ctr">
                <a:buFont typeface="Wingdings" pitchFamily="2" charset="2"/>
                <a:buNone/>
              </a:pPr>
              <a:endParaRPr lang="en-US" sz="2000" b="1"/>
            </a:p>
          </p:txBody>
        </p:sp>
        <p:sp>
          <p:nvSpPr>
            <p:cNvPr id="15369" name="Text Box 7"/>
            <p:cNvSpPr txBox="1">
              <a:spLocks noChangeArrowheads="1"/>
            </p:cNvSpPr>
            <p:nvPr/>
          </p:nvSpPr>
          <p:spPr bwMode="auto">
            <a:xfrm>
              <a:off x="2315" y="3348"/>
              <a:ext cx="1275" cy="35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18000" rIns="18000"/>
            <a:lstStyle/>
            <a:p>
              <a:pPr marL="571500" indent="-571500" algn="ctr">
                <a:buFont typeface="Wingdings" pitchFamily="2" charset="2"/>
                <a:buNone/>
              </a:pPr>
              <a:r>
                <a:rPr lang="en-US" sz="1200"/>
                <a:t>Analyseur Lexical résultant</a:t>
              </a:r>
              <a:endParaRPr lang="en-US" sz="2000" b="1"/>
            </a:p>
          </p:txBody>
        </p:sp>
        <p:sp>
          <p:nvSpPr>
            <p:cNvPr id="15370" name="Text Box 8"/>
            <p:cNvSpPr txBox="1">
              <a:spLocks noChangeArrowheads="1"/>
            </p:cNvSpPr>
            <p:nvPr/>
          </p:nvSpPr>
          <p:spPr bwMode="auto">
            <a:xfrm>
              <a:off x="657" y="2341"/>
              <a:ext cx="1403" cy="2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18000" rIns="18000"/>
            <a:lstStyle/>
            <a:p>
              <a:pPr marL="571500" indent="-571500" algn="ctr">
                <a:buFont typeface="Wingdings" pitchFamily="2" charset="2"/>
                <a:buNone/>
              </a:pPr>
              <a:r>
                <a:rPr lang="en-US" sz="1200" b="1"/>
                <a:t>Programme Lex</a:t>
              </a:r>
              <a:endParaRPr lang="en-US" sz="2000" b="1"/>
            </a:p>
          </p:txBody>
        </p:sp>
        <p:sp>
          <p:nvSpPr>
            <p:cNvPr id="15371" name="Text Box 9"/>
            <p:cNvSpPr txBox="1">
              <a:spLocks noChangeArrowheads="1"/>
            </p:cNvSpPr>
            <p:nvPr/>
          </p:nvSpPr>
          <p:spPr bwMode="auto">
            <a:xfrm>
              <a:off x="912" y="2905"/>
              <a:ext cx="893" cy="2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marL="571500" indent="-571500" algn="ctr">
                <a:buFont typeface="Wingdings" pitchFamily="2" charset="2"/>
                <a:buNone/>
              </a:pPr>
              <a:r>
                <a:rPr lang="en-US" sz="1200" b="1"/>
                <a:t>Lex.yy.c</a:t>
              </a:r>
              <a:endParaRPr lang="en-US" sz="2000" b="1"/>
            </a:p>
          </p:txBody>
        </p:sp>
        <p:sp>
          <p:nvSpPr>
            <p:cNvPr id="15372" name="Text Box 10"/>
            <p:cNvSpPr txBox="1">
              <a:spLocks noChangeArrowheads="1"/>
            </p:cNvSpPr>
            <p:nvPr/>
          </p:nvSpPr>
          <p:spPr bwMode="auto">
            <a:xfrm>
              <a:off x="785" y="3436"/>
              <a:ext cx="1020" cy="1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18000" rIns="18000"/>
            <a:lstStyle/>
            <a:p>
              <a:pPr marL="571500" indent="-571500" algn="ctr">
                <a:buFont typeface="Wingdings" pitchFamily="2" charset="2"/>
                <a:buNone/>
              </a:pPr>
              <a:r>
                <a:rPr lang="en-US" sz="1200" b="1"/>
                <a:t>Texte d'éntée</a:t>
              </a:r>
              <a:endParaRPr lang="en-US" sz="2000" b="1"/>
            </a:p>
          </p:txBody>
        </p:sp>
        <p:sp>
          <p:nvSpPr>
            <p:cNvPr id="15373" name="Text Box 11"/>
            <p:cNvSpPr txBox="1">
              <a:spLocks noChangeArrowheads="1"/>
            </p:cNvSpPr>
            <p:nvPr/>
          </p:nvSpPr>
          <p:spPr bwMode="auto">
            <a:xfrm>
              <a:off x="1040" y="2521"/>
              <a:ext cx="637" cy="20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marL="571500" indent="-571500" algn="ctr">
                <a:buFont typeface="Wingdings" pitchFamily="2" charset="2"/>
                <a:buNone/>
              </a:pPr>
              <a:r>
                <a:rPr lang="en-US" sz="1200" b="1"/>
                <a:t>Lex.l</a:t>
              </a:r>
              <a:endParaRPr lang="en-US" sz="2000" b="1"/>
            </a:p>
          </p:txBody>
        </p:sp>
        <p:sp>
          <p:nvSpPr>
            <p:cNvPr id="15374" name="Line 12"/>
            <p:cNvSpPr>
              <a:spLocks noChangeShapeType="1"/>
            </p:cNvSpPr>
            <p:nvPr/>
          </p:nvSpPr>
          <p:spPr bwMode="auto">
            <a:xfrm>
              <a:off x="1805" y="2639"/>
              <a:ext cx="51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5375" name="Line 13"/>
            <p:cNvSpPr>
              <a:spLocks noChangeShapeType="1"/>
            </p:cNvSpPr>
            <p:nvPr/>
          </p:nvSpPr>
          <p:spPr bwMode="auto">
            <a:xfrm>
              <a:off x="1805" y="3082"/>
              <a:ext cx="51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5376" name="Line 14"/>
            <p:cNvSpPr>
              <a:spLocks noChangeShapeType="1"/>
            </p:cNvSpPr>
            <p:nvPr/>
          </p:nvSpPr>
          <p:spPr bwMode="auto">
            <a:xfrm>
              <a:off x="1805" y="3525"/>
              <a:ext cx="51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5377" name="Line 15"/>
            <p:cNvSpPr>
              <a:spLocks noChangeShapeType="1"/>
            </p:cNvSpPr>
            <p:nvPr/>
          </p:nvSpPr>
          <p:spPr bwMode="auto">
            <a:xfrm>
              <a:off x="3462" y="2639"/>
              <a:ext cx="638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5378" name="Line 16"/>
            <p:cNvSpPr>
              <a:spLocks noChangeShapeType="1"/>
            </p:cNvSpPr>
            <p:nvPr/>
          </p:nvSpPr>
          <p:spPr bwMode="auto">
            <a:xfrm>
              <a:off x="3590" y="3525"/>
              <a:ext cx="51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5379" name="Line 17"/>
            <p:cNvSpPr>
              <a:spLocks noChangeShapeType="1"/>
            </p:cNvSpPr>
            <p:nvPr/>
          </p:nvSpPr>
          <p:spPr bwMode="auto">
            <a:xfrm>
              <a:off x="3462" y="3082"/>
              <a:ext cx="638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5380" name="Text Box 18"/>
            <p:cNvSpPr txBox="1">
              <a:spLocks noChangeArrowheads="1"/>
            </p:cNvSpPr>
            <p:nvPr/>
          </p:nvSpPr>
          <p:spPr bwMode="auto">
            <a:xfrm>
              <a:off x="4100" y="2518"/>
              <a:ext cx="892" cy="2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marL="571500" indent="-571500" algn="ctr">
                <a:buFont typeface="Wingdings" pitchFamily="2" charset="2"/>
                <a:buNone/>
              </a:pPr>
              <a:r>
                <a:rPr lang="en-US" sz="1200" b="1"/>
                <a:t>Lex.yy.c</a:t>
              </a:r>
              <a:endParaRPr lang="en-US" sz="2000" b="1"/>
            </a:p>
          </p:txBody>
        </p:sp>
        <p:sp>
          <p:nvSpPr>
            <p:cNvPr id="15381" name="Text Box 19"/>
            <p:cNvSpPr txBox="1">
              <a:spLocks noChangeArrowheads="1"/>
            </p:cNvSpPr>
            <p:nvPr/>
          </p:nvSpPr>
          <p:spPr bwMode="auto">
            <a:xfrm>
              <a:off x="4105" y="2931"/>
              <a:ext cx="850" cy="2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18000" rIns="18000"/>
            <a:lstStyle/>
            <a:p>
              <a:pPr marL="571500" indent="-571500" algn="ctr">
                <a:buFont typeface="Wingdings" pitchFamily="2" charset="2"/>
                <a:buNone/>
              </a:pPr>
              <a:r>
                <a:rPr lang="en-US" sz="1200" b="1"/>
                <a:t>Exécutable</a:t>
              </a:r>
              <a:endParaRPr lang="en-US" sz="2000" b="1"/>
            </a:p>
          </p:txBody>
        </p:sp>
        <p:sp>
          <p:nvSpPr>
            <p:cNvPr id="15382" name="Text Box 20"/>
            <p:cNvSpPr txBox="1">
              <a:spLocks noChangeArrowheads="1"/>
            </p:cNvSpPr>
            <p:nvPr/>
          </p:nvSpPr>
          <p:spPr bwMode="auto">
            <a:xfrm>
              <a:off x="4105" y="3339"/>
              <a:ext cx="1105" cy="3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18000" rIns="18000"/>
            <a:lstStyle/>
            <a:p>
              <a:pPr marL="571500" indent="-571500" algn="ctr">
                <a:buFont typeface="Wingdings" pitchFamily="2" charset="2"/>
                <a:buNone/>
              </a:pPr>
              <a:r>
                <a:rPr lang="en-US" sz="1200" b="1"/>
                <a:t>Flot des unités Lexicales</a:t>
              </a:r>
              <a:endParaRPr lang="en-US" sz="2000" b="1"/>
            </a:p>
          </p:txBody>
        </p:sp>
      </p:grp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88640"/>
            <a:ext cx="8229600" cy="1066800"/>
          </a:xfrm>
        </p:spPr>
        <p:txBody>
          <a:bodyPr/>
          <a:lstStyle/>
          <a:p>
            <a:pPr marL="800100" indent="-800100" eaLnBrk="1" hangingPunct="1"/>
            <a:r>
              <a:rPr lang="fr-FR" b="1">
                <a:latin typeface="Times New Roman" pitchFamily="18" charset="0"/>
                <a:cs typeface="Times New Roman" pitchFamily="18" charset="0"/>
              </a:rPr>
              <a:t>Les expressions réguliers Lex</a:t>
            </a:r>
            <a:endParaRPr lang="en-US" b="1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2482" name="Group 738"/>
          <p:cNvGraphicFramePr>
            <a:graphicFrameLocks noGrp="1"/>
          </p:cNvGraphicFramePr>
          <p:nvPr>
            <p:ph sz="half" idx="1"/>
          </p:nvPr>
        </p:nvGraphicFramePr>
        <p:xfrm>
          <a:off x="611188" y="1052513"/>
          <a:ext cx="8147050" cy="5278120"/>
        </p:xfrm>
        <a:graphic>
          <a:graphicData uri="http://schemas.openxmlformats.org/drawingml/2006/table">
            <a:tbl>
              <a:tblPr/>
              <a:tblGrid>
                <a:gridCol w="1152525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5832475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162050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274638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Expression</a:t>
                      </a:r>
                      <a:endParaRPr kumimoji="0" lang="fr-FR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Signification</a:t>
                      </a:r>
                      <a:endParaRPr kumimoji="0" lang="fr-FR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Exemple</a:t>
                      </a:r>
                      <a:endParaRPr kumimoji="0" lang="fr-FR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tout caractère </a:t>
                      </a:r>
                      <a:r>
                        <a:rPr kumimoji="0" lang="fr-FR" sz="12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</a:t>
                      </a:r>
                      <a:r>
                        <a:rPr kumimoji="0" lang="fr-FR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qui n’est pas opérateur ou métacaractère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227013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\c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caractère littéral c (lorsque c est un </a:t>
                      </a:r>
                      <a:r>
                        <a:rPr kumimoji="0" lang="fr-FR" sz="12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métacaractère</a:t>
                      </a:r>
                      <a:r>
                        <a:rPr kumimoji="0" lang="fr-FR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\+   </a:t>
                      </a:r>
                      <a:r>
                        <a:rPr kumimoji="0" lang="fr-FR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\.</a:t>
                      </a:r>
                      <a:endParaRPr kumimoji="0" lang="fr-F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268431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"s "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chaîne de caractères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"bonjour "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279400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  <a:endParaRPr kumimoji="0" lang="fr-F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n’importe quel caractère, sauf retour à la ligne (\n)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a.b</a:t>
                      </a:r>
                      <a:endParaRPr kumimoji="0" lang="fr-F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227013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^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l’expression qui suit ce symbole débute une ligne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^abc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$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l’expression qui précède ce symbole termine une ligne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abc$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227013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[s]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n’importe quel caractère de s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[abc]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[^s]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n’importe quel caractère qui n’est pas dans s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[^</a:t>
                      </a:r>
                      <a:r>
                        <a:rPr kumimoji="0" lang="fr-FR" sz="12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xyz</a:t>
                      </a:r>
                      <a:r>
                        <a:rPr kumimoji="0" lang="fr-FR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]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  <a:tr h="227013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r*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 ou plusieurs occurrences de r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b*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9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r+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ou plusieurs occurrences de r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a+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10"/>
                  </a:ext>
                </a:extLst>
              </a:tr>
              <a:tr h="227013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r?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 ou 1 occurrence de r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d?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11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r{m}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 occurrences de r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e{3}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12"/>
                  </a:ext>
                </a:extLst>
              </a:tr>
              <a:tr h="227013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r{m,n}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entre m et n occurrences de r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f{2,4}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13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r</a:t>
                      </a:r>
                      <a:r>
                        <a:rPr kumimoji="0" lang="fr-FR" sz="1200" b="0" i="0" u="none" strike="noStrike" cap="none" normalizeH="0" baseline="-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r>
                        <a:rPr kumimoji="0" lang="fr-FR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r</a:t>
                      </a:r>
                      <a:r>
                        <a:rPr kumimoji="0" lang="fr-FR" sz="1200" b="0" i="0" u="none" strike="noStrike" cap="none" normalizeH="0" baseline="-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kumimoji="0" lang="fr-FR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r</a:t>
                      </a:r>
                      <a:r>
                        <a:rPr kumimoji="0" lang="fr-FR" sz="1200" b="0" i="0" u="none" strike="noStrike" cap="none" normalizeH="0" baseline="-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</a:t>
                      </a:r>
                      <a:r>
                        <a:rPr kumimoji="0" lang="fr-FR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suivie de r</a:t>
                      </a:r>
                      <a:r>
                        <a:rPr kumimoji="0" lang="fr-FR" sz="1200" b="0" i="0" u="none" strike="noStrike" cap="none" normalizeH="0" baseline="-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kumimoji="0" lang="fr-F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ab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14"/>
                  </a:ext>
                </a:extLst>
              </a:tr>
              <a:tr h="227013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r</a:t>
                      </a:r>
                      <a:r>
                        <a:rPr kumimoji="0" lang="fr-FR" sz="1200" b="0" i="0" u="none" strike="noStrike" cap="none" normalizeH="0" baseline="-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r>
                        <a:rPr kumimoji="0" lang="fr-FR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|r</a:t>
                      </a:r>
                      <a:r>
                        <a:rPr kumimoji="0" lang="fr-FR" sz="1200" b="0" i="0" u="none" strike="noStrike" cap="none" normalizeH="0" baseline="-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kumimoji="0" lang="fr-FR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r</a:t>
                      </a:r>
                      <a:r>
                        <a:rPr kumimoji="0" lang="fr-FR" sz="1200" b="0" i="0" u="none" strike="noStrike" cap="none" normalizeH="0" baseline="-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</a:t>
                      </a:r>
                      <a:r>
                        <a:rPr kumimoji="0" lang="fr-FR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ou r</a:t>
                      </a:r>
                      <a:r>
                        <a:rPr kumimoji="0" lang="fr-FR" sz="1200" b="0" i="0" u="none" strike="noStrike" cap="none" normalizeH="0" baseline="-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kumimoji="0" lang="fr-F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c|d</a:t>
                      </a:r>
                      <a:endParaRPr kumimoji="0" lang="fr-FR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15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r</a:t>
                      </a:r>
                      <a:r>
                        <a:rPr kumimoji="0" lang="fr-FR" sz="1200" b="0" i="0" u="none" strike="noStrike" cap="none" normalizeH="0" baseline="-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r>
                        <a:rPr kumimoji="0" lang="fr-FR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/r</a:t>
                      </a:r>
                      <a:r>
                        <a:rPr kumimoji="0" lang="fr-FR" sz="1200" b="0" i="0" u="none" strike="noStrike" cap="none" normalizeH="0" baseline="-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kumimoji="0" lang="fr-FR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r1 si elle est suivie de r2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ab/cd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16"/>
                  </a:ext>
                </a:extLst>
              </a:tr>
              <a:tr h="227013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(r)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r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</a:t>
                      </a:r>
                      <a:r>
                        <a:rPr kumimoji="0" lang="fr-FR" sz="12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a|b</a:t>
                      </a:r>
                      <a:r>
                        <a:rPr kumimoji="0" lang="fr-FR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)?c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17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&lt;x&gt;r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r si </a:t>
                      </a:r>
                      <a:r>
                        <a:rPr kumimoji="0" lang="fr-FR" sz="12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Lex</a:t>
                      </a:r>
                      <a:r>
                        <a:rPr kumimoji="0" lang="fr-FR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se trouve dans l’état x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&lt;x&gt;abc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18"/>
                  </a:ext>
                </a:extLst>
              </a:tr>
            </a:tbl>
          </a:graphicData>
        </a:graphic>
      </p:graphicFrame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3EE9B14-E8DB-4554-9166-C3BA1008F737}" type="slidenum">
              <a:rPr lang="en-US" altLang="en-US"/>
              <a:pPr>
                <a:defRPr/>
              </a:pPr>
              <a:t>3</a:t>
            </a:fld>
            <a:endParaRPr lang="en-US" altLang="en-US"/>
          </a:p>
        </p:txBody>
      </p:sp>
      <p:sp>
        <p:nvSpPr>
          <p:cNvPr id="16387" name="Espace réservé du numéro de diapositive 6"/>
          <p:cNvSpPr txBox="1">
            <a:spLocks noGrp="1"/>
          </p:cNvSpPr>
          <p:nvPr/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>
              <a:spcBef>
                <a:spcPct val="0"/>
              </a:spcBef>
              <a:buClrTx/>
              <a:buSzTx/>
              <a:buFontTx/>
              <a:buNone/>
            </a:pPr>
            <a:fld id="{7F05B0B4-78AE-4118-AB4D-36C28A916ACA}" type="slidenum">
              <a:rPr lang="ar-SA" altLang="en-US" sz="1200">
                <a:latin typeface="Garamond" pitchFamily="18" charset="0"/>
                <a:cs typeface="Arial" charset="0"/>
              </a:rPr>
              <a:pPr algn="r">
                <a:spcBef>
                  <a:spcPct val="0"/>
                </a:spcBef>
                <a:buClrTx/>
                <a:buSzTx/>
                <a:buFontTx/>
                <a:buNone/>
              </a:pPr>
              <a:t>3</a:t>
            </a:fld>
            <a:endParaRPr lang="en-US" altLang="en-US" sz="1200">
              <a:latin typeface="Garamond" pitchFamily="18" charset="0"/>
              <a:cs typeface="Arial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774700"/>
          </a:xfrm>
        </p:spPr>
        <p:txBody>
          <a:bodyPr/>
          <a:lstStyle/>
          <a:p>
            <a:pPr eaLnBrk="1" hangingPunct="1"/>
            <a:r>
              <a:rPr lang="fr-FR" b="1">
                <a:latin typeface="Times New Roman" pitchFamily="18" charset="0"/>
                <a:cs typeface="Times New Roman" pitchFamily="18" charset="0"/>
              </a:rPr>
              <a:t>Structure d'un fichier Lex</a:t>
            </a:r>
            <a:endParaRPr lang="en-US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413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268413"/>
            <a:ext cx="8229600" cy="4862512"/>
          </a:xfrm>
        </p:spPr>
        <p:txBody>
          <a:bodyPr/>
          <a:lstStyle/>
          <a:p>
            <a:pPr marL="571500" indent="-571500" algn="l" rtl="0" eaLnBrk="1" hangingPunct="1">
              <a:buFont typeface="Wingdings" pitchFamily="2" charset="2"/>
              <a:buNone/>
            </a:pPr>
            <a:r>
              <a:rPr lang="fr-FR" sz="1800">
                <a:latin typeface="Times New Roman" pitchFamily="18" charset="0"/>
                <a:cs typeface="Times New Roman" pitchFamily="18" charset="0"/>
              </a:rPr>
              <a:t>Un fichier de description pour Lex est formé de trois parties, selon le schéma suivant :</a:t>
            </a:r>
          </a:p>
          <a:p>
            <a:pPr marL="571500" indent="-571500" algn="l" rtl="0" eaLnBrk="1" hangingPunct="1">
              <a:buFont typeface="Wingdings" pitchFamily="2" charset="2"/>
              <a:buNone/>
            </a:pPr>
            <a:r>
              <a:rPr lang="fr-FR" sz="1800">
                <a:latin typeface="Times New Roman" pitchFamily="18" charset="0"/>
                <a:cs typeface="Times New Roman" pitchFamily="18" charset="0"/>
              </a:rPr>
              <a:t>		</a:t>
            </a:r>
          </a:p>
          <a:p>
            <a:pPr marL="571500" indent="-571500" algn="l" rtl="0" eaLnBrk="1" hangingPunct="1">
              <a:buFont typeface="Wingdings" pitchFamily="2" charset="2"/>
              <a:buNone/>
            </a:pPr>
            <a:r>
              <a:rPr lang="fr-FR" sz="1800">
                <a:latin typeface="Times New Roman" pitchFamily="18" charset="0"/>
                <a:cs typeface="Times New Roman" pitchFamily="18" charset="0"/>
              </a:rPr>
              <a:t>		%{</a:t>
            </a:r>
            <a:endParaRPr lang="fr-FR" sz="1800" i="1">
              <a:latin typeface="Times New Roman" pitchFamily="18" charset="0"/>
              <a:cs typeface="Times New Roman" pitchFamily="18" charset="0"/>
            </a:endParaRPr>
          </a:p>
          <a:p>
            <a:pPr marL="571500" indent="-571500" algn="l" rtl="0" eaLnBrk="1" hangingPunct="1">
              <a:buFont typeface="Wingdings" pitchFamily="2" charset="2"/>
              <a:buNone/>
            </a:pPr>
            <a:r>
              <a:rPr lang="fr-FR" sz="1800" i="1">
                <a:latin typeface="Times New Roman" pitchFamily="18" charset="0"/>
                <a:cs typeface="Times New Roman" pitchFamily="18" charset="0"/>
              </a:rPr>
              <a:t>		     Déclaration en C des variables, des constants,…etc.</a:t>
            </a:r>
            <a:endParaRPr lang="fr-FR" sz="1800">
              <a:latin typeface="Times New Roman" pitchFamily="18" charset="0"/>
              <a:cs typeface="Times New Roman" pitchFamily="18" charset="0"/>
            </a:endParaRPr>
          </a:p>
          <a:p>
            <a:pPr marL="571500" indent="-571500" algn="l" rtl="0" eaLnBrk="1" hangingPunct="1">
              <a:buFont typeface="Wingdings" pitchFamily="2" charset="2"/>
              <a:buNone/>
            </a:pPr>
            <a:r>
              <a:rPr lang="fr-FR" sz="1800">
                <a:latin typeface="Times New Roman" pitchFamily="18" charset="0"/>
                <a:cs typeface="Times New Roman" pitchFamily="18" charset="0"/>
              </a:rPr>
              <a:t>		%}</a:t>
            </a:r>
            <a:endParaRPr lang="fr-FR" sz="1800" i="1">
              <a:latin typeface="Times New Roman" pitchFamily="18" charset="0"/>
              <a:cs typeface="Times New Roman" pitchFamily="18" charset="0"/>
            </a:endParaRPr>
          </a:p>
          <a:p>
            <a:pPr marL="571500" indent="-571500" algn="l" rtl="0" eaLnBrk="1" hangingPunct="1">
              <a:buFont typeface="Wingdings" pitchFamily="2" charset="2"/>
              <a:buNone/>
            </a:pPr>
            <a:r>
              <a:rPr lang="fr-FR" sz="1800" i="1">
                <a:latin typeface="Times New Roman" pitchFamily="18" charset="0"/>
                <a:cs typeface="Times New Roman" pitchFamily="18" charset="0"/>
              </a:rPr>
              <a:t>		      Déclaration des définitions régulières.</a:t>
            </a:r>
            <a:endParaRPr lang="fr-FR" sz="1800">
              <a:latin typeface="Times New Roman" pitchFamily="18" charset="0"/>
              <a:cs typeface="Times New Roman" pitchFamily="18" charset="0"/>
            </a:endParaRPr>
          </a:p>
          <a:p>
            <a:pPr marL="571500" indent="-571500" algn="l" rtl="0" eaLnBrk="1" hangingPunct="1">
              <a:buFont typeface="Wingdings" pitchFamily="2" charset="2"/>
              <a:buNone/>
            </a:pPr>
            <a:r>
              <a:rPr lang="fr-FR" sz="1800">
                <a:latin typeface="Times New Roman" pitchFamily="18" charset="0"/>
                <a:cs typeface="Times New Roman" pitchFamily="18" charset="0"/>
              </a:rPr>
              <a:t>		    %%</a:t>
            </a:r>
            <a:endParaRPr lang="fr-FR" sz="1800" i="1">
              <a:latin typeface="Times New Roman" pitchFamily="18" charset="0"/>
              <a:cs typeface="Times New Roman" pitchFamily="18" charset="0"/>
            </a:endParaRPr>
          </a:p>
          <a:p>
            <a:pPr marL="571500" indent="-571500" algn="l" rtl="0" eaLnBrk="1" hangingPunct="1">
              <a:buFont typeface="Wingdings" pitchFamily="2" charset="2"/>
              <a:buNone/>
            </a:pPr>
            <a:r>
              <a:rPr lang="fr-FR" sz="1800" i="1">
                <a:latin typeface="Times New Roman" pitchFamily="18" charset="0"/>
                <a:cs typeface="Times New Roman" pitchFamily="18" charset="0"/>
              </a:rPr>
              <a:t>		      Expression régulières et actions correspondantes</a:t>
            </a:r>
            <a:endParaRPr lang="fr-FR" sz="1800">
              <a:latin typeface="Times New Roman" pitchFamily="18" charset="0"/>
              <a:cs typeface="Times New Roman" pitchFamily="18" charset="0"/>
            </a:endParaRPr>
          </a:p>
          <a:p>
            <a:pPr marL="571500" indent="-571500" algn="l" rtl="0" eaLnBrk="1" hangingPunct="1">
              <a:buFont typeface="Wingdings" pitchFamily="2" charset="2"/>
              <a:buNone/>
            </a:pPr>
            <a:r>
              <a:rPr lang="fr-FR" sz="1800">
                <a:latin typeface="Times New Roman" pitchFamily="18" charset="0"/>
                <a:cs typeface="Times New Roman" pitchFamily="18" charset="0"/>
              </a:rPr>
              <a:t>		    %%</a:t>
            </a:r>
            <a:endParaRPr lang="fr-FR" sz="1800" i="1">
              <a:latin typeface="Times New Roman" pitchFamily="18" charset="0"/>
              <a:cs typeface="Times New Roman" pitchFamily="18" charset="0"/>
            </a:endParaRPr>
          </a:p>
          <a:p>
            <a:pPr marL="571500" indent="-571500" algn="l" rtl="0" eaLnBrk="1" hangingPunct="1">
              <a:buFont typeface="Wingdings" pitchFamily="2" charset="2"/>
              <a:buNone/>
            </a:pPr>
            <a:r>
              <a:rPr lang="fr-FR" sz="1800" i="1">
                <a:latin typeface="Times New Roman" pitchFamily="18" charset="0"/>
                <a:cs typeface="Times New Roman" pitchFamily="18" charset="0"/>
              </a:rPr>
              <a:t>		      Déclaration des procédures auxiliaires</a:t>
            </a:r>
            <a:endParaRPr lang="fr-FR" sz="1800">
              <a:latin typeface="Times New Roman" pitchFamily="18" charset="0"/>
              <a:cs typeface="Times New Roman" pitchFamily="18" charset="0"/>
            </a:endParaRPr>
          </a:p>
          <a:p>
            <a:pPr marL="571500" indent="-571500" algn="l" rtl="0" eaLnBrk="1" hangingPunct="1">
              <a:buFont typeface="Wingdings" pitchFamily="2" charset="2"/>
              <a:buNone/>
            </a:pPr>
            <a:endParaRPr lang="fr-FR" sz="1800">
              <a:latin typeface="Times New Roman" pitchFamily="18" charset="0"/>
              <a:cs typeface="Times New Roman" pitchFamily="18" charset="0"/>
            </a:endParaRPr>
          </a:p>
          <a:p>
            <a:pPr marL="571500" indent="-571500" algn="l" rtl="0" eaLnBrk="1" hangingPunct="1">
              <a:buFont typeface="Wingdings" pitchFamily="2" charset="2"/>
              <a:buNone/>
            </a:pPr>
            <a:r>
              <a:rPr lang="fr-FR" sz="1800">
                <a:latin typeface="Times New Roman" pitchFamily="18" charset="0"/>
                <a:cs typeface="Times New Roman" pitchFamily="18" charset="0"/>
              </a:rPr>
              <a:t>Aucune partie n'est obligatoire. </a:t>
            </a:r>
            <a:endParaRPr lang="en-US" sz="18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8AE4918-5027-405E-946A-D05CB6C6829F}" type="slidenum">
              <a:rPr lang="en-US" altLang="en-US"/>
              <a:pPr>
                <a:defRPr/>
              </a:pPr>
              <a:t>4</a:t>
            </a:fld>
            <a:endParaRPr lang="en-US" altLang="en-US"/>
          </a:p>
        </p:txBody>
      </p:sp>
      <p:sp>
        <p:nvSpPr>
          <p:cNvPr id="17411" name="Espace réservé du numéro de diapositive 5"/>
          <p:cNvSpPr txBox="1">
            <a:spLocks noGrp="1"/>
          </p:cNvSpPr>
          <p:nvPr/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>
              <a:spcBef>
                <a:spcPct val="0"/>
              </a:spcBef>
              <a:buClrTx/>
              <a:buSzTx/>
              <a:buFontTx/>
              <a:buNone/>
            </a:pPr>
            <a:fld id="{9762135E-C8B3-475D-B31C-7550EF3BB90E}" type="slidenum">
              <a:rPr lang="ar-SA" altLang="en-US" sz="1200">
                <a:latin typeface="Garamond" pitchFamily="18" charset="0"/>
                <a:cs typeface="Arial" charset="0"/>
              </a:rPr>
              <a:pPr algn="r">
                <a:spcBef>
                  <a:spcPct val="0"/>
                </a:spcBef>
                <a:buClrTx/>
                <a:buSzTx/>
                <a:buFontTx/>
                <a:buNone/>
              </a:pPr>
              <a:t>4</a:t>
            </a:fld>
            <a:endParaRPr lang="en-US" altLang="en-US" sz="1200">
              <a:latin typeface="Garamond" pitchFamily="18" charset="0"/>
              <a:cs typeface="Arial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774700"/>
          </a:xfrm>
        </p:spPr>
        <p:txBody>
          <a:bodyPr/>
          <a:lstStyle/>
          <a:p>
            <a:pPr eaLnBrk="1" hangingPunct="1"/>
            <a:r>
              <a:rPr lang="fr-FR" b="1">
                <a:latin typeface="Times New Roman" pitchFamily="18" charset="0"/>
                <a:cs typeface="Times New Roman" pitchFamily="18" charset="0"/>
              </a:rPr>
              <a:t>Partie des déclarations</a:t>
            </a:r>
            <a:endParaRPr lang="en-US" b="1" i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437" name="Rectangle 3"/>
          <p:cNvSpPr>
            <a:spLocks noGrp="1" noChangeArrowheads="1"/>
          </p:cNvSpPr>
          <p:nvPr>
            <p:ph idx="1"/>
          </p:nvPr>
        </p:nvSpPr>
        <p:spPr>
          <a:xfrm>
            <a:off x="395288" y="1196975"/>
            <a:ext cx="8435975" cy="4530725"/>
          </a:xfrm>
        </p:spPr>
        <p:txBody>
          <a:bodyPr>
            <a:normAutofit lnSpcReduction="10000"/>
          </a:bodyPr>
          <a:lstStyle/>
          <a:p>
            <a:pPr marL="571500" indent="-571500" algn="l" rtl="0" eaLnBrk="1" hangingPunct="1">
              <a:buFont typeface="Wingdings" pitchFamily="2" charset="2"/>
              <a:buNone/>
            </a:pPr>
            <a:r>
              <a:rPr lang="fr-FR" sz="1800" dirty="0">
                <a:latin typeface="Times New Roman" pitchFamily="18" charset="0"/>
                <a:cs typeface="Times New Roman" pitchFamily="18" charset="0"/>
              </a:rPr>
              <a:t>se composer de :</a:t>
            </a:r>
            <a:endParaRPr lang="fr-FR" sz="1800" b="1" dirty="0">
              <a:latin typeface="Times New Roman" pitchFamily="18" charset="0"/>
              <a:cs typeface="Times New Roman" pitchFamily="18" charset="0"/>
            </a:endParaRPr>
          </a:p>
          <a:p>
            <a:pPr marL="571500" indent="-571500" algn="l" rtl="0" eaLnBrk="1" hangingPunct="1">
              <a:buSzTx/>
              <a:buFont typeface="Wingdings" pitchFamily="2" charset="2"/>
              <a:buAutoNum type="arabicPeriod"/>
            </a:pPr>
            <a:r>
              <a:rPr lang="fr-FR" sz="1800" b="1" dirty="0">
                <a:latin typeface="Times New Roman" pitchFamily="18" charset="0"/>
                <a:cs typeface="Times New Roman" pitchFamily="18" charset="0"/>
              </a:rPr>
              <a:t>Bloc littéral :</a:t>
            </a:r>
            <a:endParaRPr lang="fr-FR" sz="1800" dirty="0">
              <a:latin typeface="Times New Roman" pitchFamily="18" charset="0"/>
              <a:cs typeface="Times New Roman" pitchFamily="18" charset="0"/>
            </a:endParaRPr>
          </a:p>
          <a:p>
            <a:pPr marL="571500" indent="-571500" algn="l" rtl="0" eaLnBrk="1" hangingPunct="1"/>
            <a:r>
              <a:rPr lang="fr-FR" sz="1800" dirty="0">
                <a:latin typeface="Times New Roman" pitchFamily="18" charset="0"/>
                <a:cs typeface="Times New Roman" pitchFamily="18" charset="0"/>
              </a:rPr>
              <a:t>Commence par </a:t>
            </a:r>
            <a:r>
              <a:rPr lang="fr-FR" sz="1800" b="1" dirty="0">
                <a:latin typeface="Times New Roman" pitchFamily="18" charset="0"/>
                <a:cs typeface="Times New Roman" pitchFamily="18" charset="0"/>
              </a:rPr>
              <a:t>%{ </a:t>
            </a:r>
            <a:r>
              <a:rPr lang="fr-FR" sz="1800" dirty="0">
                <a:latin typeface="Times New Roman" pitchFamily="18" charset="0"/>
                <a:cs typeface="Times New Roman" pitchFamily="18" charset="0"/>
              </a:rPr>
              <a:t> et se termine par  </a:t>
            </a:r>
            <a:r>
              <a:rPr lang="fr-FR" sz="1800" b="1" dirty="0">
                <a:latin typeface="Times New Roman" pitchFamily="18" charset="0"/>
                <a:cs typeface="Times New Roman" pitchFamily="18" charset="0"/>
              </a:rPr>
              <a:t>%}</a:t>
            </a:r>
            <a:r>
              <a:rPr lang="fr-FR" sz="1800" dirty="0">
                <a:latin typeface="Times New Roman" pitchFamily="18" charset="0"/>
                <a:cs typeface="Times New Roman" pitchFamily="18" charset="0"/>
              </a:rPr>
              <a:t>. Où </a:t>
            </a:r>
            <a:r>
              <a:rPr lang="fr-FR" sz="1800" b="1" dirty="0">
                <a:latin typeface="Times New Roman" pitchFamily="18" charset="0"/>
                <a:cs typeface="Times New Roman" pitchFamily="18" charset="0"/>
              </a:rPr>
              <a:t>%{</a:t>
            </a:r>
            <a:r>
              <a:rPr lang="fr-FR" sz="1800" dirty="0">
                <a:latin typeface="Times New Roman" pitchFamily="18" charset="0"/>
                <a:cs typeface="Times New Roman" pitchFamily="18" charset="0"/>
              </a:rPr>
              <a:t>  et  </a:t>
            </a:r>
            <a:r>
              <a:rPr lang="fr-FR" sz="1800" b="1" dirty="0">
                <a:latin typeface="Times New Roman" pitchFamily="18" charset="0"/>
                <a:cs typeface="Times New Roman" pitchFamily="18" charset="0"/>
              </a:rPr>
              <a:t>%}</a:t>
            </a:r>
            <a:r>
              <a:rPr lang="fr-FR" sz="1800" dirty="0">
                <a:latin typeface="Times New Roman" pitchFamily="18" charset="0"/>
                <a:cs typeface="Times New Roman" pitchFamily="18" charset="0"/>
              </a:rPr>
              <a:t>  doivent être placés en début de ligne.</a:t>
            </a:r>
          </a:p>
          <a:p>
            <a:pPr marL="571500" indent="-571500" algn="l" rtl="0" eaLnBrk="1" hangingPunct="1"/>
            <a:r>
              <a:rPr lang="fr-FR" sz="1800" dirty="0">
                <a:latin typeface="Times New Roman" pitchFamily="18" charset="0"/>
                <a:cs typeface="Times New Roman" pitchFamily="18" charset="0"/>
              </a:rPr>
              <a:t>Contient des déclarations et définitions en C.</a:t>
            </a:r>
          </a:p>
          <a:p>
            <a:pPr marL="571500" indent="-571500" algn="l" rtl="0" eaLnBrk="1" hangingPunct="1"/>
            <a:r>
              <a:rPr lang="fr-FR" sz="1800" dirty="0">
                <a:latin typeface="Times New Roman" pitchFamily="18" charset="0"/>
                <a:cs typeface="Times New Roman" pitchFamily="18" charset="0"/>
              </a:rPr>
              <a:t>Est copié tel quel dans le fichier </a:t>
            </a:r>
            <a:r>
              <a:rPr lang="fr-FR" sz="1800" dirty="0" err="1">
                <a:latin typeface="Times New Roman" pitchFamily="18" charset="0"/>
                <a:cs typeface="Times New Roman" pitchFamily="18" charset="0"/>
              </a:rPr>
              <a:t>Lex.yy.c</a:t>
            </a:r>
            <a:r>
              <a:rPr lang="fr-FR" sz="1800" dirty="0">
                <a:latin typeface="Times New Roman" pitchFamily="18" charset="0"/>
                <a:cs typeface="Times New Roman" pitchFamily="18" charset="0"/>
              </a:rPr>
              <a:t> produit par la commande Lex</a:t>
            </a:r>
          </a:p>
          <a:p>
            <a:pPr marL="571500" indent="-571500" algn="l" rtl="0" eaLnBrk="1" hangingPunct="1"/>
            <a:r>
              <a:rPr lang="fr-FR" sz="1800" dirty="0">
                <a:latin typeface="Times New Roman" pitchFamily="18" charset="0"/>
                <a:cs typeface="Times New Roman" pitchFamily="18" charset="0"/>
              </a:rPr>
              <a:t>Les définitions et déclarations qu’il contient sont globales au programme produit </a:t>
            </a:r>
          </a:p>
          <a:p>
            <a:pPr marL="571500" indent="-571500" algn="l" rtl="0" eaLnBrk="1" hangingPunct="1">
              <a:buSzTx/>
              <a:buFont typeface="Wingdings" pitchFamily="2" charset="2"/>
              <a:buAutoNum type="arabicPeriod" startAt="2"/>
            </a:pPr>
            <a:r>
              <a:rPr lang="fr-FR" sz="1800" b="1" dirty="0">
                <a:latin typeface="Times New Roman" pitchFamily="18" charset="0"/>
                <a:cs typeface="Times New Roman" pitchFamily="18" charset="0"/>
              </a:rPr>
              <a:t>Bloc des Définitions régulières:</a:t>
            </a:r>
          </a:p>
          <a:p>
            <a:pPr marL="571500" indent="-571500" algn="l" rtl="0" eaLnBrk="1" hangingPunct="1">
              <a:buFont typeface="Wingdings" pitchFamily="2" charset="2"/>
              <a:buNone/>
            </a:pPr>
            <a:r>
              <a:rPr lang="fr-FR" sz="1800" dirty="0">
                <a:latin typeface="Times New Roman" pitchFamily="18" charset="0"/>
                <a:cs typeface="Times New Roman" pitchFamily="18" charset="0"/>
              </a:rPr>
              <a:t>	Ces définitions sont de la forme :   </a:t>
            </a:r>
            <a:r>
              <a:rPr lang="fr-FR" sz="1800" b="1" i="1" dirty="0">
                <a:latin typeface="Times New Roman" pitchFamily="18" charset="0"/>
                <a:cs typeface="Times New Roman" pitchFamily="18" charset="0"/>
              </a:rPr>
              <a:t>notion          expression régulière</a:t>
            </a:r>
            <a:endParaRPr lang="fr-FR" sz="1800" b="1" dirty="0">
              <a:latin typeface="Times New Roman" pitchFamily="18" charset="0"/>
              <a:cs typeface="Times New Roman" pitchFamily="18" charset="0"/>
            </a:endParaRPr>
          </a:p>
          <a:p>
            <a:pPr marL="571500" indent="-571500" algn="l" rtl="0" eaLnBrk="1" hangingPunct="1">
              <a:buFont typeface="Wingdings" pitchFamily="2" charset="2"/>
              <a:buNone/>
            </a:pPr>
            <a:r>
              <a:rPr lang="fr-FR" sz="1800" b="1" dirty="0">
                <a:latin typeface="Times New Roman" pitchFamily="18" charset="0"/>
                <a:cs typeface="Times New Roman" pitchFamily="18" charset="0"/>
              </a:rPr>
              <a:t>Exemple :</a:t>
            </a:r>
            <a:endParaRPr lang="fr-FR" sz="1800" dirty="0">
              <a:latin typeface="Times New Roman" pitchFamily="18" charset="0"/>
              <a:cs typeface="Times New Roman" pitchFamily="18" charset="0"/>
            </a:endParaRPr>
          </a:p>
          <a:p>
            <a:pPr marL="571500" indent="-571500" algn="l" rtl="0" eaLnBrk="1" hangingPunct="1">
              <a:buFont typeface="Wingdings" pitchFamily="2" charset="2"/>
              <a:buNone/>
            </a:pPr>
            <a:r>
              <a:rPr lang="fr-FR" sz="18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fr-FR" sz="1800" dirty="0" err="1">
                <a:latin typeface="Times New Roman" pitchFamily="18" charset="0"/>
                <a:cs typeface="Times New Roman" pitchFamily="18" charset="0"/>
              </a:rPr>
              <a:t>Separ</a:t>
            </a:r>
            <a:r>
              <a:rPr lang="fr-FR" sz="1800" dirty="0">
                <a:latin typeface="Times New Roman" pitchFamily="18" charset="0"/>
                <a:cs typeface="Times New Roman" pitchFamily="18" charset="0"/>
              </a:rPr>
              <a:t>  [  \t\n]   </a:t>
            </a:r>
          </a:p>
          <a:p>
            <a:pPr marL="571500" indent="-571500" algn="l" rtl="0" eaLnBrk="1" hangingPunct="1">
              <a:buFont typeface="Wingdings" pitchFamily="2" charset="2"/>
              <a:buNone/>
            </a:pPr>
            <a:r>
              <a:rPr lang="fr-FR" sz="1800" dirty="0">
                <a:latin typeface="Times New Roman" pitchFamily="18" charset="0"/>
                <a:cs typeface="Times New Roman" pitchFamily="18" charset="0"/>
              </a:rPr>
              <a:t>	Lettre  [A-Za-z] </a:t>
            </a:r>
          </a:p>
          <a:p>
            <a:pPr marL="571500" indent="-571500" algn="l" rtl="0" eaLnBrk="1" hangingPunct="1">
              <a:buFont typeface="Wingdings" pitchFamily="2" charset="2"/>
              <a:buNone/>
            </a:pPr>
            <a:r>
              <a:rPr lang="fr-FR" sz="1800" dirty="0">
                <a:latin typeface="Times New Roman" pitchFamily="18" charset="0"/>
                <a:cs typeface="Times New Roman" pitchFamily="18" charset="0"/>
              </a:rPr>
              <a:t>	chiffre   [0-9]</a:t>
            </a:r>
          </a:p>
          <a:p>
            <a:pPr marL="571500" indent="-571500" algn="l" rtl="0" eaLnBrk="1" hangingPunct="1">
              <a:buFont typeface="Wingdings" pitchFamily="2" charset="2"/>
              <a:buNone/>
            </a:pPr>
            <a:r>
              <a:rPr lang="fr-FR" sz="18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fr-FR" sz="1800" dirty="0" err="1">
                <a:latin typeface="Times New Roman" pitchFamily="18" charset="0"/>
                <a:cs typeface="Times New Roman" pitchFamily="18" charset="0"/>
              </a:rPr>
              <a:t>ident</a:t>
            </a:r>
            <a:r>
              <a:rPr lang="fr-FR" sz="1800" dirty="0">
                <a:latin typeface="Times New Roman" pitchFamily="18" charset="0"/>
                <a:cs typeface="Times New Roman" pitchFamily="18" charset="0"/>
              </a:rPr>
              <a:t>  {lettre}({lettre}|{chiffre})*</a:t>
            </a:r>
          </a:p>
          <a:p>
            <a:pPr marL="571500" indent="-571500" algn="l" rtl="0" eaLnBrk="1" hangingPunct="1">
              <a:buFont typeface="Wingdings" pitchFamily="2" charset="2"/>
              <a:buNone/>
            </a:pPr>
            <a:r>
              <a:rPr lang="fr-FR" sz="1800" dirty="0">
                <a:latin typeface="Times New Roman" pitchFamily="18" charset="0"/>
                <a:cs typeface="Times New Roman" pitchFamily="18" charset="0"/>
              </a:rPr>
              <a:t>	nbre {chiffre}+(\.{chiffre}+)?([</a:t>
            </a:r>
            <a:r>
              <a:rPr lang="fr-FR" sz="1800" dirty="0" err="1">
                <a:latin typeface="Times New Roman" pitchFamily="18" charset="0"/>
                <a:cs typeface="Times New Roman" pitchFamily="18" charset="0"/>
              </a:rPr>
              <a:t>Ee</a:t>
            </a:r>
            <a:r>
              <a:rPr lang="fr-FR" sz="1800" dirty="0">
                <a:latin typeface="Times New Roman" pitchFamily="18" charset="0"/>
                <a:cs typeface="Times New Roman" pitchFamily="18" charset="0"/>
              </a:rPr>
              <a:t>][\+\-]?{chiffre}+)?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31DA714-3EE1-4241-AFF1-B307D432BDC3}" type="slidenum">
              <a:rPr lang="en-US" altLang="en-US"/>
              <a:pPr>
                <a:defRPr/>
              </a:pPr>
              <a:t>5</a:t>
            </a:fld>
            <a:endParaRPr lang="en-US" altLang="en-US"/>
          </a:p>
        </p:txBody>
      </p:sp>
      <p:sp>
        <p:nvSpPr>
          <p:cNvPr id="18435" name="Espace réservé du numéro de diapositive 5"/>
          <p:cNvSpPr txBox="1">
            <a:spLocks noGrp="1"/>
          </p:cNvSpPr>
          <p:nvPr/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>
              <a:spcBef>
                <a:spcPct val="0"/>
              </a:spcBef>
              <a:buClrTx/>
              <a:buSzTx/>
              <a:buFontTx/>
              <a:buNone/>
            </a:pPr>
            <a:fld id="{36B3094C-24AA-4A5E-A368-D851B1B77AC5}" type="slidenum">
              <a:rPr lang="ar-SA" altLang="en-US" sz="1200">
                <a:latin typeface="Garamond" pitchFamily="18" charset="0"/>
                <a:cs typeface="Arial" charset="0"/>
              </a:rPr>
              <a:pPr algn="r">
                <a:spcBef>
                  <a:spcPct val="0"/>
                </a:spcBef>
                <a:buClrTx/>
                <a:buSzTx/>
                <a:buFontTx/>
                <a:buNone/>
              </a:pPr>
              <a:t>5</a:t>
            </a:fld>
            <a:endParaRPr lang="en-US" altLang="en-US" sz="1200">
              <a:latin typeface="Garamond" pitchFamily="18" charset="0"/>
              <a:cs typeface="Arial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6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630237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fr-FR" b="1"/>
              <a:t>Partie des productions</a:t>
            </a:r>
            <a:endParaRPr lang="en-US" b="1" i="1"/>
          </a:p>
        </p:txBody>
      </p:sp>
      <p:sp>
        <p:nvSpPr>
          <p:cNvPr id="19461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125538"/>
            <a:ext cx="8229600" cy="5327650"/>
          </a:xfrm>
        </p:spPr>
        <p:txBody>
          <a:bodyPr/>
          <a:lstStyle/>
          <a:p>
            <a:pPr marL="571500" indent="-571500" algn="l" rtl="0" eaLnBrk="1" hangingPunct="1"/>
            <a:r>
              <a:rPr lang="fr-FR" sz="1800">
                <a:latin typeface="Times New Roman" pitchFamily="18" charset="0"/>
                <a:cs typeface="Times New Roman" pitchFamily="18" charset="0"/>
              </a:rPr>
              <a:t>Contient deux parties</a:t>
            </a:r>
            <a:endParaRPr lang="fr-FR" sz="1800" b="1">
              <a:latin typeface="Times New Roman" pitchFamily="18" charset="0"/>
              <a:cs typeface="Times New Roman" pitchFamily="18" charset="0"/>
            </a:endParaRPr>
          </a:p>
          <a:p>
            <a:pPr marL="571500" indent="-571500" algn="l" rtl="0" eaLnBrk="1" hangingPunct="1">
              <a:buSzTx/>
              <a:buFont typeface="Wingdings" pitchFamily="2" charset="2"/>
              <a:buAutoNum type="arabicPeriod"/>
            </a:pPr>
            <a:r>
              <a:rPr lang="fr-FR" sz="1800" b="1">
                <a:latin typeface="Times New Roman" pitchFamily="18" charset="0"/>
                <a:cs typeface="Times New Roman" pitchFamily="18" charset="0"/>
              </a:rPr>
              <a:t>Partie gauche :</a:t>
            </a:r>
            <a:endParaRPr lang="fr-FR" sz="1800">
              <a:latin typeface="Times New Roman" pitchFamily="18" charset="0"/>
              <a:cs typeface="Times New Roman" pitchFamily="18" charset="0"/>
            </a:endParaRPr>
          </a:p>
          <a:p>
            <a:pPr marL="571500" indent="-571500" algn="l" rtl="0" eaLnBrk="1" hangingPunct="1">
              <a:buFont typeface="Wingdings" pitchFamily="2" charset="2"/>
              <a:buNone/>
            </a:pPr>
            <a:r>
              <a:rPr lang="fr-FR" sz="1800">
                <a:latin typeface="Times New Roman" pitchFamily="18" charset="0"/>
                <a:cs typeface="Times New Roman" pitchFamily="18" charset="0"/>
              </a:rPr>
              <a:t>   - spécification des expressions régulières reconnues</a:t>
            </a:r>
          </a:p>
          <a:p>
            <a:pPr marL="571500" indent="-571500" algn="l" rtl="0" eaLnBrk="1" hangingPunct="1">
              <a:buFont typeface="Wingdings" pitchFamily="2" charset="2"/>
              <a:buNone/>
            </a:pPr>
            <a:r>
              <a:rPr lang="fr-FR" sz="1800">
                <a:latin typeface="Times New Roman" pitchFamily="18" charset="0"/>
                <a:cs typeface="Times New Roman" pitchFamily="18" charset="0"/>
              </a:rPr>
              <a:t>   - pour une chaîne de lettres et de chiffres, les guillemets peuvent être omis</a:t>
            </a:r>
          </a:p>
          <a:p>
            <a:pPr marL="571500" indent="-571500" algn="l" rtl="0" eaLnBrk="1" hangingPunct="1">
              <a:buFont typeface="Wingdings" pitchFamily="2" charset="2"/>
              <a:buNone/>
            </a:pPr>
            <a:r>
              <a:rPr lang="fr-FR" sz="1800">
                <a:latin typeface="Times New Roman" pitchFamily="18" charset="0"/>
                <a:cs typeface="Times New Roman" pitchFamily="18" charset="0"/>
              </a:rPr>
              <a:t>   - identificateurs d’expressions mis entre accolades</a:t>
            </a:r>
            <a:endParaRPr lang="fr-FR" sz="1800" b="1">
              <a:latin typeface="Times New Roman" pitchFamily="18" charset="0"/>
              <a:cs typeface="Times New Roman" pitchFamily="18" charset="0"/>
            </a:endParaRPr>
          </a:p>
          <a:p>
            <a:pPr marL="571500" indent="-571500" algn="l" rtl="0" eaLnBrk="1" hangingPunct="1">
              <a:buSzTx/>
              <a:buFont typeface="Wingdings" pitchFamily="2" charset="2"/>
              <a:buAutoNum type="arabicPeriod" startAt="2"/>
            </a:pPr>
            <a:r>
              <a:rPr lang="fr-FR" sz="1800" b="1">
                <a:latin typeface="Times New Roman" pitchFamily="18" charset="0"/>
                <a:cs typeface="Times New Roman" pitchFamily="18" charset="0"/>
              </a:rPr>
              <a:t>Partie droite :</a:t>
            </a:r>
            <a:endParaRPr lang="fr-FR" sz="1800">
              <a:latin typeface="Times New Roman" pitchFamily="18" charset="0"/>
              <a:cs typeface="Times New Roman" pitchFamily="18" charset="0"/>
            </a:endParaRPr>
          </a:p>
          <a:p>
            <a:pPr marL="571500" indent="-571500" algn="l" rtl="0" eaLnBrk="1" hangingPunct="1">
              <a:buFont typeface="Wingdings" pitchFamily="2" charset="2"/>
              <a:buNone/>
            </a:pPr>
            <a:r>
              <a:rPr lang="fr-FR" sz="1800">
                <a:latin typeface="Times New Roman" pitchFamily="18" charset="0"/>
                <a:cs typeface="Times New Roman" pitchFamily="18" charset="0"/>
              </a:rPr>
              <a:t>    - actions exécutées lorsque unités Lexicales reconnues</a:t>
            </a:r>
          </a:p>
          <a:p>
            <a:pPr marL="571500" indent="-571500" algn="l" rtl="0" eaLnBrk="1" hangingPunct="1">
              <a:buFont typeface="Wingdings" pitchFamily="2" charset="2"/>
              <a:buNone/>
            </a:pPr>
            <a:r>
              <a:rPr lang="fr-FR" sz="1800">
                <a:latin typeface="Times New Roman" pitchFamily="18" charset="0"/>
                <a:cs typeface="Times New Roman" pitchFamily="18" charset="0"/>
              </a:rPr>
              <a:t>    - actions définies avec syntaxe C</a:t>
            </a:r>
          </a:p>
          <a:p>
            <a:pPr marL="571500" indent="-571500" algn="l" rtl="0" eaLnBrk="1" hangingPunct="1">
              <a:buFont typeface="Wingdings" pitchFamily="2" charset="2"/>
              <a:buNone/>
            </a:pPr>
            <a:r>
              <a:rPr lang="fr-FR" sz="1800">
                <a:latin typeface="Times New Roman" pitchFamily="18" charset="0"/>
                <a:cs typeface="Times New Roman" pitchFamily="18" charset="0"/>
              </a:rPr>
              <a:t>    - si scanner appelé par parser YACC, alors :</a:t>
            </a:r>
          </a:p>
          <a:p>
            <a:pPr marL="571500" indent="-571500" algn="l" rtl="0" eaLnBrk="1" hangingPunct="1">
              <a:buFont typeface="Wingdings" pitchFamily="2" charset="2"/>
              <a:buNone/>
            </a:pPr>
            <a:r>
              <a:rPr lang="fr-FR" sz="1800">
                <a:latin typeface="Times New Roman" pitchFamily="18" charset="0"/>
                <a:cs typeface="Times New Roman" pitchFamily="18" charset="0"/>
              </a:rPr>
              <a:t>	1- les attributs de l’unité Lexicale reconnue doivent être déposés dans </a:t>
            </a:r>
            <a:r>
              <a:rPr lang="fr-FR" sz="1800" b="1">
                <a:latin typeface="Times New Roman" pitchFamily="18" charset="0"/>
                <a:cs typeface="Times New Roman" pitchFamily="18" charset="0"/>
              </a:rPr>
              <a:t>yylval</a:t>
            </a:r>
            <a:endParaRPr lang="fr-FR" sz="1800">
              <a:latin typeface="Times New Roman" pitchFamily="18" charset="0"/>
              <a:cs typeface="Times New Roman" pitchFamily="18" charset="0"/>
            </a:endParaRPr>
          </a:p>
          <a:p>
            <a:pPr marL="571500" indent="-571500" algn="l" rtl="0" eaLnBrk="1" hangingPunct="1">
              <a:buFont typeface="Wingdings" pitchFamily="2" charset="2"/>
              <a:buNone/>
            </a:pPr>
            <a:r>
              <a:rPr lang="fr-FR" sz="1800">
                <a:latin typeface="Times New Roman" pitchFamily="18" charset="0"/>
                <a:cs typeface="Times New Roman" pitchFamily="18" charset="0"/>
              </a:rPr>
              <a:t>	2- l’unité Lexicale reconnue doit être retournée</a:t>
            </a:r>
            <a:endParaRPr lang="fr-FR" sz="18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97C3BB2-BBB6-4D31-9127-FEA95F4EE315}" type="slidenum">
              <a:rPr lang="en-US" altLang="en-US"/>
              <a:pPr>
                <a:defRPr/>
              </a:pPr>
              <a:t>6</a:t>
            </a:fld>
            <a:endParaRPr lang="en-US" altLang="en-US"/>
          </a:p>
        </p:txBody>
      </p:sp>
      <p:sp>
        <p:nvSpPr>
          <p:cNvPr id="19459" name="Espace réservé du numéro de diapositive 5"/>
          <p:cNvSpPr txBox="1">
            <a:spLocks noGrp="1"/>
          </p:cNvSpPr>
          <p:nvPr/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>
              <a:spcBef>
                <a:spcPct val="0"/>
              </a:spcBef>
              <a:buClrTx/>
              <a:buSzTx/>
              <a:buFontTx/>
              <a:buNone/>
            </a:pPr>
            <a:fld id="{FB4DF69F-936E-4128-9823-B3B6866C3AD5}" type="slidenum">
              <a:rPr lang="ar-SA" altLang="en-US" sz="1200">
                <a:latin typeface="Garamond" pitchFamily="18" charset="0"/>
                <a:cs typeface="Arial" charset="0"/>
              </a:rPr>
              <a:pPr algn="r">
                <a:spcBef>
                  <a:spcPct val="0"/>
                </a:spcBef>
                <a:buClrTx/>
                <a:buSzTx/>
                <a:buFontTx/>
                <a:buNone/>
              </a:pPr>
              <a:t>6</a:t>
            </a:fld>
            <a:endParaRPr lang="en-US" altLang="en-US" sz="1200">
              <a:latin typeface="Garamond" pitchFamily="18" charset="0"/>
              <a:cs typeface="Arial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630237"/>
          </a:xfrm>
        </p:spPr>
        <p:txBody>
          <a:bodyPr>
            <a:normAutofit fontScale="90000"/>
          </a:bodyPr>
          <a:lstStyle/>
          <a:p>
            <a:pPr marL="723900" indent="-723900" eaLnBrk="1" hangingPunct="1"/>
            <a:r>
              <a:rPr lang="fr-FR" b="1"/>
              <a:t>Partie des productions</a:t>
            </a:r>
            <a:endParaRPr lang="en-US" b="1"/>
          </a:p>
        </p:txBody>
      </p:sp>
      <p:sp>
        <p:nvSpPr>
          <p:cNvPr id="2048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981075"/>
            <a:ext cx="8229600" cy="5149850"/>
          </a:xfrm>
        </p:spPr>
        <p:txBody>
          <a:bodyPr/>
          <a:lstStyle/>
          <a:p>
            <a:pPr algn="l" rtl="0" eaLnBrk="1" hangingPunct="1"/>
            <a:r>
              <a:rPr lang="fr-FR" sz="1800" b="1" dirty="0"/>
              <a:t>Exemple </a:t>
            </a:r>
            <a:endParaRPr lang="fr-FR" sz="1800" dirty="0"/>
          </a:p>
          <a:p>
            <a:pPr algn="l" rtl="0" eaLnBrk="1" hangingPunct="1">
              <a:buFont typeface="Wingdings" pitchFamily="2" charset="2"/>
              <a:buNone/>
            </a:pPr>
            <a:r>
              <a:rPr lang="fr-FR" sz="1800" dirty="0">
                <a:latin typeface="Times New Roman" pitchFamily="18" charset="0"/>
                <a:cs typeface="Times New Roman" pitchFamily="18" charset="0"/>
              </a:rPr>
              <a:t>[ \t\n]	{ /* pas d ’action */ }</a:t>
            </a:r>
            <a:endParaRPr lang="en-US" sz="1800" dirty="0">
              <a:latin typeface="Times New Roman" pitchFamily="18" charset="0"/>
              <a:cs typeface="Times New Roman" pitchFamily="18" charset="0"/>
            </a:endParaRPr>
          </a:p>
          <a:p>
            <a:pPr algn="l" rtl="0" eaLnBrk="1" hangingPunct="1">
              <a:buFont typeface="Wingdings" pitchFamily="2" charset="2"/>
              <a:buNone/>
            </a:pP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``&lt;=``	{return(PPE);}</a:t>
            </a:r>
          </a:p>
          <a:p>
            <a:pPr algn="l" rtl="0" eaLnBrk="1" hangingPunct="1">
              <a:buFont typeface="Wingdings" pitchFamily="2" charset="2"/>
              <a:buNone/>
            </a:pP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``&lt;&gt;``	{return(DIF);}</a:t>
            </a:r>
          </a:p>
          <a:p>
            <a:pPr algn="l" rtl="0" eaLnBrk="1" hangingPunct="1">
              <a:buFont typeface="Wingdings" pitchFamily="2" charset="2"/>
              <a:buNone/>
            </a:pP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``&lt;``	{return(PPQ);}</a:t>
            </a:r>
          </a:p>
          <a:p>
            <a:pPr algn="l" rtl="0" eaLnBrk="1" hangingPunct="1">
              <a:buFont typeface="Wingdings" pitchFamily="2" charset="2"/>
              <a:buNone/>
            </a:pP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``=``	{return(EGA);}</a:t>
            </a:r>
          </a:p>
          <a:p>
            <a:pPr algn="l" rtl="0" eaLnBrk="1" hangingPunct="1">
              <a:buFont typeface="Wingdings" pitchFamily="2" charset="2"/>
              <a:buNone/>
            </a:pP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``&gt;=``	{return(PGE);}</a:t>
            </a:r>
          </a:p>
          <a:p>
            <a:pPr algn="l" rtl="0" eaLnBrk="1" hangingPunct="1">
              <a:buFont typeface="Wingdings" pitchFamily="2" charset="2"/>
              <a:buNone/>
            </a:pP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``&gt;``	{return(PGQ);}</a:t>
            </a:r>
          </a:p>
          <a:p>
            <a:pPr algn="l" rtl="0" eaLnBrk="1" hangingPunct="1">
              <a:buFont typeface="Wingdings" pitchFamily="2" charset="2"/>
              <a:buNone/>
            </a:pP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``:=``	{return(AFF);}</a:t>
            </a:r>
          </a:p>
          <a:p>
            <a:pPr algn="l" rtl="0" eaLnBrk="1" hangingPunct="1">
              <a:buFont typeface="Wingdings" pitchFamily="2" charset="2"/>
              <a:buNone/>
            </a:pP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if	         {return(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si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);}</a:t>
            </a:r>
          </a:p>
          <a:p>
            <a:pPr algn="l" rtl="0" eaLnBrk="1" hangingPunct="1">
              <a:buFont typeface="Wingdings" pitchFamily="2" charset="2"/>
              <a:buNone/>
            </a:pP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then	{return(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alors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);}</a:t>
            </a:r>
          </a:p>
          <a:p>
            <a:pPr algn="l" rtl="0" eaLnBrk="1" hangingPunct="1">
              <a:buFont typeface="Wingdings" pitchFamily="2" charset="2"/>
              <a:buNone/>
            </a:pP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else	{return(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sinon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);}</a:t>
            </a:r>
          </a:p>
          <a:p>
            <a:pPr algn="l" rtl="0" eaLnBrk="1" hangingPunct="1">
              <a:buFont typeface="Wingdings" pitchFamily="2" charset="2"/>
              <a:buNone/>
            </a:pP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{ident}	{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strcpy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yylval,yytext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); return(id);}</a:t>
            </a:r>
          </a:p>
          <a:p>
            <a:pPr>
              <a:buNone/>
            </a:pP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{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nbre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}	{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strcpy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yylval,yytext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); return(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nb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);}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CA333E2-107F-4678-8F08-1B9463C36718}" type="slidenum">
              <a:rPr lang="en-US" altLang="en-US"/>
              <a:pPr>
                <a:defRPr/>
              </a:pPr>
              <a:t>7</a:t>
            </a:fld>
            <a:endParaRPr lang="en-US" altLang="en-US"/>
          </a:p>
        </p:txBody>
      </p:sp>
      <p:sp>
        <p:nvSpPr>
          <p:cNvPr id="20483" name="Espace réservé du numéro de diapositive 5"/>
          <p:cNvSpPr txBox="1">
            <a:spLocks noGrp="1"/>
          </p:cNvSpPr>
          <p:nvPr/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>
              <a:spcBef>
                <a:spcPct val="0"/>
              </a:spcBef>
              <a:buClrTx/>
              <a:buSzTx/>
              <a:buFontTx/>
              <a:buNone/>
            </a:pPr>
            <a:fld id="{0B337C2C-6401-412D-9C0C-0E11E687CEFD}" type="slidenum">
              <a:rPr lang="ar-SA" altLang="en-US" sz="1200">
                <a:latin typeface="Garamond" pitchFamily="18" charset="0"/>
                <a:cs typeface="Arial" charset="0"/>
              </a:rPr>
              <a:pPr algn="r">
                <a:spcBef>
                  <a:spcPct val="0"/>
                </a:spcBef>
                <a:buClrTx/>
                <a:buSzTx/>
                <a:buFontTx/>
                <a:buNone/>
              </a:pPr>
              <a:t>7</a:t>
            </a:fld>
            <a:endParaRPr lang="en-US" altLang="en-US" sz="1200">
              <a:latin typeface="Garamond" pitchFamily="18" charset="0"/>
              <a:cs typeface="Arial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558800"/>
          </a:xfrm>
        </p:spPr>
        <p:txBody>
          <a:bodyPr>
            <a:normAutofit fontScale="90000"/>
          </a:bodyPr>
          <a:lstStyle/>
          <a:p>
            <a:pPr marL="723900" indent="-723900" eaLnBrk="1" hangingPunct="1"/>
            <a:r>
              <a:rPr lang="fr-FR" b="1">
                <a:latin typeface="Times New Roman" pitchFamily="18" charset="0"/>
                <a:cs typeface="Times New Roman" pitchFamily="18" charset="0"/>
              </a:rPr>
              <a:t>Partie des productions</a:t>
            </a:r>
            <a:endParaRPr lang="en-US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50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981075"/>
            <a:ext cx="8229600" cy="5149850"/>
          </a:xfrm>
        </p:spPr>
        <p:txBody>
          <a:bodyPr/>
          <a:lstStyle/>
          <a:p>
            <a:pPr marL="0" indent="11113" algn="l" rtl="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fr-FR" sz="1800" b="1">
                <a:latin typeface="Times New Roman" pitchFamily="18" charset="0"/>
                <a:cs typeface="Times New Roman" pitchFamily="18" charset="0"/>
              </a:rPr>
              <a:t>Remarques</a:t>
            </a:r>
            <a:endParaRPr lang="fr-FR" sz="1800">
              <a:latin typeface="Times New Roman" pitchFamily="18" charset="0"/>
              <a:cs typeface="Times New Roman" pitchFamily="18" charset="0"/>
            </a:endParaRPr>
          </a:p>
          <a:p>
            <a:pPr marL="609600" lvl="1" indent="-419100" algn="l" rtl="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fr-FR" sz="1800">
                <a:latin typeface="Times New Roman" pitchFamily="18" charset="0"/>
                <a:cs typeface="Times New Roman" pitchFamily="18" charset="0"/>
              </a:rPr>
              <a:t>En cas de conflit, Lex choisit toujours la règle qui produit le plus long lexème.</a:t>
            </a:r>
          </a:p>
          <a:p>
            <a:pPr marL="0" indent="11113" algn="l" rtl="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fr-FR" sz="1800" b="1">
                <a:latin typeface="Times New Roman" pitchFamily="18" charset="0"/>
                <a:cs typeface="Times New Roman" pitchFamily="18" charset="0"/>
              </a:rPr>
              <a:t>Exemple</a:t>
            </a:r>
          </a:p>
          <a:p>
            <a:pPr marL="0" indent="11113" algn="l" rtl="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fr-FR" sz="1800" i="1">
                <a:latin typeface="Times New Roman" pitchFamily="18" charset="0"/>
                <a:cs typeface="Times New Roman" pitchFamily="18" charset="0"/>
              </a:rPr>
              <a:t>prog action1</a:t>
            </a:r>
          </a:p>
          <a:p>
            <a:pPr marL="0" indent="11113" algn="l" rtl="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fr-FR" sz="1800" i="1">
                <a:latin typeface="Times New Roman" pitchFamily="18" charset="0"/>
                <a:cs typeface="Times New Roman" pitchFamily="18" charset="0"/>
              </a:rPr>
              <a:t>program action2</a:t>
            </a:r>
            <a:endParaRPr lang="fr-FR" sz="1800">
              <a:latin typeface="Times New Roman" pitchFamily="18" charset="0"/>
              <a:cs typeface="Times New Roman" pitchFamily="18" charset="0"/>
            </a:endParaRPr>
          </a:p>
          <a:p>
            <a:pPr marL="0" indent="11113" algn="l" rtl="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fr-FR" sz="1800">
                <a:latin typeface="Times New Roman" pitchFamily="18" charset="0"/>
                <a:cs typeface="Times New Roman" pitchFamily="18" charset="0"/>
              </a:rPr>
              <a:t>La deuxième règle sera choisie.</a:t>
            </a:r>
            <a:endParaRPr lang="fr-FR" sz="2000">
              <a:latin typeface="Times New Roman" pitchFamily="18" charset="0"/>
              <a:cs typeface="Times New Roman" pitchFamily="18" charset="0"/>
            </a:endParaRPr>
          </a:p>
          <a:p>
            <a:pPr marL="609600" lvl="1" indent="-419100" algn="l" rtl="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fr-FR" sz="1800">
                <a:latin typeface="Times New Roman" pitchFamily="18" charset="0"/>
                <a:cs typeface="Times New Roman" pitchFamily="18" charset="0"/>
              </a:rPr>
              <a:t>Si plusieurs règles donnent des lexèmes de mêmes longueurs, Lex choisit la première.</a:t>
            </a:r>
            <a:endParaRPr lang="fr-FR" sz="1800" i="1">
              <a:latin typeface="Times New Roman" pitchFamily="18" charset="0"/>
              <a:cs typeface="Times New Roman" pitchFamily="18" charset="0"/>
            </a:endParaRPr>
          </a:p>
          <a:p>
            <a:pPr marL="0" indent="11113" algn="l" rtl="0" eaLnBrk="1" hangingPunct="1">
              <a:lnSpc>
                <a:spcPct val="90000"/>
              </a:lnSpc>
            </a:pPr>
            <a:r>
              <a:rPr lang="fr-FR" sz="1800" i="1">
                <a:latin typeface="Times New Roman" pitchFamily="18" charset="0"/>
                <a:cs typeface="Times New Roman" pitchFamily="18" charset="0"/>
              </a:rPr>
              <a:t>prog action1</a:t>
            </a:r>
          </a:p>
          <a:p>
            <a:pPr marL="0" indent="11113" algn="l" rtl="0" eaLnBrk="1" hangingPunct="1">
              <a:lnSpc>
                <a:spcPct val="90000"/>
              </a:lnSpc>
            </a:pPr>
            <a:r>
              <a:rPr lang="fr-FR" sz="1800" i="1">
                <a:latin typeface="Times New Roman" pitchFamily="18" charset="0"/>
                <a:cs typeface="Times New Roman" pitchFamily="18" charset="0"/>
              </a:rPr>
              <a:t>[a-z]+ action2   </a:t>
            </a:r>
            <a:r>
              <a:rPr lang="fr-FR" sz="1800">
                <a:latin typeface="Times New Roman" pitchFamily="18" charset="0"/>
                <a:cs typeface="Times New Roman" pitchFamily="18" charset="0"/>
              </a:rPr>
              <a:t>La première règle sera choisie.</a:t>
            </a:r>
          </a:p>
          <a:p>
            <a:pPr marL="0" indent="11113" algn="l" rtl="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fr-FR" sz="2000">
                <a:latin typeface="Times New Roman" pitchFamily="18" charset="0"/>
                <a:cs typeface="Times New Roman" pitchFamily="18" charset="0"/>
              </a:rPr>
              <a:t>Si aucune règle ne correspond au flot d'entrée, Lex choisit sa règle par défaut implicite :</a:t>
            </a:r>
          </a:p>
          <a:p>
            <a:pPr marL="0" indent="11113" algn="l" rtl="0" eaLnBrk="1" hangingPunct="1">
              <a:lnSpc>
                <a:spcPct val="90000"/>
              </a:lnSpc>
            </a:pPr>
            <a:r>
              <a:rPr lang="fr-FR" sz="1800">
                <a:latin typeface="Times New Roman" pitchFamily="18" charset="0"/>
                <a:cs typeface="Times New Roman" pitchFamily="18" charset="0"/>
              </a:rPr>
              <a:t>.|\n {ECHO} recopie le flot d'entrée sur le flot de sortie</a:t>
            </a:r>
            <a:endParaRPr lang="en-US" sz="18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BE9D465-4C38-4812-BA0D-B62808199391}" type="slidenum">
              <a:rPr lang="en-US" altLang="en-US"/>
              <a:pPr>
                <a:defRPr/>
              </a:pPr>
              <a:t>8</a:t>
            </a:fld>
            <a:endParaRPr lang="en-US" altLang="en-US"/>
          </a:p>
        </p:txBody>
      </p:sp>
      <p:sp>
        <p:nvSpPr>
          <p:cNvPr id="21507" name="Espace réservé du numéro de diapositive 5"/>
          <p:cNvSpPr txBox="1">
            <a:spLocks noGrp="1"/>
          </p:cNvSpPr>
          <p:nvPr/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>
              <a:spcBef>
                <a:spcPct val="0"/>
              </a:spcBef>
              <a:buClrTx/>
              <a:buSzTx/>
              <a:buFontTx/>
              <a:buNone/>
            </a:pPr>
            <a:fld id="{C6742B2C-BE1B-4C3D-B925-577E34038777}" type="slidenum">
              <a:rPr lang="ar-SA" altLang="en-US" sz="1200">
                <a:latin typeface="Garamond" pitchFamily="18" charset="0"/>
                <a:cs typeface="Arial" charset="0"/>
              </a:rPr>
              <a:pPr algn="r">
                <a:spcBef>
                  <a:spcPct val="0"/>
                </a:spcBef>
                <a:buClrTx/>
                <a:buSzTx/>
                <a:buFontTx/>
                <a:buNone/>
              </a:pPr>
              <a:t>8</a:t>
            </a:fld>
            <a:endParaRPr lang="en-US" altLang="en-US" sz="1200">
              <a:latin typeface="Garamond" pitchFamily="18" charset="0"/>
              <a:cs typeface="Arial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703262"/>
          </a:xfrm>
        </p:spPr>
        <p:txBody>
          <a:bodyPr/>
          <a:lstStyle/>
          <a:p>
            <a:pPr eaLnBrk="1" hangingPunct="1"/>
            <a:r>
              <a:rPr lang="fr-FR" b="1">
                <a:latin typeface="Times New Roman" pitchFamily="18" charset="0"/>
                <a:cs typeface="Times New Roman" pitchFamily="18" charset="0"/>
              </a:rPr>
              <a:t>Section Procédures auxiliaires</a:t>
            </a:r>
            <a:endParaRPr lang="en-US" b="1" i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533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052513"/>
            <a:ext cx="8686800" cy="5078412"/>
          </a:xfrm>
        </p:spPr>
        <p:txBody>
          <a:bodyPr>
            <a:normAutofit fontScale="92500" lnSpcReduction="10000"/>
          </a:bodyPr>
          <a:lstStyle/>
          <a:p>
            <a:pPr marL="571500" indent="-571500" algn="l" rtl="0" eaLnBrk="1" hangingPunct="1">
              <a:buFont typeface="Wingdings" pitchFamily="2" charset="2"/>
              <a:buNone/>
            </a:pPr>
            <a:r>
              <a:rPr lang="fr-FR" sz="1800" dirty="0">
                <a:latin typeface="Times New Roman" pitchFamily="18" charset="0"/>
                <a:cs typeface="Times New Roman" pitchFamily="18" charset="0"/>
              </a:rPr>
              <a:t>Section optionnelle, permet de :</a:t>
            </a:r>
          </a:p>
          <a:p>
            <a:pPr marL="571500" indent="-571500" algn="l" rtl="0" eaLnBrk="1" hangingPunct="1">
              <a:buFont typeface="Wingdings" pitchFamily="2" charset="2"/>
              <a:buNone/>
            </a:pPr>
            <a:r>
              <a:rPr lang="fr-FR" sz="1800" dirty="0">
                <a:latin typeface="Times New Roman" pitchFamily="18" charset="0"/>
                <a:cs typeface="Times New Roman" pitchFamily="18" charset="0"/>
              </a:rPr>
              <a:t>- définir les fonctions utilisées dans les actions associées aux </a:t>
            </a:r>
            <a:r>
              <a:rPr lang="fr-FR" sz="1800" dirty="0" err="1">
                <a:latin typeface="Times New Roman" pitchFamily="18" charset="0"/>
                <a:cs typeface="Times New Roman" pitchFamily="18" charset="0"/>
              </a:rPr>
              <a:t>ERs</a:t>
            </a:r>
            <a:r>
              <a:rPr lang="fr-FR" sz="1800" dirty="0">
                <a:latin typeface="Times New Roman" pitchFamily="18" charset="0"/>
                <a:cs typeface="Times New Roman" pitchFamily="18" charset="0"/>
              </a:rPr>
              <a:t> reconnues</a:t>
            </a:r>
          </a:p>
          <a:p>
            <a:pPr marL="571500" indent="-571500" algn="l" rtl="0" eaLnBrk="1" hangingPunct="1">
              <a:buFont typeface="Wingdings" pitchFamily="2" charset="2"/>
              <a:buNone/>
            </a:pPr>
            <a:r>
              <a:rPr lang="fr-FR" sz="1800" dirty="0">
                <a:latin typeface="Times New Roman" pitchFamily="18" charset="0"/>
                <a:cs typeface="Times New Roman" pitchFamily="18" charset="0"/>
              </a:rPr>
              <a:t>- définir (si nécessaire) le programme principal (main()).</a:t>
            </a:r>
            <a:endParaRPr lang="fr-FR" sz="1800" b="1" dirty="0">
              <a:latin typeface="Times New Roman" pitchFamily="18" charset="0"/>
              <a:cs typeface="Times New Roman" pitchFamily="18" charset="0"/>
            </a:endParaRPr>
          </a:p>
          <a:p>
            <a:pPr marL="571500" indent="-571500" algn="l" rtl="0" eaLnBrk="1" hangingPunct="1">
              <a:buFont typeface="Wingdings" pitchFamily="2" charset="2"/>
              <a:buNone/>
            </a:pPr>
            <a:r>
              <a:rPr lang="fr-FR" sz="1800" b="1" dirty="0">
                <a:latin typeface="Times New Roman" pitchFamily="18" charset="0"/>
                <a:cs typeface="Times New Roman" pitchFamily="18" charset="0"/>
              </a:rPr>
              <a:t>Exemple: </a:t>
            </a:r>
            <a:r>
              <a:rPr lang="fr-FR" sz="1800" dirty="0">
                <a:latin typeface="Times New Roman" pitchFamily="18" charset="0"/>
                <a:cs typeface="Times New Roman" pitchFamily="18" charset="0"/>
              </a:rPr>
              <a:t>compter le nombre de voyelles, consonnes et de ponctuations d'un texte. </a:t>
            </a:r>
          </a:p>
          <a:p>
            <a:pPr marL="571500" indent="-571500" algn="l" rtl="0" eaLnBrk="1" hangingPunct="1">
              <a:buFont typeface="Wingdings" pitchFamily="2" charset="2"/>
              <a:buNone/>
            </a:pPr>
            <a:r>
              <a:rPr lang="fr-FR" sz="1800" dirty="0">
                <a:latin typeface="Times New Roman" pitchFamily="18" charset="0"/>
                <a:cs typeface="Times New Roman" pitchFamily="18" charset="0"/>
              </a:rPr>
              <a:t>%{  </a:t>
            </a:r>
            <a:r>
              <a:rPr lang="fr-FR" sz="1800" dirty="0" err="1">
                <a:latin typeface="Times New Roman" pitchFamily="18" charset="0"/>
                <a:cs typeface="Times New Roman" pitchFamily="18" charset="0"/>
              </a:rPr>
              <a:t>int</a:t>
            </a:r>
            <a:r>
              <a:rPr lang="fr-FR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1800" dirty="0" err="1">
                <a:latin typeface="Times New Roman" pitchFamily="18" charset="0"/>
                <a:cs typeface="Times New Roman" pitchFamily="18" charset="0"/>
              </a:rPr>
              <a:t>nbV</a:t>
            </a:r>
            <a:r>
              <a:rPr lang="fr-FR" sz="1800" dirty="0">
                <a:latin typeface="Times New Roman" pitchFamily="18" charset="0"/>
                <a:cs typeface="Times New Roman" pitchFamily="18" charset="0"/>
              </a:rPr>
              <a:t> = 0, </a:t>
            </a:r>
            <a:r>
              <a:rPr lang="fr-FR" sz="1800" dirty="0" err="1">
                <a:latin typeface="Times New Roman" pitchFamily="18" charset="0"/>
                <a:cs typeface="Times New Roman" pitchFamily="18" charset="0"/>
              </a:rPr>
              <a:t>nbC</a:t>
            </a:r>
            <a:r>
              <a:rPr lang="fr-FR" sz="1800" dirty="0">
                <a:latin typeface="Times New Roman" pitchFamily="18" charset="0"/>
                <a:cs typeface="Times New Roman" pitchFamily="18" charset="0"/>
              </a:rPr>
              <a:t> = 0, </a:t>
            </a:r>
            <a:r>
              <a:rPr lang="fr-FR" sz="1800" dirty="0" err="1">
                <a:latin typeface="Times New Roman" pitchFamily="18" charset="0"/>
                <a:cs typeface="Times New Roman" pitchFamily="18" charset="0"/>
              </a:rPr>
              <a:t>nbP</a:t>
            </a:r>
            <a:r>
              <a:rPr lang="fr-FR" sz="1800" dirty="0">
                <a:latin typeface="Times New Roman" pitchFamily="18" charset="0"/>
                <a:cs typeface="Times New Roman" pitchFamily="18" charset="0"/>
              </a:rPr>
              <a:t> = 0;</a:t>
            </a:r>
          </a:p>
          <a:p>
            <a:pPr marL="571500" indent="-571500" algn="l" rtl="0" eaLnBrk="1" hangingPunct="1">
              <a:buFont typeface="Wingdings" pitchFamily="2" charset="2"/>
              <a:buNone/>
            </a:pPr>
            <a:r>
              <a:rPr lang="fr-FR" sz="1800" dirty="0">
                <a:latin typeface="Times New Roman" pitchFamily="18" charset="0"/>
                <a:cs typeface="Times New Roman" pitchFamily="18" charset="0"/>
              </a:rPr>
              <a:t>%}</a:t>
            </a:r>
          </a:p>
          <a:p>
            <a:pPr marL="571500" indent="-571500" algn="l" rtl="0" eaLnBrk="1" hangingPunct="1">
              <a:buFont typeface="Wingdings" pitchFamily="2" charset="2"/>
              <a:buNone/>
            </a:pPr>
            <a:r>
              <a:rPr lang="fr-FR" sz="1800" dirty="0">
                <a:latin typeface="Times New Roman" pitchFamily="18" charset="0"/>
                <a:cs typeface="Times New Roman" pitchFamily="18" charset="0"/>
              </a:rPr>
              <a:t>consonne      [b-</a:t>
            </a:r>
            <a:r>
              <a:rPr lang="fr-FR" sz="1800" dirty="0" err="1">
                <a:latin typeface="Times New Roman" pitchFamily="18" charset="0"/>
                <a:cs typeface="Times New Roman" pitchFamily="18" charset="0"/>
              </a:rPr>
              <a:t>df</a:t>
            </a:r>
            <a:r>
              <a:rPr lang="fr-FR" sz="1800" dirty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fr-FR" sz="1800" dirty="0" err="1">
                <a:latin typeface="Times New Roman" pitchFamily="18" charset="0"/>
                <a:cs typeface="Times New Roman" pitchFamily="18" charset="0"/>
              </a:rPr>
              <a:t>hj</a:t>
            </a:r>
            <a:r>
              <a:rPr lang="fr-FR" sz="1800" dirty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fr-FR" sz="1800" dirty="0" err="1">
                <a:latin typeface="Times New Roman" pitchFamily="18" charset="0"/>
                <a:cs typeface="Times New Roman" pitchFamily="18" charset="0"/>
              </a:rPr>
              <a:t>np</a:t>
            </a:r>
            <a:r>
              <a:rPr lang="fr-FR" sz="1800" dirty="0">
                <a:latin typeface="Times New Roman" pitchFamily="18" charset="0"/>
                <a:cs typeface="Times New Roman" pitchFamily="18" charset="0"/>
              </a:rPr>
              <a:t>-tv-</a:t>
            </a:r>
            <a:r>
              <a:rPr lang="fr-FR" sz="1800" dirty="0" err="1">
                <a:latin typeface="Times New Roman" pitchFamily="18" charset="0"/>
                <a:cs typeface="Times New Roman" pitchFamily="18" charset="0"/>
              </a:rPr>
              <a:t>xz</a:t>
            </a:r>
            <a:r>
              <a:rPr lang="fr-FR" sz="1800" dirty="0">
                <a:latin typeface="Times New Roman" pitchFamily="18" charset="0"/>
                <a:cs typeface="Times New Roman" pitchFamily="18" charset="0"/>
              </a:rPr>
              <a:t>]</a:t>
            </a:r>
          </a:p>
          <a:p>
            <a:pPr marL="571500" indent="-571500" algn="l" rtl="0" eaLnBrk="1" hangingPunct="1">
              <a:buFont typeface="Wingdings" pitchFamily="2" charset="2"/>
              <a:buNone/>
            </a:pPr>
            <a:r>
              <a:rPr lang="fr-FR" sz="1800" dirty="0">
                <a:latin typeface="Times New Roman" pitchFamily="18" charset="0"/>
                <a:cs typeface="Times New Roman" pitchFamily="18" charset="0"/>
              </a:rPr>
              <a:t>ponctuation   [,;:?!\.]</a:t>
            </a:r>
          </a:p>
          <a:p>
            <a:pPr marL="571500" indent="-571500">
              <a:buNone/>
            </a:pPr>
            <a:r>
              <a:rPr lang="fr-FR" sz="1800" dirty="0">
                <a:latin typeface="Times New Roman" pitchFamily="18" charset="0"/>
                <a:cs typeface="Times New Roman" pitchFamily="18" charset="0"/>
              </a:rPr>
              <a:t>voyelle    [</a:t>
            </a:r>
            <a:r>
              <a:rPr lang="fr-FR" sz="1800" dirty="0" err="1">
                <a:latin typeface="Times New Roman" pitchFamily="18" charset="0"/>
                <a:cs typeface="Times New Roman" pitchFamily="18" charset="0"/>
              </a:rPr>
              <a:t>aeiouy</a:t>
            </a:r>
            <a:r>
              <a:rPr lang="fr-FR" sz="1800" dirty="0">
                <a:latin typeface="Times New Roman" pitchFamily="18" charset="0"/>
                <a:cs typeface="Times New Roman" pitchFamily="18" charset="0"/>
              </a:rPr>
              <a:t>]</a:t>
            </a:r>
          </a:p>
          <a:p>
            <a:pPr marL="571500" indent="-571500" algn="l" rtl="0" eaLnBrk="1" hangingPunct="1">
              <a:buFont typeface="Wingdings" pitchFamily="2" charset="2"/>
              <a:buNone/>
            </a:pPr>
            <a:r>
              <a:rPr lang="fr-FR" sz="1800" dirty="0">
                <a:latin typeface="Times New Roman" pitchFamily="18" charset="0"/>
                <a:cs typeface="Times New Roman" pitchFamily="18" charset="0"/>
              </a:rPr>
              <a:t>%%</a:t>
            </a:r>
          </a:p>
          <a:p>
            <a:pPr marL="571500" indent="-571500">
              <a:buNone/>
            </a:pPr>
            <a:r>
              <a:rPr lang="fr-FR" sz="1800" dirty="0">
                <a:latin typeface="Times New Roman" pitchFamily="18" charset="0"/>
                <a:cs typeface="Times New Roman" pitchFamily="18" charset="0"/>
              </a:rPr>
              <a:t>{voyelle}    </a:t>
            </a:r>
            <a:r>
              <a:rPr lang="fr-FR" sz="1800" dirty="0" err="1">
                <a:latin typeface="Times New Roman" pitchFamily="18" charset="0"/>
                <a:cs typeface="Times New Roman" pitchFamily="18" charset="0"/>
              </a:rPr>
              <a:t>nbV</a:t>
            </a:r>
            <a:r>
              <a:rPr lang="fr-FR" sz="1800" dirty="0">
                <a:latin typeface="Times New Roman" pitchFamily="18" charset="0"/>
                <a:cs typeface="Times New Roman" pitchFamily="18" charset="0"/>
              </a:rPr>
              <a:t>++;</a:t>
            </a:r>
          </a:p>
          <a:p>
            <a:pPr marL="571500" indent="-571500" algn="l" rtl="0" eaLnBrk="1" hangingPunct="1">
              <a:buFont typeface="Wingdings" pitchFamily="2" charset="2"/>
              <a:buNone/>
            </a:pPr>
            <a:r>
              <a:rPr lang="fr-FR" sz="1800" dirty="0">
                <a:latin typeface="Times New Roman" pitchFamily="18" charset="0"/>
                <a:cs typeface="Times New Roman" pitchFamily="18" charset="0"/>
              </a:rPr>
              <a:t>{consonne}      </a:t>
            </a:r>
            <a:r>
              <a:rPr lang="fr-FR" sz="1800" dirty="0" err="1">
                <a:latin typeface="Times New Roman" pitchFamily="18" charset="0"/>
                <a:cs typeface="Times New Roman" pitchFamily="18" charset="0"/>
              </a:rPr>
              <a:t>nbC</a:t>
            </a:r>
            <a:r>
              <a:rPr lang="fr-FR" sz="1800" dirty="0">
                <a:latin typeface="Times New Roman" pitchFamily="18" charset="0"/>
                <a:cs typeface="Times New Roman" pitchFamily="18" charset="0"/>
              </a:rPr>
              <a:t>++;</a:t>
            </a:r>
          </a:p>
          <a:p>
            <a:pPr marL="571500" indent="-571500" algn="l" rtl="0" eaLnBrk="1" hangingPunct="1">
              <a:buFont typeface="Wingdings" pitchFamily="2" charset="2"/>
              <a:buNone/>
            </a:pPr>
            <a:r>
              <a:rPr lang="fr-FR" sz="1800" dirty="0">
                <a:latin typeface="Times New Roman" pitchFamily="18" charset="0"/>
                <a:cs typeface="Times New Roman" pitchFamily="18" charset="0"/>
              </a:rPr>
              <a:t>{ponctuation}   </a:t>
            </a:r>
            <a:r>
              <a:rPr lang="fr-FR" sz="1800" dirty="0" err="1">
                <a:latin typeface="Times New Roman" pitchFamily="18" charset="0"/>
                <a:cs typeface="Times New Roman" pitchFamily="18" charset="0"/>
              </a:rPr>
              <a:t>nbP</a:t>
            </a:r>
            <a:r>
              <a:rPr lang="fr-FR" sz="1800" dirty="0">
                <a:latin typeface="Times New Roman" pitchFamily="18" charset="0"/>
                <a:cs typeface="Times New Roman" pitchFamily="18" charset="0"/>
              </a:rPr>
              <a:t>++;</a:t>
            </a:r>
          </a:p>
          <a:p>
            <a:pPr marL="571500" indent="-571500" algn="l" rtl="0" eaLnBrk="1" hangingPunct="1">
              <a:buFont typeface="Wingdings" pitchFamily="2" charset="2"/>
              <a:buNone/>
            </a:pPr>
            <a:r>
              <a:rPr lang="fr-FR" sz="1800" dirty="0">
                <a:latin typeface="Times New Roman" pitchFamily="18" charset="0"/>
                <a:cs typeface="Times New Roman" pitchFamily="18" charset="0"/>
              </a:rPr>
              <a:t>.|\n            // ne rien faire </a:t>
            </a:r>
          </a:p>
          <a:p>
            <a:pPr marL="571500" indent="-571500" algn="l" rtl="0" eaLnBrk="1" hangingPunct="1">
              <a:buFont typeface="Wingdings" pitchFamily="2" charset="2"/>
              <a:buNone/>
            </a:pPr>
            <a:r>
              <a:rPr lang="fr-FR" sz="1800" dirty="0">
                <a:latin typeface="Times New Roman" pitchFamily="18" charset="0"/>
                <a:cs typeface="Times New Roman" pitchFamily="18" charset="0"/>
              </a:rPr>
              <a:t>%%</a:t>
            </a:r>
          </a:p>
          <a:p>
            <a:pPr marL="571500" indent="-571500" algn="l" rtl="0" eaLnBrk="1" hangingPunct="1">
              <a:buFont typeface="Wingdings" pitchFamily="2" charset="2"/>
              <a:buNone/>
            </a:pPr>
            <a:r>
              <a:rPr lang="fr-FR" sz="1800" dirty="0">
                <a:latin typeface="Times New Roman" pitchFamily="18" charset="0"/>
                <a:cs typeface="Times New Roman" pitchFamily="18" charset="0"/>
              </a:rPr>
              <a:t>main()</a:t>
            </a:r>
          </a:p>
          <a:p>
            <a:pPr marL="571500" indent="-571500" algn="l" rtl="0" eaLnBrk="1" hangingPunct="1">
              <a:buFont typeface="Wingdings" pitchFamily="2" charset="2"/>
              <a:buNone/>
            </a:pPr>
            <a:r>
              <a:rPr lang="fr-FR" sz="1800" dirty="0">
                <a:latin typeface="Times New Roman" pitchFamily="18" charset="0"/>
                <a:cs typeface="Times New Roman" pitchFamily="18" charset="0"/>
              </a:rPr>
              <a:t>{ </a:t>
            </a:r>
            <a:r>
              <a:rPr lang="fr-FR" sz="1800" dirty="0" err="1">
                <a:latin typeface="Times New Roman" pitchFamily="18" charset="0"/>
                <a:cs typeface="Times New Roman" pitchFamily="18" charset="0"/>
              </a:rPr>
              <a:t>yylex</a:t>
            </a:r>
            <a:r>
              <a:rPr lang="fr-FR" sz="1800" dirty="0">
                <a:latin typeface="Times New Roman" pitchFamily="18" charset="0"/>
                <a:cs typeface="Times New Roman" pitchFamily="18" charset="0"/>
              </a:rPr>
              <a:t>();</a:t>
            </a:r>
          </a:p>
          <a:p>
            <a:pPr marL="571500" indent="-571500" algn="l" rtl="0" eaLnBrk="1" hangingPunct="1">
              <a:buFont typeface="Wingdings" pitchFamily="2" charset="2"/>
              <a:buNone/>
            </a:pPr>
            <a:r>
              <a:rPr lang="fr-FR" sz="1800" dirty="0" err="1">
                <a:latin typeface="Times New Roman" pitchFamily="18" charset="0"/>
                <a:cs typeface="Times New Roman" pitchFamily="18" charset="0"/>
              </a:rPr>
              <a:t>printf</a:t>
            </a:r>
            <a:r>
              <a:rPr lang="fr-FR" sz="1800" dirty="0">
                <a:latin typeface="Times New Roman" pitchFamily="18" charset="0"/>
                <a:cs typeface="Times New Roman" pitchFamily="18" charset="0"/>
              </a:rPr>
              <a:t>("Il y a %d voyelles, %d consonnes et %d ponctuations.\n",</a:t>
            </a:r>
            <a:r>
              <a:rPr lang="fr-FR" sz="1800" dirty="0" err="1">
                <a:latin typeface="Times New Roman" pitchFamily="18" charset="0"/>
                <a:cs typeface="Times New Roman" pitchFamily="18" charset="0"/>
              </a:rPr>
              <a:t>nbV</a:t>
            </a:r>
            <a:r>
              <a:rPr lang="fr-FR" sz="1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fr-FR" sz="1800" dirty="0" err="1">
                <a:latin typeface="Times New Roman" pitchFamily="18" charset="0"/>
                <a:cs typeface="Times New Roman" pitchFamily="18" charset="0"/>
              </a:rPr>
              <a:t>nbC</a:t>
            </a:r>
            <a:r>
              <a:rPr lang="fr-FR" sz="1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fr-FR" sz="1800" dirty="0" err="1">
                <a:latin typeface="Times New Roman" pitchFamily="18" charset="0"/>
                <a:cs typeface="Times New Roman" pitchFamily="18" charset="0"/>
              </a:rPr>
              <a:t>nbP</a:t>
            </a:r>
            <a:r>
              <a:rPr lang="fr-FR" sz="1800" dirty="0">
                <a:latin typeface="Times New Roman" pitchFamily="18" charset="0"/>
                <a:cs typeface="Times New Roman" pitchFamily="18" charset="0"/>
              </a:rPr>
              <a:t>); }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AF495A8-EA0D-4D32-8075-5020BCEC28A7}" type="slidenum">
              <a:rPr lang="en-US" altLang="en-US"/>
              <a:pPr>
                <a:defRPr/>
              </a:pPr>
              <a:t>9</a:t>
            </a:fld>
            <a:endParaRPr lang="en-US" altLang="en-US"/>
          </a:p>
        </p:txBody>
      </p:sp>
      <p:sp>
        <p:nvSpPr>
          <p:cNvPr id="22531" name="Espace réservé du numéro de diapositive 5"/>
          <p:cNvSpPr txBox="1">
            <a:spLocks noGrp="1"/>
          </p:cNvSpPr>
          <p:nvPr/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>
              <a:spcBef>
                <a:spcPct val="0"/>
              </a:spcBef>
              <a:buClrTx/>
              <a:buSzTx/>
              <a:buFontTx/>
              <a:buNone/>
            </a:pPr>
            <a:fld id="{6FAEEAD9-3871-4E09-ADE9-267B2C091E14}" type="slidenum">
              <a:rPr lang="ar-SA" altLang="en-US" sz="1200">
                <a:latin typeface="Garamond" pitchFamily="18" charset="0"/>
                <a:cs typeface="Arial" charset="0"/>
              </a:rPr>
              <a:pPr algn="r">
                <a:spcBef>
                  <a:spcPct val="0"/>
                </a:spcBef>
                <a:buClrTx/>
                <a:buSzTx/>
                <a:buFontTx/>
                <a:buNone/>
              </a:pPr>
              <a:t>9</a:t>
            </a:fld>
            <a:endParaRPr lang="en-US" altLang="en-US" sz="1200">
              <a:latin typeface="Garamond" pitchFamily="18" charset="0"/>
              <a:cs typeface="Arial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in">
  <a:themeElements>
    <a:clrScheme name="Urbain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Urbain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Urbain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22937</TotalTime>
  <Words>713</Words>
  <Application>Microsoft Office PowerPoint</Application>
  <PresentationFormat>Affichage à l'écran (4:3)</PresentationFormat>
  <Paragraphs>217</Paragraphs>
  <Slides>11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7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11</vt:i4>
      </vt:variant>
    </vt:vector>
  </HeadingPairs>
  <TitlesOfParts>
    <vt:vector size="19" baseType="lpstr">
      <vt:lpstr>Arial</vt:lpstr>
      <vt:lpstr>Garamond</vt:lpstr>
      <vt:lpstr>Georgia</vt:lpstr>
      <vt:lpstr>Times New Roman</vt:lpstr>
      <vt:lpstr>Trebuchet MS</vt:lpstr>
      <vt:lpstr>Wingdings</vt:lpstr>
      <vt:lpstr>Wingdings 2</vt:lpstr>
      <vt:lpstr>Urbain</vt:lpstr>
      <vt:lpstr>L'outil Lex:</vt:lpstr>
      <vt:lpstr>Introduction</vt:lpstr>
      <vt:lpstr>Les expressions réguliers Lex</vt:lpstr>
      <vt:lpstr>Structure d'un fichier Lex</vt:lpstr>
      <vt:lpstr>Partie des déclarations</vt:lpstr>
      <vt:lpstr>Partie des productions</vt:lpstr>
      <vt:lpstr>Partie des productions</vt:lpstr>
      <vt:lpstr>Partie des productions</vt:lpstr>
      <vt:lpstr>Section Procédures auxiliaires</vt:lpstr>
      <vt:lpstr>Variables et fonctions prédéfinies</vt:lpstr>
      <vt:lpstr>Variables et fonctions prédéfinies</vt:lpstr>
    </vt:vector>
  </TitlesOfParts>
  <Company>meadi.corp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nadjib</dc:creator>
  <cp:lastModifiedBy>noui</cp:lastModifiedBy>
  <cp:revision>266</cp:revision>
  <dcterms:created xsi:type="dcterms:W3CDTF">2010-10-17T19:55:10Z</dcterms:created>
  <dcterms:modified xsi:type="dcterms:W3CDTF">2022-09-25T13:12:58Z</dcterms:modified>
</cp:coreProperties>
</file>