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3"/>
  </p:notesMasterIdLst>
  <p:handoutMasterIdLst>
    <p:handoutMasterId r:id="rId14"/>
  </p:handoutMasterIdLst>
  <p:sldIdLst>
    <p:sldId id="324" r:id="rId2"/>
    <p:sldId id="259" r:id="rId3"/>
    <p:sldId id="282" r:id="rId4"/>
    <p:sldId id="365" r:id="rId5"/>
    <p:sldId id="397" r:id="rId6"/>
    <p:sldId id="398" r:id="rId7"/>
    <p:sldId id="316" r:id="rId8"/>
    <p:sldId id="378" r:id="rId9"/>
    <p:sldId id="391" r:id="rId10"/>
    <p:sldId id="399" r:id="rId11"/>
    <p:sldId id="313"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21/02/2023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21/02/2023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techtarget.com/searchhrsoftware/definition/human-resources-HR-generalis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target.com/searchhrsoftware/tip/Nine-different-HR-roles-and-responsibilities-demystified"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techtarget.com/searchhrsoftware/definition/human-resources-HR-generalist"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038" y="-222250"/>
            <a:ext cx="9744076"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31069594"/>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755576" y="980728"/>
            <a:ext cx="7848872" cy="328329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https://getuplearn.com/blog/human-resource-management/#societal-objectives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3</a:t>
            </a:r>
            <a:r>
              <a:rPr lang="en-US" sz="2800" b="1" baseline="30000" dirty="0" smtClean="0">
                <a:solidFill>
                  <a:schemeClr val="tx1"/>
                </a:solidFill>
              </a:rPr>
              <a:t>rd</a:t>
            </a:r>
            <a:r>
              <a:rPr lang="en-US" sz="2800" b="1" dirty="0" smtClean="0">
                <a:solidFill>
                  <a:schemeClr val="tx1"/>
                </a:solidFill>
              </a:rPr>
              <a:t> Year HRM</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smtClean="0">
                <a:solidFill>
                  <a:schemeClr val="accent3"/>
                </a:solidFill>
              </a:rPr>
              <a:t>Lecture </a:t>
            </a:r>
            <a:r>
              <a:rPr lang="en-US" sz="3200" b="1" i="1" dirty="0" smtClean="0">
                <a:solidFill>
                  <a:schemeClr val="accent3"/>
                </a:solidFill>
              </a:rPr>
              <a:t>I:</a:t>
            </a:r>
          </a:p>
          <a:p>
            <a:pPr algn="ctr"/>
            <a:r>
              <a:rPr lang="en-US" sz="3200" b="1" i="1" dirty="0" smtClean="0">
                <a:solidFill>
                  <a:schemeClr val="accent3"/>
                </a:solidFill>
              </a:rPr>
              <a:t> Introduction to Human Resource Management</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r>
              <a:rPr lang="fr-FR" sz="2400" b="1" dirty="0" smtClean="0">
                <a:solidFill>
                  <a:schemeClr val="accent4">
                    <a:lumMod val="10000"/>
                  </a:schemeClr>
                </a:solidFill>
              </a:rPr>
              <a:t>Introduction;</a:t>
            </a:r>
          </a:p>
          <a:p>
            <a:pPr algn="just">
              <a:buFontTx/>
              <a:buChar char="-"/>
            </a:pPr>
            <a:r>
              <a:rPr lang="fr-FR" sz="2400" b="1" dirty="0" err="1" smtClean="0">
                <a:solidFill>
                  <a:schemeClr val="accent4">
                    <a:lumMod val="10000"/>
                  </a:schemeClr>
                </a:solidFill>
              </a:rPr>
              <a:t>Human</a:t>
            </a:r>
            <a:r>
              <a:rPr lang="fr-FR" sz="2400" b="1" dirty="0" smtClean="0">
                <a:solidFill>
                  <a:schemeClr val="accent4">
                    <a:lumMod val="10000"/>
                  </a:schemeClr>
                </a:solidFill>
              </a:rPr>
              <a:t> </a:t>
            </a:r>
            <a:r>
              <a:rPr lang="fr-FR" sz="2400" b="1" dirty="0" err="1" smtClean="0">
                <a:solidFill>
                  <a:schemeClr val="accent4">
                    <a:lumMod val="10000"/>
                  </a:schemeClr>
                </a:solidFill>
              </a:rPr>
              <a:t>resource</a:t>
            </a:r>
            <a:r>
              <a:rPr lang="fr-FR" sz="2400" b="1" dirty="0" smtClean="0">
                <a:solidFill>
                  <a:schemeClr val="accent4">
                    <a:lumMod val="10000"/>
                  </a:schemeClr>
                </a:solidFill>
              </a:rPr>
              <a:t> management </a:t>
            </a:r>
            <a:r>
              <a:rPr lang="fr-FR" sz="2400" b="1" dirty="0" err="1" smtClean="0">
                <a:solidFill>
                  <a:schemeClr val="accent4">
                    <a:lumMod val="10000"/>
                  </a:schemeClr>
                </a:solidFill>
              </a:rPr>
              <a:t>definition</a:t>
            </a:r>
            <a:r>
              <a:rPr lang="fr-FR" sz="2400" b="1" dirty="0" smtClean="0">
                <a:solidFill>
                  <a:schemeClr val="accent4">
                    <a:lumMod val="10000"/>
                  </a:schemeClr>
                </a:solidFill>
              </a:rPr>
              <a:t>;</a:t>
            </a:r>
          </a:p>
          <a:p>
            <a:pPr algn="just">
              <a:buFontTx/>
              <a:buChar char="-"/>
            </a:pPr>
            <a:r>
              <a:rPr lang="fr-FR" sz="2400" b="1" dirty="0" smtClean="0">
                <a:solidFill>
                  <a:schemeClr val="accent4">
                    <a:lumMod val="10000"/>
                  </a:schemeClr>
                </a:solidFill>
              </a:rPr>
              <a:t>Objectives of HRM;</a:t>
            </a:r>
          </a:p>
          <a:p>
            <a:pPr algn="just">
              <a:buFontTx/>
              <a:buChar char="-"/>
            </a:pPr>
            <a:r>
              <a:rPr lang="fr-FR" sz="2400" b="1" dirty="0" err="1" smtClean="0">
                <a:solidFill>
                  <a:schemeClr val="accent4">
                    <a:lumMod val="10000"/>
                  </a:schemeClr>
                </a:solidFill>
              </a:rPr>
              <a:t>Functions</a:t>
            </a:r>
            <a:r>
              <a:rPr lang="fr-FR" sz="2400" b="1" dirty="0" smtClean="0">
                <a:solidFill>
                  <a:schemeClr val="accent4">
                    <a:lumMod val="10000"/>
                  </a:schemeClr>
                </a:solidFill>
              </a:rPr>
              <a:t> of HRM</a:t>
            </a:r>
          </a:p>
          <a:p>
            <a:pPr algn="just">
              <a:buFontTx/>
              <a:buChar char="-"/>
            </a:pPr>
            <a:endParaRPr lang="fr-FR" sz="2400" b="1" dirty="0" smtClean="0">
              <a:solidFill>
                <a:schemeClr val="accent4">
                  <a:lumMod val="10000"/>
                </a:schemeClr>
              </a:solidFill>
            </a:endParaRPr>
          </a:p>
          <a:p>
            <a:pPr algn="just"/>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smtClean="0">
                <a:solidFill>
                  <a:schemeClr val="accent4">
                    <a:lumMod val="10000"/>
                  </a:schemeClr>
                </a:solidFill>
              </a:rPr>
              <a:t>HRM </a:t>
            </a:r>
            <a:r>
              <a:rPr lang="fr-FR" sz="2800" b="1" dirty="0" err="1" smtClean="0">
                <a:solidFill>
                  <a:schemeClr val="accent4">
                    <a:lumMod val="10000"/>
                  </a:schemeClr>
                </a:solidFill>
              </a:rPr>
              <a:t>meaning</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t>	</a:t>
            </a:r>
            <a:r>
              <a:rPr lang="en-US" sz="2400" dirty="0">
                <a:solidFill>
                  <a:schemeClr val="tx1"/>
                </a:solidFill>
              </a:rPr>
              <a:t>Human resource management (HRM) is the practice of recruiting, hiring, deploying and managing an organization's employees. HRM is often referred to simply as human resources (</a:t>
            </a:r>
            <a:r>
              <a:rPr lang="en-US" sz="2400" u="sng" dirty="0">
                <a:solidFill>
                  <a:schemeClr val="tx1"/>
                </a:solidFill>
                <a:hlinkClick r:id="rId3"/>
              </a:rPr>
              <a:t>HR</a:t>
            </a:r>
            <a:r>
              <a:rPr lang="en-US" sz="2400" dirty="0">
                <a:solidFill>
                  <a:schemeClr val="tx1"/>
                </a:solidFill>
              </a:rPr>
              <a:t>). A company or organization's HR department is usually responsible for creating, putting into effect and overseeing policies governing workers and the relationship of the organization with its employees</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 name="Nuage 3"/>
          <p:cNvSpPr/>
          <p:nvPr/>
        </p:nvSpPr>
        <p:spPr>
          <a:xfrm>
            <a:off x="500034" y="357166"/>
            <a:ext cx="7960398"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en-US" sz="2800" b="1" dirty="0">
                <a:solidFill>
                  <a:schemeClr val="tx1"/>
                </a:solidFill>
              </a:rPr>
              <a:t>Why do we call it as Human Resource Management?</a:t>
            </a:r>
            <a:endParaRPr lang="fr-FR" sz="2800" b="1" dirty="0">
              <a:solidFill>
                <a:schemeClr val="tx1"/>
              </a:solidFill>
            </a:endParaRPr>
          </a:p>
        </p:txBody>
      </p:sp>
      <p:sp>
        <p:nvSpPr>
          <p:cNvPr id="14" name="Arrondir un rectangle avec un coin diagonal 13"/>
          <p:cNvSpPr/>
          <p:nvPr/>
        </p:nvSpPr>
        <p:spPr>
          <a:xfrm>
            <a:off x="500034" y="5106004"/>
            <a:ext cx="8215370" cy="1661467"/>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Therefore, human resource management is meant for proper </a:t>
            </a:r>
            <a:r>
              <a:rPr lang="en-US" sz="2400" dirty="0" err="1">
                <a:solidFill>
                  <a:schemeClr val="tx1"/>
                </a:solidFill>
              </a:rPr>
              <a:t>utilisation</a:t>
            </a:r>
            <a:r>
              <a:rPr lang="en-US" sz="2400" dirty="0">
                <a:solidFill>
                  <a:schemeClr val="tx1"/>
                </a:solidFill>
              </a:rPr>
              <a:t> of available skilled workforce and also to make efficient use of existing human resource in the </a:t>
            </a:r>
            <a:r>
              <a:rPr lang="en-US" sz="2400" dirty="0" err="1">
                <a:solidFill>
                  <a:schemeClr val="tx1"/>
                </a:solidFill>
              </a:rPr>
              <a:t>organisation</a:t>
            </a:r>
            <a:endParaRPr lang="ar-DZ" sz="2400" b="1" dirty="0" smtClean="0">
              <a:solidFill>
                <a:schemeClr val="tx1"/>
              </a:solidFill>
            </a:endParaRPr>
          </a:p>
        </p:txBody>
      </p:sp>
      <p:sp>
        <p:nvSpPr>
          <p:cNvPr id="2" name="Flèche droite 1"/>
          <p:cNvSpPr/>
          <p:nvPr/>
        </p:nvSpPr>
        <p:spPr>
          <a:xfrm>
            <a:off x="642910" y="1290149"/>
            <a:ext cx="7817522" cy="1523631"/>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Human: refers to the skilled workforce in an organization</a:t>
            </a:r>
            <a:endParaRPr lang="fr-FR" sz="2400" dirty="0">
              <a:solidFill>
                <a:schemeClr val="tx1"/>
              </a:solidFill>
            </a:endParaRPr>
          </a:p>
        </p:txBody>
      </p:sp>
      <p:sp>
        <p:nvSpPr>
          <p:cNvPr id="7" name="Flèche droite 6"/>
          <p:cNvSpPr/>
          <p:nvPr/>
        </p:nvSpPr>
        <p:spPr>
          <a:xfrm>
            <a:off x="642910" y="2302342"/>
            <a:ext cx="7817522" cy="1523631"/>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i="1" dirty="0">
                <a:solidFill>
                  <a:schemeClr val="tx1"/>
                </a:solidFill>
              </a:rPr>
              <a:t>Resource: </a:t>
            </a:r>
            <a:r>
              <a:rPr lang="en-US" sz="2400" i="1" dirty="0">
                <a:solidFill>
                  <a:schemeClr val="tx1"/>
                </a:solidFill>
              </a:rPr>
              <a:t>refers to limited availability or scarce</a:t>
            </a:r>
            <a:endParaRPr lang="fr-FR" sz="2400" dirty="0">
              <a:solidFill>
                <a:schemeClr val="tx1"/>
              </a:solidFill>
            </a:endParaRPr>
          </a:p>
        </p:txBody>
      </p:sp>
      <p:sp>
        <p:nvSpPr>
          <p:cNvPr id="8" name="Flèche droite 7"/>
          <p:cNvSpPr/>
          <p:nvPr/>
        </p:nvSpPr>
        <p:spPr>
          <a:xfrm>
            <a:off x="642910" y="3234276"/>
            <a:ext cx="7817522" cy="2093035"/>
          </a:xfrm>
          <a:prstGeom prst="rightArrow">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i="1" dirty="0">
                <a:solidFill>
                  <a:schemeClr val="tx1"/>
                </a:solidFill>
              </a:rPr>
              <a:t>Management:</a:t>
            </a:r>
            <a:r>
              <a:rPr lang="en-US" sz="2400" i="1" dirty="0">
                <a:solidFill>
                  <a:schemeClr val="tx1"/>
                </a:solidFill>
              </a:rPr>
              <a:t> refers how to optimize and make best use of such limited or scarce resource so as to meet the organization goals and objectives</a:t>
            </a:r>
            <a:endParaRPr lang="fr-FR" sz="2400" dirty="0">
              <a:solidFill>
                <a:schemeClr val="tx1"/>
              </a:solidFill>
            </a:endParaRPr>
          </a:p>
        </p:txBody>
      </p:sp>
    </p:spTree>
    <p:extLst>
      <p:ext uri="{BB962C8B-B14F-4D97-AF65-F5344CB8AC3E}">
        <p14:creationId xmlns:p14="http://schemas.microsoft.com/office/powerpoint/2010/main" val="2107312409"/>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	</a:t>
            </a:r>
            <a:r>
              <a:rPr lang="en-US" sz="2400" b="1" dirty="0">
                <a:solidFill>
                  <a:schemeClr val="tx1"/>
                </a:solidFill>
              </a:rPr>
              <a:t>Difference between Personnel management and Human resource management.</a:t>
            </a:r>
            <a:endParaRPr lang="ar-DZ" sz="2400" b="1" dirty="0" smtClean="0">
              <a:solidFill>
                <a:schemeClr val="tx1"/>
              </a:solidFill>
            </a:endParaRPr>
          </a:p>
        </p:txBody>
      </p:sp>
      <p:sp>
        <p:nvSpPr>
          <p:cNvPr id="3" name="Ellipse 2"/>
          <p:cNvSpPr/>
          <p:nvPr/>
        </p:nvSpPr>
        <p:spPr>
          <a:xfrm>
            <a:off x="506780" y="1071071"/>
            <a:ext cx="3489156" cy="1039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Personnel management </a:t>
            </a:r>
          </a:p>
        </p:txBody>
      </p:sp>
      <p:sp>
        <p:nvSpPr>
          <p:cNvPr id="5" name="Rectangle à coins arrondis 4"/>
          <p:cNvSpPr/>
          <p:nvPr/>
        </p:nvSpPr>
        <p:spPr>
          <a:xfrm>
            <a:off x="595420" y="2233527"/>
            <a:ext cx="8297060" cy="76870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Main principle of the Personnel Management was to extract work from an employee for the remuneration paid to them.</a:t>
            </a:r>
            <a:endParaRPr lang="fr-FR" sz="2000" dirty="0">
              <a:solidFill>
                <a:schemeClr val="tx1"/>
              </a:solidFill>
            </a:endParaRPr>
          </a:p>
        </p:txBody>
      </p:sp>
      <p:sp>
        <p:nvSpPr>
          <p:cNvPr id="13" name="Rectangle à coins arrondis 12"/>
          <p:cNvSpPr/>
          <p:nvPr/>
        </p:nvSpPr>
        <p:spPr>
          <a:xfrm>
            <a:off x="577700" y="3108937"/>
            <a:ext cx="8297060" cy="93381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Employees during the Personnel management era were not given high priority in decision making process and weren't much allowed to interact with management</a:t>
            </a:r>
            <a:endParaRPr lang="fr-FR" sz="2000" dirty="0">
              <a:solidFill>
                <a:schemeClr val="tx1"/>
              </a:solidFill>
            </a:endParaRPr>
          </a:p>
        </p:txBody>
      </p:sp>
      <p:sp>
        <p:nvSpPr>
          <p:cNvPr id="15" name="Rectangle à coins arrondis 14"/>
          <p:cNvSpPr/>
          <p:nvPr/>
        </p:nvSpPr>
        <p:spPr>
          <a:xfrm>
            <a:off x="506780" y="4139402"/>
            <a:ext cx="8297060" cy="120075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Personnel management was more confined to the factories and the main focus of the Personal manager was to see that everything was in compliance with the </a:t>
            </a:r>
            <a:r>
              <a:rPr lang="en-US" sz="2000" dirty="0" err="1">
                <a:solidFill>
                  <a:schemeClr val="tx1"/>
                </a:solidFill>
              </a:rPr>
              <a:t>labour</a:t>
            </a:r>
            <a:r>
              <a:rPr lang="en-US" sz="2000" dirty="0">
                <a:solidFill>
                  <a:schemeClr val="tx1"/>
                </a:solidFill>
              </a:rPr>
              <a:t> laws or not but not much emphasis made on the morale of employees</a:t>
            </a:r>
            <a:endParaRPr lang="fr-FR" sz="2000" dirty="0">
              <a:solidFill>
                <a:schemeClr val="tx1"/>
              </a:solidFill>
            </a:endParaRPr>
          </a:p>
        </p:txBody>
      </p:sp>
      <p:sp>
        <p:nvSpPr>
          <p:cNvPr id="16" name="Rectangle à coins arrondis 15"/>
          <p:cNvSpPr/>
          <p:nvPr/>
        </p:nvSpPr>
        <p:spPr>
          <a:xfrm>
            <a:off x="506780" y="5465024"/>
            <a:ext cx="8297060" cy="105273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Employees were just treated as tools, obligation to the </a:t>
            </a:r>
            <a:r>
              <a:rPr lang="en-US" sz="2000" dirty="0" err="1">
                <a:solidFill>
                  <a:schemeClr val="tx1"/>
                </a:solidFill>
              </a:rPr>
              <a:t>organisation</a:t>
            </a:r>
            <a:r>
              <a:rPr lang="en-US" sz="2000" dirty="0">
                <a:solidFill>
                  <a:schemeClr val="tx1"/>
                </a:solidFill>
              </a:rPr>
              <a:t> but not as the asset of the </a:t>
            </a:r>
            <a:r>
              <a:rPr lang="en-US" sz="2000" dirty="0" err="1">
                <a:solidFill>
                  <a:schemeClr val="tx1"/>
                </a:solidFill>
              </a:rPr>
              <a:t>organisation</a:t>
            </a:r>
            <a:r>
              <a:rPr lang="en-US" sz="2000" dirty="0">
                <a:solidFill>
                  <a:schemeClr val="tx1"/>
                </a:solidFill>
              </a:rPr>
              <a:t>, besides they were seen as cost &amp; expenditure to company rather than capital and investment</a:t>
            </a:r>
            <a:endParaRPr lang="fr-FR" sz="2000" dirty="0">
              <a:solidFill>
                <a:schemeClr val="tx1"/>
              </a:solidFill>
            </a:endParaRPr>
          </a:p>
        </p:txBody>
      </p:sp>
    </p:spTree>
    <p:extLst>
      <p:ext uri="{BB962C8B-B14F-4D97-AF65-F5344CB8AC3E}">
        <p14:creationId xmlns:p14="http://schemas.microsoft.com/office/powerpoint/2010/main" val="2232062328"/>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9" name="Parchemin horizontal 8"/>
          <p:cNvSpPr/>
          <p:nvPr/>
        </p:nvSpPr>
        <p:spPr>
          <a:xfrm>
            <a:off x="574868" y="1357298"/>
            <a:ext cx="8286808" cy="5024030"/>
          </a:xfrm>
          <a:prstGeom prst="horizontalScroll">
            <a:avLst>
              <a:gd name="adj" fmla="val 12500"/>
            </a:avLst>
          </a:prstGeom>
          <a:gradFill flip="none" rotWithShape="1">
            <a:gsLst>
              <a:gs pos="0">
                <a:schemeClr val="accent2">
                  <a:tint val="70000"/>
                  <a:satMod val="130000"/>
                </a:schemeClr>
              </a:gs>
              <a:gs pos="43000">
                <a:schemeClr val="accent2">
                  <a:tint val="44000"/>
                  <a:satMod val="165000"/>
                </a:schemeClr>
              </a:gs>
              <a:gs pos="93000">
                <a:schemeClr val="accent2">
                  <a:tint val="15000"/>
                  <a:satMod val="165000"/>
                </a:schemeClr>
              </a:gs>
              <a:gs pos="100000">
                <a:schemeClr val="accent2">
                  <a:tint val="5000"/>
                  <a:satMod val="250000"/>
                </a:schemeClr>
              </a:gs>
            </a:gsLst>
            <a:lin ang="5400000" scaled="1"/>
            <a:tileRect/>
          </a:gradFill>
          <a:ln w="38100">
            <a:solidFill>
              <a:schemeClr val="accent6"/>
            </a:solidFill>
          </a:ln>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2400" dirty="0">
                <a:solidFill>
                  <a:schemeClr val="accent4">
                    <a:lumMod val="10000"/>
                  </a:schemeClr>
                </a:solidFill>
                <a:cs typeface="Times New Roman" pitchFamily="18" charset="0"/>
              </a:rPr>
              <a:t>Human resources management works through dedicated HR professionals, who are responsible for the day-to-day execution of HR-related functions. Typically, human resources will comprise an entire department within each organization.</a:t>
            </a:r>
            <a:endParaRPr lang="fr-FR" sz="2400" dirty="0"/>
          </a:p>
        </p:txBody>
      </p:sp>
      <p:sp>
        <p:nvSpPr>
          <p:cNvPr id="10" name="Ruban vers le bas 9"/>
          <p:cNvSpPr/>
          <p:nvPr/>
        </p:nvSpPr>
        <p:spPr>
          <a:xfrm>
            <a:off x="857224" y="239481"/>
            <a:ext cx="8004452" cy="1214422"/>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b="1" dirty="0">
                <a:solidFill>
                  <a:schemeClr val="tx1"/>
                </a:solidFill>
              </a:rPr>
              <a:t>How </a:t>
            </a:r>
            <a:r>
              <a:rPr lang="fr-FR" sz="2400" b="1" dirty="0" err="1">
                <a:solidFill>
                  <a:schemeClr val="tx1"/>
                </a:solidFill>
              </a:rPr>
              <a:t>does</a:t>
            </a:r>
            <a:r>
              <a:rPr lang="fr-FR" sz="2400" b="1" dirty="0">
                <a:solidFill>
                  <a:schemeClr val="tx1"/>
                </a:solidFill>
              </a:rPr>
              <a:t> HRM </a:t>
            </a:r>
            <a:r>
              <a:rPr lang="fr-FR" sz="2400" b="1" dirty="0" err="1">
                <a:solidFill>
                  <a:schemeClr val="tx1"/>
                </a:solidFill>
              </a:rPr>
              <a:t>work</a:t>
            </a:r>
            <a:r>
              <a:rPr lang="fr-FR" sz="2400" b="1" dirty="0">
                <a:solidFill>
                  <a:schemeClr val="tx1"/>
                </a:solidFill>
              </a:rPr>
              <a:t>?</a:t>
            </a:r>
          </a:p>
          <a:p>
            <a:pPr algn="ctr"/>
            <a:endParaRPr lang="fr-FR"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2" name="Rectangle à coins arrondis 1"/>
          <p:cNvSpPr/>
          <p:nvPr/>
        </p:nvSpPr>
        <p:spPr>
          <a:xfrm>
            <a:off x="676199" y="357166"/>
            <a:ext cx="7601498" cy="12216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HR departments across different organizations can vary in size, structure and nature of their individual positions</a:t>
            </a:r>
            <a:endParaRPr lang="fr-FR" sz="2400" dirty="0">
              <a:solidFill>
                <a:schemeClr val="bg1"/>
              </a:solidFill>
            </a:endParaRPr>
          </a:p>
        </p:txBody>
      </p:sp>
      <p:sp>
        <p:nvSpPr>
          <p:cNvPr id="7" name="Rectangle à coins arrondis 6"/>
          <p:cNvSpPr/>
          <p:nvPr/>
        </p:nvSpPr>
        <p:spPr>
          <a:xfrm>
            <a:off x="1542502" y="4185084"/>
            <a:ext cx="7601498" cy="204978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Larger organizations may have </a:t>
            </a:r>
            <a:r>
              <a:rPr lang="en-US" sz="2400" dirty="0">
                <a:solidFill>
                  <a:schemeClr val="tx1"/>
                </a:solidFill>
                <a:hlinkClick r:id="rId3"/>
              </a:rPr>
              <a:t>more specialized roles</a:t>
            </a:r>
            <a:r>
              <a:rPr lang="en-US" sz="2400" dirty="0">
                <a:solidFill>
                  <a:schemeClr val="tx1"/>
                </a:solidFill>
              </a:rPr>
              <a:t>, with individual employees dedicated to functions such as recruiting, immigration and visa handling, talent management, benefits, compensation and more</a:t>
            </a:r>
            <a:endParaRPr lang="fr-FR" sz="2400" dirty="0">
              <a:solidFill>
                <a:schemeClr val="tx1"/>
              </a:solidFill>
            </a:endParaRPr>
          </a:p>
        </p:txBody>
      </p:sp>
      <p:sp>
        <p:nvSpPr>
          <p:cNvPr id="8" name="Rectangle à coins arrondis 7"/>
          <p:cNvSpPr/>
          <p:nvPr/>
        </p:nvSpPr>
        <p:spPr>
          <a:xfrm>
            <a:off x="1573597" y="1916832"/>
            <a:ext cx="7601498" cy="122169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 For smaller organizations, it is not uncommon to have a handful of </a:t>
            </a:r>
            <a:r>
              <a:rPr lang="en-US" sz="2400" u="sng" dirty="0">
                <a:solidFill>
                  <a:schemeClr val="tx1"/>
                </a:solidFill>
                <a:hlinkClick r:id="rId4"/>
              </a:rPr>
              <a:t>HR generalists</a:t>
            </a:r>
            <a:r>
              <a:rPr lang="en-US" sz="2400" dirty="0">
                <a:solidFill>
                  <a:schemeClr val="tx1"/>
                </a:solidFill>
              </a:rPr>
              <a:t>, who each perform a broad array of HR functions</a:t>
            </a:r>
            <a:endParaRPr lang="fr-FR" sz="2400" dirty="0">
              <a:solidFill>
                <a:schemeClr val="tx1"/>
              </a:solidFill>
            </a:endParaRPr>
          </a:p>
        </p:txBody>
      </p:sp>
      <p:sp>
        <p:nvSpPr>
          <p:cNvPr id="3" name="Accolade ouvrante 2"/>
          <p:cNvSpPr/>
          <p:nvPr/>
        </p:nvSpPr>
        <p:spPr>
          <a:xfrm>
            <a:off x="676199" y="2348880"/>
            <a:ext cx="862052" cy="367240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fr-FR"/>
          </a:p>
        </p:txBody>
      </p:sp>
    </p:spTree>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2" name="Rectangle à coins arrondis 1"/>
          <p:cNvSpPr/>
          <p:nvPr/>
        </p:nvSpPr>
        <p:spPr>
          <a:xfrm>
            <a:off x="985565" y="357166"/>
            <a:ext cx="7601498" cy="1368152"/>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Objectives of human resource management</a:t>
            </a:r>
          </a:p>
        </p:txBody>
      </p:sp>
      <p:sp>
        <p:nvSpPr>
          <p:cNvPr id="3" name="Arrondir un rectangle avec un coin diagonal 2"/>
          <p:cNvSpPr/>
          <p:nvPr/>
        </p:nvSpPr>
        <p:spPr>
          <a:xfrm>
            <a:off x="1187624" y="2411118"/>
            <a:ext cx="6840760" cy="72985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The objectives of HRM can be broken down into four broad categories</a:t>
            </a:r>
          </a:p>
        </p:txBody>
      </p:sp>
      <p:sp>
        <p:nvSpPr>
          <p:cNvPr id="4" name="Flèche vers le bas 3"/>
          <p:cNvSpPr/>
          <p:nvPr/>
        </p:nvSpPr>
        <p:spPr>
          <a:xfrm>
            <a:off x="4286533" y="1763046"/>
            <a:ext cx="64294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rot="19427764">
            <a:off x="663868" y="4223392"/>
            <a:ext cx="2146275" cy="965219"/>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a:solidFill>
                  <a:schemeClr val="tx1"/>
                </a:solidFill>
              </a:rPr>
              <a:t>Societal</a:t>
            </a:r>
            <a:r>
              <a:rPr lang="fr-FR" b="1" dirty="0">
                <a:solidFill>
                  <a:schemeClr val="tx1"/>
                </a:solidFill>
              </a:rPr>
              <a:t> </a:t>
            </a:r>
            <a:r>
              <a:rPr lang="fr-FR" b="1" dirty="0" smtClean="0">
                <a:solidFill>
                  <a:schemeClr val="tx1"/>
                </a:solidFill>
              </a:rPr>
              <a:t>objectives</a:t>
            </a:r>
            <a:endParaRPr lang="fr-FR" dirty="0">
              <a:solidFill>
                <a:schemeClr val="tx1"/>
              </a:solidFill>
            </a:endParaRPr>
          </a:p>
        </p:txBody>
      </p:sp>
      <p:sp>
        <p:nvSpPr>
          <p:cNvPr id="9" name="Rectangle 8"/>
          <p:cNvSpPr/>
          <p:nvPr/>
        </p:nvSpPr>
        <p:spPr>
          <a:xfrm rot="19427764">
            <a:off x="2644872" y="4232545"/>
            <a:ext cx="2146275" cy="1040549"/>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a:solidFill>
                  <a:schemeClr val="tx1"/>
                </a:solidFill>
              </a:rPr>
              <a:t>Organizational</a:t>
            </a:r>
            <a:r>
              <a:rPr lang="fr-FR" b="1" dirty="0">
                <a:solidFill>
                  <a:schemeClr val="tx1"/>
                </a:solidFill>
              </a:rPr>
              <a:t> objectives</a:t>
            </a:r>
            <a:endParaRPr lang="fr-FR" dirty="0">
              <a:solidFill>
                <a:schemeClr val="tx1"/>
              </a:solidFill>
            </a:endParaRPr>
          </a:p>
        </p:txBody>
      </p:sp>
      <p:sp>
        <p:nvSpPr>
          <p:cNvPr id="11" name="Rectangle 10"/>
          <p:cNvSpPr/>
          <p:nvPr/>
        </p:nvSpPr>
        <p:spPr>
          <a:xfrm rot="19427764">
            <a:off x="4661069" y="4338866"/>
            <a:ext cx="2146275" cy="870441"/>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a:solidFill>
                  <a:schemeClr val="tx1"/>
                </a:solidFill>
              </a:rPr>
              <a:t>Functional</a:t>
            </a:r>
            <a:r>
              <a:rPr lang="fr-FR" b="1" dirty="0">
                <a:solidFill>
                  <a:schemeClr val="tx1"/>
                </a:solidFill>
              </a:rPr>
              <a:t> objectives</a:t>
            </a:r>
            <a:endParaRPr lang="fr-FR" dirty="0">
              <a:solidFill>
                <a:schemeClr val="tx1"/>
              </a:solidFill>
            </a:endParaRPr>
          </a:p>
        </p:txBody>
      </p:sp>
      <p:sp>
        <p:nvSpPr>
          <p:cNvPr id="12" name="Rectangle 11"/>
          <p:cNvSpPr/>
          <p:nvPr/>
        </p:nvSpPr>
        <p:spPr>
          <a:xfrm rot="19427764">
            <a:off x="6491930" y="4344742"/>
            <a:ext cx="2146275" cy="94084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a:solidFill>
                  <a:schemeClr val="tx1"/>
                </a:solidFill>
              </a:rPr>
              <a:t>Personal</a:t>
            </a:r>
            <a:r>
              <a:rPr lang="fr-FR" b="1" dirty="0">
                <a:solidFill>
                  <a:schemeClr val="tx1"/>
                </a:solidFill>
              </a:rPr>
              <a:t> objectives</a:t>
            </a:r>
            <a:endParaRPr lang="fr-FR" dirty="0">
              <a:solidFill>
                <a:schemeClr val="tx1"/>
              </a:solidFill>
            </a:endParaRPr>
          </a:p>
        </p:txBody>
      </p:sp>
    </p:spTree>
    <p:extLst>
      <p:ext uri="{BB962C8B-B14F-4D97-AF65-F5344CB8AC3E}">
        <p14:creationId xmlns:p14="http://schemas.microsoft.com/office/powerpoint/2010/main" val="1610642418"/>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9440</TotalTime>
  <Words>716</Words>
  <Application>Microsoft Office PowerPoint</Application>
  <PresentationFormat>Affichage à l'écran (4:3)</PresentationFormat>
  <Paragraphs>82</Paragraphs>
  <Slides>11</Slides>
  <Notes>10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1206</cp:revision>
  <dcterms:created xsi:type="dcterms:W3CDTF">2008-12-20T18:29:40Z</dcterms:created>
  <dcterms:modified xsi:type="dcterms:W3CDTF">2023-02-21T12:52:14Z</dcterms:modified>
</cp:coreProperties>
</file>