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8" r:id="rId3"/>
    <p:sldId id="257" r:id="rId4"/>
    <p:sldId id="259" r:id="rId5"/>
    <p:sldId id="260" r:id="rId6"/>
    <p:sldId id="263" r:id="rId7"/>
    <p:sldId id="261" r:id="rId8"/>
    <p:sldId id="262" r:id="rId9"/>
    <p:sldId id="264" r:id="rId10"/>
    <p:sldId id="265" r:id="rId11"/>
    <p:sldId id="274" r:id="rId12"/>
    <p:sldId id="275" r:id="rId13"/>
    <p:sldId id="276" r:id="rId14"/>
    <p:sldId id="277" r:id="rId15"/>
    <p:sldId id="278" r:id="rId16"/>
    <p:sldId id="279" r:id="rId17"/>
    <p:sldId id="280" r:id="rId18"/>
    <p:sldId id="281" r:id="rId19"/>
    <p:sldId id="282" r:id="rId20"/>
    <p:sldId id="284" r:id="rId21"/>
    <p:sldId id="285" r:id="rId22"/>
    <p:sldId id="287" r:id="rId23"/>
    <p:sldId id="290" r:id="rId24"/>
    <p:sldId id="291" r:id="rId25"/>
    <p:sldId id="293" r:id="rId26"/>
    <p:sldId id="292" r:id="rId27"/>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aximized" horzBarState="maximized">
    <p:restoredLeft sz="84380"/>
    <p:restoredTop sz="94660"/>
  </p:normalViewPr>
  <p:slideViewPr>
    <p:cSldViewPr>
      <p:cViewPr varScale="1">
        <p:scale>
          <a:sx n="73" d="100"/>
          <a:sy n="73" d="100"/>
        </p:scale>
        <p:origin x="-193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12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8" name="Espace réservé de la date 27"/>
          <p:cNvSpPr>
            <a:spLocks noGrp="1"/>
          </p:cNvSpPr>
          <p:nvPr>
            <p:ph type="dt" sz="half" idx="10"/>
          </p:nvPr>
        </p:nvSpPr>
        <p:spPr/>
        <p:txBody>
          <a:bodyPr/>
          <a:lstStyle>
            <a:extLst/>
          </a:lstStyle>
          <a:p>
            <a:fld id="{8DEE9FC0-C854-482F-BF3C-A688A6CDE6DE}" type="datetimeFigureOut">
              <a:rPr lang="ar-DZ" smtClean="0"/>
              <a:pPr/>
              <a:t>12-10-1444</a:t>
            </a:fld>
            <a:endParaRPr lang="ar-DZ"/>
          </a:p>
        </p:txBody>
      </p:sp>
      <p:sp>
        <p:nvSpPr>
          <p:cNvPr id="17" name="Espace réservé du pied de page 16"/>
          <p:cNvSpPr>
            <a:spLocks noGrp="1"/>
          </p:cNvSpPr>
          <p:nvPr>
            <p:ph type="ftr" sz="quarter" idx="11"/>
          </p:nvPr>
        </p:nvSpPr>
        <p:spPr/>
        <p:txBody>
          <a:bodyPr/>
          <a:lstStyle>
            <a:extLst/>
          </a:lstStyle>
          <a:p>
            <a:endParaRPr lang="ar-DZ"/>
          </a:p>
        </p:txBody>
      </p:sp>
      <p:sp>
        <p:nvSpPr>
          <p:cNvPr id="29" name="Espace réservé du numéro de diapositive 28"/>
          <p:cNvSpPr>
            <a:spLocks noGrp="1"/>
          </p:cNvSpPr>
          <p:nvPr>
            <p:ph type="sldNum" sz="quarter" idx="12"/>
          </p:nvPr>
        </p:nvSpPr>
        <p:spPr/>
        <p:txBody>
          <a:bodyPr/>
          <a:lstStyle>
            <a:extLst/>
          </a:lstStyle>
          <a:p>
            <a:fld id="{64CF41F2-5CC6-4170-8E33-301E7D611CB6}" type="slidenum">
              <a:rPr lang="ar-DZ" smtClean="0"/>
              <a:pPr/>
              <a:t>‹N°›</a:t>
            </a:fld>
            <a:endParaRPr lang="ar-DZ"/>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r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fr-FR" smtClean="0"/>
              <a:t>Cliquez pour modifier le style du titre</a:t>
            </a:r>
            <a:endParaRPr kumimoji="0" lang="en-US"/>
          </a:p>
        </p:txBody>
      </p:sp>
      <p:sp>
        <p:nvSpPr>
          <p:cNvPr id="9" name="Sous-titr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DEE9FC0-C854-482F-BF3C-A688A6CDE6DE}" type="datetimeFigureOut">
              <a:rPr lang="ar-DZ" smtClean="0"/>
              <a:pPr/>
              <a:t>12-10-1444</a:t>
            </a:fld>
            <a:endParaRPr lang="ar-DZ"/>
          </a:p>
        </p:txBody>
      </p:sp>
      <p:sp>
        <p:nvSpPr>
          <p:cNvPr id="5" name="Espace réservé du pied de page 4"/>
          <p:cNvSpPr>
            <a:spLocks noGrp="1"/>
          </p:cNvSpPr>
          <p:nvPr>
            <p:ph type="ftr" sz="quarter" idx="11"/>
          </p:nvPr>
        </p:nvSpPr>
        <p:spPr/>
        <p:txBody>
          <a:bodyPr/>
          <a:lstStyle>
            <a:extLst/>
          </a:lstStyle>
          <a:p>
            <a:endParaRPr lang="ar-DZ"/>
          </a:p>
        </p:txBody>
      </p:sp>
      <p:sp>
        <p:nvSpPr>
          <p:cNvPr id="6" name="Espace réservé du numéro de diapositive 5"/>
          <p:cNvSpPr>
            <a:spLocks noGrp="1"/>
          </p:cNvSpPr>
          <p:nvPr>
            <p:ph type="sldNum" sz="quarter" idx="12"/>
          </p:nvPr>
        </p:nvSpPr>
        <p:spPr/>
        <p:txBody>
          <a:bodyPr/>
          <a:lstStyle>
            <a:extLst/>
          </a:lstStyle>
          <a:p>
            <a:fld id="{64CF41F2-5CC6-4170-8E33-301E7D611CB6}"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981200" cy="5851525"/>
          </a:xfrm>
        </p:spPr>
        <p:txBody>
          <a:bodyPr vert="eaVert" anchor="ct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600" y="274639"/>
            <a:ext cx="58674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DEE9FC0-C854-482F-BF3C-A688A6CDE6DE}" type="datetimeFigureOut">
              <a:rPr lang="ar-DZ" smtClean="0"/>
              <a:pPr/>
              <a:t>12-10-1444</a:t>
            </a:fld>
            <a:endParaRPr lang="ar-DZ"/>
          </a:p>
        </p:txBody>
      </p:sp>
      <p:sp>
        <p:nvSpPr>
          <p:cNvPr id="5" name="Espace réservé du pied de page 4"/>
          <p:cNvSpPr>
            <a:spLocks noGrp="1"/>
          </p:cNvSpPr>
          <p:nvPr>
            <p:ph type="ftr" sz="quarter" idx="11"/>
          </p:nvPr>
        </p:nvSpPr>
        <p:spPr/>
        <p:txBody>
          <a:bodyPr/>
          <a:lstStyle>
            <a:extLst/>
          </a:lstStyle>
          <a:p>
            <a:endParaRPr lang="ar-DZ"/>
          </a:p>
        </p:txBody>
      </p:sp>
      <p:sp>
        <p:nvSpPr>
          <p:cNvPr id="6" name="Espace réservé du numéro de diapositive 5"/>
          <p:cNvSpPr>
            <a:spLocks noGrp="1"/>
          </p:cNvSpPr>
          <p:nvPr>
            <p:ph type="sldNum" sz="quarter" idx="12"/>
          </p:nvPr>
        </p:nvSpPr>
        <p:spPr/>
        <p:txBody>
          <a:bodyPr/>
          <a:lstStyle>
            <a:extLst/>
          </a:lstStyle>
          <a:p>
            <a:fld id="{64CF41F2-5CC6-4170-8E33-301E7D611CB6}"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DEE9FC0-C854-482F-BF3C-A688A6CDE6DE}" type="datetimeFigureOut">
              <a:rPr lang="ar-DZ" smtClean="0"/>
              <a:pPr/>
              <a:t>12-10-1444</a:t>
            </a:fld>
            <a:endParaRPr lang="ar-DZ"/>
          </a:p>
        </p:txBody>
      </p:sp>
      <p:sp>
        <p:nvSpPr>
          <p:cNvPr id="5" name="Espace réservé du pied de page 4"/>
          <p:cNvSpPr>
            <a:spLocks noGrp="1"/>
          </p:cNvSpPr>
          <p:nvPr>
            <p:ph type="ftr" sz="quarter" idx="11"/>
          </p:nvPr>
        </p:nvSpPr>
        <p:spPr/>
        <p:txBody>
          <a:bodyPr/>
          <a:lstStyle>
            <a:extLst/>
          </a:lstStyle>
          <a:p>
            <a:endParaRPr lang="ar-DZ"/>
          </a:p>
        </p:txBody>
      </p:sp>
      <p:sp>
        <p:nvSpPr>
          <p:cNvPr id="6" name="Espace réservé du numéro de diapositive 5"/>
          <p:cNvSpPr>
            <a:spLocks noGrp="1"/>
          </p:cNvSpPr>
          <p:nvPr>
            <p:ph type="sldNum" sz="quarter" idx="12"/>
          </p:nvPr>
        </p:nvSpPr>
        <p:spPr/>
        <p:txBody>
          <a:bodyPr/>
          <a:lstStyle>
            <a:extLst/>
          </a:lstStyle>
          <a:p>
            <a:fld id="{64CF41F2-5CC6-4170-8E33-301E7D611CB6}" type="slidenum">
              <a:rPr lang="ar-DZ" smtClean="0"/>
              <a:pPr/>
              <a:t>‹N°›</a:t>
            </a:fld>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4" name="Forme libre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orme libre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orme libre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orme libre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orme libre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orme libre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orme libre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orme libre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orme libre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orme libre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orme libre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orme libre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orme libre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orme libre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orme libre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Espace réservé du texte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8DEE9FC0-C854-482F-BF3C-A688A6CDE6DE}" type="datetimeFigureOut">
              <a:rPr lang="ar-DZ" smtClean="0"/>
              <a:pPr/>
              <a:t>12-10-1444</a:t>
            </a:fld>
            <a:endParaRPr lang="ar-DZ"/>
          </a:p>
        </p:txBody>
      </p:sp>
      <p:sp>
        <p:nvSpPr>
          <p:cNvPr id="5" name="Espace réservé du pied de page 4"/>
          <p:cNvSpPr>
            <a:spLocks noGrp="1"/>
          </p:cNvSpPr>
          <p:nvPr>
            <p:ph type="ftr" sz="quarter" idx="11"/>
          </p:nvPr>
        </p:nvSpPr>
        <p:spPr/>
        <p:txBody>
          <a:bodyPr/>
          <a:lstStyle>
            <a:extLst/>
          </a:lstStyle>
          <a:p>
            <a:endParaRPr lang="ar-DZ"/>
          </a:p>
        </p:txBody>
      </p:sp>
      <p:sp>
        <p:nvSpPr>
          <p:cNvPr id="6" name="Espace réservé du numéro de diapositive 5"/>
          <p:cNvSpPr>
            <a:spLocks noGrp="1"/>
          </p:cNvSpPr>
          <p:nvPr>
            <p:ph type="sldNum" sz="quarter" idx="12"/>
          </p:nvPr>
        </p:nvSpPr>
        <p:spPr/>
        <p:txBody>
          <a:bodyPr/>
          <a:lstStyle>
            <a:extLst/>
          </a:lstStyle>
          <a:p>
            <a:fld id="{64CF41F2-5CC6-4170-8E33-301E7D611CB6}" type="slidenum">
              <a:rPr lang="ar-DZ" smtClean="0"/>
              <a:pPr/>
              <a:t>‹N°›</a:t>
            </a:fld>
            <a:endParaRPr lang="ar-DZ"/>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fr-FR" smtClean="0"/>
              <a:t>Cliquez pour modifier le style du titre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512064"/>
            <a:ext cx="8229600" cy="9144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8DEE9FC0-C854-482F-BF3C-A688A6CDE6DE}" type="datetimeFigureOut">
              <a:rPr lang="ar-DZ" smtClean="0"/>
              <a:pPr/>
              <a:t>12-10-1444</a:t>
            </a:fld>
            <a:endParaRPr lang="ar-DZ"/>
          </a:p>
        </p:txBody>
      </p:sp>
      <p:sp>
        <p:nvSpPr>
          <p:cNvPr id="6" name="Espace réservé du pied de page 5"/>
          <p:cNvSpPr>
            <a:spLocks noGrp="1"/>
          </p:cNvSpPr>
          <p:nvPr>
            <p:ph type="ftr" sz="quarter" idx="11"/>
          </p:nvPr>
        </p:nvSpPr>
        <p:spPr/>
        <p:txBody>
          <a:bodyPr/>
          <a:lstStyle>
            <a:extLst/>
          </a:lstStyle>
          <a:p>
            <a:endParaRPr lang="ar-DZ"/>
          </a:p>
        </p:txBody>
      </p:sp>
      <p:sp>
        <p:nvSpPr>
          <p:cNvPr id="7" name="Espace réservé du numéro de diapositive 6"/>
          <p:cNvSpPr>
            <a:spLocks noGrp="1"/>
          </p:cNvSpPr>
          <p:nvPr>
            <p:ph type="sldNum" sz="quarter" idx="12"/>
          </p:nvPr>
        </p:nvSpPr>
        <p:spPr/>
        <p:txBody>
          <a:bodyPr/>
          <a:lstStyle>
            <a:extLst/>
          </a:lstStyle>
          <a:p>
            <a:fld id="{64CF41F2-5CC6-4170-8E33-301E7D611CB6}" type="slidenum">
              <a:rPr lang="ar-DZ" smtClean="0"/>
              <a:pPr/>
              <a:t>‹N°›</a:t>
            </a:fld>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504824" y="512064"/>
            <a:ext cx="7772400" cy="914400"/>
          </a:xfrm>
        </p:spPr>
        <p:txBody>
          <a:bodyPr anchor="t"/>
          <a:lstStyle>
            <a:lvl1pPr>
              <a:defRPr sz="400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8DEE9FC0-C854-482F-BF3C-A688A6CDE6DE}" type="datetimeFigureOut">
              <a:rPr lang="ar-DZ" smtClean="0"/>
              <a:pPr/>
              <a:t>12-10-1444</a:t>
            </a:fld>
            <a:endParaRPr lang="ar-DZ"/>
          </a:p>
        </p:txBody>
      </p:sp>
      <p:sp>
        <p:nvSpPr>
          <p:cNvPr id="8" name="Espace réservé du pied de page 7"/>
          <p:cNvSpPr>
            <a:spLocks noGrp="1"/>
          </p:cNvSpPr>
          <p:nvPr>
            <p:ph type="ftr" sz="quarter" idx="11"/>
          </p:nvPr>
        </p:nvSpPr>
        <p:spPr/>
        <p:txBody>
          <a:bodyPr/>
          <a:lstStyle>
            <a:extLst/>
          </a:lstStyle>
          <a:p>
            <a:endParaRPr lang="ar-DZ"/>
          </a:p>
        </p:txBody>
      </p:sp>
      <p:sp>
        <p:nvSpPr>
          <p:cNvPr id="9" name="Espace réservé du numéro de diapositive 8"/>
          <p:cNvSpPr>
            <a:spLocks noGrp="1"/>
          </p:cNvSpPr>
          <p:nvPr>
            <p:ph type="sldNum" sz="quarter" idx="12"/>
          </p:nvPr>
        </p:nvSpPr>
        <p:spPr/>
        <p:txBody>
          <a:bodyPr/>
          <a:lstStyle>
            <a:extLst/>
          </a:lstStyle>
          <a:p>
            <a:fld id="{64CF41F2-5CC6-4170-8E33-301E7D611CB6}" type="slidenum">
              <a:rPr lang="ar-DZ" smtClean="0"/>
              <a:pPr/>
              <a:t>‹N°›</a:t>
            </a:fld>
            <a:endParaRPr lang="ar-DZ"/>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914400" y="512064"/>
            <a:ext cx="7772400" cy="914400"/>
          </a:xfrm>
        </p:spPr>
        <p:txBody>
          <a:bodyPr/>
          <a:lstStyle>
            <a:lvl1pPr>
              <a:defRPr sz="4000" cap="none" baseline="0"/>
            </a:lvl1pPr>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8DEE9FC0-C854-482F-BF3C-A688A6CDE6DE}" type="datetimeFigureOut">
              <a:rPr lang="ar-DZ" smtClean="0"/>
              <a:pPr/>
              <a:t>12-10-1444</a:t>
            </a:fld>
            <a:endParaRPr lang="ar-DZ"/>
          </a:p>
        </p:txBody>
      </p:sp>
      <p:sp>
        <p:nvSpPr>
          <p:cNvPr id="4" name="Espace réservé du pied de page 3"/>
          <p:cNvSpPr>
            <a:spLocks noGrp="1"/>
          </p:cNvSpPr>
          <p:nvPr>
            <p:ph type="ftr" sz="quarter" idx="11"/>
          </p:nvPr>
        </p:nvSpPr>
        <p:spPr/>
        <p:txBody>
          <a:bodyPr/>
          <a:lstStyle>
            <a:extLst/>
          </a:lstStyle>
          <a:p>
            <a:endParaRPr lang="ar-DZ"/>
          </a:p>
        </p:txBody>
      </p:sp>
      <p:sp>
        <p:nvSpPr>
          <p:cNvPr id="5" name="Espace réservé du numéro de diapositive 4"/>
          <p:cNvSpPr>
            <a:spLocks noGrp="1"/>
          </p:cNvSpPr>
          <p:nvPr>
            <p:ph type="sldNum" sz="quarter" idx="12"/>
          </p:nvPr>
        </p:nvSpPr>
        <p:spPr/>
        <p:txBody>
          <a:bodyPr/>
          <a:lstStyle>
            <a:extLst/>
          </a:lstStyle>
          <a:p>
            <a:fld id="{64CF41F2-5CC6-4170-8E33-301E7D611CB6}" type="slidenum">
              <a:rPr lang="ar-DZ" smtClean="0"/>
              <a:pPr/>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8DEE9FC0-C854-482F-BF3C-A688A6CDE6DE}" type="datetimeFigureOut">
              <a:rPr lang="ar-DZ" smtClean="0"/>
              <a:pPr/>
              <a:t>12-10-1444</a:t>
            </a:fld>
            <a:endParaRPr lang="ar-DZ"/>
          </a:p>
        </p:txBody>
      </p:sp>
      <p:sp>
        <p:nvSpPr>
          <p:cNvPr id="3" name="Espace réservé du pied de page 2"/>
          <p:cNvSpPr>
            <a:spLocks noGrp="1"/>
          </p:cNvSpPr>
          <p:nvPr>
            <p:ph type="ftr" sz="quarter" idx="11"/>
          </p:nvPr>
        </p:nvSpPr>
        <p:spPr/>
        <p:txBody>
          <a:bodyPr/>
          <a:lstStyle>
            <a:extLst/>
          </a:lstStyle>
          <a:p>
            <a:endParaRPr lang="ar-DZ"/>
          </a:p>
        </p:txBody>
      </p:sp>
      <p:sp>
        <p:nvSpPr>
          <p:cNvPr id="4" name="Espace réservé du numéro de diapositive 3"/>
          <p:cNvSpPr>
            <a:spLocks noGrp="1"/>
          </p:cNvSpPr>
          <p:nvPr>
            <p:ph type="sldNum" sz="quarter" idx="12"/>
          </p:nvPr>
        </p:nvSpPr>
        <p:spPr/>
        <p:txBody>
          <a:bodyPr/>
          <a:lstStyle>
            <a:extLst/>
          </a:lstStyle>
          <a:p>
            <a:fld id="{64CF41F2-5CC6-4170-8E33-301E7D611CB6}"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273050"/>
            <a:ext cx="8229600" cy="1162050"/>
          </a:xfrm>
        </p:spPr>
        <p:txBody>
          <a:bodyPr anchor="ctr"/>
          <a:lstStyle>
            <a:lvl1pPr algn="l">
              <a:buNone/>
              <a:defRPr sz="3600" b="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8DEE9FC0-C854-482F-BF3C-A688A6CDE6DE}" type="datetimeFigureOut">
              <a:rPr lang="ar-DZ" smtClean="0"/>
              <a:pPr/>
              <a:t>12-10-1444</a:t>
            </a:fld>
            <a:endParaRPr lang="ar-DZ"/>
          </a:p>
        </p:txBody>
      </p:sp>
      <p:sp>
        <p:nvSpPr>
          <p:cNvPr id="6" name="Espace réservé du pied de page 5"/>
          <p:cNvSpPr>
            <a:spLocks noGrp="1"/>
          </p:cNvSpPr>
          <p:nvPr>
            <p:ph type="ftr" sz="quarter" idx="11"/>
          </p:nvPr>
        </p:nvSpPr>
        <p:spPr/>
        <p:txBody>
          <a:bodyPr/>
          <a:lstStyle>
            <a:extLst/>
          </a:lstStyle>
          <a:p>
            <a:endParaRPr lang="ar-DZ"/>
          </a:p>
        </p:txBody>
      </p:sp>
      <p:sp>
        <p:nvSpPr>
          <p:cNvPr id="7" name="Espace réservé du numéro de diapositive 6"/>
          <p:cNvSpPr>
            <a:spLocks noGrp="1"/>
          </p:cNvSpPr>
          <p:nvPr>
            <p:ph type="sldNum" sz="quarter" idx="12"/>
          </p:nvPr>
        </p:nvSpPr>
        <p:spPr/>
        <p:txBody>
          <a:bodyPr/>
          <a:lstStyle>
            <a:extLst/>
          </a:lstStyle>
          <a:p>
            <a:fld id="{64CF41F2-5CC6-4170-8E33-301E7D611CB6}" type="slidenum">
              <a:rPr lang="ar-DZ" smtClean="0"/>
              <a:pPr/>
              <a:t>‹N°›</a:t>
            </a:fld>
            <a:endParaRPr lang="ar-D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Connecteur droit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e 9"/>
          <p:cNvGrpSpPr/>
          <p:nvPr/>
        </p:nvGrpSpPr>
        <p:grpSpPr>
          <a:xfrm rot="5400000">
            <a:off x="8514581" y="1219200"/>
            <a:ext cx="132763" cy="128466"/>
            <a:chOff x="6668087" y="1297746"/>
            <a:chExt cx="161840" cy="156602"/>
          </a:xfrm>
        </p:grpSpPr>
        <p:cxnSp>
          <p:nvCxnSpPr>
            <p:cNvPr id="15" name="Connecteur droit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Connecteur droit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r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grpSp>
        <p:nvGrpSpPr>
          <p:cNvPr id="14" name="Groupe 13"/>
          <p:cNvGrpSpPr/>
          <p:nvPr/>
        </p:nvGrpSpPr>
        <p:grpSpPr>
          <a:xfrm rot="5400000">
            <a:off x="8666981" y="1371600"/>
            <a:ext cx="132763" cy="128466"/>
            <a:chOff x="6668087" y="1297746"/>
            <a:chExt cx="161840" cy="156602"/>
          </a:xfrm>
        </p:grpSpPr>
        <p:cxnSp>
          <p:nvCxnSpPr>
            <p:cNvPr id="11" name="Connecteur droit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Connecteur droit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Connecteur droit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e 17"/>
          <p:cNvGrpSpPr/>
          <p:nvPr/>
        </p:nvGrpSpPr>
        <p:grpSpPr>
          <a:xfrm rot="5400000">
            <a:off x="8320088" y="1474763"/>
            <a:ext cx="132763" cy="128466"/>
            <a:chOff x="6668087" y="1297746"/>
            <a:chExt cx="161840" cy="156602"/>
          </a:xfrm>
        </p:grpSpPr>
        <p:cxnSp>
          <p:nvCxnSpPr>
            <p:cNvPr id="19" name="Connecteur droit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Connecteur droit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Connecteur droit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Espace réservé de la date 4"/>
          <p:cNvSpPr>
            <a:spLocks noGrp="1"/>
          </p:cNvSpPr>
          <p:nvPr>
            <p:ph type="dt" sz="half" idx="10"/>
          </p:nvPr>
        </p:nvSpPr>
        <p:spPr>
          <a:xfrm>
            <a:off x="6477000" y="55499"/>
            <a:ext cx="2133600" cy="365125"/>
          </a:xfrm>
        </p:spPr>
        <p:txBody>
          <a:bodyPr/>
          <a:lstStyle>
            <a:extLst/>
          </a:lstStyle>
          <a:p>
            <a:fld id="{8DEE9FC0-C854-482F-BF3C-A688A6CDE6DE}" type="datetimeFigureOut">
              <a:rPr lang="ar-DZ" smtClean="0"/>
              <a:pPr/>
              <a:t>12-10-1444</a:t>
            </a:fld>
            <a:endParaRPr lang="ar-DZ"/>
          </a:p>
        </p:txBody>
      </p:sp>
      <p:sp>
        <p:nvSpPr>
          <p:cNvPr id="6" name="Espace réservé du pied de page 5"/>
          <p:cNvSpPr>
            <a:spLocks noGrp="1"/>
          </p:cNvSpPr>
          <p:nvPr>
            <p:ph type="ftr" sz="quarter" idx="11"/>
          </p:nvPr>
        </p:nvSpPr>
        <p:spPr>
          <a:xfrm>
            <a:off x="914400" y="55499"/>
            <a:ext cx="5562600" cy="365125"/>
          </a:xfrm>
        </p:spPr>
        <p:txBody>
          <a:bodyPr/>
          <a:lstStyle>
            <a:extLst/>
          </a:lstStyle>
          <a:p>
            <a:endParaRPr lang="ar-DZ"/>
          </a:p>
        </p:txBody>
      </p:sp>
      <p:sp>
        <p:nvSpPr>
          <p:cNvPr id="7" name="Espace réservé du numéro de diapositive 6"/>
          <p:cNvSpPr>
            <a:spLocks noGrp="1"/>
          </p:cNvSpPr>
          <p:nvPr>
            <p:ph type="sldNum" sz="quarter" idx="12"/>
          </p:nvPr>
        </p:nvSpPr>
        <p:spPr>
          <a:xfrm>
            <a:off x="8610600" y="55499"/>
            <a:ext cx="457200" cy="365125"/>
          </a:xfrm>
        </p:spPr>
        <p:txBody>
          <a:bodyPr/>
          <a:lstStyle>
            <a:extLst/>
          </a:lstStyle>
          <a:p>
            <a:fld id="{64CF41F2-5CC6-4170-8E33-301E7D611CB6}" type="slidenum">
              <a:rPr lang="ar-DZ" smtClean="0"/>
              <a:pPr/>
              <a:t>‹N°›</a:t>
            </a:fld>
            <a:endParaRPr lang="ar-D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Espace réservé du titre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8DEE9FC0-C854-482F-BF3C-A688A6CDE6DE}" type="datetimeFigureOut">
              <a:rPr lang="ar-DZ" smtClean="0"/>
              <a:pPr/>
              <a:t>12-10-1444</a:t>
            </a:fld>
            <a:endParaRPr lang="ar-DZ"/>
          </a:p>
        </p:txBody>
      </p:sp>
      <p:sp>
        <p:nvSpPr>
          <p:cNvPr id="3" name="Espace réservé du pied de page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ar-DZ"/>
          </a:p>
        </p:txBody>
      </p:sp>
      <p:sp>
        <p:nvSpPr>
          <p:cNvPr id="23" name="Espace réservé du numéro de diapositive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64CF41F2-5CC6-4170-8E33-301E7D611CB6}" type="slidenum">
              <a:rPr lang="ar-DZ" smtClean="0"/>
              <a:pPr/>
              <a:t>‹N°›</a:t>
            </a:fld>
            <a:endParaRPr lang="ar-DZ"/>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r" rtl="1"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r" rtl="1"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r" rtl="1"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r" rtl="1"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r" rtl="1"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r" rtl="1"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britannica.com/EBchecked/topic/633855/wage-and-salary"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US" b="1" dirty="0" smtClean="0"/>
              <a:t>Lecture 1</a:t>
            </a:r>
            <a:r>
              <a:rPr lang="en-US" b="1" dirty="0" smtClean="0"/>
              <a:t>: Wages Theories</a:t>
            </a:r>
            <a:r>
              <a:rPr lang="en-US" dirty="0" smtClean="0"/>
              <a:t/>
            </a:r>
            <a:br>
              <a:rPr lang="en-US" dirty="0" smtClean="0"/>
            </a:br>
            <a:r>
              <a:rPr lang="fr-FR" dirty="0" smtClean="0"/>
              <a:t>(part 2)</a:t>
            </a:r>
            <a:endParaRPr lang="ar-DZ" dirty="0"/>
          </a:p>
        </p:txBody>
      </p:sp>
      <p:sp>
        <p:nvSpPr>
          <p:cNvPr id="3" name="Sous-titre 2"/>
          <p:cNvSpPr>
            <a:spLocks noGrp="1"/>
          </p:cNvSpPr>
          <p:nvPr>
            <p:ph type="subTitle" idx="1"/>
          </p:nvPr>
        </p:nvSpPr>
        <p:spPr/>
        <p:txBody>
          <a:bodyPr>
            <a:normAutofit/>
          </a:bodyPr>
          <a:lstStyle/>
          <a:p>
            <a:r>
              <a:rPr lang="fr-FR" dirty="0" err="1" smtClean="0"/>
              <a:t>Prepared</a:t>
            </a:r>
            <a:r>
              <a:rPr lang="fr-FR" dirty="0" smtClean="0"/>
              <a:t> by: Pr </a:t>
            </a:r>
            <a:r>
              <a:rPr lang="fr-FR" dirty="0" err="1" smtClean="0"/>
              <a:t>Djouhara</a:t>
            </a:r>
            <a:r>
              <a:rPr lang="fr-FR" dirty="0" smtClean="0"/>
              <a:t> AGTI</a:t>
            </a:r>
          </a:p>
          <a:p>
            <a:pPr rtl="0"/>
            <a:r>
              <a:rPr lang="ar-DZ" dirty="0" smtClean="0"/>
              <a:t> </a:t>
            </a:r>
            <a:r>
              <a:rPr lang="fr-FR" dirty="0" smtClean="0"/>
              <a:t> For </a:t>
            </a:r>
            <a:r>
              <a:rPr lang="fr-FR" dirty="0" err="1" smtClean="0"/>
              <a:t>Students</a:t>
            </a:r>
            <a:r>
              <a:rPr lang="fr-FR" dirty="0" smtClean="0"/>
              <a:t> of 1 Master, HRM</a:t>
            </a:r>
          </a:p>
          <a:p>
            <a:r>
              <a:rPr lang="en-US" dirty="0" smtClean="0"/>
              <a:t>Course: Wages and incentives systems</a:t>
            </a:r>
          </a:p>
          <a:p>
            <a:endParaRPr lang="fr-FR" dirty="0" smtClean="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0"/>
            <a:r>
              <a:rPr lang="fr-FR" b="1" dirty="0" err="1" smtClean="0"/>
              <a:t>Bargaining</a:t>
            </a:r>
            <a:r>
              <a:rPr lang="fr-FR" b="1" dirty="0" smtClean="0"/>
              <a:t> </a:t>
            </a:r>
            <a:r>
              <a:rPr lang="fr-FR" b="1" dirty="0" err="1" smtClean="0"/>
              <a:t>Theory</a:t>
            </a:r>
            <a:r>
              <a:rPr lang="fr-FR" b="1" dirty="0" smtClean="0"/>
              <a:t> </a:t>
            </a:r>
            <a:r>
              <a:rPr lang="en-US" b="1" dirty="0" smtClean="0"/>
              <a:t>Criticism</a:t>
            </a:r>
            <a:r>
              <a:rPr lang="fr-FR" b="1" dirty="0" smtClean="0"/>
              <a:t> </a:t>
            </a:r>
            <a:endParaRPr lang="ar-DZ" dirty="0"/>
          </a:p>
        </p:txBody>
      </p:sp>
      <p:sp>
        <p:nvSpPr>
          <p:cNvPr id="3" name="Espace réservé du contenu 2"/>
          <p:cNvSpPr>
            <a:spLocks noGrp="1"/>
          </p:cNvSpPr>
          <p:nvPr>
            <p:ph idx="1"/>
          </p:nvPr>
        </p:nvSpPr>
        <p:spPr/>
        <p:txBody>
          <a:bodyPr>
            <a:normAutofit fontScale="92500" lnSpcReduction="10000"/>
          </a:bodyPr>
          <a:lstStyle/>
          <a:p>
            <a:pPr algn="just" rtl="0"/>
            <a:r>
              <a:rPr lang="en-US" dirty="0"/>
              <a:t>It should be observed, however, that historically laborers were capable of improving their situations without the help of labor organizations. This indicates that factors other than the relative bargaining strength of the parties must have been at work. </a:t>
            </a:r>
            <a:endParaRPr lang="en-US" dirty="0" smtClean="0"/>
          </a:p>
          <a:p>
            <a:pPr algn="just" rtl="0"/>
            <a:r>
              <a:rPr lang="en-US" dirty="0" smtClean="0"/>
              <a:t>Although </a:t>
            </a:r>
            <a:r>
              <a:rPr lang="en-US" dirty="0"/>
              <a:t>the bargaining theory can explain wage rates in short-run situations (such as the existence of certain wage differentials), over the long run it has failed to explain the changes that are observed in the average levels of wages.</a:t>
            </a:r>
            <a:endParaRPr lang="ar-DZ" dirty="0"/>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4)">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amond(in)">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714620"/>
            <a:ext cx="8229600" cy="1143000"/>
          </a:xfrm>
        </p:spPr>
        <p:txBody>
          <a:bodyPr>
            <a:normAutofit fontScale="90000"/>
          </a:bodyPr>
          <a:lstStyle/>
          <a:p>
            <a:pPr lvl="0"/>
            <a:r>
              <a:rPr lang="en-US" sz="4800" b="1" dirty="0" smtClean="0"/>
              <a:t>Investment Theory of Wages</a:t>
            </a:r>
            <a:endParaRPr lang="ar-DZ" sz="4800" dirty="0"/>
          </a:p>
        </p:txBody>
      </p:sp>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b="1" dirty="0" smtClean="0"/>
              <a:t>Investment Theory of Wages</a:t>
            </a:r>
            <a:endParaRPr lang="ar-DZ" dirty="0"/>
          </a:p>
        </p:txBody>
      </p:sp>
      <p:sp>
        <p:nvSpPr>
          <p:cNvPr id="3" name="Espace réservé du contenu 2"/>
          <p:cNvSpPr>
            <a:spLocks noGrp="1"/>
          </p:cNvSpPr>
          <p:nvPr>
            <p:ph idx="1"/>
          </p:nvPr>
        </p:nvSpPr>
        <p:spPr/>
        <p:txBody>
          <a:bodyPr>
            <a:normAutofit fontScale="92500" lnSpcReduction="10000"/>
          </a:bodyPr>
          <a:lstStyle/>
          <a:p>
            <a:pPr algn="just" rtl="0"/>
            <a:r>
              <a:rPr lang="en-US" dirty="0" smtClean="0"/>
              <a:t>This theory has developed by </a:t>
            </a:r>
            <a:r>
              <a:rPr lang="en-US" dirty="0" err="1" smtClean="0"/>
              <a:t>Gilelman</a:t>
            </a:r>
            <a:r>
              <a:rPr lang="en-US" dirty="0" smtClean="0"/>
              <a:t> for the replacement of marginal productivity theory. </a:t>
            </a:r>
          </a:p>
          <a:p>
            <a:pPr algn="just" rtl="0"/>
            <a:r>
              <a:rPr lang="en-US" dirty="0" smtClean="0"/>
              <a:t>Whereas marginal productivity theory focuses on the output of labor, investment theory concentrates on labor inputs, another side of the same coin. </a:t>
            </a:r>
          </a:p>
          <a:p>
            <a:pPr algn="just" rtl="0"/>
            <a:r>
              <a:rPr lang="en-US" dirty="0" smtClean="0"/>
              <a:t>The theory proposes that the productivity of an individual employee is a function of his personal attributes with which his labor is combined. Workers attributes include values, personality, and physical abilities.</a:t>
            </a:r>
          </a:p>
          <a:p>
            <a:endParaRPr lang="ar-DZ" dirty="0"/>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6"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arn(inHorizontal)">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6"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barn(inHorizontal)">
                                      <p:cBhvr>
                                        <p:cTn id="24"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b="1" dirty="0" smtClean="0"/>
              <a:t>Investment Theory of Wages</a:t>
            </a:r>
            <a:endParaRPr lang="ar-DZ" dirty="0"/>
          </a:p>
        </p:txBody>
      </p:sp>
      <p:sp>
        <p:nvSpPr>
          <p:cNvPr id="3" name="Espace réservé du contenu 2"/>
          <p:cNvSpPr>
            <a:spLocks noGrp="1"/>
          </p:cNvSpPr>
          <p:nvPr>
            <p:ph idx="1"/>
          </p:nvPr>
        </p:nvSpPr>
        <p:spPr/>
        <p:txBody>
          <a:bodyPr>
            <a:normAutofit lnSpcReduction="10000"/>
          </a:bodyPr>
          <a:lstStyle/>
          <a:p>
            <a:pPr algn="just" rtl="0"/>
            <a:r>
              <a:rPr lang="en-US" dirty="0" smtClean="0"/>
              <a:t>In a sense, however, these attributes are reflected in education, training, and experience. Highly motivated, emotionally mature and energetic individuals are essentially investments in productivity. The larger the investments possessed by workers, the wider the geographic scope of the labor market in which he has a potential to participate. So he is highly mobile. Wages are related to mobility potential.</a:t>
            </a:r>
          </a:p>
          <a:p>
            <a:endParaRPr lang="ar-DZ" dirty="0"/>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4)">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Investment Theory of Wages Analysis</a:t>
            </a:r>
            <a:endParaRPr lang="ar-DZ" dirty="0"/>
          </a:p>
        </p:txBody>
      </p:sp>
      <p:sp>
        <p:nvSpPr>
          <p:cNvPr id="3" name="Espace réservé du contenu 2"/>
          <p:cNvSpPr>
            <a:spLocks noGrp="1"/>
          </p:cNvSpPr>
          <p:nvPr>
            <p:ph idx="1"/>
          </p:nvPr>
        </p:nvSpPr>
        <p:spPr/>
        <p:txBody>
          <a:bodyPr>
            <a:normAutofit/>
          </a:bodyPr>
          <a:lstStyle/>
          <a:p>
            <a:pPr algn="just" rtl="0"/>
            <a:r>
              <a:rPr lang="en-US" dirty="0" smtClean="0"/>
              <a:t>➢➢ It focuses both on the supply of and the demand for labor. It emphasizes worker’s investment in productivity</a:t>
            </a:r>
          </a:p>
          <a:p>
            <a:pPr algn="just" rtl="0"/>
            <a:r>
              <a:rPr lang="en-US" dirty="0" smtClean="0"/>
              <a:t>➢➢ Its emphasis is on short-run</a:t>
            </a:r>
          </a:p>
          <a:p>
            <a:pPr algn="just" rtl="0"/>
            <a:r>
              <a:rPr lang="en-US" dirty="0" smtClean="0"/>
              <a:t>➢➢ It emphasizes the micro aspect</a:t>
            </a:r>
          </a:p>
          <a:p>
            <a:pPr algn="just" rtl="0"/>
            <a:r>
              <a:rPr lang="en-US" dirty="0" smtClean="0"/>
              <a:t>➢➢ It tries to answer wage structure as well as the wage level</a:t>
            </a:r>
          </a:p>
          <a:p>
            <a:pPr algn="just" rtl="0"/>
            <a:r>
              <a:rPr lang="en-US" dirty="0" smtClean="0"/>
              <a:t>➢➢ wages are assumed to be a return on investment. </a:t>
            </a:r>
          </a:p>
          <a:p>
            <a:endParaRPr lang="ar-DZ" dirty="0"/>
          </a:p>
        </p:txBody>
      </p:sp>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274638"/>
            <a:ext cx="8329642" cy="1143000"/>
          </a:xfrm>
        </p:spPr>
        <p:txBody>
          <a:bodyPr>
            <a:normAutofit fontScale="90000"/>
          </a:bodyPr>
          <a:lstStyle/>
          <a:p>
            <a:pPr algn="ctr"/>
            <a:r>
              <a:rPr lang="en-US" b="1" dirty="0" smtClean="0"/>
              <a:t>Investment Theory of Wages </a:t>
            </a:r>
            <a:r>
              <a:rPr lang="fr-FR" b="1" dirty="0" smtClean="0"/>
              <a:t>Criticisme</a:t>
            </a:r>
            <a:endParaRPr lang="ar-DZ" dirty="0"/>
          </a:p>
        </p:txBody>
      </p:sp>
      <p:sp>
        <p:nvSpPr>
          <p:cNvPr id="3" name="Espace réservé du contenu 2"/>
          <p:cNvSpPr>
            <a:spLocks noGrp="1"/>
          </p:cNvSpPr>
          <p:nvPr>
            <p:ph idx="1"/>
          </p:nvPr>
        </p:nvSpPr>
        <p:spPr/>
        <p:txBody>
          <a:bodyPr>
            <a:normAutofit fontScale="92500"/>
          </a:bodyPr>
          <a:lstStyle/>
          <a:p>
            <a:pPr algn="just" rtl="0"/>
            <a:r>
              <a:rPr lang="en-US" dirty="0" smtClean="0"/>
              <a:t>Logically one would assume that the larger the investment, the higher the wage. However, in practice, this will not be true always, employees seek a number of other satisfaction from job, income being only one of them.</a:t>
            </a:r>
          </a:p>
          <a:p>
            <a:pPr algn="just" rtl="0"/>
            <a:r>
              <a:rPr lang="en-US" dirty="0" smtClean="0"/>
              <a:t>Further, the wage decisions are influenced by the organization’s policy in regard to job design, employment and lay-off as these factors affect profitability of the organization and its ability to pay.</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786058"/>
            <a:ext cx="8229600" cy="1143000"/>
          </a:xfrm>
        </p:spPr>
        <p:txBody>
          <a:bodyPr>
            <a:normAutofit/>
          </a:bodyPr>
          <a:lstStyle/>
          <a:p>
            <a:pPr lvl="0" algn="ctr"/>
            <a:r>
              <a:rPr lang="en-US" sz="4800" b="1" dirty="0" smtClean="0"/>
              <a:t>Behavioral theories</a:t>
            </a:r>
            <a:endParaRPr lang="ar-DZ" sz="4800"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b="1" dirty="0" smtClean="0"/>
              <a:t>Behavioral theories</a:t>
            </a:r>
            <a:endParaRPr lang="ar-DZ" dirty="0"/>
          </a:p>
        </p:txBody>
      </p:sp>
      <p:sp>
        <p:nvSpPr>
          <p:cNvPr id="3" name="Espace réservé du contenu 2"/>
          <p:cNvSpPr>
            <a:spLocks noGrp="1"/>
          </p:cNvSpPr>
          <p:nvPr>
            <p:ph idx="1"/>
          </p:nvPr>
        </p:nvSpPr>
        <p:spPr/>
        <p:txBody>
          <a:bodyPr/>
          <a:lstStyle/>
          <a:p>
            <a:pPr algn="just" rtl="0"/>
            <a:r>
              <a:rPr lang="en-US" dirty="0" smtClean="0"/>
              <a:t>Many behavioral scientists - notably industrial psychologists and sociologists like Marsh and Simon, Robert </a:t>
            </a:r>
            <a:r>
              <a:rPr lang="en-US" dirty="0" err="1" smtClean="0"/>
              <a:t>Dubin</a:t>
            </a:r>
            <a:r>
              <a:rPr lang="en-US" dirty="0" smtClean="0"/>
              <a:t>, Eliot Jacques have presented their views of wages and salaries, on the basis of research studies and action </a:t>
            </a:r>
            <a:r>
              <a:rPr lang="en-US" dirty="0" err="1" smtClean="0"/>
              <a:t>programmes</a:t>
            </a:r>
            <a:r>
              <a:rPr lang="en-US" dirty="0" smtClean="0"/>
              <a:t> conducted by them. Briefly such theories are:</a:t>
            </a:r>
          </a:p>
          <a:p>
            <a:endParaRPr lang="ar-DZ" dirty="0"/>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diamond(in)">
                                      <p:cBhvr>
                                        <p:cTn id="14"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512064"/>
            <a:ext cx="7772400" cy="1130986"/>
          </a:xfrm>
        </p:spPr>
        <p:txBody>
          <a:bodyPr>
            <a:normAutofit fontScale="90000"/>
          </a:bodyPr>
          <a:lstStyle/>
          <a:p>
            <a:pPr lvl="0" algn="ctr"/>
            <a:r>
              <a:rPr lang="en-US" b="1" dirty="0" smtClean="0"/>
              <a:t>The Employee’s Acceptance of a Wage Level</a:t>
            </a:r>
            <a:endParaRPr lang="ar-DZ" dirty="0"/>
          </a:p>
        </p:txBody>
      </p:sp>
      <p:sp>
        <p:nvSpPr>
          <p:cNvPr id="3" name="Espace réservé du contenu 2"/>
          <p:cNvSpPr>
            <a:spLocks noGrp="1"/>
          </p:cNvSpPr>
          <p:nvPr>
            <p:ph idx="1"/>
          </p:nvPr>
        </p:nvSpPr>
        <p:spPr/>
        <p:txBody>
          <a:bodyPr/>
          <a:lstStyle/>
          <a:p>
            <a:pPr algn="just" rtl="0"/>
            <a:r>
              <a:rPr lang="en-US" dirty="0" smtClean="0"/>
              <a:t>This type of thinking takes into consideration the factors, which may induce an employee to stay on with a company. The size and prestige of the company, the power of the union, the wages and benefits that the employee receives in proportion to the contribution made by him - all have their impact.</a:t>
            </a:r>
          </a:p>
          <a:p>
            <a:endParaRPr lang="ar-DZ" dirty="0"/>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heel(4)">
                                      <p:cBhvr>
                                        <p:cTn id="13"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lgn="ctr"/>
            <a:r>
              <a:rPr lang="en-US" b="1" dirty="0" smtClean="0"/>
              <a:t>The Internal Wage Structure</a:t>
            </a:r>
            <a:endParaRPr lang="ar-DZ" dirty="0"/>
          </a:p>
        </p:txBody>
      </p:sp>
      <p:sp>
        <p:nvSpPr>
          <p:cNvPr id="3" name="Espace réservé du contenu 2"/>
          <p:cNvSpPr>
            <a:spLocks noGrp="1"/>
          </p:cNvSpPr>
          <p:nvPr>
            <p:ph idx="1"/>
          </p:nvPr>
        </p:nvSpPr>
        <p:spPr/>
        <p:txBody>
          <a:bodyPr>
            <a:normAutofit lnSpcReduction="10000"/>
          </a:bodyPr>
          <a:lstStyle/>
          <a:p>
            <a:pPr algn="just" rtl="0"/>
            <a:r>
              <a:rPr lang="en-US" dirty="0" smtClean="0"/>
              <a:t>Social norms, traditions, customs prevalent in the organization and psychological pressures on the management, the prestige attached to certain jobs in terms of social status, the need to maintain internal consistency in wages at the higher levels, the ratio of the maximum and minimum wage differentials, and the norms of span of control, and demand for specialized labor all affect the internal wage structure of an organization. </a:t>
            </a:r>
          </a:p>
          <a:p>
            <a:endParaRPr lang="ar-DZ" dirty="0"/>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p:txBody>
          <a:bodyPr>
            <a:normAutofit/>
          </a:bodyPr>
          <a:lstStyle/>
          <a:p>
            <a:pPr lvl="0"/>
            <a:r>
              <a:rPr lang="en-US" sz="4400" b="1" dirty="0" smtClean="0"/>
              <a:t>Theories of Wages </a:t>
            </a:r>
            <a:endParaRPr lang="ar-DZ" sz="4400" b="1" dirty="0" smtClean="0"/>
          </a:p>
        </p:txBody>
      </p:sp>
      <p:sp>
        <p:nvSpPr>
          <p:cNvPr id="2" name="Titre 1"/>
          <p:cNvSpPr>
            <a:spLocks noGrp="1"/>
          </p:cNvSpPr>
          <p:nvPr>
            <p:ph type="title"/>
          </p:nvPr>
        </p:nvSpPr>
        <p:spPr/>
        <p:txBody>
          <a:bodyPr/>
          <a:lstStyle/>
          <a:p>
            <a:r>
              <a:rPr lang="en-US" dirty="0"/>
              <a:t>Bargaining Theories </a:t>
            </a:r>
            <a:endParaRPr lang="ar-DZ"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Horizont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b="1" dirty="0" smtClean="0"/>
              <a:t>Human-capital theory </a:t>
            </a:r>
            <a:endParaRPr lang="ar-DZ" dirty="0"/>
          </a:p>
        </p:txBody>
      </p:sp>
      <p:sp>
        <p:nvSpPr>
          <p:cNvPr id="3" name="Espace réservé du contenu 2"/>
          <p:cNvSpPr>
            <a:spLocks noGrp="1"/>
          </p:cNvSpPr>
          <p:nvPr>
            <p:ph idx="1"/>
          </p:nvPr>
        </p:nvSpPr>
        <p:spPr/>
        <p:txBody>
          <a:bodyPr>
            <a:normAutofit/>
          </a:bodyPr>
          <a:lstStyle/>
          <a:p>
            <a:pPr algn="just" rtl="0"/>
            <a:r>
              <a:rPr lang="en-US" dirty="0" smtClean="0"/>
              <a:t>A particular application of </a:t>
            </a:r>
            <a:r>
              <a:rPr lang="en-US" dirty="0" err="1" smtClean="0"/>
              <a:t>marginalist</a:t>
            </a:r>
            <a:r>
              <a:rPr lang="en-US" dirty="0" smtClean="0"/>
              <a:t> analysis (a refinement of marginal-productivity theory) became known as human-capital theory. It has since become a dominant means of understanding how wages are determined.</a:t>
            </a:r>
          </a:p>
          <a:p>
            <a:pPr algn="just" rtl="0"/>
            <a:r>
              <a:rPr lang="en-US" dirty="0" smtClean="0"/>
              <a:t> It holds that earnings in the labor market depend upon the employees’ information and skills. </a:t>
            </a:r>
            <a:endParaRPr lang="ar-DZ" dirty="0"/>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4)">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heel(4)">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512064"/>
            <a:ext cx="7772400" cy="1273862"/>
          </a:xfrm>
        </p:spPr>
        <p:txBody>
          <a:bodyPr>
            <a:normAutofit fontScale="90000"/>
          </a:bodyPr>
          <a:lstStyle/>
          <a:p>
            <a:pPr algn="ctr"/>
            <a:r>
              <a:rPr lang="en-US" b="1" dirty="0" smtClean="0"/>
              <a:t>Human-capital theory </a:t>
            </a:r>
            <a:r>
              <a:rPr lang="fr-FR" b="1" dirty="0" err="1" smtClean="0"/>
              <a:t>development</a:t>
            </a:r>
            <a:endParaRPr lang="ar-DZ" b="1" dirty="0"/>
          </a:p>
        </p:txBody>
      </p:sp>
      <p:sp>
        <p:nvSpPr>
          <p:cNvPr id="3" name="Espace réservé du contenu 2"/>
          <p:cNvSpPr>
            <a:spLocks noGrp="1"/>
          </p:cNvSpPr>
          <p:nvPr>
            <p:ph idx="1"/>
          </p:nvPr>
        </p:nvSpPr>
        <p:spPr/>
        <p:txBody>
          <a:bodyPr>
            <a:normAutofit/>
          </a:bodyPr>
          <a:lstStyle/>
          <a:p>
            <a:pPr algn="just" rtl="0"/>
            <a:r>
              <a:rPr lang="en-US" dirty="0" smtClean="0"/>
              <a:t>The idea that workers embody information and skills that contribute to the production process goes back at least to Adam Smith. It builds on the recognition that families make a major contribution to the acquisition of skills.</a:t>
            </a:r>
          </a:p>
          <a:p>
            <a:pPr algn="just" rtl="0">
              <a:buNone/>
            </a:pPr>
            <a:endParaRPr lang="en-US" dirty="0" smtClean="0"/>
          </a:p>
        </p:txBody>
      </p:sp>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en-US" b="1" dirty="0" smtClean="0"/>
              <a:t>Human-capital theory </a:t>
            </a:r>
            <a:r>
              <a:rPr lang="fr-FR" b="1" dirty="0" smtClean="0"/>
              <a:t>Shape</a:t>
            </a:r>
            <a:endParaRPr lang="ar-DZ" dirty="0"/>
          </a:p>
        </p:txBody>
      </p:sp>
      <p:sp>
        <p:nvSpPr>
          <p:cNvPr id="3" name="Espace réservé du contenu 2"/>
          <p:cNvSpPr>
            <a:spLocks noGrp="1"/>
          </p:cNvSpPr>
          <p:nvPr>
            <p:ph idx="1"/>
          </p:nvPr>
        </p:nvSpPr>
        <p:spPr>
          <a:xfrm>
            <a:off x="457200" y="1600200"/>
            <a:ext cx="8229600" cy="5114948"/>
          </a:xfrm>
        </p:spPr>
        <p:txBody>
          <a:bodyPr>
            <a:normAutofit lnSpcReduction="10000"/>
          </a:bodyPr>
          <a:lstStyle/>
          <a:p>
            <a:pPr algn="just" rtl="0"/>
            <a:r>
              <a:rPr lang="en-US" dirty="0" smtClean="0"/>
              <a:t>The theory of human capital was shaped largely by Gary S. Becker, an American student of Schultz who treated human capital as the outcome of an investment process. Because the acquisition of productive knowledge is costly (e.g., students pay direct costs and forego opportunities to earn wages), </a:t>
            </a:r>
          </a:p>
          <a:p>
            <a:pPr algn="just" rtl="0"/>
            <a:r>
              <a:rPr lang="en-US" dirty="0" smtClean="0"/>
              <a:t>Becker concluded that rational actors will make such investments only if the expected stream of future benefits exceeds the short-term costs associated with acquiring the skills. </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4)">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heel(4)">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sz="3600" b="1" dirty="0" smtClean="0"/>
              <a:t>General and </a:t>
            </a:r>
            <a:r>
              <a:rPr lang="fr-FR" sz="3600" b="1" dirty="0" err="1" smtClean="0"/>
              <a:t>Firm</a:t>
            </a:r>
            <a:r>
              <a:rPr lang="fr-FR" sz="3600" b="1" dirty="0" smtClean="0"/>
              <a:t>-</a:t>
            </a:r>
            <a:r>
              <a:rPr lang="fr-FR" sz="3600" b="1" dirty="0" err="1" smtClean="0"/>
              <a:t>Specific</a:t>
            </a:r>
            <a:r>
              <a:rPr lang="fr-FR" sz="3600" b="1" dirty="0" smtClean="0"/>
              <a:t> </a:t>
            </a:r>
            <a:r>
              <a:rPr lang="fr-FR" sz="3600" b="1" dirty="0" err="1" smtClean="0"/>
              <a:t>Human</a:t>
            </a:r>
            <a:r>
              <a:rPr lang="fr-FR" sz="3600" b="1" dirty="0" smtClean="0"/>
              <a:t> Capital</a:t>
            </a:r>
            <a:endParaRPr lang="ar-DZ" sz="3600" b="1" dirty="0"/>
          </a:p>
        </p:txBody>
      </p:sp>
      <p:sp>
        <p:nvSpPr>
          <p:cNvPr id="3" name="Espace réservé du contenu 2"/>
          <p:cNvSpPr>
            <a:spLocks noGrp="1"/>
          </p:cNvSpPr>
          <p:nvPr>
            <p:ph idx="1"/>
          </p:nvPr>
        </p:nvSpPr>
        <p:spPr/>
        <p:txBody>
          <a:bodyPr>
            <a:normAutofit/>
          </a:bodyPr>
          <a:lstStyle/>
          <a:p>
            <a:pPr algn="just" rtl="0"/>
            <a:r>
              <a:rPr lang="en-US" dirty="0" smtClean="0"/>
              <a:t>Becker introduced the important distinction between “general” human capital (which is valued by all potential employers) and “firm-specific” human capital (which involves skills and knowledge that have productive value in only one particular company). Formal education produces general human capital, while on-the-job training usually produces both types. </a:t>
            </a:r>
            <a:endParaRPr lang="ar-DZ" dirty="0"/>
          </a:p>
        </p:txBody>
      </p:sp>
    </p:spTree>
  </p:cSld>
  <p:clrMapOvr>
    <a:masterClrMapping/>
  </p:clrMapOvr>
  <p:transition>
    <p:pull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4)">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fr-FR" sz="3600" b="1" dirty="0" smtClean="0"/>
              <a:t>General and </a:t>
            </a:r>
            <a:r>
              <a:rPr lang="fr-FR" sz="3600" b="1" dirty="0" err="1" smtClean="0"/>
              <a:t>Firm</a:t>
            </a:r>
            <a:r>
              <a:rPr lang="fr-FR" sz="3600" b="1" dirty="0" smtClean="0"/>
              <a:t>-</a:t>
            </a:r>
            <a:r>
              <a:rPr lang="fr-FR" sz="3600" b="1" dirty="0" err="1" smtClean="0"/>
              <a:t>Specific</a:t>
            </a:r>
            <a:r>
              <a:rPr lang="fr-FR" sz="3600" b="1" dirty="0" smtClean="0"/>
              <a:t> </a:t>
            </a:r>
            <a:r>
              <a:rPr lang="fr-FR" sz="3600" b="1" dirty="0" err="1" smtClean="0"/>
              <a:t>Human</a:t>
            </a:r>
            <a:r>
              <a:rPr lang="fr-FR" sz="3600" b="1" dirty="0" smtClean="0"/>
              <a:t> Capital</a:t>
            </a:r>
            <a:endParaRPr lang="ar-DZ" sz="3600" dirty="0"/>
          </a:p>
        </p:txBody>
      </p:sp>
      <p:sp>
        <p:nvSpPr>
          <p:cNvPr id="3" name="Espace réservé du contenu 2"/>
          <p:cNvSpPr>
            <a:spLocks noGrp="1"/>
          </p:cNvSpPr>
          <p:nvPr>
            <p:ph idx="1"/>
          </p:nvPr>
        </p:nvSpPr>
        <p:spPr/>
        <p:txBody>
          <a:bodyPr>
            <a:normAutofit/>
          </a:bodyPr>
          <a:lstStyle/>
          <a:p>
            <a:pPr algn="just" rtl="0"/>
            <a:endParaRPr lang="en-US" dirty="0" smtClean="0"/>
          </a:p>
          <a:p>
            <a:pPr algn="just" rtl="0"/>
            <a:r>
              <a:rPr lang="en-US" dirty="0" smtClean="0"/>
              <a:t> In all cases, employers are loathe to provide general skills, because employees can use them in other firms. Conversely, employees are less inclined to invest in firm-specific human capital without substantial job security or reimbursement. These issues lie at the heart of many contemporary analyses of employment relations.</a:t>
            </a:r>
            <a:endParaRPr lang="ar-DZ" dirty="0"/>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References</a:t>
            </a:r>
            <a:endParaRPr lang="ar-DZ" dirty="0"/>
          </a:p>
        </p:txBody>
      </p:sp>
      <p:sp>
        <p:nvSpPr>
          <p:cNvPr id="3" name="Espace réservé du contenu 2"/>
          <p:cNvSpPr>
            <a:spLocks noGrp="1"/>
          </p:cNvSpPr>
          <p:nvPr>
            <p:ph idx="1"/>
          </p:nvPr>
        </p:nvSpPr>
        <p:spPr/>
        <p:txBody>
          <a:bodyPr>
            <a:normAutofit fontScale="62500" lnSpcReduction="20000"/>
          </a:bodyPr>
          <a:lstStyle/>
          <a:p>
            <a:pPr rtl="0">
              <a:buNone/>
            </a:pPr>
            <a:endParaRPr lang="en-US" dirty="0" smtClean="0"/>
          </a:p>
          <a:p>
            <a:pPr lvl="0" algn="just" rtl="0"/>
            <a:r>
              <a:rPr lang="en-US" dirty="0" smtClean="0"/>
              <a:t>Arul, P. G. (2003), Compensation Management, Pondicherry University, Department of International Business, MBA – HRM, Private Circulation.</a:t>
            </a:r>
          </a:p>
          <a:p>
            <a:pPr lvl="0" algn="just" rtl="0"/>
            <a:r>
              <a:rPr lang="en-US" dirty="0" smtClean="0"/>
              <a:t>SARI, R;, (2000), WAGE DETERMINATION MODEL: THEORY AND EVIDENCE, Submitted to the Graduate Faculty of Texas Tech University in Partial Fulfillment of the Requirements for the Degree of Doctor of Philosophy. </a:t>
            </a:r>
          </a:p>
          <a:p>
            <a:pPr lvl="0" algn="just" rtl="0"/>
            <a:r>
              <a:rPr lang="en-US" dirty="0" smtClean="0"/>
              <a:t>COMPENSATION MANAGEMENT, Lesson 9: INTRODUCTION TO THE THEORY OF WAGES, </a:t>
            </a:r>
            <a:r>
              <a:rPr lang="en-US" dirty="0" err="1" smtClean="0"/>
              <a:t>Rai</a:t>
            </a:r>
            <a:r>
              <a:rPr lang="en-US" dirty="0" smtClean="0"/>
              <a:t> Technology University, India.</a:t>
            </a:r>
          </a:p>
          <a:p>
            <a:pPr lvl="0" algn="just" rtl="0"/>
            <a:r>
              <a:rPr lang="en-US" dirty="0" err="1" smtClean="0"/>
              <a:t>Stirati</a:t>
            </a:r>
            <a:r>
              <a:rPr lang="en-US" dirty="0" smtClean="0"/>
              <a:t>, A. (1994), The Theory of Wages in Classical Economics: A Study of Adam Smith, David Ricardo and Their Contemporaries, Published by Edward Elgar company, England</a:t>
            </a:r>
          </a:p>
          <a:p>
            <a:pPr lvl="0" algn="just" rtl="0"/>
            <a:r>
              <a:rPr lang="en-US" dirty="0" smtClean="0"/>
              <a:t>Ethical Trading Initiative, Wages and Purchasing Theories, Source: </a:t>
            </a:r>
            <a:r>
              <a:rPr lang="en-US" u="sng" dirty="0" smtClean="0">
                <a:hlinkClick r:id="rId2"/>
              </a:rPr>
              <a:t>http://www.britannica.com/EBchecked/topic/633855/wage-and-salary</a:t>
            </a:r>
            <a:r>
              <a:rPr lang="en-US" dirty="0" smtClean="0"/>
              <a:t>  (Jan 2014).</a:t>
            </a:r>
          </a:p>
          <a:p>
            <a:endParaRPr lang="ar-DZ"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1" presetClass="entr" presetSubtype="0" fill="hold" grpId="0" nodeType="clickEffect">
                                  <p:stCondLst>
                                    <p:cond delay="0"/>
                                  </p:stCondLst>
                                  <p:childTnLst>
                                    <p:set>
                                      <p:cBhvr>
                                        <p:cTn id="6" dur="1000">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1" presetClass="entr" presetSubtype="0" fill="hold" nodeType="clickEffect">
                                  <p:stCondLst>
                                    <p:cond delay="0"/>
                                  </p:stCondLst>
                                  <p:childTnLst>
                                    <p:set>
                                      <p:cBhvr>
                                        <p:cTn id="10" dur="1000">
                                          <p:stCondLst>
                                            <p:cond delay="0"/>
                                          </p:stCondLst>
                                        </p:cTn>
                                        <p:tgtEl>
                                          <p:spTgt spid="3">
                                            <p:txEl>
                                              <p:pRg st="1" end="1"/>
                                            </p:txEl>
                                          </p:spTgt>
                                        </p:tgtEl>
                                        <p:attrNameLst>
                                          <p:attrName>style.visibility</p:attrName>
                                        </p:attrNameLst>
                                      </p:cBhvr>
                                      <p:to>
                                        <p:strVal val="visible"/>
                                      </p:to>
                                    </p:set>
                                  </p:childTnLst>
                                </p:cTn>
                              </p:par>
                              <p:par>
                                <p:cTn id="11" presetID="11" presetClass="entr" presetSubtype="0" fill="hold" nodeType="withEffect">
                                  <p:stCondLst>
                                    <p:cond delay="0"/>
                                  </p:stCondLst>
                                  <p:childTnLst>
                                    <p:set>
                                      <p:cBhvr>
                                        <p:cTn id="12" dur="1000">
                                          <p:stCondLst>
                                            <p:cond delay="0"/>
                                          </p:stCondLst>
                                        </p:cTn>
                                        <p:tgtEl>
                                          <p:spTgt spid="3">
                                            <p:txEl>
                                              <p:pRg st="2" end="2"/>
                                            </p:txEl>
                                          </p:spTgt>
                                        </p:tgtEl>
                                        <p:attrNameLst>
                                          <p:attrName>style.visibility</p:attrName>
                                        </p:attrNameLst>
                                      </p:cBhvr>
                                      <p:to>
                                        <p:strVal val="visible"/>
                                      </p:to>
                                    </p:set>
                                  </p:childTnLst>
                                </p:cTn>
                              </p:par>
                              <p:par>
                                <p:cTn id="13" presetID="11" presetClass="entr" presetSubtype="0" fill="hold" nodeType="withEffect">
                                  <p:stCondLst>
                                    <p:cond delay="0"/>
                                  </p:stCondLst>
                                  <p:childTnLst>
                                    <p:set>
                                      <p:cBhvr>
                                        <p:cTn id="14" dur="1000">
                                          <p:stCondLst>
                                            <p:cond delay="0"/>
                                          </p:stCondLst>
                                        </p:cTn>
                                        <p:tgtEl>
                                          <p:spTgt spid="3">
                                            <p:txEl>
                                              <p:pRg st="3" end="3"/>
                                            </p:txEl>
                                          </p:spTgt>
                                        </p:tgtEl>
                                        <p:attrNameLst>
                                          <p:attrName>style.visibility</p:attrName>
                                        </p:attrNameLst>
                                      </p:cBhvr>
                                      <p:to>
                                        <p:strVal val="visible"/>
                                      </p:to>
                                    </p:set>
                                  </p:childTnLst>
                                </p:cTn>
                              </p:par>
                              <p:par>
                                <p:cTn id="15" presetID="11" presetClass="entr" presetSubtype="0" fill="hold" nodeType="withEffect">
                                  <p:stCondLst>
                                    <p:cond delay="0"/>
                                  </p:stCondLst>
                                  <p:childTnLst>
                                    <p:set>
                                      <p:cBhvr>
                                        <p:cTn id="16" dur="1000">
                                          <p:stCondLst>
                                            <p:cond delay="0"/>
                                          </p:stCondLst>
                                        </p:cTn>
                                        <p:tgtEl>
                                          <p:spTgt spid="3">
                                            <p:txEl>
                                              <p:pRg st="4" end="4"/>
                                            </p:txEl>
                                          </p:spTgt>
                                        </p:tgtEl>
                                        <p:attrNameLst>
                                          <p:attrName>style.visibility</p:attrName>
                                        </p:attrNameLst>
                                      </p:cBhvr>
                                      <p:to>
                                        <p:strVal val="visible"/>
                                      </p:to>
                                    </p:set>
                                  </p:childTnLst>
                                </p:cTn>
                              </p:par>
                              <p:par>
                                <p:cTn id="17" presetID="11" presetClass="entr" presetSubtype="0" fill="hold" nodeType="withEffect">
                                  <p:stCondLst>
                                    <p:cond delay="0"/>
                                  </p:stCondLst>
                                  <p:childTnLst>
                                    <p:set>
                                      <p:cBhvr>
                                        <p:cTn id="18" dur="1000">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714620"/>
            <a:ext cx="8229600" cy="1143000"/>
          </a:xfrm>
        </p:spPr>
        <p:txBody>
          <a:bodyPr>
            <a:normAutofit/>
          </a:bodyPr>
          <a:lstStyle/>
          <a:p>
            <a:r>
              <a:rPr lang="fr-FR" b="1" dirty="0" err="1" smtClean="0"/>
              <a:t>Thank</a:t>
            </a:r>
            <a:r>
              <a:rPr lang="fr-FR" b="1" dirty="0" smtClean="0"/>
              <a:t> </a:t>
            </a:r>
            <a:r>
              <a:rPr lang="fr-FR" b="1" dirty="0" err="1" smtClean="0"/>
              <a:t>you</a:t>
            </a:r>
            <a:r>
              <a:rPr lang="fr-FR" b="1" dirty="0" smtClean="0"/>
              <a:t> for </a:t>
            </a:r>
            <a:r>
              <a:rPr lang="fr-FR" b="1" dirty="0" err="1" smtClean="0"/>
              <a:t>your</a:t>
            </a:r>
            <a:r>
              <a:rPr lang="fr-FR" b="1" dirty="0" smtClean="0"/>
              <a:t> attention</a:t>
            </a:r>
            <a:endParaRPr lang="ar-DZ"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err="1" smtClean="0"/>
              <a:t>Bargaining</a:t>
            </a:r>
            <a:r>
              <a:rPr lang="fr-FR" b="1" dirty="0" smtClean="0"/>
              <a:t> </a:t>
            </a:r>
            <a:r>
              <a:rPr lang="fr-FR" b="1" dirty="0" err="1" smtClean="0"/>
              <a:t>Theory</a:t>
            </a:r>
            <a:endParaRPr lang="ar-DZ" dirty="0"/>
          </a:p>
        </p:txBody>
      </p:sp>
      <p:sp>
        <p:nvSpPr>
          <p:cNvPr id="3" name="Espace réservé du contenu 2"/>
          <p:cNvSpPr>
            <a:spLocks noGrp="1"/>
          </p:cNvSpPr>
          <p:nvPr>
            <p:ph idx="1"/>
          </p:nvPr>
        </p:nvSpPr>
        <p:spPr/>
        <p:txBody>
          <a:bodyPr>
            <a:normAutofit/>
          </a:bodyPr>
          <a:lstStyle/>
          <a:p>
            <a:pPr algn="just" rtl="0"/>
            <a:r>
              <a:rPr lang="en-US" dirty="0"/>
              <a:t>Bargaining theory has received attention not only in economics but also in social psychology, sociology, political science, applied mathematics, and industrial relations. John Davidson propounded this theory</a:t>
            </a:r>
            <a:r>
              <a:rPr lang="en-US" dirty="0" smtClean="0"/>
              <a:t>.</a:t>
            </a:r>
          </a:p>
          <a:p>
            <a:pPr algn="just" rtl="0"/>
            <a:r>
              <a:rPr lang="en-US" dirty="0"/>
              <a:t>The bargaining theory of wages holds that wages, hours, and working conditions are determined by the relative bargaining strength of the parties to the agreement.</a:t>
            </a:r>
          </a:p>
          <a:p>
            <a:endParaRPr lang="ar-DZ"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err="1" smtClean="0"/>
              <a:t>Bargaining</a:t>
            </a:r>
            <a:r>
              <a:rPr lang="fr-FR" b="1" dirty="0" smtClean="0"/>
              <a:t> </a:t>
            </a:r>
            <a:r>
              <a:rPr lang="fr-FR" b="1" dirty="0" err="1" smtClean="0"/>
              <a:t>Theory</a:t>
            </a:r>
            <a:endParaRPr lang="ar-DZ" dirty="0"/>
          </a:p>
        </p:txBody>
      </p:sp>
      <p:sp>
        <p:nvSpPr>
          <p:cNvPr id="3" name="Espace réservé du contenu 2"/>
          <p:cNvSpPr>
            <a:spLocks noGrp="1"/>
          </p:cNvSpPr>
          <p:nvPr>
            <p:ph idx="1"/>
          </p:nvPr>
        </p:nvSpPr>
        <p:spPr>
          <a:xfrm>
            <a:off x="457200" y="1500174"/>
            <a:ext cx="8229600" cy="5357826"/>
          </a:xfrm>
        </p:spPr>
        <p:txBody>
          <a:bodyPr>
            <a:normAutofit fontScale="92500" lnSpcReduction="20000"/>
          </a:bodyPr>
          <a:lstStyle/>
          <a:p>
            <a:pPr algn="just" rtl="0"/>
            <a:r>
              <a:rPr lang="en-US" dirty="0"/>
              <a:t>Smith hinted at such a theory when he noted that employers had greater bargaining strength than employees</a:t>
            </a:r>
            <a:r>
              <a:rPr lang="en-US" dirty="0" smtClean="0"/>
              <a:t>.</a:t>
            </a:r>
          </a:p>
          <a:p>
            <a:pPr algn="just" rtl="0"/>
            <a:r>
              <a:rPr lang="en-US" dirty="0" smtClean="0"/>
              <a:t> </a:t>
            </a:r>
            <a:r>
              <a:rPr lang="en-US" dirty="0"/>
              <a:t>Employers were in a better position to unify their opposition to employee demands, and employers were also able to withstand the loss of income for a longer period than could the employees. </a:t>
            </a:r>
            <a:endParaRPr lang="en-US" dirty="0" smtClean="0"/>
          </a:p>
          <a:p>
            <a:pPr algn="just" rtl="0"/>
            <a:r>
              <a:rPr lang="en-US" dirty="0" smtClean="0"/>
              <a:t>This </a:t>
            </a:r>
            <a:r>
              <a:rPr lang="en-US" dirty="0"/>
              <a:t>idea was developed to a considerable extent by John Davidson, who proposed in The Bargain Theory of Wages (1898) that the determination of wages is an extremely complicated process involving numerous influences that interact to establish the relative bargaining strength of the parties. </a:t>
            </a:r>
            <a:endParaRPr lang="ar-DZ" dirty="0"/>
          </a:p>
        </p:txBody>
      </p:sp>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ox(in)">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err="1" smtClean="0"/>
              <a:t>Bargaining</a:t>
            </a:r>
            <a:r>
              <a:rPr lang="fr-FR" b="1" dirty="0" smtClean="0"/>
              <a:t> </a:t>
            </a:r>
            <a:r>
              <a:rPr lang="fr-FR" b="1" dirty="0" err="1" smtClean="0"/>
              <a:t>Theory</a:t>
            </a:r>
            <a:endParaRPr lang="ar-DZ" dirty="0"/>
          </a:p>
        </p:txBody>
      </p:sp>
      <p:sp>
        <p:nvSpPr>
          <p:cNvPr id="3" name="Espace réservé du contenu 2"/>
          <p:cNvSpPr>
            <a:spLocks noGrp="1"/>
          </p:cNvSpPr>
          <p:nvPr>
            <p:ph idx="1"/>
          </p:nvPr>
        </p:nvSpPr>
        <p:spPr/>
        <p:txBody>
          <a:bodyPr/>
          <a:lstStyle/>
          <a:p>
            <a:pPr algn="just" rtl="0"/>
            <a:r>
              <a:rPr lang="en-US" dirty="0"/>
              <a:t>This theory argues that no one factor or single combination of factors determines wages and that no one rate of pay necessarily prevails. </a:t>
            </a:r>
          </a:p>
          <a:p>
            <a:pPr algn="just" rtl="0"/>
            <a:r>
              <a:rPr lang="en-US" dirty="0" smtClean="0"/>
              <a:t>Instead</a:t>
            </a:r>
            <a:r>
              <a:rPr lang="en-US" dirty="0"/>
              <a:t>, there is a range of rates, any of which may exist simultaneously</a:t>
            </a:r>
            <a:r>
              <a:rPr lang="en-US" dirty="0" smtClean="0"/>
              <a:t>.</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512064"/>
            <a:ext cx="7772400" cy="1202424"/>
          </a:xfrm>
        </p:spPr>
        <p:txBody>
          <a:bodyPr>
            <a:normAutofit fontScale="90000"/>
          </a:bodyPr>
          <a:lstStyle/>
          <a:p>
            <a:r>
              <a:rPr lang="fr-FR" b="1" dirty="0" smtClean="0"/>
              <a:t>The Range of </a:t>
            </a:r>
            <a:r>
              <a:rPr lang="fr-FR" b="1" dirty="0" err="1"/>
              <a:t>W</a:t>
            </a:r>
            <a:r>
              <a:rPr lang="fr-FR" b="1" dirty="0" err="1" smtClean="0"/>
              <a:t>age</a:t>
            </a:r>
            <a:r>
              <a:rPr lang="fr-FR" b="1" dirty="0" smtClean="0"/>
              <a:t> </a:t>
            </a:r>
            <a:r>
              <a:rPr lang="fr-FR" b="1" dirty="0" err="1"/>
              <a:t>A</a:t>
            </a:r>
            <a:r>
              <a:rPr lang="fr-FR" b="1" dirty="0" err="1" smtClean="0"/>
              <a:t>ccording</a:t>
            </a:r>
            <a:r>
              <a:rPr lang="fr-FR" b="1" dirty="0" smtClean="0"/>
              <a:t> to </a:t>
            </a:r>
            <a:r>
              <a:rPr lang="fr-FR" b="1" dirty="0" err="1" smtClean="0"/>
              <a:t>to</a:t>
            </a:r>
            <a:r>
              <a:rPr lang="fr-FR" b="1" dirty="0" smtClean="0"/>
              <a:t> </a:t>
            </a:r>
            <a:r>
              <a:rPr lang="fr-FR" b="1" dirty="0" err="1" smtClean="0"/>
              <a:t>Bargaining</a:t>
            </a:r>
            <a:r>
              <a:rPr lang="fr-FR" b="1" dirty="0" smtClean="0"/>
              <a:t> </a:t>
            </a:r>
            <a:r>
              <a:rPr lang="fr-FR" b="1" dirty="0" err="1" smtClean="0"/>
              <a:t>Theory</a:t>
            </a:r>
            <a:r>
              <a:rPr lang="fr-FR" b="1" dirty="0" smtClean="0"/>
              <a:t> </a:t>
            </a:r>
            <a:endParaRPr lang="ar-DZ" b="1" dirty="0"/>
          </a:p>
        </p:txBody>
      </p:sp>
      <p:sp>
        <p:nvSpPr>
          <p:cNvPr id="3" name="Espace réservé du contenu 2"/>
          <p:cNvSpPr>
            <a:spLocks noGrp="1"/>
          </p:cNvSpPr>
          <p:nvPr>
            <p:ph idx="1"/>
          </p:nvPr>
        </p:nvSpPr>
        <p:spPr/>
        <p:txBody>
          <a:bodyPr>
            <a:normAutofit lnSpcReduction="10000"/>
          </a:bodyPr>
          <a:lstStyle/>
          <a:p>
            <a:pPr algn="just" rtl="0"/>
            <a:r>
              <a:rPr lang="en-US" dirty="0" smtClean="0"/>
              <a:t> The upper limit of the range represents the rate beyond which the employer refuses to hire certain workers. </a:t>
            </a:r>
          </a:p>
          <a:p>
            <a:pPr algn="just" rtl="0"/>
            <a:r>
              <a:rPr lang="en-US" dirty="0"/>
              <a:t>The lower limit of the range defines the rate below which the workers will not offer their services to the employer. </a:t>
            </a:r>
            <a:endParaRPr lang="en-US" dirty="0" smtClean="0"/>
          </a:p>
          <a:p>
            <a:pPr algn="just" rtl="0"/>
            <a:r>
              <a:rPr lang="en-US" dirty="0"/>
              <a:t>Neither the upper nor the lower limit is fixed, and either may move upward or downward. The rate or rates within the range are determined by relative bargaining power. </a:t>
            </a:r>
            <a:endParaRPr lang="ar-DZ" dirty="0" smtClean="0"/>
          </a:p>
          <a:p>
            <a:endParaRPr lang="ar-DZ" dirty="0"/>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heckerboard(across)">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heckerboard(across)">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512064"/>
            <a:ext cx="7772400" cy="1773928"/>
          </a:xfrm>
        </p:spPr>
        <p:txBody>
          <a:bodyPr>
            <a:noAutofit/>
          </a:bodyPr>
          <a:lstStyle/>
          <a:p>
            <a:pPr algn="ctr"/>
            <a:r>
              <a:rPr lang="fr-FR" sz="3600" b="1" dirty="0" err="1" smtClean="0"/>
              <a:t>Factors</a:t>
            </a:r>
            <a:r>
              <a:rPr lang="fr-FR" sz="3600" b="1" dirty="0" smtClean="0"/>
              <a:t> </a:t>
            </a:r>
            <a:r>
              <a:rPr lang="fr-FR" sz="3600" b="1" dirty="0" err="1" smtClean="0"/>
              <a:t>effect</a:t>
            </a:r>
            <a:r>
              <a:rPr lang="fr-FR" sz="3600" b="1" dirty="0" smtClean="0"/>
              <a:t> on the </a:t>
            </a:r>
            <a:r>
              <a:rPr lang="fr-FR" sz="3600" b="1" dirty="0" err="1" smtClean="0"/>
              <a:t>Upper</a:t>
            </a:r>
            <a:r>
              <a:rPr lang="fr-FR" sz="3600" b="1" dirty="0" smtClean="0"/>
              <a:t> </a:t>
            </a:r>
            <a:r>
              <a:rPr lang="fr-FR" sz="3600" b="1" dirty="0" err="1" smtClean="0"/>
              <a:t>limit</a:t>
            </a:r>
            <a:r>
              <a:rPr lang="fr-FR" sz="3600" b="1" dirty="0" smtClean="0"/>
              <a:t> of </a:t>
            </a:r>
            <a:r>
              <a:rPr lang="fr-FR" sz="3600" b="1" dirty="0" err="1" smtClean="0"/>
              <a:t>Wage</a:t>
            </a:r>
            <a:r>
              <a:rPr lang="fr-FR" sz="3600" b="1" dirty="0" smtClean="0"/>
              <a:t> Rate </a:t>
            </a:r>
            <a:r>
              <a:rPr lang="fr-FR" sz="3600" b="1" dirty="0" err="1" smtClean="0"/>
              <a:t>According</a:t>
            </a:r>
            <a:r>
              <a:rPr lang="fr-FR" sz="3600" b="1" dirty="0" smtClean="0"/>
              <a:t> to </a:t>
            </a:r>
            <a:r>
              <a:rPr lang="fr-FR" sz="3600" b="1" dirty="0" err="1"/>
              <a:t>B</a:t>
            </a:r>
            <a:r>
              <a:rPr lang="fr-FR" sz="3600" b="1" dirty="0" err="1" smtClean="0"/>
              <a:t>argaining</a:t>
            </a:r>
            <a:r>
              <a:rPr lang="fr-FR" sz="3600" b="1" dirty="0" smtClean="0"/>
              <a:t> </a:t>
            </a:r>
            <a:r>
              <a:rPr lang="fr-FR" sz="3600" b="1" dirty="0" err="1" smtClean="0"/>
              <a:t>Theory</a:t>
            </a:r>
            <a:endParaRPr lang="ar-DZ" sz="3600" b="1" dirty="0"/>
          </a:p>
        </p:txBody>
      </p:sp>
      <p:sp>
        <p:nvSpPr>
          <p:cNvPr id="3" name="Espace réservé du contenu 2"/>
          <p:cNvSpPr>
            <a:spLocks noGrp="1"/>
          </p:cNvSpPr>
          <p:nvPr>
            <p:ph idx="1"/>
          </p:nvPr>
        </p:nvSpPr>
        <p:spPr>
          <a:xfrm>
            <a:off x="914400" y="2786058"/>
            <a:ext cx="7772400" cy="3569502"/>
          </a:xfrm>
        </p:spPr>
        <p:txBody>
          <a:bodyPr/>
          <a:lstStyle/>
          <a:p>
            <a:pPr algn="just" rtl="0"/>
            <a:r>
              <a:rPr lang="en-US" dirty="0"/>
              <a:t>the productivity of the workers, </a:t>
            </a:r>
            <a:endParaRPr lang="en-US" dirty="0" smtClean="0"/>
          </a:p>
          <a:p>
            <a:pPr algn="just" rtl="0"/>
            <a:r>
              <a:rPr lang="en-US" dirty="0" smtClean="0"/>
              <a:t>the </a:t>
            </a:r>
            <a:r>
              <a:rPr lang="en-US" dirty="0"/>
              <a:t>competitive situation, </a:t>
            </a:r>
            <a:endParaRPr lang="en-US" dirty="0" smtClean="0"/>
          </a:p>
          <a:p>
            <a:pPr algn="just" rtl="0"/>
            <a:r>
              <a:rPr lang="en-US" dirty="0" smtClean="0"/>
              <a:t>the </a:t>
            </a:r>
            <a:r>
              <a:rPr lang="en-US" dirty="0"/>
              <a:t>size of the investment</a:t>
            </a:r>
            <a:r>
              <a:rPr lang="en-US" dirty="0" smtClean="0"/>
              <a:t>,</a:t>
            </a:r>
          </a:p>
          <a:p>
            <a:pPr algn="just" rtl="0"/>
            <a:r>
              <a:rPr lang="en-US" dirty="0" smtClean="0"/>
              <a:t>the </a:t>
            </a:r>
            <a:r>
              <a:rPr lang="en-US" dirty="0"/>
              <a:t>employer’s estimate of future business conditions</a:t>
            </a:r>
            <a:r>
              <a:rPr lang="en-US" dirty="0" smtClean="0"/>
              <a:t>.</a:t>
            </a:r>
          </a:p>
          <a:p>
            <a:pPr algn="just" rtl="0">
              <a:buNone/>
            </a:pPr>
            <a:r>
              <a:rPr lang="fr-FR" dirty="0" smtClean="0"/>
              <a:t> …</a:t>
            </a:r>
            <a:r>
              <a:rPr lang="fr-FR" dirty="0" err="1" smtClean="0"/>
              <a:t>etc</a:t>
            </a:r>
            <a:endParaRPr lang="ar-DZ" dirty="0"/>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512064"/>
            <a:ext cx="7772400" cy="1702490"/>
          </a:xfrm>
        </p:spPr>
        <p:txBody>
          <a:bodyPr>
            <a:noAutofit/>
          </a:bodyPr>
          <a:lstStyle/>
          <a:p>
            <a:pPr algn="ctr"/>
            <a:r>
              <a:rPr lang="fr-FR" sz="3600" b="1" dirty="0" err="1" smtClean="0"/>
              <a:t>Factors</a:t>
            </a:r>
            <a:r>
              <a:rPr lang="fr-FR" sz="3600" b="1" dirty="0" smtClean="0"/>
              <a:t> </a:t>
            </a:r>
            <a:r>
              <a:rPr lang="fr-FR" sz="3600" b="1" dirty="0" err="1" smtClean="0"/>
              <a:t>effect</a:t>
            </a:r>
            <a:r>
              <a:rPr lang="fr-FR" sz="3600" b="1" dirty="0" smtClean="0"/>
              <a:t> on the </a:t>
            </a:r>
            <a:r>
              <a:rPr lang="fr-FR" sz="3600" b="1" dirty="0" err="1" smtClean="0"/>
              <a:t>Lower</a:t>
            </a:r>
            <a:r>
              <a:rPr lang="fr-FR" sz="3600" b="1" dirty="0" smtClean="0"/>
              <a:t> </a:t>
            </a:r>
            <a:r>
              <a:rPr lang="fr-FR" sz="3600" b="1" dirty="0" err="1" smtClean="0"/>
              <a:t>limit</a:t>
            </a:r>
            <a:r>
              <a:rPr lang="fr-FR" sz="3600" b="1" dirty="0" smtClean="0"/>
              <a:t> of </a:t>
            </a:r>
            <a:r>
              <a:rPr lang="fr-FR" sz="3600" b="1" dirty="0" err="1" smtClean="0"/>
              <a:t>Wage</a:t>
            </a:r>
            <a:r>
              <a:rPr lang="fr-FR" sz="3600" b="1" dirty="0" smtClean="0"/>
              <a:t> Rate </a:t>
            </a:r>
            <a:r>
              <a:rPr lang="fr-FR" sz="3600" b="1" dirty="0" err="1" smtClean="0"/>
              <a:t>According</a:t>
            </a:r>
            <a:r>
              <a:rPr lang="fr-FR" sz="3600" b="1" dirty="0" smtClean="0"/>
              <a:t> to </a:t>
            </a:r>
            <a:r>
              <a:rPr lang="fr-FR" sz="3600" b="1" dirty="0" err="1" smtClean="0"/>
              <a:t>Bargaining</a:t>
            </a:r>
            <a:r>
              <a:rPr lang="fr-FR" sz="3600" b="1" dirty="0" smtClean="0"/>
              <a:t> </a:t>
            </a:r>
            <a:r>
              <a:rPr lang="fr-FR" sz="3600" b="1" dirty="0" err="1" smtClean="0"/>
              <a:t>Theory</a:t>
            </a:r>
            <a:endParaRPr lang="ar-DZ" sz="3600" dirty="0"/>
          </a:p>
        </p:txBody>
      </p:sp>
      <p:sp>
        <p:nvSpPr>
          <p:cNvPr id="3" name="Espace réservé du contenu 2"/>
          <p:cNvSpPr>
            <a:spLocks noGrp="1"/>
          </p:cNvSpPr>
          <p:nvPr>
            <p:ph idx="1"/>
          </p:nvPr>
        </p:nvSpPr>
        <p:spPr>
          <a:xfrm>
            <a:off x="914400" y="2428868"/>
            <a:ext cx="7772400" cy="3926692"/>
          </a:xfrm>
        </p:spPr>
        <p:txBody>
          <a:bodyPr/>
          <a:lstStyle/>
          <a:p>
            <a:pPr algn="just" rtl="0"/>
            <a:r>
              <a:rPr lang="en-US" dirty="0" smtClean="0"/>
              <a:t>Minimum wage </a:t>
            </a:r>
            <a:r>
              <a:rPr lang="en-US" dirty="0"/>
              <a:t>legislation</a:t>
            </a:r>
            <a:r>
              <a:rPr lang="en-US" dirty="0" smtClean="0"/>
              <a:t>,</a:t>
            </a:r>
          </a:p>
          <a:p>
            <a:pPr algn="just" rtl="0"/>
            <a:r>
              <a:rPr lang="en-US" dirty="0" smtClean="0"/>
              <a:t> </a:t>
            </a:r>
            <a:r>
              <a:rPr lang="en-US" dirty="0"/>
              <a:t>the workers’ standard of living</a:t>
            </a:r>
            <a:r>
              <a:rPr lang="en-US" dirty="0" smtClean="0"/>
              <a:t>,</a:t>
            </a:r>
          </a:p>
          <a:p>
            <a:pPr algn="just" rtl="0"/>
            <a:r>
              <a:rPr lang="en-US" dirty="0" smtClean="0"/>
              <a:t> </a:t>
            </a:r>
            <a:r>
              <a:rPr lang="en-US" dirty="0"/>
              <a:t>their appraisal of the employment situation</a:t>
            </a:r>
            <a:r>
              <a:rPr lang="en-US" dirty="0" smtClean="0"/>
              <a:t>,</a:t>
            </a:r>
          </a:p>
          <a:p>
            <a:pPr algn="just" rtl="0"/>
            <a:r>
              <a:rPr lang="en-US" dirty="0" smtClean="0"/>
              <a:t>their </a:t>
            </a:r>
            <a:r>
              <a:rPr lang="en-US" dirty="0"/>
              <a:t>knowledge of rates paid to others. </a:t>
            </a:r>
            <a:endParaRPr lang="ar-DZ" dirty="0"/>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Importance of </a:t>
            </a:r>
            <a:r>
              <a:rPr lang="fr-FR" b="1" dirty="0" err="1" smtClean="0"/>
              <a:t>Bargaining</a:t>
            </a:r>
            <a:r>
              <a:rPr lang="fr-FR" b="1" dirty="0" smtClean="0"/>
              <a:t> </a:t>
            </a:r>
            <a:r>
              <a:rPr lang="fr-FR" b="1" dirty="0" err="1" smtClean="0"/>
              <a:t>Theory</a:t>
            </a:r>
            <a:endParaRPr lang="ar-DZ" b="1" dirty="0"/>
          </a:p>
        </p:txBody>
      </p:sp>
      <p:sp>
        <p:nvSpPr>
          <p:cNvPr id="3" name="Espace réservé du contenu 2"/>
          <p:cNvSpPr>
            <a:spLocks noGrp="1"/>
          </p:cNvSpPr>
          <p:nvPr>
            <p:ph idx="1"/>
          </p:nvPr>
        </p:nvSpPr>
        <p:spPr/>
        <p:txBody>
          <a:bodyPr/>
          <a:lstStyle/>
          <a:p>
            <a:pPr algn="just" rtl="0"/>
            <a:r>
              <a:rPr lang="en-US" dirty="0"/>
              <a:t>The bargaining theory is very attractive to labor organizations, for, contrary to the subsistence and wages-fund theories, it provides a very cogent reason for the existence of unions: simply put, the bargaining strength of a union is much greater than that of individuals.</a:t>
            </a:r>
            <a:endParaRPr lang="ar-DZ" dirty="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étro">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é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365</TotalTime>
  <Words>1424</Words>
  <Application>Microsoft Office PowerPoint</Application>
  <PresentationFormat>Affichage à l'écran (4:3)</PresentationFormat>
  <Paragraphs>80</Paragraphs>
  <Slides>26</Slides>
  <Notes>0</Notes>
  <HiddenSlides>0</HiddenSlides>
  <MMClips>0</MMClips>
  <ScaleCrop>false</ScaleCrop>
  <HeadingPairs>
    <vt:vector size="4" baseType="variant">
      <vt:variant>
        <vt:lpstr>Thème</vt:lpstr>
      </vt:variant>
      <vt:variant>
        <vt:i4>1</vt:i4>
      </vt:variant>
      <vt:variant>
        <vt:lpstr>Titres des diapositives</vt:lpstr>
      </vt:variant>
      <vt:variant>
        <vt:i4>26</vt:i4>
      </vt:variant>
    </vt:vector>
  </HeadingPairs>
  <TitlesOfParts>
    <vt:vector size="27" baseType="lpstr">
      <vt:lpstr>Métro</vt:lpstr>
      <vt:lpstr>Lecture 1: Wages Theories (part 2)</vt:lpstr>
      <vt:lpstr>Bargaining Theories </vt:lpstr>
      <vt:lpstr>Bargaining Theory</vt:lpstr>
      <vt:lpstr>Bargaining Theory</vt:lpstr>
      <vt:lpstr>Bargaining Theory</vt:lpstr>
      <vt:lpstr>The Range of Wage According to to Bargaining Theory </vt:lpstr>
      <vt:lpstr>Factors effect on the Upper limit of Wage Rate According to Bargaining Theory</vt:lpstr>
      <vt:lpstr>Factors effect on the Lower limit of Wage Rate According to Bargaining Theory</vt:lpstr>
      <vt:lpstr>Importance of Bargaining Theory</vt:lpstr>
      <vt:lpstr>Bargaining Theory Criticism </vt:lpstr>
      <vt:lpstr>Investment Theory of Wages</vt:lpstr>
      <vt:lpstr>Investment Theory of Wages</vt:lpstr>
      <vt:lpstr>Investment Theory of Wages</vt:lpstr>
      <vt:lpstr>Investment Theory of Wages Analysis</vt:lpstr>
      <vt:lpstr>Investment Theory of Wages Criticisme</vt:lpstr>
      <vt:lpstr>Behavioral theories</vt:lpstr>
      <vt:lpstr>Behavioral theories</vt:lpstr>
      <vt:lpstr>The Employee’s Acceptance of a Wage Level</vt:lpstr>
      <vt:lpstr>The Internal Wage Structure</vt:lpstr>
      <vt:lpstr>Human-capital theory </vt:lpstr>
      <vt:lpstr>Human-capital theory development</vt:lpstr>
      <vt:lpstr>Human-capital theory Shape</vt:lpstr>
      <vt:lpstr>General and Firm-Specific Human Capital</vt:lpstr>
      <vt:lpstr>General and Firm-Specific Human Capital</vt:lpstr>
      <vt:lpstr>References</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 Wages Theories (part 2)</dc:title>
  <dc:creator>tst</dc:creator>
  <cp:lastModifiedBy>tst</cp:lastModifiedBy>
  <cp:revision>21</cp:revision>
  <dcterms:created xsi:type="dcterms:W3CDTF">2023-02-11T13:51:37Z</dcterms:created>
  <dcterms:modified xsi:type="dcterms:W3CDTF">2023-05-02T11:28:19Z</dcterms:modified>
</cp:coreProperties>
</file>