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74" r:id="rId2"/>
    <p:sldId id="275" r:id="rId3"/>
    <p:sldId id="276" r:id="rId4"/>
    <p:sldId id="277" r:id="rId5"/>
    <p:sldId id="278" r:id="rId6"/>
    <p:sldId id="279" r:id="rId7"/>
    <p:sldId id="264" r:id="rId8"/>
    <p:sldId id="265" r:id="rId9"/>
    <p:sldId id="266" r:id="rId1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p:scale>
          <a:sx n="86" d="100"/>
          <a:sy n="86" d="100"/>
        </p:scale>
        <p:origin x="-90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fr-FR" smtClean="0"/>
              <a:t>Modifiez le style du titre</a:t>
            </a:r>
            <a:endParaRPr kumimoji="0" lang="en-US"/>
          </a:p>
        </p:txBody>
      </p:sp>
      <p:sp>
        <p:nvSpPr>
          <p:cNvPr id="28" name="Espace réservé de la date 27"/>
          <p:cNvSpPr>
            <a:spLocks noGrp="1"/>
          </p:cNvSpPr>
          <p:nvPr>
            <p:ph type="dt" sz="half" idx="10"/>
          </p:nvPr>
        </p:nvSpPr>
        <p:spPr/>
        <p:txBody>
          <a:bodyPr/>
          <a:lstStyle/>
          <a:p>
            <a:fld id="{D8506850-FC70-4341-BC8A-92AA8F8D3C42}" type="datetimeFigureOut">
              <a:rPr lang="fr-FR" smtClean="0"/>
              <a:t>17/02/2023</a:t>
            </a:fld>
            <a:endParaRPr lang="fr-FR"/>
          </a:p>
        </p:txBody>
      </p:sp>
      <p:sp>
        <p:nvSpPr>
          <p:cNvPr id="17" name="Espace réservé du pied de page 16"/>
          <p:cNvSpPr>
            <a:spLocks noGrp="1"/>
          </p:cNvSpPr>
          <p:nvPr>
            <p:ph type="ftr" sz="quarter" idx="11"/>
          </p:nvPr>
        </p:nvSpPr>
        <p:spPr/>
        <p:txBody>
          <a:bodyPr/>
          <a:lstStyle/>
          <a:p>
            <a:endParaRPr lang="fr-FR"/>
          </a:p>
        </p:txBody>
      </p:sp>
      <p:sp>
        <p:nvSpPr>
          <p:cNvPr id="29" name="Espace réservé du numéro de diapositive 28"/>
          <p:cNvSpPr>
            <a:spLocks noGrp="1"/>
          </p:cNvSpPr>
          <p:nvPr>
            <p:ph type="sldNum" sz="quarter" idx="12"/>
          </p:nvPr>
        </p:nvSpPr>
        <p:spPr/>
        <p:txBody>
          <a:bodyPr/>
          <a:lstStyle/>
          <a:p>
            <a:fld id="{F307B23F-15AC-4000-B1FB-4DFF2C2D70A7}" type="slidenum">
              <a:rPr lang="fr-FR" smtClean="0"/>
              <a:t>‹N°›</a:t>
            </a:fld>
            <a:endParaRPr lang="fr-FR"/>
          </a:p>
        </p:txBody>
      </p:sp>
      <p:sp>
        <p:nvSpPr>
          <p:cNvPr id="9" name="Sous-titr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Modifiez le style des sous-titres du masque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8506850-FC70-4341-BC8A-92AA8F8D3C42}" type="datetimeFigureOut">
              <a:rPr lang="fr-FR" smtClean="0"/>
              <a:t>17/02/2023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8506850-FC70-4341-BC8A-92AA8F8D3C42}" type="datetimeFigureOut">
              <a:rPr lang="fr-FR" smtClean="0"/>
              <a:t>17/02/2023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8506850-FC70-4341-BC8A-92AA8F8D3C42}" type="datetimeFigureOut">
              <a:rPr lang="fr-FR" smtClean="0"/>
              <a:t>17/02/2023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3">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Modifiez les styles du texte du masque</a:t>
            </a:r>
          </a:p>
        </p:txBody>
      </p:sp>
      <p:sp>
        <p:nvSpPr>
          <p:cNvPr id="4" name="Espace réservé de la date 3"/>
          <p:cNvSpPr>
            <a:spLocks noGrp="1"/>
          </p:cNvSpPr>
          <p:nvPr>
            <p:ph type="dt" sz="half" idx="10"/>
          </p:nvPr>
        </p:nvSpPr>
        <p:spPr/>
        <p:txBody>
          <a:bodyPr/>
          <a:lstStyle/>
          <a:p>
            <a:fld id="{D8506850-FC70-4341-BC8A-92AA8F8D3C42}" type="datetimeFigureOut">
              <a:rPr lang="fr-FR" smtClean="0"/>
              <a:t>17/02/2023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7924800" y="6416675"/>
            <a:ext cx="762000" cy="365125"/>
          </a:xfrm>
        </p:spPr>
        <p:txBody>
          <a:bodyPr/>
          <a:lstStyle/>
          <a:p>
            <a:fld id="{F307B23F-15AC-4000-B1FB-4DFF2C2D70A7}" type="slidenum">
              <a:rPr lang="fr-FR" smtClean="0"/>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D8506850-FC70-4341-BC8A-92AA8F8D3C42}" type="datetimeFigureOut">
              <a:rPr lang="fr-FR" smtClean="0"/>
              <a:t>17/02/2023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nchor="ctr"/>
          <a:lstStyle>
            <a:lvl1pPr>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4" name="Espace réservé du texte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5" name="Espace réservé du contenu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D8506850-FC70-4341-BC8A-92AA8F8D3C42}" type="datetimeFigureOut">
              <a:rPr lang="fr-FR" smtClean="0"/>
              <a:t>17/02/2023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e la date 2"/>
          <p:cNvSpPr>
            <a:spLocks noGrp="1"/>
          </p:cNvSpPr>
          <p:nvPr>
            <p:ph type="dt" sz="half" idx="10"/>
          </p:nvPr>
        </p:nvSpPr>
        <p:spPr/>
        <p:txBody>
          <a:bodyPr/>
          <a:lstStyle/>
          <a:p>
            <a:fld id="{D8506850-FC70-4341-BC8A-92AA8F8D3C42}" type="datetimeFigureOut">
              <a:rPr lang="fr-FR" smtClean="0"/>
              <a:t>17/02/2023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8506850-FC70-4341-BC8A-92AA8F8D3C42}" type="datetimeFigureOut">
              <a:rPr lang="fr-FR" smtClean="0"/>
              <a:t>17/02/2023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fr-FR" smtClean="0"/>
              <a:t>Modifiez le style du titre</a:t>
            </a:r>
            <a:endParaRPr kumimoji="0" lang="en-US"/>
          </a:p>
        </p:txBody>
      </p:sp>
      <p:sp>
        <p:nvSpPr>
          <p:cNvPr id="3" name="Espace réservé du texte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Modifiez les styles du texte du masque</a:t>
            </a:r>
          </a:p>
        </p:txBody>
      </p:sp>
      <p:sp>
        <p:nvSpPr>
          <p:cNvPr id="4" name="Espace réservé du contenu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D8506850-FC70-4341-BC8A-92AA8F8D3C42}" type="datetimeFigureOut">
              <a:rPr lang="fr-FR" smtClean="0"/>
              <a:t>17/02/2023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fr-FR" smtClean="0"/>
              <a:t>Modifiez le style du titre</a:t>
            </a:r>
            <a:endParaRPr kumimoji="0" lang="en-US"/>
          </a:p>
        </p:txBody>
      </p:sp>
      <p:sp>
        <p:nvSpPr>
          <p:cNvPr id="3" name="Espace réservé pour une imag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fr-FR" smtClean="0">
                <a:solidFill>
                  <a:schemeClr val="lt1"/>
                </a:solidFill>
                <a:latin typeface="+mn-lt"/>
                <a:ea typeface="+mn-ea"/>
                <a:cs typeface="+mn-cs"/>
              </a:rPr>
              <a:t>Cliquez sur l'icône pour ajouter une image</a:t>
            </a:r>
            <a:endParaRPr kumimoji="0" lang="en-US" dirty="0">
              <a:solidFill>
                <a:schemeClr val="lt1"/>
              </a:solidFill>
              <a:latin typeface="+mn-lt"/>
              <a:ea typeface="+mn-ea"/>
              <a:cs typeface="+mn-cs"/>
            </a:endParaRPr>
          </a:p>
        </p:txBody>
      </p:sp>
      <p:sp>
        <p:nvSpPr>
          <p:cNvPr id="4" name="Espace réservé du texte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fr-FR" smtClean="0"/>
              <a:t>Modifiez les styles du texte du masque</a:t>
            </a:r>
          </a:p>
        </p:txBody>
      </p:sp>
      <p:sp>
        <p:nvSpPr>
          <p:cNvPr id="5" name="Espace réservé de la date 4"/>
          <p:cNvSpPr>
            <a:spLocks noGrp="1"/>
          </p:cNvSpPr>
          <p:nvPr>
            <p:ph type="dt" sz="half" idx="10"/>
          </p:nvPr>
        </p:nvSpPr>
        <p:spPr/>
        <p:txBody>
          <a:bodyPr/>
          <a:lstStyle/>
          <a:p>
            <a:fld id="{D8506850-FC70-4341-BC8A-92AA8F8D3C42}" type="datetimeFigureOut">
              <a:rPr lang="fr-FR" smtClean="0"/>
              <a:t>17/02/2023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fr-FR" smtClean="0"/>
              <a:t>Modifiez le style du titre</a:t>
            </a:r>
            <a:endParaRPr kumimoji="0" lang="en-US"/>
          </a:p>
        </p:txBody>
      </p:sp>
      <p:sp>
        <p:nvSpPr>
          <p:cNvPr id="13" name="Espace réservé du texte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D8506850-FC70-4341-BC8A-92AA8F8D3C42}" type="datetimeFigureOut">
              <a:rPr lang="fr-FR" smtClean="0"/>
              <a:t>17/02/2023</a:t>
            </a:fld>
            <a:endParaRPr lang="fr-FR"/>
          </a:p>
        </p:txBody>
      </p:sp>
      <p:sp>
        <p:nvSpPr>
          <p:cNvPr id="3" name="Espace réservé du pied de page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fr-FR"/>
          </a:p>
        </p:txBody>
      </p:sp>
      <p:sp>
        <p:nvSpPr>
          <p:cNvPr id="23" name="Espace réservé du numéro de diapositive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F307B23F-15AC-4000-B1FB-4DFF2C2D70A7}" type="slidenum">
              <a:rPr lang="fr-FR" smtClean="0"/>
              <a:t>‹N°›</a:t>
            </a:fld>
            <a:endParaRPr lang="fr-F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229600" cy="6048712"/>
          </a:xfrm>
        </p:spPr>
        <p:txBody>
          <a:bodyPr>
            <a:normAutofit fontScale="55000" lnSpcReduction="20000"/>
          </a:bodyPr>
          <a:lstStyle/>
          <a:p>
            <a:pPr algn="r"/>
            <a:r>
              <a:rPr lang="ar-DZ" sz="5600" dirty="0">
                <a:latin typeface="Simplified Arabic" pitchFamily="18" charset="-78"/>
                <a:cs typeface="Simplified Arabic" pitchFamily="18" charset="-78"/>
              </a:rPr>
              <a:t>المحاضرة السادسة: مجالات التعمير الحضري والريفي </a:t>
            </a:r>
          </a:p>
          <a:p>
            <a:pPr algn="r"/>
            <a:r>
              <a:rPr lang="ar-DZ" sz="5600" dirty="0">
                <a:latin typeface="Simplified Arabic" pitchFamily="18" charset="-78"/>
                <a:cs typeface="Simplified Arabic" pitchFamily="18" charset="-78"/>
              </a:rPr>
              <a:t>1)العمارة الريفية:</a:t>
            </a:r>
          </a:p>
          <a:p>
            <a:pPr algn="r"/>
            <a:r>
              <a:rPr lang="ar-DZ" sz="5600" dirty="0">
                <a:latin typeface="Simplified Arabic" pitchFamily="18" charset="-78"/>
                <a:cs typeface="Simplified Arabic" pitchFamily="18" charset="-78"/>
              </a:rPr>
              <a:t>       تعتبر القرية النواة السكنية في المجال الريفي وهي متميز بأهميتها الديمغرافية ووظائفها الاجتماعية والاقتصادية وشكلها </a:t>
            </a:r>
            <a:r>
              <a:rPr lang="ar-DZ" sz="5600" dirty="0" err="1">
                <a:latin typeface="Simplified Arabic" pitchFamily="18" charset="-78"/>
                <a:cs typeface="Simplified Arabic" pitchFamily="18" charset="-78"/>
              </a:rPr>
              <a:t>المورفولوجي</a:t>
            </a:r>
            <a:r>
              <a:rPr lang="ar-DZ" sz="5600" dirty="0">
                <a:latin typeface="Simplified Arabic" pitchFamily="18" charset="-78"/>
                <a:cs typeface="Simplified Arabic" pitchFamily="18" charset="-78"/>
              </a:rPr>
              <a:t>، ومعالمها وعلاقتها المزدوجة مع المركز الحضري والمحيط البدوي.</a:t>
            </a:r>
          </a:p>
          <a:p>
            <a:pPr algn="r"/>
            <a:r>
              <a:rPr lang="ar-DZ" sz="5600" dirty="0">
                <a:latin typeface="Simplified Arabic" pitchFamily="18" charset="-78"/>
                <a:cs typeface="Simplified Arabic" pitchFamily="18" charset="-78"/>
              </a:rPr>
              <a:t>1-1) مفهوم القرية:</a:t>
            </a:r>
          </a:p>
          <a:p>
            <a:pPr algn="r"/>
            <a:r>
              <a:rPr lang="ar-DZ" sz="5600" dirty="0">
                <a:latin typeface="Simplified Arabic" pitchFamily="18" charset="-78"/>
                <a:cs typeface="Simplified Arabic" pitchFamily="18" charset="-78"/>
              </a:rPr>
              <a:t> - ارتبط تحديدها أولا بطبيعة شبكة التوطين وهيكلته، إذ كثيرا ما ذكرت القرى في علاقة مع مركز حضري قادر على بسط نفوذه على إقليم كامل؛ وهكذا ذكر اليعقوبي قرى الكورة بكل من </a:t>
            </a:r>
            <a:r>
              <a:rPr lang="ar-DZ" sz="5600" dirty="0" err="1">
                <a:latin typeface="Simplified Arabic" pitchFamily="18" charset="-78"/>
                <a:cs typeface="Simplified Arabic" pitchFamily="18" charset="-78"/>
              </a:rPr>
              <a:t>قمودة</a:t>
            </a:r>
            <a:r>
              <a:rPr lang="ar-DZ" sz="5600" dirty="0">
                <a:latin typeface="Simplified Arabic" pitchFamily="18" charset="-78"/>
                <a:cs typeface="Simplified Arabic" pitchFamily="18" charset="-78"/>
              </a:rPr>
              <a:t> والساحل وباجة وزغوان وغيرها وبتالي تحدد القرية بالمعنى المقابل للمدينة على أنها مركز توطين ريفي يفتقر إلى مؤسسات إدارية وإلى سلطة سياسية هامة، وقد تواجدت في السهول والجبال على حد سواء.</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37293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6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171400"/>
            <a:ext cx="8291264" cy="6480760"/>
          </a:xfrm>
        </p:spPr>
        <p:txBody>
          <a:bodyPr/>
          <a:lstStyle/>
          <a:p>
            <a:pPr algn="r" rtl="1"/>
            <a:r>
              <a:rPr lang="ar-DZ" dirty="0"/>
              <a:t>وهي كذلك وحدة استغلال زراعي قائمة على الزراعات السنوية </a:t>
            </a:r>
            <a:r>
              <a:rPr lang="ar-DZ" dirty="0" err="1"/>
              <a:t>والغراسات</a:t>
            </a:r>
            <a:r>
              <a:rPr lang="ar-DZ" dirty="0"/>
              <a:t>، وقد وصف اليعقوبي التعمير في جبل نفوسة فقال"... ومنازلهم في جبال طرابلس في ضياع وقرى ومزارع وعمارات كثيرة..."، أما بلاد الساحل فإنه قال عنها"....بلد يقال له الساحل ليس بساحل بحر كثير السواد من الزيتون والشجر والكروم وهي قرى متصلة بعضها في بعض كثيرة..." وثمة صنفان من القرى:</a:t>
            </a:r>
          </a:p>
          <a:p>
            <a:pPr algn="r" rtl="1"/>
            <a:r>
              <a:rPr lang="ar-DZ" dirty="0"/>
              <a:t>القرى الأولى: أراضيها تحت سلطة السكان الذين كانوا يديرون شؤونهم بواسطة مجلس القرية المكون من </a:t>
            </a:r>
            <a:r>
              <a:rPr lang="ar-DZ" dirty="0" err="1"/>
              <a:t>المشائخ</a:t>
            </a:r>
            <a:r>
              <a:rPr lang="ar-DZ" dirty="0"/>
              <a:t> غير الخاضعين لسلطة كبار المالكين العقاريين من ذلك قرى جبال نفوسة ودمر </a:t>
            </a:r>
            <a:r>
              <a:rPr lang="ar-DZ" dirty="0" err="1"/>
              <a:t>ووسلات</a:t>
            </a:r>
            <a:r>
              <a:rPr lang="ar-DZ" dirty="0"/>
              <a:t> والأوراس.</a:t>
            </a:r>
          </a:p>
          <a:p>
            <a:endParaRPr lang="fr-FR"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004644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5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229600" cy="6048712"/>
          </a:xfrm>
        </p:spPr>
        <p:txBody>
          <a:bodyPr/>
          <a:lstStyle/>
          <a:p>
            <a:pPr algn="r"/>
            <a:r>
              <a:rPr lang="ar-DZ" dirty="0"/>
              <a:t>القرى الثانية: فهي مقر لعدد كبير من العمال </a:t>
            </a:r>
            <a:r>
              <a:rPr lang="ar-DZ" dirty="0" err="1"/>
              <a:t>الزارعيين</a:t>
            </a:r>
            <a:r>
              <a:rPr lang="ar-DZ" dirty="0"/>
              <a:t> الذين كانوا يفلحون الأرض لفائدة كبار الملاكين المتغيبين؛ ومن ذلك ماروته المصادر من امتلاك أحد أعيان القيروان في القرن الثاني ه/الثامن م وهو محمد بن مسروق، لعدد من القرى بنواحي القيروان وقد كان أهلها يفدون إليه مقدمون إليه الولاء باعتبارهم عبيدا له، على أنه ابتداء من القرن الخامس الهجري تحرر أهل هذه القرى بتلاشي نظام الرق تدريجيا. وتتميز شبكة القرى بإفريقية الموجودة في السهول والجبال والتي كانت موطنا للمزارعين، هي أبعد من أن تكون متجانسة ديمغرافيا أو مورفولوجيا.</a:t>
            </a:r>
            <a:endParaRPr lang="fr-FR"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792038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3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260648"/>
            <a:ext cx="8363272" cy="6048712"/>
          </a:xfrm>
        </p:spPr>
        <p:txBody>
          <a:bodyPr>
            <a:noAutofit/>
          </a:bodyPr>
          <a:lstStyle/>
          <a:p>
            <a:pPr algn="r"/>
            <a:r>
              <a:rPr lang="ar-DZ" sz="1800" dirty="0"/>
              <a:t>التوزيع المجالي لشبكة المدن في المغرب الأوسط:</a:t>
            </a:r>
          </a:p>
          <a:p>
            <a:pPr algn="r"/>
            <a:r>
              <a:rPr lang="ar-DZ" sz="1800" dirty="0"/>
              <a:t>   إن توزيع شبكة المدن في المغرب الوسط يدل على ارتباطها بشبكة الطرق الرئيسية بحيث أن المدن الأولى والتي أنشأت قبل القرن5ه/11م كانت مركزة في المواطن الواقعة في الهضاب العليا؛ وهذا أمر طبيعي إذ تم التعرف على الطريق الرئيسي الممتد من إفريقية إلى المحيط الأطلسي، أما بعد القرن 5ه/11م، فأن العوامل الجديدة والطرق البحرية الجديدة جعلت النشاط العمراني يتحول من الهضاب العليا إلى سواحل البحر الأبيض المتوسط بواسطة ما حدث ما بين المدن الواقعة في الداخل والشريط الساحلي مثل الطريق من القلعة إلى بجاية أو من </a:t>
            </a:r>
            <a:r>
              <a:rPr lang="ar-DZ" sz="1800" dirty="0" err="1"/>
              <a:t>تاهرت</a:t>
            </a:r>
            <a:r>
              <a:rPr lang="ar-DZ" sz="1800" dirty="0"/>
              <a:t> إلى تنس أو من تلمسان إلى هنين.</a:t>
            </a:r>
          </a:p>
          <a:p>
            <a:pPr algn="r"/>
            <a:r>
              <a:rPr lang="ar-DZ" sz="1800" dirty="0"/>
              <a:t>   كما أن ولما كانت الهجرة العربية الهلالية الجماعية التي وصلت لبلاد إفريقية وطرابلس قصد الاستيطان والإقامة في منازلها ومراعيها ونظرا للاستيطان القبلي قبلهم في المنطقة فقد أدى ذلك؛ إلى اصطدام وصراع قبلي جديد أدى في الأخير إلى تغلب الموجة الهلالية والتي كان لها الدور الكبير في عملية التعريب وما حملته معها من انتصار الاتجاه السني وتغلبه على الاتجاه الشيعي الفاطمي الإسماعيلي، كما نستنتج أيضا أن التغلب الهلالي قد فسح المجال لظهور أهمية مدن وأصقاع المغرب الاقصى كفاس وسبتة وأغمات؛ التي تمكنت بعد أن أتى الهلاليون على تراث المغرب الأدنى والأوسط من القيروان حتى تلمسان أن تبرز فيها تلك الحركات السياسية والدينية التي نمت في كنف الصحراء، كالحركة </a:t>
            </a:r>
            <a:r>
              <a:rPr lang="ar-DZ" sz="1800" dirty="0" err="1"/>
              <a:t>المرابطية</a:t>
            </a:r>
            <a:r>
              <a:rPr lang="ar-DZ" sz="1800" dirty="0"/>
              <a:t> التي حملت على عاتقها مسؤولية توحيد بلاد المغرب ومواجهة الموجة الهلالية، بالإضافة إلى مساهمة الهجرة الهلالية في انتقال مراكز السلطة من الهضاب العليا إلى الساحل وأهم هذه الأمثلة انتقال عاصمة </a:t>
            </a:r>
            <a:r>
              <a:rPr lang="ar-DZ" sz="1800" dirty="0" err="1"/>
              <a:t>الحماديين</a:t>
            </a:r>
            <a:r>
              <a:rPr lang="ar-DZ" sz="1800" dirty="0"/>
              <a:t> من جبل </a:t>
            </a:r>
            <a:r>
              <a:rPr lang="ar-DZ" sz="1800" dirty="0" err="1"/>
              <a:t>كيانة</a:t>
            </a:r>
            <a:r>
              <a:rPr lang="ar-DZ" sz="1800" dirty="0"/>
              <a:t> إلى بجاية تحت الضغط الهلالي، فيذكر ابن خلدون أن حماد اختط مدينة القلعة بجبل كتامة سنة ثمان وتسعين وهو جبل </a:t>
            </a:r>
            <a:r>
              <a:rPr lang="ar-DZ" sz="1800" dirty="0" err="1"/>
              <a:t>عجيسة</a:t>
            </a:r>
            <a:r>
              <a:rPr lang="ar-DZ" sz="1800" dirty="0"/>
              <a:t> وبه لهذا العهد قبائل عياض وهم عرب هلال ونقل إليها أهل المسيلة وأهل حمزة... ، هناك عدة مدن ساحلية غيرت نشاطها الاقتصادي بالتعامل مع دول جنوب أوروبا ابتداء من القرن 5ه/11م، أما بالنسبة للمدن الداخلية فنجدها غالبا </a:t>
            </a:r>
            <a:r>
              <a:rPr lang="ar-DZ" sz="1800" dirty="0" err="1"/>
              <a:t>ماكانت</a:t>
            </a:r>
            <a:r>
              <a:rPr lang="ar-DZ" sz="1800" dirty="0"/>
              <a:t> مرتبطة بالمدن الساحلية عن طريق موانئ ذات أهمية </a:t>
            </a:r>
            <a:r>
              <a:rPr lang="ar-DZ" sz="1800" dirty="0" err="1"/>
              <a:t>جيواستراتجية</a:t>
            </a:r>
            <a:r>
              <a:rPr lang="ar-DZ" sz="1800" dirty="0"/>
              <a:t>، كميناء مستغانم الذي يعتبر ميناء مدينة </a:t>
            </a:r>
            <a:r>
              <a:rPr lang="ar-DZ" sz="1800" dirty="0" err="1"/>
              <a:t>تاهرت</a:t>
            </a:r>
            <a:r>
              <a:rPr lang="ar-DZ" sz="1800" dirty="0"/>
              <a:t> وميناء هنين وهو ميناء مدينة تلمسان.</a:t>
            </a:r>
          </a:p>
          <a:p>
            <a:pPr algn="r"/>
            <a:endParaRPr lang="fr-FR" sz="1800"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613783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9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476672"/>
            <a:ext cx="8219256" cy="5832688"/>
          </a:xfrm>
        </p:spPr>
        <p:txBody>
          <a:bodyPr/>
          <a:lstStyle/>
          <a:p>
            <a:pPr algn="r"/>
            <a:r>
              <a:rPr lang="ar-DZ" dirty="0"/>
              <a:t>)الحضر والبدو:</a:t>
            </a:r>
          </a:p>
          <a:p>
            <a:pPr algn="r"/>
            <a:r>
              <a:rPr lang="ar-DZ" dirty="0"/>
              <a:t>  يعتبر ابن خلدون إن المدن والأمصار في إفريقية والمغرب قليلة والسبب في ذلك؛ أن هذه الأمصار كانت للبربر منذ آلاف السنين قبل الإسلام وكان كله بدويا ولم تستمر فيها الحضارة حتى تستكمل أحوالها، بالإضافة إلى أن الصنائع بعيدة عن البربر من جهة ولأنهم أهل عصبيات وأنساب والأنساب والعصبية أجنح للبدو وهذا ما </a:t>
            </a:r>
            <a:r>
              <a:rPr lang="ar-DZ" dirty="0" err="1"/>
              <a:t>يفسرأن</a:t>
            </a:r>
            <a:r>
              <a:rPr lang="ar-DZ" dirty="0"/>
              <a:t> عمران إفريقية والمغرب كله بدويا كالخيام </a:t>
            </a:r>
            <a:r>
              <a:rPr lang="ar-DZ" dirty="0" err="1"/>
              <a:t>والظواعن</a:t>
            </a:r>
            <a:r>
              <a:rPr lang="ar-DZ" dirty="0"/>
              <a:t> </a:t>
            </a:r>
            <a:r>
              <a:rPr lang="ar-DZ" dirty="0" err="1"/>
              <a:t>والقياطن</a:t>
            </a:r>
            <a:r>
              <a:rPr lang="ar-DZ" dirty="0"/>
              <a:t> وكنن في الجبال.</a:t>
            </a:r>
          </a:p>
          <a:p>
            <a:pPr algn="r"/>
            <a:endParaRPr lang="fr-FR"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74985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116632"/>
            <a:ext cx="8363272" cy="6192728"/>
          </a:xfrm>
        </p:spPr>
        <p:txBody>
          <a:bodyPr/>
          <a:lstStyle/>
          <a:p>
            <a:pPr algn="r"/>
            <a:r>
              <a:rPr lang="ar-DZ" dirty="0"/>
              <a:t>-4)المهن والحرف وعلاقتها بالبدو والحضر:</a:t>
            </a:r>
          </a:p>
          <a:p>
            <a:pPr algn="r"/>
            <a:r>
              <a:rPr lang="ar-DZ" dirty="0"/>
              <a:t>   الأشخاص الذين يمتهنون الفلاحة والرعي تدعوهم الضرورة للاستقرار في البادية نظرا لتساعه واحتواءها المزارع والأراضي الزراعية والمساحة الواسعة للكلاء، بالإضافة إلى التعاون والتكافل الذي </a:t>
            </a:r>
            <a:r>
              <a:rPr lang="ar-DZ" dirty="0" err="1"/>
              <a:t>تتطلبه</a:t>
            </a:r>
            <a:r>
              <a:rPr lang="ar-DZ" dirty="0"/>
              <a:t> حياتهم، و يعتمدوا في حياتهم على الأشياء الضرورية.</a:t>
            </a:r>
          </a:p>
          <a:p>
            <a:pPr algn="r"/>
            <a:r>
              <a:rPr lang="ar-DZ" dirty="0"/>
              <a:t>أما أهل الحضر فيمتهنون الصنائع ومنهم من ينتحل التجارة وتكون مكاسبهم أنمى وأرفه من أهل البدو لأن أحوالهم زائدة على الضروري.</a:t>
            </a:r>
          </a:p>
          <a:p>
            <a:pPr algn="r"/>
            <a:endParaRPr lang="fr-FR"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865760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583362"/>
          </a:xfrm>
        </p:spPr>
        <p:txBody>
          <a:bodyPr>
            <a:noAutofit/>
          </a:bodyPr>
          <a:lstStyle/>
          <a:p>
            <a:pPr algn="r"/>
            <a:r>
              <a:rPr lang="fr-FR" sz="1200" dirty="0" smtClean="0">
                <a:solidFill>
                  <a:schemeClr val="tx1"/>
                </a:solidFill>
                <a:latin typeface="Simplified Arabic" pitchFamily="18" charset="-78"/>
                <a:cs typeface="Simplified Arabic" pitchFamily="18" charset="-78"/>
              </a:rPr>
              <a:t>*</a:t>
            </a:r>
            <a:endParaRPr lang="ar-DZ" sz="1200" dirty="0">
              <a:solidFill>
                <a:schemeClr val="tx1"/>
              </a:solidFill>
              <a:latin typeface="Simplified Arabic" pitchFamily="18" charset="-78"/>
              <a:cs typeface="Simplified Arabic" pitchFamily="18" charset="-78"/>
            </a:endParaRPr>
          </a:p>
        </p:txBody>
      </p:sp>
      <p:sp>
        <p:nvSpPr>
          <p:cNvPr id="3" name="Rectangle 2"/>
          <p:cNvSpPr/>
          <p:nvPr/>
        </p:nvSpPr>
        <p:spPr>
          <a:xfrm>
            <a:off x="251520" y="1268760"/>
            <a:ext cx="7920880" cy="5632311"/>
          </a:xfrm>
          <a:prstGeom prst="rect">
            <a:avLst/>
          </a:prstGeom>
        </p:spPr>
        <p:txBody>
          <a:bodyPr wrap="square">
            <a:spAutoFit/>
          </a:bodyPr>
          <a:lstStyle/>
          <a:p>
            <a:pPr algn="r"/>
            <a:r>
              <a:rPr lang="ar-DZ" dirty="0"/>
              <a:t> </a:t>
            </a:r>
            <a:endParaRPr lang="fr-FR" dirty="0" smtClean="0"/>
          </a:p>
          <a:p>
            <a:pPr algn="r"/>
            <a:endParaRPr lang="fr-FR" dirty="0"/>
          </a:p>
          <a:p>
            <a:pPr algn="r"/>
            <a:endParaRPr lang="fr-FR" dirty="0" smtClean="0"/>
          </a:p>
          <a:p>
            <a:pPr algn="r"/>
            <a:endParaRPr lang="fr-FR" dirty="0"/>
          </a:p>
          <a:p>
            <a:pPr algn="r"/>
            <a:endParaRPr lang="fr-FR" dirty="0" smtClean="0"/>
          </a:p>
          <a:p>
            <a:pPr algn="r"/>
            <a:endParaRPr lang="fr-FR" dirty="0"/>
          </a:p>
          <a:p>
            <a:pPr algn="r"/>
            <a:endParaRPr lang="fr-FR" dirty="0" smtClean="0"/>
          </a:p>
          <a:p>
            <a:pPr algn="r"/>
            <a:endParaRPr lang="fr-FR" dirty="0"/>
          </a:p>
          <a:p>
            <a:pPr algn="r"/>
            <a:endParaRPr lang="fr-FR" dirty="0" smtClean="0"/>
          </a:p>
          <a:p>
            <a:pPr algn="r"/>
            <a:endParaRPr lang="fr-FR" dirty="0"/>
          </a:p>
          <a:p>
            <a:pPr algn="r"/>
            <a:endParaRPr lang="fr-FR" dirty="0" smtClean="0"/>
          </a:p>
          <a:p>
            <a:pPr algn="r"/>
            <a:endParaRPr lang="fr-FR" dirty="0"/>
          </a:p>
          <a:p>
            <a:pPr algn="r"/>
            <a:endParaRPr lang="fr-FR" dirty="0" smtClean="0"/>
          </a:p>
          <a:p>
            <a:pPr algn="r"/>
            <a:endParaRPr lang="fr-FR" dirty="0"/>
          </a:p>
          <a:p>
            <a:pPr algn="r"/>
            <a:endParaRPr lang="fr-FR" dirty="0" smtClean="0"/>
          </a:p>
          <a:p>
            <a:pPr algn="r"/>
            <a:endParaRPr lang="fr-FR" dirty="0"/>
          </a:p>
          <a:p>
            <a:pPr algn="r"/>
            <a:endParaRPr lang="fr-FR" dirty="0" smtClean="0"/>
          </a:p>
          <a:p>
            <a:pPr algn="r"/>
            <a:endParaRPr lang="fr-FR" dirty="0"/>
          </a:p>
          <a:p>
            <a:pPr algn="r"/>
            <a:endParaRPr lang="fr-FR" dirty="0" smtClean="0"/>
          </a:p>
          <a:p>
            <a:pPr algn="r"/>
            <a:endParaRPr lang="ar-DZ" dirty="0"/>
          </a:p>
        </p:txBody>
      </p:sp>
      <p:sp>
        <p:nvSpPr>
          <p:cNvPr id="4" name="Rectangle 3"/>
          <p:cNvSpPr/>
          <p:nvPr/>
        </p:nvSpPr>
        <p:spPr>
          <a:xfrm>
            <a:off x="539552" y="188640"/>
            <a:ext cx="8064896" cy="923330"/>
          </a:xfrm>
          <a:prstGeom prst="rect">
            <a:avLst/>
          </a:prstGeom>
        </p:spPr>
        <p:txBody>
          <a:bodyPr wrap="square">
            <a:spAutoFit/>
          </a:bodyPr>
          <a:lstStyle/>
          <a:p>
            <a:pPr algn="r"/>
            <a:r>
              <a:rPr lang="ar-DZ" dirty="0"/>
              <a:t>)الفرق بين الريف والمدينة:</a:t>
            </a:r>
          </a:p>
          <a:p>
            <a:pPr algn="r"/>
            <a:r>
              <a:rPr lang="ar-DZ" dirty="0"/>
              <a:t> هناك عدة معايير نضعها لتتميز بين الريف والمدينة منها:</a:t>
            </a:r>
          </a:p>
          <a:p>
            <a:pPr algn="r"/>
            <a:r>
              <a:rPr lang="ar-DZ" dirty="0"/>
              <a:t>الكثافة السكانية: تتميز المدينة بكثافتها السكانية المرتفعة مقارنة بالريف بينما يتميز الريف بكثافة قليلة.</a:t>
            </a:r>
          </a:p>
        </p:txBody>
      </p:sp>
      <p:pic>
        <p:nvPicPr>
          <p:cNvPr id="5"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05151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43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106690"/>
          </a:xfrm>
        </p:spPr>
        <p:txBody>
          <a:bodyPr>
            <a:noAutofit/>
          </a:bodyPr>
          <a:lstStyle/>
          <a:p>
            <a:r>
              <a:rPr lang="ar-DZ" sz="2800" dirty="0">
                <a:solidFill>
                  <a:schemeClr val="tx1"/>
                </a:solidFill>
                <a:latin typeface="Andalus" pitchFamily="18" charset="-78"/>
                <a:cs typeface="Andalus" pitchFamily="18" charset="-78"/>
              </a:rPr>
              <a:t>الحياة الاقتصادية: تتميز الحياة الاقتصادية في المدينة بالتنوع باعتبارها شريان الحياة الاقتصادية بحي تتركز فيها </a:t>
            </a:r>
            <a:r>
              <a:rPr lang="ar-DZ" sz="2800" dirty="0" err="1">
                <a:solidFill>
                  <a:schemeClr val="tx1"/>
                </a:solidFill>
                <a:latin typeface="Andalus" pitchFamily="18" charset="-78"/>
                <a:cs typeface="Andalus" pitchFamily="18" charset="-78"/>
              </a:rPr>
              <a:t>الكثيرمن</a:t>
            </a:r>
            <a:r>
              <a:rPr lang="ar-DZ" sz="2800" dirty="0">
                <a:solidFill>
                  <a:schemeClr val="tx1"/>
                </a:solidFill>
                <a:latin typeface="Andalus" pitchFamily="18" charset="-78"/>
                <a:cs typeface="Andalus" pitchFamily="18" charset="-78"/>
              </a:rPr>
              <a:t> الخدمات كالحرفيين الصناع، أما في الريف فتتركز أعمال كالزراعة والمنتجات الحيوانية والتجارة بها حيث يتم تسويقها إلى المدينة غالبا</a:t>
            </a:r>
            <a:endParaRPr lang="fr-FR" sz="2800" dirty="0">
              <a:solidFill>
                <a:schemeClr val="tx1"/>
              </a:solidFill>
              <a:latin typeface="Andalus" pitchFamily="18" charset="-78"/>
              <a:cs typeface="Andalus" pitchFamily="18" charset="-78"/>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16012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85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178698"/>
          </a:xfrm>
        </p:spPr>
        <p:txBody>
          <a:bodyPr>
            <a:normAutofit/>
          </a:bodyPr>
          <a:lstStyle/>
          <a:p>
            <a:r>
              <a:rPr lang="ar-DZ" sz="2400" dirty="0">
                <a:solidFill>
                  <a:schemeClr val="tx1"/>
                </a:solidFill>
                <a:latin typeface="Andalus" pitchFamily="18" charset="-78"/>
                <a:cs typeface="Andalus" pitchFamily="18" charset="-78"/>
              </a:rPr>
              <a:t>الحياة الاجتماعية: تتميز الحياة في الريف بقوة الروابط الاجتماعية وتقارب الناس من حيث النسب والعائلات، أما في المدينة فيوجد بها </a:t>
            </a:r>
            <a:r>
              <a:rPr lang="ar-DZ" sz="2000" dirty="0">
                <a:solidFill>
                  <a:schemeClr val="tx1"/>
                </a:solidFill>
                <a:latin typeface="Andalus" pitchFamily="18" charset="-78"/>
                <a:cs typeface="Andalus" pitchFamily="18" charset="-78"/>
              </a:rPr>
              <a:t>أناس من مختلف الأنساب ويمكن أن نجد أعراق مختلفة داخل المدينة الواحدة لذلك تعاني من ضعف العلاقات الاجتماعية بين الأفراد مقارنة بالريف</a:t>
            </a:r>
            <a:r>
              <a:rPr lang="ar-DZ" sz="1800" dirty="0">
                <a:solidFill>
                  <a:schemeClr val="tx1"/>
                </a:solidFill>
                <a:latin typeface="Andalus" pitchFamily="18" charset="-78"/>
                <a:cs typeface="Andalus" pitchFamily="18" charset="-78"/>
              </a:rPr>
              <a:t>. </a:t>
            </a:r>
            <a:endParaRPr lang="fr-FR" sz="1800" dirty="0">
              <a:solidFill>
                <a:schemeClr val="tx1"/>
              </a:solidFill>
              <a:latin typeface="Andalus" pitchFamily="18" charset="-78"/>
              <a:cs typeface="Andalus" pitchFamily="18" charset="-78"/>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370339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6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251</TotalTime>
  <Words>896</Words>
  <Application>Microsoft Office PowerPoint</Application>
  <PresentationFormat>Affichage à l'écran (4:3)</PresentationFormat>
  <Paragraphs>40</Paragraphs>
  <Slides>9</Slides>
  <Notes>0</Notes>
  <HiddenSlides>0</HiddenSlides>
  <MMClips>9</MMClips>
  <ScaleCrop>false</ScaleCrop>
  <HeadingPairs>
    <vt:vector size="4" baseType="variant">
      <vt:variant>
        <vt:lpstr>Thème</vt:lpstr>
      </vt:variant>
      <vt:variant>
        <vt:i4>1</vt:i4>
      </vt:variant>
      <vt:variant>
        <vt:lpstr>Titres des diapositives</vt:lpstr>
      </vt:variant>
      <vt:variant>
        <vt:i4>9</vt:i4>
      </vt:variant>
    </vt:vector>
  </HeadingPairs>
  <TitlesOfParts>
    <vt:vector size="10" baseType="lpstr">
      <vt:lpstr>Apex</vt:lpstr>
      <vt:lpstr>Présentation PowerPoint</vt:lpstr>
      <vt:lpstr>Présentation PowerPoint</vt:lpstr>
      <vt:lpstr>Présentation PowerPoint</vt:lpstr>
      <vt:lpstr>Présentation PowerPoint</vt:lpstr>
      <vt:lpstr>Présentation PowerPoint</vt:lpstr>
      <vt:lpstr>Présentation PowerPoint</vt:lpstr>
      <vt:lpstr>*</vt:lpstr>
      <vt:lpstr>الحياة الاقتصادية: تتميز الحياة الاقتصادية في المدينة بالتنوع باعتبارها شريان الحياة الاقتصادية بحي تتركز فيها الكثيرمن الخدمات كالحرفيين الصناع، أما في الريف فتتركز أعمال كالزراعة والمنتجات الحيوانية والتجارة بها حيث يتم تسويقها إلى المدينة غالبا</vt:lpstr>
      <vt:lpstr>الحياة الاجتماعية: تتميز الحياة في الريف بقوة الروابط الاجتماعية وتقارب الناس من حيث النسب والعائلات، أما في المدينة فيوجد بها أناس من مختلف الأنساب ويمكن أن نجد أعراق مختلفة داخل المدينة الواحدة لذلك تعاني من ضعف العلاقات الاجتماعية بين الأفراد مقارنة بالريف.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د/بوخليفي قويدر جهينة المحور الثاني: الفاعلون في التهيئة العمرانية. عنوان المداخلة: دور الفاعلون الخواص والعامون في  أنتاج السكن لتنمية سياسة المدينة في  بلدية بسكرة بين الواقع والأفاق .    بسكرة هي أحدى المدن التي تشهد وتيرة متسارعة في نموها الديمغرافي والحضري الذي انعكس هل ارتفاع طلبيه السكن من سنة إلى أخرى و بالتالي زيادة الحضرية السكنية، من خلال هذه الدراسة سنركز على مدى مساهمة الفاعلون  الخواص والعامون في إنتاج السكن في مدينة بسكرة من أجل تنمية سياسة المدينة. وما انعكاس خيار التوسع العمودي على سوسيولوجية المدينة؟ تعتمد هذه الدراسة على المنهج الوصفي من أجل تتبع  دور الفاعلون في إنتاج السكن في المجال عاصمة الزيبان بالإضافة إلى المنهج التحليلي لدراسة انعكاس خيار التوسع العمودي على المجال السوسيولوجي المدينة. </dc:title>
  <dc:creator>PLANET INFORMATIQUE</dc:creator>
  <cp:lastModifiedBy>PLANET INFORMATIQUE</cp:lastModifiedBy>
  <cp:revision>64</cp:revision>
  <dcterms:created xsi:type="dcterms:W3CDTF">2022-05-31T16:13:04Z</dcterms:created>
  <dcterms:modified xsi:type="dcterms:W3CDTF">2023-02-17T20:10:50Z</dcterms:modified>
</cp:coreProperties>
</file>